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46"/>
  </p:notesMasterIdLst>
  <p:sldIdLst>
    <p:sldId id="257" r:id="rId3"/>
    <p:sldId id="259" r:id="rId4"/>
    <p:sldId id="260" r:id="rId5"/>
    <p:sldId id="258" r:id="rId6"/>
    <p:sldId id="262" r:id="rId7"/>
    <p:sldId id="291" r:id="rId8"/>
    <p:sldId id="261" r:id="rId9"/>
    <p:sldId id="263" r:id="rId10"/>
    <p:sldId id="264" r:id="rId11"/>
    <p:sldId id="265" r:id="rId12"/>
    <p:sldId id="266" r:id="rId13"/>
    <p:sldId id="267" r:id="rId14"/>
    <p:sldId id="302" r:id="rId15"/>
    <p:sldId id="268" r:id="rId16"/>
    <p:sldId id="269" r:id="rId17"/>
    <p:sldId id="270" r:id="rId18"/>
    <p:sldId id="292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93" r:id="rId37"/>
    <p:sldId id="294" r:id="rId38"/>
    <p:sldId id="300" r:id="rId39"/>
    <p:sldId id="295" r:id="rId40"/>
    <p:sldId id="296" r:id="rId41"/>
    <p:sldId id="297" r:id="rId42"/>
    <p:sldId id="298" r:id="rId43"/>
    <p:sldId id="299" r:id="rId44"/>
    <p:sldId id="301" r:id="rId4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31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6" d="100"/>
        <a:sy n="126" d="100"/>
      </p:scale>
      <p:origin x="0" y="73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219938-927B-4321-81F0-A07DDD7B4449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403EB-D358-4725-A655-C9ACFCB296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5841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幻灯片图像占位符 14337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24579" name="文本占位符 14338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zh-CN" altLang="en-US" smtClean="0">
                <a:latin typeface="Times New Roman" pitchFamily="18" charset="0"/>
              </a:rPr>
              <a:t>本资料来自于资源最齐全的２１世纪教育网</a:t>
            </a:r>
            <a:r>
              <a:rPr lang="en-US" altLang="zh-CN" smtClean="0">
                <a:latin typeface="Times New Roman" pitchFamily="18" charset="0"/>
              </a:rPr>
              <a:t>www.21cnjy.com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C10D63-7D56-4687-AC7F-C18CB57CA7D4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幻灯片图像占位符 5120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61443" name="文本占位符 5120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zh-CN" altLang="en-US" smtClean="0">
                <a:latin typeface="Times New Roman" pitchFamily="18" charset="0"/>
              </a:rPr>
              <a:t>本资料来自于资源最齐全的２１世纪教育网</a:t>
            </a:r>
            <a:r>
              <a:rPr lang="en-US" altLang="zh-CN" smtClean="0">
                <a:latin typeface="Times New Roman" pitchFamily="18" charset="0"/>
              </a:rPr>
              <a:t>www.21cnjy.com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幻灯片图像占位符 53249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63491" name="文本占位符 5325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zh-CN" altLang="en-US" smtClean="0">
                <a:latin typeface="Times New Roman" pitchFamily="18" charset="0"/>
              </a:rPr>
              <a:t>本资料来自于资源最齐全的２１世纪教育网</a:t>
            </a:r>
            <a:r>
              <a:rPr lang="en-US" altLang="zh-CN" smtClean="0">
                <a:latin typeface="Times New Roman" pitchFamily="18" charset="0"/>
              </a:rPr>
              <a:t>www.21cnjy.com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幻灯片图像占位符 59393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69635" name="文本占位符 59394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zh-CN" altLang="en-US" smtClean="0">
                <a:latin typeface="Times New Roman" pitchFamily="18" charset="0"/>
              </a:rPr>
              <a:t>本资料来自于资源最齐全的２１世纪教育网</a:t>
            </a:r>
            <a:r>
              <a:rPr lang="en-US" altLang="zh-CN" smtClean="0">
                <a:latin typeface="Times New Roman" pitchFamily="18" charset="0"/>
              </a:rPr>
              <a:t>www.21cnjy.com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幻灯片图像占位符 6144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71683" name="文本占位符 6144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zh-CN" altLang="en-US" smtClean="0">
                <a:latin typeface="Times New Roman" pitchFamily="18" charset="0"/>
              </a:rPr>
              <a:t>本资料来自于资源最齐全的２１世纪教育网</a:t>
            </a:r>
            <a:r>
              <a:rPr lang="en-US" altLang="zh-CN" smtClean="0">
                <a:latin typeface="Times New Roman" pitchFamily="18" charset="0"/>
              </a:rPr>
              <a:t>www.21cnjy.com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幻灯片图像占位符 63489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73731" name="文本占位符 6349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zh-CN" altLang="en-US" smtClean="0">
                <a:latin typeface="Times New Roman" pitchFamily="18" charset="0"/>
              </a:rPr>
              <a:t>本资料来自于资源最齐全的２１世纪教育网</a:t>
            </a:r>
            <a:r>
              <a:rPr lang="en-US" altLang="zh-CN" smtClean="0">
                <a:latin typeface="Times New Roman" pitchFamily="18" charset="0"/>
              </a:rPr>
              <a:t>www.21cnjy.com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88FF754-A2E4-4F44-9099-F5063E835E4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095942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00200" y="2057400"/>
            <a:ext cx="6934200" cy="1295400"/>
          </a:xfrm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76400" y="37465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400" b="0"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1BFC88E-112D-4C1B-A395-31D5C27981D2}" type="slidenum">
              <a:rPr lang="zh-CN" altLang="en-US" smtClean="0">
                <a:solidFill>
                  <a:srgbClr val="333333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mtClean="0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357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2840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0683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05000"/>
            <a:ext cx="38100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38100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6026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3788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8153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3561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0475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007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4160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1981200" cy="5867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228600"/>
            <a:ext cx="5791200" cy="5867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5325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24000" y="228600"/>
            <a:ext cx="7086600" cy="8382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85800" y="1905000"/>
            <a:ext cx="3810000" cy="41910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3810000" cy="41910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6854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24000" y="228600"/>
            <a:ext cx="7086600" cy="8382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85800" y="1905000"/>
            <a:ext cx="3810000" cy="41910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905000"/>
            <a:ext cx="3810000" cy="20193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4076700"/>
            <a:ext cx="3810000" cy="20193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2023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1524000" y="228600"/>
            <a:ext cx="7086600" cy="8382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85800" y="1905000"/>
            <a:ext cx="3810000" cy="20193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905000"/>
            <a:ext cx="3810000" cy="20193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85800" y="4076700"/>
            <a:ext cx="3810000" cy="20193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4076700"/>
            <a:ext cx="3810000" cy="20193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9283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24000" y="228600"/>
            <a:ext cx="7086600" cy="8382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05000"/>
            <a:ext cx="3810000" cy="41910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905000"/>
            <a:ext cx="3810000" cy="20193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4076700"/>
            <a:ext cx="3810000" cy="20193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272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14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descr="Large confetti"/>
          <p:cNvSpPr>
            <a:spLocks noGrp="1" noChangeArrowheads="1"/>
          </p:cNvSpPr>
          <p:nvPr>
            <p:ph type="title"/>
          </p:nvPr>
        </p:nvSpPr>
        <p:spPr bwMode="auto">
          <a:xfrm>
            <a:off x="1524000" y="228600"/>
            <a:ext cx="70866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pattFill prst="lgConfetti">
                  <a:fgClr>
                    <a:schemeClr val="accent2"/>
                  </a:fgClr>
                  <a:bgClr>
                    <a:schemeClr val="folHlink"/>
                  </a:bgClr>
                </a:patt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05000"/>
            <a:ext cx="777240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 b="0"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srgbClr val="333333"/>
              </a:solidFill>
            </a:endParaRP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 b="0"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946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</p:sldLayoutIdLst>
  <p:txStyles>
    <p:titleStyle>
      <a:lvl1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黑体" pitchFamily="49" charset="-122"/>
        </a:defRPr>
      </a:lvl2pPr>
      <a:lvl3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黑体" pitchFamily="49" charset="-122"/>
        </a:defRPr>
      </a:lvl3pPr>
      <a:lvl4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黑体" pitchFamily="49" charset="-122"/>
        </a:defRPr>
      </a:lvl4pPr>
      <a:lvl5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黑体" pitchFamily="49" charset="-122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黑体" pitchFamily="49" charset="-122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黑体" pitchFamily="49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黑体" pitchFamily="49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黑体" pitchFamily="49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SzPct val="85000"/>
        <a:buBlip>
          <a:blip r:embed="rId18"/>
        </a:buBlip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n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SzPct val="70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SzPct val="7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jpeg"/><Relationship Id="rId5" Type="http://schemas.openxmlformats.org/officeDocument/2006/relationships/audio" Target="../media/audio2.wav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jpeg"/><Relationship Id="rId5" Type="http://schemas.openxmlformats.org/officeDocument/2006/relationships/audio" Target="../media/audio2.wav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audio" Target="../media/audio2.wav"/><Relationship Id="rId4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9.png"/><Relationship Id="rId4" Type="http://schemas.openxmlformats.org/officeDocument/2006/relationships/oleObject" Target="../embeddings/oleObject1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1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9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W0201008253913506882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9" name="Text Box 3"/>
          <p:cNvSpPr txBox="1"/>
          <p:nvPr/>
        </p:nvSpPr>
        <p:spPr>
          <a:xfrm>
            <a:off x="8101013" y="3213100"/>
            <a:ext cx="611187" cy="36449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endParaRPr lang="zh-CN" altLang="zh-CN" sz="2800" dirty="0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4690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/>
          </p:cNvSpPr>
          <p:nvPr>
            <p:ph type="body" idx="4294967295"/>
          </p:nvPr>
        </p:nvSpPr>
        <p:spPr>
          <a:xfrm>
            <a:off x="0" y="764704"/>
            <a:ext cx="8748713" cy="5649913"/>
          </a:xfrm>
        </p:spPr>
        <p:txBody>
          <a:bodyPr vert="horz" wrap="square" lIns="91440" tIns="45720" rIns="91440" bIns="45720" anchor="t"/>
          <a:lstStyle/>
          <a:p>
            <a:pPr lvl="0" eaLnBrk="1" hangingPunct="1">
              <a:buNone/>
            </a:pPr>
            <a:r>
              <a:rPr lang="zh-CN" altLang="zh-CN" dirty="0"/>
              <a:t>            </a:t>
            </a:r>
            <a:r>
              <a:rPr lang="zh-CN" altLang="zh-CN" sz="4000" b="1" dirty="0"/>
              <a:t>我在俄国所见到的景物再没有比托尔斯泰墓更宏伟、更感人的了。这块将被后代永远怀着敬畏之情朝拜的尊严圣地，</a:t>
            </a:r>
            <a:r>
              <a:rPr lang="zh-CN" altLang="zh-CN" sz="4000" b="1" dirty="0">
                <a:solidFill>
                  <a:srgbClr val="FF0000"/>
                </a:solidFill>
              </a:rPr>
              <a:t>远离尘嚣，孤零零</a:t>
            </a:r>
            <a:r>
              <a:rPr lang="zh-CN" altLang="zh-CN" sz="4000" b="1" dirty="0"/>
              <a:t>地躺在林荫里。他的墓成了世间最美的、给人印象最深刻的、最感人的坟墓。 </a:t>
            </a:r>
          </a:p>
          <a:p>
            <a:pPr lvl="0" eaLnBrk="1" hangingPunct="1">
              <a:buNone/>
            </a:pPr>
            <a:r>
              <a:rPr lang="zh-CN" altLang="zh-CN" sz="4000" b="1" dirty="0"/>
              <a:t>               </a:t>
            </a:r>
            <a:endParaRPr lang="en-US" altLang="zh-CN" sz="4000" b="1" dirty="0" smtClean="0"/>
          </a:p>
          <a:p>
            <a:pPr lvl="0" eaLnBrk="1" hangingPunct="1">
              <a:buNone/>
            </a:pPr>
            <a:r>
              <a:rPr lang="en-US" altLang="zh-CN" sz="4000" b="1" dirty="0"/>
              <a:t> </a:t>
            </a:r>
            <a:r>
              <a:rPr lang="en-US" altLang="zh-CN" sz="4000" b="1" dirty="0" smtClean="0"/>
              <a:t>                   </a:t>
            </a:r>
            <a:r>
              <a:rPr lang="zh-CN" altLang="zh-CN" sz="4000" b="1" dirty="0" smtClean="0"/>
              <a:t>  </a:t>
            </a:r>
            <a:endParaRPr lang="zh-CN" altLang="zh-CN" sz="2800" b="1" dirty="0"/>
          </a:p>
        </p:txBody>
      </p:sp>
    </p:spTree>
    <p:extLst>
      <p:ext uri="{BB962C8B-B14F-4D97-AF65-F5344CB8AC3E}">
        <p14:creationId xmlns:p14="http://schemas.microsoft.com/office/powerpoint/2010/main" val="29027542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71830" y="371475"/>
            <a:ext cx="7868285" cy="5509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dirty="0" smtClean="0"/>
              <a:t>       它</a:t>
            </a:r>
            <a:r>
              <a:rPr lang="zh-CN" altLang="en-US" sz="3200" dirty="0"/>
              <a:t>只是树林中的一个小小长方形土丘，上面开满鲜花——</a:t>
            </a:r>
            <a:r>
              <a:rPr lang="zh-CN" altLang="en-US" sz="3200" dirty="0">
                <a:solidFill>
                  <a:srgbClr val="FF0000"/>
                </a:solidFill>
              </a:rPr>
              <a:t>没有十字架，没有墓碑，没有墓志铭</a:t>
            </a:r>
            <a:r>
              <a:rPr lang="zh-CN" altLang="en-US" sz="3200" dirty="0"/>
              <a:t>，连托尔斯泰这个名字也没有。这个比谁都感到受自己的声名所累的伟人，就像偶尔被发现的流浪汉、不为人知的士兵那样不留名姓地被人埋葬了。谁都可以踏进他最后的安息地，围在</a:t>
            </a:r>
            <a:r>
              <a:rPr lang="zh-CN" altLang="en-US" sz="3200" dirty="0">
                <a:solidFill>
                  <a:srgbClr val="FF0000"/>
                </a:solidFill>
              </a:rPr>
              <a:t>四周的稀疏的木栅栏是不关闭的</a:t>
            </a:r>
            <a:r>
              <a:rPr lang="zh-CN" altLang="en-US" sz="3200" dirty="0"/>
              <a:t>——保护列夫·托尔斯泰得以安息的没有任何别的东西，唯有人们的敬意；而通常，人们却总是怀着好奇，去破坏伟人墓地的宁静</a:t>
            </a:r>
            <a:r>
              <a:rPr lang="zh-CN" altLang="en-US" sz="3200" dirty="0" smtClean="0"/>
              <a:t>。</a:t>
            </a:r>
            <a:endParaRPr lang="en-US" altLang="zh-CN" sz="3200" dirty="0" smtClean="0"/>
          </a:p>
        </p:txBody>
      </p:sp>
    </p:spTree>
    <p:extLst>
      <p:ext uri="{BB962C8B-B14F-4D97-AF65-F5344CB8AC3E}">
        <p14:creationId xmlns:p14="http://schemas.microsoft.com/office/powerpoint/2010/main" val="10894318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图片 13313" descr="托尔斯泰墓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182563"/>
            <a:ext cx="8331200" cy="649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573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5181600" y="1371600"/>
            <a:ext cx="388620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列夫</a:t>
            </a:r>
            <a:r>
              <a:rPr kumimoji="1" lang="en-US" altLang="zh-CN" sz="4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黑体" pitchFamily="49" charset="-122"/>
              </a:rPr>
              <a:t>·</a:t>
            </a:r>
            <a:r>
              <a:rPr kumimoji="1" lang="zh-CN" altLang="en-US" sz="4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托尔斯泰</a:t>
            </a:r>
          </a:p>
          <a:p>
            <a:pPr>
              <a:spcBef>
                <a:spcPct val="50000"/>
              </a:spcBef>
            </a:pPr>
            <a:r>
              <a:rPr kumimoji="1" lang="zh-CN" altLang="en-US" sz="4000" b="1">
                <a:solidFill>
                  <a:srgbClr val="000000"/>
                </a:solidFill>
                <a:latin typeface="宋体" pitchFamily="2" charset="-122"/>
              </a:rPr>
              <a:t>（</a:t>
            </a:r>
            <a:r>
              <a:rPr kumimoji="1" lang="en-US" altLang="zh-CN" sz="4000" b="1">
                <a:solidFill>
                  <a:srgbClr val="000000"/>
                </a:solidFill>
                <a:latin typeface="宋体" pitchFamily="2" charset="-122"/>
              </a:rPr>
              <a:t>1828</a:t>
            </a:r>
            <a:r>
              <a:rPr kumimoji="1" lang="en-US" altLang="zh-CN" sz="4000" b="1">
                <a:solidFill>
                  <a:srgbClr val="000000"/>
                </a:solidFill>
                <a:latin typeface="Times New Roman"/>
              </a:rPr>
              <a:t>—</a:t>
            </a:r>
            <a:r>
              <a:rPr kumimoji="1" lang="en-US" altLang="zh-CN" sz="4000" b="1">
                <a:solidFill>
                  <a:srgbClr val="000000"/>
                </a:solidFill>
                <a:latin typeface="宋体" pitchFamily="2" charset="-122"/>
              </a:rPr>
              <a:t>1910</a:t>
            </a:r>
            <a:r>
              <a:rPr kumimoji="1" lang="zh-CN" altLang="en-US" sz="4000" b="1">
                <a:solidFill>
                  <a:srgbClr val="000000"/>
                </a:solidFill>
                <a:latin typeface="宋体" pitchFamily="2" charset="-122"/>
              </a:rPr>
              <a:t>）</a:t>
            </a:r>
          </a:p>
          <a:p>
            <a:pPr>
              <a:spcBef>
                <a:spcPct val="50000"/>
              </a:spcBef>
            </a:pPr>
            <a:r>
              <a:rPr kumimoji="1" lang="zh-CN" altLang="en-US" sz="4000" b="1">
                <a:solidFill>
                  <a:srgbClr val="000000"/>
                </a:solidFill>
                <a:latin typeface="宋体" pitchFamily="2" charset="-122"/>
              </a:rPr>
              <a:t> </a:t>
            </a:r>
            <a:r>
              <a:rPr kumimoji="1" lang="en-US" altLang="zh-CN" sz="4000" b="1">
                <a:solidFill>
                  <a:srgbClr val="000000"/>
                </a:solidFill>
                <a:latin typeface="宋体" pitchFamily="2" charset="-122"/>
              </a:rPr>
              <a:t>19</a:t>
            </a:r>
            <a:r>
              <a:rPr kumimoji="1" lang="zh-CN" altLang="en-US" sz="4000" b="1">
                <a:solidFill>
                  <a:srgbClr val="000000"/>
                </a:solidFill>
                <a:latin typeface="宋体" pitchFamily="2" charset="-122"/>
              </a:rPr>
              <a:t>世纪俄国最</a:t>
            </a:r>
            <a:br>
              <a:rPr kumimoji="1" lang="zh-CN" altLang="en-US" sz="4000" b="1">
                <a:solidFill>
                  <a:srgbClr val="000000"/>
                </a:solidFill>
                <a:latin typeface="宋体" pitchFamily="2" charset="-122"/>
              </a:rPr>
            </a:br>
            <a:r>
              <a:rPr kumimoji="1" lang="zh-CN" altLang="en-US" sz="4000" b="1">
                <a:solidFill>
                  <a:srgbClr val="000000"/>
                </a:solidFill>
                <a:latin typeface="宋体" pitchFamily="2" charset="-122"/>
              </a:rPr>
              <a:t>  伟大的作家</a:t>
            </a:r>
            <a:r>
              <a:rPr kumimoji="1" lang="zh-CN" altLang="en-US" sz="4000" b="1">
                <a:latin typeface="宋体" pitchFamily="2" charset="-122"/>
              </a:rPr>
              <a:t> </a:t>
            </a:r>
          </a:p>
        </p:txBody>
      </p:sp>
      <p:pic>
        <p:nvPicPr>
          <p:cNvPr id="6147" name="Picture 3" descr="列夫托尔斯泰18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355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列夫·托尔斯泰画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82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列夫托尔斯泰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82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2236290"/>
      </p:ext>
    </p:extLst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 descr="Large confetti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457200"/>
            <a:ext cx="8540750" cy="1143000"/>
          </a:xfrm>
        </p:spPr>
        <p:txBody>
          <a:bodyPr/>
          <a:lstStyle/>
          <a:p>
            <a:r>
              <a:rPr lang="zh-CN" altLang="en-US" b="1">
                <a:solidFill>
                  <a:srgbClr val="0000CC"/>
                </a:solidFill>
              </a:rPr>
              <a:t>名人论</a:t>
            </a:r>
            <a:r>
              <a:rPr lang="zh-CN" altLang="en-US"/>
              <a:t> </a:t>
            </a:r>
            <a:r>
              <a:rPr lang="zh-CN" altLang="en-US" sz="4000" b="1">
                <a:solidFill>
                  <a:srgbClr val="FF3399"/>
                </a:solidFill>
                <a:latin typeface="华文隶书" pitchFamily="2" charset="-122"/>
                <a:ea typeface="华文隶书" pitchFamily="2" charset="-122"/>
              </a:rPr>
              <a:t>列夫 </a:t>
            </a:r>
            <a:r>
              <a:rPr lang="en-US" altLang="zh-CN" sz="4000" b="1">
                <a:solidFill>
                  <a:srgbClr val="FF3399"/>
                </a:solidFill>
                <a:latin typeface="Times New Roman"/>
                <a:ea typeface="华文隶书" pitchFamily="2" charset="-122"/>
              </a:rPr>
              <a:t>·</a:t>
            </a:r>
            <a:r>
              <a:rPr lang="en-US" altLang="zh-CN" sz="4000" b="1">
                <a:solidFill>
                  <a:srgbClr val="FF3399"/>
                </a:solidFill>
                <a:latin typeface="华文隶书" pitchFamily="2" charset="-122"/>
                <a:ea typeface="华文隶书" pitchFamily="2" charset="-122"/>
              </a:rPr>
              <a:t> </a:t>
            </a:r>
            <a:r>
              <a:rPr lang="zh-CN" altLang="en-US" sz="4000" b="1">
                <a:solidFill>
                  <a:srgbClr val="FF3399"/>
                </a:solidFill>
                <a:latin typeface="华文隶书" pitchFamily="2" charset="-122"/>
                <a:ea typeface="华文隶书" pitchFamily="2" charset="-122"/>
              </a:rPr>
              <a:t>托尔斯泰</a:t>
            </a:r>
            <a:endParaRPr lang="zh-CN" altLang="en-US"/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304800" y="1981200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0" lang="zh-CN" altLang="en-US" sz="3200">
                <a:latin typeface="Arial" pitchFamily="34" charset="0"/>
              </a:rPr>
              <a:t>   他是最清醒的现实主义的天才艺术家。</a:t>
            </a:r>
          </a:p>
          <a:p>
            <a:r>
              <a:rPr kumimoji="0" lang="zh-CN" altLang="en-US" sz="3200">
                <a:latin typeface="Arial" pitchFamily="34" charset="0"/>
              </a:rPr>
              <a:t>                                           </a:t>
            </a:r>
            <a:r>
              <a:rPr kumimoji="0" lang="en-US" altLang="zh-CN" sz="3200">
                <a:latin typeface="Arial" pitchFamily="34" charset="0"/>
                <a:ea typeface="华文隶书" pitchFamily="2" charset="-122"/>
              </a:rPr>
              <a:t>―――</a:t>
            </a:r>
            <a:r>
              <a:rPr kumimoji="0" lang="zh-CN" altLang="en-US" sz="3200">
                <a:latin typeface="Arial" pitchFamily="34" charset="0"/>
                <a:ea typeface="华文隶书" pitchFamily="2" charset="-122"/>
              </a:rPr>
              <a:t>列宁</a:t>
            </a:r>
            <a:r>
              <a:rPr kumimoji="0" lang="zh-CN" altLang="en-US" sz="3200" b="0">
                <a:latin typeface="Arial" pitchFamily="34" charset="0"/>
                <a:ea typeface="宋体" pitchFamily="2" charset="-122"/>
              </a:rPr>
              <a:t> </a:t>
            </a:r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0" y="3429000"/>
            <a:ext cx="91440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kumimoji="0" lang="zh-CN" altLang="en-US" sz="3200"/>
              <a:t>      他是十九世纪俄国的巨人。</a:t>
            </a:r>
          </a:p>
          <a:p>
            <a:pPr algn="just"/>
            <a:r>
              <a:rPr kumimoji="0" lang="zh-CN" altLang="en-US" sz="3200"/>
              <a:t>                                                    </a:t>
            </a:r>
            <a:r>
              <a:rPr kumimoji="0" lang="en-US" altLang="zh-CN" sz="3200">
                <a:latin typeface="Arial" pitchFamily="34" charset="0"/>
                <a:ea typeface="华文隶书" pitchFamily="2" charset="-122"/>
              </a:rPr>
              <a:t>―――</a:t>
            </a:r>
            <a:r>
              <a:rPr kumimoji="0" lang="zh-CN" altLang="en-US" sz="3200">
                <a:latin typeface="Arial" pitchFamily="34" charset="0"/>
                <a:ea typeface="华文隶书" pitchFamily="2" charset="-122"/>
              </a:rPr>
              <a:t>鲁迅</a:t>
            </a:r>
            <a:endParaRPr kumimoji="0" lang="zh-CN" altLang="en-US" sz="3200" b="0">
              <a:ea typeface="宋体" pitchFamily="2" charset="-122"/>
              <a:cs typeface="Times New Roman" pitchFamily="18" charset="0"/>
            </a:endParaRPr>
          </a:p>
          <a:p>
            <a:pPr eaLnBrk="0" hangingPunct="0"/>
            <a:endParaRPr kumimoji="0" lang="zh-CN" altLang="en-US" sz="3200" b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0" y="37496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304800" y="4724400"/>
            <a:ext cx="91440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kumimoji="0" lang="zh-CN" altLang="en-US" sz="3200"/>
              <a:t>   他是空前绝后的艺术大师。</a:t>
            </a:r>
          </a:p>
          <a:p>
            <a:pPr algn="just"/>
            <a:r>
              <a:rPr kumimoji="0" lang="zh-CN" altLang="en-US" sz="3200"/>
              <a:t>                             </a:t>
            </a:r>
            <a:r>
              <a:rPr kumimoji="0" lang="en-US" altLang="zh-CN" sz="3200">
                <a:latin typeface="Arial" pitchFamily="34" charset="0"/>
                <a:ea typeface="华文隶书" pitchFamily="2" charset="-122"/>
              </a:rPr>
              <a:t>―――</a:t>
            </a:r>
            <a:r>
              <a:rPr kumimoji="0" lang="zh-CN" altLang="en-US" sz="3200">
                <a:latin typeface="Arial" pitchFamily="34" charset="0"/>
                <a:ea typeface="华文隶书" pitchFamily="2" charset="-122"/>
              </a:rPr>
              <a:t>陀思妥耶夫斯基</a:t>
            </a:r>
            <a:endParaRPr kumimoji="0" lang="zh-CN" altLang="en-US" sz="3200" b="0">
              <a:ea typeface="宋体" pitchFamily="2" charset="-122"/>
              <a:cs typeface="Times New Roman" pitchFamily="18" charset="0"/>
            </a:endParaRPr>
          </a:p>
          <a:p>
            <a:pPr eaLnBrk="0" hangingPunct="0"/>
            <a:endParaRPr kumimoji="0" lang="zh-CN" altLang="en-US" sz="3200" b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5303" name="Rectangle 7"/>
          <p:cNvSpPr>
            <a:spLocks noChangeArrowheads="1"/>
          </p:cNvSpPr>
          <p:nvPr/>
        </p:nvSpPr>
        <p:spPr bwMode="auto">
          <a:xfrm>
            <a:off x="0" y="37496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340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79613" y="188913"/>
            <a:ext cx="6934200" cy="1295400"/>
          </a:xfrm>
        </p:spPr>
        <p:txBody>
          <a:bodyPr/>
          <a:lstStyle/>
          <a:p>
            <a:r>
              <a:rPr lang="zh-CN" altLang="en-US" sz="6000" b="1">
                <a:ea typeface="华文行楷" pitchFamily="2" charset="-122"/>
              </a:rPr>
              <a:t>列 夫 </a:t>
            </a:r>
            <a:r>
              <a:rPr lang="en-US" altLang="zh-CN" sz="6000" b="1">
                <a:ea typeface="华文行楷" pitchFamily="2" charset="-122"/>
              </a:rPr>
              <a:t>· </a:t>
            </a:r>
            <a:r>
              <a:rPr lang="zh-CN" altLang="en-US" sz="6000" b="1">
                <a:ea typeface="华文行楷" pitchFamily="2" charset="-122"/>
              </a:rPr>
              <a:t>托 尔 斯 泰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84438" y="1341438"/>
            <a:ext cx="6400800" cy="1752600"/>
          </a:xfrm>
        </p:spPr>
        <p:txBody>
          <a:bodyPr/>
          <a:lstStyle/>
          <a:p>
            <a:r>
              <a:rPr lang="zh-CN" altLang="en-US" sz="4000" b="1">
                <a:ea typeface="华文新魏" pitchFamily="2" charset="-122"/>
              </a:rPr>
              <a:t>茨 威 格</a:t>
            </a:r>
          </a:p>
        </p:txBody>
      </p:sp>
      <p:pic>
        <p:nvPicPr>
          <p:cNvPr id="5124" name="Picture 4" descr="茨威格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2492375"/>
            <a:ext cx="3529012" cy="4365625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列夫·托尔斯泰画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10" b="33070"/>
          <a:stretch>
            <a:fillRect/>
          </a:stretch>
        </p:blipFill>
        <p:spPr bwMode="auto">
          <a:xfrm>
            <a:off x="-10007" y="1772816"/>
            <a:ext cx="4681538" cy="4679950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1507570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2590800"/>
          </a:xfrm>
          <a:noFill/>
          <a:ln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r>
              <a:rPr lang="en-US" altLang="zh-CN" sz="3600"/>
              <a:t>       </a:t>
            </a:r>
            <a:r>
              <a:rPr lang="zh-CN" altLang="en-US" sz="3600"/>
              <a:t>托尔斯泰是一位文学巨匠，他在俄国文坛驰骋了近六十年，创作了大量文学作品，题材广泛，体裁多样。编成的全集多达</a:t>
            </a:r>
            <a:r>
              <a:rPr lang="en-US" altLang="zh-CN" sz="3600"/>
              <a:t>90</a:t>
            </a:r>
            <a:r>
              <a:rPr lang="zh-CN" altLang="en-US" sz="3600"/>
              <a:t>卷。你知道他最著名的作品是什么吗？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93813" y="3192463"/>
            <a:ext cx="7392987" cy="2933700"/>
          </a:xfrm>
        </p:spPr>
        <p:txBody>
          <a:bodyPr/>
          <a:lstStyle/>
          <a:p>
            <a:pPr marL="609600" indent="-609600">
              <a:buFontTx/>
              <a:buAutoNum type="arabicPeriod"/>
            </a:pPr>
            <a:r>
              <a:rPr lang="en-US" altLang="zh-CN" sz="3600">
                <a:ea typeface="楷体_GB2312" pitchFamily="1" charset="-122"/>
              </a:rPr>
              <a:t>《</a:t>
            </a:r>
            <a:r>
              <a:rPr lang="zh-CN" altLang="en-US" sz="3600">
                <a:ea typeface="楷体_GB2312" pitchFamily="1" charset="-122"/>
              </a:rPr>
              <a:t>战争与和平</a:t>
            </a:r>
            <a:r>
              <a:rPr lang="en-US" altLang="zh-CN" sz="3600">
                <a:ea typeface="楷体_GB2312" pitchFamily="1" charset="-122"/>
              </a:rPr>
              <a:t>》</a:t>
            </a:r>
          </a:p>
          <a:p>
            <a:pPr marL="609600" indent="-609600">
              <a:buFontTx/>
              <a:buAutoNum type="arabicPeriod"/>
            </a:pPr>
            <a:r>
              <a:rPr lang="en-US" altLang="zh-CN" sz="3600">
                <a:ea typeface="楷体_GB2312" pitchFamily="1" charset="-122"/>
              </a:rPr>
              <a:t>《</a:t>
            </a:r>
            <a:r>
              <a:rPr lang="zh-CN" altLang="en-US" sz="3600">
                <a:ea typeface="楷体_GB2312" pitchFamily="1" charset="-122"/>
              </a:rPr>
              <a:t>安娜</a:t>
            </a:r>
            <a:r>
              <a:rPr lang="en-US" altLang="zh-CN" sz="3600">
                <a:ea typeface="楷体_GB2312" pitchFamily="1" charset="-122"/>
              </a:rPr>
              <a:t>·</a:t>
            </a:r>
            <a:r>
              <a:rPr lang="zh-CN" altLang="en-US" sz="3600">
                <a:ea typeface="楷体_GB2312" pitchFamily="1" charset="-122"/>
              </a:rPr>
              <a:t>卡列尼娜</a:t>
            </a:r>
            <a:r>
              <a:rPr lang="en-US" altLang="zh-CN" sz="3600">
                <a:ea typeface="楷体_GB2312" pitchFamily="1" charset="-122"/>
              </a:rPr>
              <a:t>》</a:t>
            </a:r>
          </a:p>
          <a:p>
            <a:pPr marL="609600" indent="-609600">
              <a:buFontTx/>
              <a:buAutoNum type="arabicPeriod"/>
            </a:pPr>
            <a:r>
              <a:rPr lang="en-US" altLang="zh-CN" sz="3600">
                <a:ea typeface="楷体_GB2312" pitchFamily="1" charset="-122"/>
              </a:rPr>
              <a:t>《</a:t>
            </a:r>
            <a:r>
              <a:rPr lang="zh-CN" altLang="en-US" sz="3600">
                <a:ea typeface="楷体_GB2312" pitchFamily="1" charset="-122"/>
              </a:rPr>
              <a:t>复活</a:t>
            </a:r>
            <a:r>
              <a:rPr lang="en-US" altLang="zh-CN" sz="3600">
                <a:ea typeface="楷体_GB2312" pitchFamily="1" charset="-122"/>
              </a:rPr>
              <a:t>》</a:t>
            </a:r>
          </a:p>
        </p:txBody>
      </p:sp>
      <p:sp>
        <p:nvSpPr>
          <p:cNvPr id="7172" name="AutoShape 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5105400" y="6416675"/>
            <a:ext cx="381000" cy="365125"/>
          </a:xfrm>
          <a:prstGeom prst="rightArrow">
            <a:avLst>
              <a:gd name="adj1" fmla="val 50000"/>
              <a:gd name="adj2" fmla="val 26087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2400">
              <a:latin typeface="Times New Roman" pitchFamily="18" charset="0"/>
            </a:endParaRPr>
          </a:p>
        </p:txBody>
      </p:sp>
      <p:sp>
        <p:nvSpPr>
          <p:cNvPr id="7173" name="AutoShape 5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3581400" y="6416675"/>
            <a:ext cx="381000" cy="365125"/>
          </a:xfrm>
          <a:prstGeom prst="leftArrow">
            <a:avLst>
              <a:gd name="adj1" fmla="val 50000"/>
              <a:gd name="adj2" fmla="val 26087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174" name="AutoShape 6">
            <a:hlinkClick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4305300" y="6400800"/>
            <a:ext cx="533400" cy="3048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73112"/>
      </p:ext>
    </p:extLst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0407181108364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5263"/>
            <a:ext cx="9144000" cy="1008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an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0"/>
            <a:ext cx="2901950" cy="4221163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fuhu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0"/>
            <a:ext cx="2952750" cy="4221163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zhanhe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927350" cy="4221163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428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028700" y="260350"/>
            <a:ext cx="7086600" cy="838200"/>
          </a:xfrm>
        </p:spPr>
        <p:txBody>
          <a:bodyPr/>
          <a:lstStyle/>
          <a:p>
            <a:r>
              <a:rPr lang="zh-CN" altLang="en-US"/>
              <a:t>托尔斯泰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268413"/>
            <a:ext cx="4319587" cy="4967287"/>
          </a:xfrm>
        </p:spPr>
        <p:txBody>
          <a:bodyPr/>
          <a:lstStyle/>
          <a:p>
            <a:pPr>
              <a:buFontTx/>
              <a:buBlip>
                <a:blip r:embed="rId2"/>
              </a:buBlip>
            </a:pP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列夫</a:t>
            </a:r>
            <a:r>
              <a:rPr lang="en-US" altLang="zh-CN" sz="2800" b="1">
                <a:latin typeface="Arial"/>
                <a:ea typeface="华文新魏" pitchFamily="2" charset="-122"/>
              </a:rPr>
              <a:t>·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托尔斯泰（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1828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～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1910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），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19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世纪俄国最伟大的作家。出生于</a:t>
            </a:r>
            <a:r>
              <a:rPr lang="zh-CN" altLang="en-US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贵族家庭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，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1840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年入喀山</a:t>
            </a:r>
            <a:r>
              <a:rPr lang="zh-CN" altLang="en-US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大学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，受到卢梭、孟德斯鸠等启蒙思想家影响。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1847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年退学回故乡在自己领地上作改革农奴制的尝试。 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1851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～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1854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年在高加索军队中</a:t>
            </a:r>
            <a:r>
              <a:rPr lang="zh-CN" altLang="en-US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服役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并开始写作。</a:t>
            </a:r>
          </a:p>
        </p:txBody>
      </p:sp>
      <p:pic>
        <p:nvPicPr>
          <p:cNvPr id="10244" name="Picture 4" descr="列夫·托尔斯泰（1848）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67338" y="1411288"/>
            <a:ext cx="3413125" cy="4681537"/>
          </a:xfrm>
          <a:noFill/>
          <a:ln w="76200" cmpd="tri">
            <a:solidFill>
              <a:srgbClr val="008000"/>
            </a:solidFill>
            <a:miter lim="800000"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AutoShape 5" descr="栎木">
            <a:hlinkClick r:id="rId4" action="ppaction://hlinksldjump" highlightClick="1">
              <a:snd r:embed="rId5" name="camera.wav"/>
            </a:hlinkClick>
          </p:cNvPr>
          <p:cNvSpPr>
            <a:spLocks noChangeArrowheads="1"/>
          </p:cNvSpPr>
          <p:nvPr/>
        </p:nvSpPr>
        <p:spPr bwMode="auto">
          <a:xfrm>
            <a:off x="3997325" y="6237288"/>
            <a:ext cx="504825" cy="504825"/>
          </a:xfrm>
          <a:prstGeom prst="actionButtonHome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46" name="AutoShape 6" descr="栎木">
            <a:hlinkClick r:id="" action="ppaction://hlinkshowjump?jump=nextslide" highlightClick="1">
              <a:snd r:embed="rId5" name="camera.wav"/>
            </a:hlinkClick>
          </p:cNvPr>
          <p:cNvSpPr>
            <a:spLocks noChangeArrowheads="1"/>
          </p:cNvSpPr>
          <p:nvPr/>
        </p:nvSpPr>
        <p:spPr bwMode="auto">
          <a:xfrm>
            <a:off x="4573588" y="6237288"/>
            <a:ext cx="503237" cy="503237"/>
          </a:xfrm>
          <a:prstGeom prst="actionButtonForwardNex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1194556"/>
      </p:ext>
    </p:extLst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0" y="1052513"/>
            <a:ext cx="4321175" cy="4895850"/>
          </a:xfrm>
        </p:spPr>
        <p:txBody>
          <a:bodyPr/>
          <a:lstStyle/>
          <a:p>
            <a:pPr>
              <a:buFontTx/>
              <a:buBlip>
                <a:blip r:embed="rId2"/>
              </a:buBlip>
            </a:pPr>
            <a:r>
              <a:rPr lang="en-US" altLang="zh-CN" sz="2400" b="1" dirty="0">
                <a:latin typeface="华文新魏" pitchFamily="2" charset="-122"/>
                <a:ea typeface="华文新魏" pitchFamily="2" charset="-122"/>
              </a:rPr>
              <a:t>1854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～</a:t>
            </a:r>
            <a:r>
              <a:rPr lang="en-US" altLang="zh-CN" sz="2400" b="1" dirty="0">
                <a:latin typeface="华文新魏" pitchFamily="2" charset="-122"/>
                <a:ea typeface="华文新魏" pitchFamily="2" charset="-122"/>
              </a:rPr>
              <a:t>1855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年参加克里米亚</a:t>
            </a:r>
            <a:r>
              <a:rPr lang="zh-CN" altLang="en-US" sz="24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战争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。几年军旅生活不仅使他看到上流社会的腐化，而且为以后在其巨著</a:t>
            </a:r>
            <a:r>
              <a:rPr lang="en-US" altLang="zh-CN" sz="2400" b="1" dirty="0"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战争与和平</a:t>
            </a:r>
            <a:r>
              <a:rPr lang="en-US" altLang="zh-CN" sz="2400" b="1" dirty="0"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中能够逼真地描绘战争场面打下基础。</a:t>
            </a:r>
            <a:r>
              <a:rPr lang="en-US" altLang="zh-CN" sz="2400" b="1" dirty="0">
                <a:latin typeface="华文新魏" pitchFamily="2" charset="-122"/>
                <a:ea typeface="华文新魏" pitchFamily="2" charset="-122"/>
              </a:rPr>
              <a:t>1855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400" b="1" dirty="0">
                <a:latin typeface="华文新魏" pitchFamily="2" charset="-122"/>
                <a:ea typeface="华文新魏" pitchFamily="2" charset="-122"/>
              </a:rPr>
              <a:t>11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月到彼得堡进入</a:t>
            </a:r>
            <a:r>
              <a:rPr lang="zh-CN" altLang="en-US" sz="24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文学界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，其成名作：自传体小说</a:t>
            </a:r>
            <a:r>
              <a:rPr lang="en-US" altLang="zh-CN" sz="2400" b="1" dirty="0"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童年</a:t>
            </a:r>
            <a:r>
              <a:rPr lang="en-US" altLang="zh-CN" sz="2400" b="1" dirty="0"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latin typeface="华文新魏" pitchFamily="2" charset="-122"/>
                <a:ea typeface="华文新魏" pitchFamily="2" charset="-122"/>
              </a:rPr>
              <a:t>1855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）、</a:t>
            </a:r>
            <a:r>
              <a:rPr lang="en-US" altLang="zh-CN" sz="2400" b="1" dirty="0"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少年</a:t>
            </a:r>
            <a:r>
              <a:rPr lang="en-US" altLang="zh-CN" sz="2400" b="1" dirty="0"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latin typeface="华文新魏" pitchFamily="2" charset="-122"/>
                <a:ea typeface="华文新魏" pitchFamily="2" charset="-122"/>
              </a:rPr>
              <a:t>1857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），这些作品反映了他对贵族生活的批判态度，</a:t>
            </a:r>
            <a:r>
              <a:rPr lang="zh-CN" altLang="en-US" sz="2400" b="1" dirty="0">
                <a:latin typeface="Arial"/>
                <a:ea typeface="华文新魏" pitchFamily="2" charset="-122"/>
              </a:rPr>
              <a:t>“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道德自我修养</a:t>
            </a:r>
            <a:r>
              <a:rPr lang="zh-CN" altLang="en-US" sz="2400" b="1" dirty="0">
                <a:latin typeface="Arial"/>
                <a:ea typeface="华文新魏" pitchFamily="2" charset="-122"/>
              </a:rPr>
              <a:t>”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主张和擅长心理分析的特色。</a:t>
            </a:r>
          </a:p>
        </p:txBody>
      </p:sp>
      <p:pic>
        <p:nvPicPr>
          <p:cNvPr id="11268" name="Picture 4" descr="列夫·托尔斯泰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125538"/>
            <a:ext cx="4064000" cy="4824412"/>
          </a:xfrm>
          <a:noFill/>
          <a:ln w="76200" cmpd="tri">
            <a:solidFill>
              <a:srgbClr val="008000"/>
            </a:solidFill>
            <a:miter lim="800000"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9" name="AutoShape 5" descr="栎木">
            <a:hlinkClick r:id="rId4" action="ppaction://hlinksldjump" highlightClick="1">
              <a:snd r:embed="rId5" name="camera.wav"/>
            </a:hlinkClick>
          </p:cNvPr>
          <p:cNvSpPr>
            <a:spLocks noChangeArrowheads="1"/>
          </p:cNvSpPr>
          <p:nvPr/>
        </p:nvSpPr>
        <p:spPr bwMode="auto">
          <a:xfrm>
            <a:off x="4319588" y="6237288"/>
            <a:ext cx="504825" cy="504825"/>
          </a:xfrm>
          <a:prstGeom prst="actionButtonHome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0" name="AutoShape 6" descr="栎木">
            <a:hlinkClick r:id="" action="ppaction://hlinkshowjump?jump=nextslide" highlightClick="1">
              <a:snd r:embed="rId5" name="camera.wav"/>
            </a:hlinkClick>
          </p:cNvPr>
          <p:cNvSpPr>
            <a:spLocks noChangeArrowheads="1"/>
          </p:cNvSpPr>
          <p:nvPr/>
        </p:nvSpPr>
        <p:spPr bwMode="auto">
          <a:xfrm>
            <a:off x="4895850" y="6237288"/>
            <a:ext cx="503238" cy="503237"/>
          </a:xfrm>
          <a:prstGeom prst="actionButtonForwardNex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1" name="AutoShape 7" descr="栎木">
            <a:hlinkClick r:id="" action="ppaction://hlinkshowjump?jump=previousslide" highlightClick="1">
              <a:snd r:embed="rId5" name="camera.wav"/>
            </a:hlinkClick>
          </p:cNvPr>
          <p:cNvSpPr>
            <a:spLocks noChangeArrowheads="1"/>
          </p:cNvSpPr>
          <p:nvPr/>
        </p:nvSpPr>
        <p:spPr bwMode="auto">
          <a:xfrm>
            <a:off x="3744913" y="6237288"/>
            <a:ext cx="503237" cy="503237"/>
          </a:xfrm>
          <a:prstGeom prst="actionButtonBackPrevious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3977068"/>
      </p:ext>
    </p:extLst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58775" y="4856163"/>
            <a:ext cx="8424863" cy="1309687"/>
          </a:xfrm>
        </p:spPr>
        <p:txBody>
          <a:bodyPr/>
          <a:lstStyle/>
          <a:p>
            <a:pPr>
              <a:lnSpc>
                <a:spcPct val="90000"/>
              </a:lnSpc>
              <a:buFontTx/>
              <a:buBlip>
                <a:blip r:embed="rId2"/>
              </a:buBlip>
            </a:pP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托尔斯泰晚年力求过简朴的平民生活，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1910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月从家中出走，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11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7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日病逝于一个小站，享年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82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岁，一代文学巨匠走完其人生旅程。 </a:t>
            </a:r>
          </a:p>
        </p:txBody>
      </p:sp>
      <p:pic>
        <p:nvPicPr>
          <p:cNvPr id="12291" name="Picture 3" descr="列夫·托尔斯泰的葬礼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49263"/>
            <a:ext cx="6911975" cy="4276725"/>
          </a:xfrm>
          <a:prstGeom prst="rect">
            <a:avLst/>
          </a:prstGeom>
          <a:noFill/>
          <a:ln w="76200" cmpd="tri">
            <a:solidFill>
              <a:srgbClr val="008000"/>
            </a:solidFill>
            <a:miter lim="800000"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2" name="AutoShape 4" descr="栎木">
            <a:hlinkClick r:id="rId4" action="ppaction://hlinksldjump" highlightClick="1">
              <a:snd r:embed="rId5" name="camera.wav"/>
            </a:hlinkClick>
          </p:cNvPr>
          <p:cNvSpPr>
            <a:spLocks noChangeArrowheads="1"/>
          </p:cNvSpPr>
          <p:nvPr/>
        </p:nvSpPr>
        <p:spPr bwMode="auto">
          <a:xfrm>
            <a:off x="4319588" y="6237288"/>
            <a:ext cx="504825" cy="504825"/>
          </a:xfrm>
          <a:prstGeom prst="actionButtonHome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293" name="AutoShape 5" descr="栎木">
            <a:hlinkClick r:id="" action="ppaction://hlinkshowjump?jump=nextslide" highlightClick="1">
              <a:snd r:embed="rId5" name="camera.wav"/>
            </a:hlinkClick>
          </p:cNvPr>
          <p:cNvSpPr>
            <a:spLocks noChangeArrowheads="1"/>
          </p:cNvSpPr>
          <p:nvPr/>
        </p:nvSpPr>
        <p:spPr bwMode="auto">
          <a:xfrm>
            <a:off x="4895850" y="6237288"/>
            <a:ext cx="503238" cy="503237"/>
          </a:xfrm>
          <a:prstGeom prst="actionButtonForwardNex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294" name="AutoShape 6" descr="栎木">
            <a:hlinkClick r:id="" action="ppaction://hlinkshowjump?jump=previousslide" highlightClick="1">
              <a:snd r:embed="rId5" name="camera.wav"/>
            </a:hlinkClick>
          </p:cNvPr>
          <p:cNvSpPr>
            <a:spLocks noChangeArrowheads="1"/>
          </p:cNvSpPr>
          <p:nvPr/>
        </p:nvSpPr>
        <p:spPr bwMode="auto">
          <a:xfrm>
            <a:off x="3744913" y="6237288"/>
            <a:ext cx="503237" cy="503237"/>
          </a:xfrm>
          <a:prstGeom prst="actionButtonBackPrevious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6548864"/>
      </p:ext>
    </p:extLst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列夫·托尔斯泰画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10" b="33070"/>
          <a:stretch>
            <a:fillRect/>
          </a:stretch>
        </p:blipFill>
        <p:spPr bwMode="auto">
          <a:xfrm>
            <a:off x="611560" y="236318"/>
            <a:ext cx="7776864" cy="6000993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777226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657600" y="0"/>
            <a:ext cx="5256213" cy="1295400"/>
          </a:xfrm>
        </p:spPr>
        <p:txBody>
          <a:bodyPr/>
          <a:lstStyle/>
          <a:p>
            <a:r>
              <a:rPr lang="zh-CN" altLang="en-US" sz="4000" b="1">
                <a:ea typeface="华文行楷" pitchFamily="2" charset="-122"/>
              </a:rPr>
              <a:t>列 夫 </a:t>
            </a:r>
            <a:r>
              <a:rPr lang="en-US" altLang="zh-CN" sz="4000" b="1">
                <a:ea typeface="华文行楷" pitchFamily="2" charset="-122"/>
              </a:rPr>
              <a:t>· </a:t>
            </a:r>
            <a:r>
              <a:rPr lang="zh-CN" altLang="en-US" sz="4000" b="1">
                <a:ea typeface="华文行楷" pitchFamily="2" charset="-122"/>
              </a:rPr>
              <a:t>托 尔 斯 泰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284663" y="1341438"/>
            <a:ext cx="6400800" cy="1752600"/>
          </a:xfrm>
        </p:spPr>
        <p:txBody>
          <a:bodyPr/>
          <a:lstStyle/>
          <a:p>
            <a:r>
              <a:rPr lang="zh-CN" altLang="en-US" sz="4000" b="1">
                <a:ea typeface="华文新魏" pitchFamily="2" charset="-122"/>
              </a:rPr>
              <a:t>茨 威 格</a:t>
            </a:r>
          </a:p>
        </p:txBody>
      </p:sp>
      <p:pic>
        <p:nvPicPr>
          <p:cNvPr id="17412" name="Picture 4" descr="列夫·托尔斯泰画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10" b="33070"/>
          <a:stretch>
            <a:fillRect/>
          </a:stretch>
        </p:blipFill>
        <p:spPr bwMode="auto">
          <a:xfrm>
            <a:off x="0" y="0"/>
            <a:ext cx="3886200" cy="3678238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3" name="WordArt 5"/>
          <p:cNvSpPr>
            <a:spLocks noChangeArrowheads="1" noChangeShapeType="1" noTextEdit="1"/>
          </p:cNvSpPr>
          <p:nvPr/>
        </p:nvSpPr>
        <p:spPr bwMode="auto">
          <a:xfrm>
            <a:off x="4572000" y="2362200"/>
            <a:ext cx="2339975" cy="889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学习目标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0" y="4419600"/>
            <a:ext cx="9056688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/>
              <a:t>1.</a:t>
            </a:r>
            <a:r>
              <a:rPr lang="zh-CN" altLang="en-US" sz="3200" b="1"/>
              <a:t>学习本文运用</a:t>
            </a:r>
            <a:r>
              <a:rPr lang="zh-CN" altLang="en-US" sz="3200" b="1">
                <a:solidFill>
                  <a:srgbClr val="FF0000"/>
                </a:solidFill>
              </a:rPr>
              <a:t>比喻和夸张</a:t>
            </a:r>
            <a:r>
              <a:rPr lang="zh-CN" altLang="en-US" sz="3200" b="1"/>
              <a:t>的手法进行</a:t>
            </a:r>
            <a:r>
              <a:rPr lang="zh-CN" altLang="en-US" sz="3200" b="1">
                <a:solidFill>
                  <a:srgbClr val="FF0000"/>
                </a:solidFill>
              </a:rPr>
              <a:t>外貌描写</a:t>
            </a:r>
            <a:r>
              <a:rPr lang="zh-CN" altLang="en-US" sz="3200" b="1"/>
              <a:t>的</a:t>
            </a:r>
          </a:p>
          <a:p>
            <a:r>
              <a:rPr lang="zh-CN" altLang="en-US" sz="3200" b="1"/>
              <a:t>   方法、</a:t>
            </a:r>
          </a:p>
          <a:p>
            <a:r>
              <a:rPr lang="en-US" altLang="zh-CN" sz="3200" b="1"/>
              <a:t>2.</a:t>
            </a:r>
            <a:r>
              <a:rPr lang="zh-CN" altLang="en-US" sz="3200" b="1"/>
              <a:t>学习本文</a:t>
            </a:r>
            <a:r>
              <a:rPr lang="zh-CN" altLang="en-US" sz="3200" b="1">
                <a:solidFill>
                  <a:srgbClr val="FF0000"/>
                </a:solidFill>
              </a:rPr>
              <a:t>欲扬先抑</a:t>
            </a:r>
            <a:r>
              <a:rPr lang="zh-CN" altLang="en-US" sz="3200" b="1"/>
              <a:t>的手法。</a:t>
            </a:r>
          </a:p>
        </p:txBody>
      </p:sp>
    </p:spTree>
    <p:extLst>
      <p:ext uri="{BB962C8B-B14F-4D97-AF65-F5344CB8AC3E}">
        <p14:creationId xmlns:p14="http://schemas.microsoft.com/office/powerpoint/2010/main" val="1909816081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93065" y="1122045"/>
            <a:ext cx="8357235" cy="40309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2400" b="1" dirty="0">
                <a:solidFill>
                  <a:srgbClr val="FF0000"/>
                </a:solidFill>
              </a:rPr>
              <a:t>颊</a:t>
            </a:r>
            <a:r>
              <a:rPr lang="zh-CN" altLang="en-US" sz="2400" b="1" dirty="0"/>
              <a:t>      </a:t>
            </a:r>
            <a:r>
              <a:rPr lang="zh-CN" altLang="en-US" sz="2400" b="1" dirty="0">
                <a:solidFill>
                  <a:srgbClr val="FF0000"/>
                </a:solidFill>
              </a:rPr>
              <a:t>黝</a:t>
            </a:r>
            <a:r>
              <a:rPr lang="zh-CN" altLang="en-US" sz="2400" b="1" dirty="0"/>
              <a:t>黑</a:t>
            </a:r>
            <a:r>
              <a:rPr lang="zh-CN" altLang="en-US" sz="2400" b="1" dirty="0">
                <a:sym typeface="+mn-ea"/>
              </a:rPr>
              <a:t>      </a:t>
            </a:r>
            <a:r>
              <a:rPr lang="zh-CN" altLang="en-US" sz="2400" b="1" dirty="0"/>
              <a:t>粗</a:t>
            </a:r>
            <a:r>
              <a:rPr lang="zh-CN" altLang="en-US" sz="2400" b="1" dirty="0">
                <a:solidFill>
                  <a:srgbClr val="FF0000"/>
                </a:solidFill>
              </a:rPr>
              <a:t>糙</a:t>
            </a:r>
            <a:r>
              <a:rPr lang="zh-CN" altLang="en-US" sz="2400" b="1" dirty="0">
                <a:sym typeface="+mn-ea"/>
              </a:rPr>
              <a:t>      </a:t>
            </a:r>
            <a:r>
              <a:rPr lang="zh-CN" altLang="en-US" sz="2400" b="1" dirty="0"/>
              <a:t> </a:t>
            </a:r>
            <a:r>
              <a:rPr lang="zh-CN" altLang="en-US" sz="2400" b="1" dirty="0">
                <a:solidFill>
                  <a:srgbClr val="FF0000"/>
                </a:solidFill>
              </a:rPr>
              <a:t>崎岖</a:t>
            </a:r>
            <a:r>
              <a:rPr lang="zh-CN" altLang="en-US" sz="2400" b="1" dirty="0">
                <a:sym typeface="+mn-ea"/>
              </a:rPr>
              <a:t>      </a:t>
            </a:r>
            <a:r>
              <a:rPr lang="zh-CN" altLang="en-US" sz="2400" b="1" dirty="0"/>
              <a:t> 平</a:t>
            </a:r>
            <a:r>
              <a:rPr lang="zh-CN" altLang="en-US" sz="2400" b="1" dirty="0">
                <a:solidFill>
                  <a:srgbClr val="FF0000"/>
                </a:solidFill>
              </a:rPr>
              <a:t>庸</a:t>
            </a:r>
            <a:r>
              <a:rPr lang="zh-CN" altLang="en-US" sz="2400" b="1" dirty="0"/>
              <a:t> </a:t>
            </a:r>
            <a:r>
              <a:rPr lang="zh-CN" altLang="en-US" sz="2400" b="1" dirty="0">
                <a:sym typeface="+mn-ea"/>
              </a:rPr>
              <a:t>      </a:t>
            </a:r>
            <a:r>
              <a:rPr lang="zh-CN" altLang="en-US" sz="2400" b="1" dirty="0">
                <a:solidFill>
                  <a:srgbClr val="FF0000"/>
                </a:solidFill>
              </a:rPr>
              <a:t>滞</a:t>
            </a:r>
            <a:r>
              <a:rPr lang="zh-CN" altLang="en-US" sz="2400" b="1" dirty="0"/>
              <a:t>留 </a:t>
            </a:r>
            <a:r>
              <a:rPr lang="zh-CN" altLang="en-US" sz="2400" b="1" dirty="0">
                <a:sym typeface="+mn-ea"/>
              </a:rPr>
              <a:t>      </a:t>
            </a:r>
            <a:r>
              <a:rPr lang="zh-CN" altLang="en-US" sz="2400" b="1" dirty="0"/>
              <a:t>愚</a:t>
            </a:r>
            <a:r>
              <a:rPr lang="zh-CN" altLang="en-US" sz="2400" b="1" dirty="0">
                <a:solidFill>
                  <a:srgbClr val="FF0000"/>
                </a:solidFill>
              </a:rPr>
              <a:t>钝</a:t>
            </a:r>
            <a:r>
              <a:rPr lang="zh-CN" altLang="en-US" sz="2400" b="1" dirty="0"/>
              <a:t> </a:t>
            </a:r>
          </a:p>
          <a:p>
            <a:pPr>
              <a:spcBef>
                <a:spcPts val="600"/>
              </a:spcBef>
            </a:pPr>
            <a:endParaRPr lang="zh-CN" altLang="en-US" sz="2400" b="1" dirty="0"/>
          </a:p>
          <a:p>
            <a:pPr>
              <a:spcBef>
                <a:spcPts val="600"/>
              </a:spcBef>
            </a:pPr>
            <a:r>
              <a:rPr lang="zh-CN" altLang="en-US" sz="2400" b="1" dirty="0"/>
              <a:t>器宇</a:t>
            </a:r>
            <a:r>
              <a:rPr lang="zh-CN" altLang="en-US" sz="2400" b="1" dirty="0">
                <a:sym typeface="+mn-ea"/>
              </a:rPr>
              <a:t>      </a:t>
            </a:r>
            <a:r>
              <a:rPr lang="zh-CN" altLang="en-US" sz="2400" b="1" dirty="0"/>
              <a:t>蒙</a:t>
            </a:r>
            <a:r>
              <a:rPr lang="zh-CN" altLang="en-US" sz="2400" b="1" dirty="0">
                <a:solidFill>
                  <a:srgbClr val="FF0000"/>
                </a:solidFill>
              </a:rPr>
              <a:t>昧</a:t>
            </a:r>
            <a:r>
              <a:rPr lang="zh-CN" altLang="en-US" sz="2400" b="1" dirty="0">
                <a:sym typeface="+mn-ea"/>
              </a:rPr>
              <a:t>      </a:t>
            </a:r>
            <a:r>
              <a:rPr lang="zh-CN" altLang="en-US" sz="2400" b="1" dirty="0"/>
              <a:t>酒</a:t>
            </a:r>
            <a:r>
              <a:rPr lang="zh-CN" altLang="en-US" sz="2400" b="1" dirty="0">
                <a:solidFill>
                  <a:srgbClr val="FF0000"/>
                </a:solidFill>
              </a:rPr>
              <a:t>肆</a:t>
            </a:r>
            <a:r>
              <a:rPr lang="zh-CN" altLang="en-US" sz="2400" b="1" dirty="0">
                <a:sym typeface="+mn-ea"/>
              </a:rPr>
              <a:t>      </a:t>
            </a:r>
            <a:r>
              <a:rPr lang="zh-CN" altLang="en-US" sz="2400" b="1" dirty="0">
                <a:solidFill>
                  <a:srgbClr val="FF0000"/>
                </a:solidFill>
              </a:rPr>
              <a:t>缰</a:t>
            </a:r>
            <a:r>
              <a:rPr lang="zh-CN" altLang="en-US" sz="2400" b="1" dirty="0"/>
              <a:t>绳</a:t>
            </a:r>
            <a:r>
              <a:rPr lang="zh-CN" altLang="en-US" sz="2400" b="1" dirty="0">
                <a:sym typeface="+mn-ea"/>
              </a:rPr>
              <a:t>      </a:t>
            </a:r>
            <a:r>
              <a:rPr lang="zh-CN" altLang="en-US" sz="2400" b="1" dirty="0">
                <a:solidFill>
                  <a:srgbClr val="FF0000"/>
                </a:solidFill>
              </a:rPr>
              <a:t>轩昂</a:t>
            </a:r>
            <a:r>
              <a:rPr lang="zh-CN" altLang="en-US" sz="2400" b="1" dirty="0"/>
              <a:t> </a:t>
            </a:r>
            <a:r>
              <a:rPr lang="zh-CN" altLang="en-US" sz="2400" b="1" dirty="0">
                <a:sym typeface="+mn-ea"/>
              </a:rPr>
              <a:t>      </a:t>
            </a:r>
            <a:r>
              <a:rPr lang="zh-CN" altLang="en-US" sz="2400" b="1" dirty="0"/>
              <a:t>胆</a:t>
            </a:r>
            <a:r>
              <a:rPr lang="zh-CN" altLang="en-US" sz="2400" b="1" dirty="0">
                <a:solidFill>
                  <a:srgbClr val="FF0000"/>
                </a:solidFill>
              </a:rPr>
              <a:t>怯</a:t>
            </a:r>
            <a:r>
              <a:rPr lang="zh-CN" altLang="en-US" sz="2400" b="1" dirty="0"/>
              <a:t> </a:t>
            </a:r>
            <a:r>
              <a:rPr lang="zh-CN" altLang="en-US" sz="2400" b="1" dirty="0">
                <a:sym typeface="+mn-ea"/>
              </a:rPr>
              <a:t>      </a:t>
            </a:r>
            <a:r>
              <a:rPr lang="zh-CN" altLang="en-US" sz="2400" b="1" dirty="0"/>
              <a:t>藏污纳</a:t>
            </a:r>
            <a:r>
              <a:rPr lang="zh-CN" altLang="en-US" sz="2400" b="1" dirty="0">
                <a:solidFill>
                  <a:srgbClr val="FF0000"/>
                </a:solidFill>
              </a:rPr>
              <a:t>垢</a:t>
            </a:r>
            <a:endParaRPr lang="zh-CN" altLang="en-US" sz="2400" b="1" dirty="0"/>
          </a:p>
          <a:p>
            <a:pPr>
              <a:spcBef>
                <a:spcPts val="600"/>
              </a:spcBef>
            </a:pPr>
            <a:endParaRPr lang="zh-CN" altLang="en-US" sz="2400" b="1" dirty="0"/>
          </a:p>
          <a:p>
            <a:pPr>
              <a:spcBef>
                <a:spcPts val="600"/>
              </a:spcBef>
            </a:pPr>
            <a:r>
              <a:rPr lang="zh-CN" altLang="en-US" sz="2400" b="1" dirty="0"/>
              <a:t>鹤立鸡群</a:t>
            </a:r>
            <a:r>
              <a:rPr lang="zh-CN" altLang="en-US" sz="2400" b="1" dirty="0">
                <a:sym typeface="+mn-ea"/>
              </a:rPr>
              <a:t>      </a:t>
            </a:r>
            <a:r>
              <a:rPr lang="zh-CN" altLang="en-US" sz="2400" b="1" dirty="0"/>
              <a:t> 正</a:t>
            </a:r>
            <a:r>
              <a:rPr lang="zh-CN" altLang="en-US" sz="2400" b="1" dirty="0">
                <a:solidFill>
                  <a:srgbClr val="FF0000"/>
                </a:solidFill>
              </a:rPr>
              <a:t>襟</a:t>
            </a:r>
            <a:r>
              <a:rPr lang="zh-CN" altLang="en-US" sz="2400" b="1" dirty="0"/>
              <a:t>危坐 </a:t>
            </a:r>
            <a:r>
              <a:rPr lang="zh-CN" altLang="en-US" sz="2400" b="1" dirty="0">
                <a:sym typeface="+mn-ea"/>
              </a:rPr>
              <a:t>      </a:t>
            </a:r>
            <a:r>
              <a:rPr lang="zh-CN" altLang="en-US" sz="2400" b="1" dirty="0"/>
              <a:t>诚</a:t>
            </a:r>
            <a:r>
              <a:rPr lang="zh-CN" altLang="en-US" sz="2400" b="1" dirty="0">
                <a:solidFill>
                  <a:srgbClr val="FF0000"/>
                </a:solidFill>
              </a:rPr>
              <a:t>惶</a:t>
            </a:r>
            <a:r>
              <a:rPr lang="zh-CN" altLang="en-US" sz="2400" b="1" dirty="0"/>
              <a:t>诚恐</a:t>
            </a:r>
            <a:r>
              <a:rPr lang="zh-CN" altLang="en-US" sz="2400" b="1" dirty="0">
                <a:sym typeface="+mn-ea"/>
              </a:rPr>
              <a:t>      </a:t>
            </a:r>
            <a:r>
              <a:rPr lang="zh-CN" altLang="en-US" sz="2400" b="1" dirty="0" smtClean="0"/>
              <a:t>入木三分</a:t>
            </a:r>
            <a:endParaRPr lang="zh-CN" altLang="en-US" sz="2400" b="1" dirty="0"/>
          </a:p>
          <a:p>
            <a:pPr>
              <a:spcBef>
                <a:spcPts val="600"/>
              </a:spcBef>
            </a:pPr>
            <a:endParaRPr lang="zh-CN" altLang="en-US" sz="2400" b="1" dirty="0"/>
          </a:p>
          <a:p>
            <a:pPr>
              <a:spcBef>
                <a:spcPts val="600"/>
              </a:spcBef>
            </a:pPr>
            <a:r>
              <a:rPr lang="zh-CN" altLang="zh-CN" sz="2400" b="1" dirty="0">
                <a:sym typeface="+mn-ea"/>
              </a:rPr>
              <a:t>一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绺      </a:t>
            </a:r>
            <a:r>
              <a:rPr lang="zh-CN" altLang="zh-CN" sz="2400" b="1" dirty="0">
                <a:sym typeface="+mn-ea"/>
              </a:rPr>
              <a:t>禁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锢      颔</a:t>
            </a:r>
            <a:r>
              <a:rPr lang="zh-CN" altLang="zh-CN" sz="2400" b="1" dirty="0">
                <a:sym typeface="+mn-ea"/>
              </a:rPr>
              <a:t>首低眉     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侏儒      锃</a:t>
            </a:r>
            <a:r>
              <a:rPr lang="zh-CN" altLang="zh-CN" sz="2400" b="1" dirty="0">
                <a:sym typeface="+mn-ea"/>
              </a:rPr>
              <a:t>亮      甲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胄      </a:t>
            </a:r>
            <a:r>
              <a:rPr lang="zh-CN" altLang="zh-CN" sz="2400" b="1" dirty="0">
                <a:solidFill>
                  <a:schemeClr val="tx1"/>
                </a:solidFill>
                <a:sym typeface="+mn-ea"/>
              </a:rPr>
              <a:t>入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鞘</a:t>
            </a:r>
          </a:p>
          <a:p>
            <a:pPr>
              <a:spcBef>
                <a:spcPts val="600"/>
              </a:spcBef>
            </a:pPr>
            <a:endParaRPr lang="zh-CN" altLang="en-US" sz="2400" b="1" dirty="0"/>
          </a:p>
          <a:p>
            <a:pPr>
              <a:spcBef>
                <a:spcPts val="600"/>
              </a:spcBef>
            </a:pPr>
            <a:r>
              <a:rPr lang="zh-CN" altLang="en-US" sz="2400" b="1" dirty="0"/>
              <a:t>热泪</a:t>
            </a:r>
            <a:r>
              <a:rPr lang="zh-CN" altLang="en-US" sz="2400" b="1" dirty="0">
                <a:solidFill>
                  <a:srgbClr val="FF0000"/>
                </a:solidFill>
              </a:rPr>
              <a:t>涟涟       盎</a:t>
            </a:r>
            <a:r>
              <a:rPr lang="zh-CN" altLang="en-US" sz="2400" b="1" dirty="0">
                <a:solidFill>
                  <a:schemeClr val="tx1"/>
                </a:solidFill>
              </a:rPr>
              <a:t>然</a:t>
            </a:r>
            <a:r>
              <a:rPr lang="zh-CN" altLang="en-US" sz="2400" b="1" dirty="0">
                <a:solidFill>
                  <a:srgbClr val="FF0000"/>
                </a:solidFill>
              </a:rPr>
              <a:t>       </a:t>
            </a:r>
            <a:r>
              <a:rPr lang="zh-CN" altLang="zh-CN" sz="2400" b="1" dirty="0">
                <a:sym typeface="+mn-ea"/>
              </a:rPr>
              <a:t>广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袤</a:t>
            </a:r>
            <a:r>
              <a:rPr lang="zh-CN" altLang="zh-CN" sz="2400" b="1" dirty="0" smtClean="0">
                <a:sym typeface="+mn-ea"/>
              </a:rPr>
              <a:t>无</a:t>
            </a:r>
            <a:r>
              <a:rPr lang="zh-CN" altLang="zh-CN" sz="2400" b="1" dirty="0" smtClean="0">
                <a:solidFill>
                  <a:srgbClr val="FF0000"/>
                </a:solidFill>
                <a:sym typeface="+mn-ea"/>
              </a:rPr>
              <a:t>垠</a:t>
            </a:r>
            <a:r>
              <a:rPr lang="en-US" altLang="zh-CN" sz="2400" b="1" dirty="0" smtClean="0">
                <a:solidFill>
                  <a:srgbClr val="FF0000"/>
                </a:solidFill>
                <a:sym typeface="+mn-ea"/>
              </a:rPr>
              <a:t>       </a:t>
            </a:r>
            <a:r>
              <a:rPr lang="zh-CN" altLang="en-US" sz="2400" b="1" dirty="0" smtClean="0">
                <a:solidFill>
                  <a:srgbClr val="FF0000"/>
                </a:solidFill>
                <a:sym typeface="+mn-ea"/>
              </a:rPr>
              <a:t>肖</a:t>
            </a:r>
            <a:r>
              <a:rPr lang="zh-CN" altLang="en-US" sz="2400" b="1" dirty="0" smtClean="0">
                <a:sym typeface="+mn-ea"/>
              </a:rPr>
              <a:t>像</a:t>
            </a:r>
            <a:endParaRPr lang="zh-CN" altLang="en-US" sz="24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393065" y="661670"/>
            <a:ext cx="52133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jiá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216025" y="645160"/>
            <a:ext cx="72453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yǒu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451735" y="661670"/>
            <a:ext cx="70802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cāo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412490" y="650240"/>
            <a:ext cx="90995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qí qū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663440" y="678180"/>
            <a:ext cx="91059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yōnɡ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846445" y="749935"/>
            <a:ext cx="60579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zhì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931660" y="739706"/>
            <a:ext cx="74104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 dirty="0">
                <a:solidFill>
                  <a:srgbClr val="0070C0"/>
                </a:solidFill>
                <a:sym typeface="+mn-ea"/>
              </a:rPr>
              <a:t>dùn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659255" y="1631315"/>
            <a:ext cx="7924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mèi 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760345" y="1631315"/>
            <a:ext cx="436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 dirty="0">
                <a:solidFill>
                  <a:srgbClr val="0070C0"/>
                </a:solidFill>
                <a:sym typeface="+mn-ea"/>
              </a:rPr>
              <a:t>sì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326255" y="1631314"/>
            <a:ext cx="152019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 dirty="0">
                <a:solidFill>
                  <a:srgbClr val="0070C0"/>
                </a:solidFill>
                <a:sym typeface="+mn-ea"/>
              </a:rPr>
              <a:t>xuān ánɡ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6044565" y="1654167"/>
            <a:ext cx="62293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 dirty="0">
                <a:solidFill>
                  <a:srgbClr val="0070C0"/>
                </a:solidFill>
                <a:sym typeface="+mn-ea"/>
              </a:rPr>
              <a:t>qiè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7672705" y="1631313"/>
            <a:ext cx="74104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 dirty="0">
                <a:solidFill>
                  <a:srgbClr val="0070C0"/>
                </a:solidFill>
                <a:sym typeface="+mn-ea"/>
              </a:rPr>
              <a:t>ɡòu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2491422" y="2527299"/>
            <a:ext cx="53784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jīn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4095750" y="2527300"/>
            <a:ext cx="109664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huánɡ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355975" y="1654167"/>
            <a:ext cx="102425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 dirty="0">
                <a:solidFill>
                  <a:srgbClr val="0070C0"/>
                </a:solidFill>
              </a:rPr>
              <a:t>jiānɡ</a:t>
            </a:r>
          </a:p>
        </p:txBody>
      </p:sp>
      <p:sp>
        <p:nvSpPr>
          <p:cNvPr id="15362" name="Rectangle 4"/>
          <p:cNvSpPr/>
          <p:nvPr/>
        </p:nvSpPr>
        <p:spPr>
          <a:xfrm>
            <a:off x="762635" y="6013450"/>
            <a:ext cx="6159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髭</a:t>
            </a:r>
          </a:p>
        </p:txBody>
      </p:sp>
      <p:sp>
        <p:nvSpPr>
          <p:cNvPr id="15363" name="Text Box 5"/>
          <p:cNvSpPr txBox="1"/>
          <p:nvPr/>
        </p:nvSpPr>
        <p:spPr>
          <a:xfrm>
            <a:off x="1940560" y="6013450"/>
            <a:ext cx="7626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髯</a:t>
            </a:r>
          </a:p>
        </p:txBody>
      </p:sp>
      <p:sp>
        <p:nvSpPr>
          <p:cNvPr id="15364" name="Text Box 6"/>
          <p:cNvSpPr txBox="1"/>
          <p:nvPr/>
        </p:nvSpPr>
        <p:spPr>
          <a:xfrm>
            <a:off x="3412490" y="6013450"/>
            <a:ext cx="71501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鬈</a:t>
            </a:r>
          </a:p>
        </p:txBody>
      </p:sp>
      <p:sp>
        <p:nvSpPr>
          <p:cNvPr id="15365" name="Text Box 7"/>
          <p:cNvSpPr txBox="1"/>
          <p:nvPr/>
        </p:nvSpPr>
        <p:spPr>
          <a:xfrm>
            <a:off x="4984750" y="5942965"/>
            <a:ext cx="7378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鬃</a:t>
            </a:r>
          </a:p>
        </p:txBody>
      </p:sp>
      <p:sp>
        <p:nvSpPr>
          <p:cNvPr id="15366" name="Text Box 8"/>
          <p:cNvSpPr txBox="1"/>
          <p:nvPr/>
        </p:nvSpPr>
        <p:spPr>
          <a:xfrm>
            <a:off x="6574155" y="5941695"/>
            <a:ext cx="6870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鬓</a:t>
            </a:r>
          </a:p>
        </p:txBody>
      </p:sp>
      <p:sp>
        <p:nvSpPr>
          <p:cNvPr id="15367" name="Text Box 9"/>
          <p:cNvSpPr txBox="1"/>
          <p:nvPr/>
        </p:nvSpPr>
        <p:spPr>
          <a:xfrm>
            <a:off x="1619885" y="5399405"/>
            <a:ext cx="11404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400" b="1" dirty="0">
                <a:solidFill>
                  <a:srgbClr val="6600CC"/>
                </a:solidFill>
                <a:latin typeface="Times New Roman" panose="02020603050405020304" pitchFamily="18" charset="0"/>
              </a:rPr>
              <a:t>（rán）</a:t>
            </a:r>
          </a:p>
        </p:txBody>
      </p:sp>
      <p:sp>
        <p:nvSpPr>
          <p:cNvPr id="15368" name="Text Box 10"/>
          <p:cNvSpPr txBox="1"/>
          <p:nvPr/>
        </p:nvSpPr>
        <p:spPr>
          <a:xfrm>
            <a:off x="4580255" y="5387975"/>
            <a:ext cx="14122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400" b="1" dirty="0">
                <a:solidFill>
                  <a:srgbClr val="6600CC"/>
                </a:solidFill>
                <a:latin typeface="Times New Roman" panose="02020603050405020304" pitchFamily="18" charset="0"/>
              </a:rPr>
              <a:t>（zōng）</a:t>
            </a:r>
          </a:p>
        </p:txBody>
      </p:sp>
      <p:sp>
        <p:nvSpPr>
          <p:cNvPr id="15369" name="Text Box 11"/>
          <p:cNvSpPr txBox="1"/>
          <p:nvPr/>
        </p:nvSpPr>
        <p:spPr>
          <a:xfrm>
            <a:off x="6236970" y="5437505"/>
            <a:ext cx="12788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400" b="1" dirty="0">
                <a:solidFill>
                  <a:srgbClr val="6600CC"/>
                </a:solidFill>
                <a:latin typeface="Times New Roman" panose="02020603050405020304" pitchFamily="18" charset="0"/>
              </a:rPr>
              <a:t>（bìn）</a:t>
            </a:r>
          </a:p>
        </p:txBody>
      </p:sp>
      <p:sp>
        <p:nvSpPr>
          <p:cNvPr id="15370" name="Text Box 12"/>
          <p:cNvSpPr txBox="1"/>
          <p:nvPr/>
        </p:nvSpPr>
        <p:spPr>
          <a:xfrm>
            <a:off x="482600" y="5437505"/>
            <a:ext cx="11766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400" b="1" dirty="0">
                <a:solidFill>
                  <a:srgbClr val="6600CC"/>
                </a:solidFill>
                <a:latin typeface="Times New Roman" panose="02020603050405020304" pitchFamily="18" charset="0"/>
              </a:rPr>
              <a:t>（zī）</a:t>
            </a:r>
          </a:p>
        </p:txBody>
      </p:sp>
      <p:sp>
        <p:nvSpPr>
          <p:cNvPr id="15371" name="Text Box 13"/>
          <p:cNvSpPr txBox="1"/>
          <p:nvPr/>
        </p:nvSpPr>
        <p:spPr>
          <a:xfrm>
            <a:off x="3067050" y="5378450"/>
            <a:ext cx="12560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400" b="1" dirty="0">
                <a:solidFill>
                  <a:srgbClr val="6600CC"/>
                </a:solidFill>
                <a:latin typeface="Times New Roman" panose="02020603050405020304" pitchFamily="18" charset="0"/>
              </a:rPr>
              <a:t>（quán）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619125" y="3442335"/>
            <a:ext cx="70675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 liǔ 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752600" y="3370580"/>
            <a:ext cx="55499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gù</a:t>
            </a:r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2435225" y="3442335"/>
            <a:ext cx="7245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 dirty="0">
                <a:solidFill>
                  <a:srgbClr val="0070C0"/>
                </a:solidFill>
                <a:cs typeface="+mn-ea"/>
                <a:sym typeface="+mn-ea"/>
              </a:rPr>
              <a:t>hàn</a:t>
            </a:r>
            <a:endParaRPr lang="zh-CN" altLang="en-US" dirty="0"/>
          </a:p>
        </p:txBody>
      </p:sp>
      <p:sp>
        <p:nvSpPr>
          <p:cNvPr id="24" name="文本框 23"/>
          <p:cNvSpPr txBox="1"/>
          <p:nvPr/>
        </p:nvSpPr>
        <p:spPr>
          <a:xfrm>
            <a:off x="3908425" y="3428819"/>
            <a:ext cx="109664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400" b="1" dirty="0">
                <a:solidFill>
                  <a:srgbClr val="0070C0"/>
                </a:solidFill>
                <a:cs typeface="+mn-ea"/>
                <a:sym typeface="+mn-ea"/>
              </a:rPr>
              <a:t>zhū rú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5041778" y="3463474"/>
            <a:ext cx="8769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400" b="1" dirty="0">
                <a:solidFill>
                  <a:srgbClr val="0070C0"/>
                </a:solidFill>
                <a:cs typeface="+mn-ea"/>
                <a:sym typeface="+mn-ea"/>
              </a:rPr>
              <a:t>zèng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6236970" y="3463474"/>
            <a:ext cx="89344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400" b="1" dirty="0">
                <a:solidFill>
                  <a:srgbClr val="0070C0"/>
                </a:solidFill>
                <a:cs typeface="+mn-ea"/>
                <a:sym typeface="+mn-ea"/>
              </a:rPr>
              <a:t>zhòu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328240" y="3419720"/>
            <a:ext cx="80899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400" b="1" dirty="0">
                <a:solidFill>
                  <a:srgbClr val="0070C0"/>
                </a:solidFill>
                <a:cs typeface="+mn-ea"/>
                <a:sym typeface="+mn-ea"/>
              </a:rPr>
              <a:t>qiào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1051560" y="4337050"/>
            <a:ext cx="70739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lián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2150110" y="4265295"/>
            <a:ext cx="7245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àng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355975" y="4344471"/>
            <a:ext cx="141859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400" b="1" dirty="0">
                <a:solidFill>
                  <a:srgbClr val="0070C0"/>
                </a:solidFill>
                <a:cs typeface="+mn-ea"/>
                <a:sym typeface="+mn-ea"/>
              </a:rPr>
              <a:t>mào  yín</a:t>
            </a:r>
          </a:p>
        </p:txBody>
      </p:sp>
      <p:sp>
        <p:nvSpPr>
          <p:cNvPr id="2" name="减号 1"/>
          <p:cNvSpPr/>
          <p:nvPr/>
        </p:nvSpPr>
        <p:spPr>
          <a:xfrm>
            <a:off x="-1404664" y="3276419"/>
            <a:ext cx="11736684" cy="304800"/>
          </a:xfrm>
          <a:prstGeom prst="mathMinus">
            <a:avLst>
              <a:gd name="adj1" fmla="val 5243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4855564" y="4344471"/>
            <a:ext cx="718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xiào</a:t>
            </a:r>
            <a:endParaRPr lang="zh-CN" altLang="en-US" sz="2400" b="1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760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15367" grpId="0"/>
      <p:bldP spid="15368" grpId="0"/>
      <p:bldP spid="15369" grpId="0"/>
      <p:bldP spid="15370" grpId="0"/>
      <p:bldP spid="15371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420688" y="1609725"/>
            <a:ext cx="1843405" cy="373126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侏儒：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轩昂：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粗制滥造：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藏污纳垢：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郁郁寡欢：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</a:rPr>
              <a:t>入木三分：</a:t>
            </a:r>
            <a:endParaRPr lang="en-US" altLang="zh-CN" sz="2600" b="1" dirty="0">
              <a:latin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</a:rPr>
              <a:t>鹤立鸡群：</a:t>
            </a:r>
            <a:endParaRPr lang="en-US" altLang="zh-CN" sz="2600" b="1" dirty="0">
              <a:latin typeface="+mn-ea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144713" y="1644554"/>
            <a:ext cx="6729412" cy="3928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身材异常矮小的人。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形容精神饱满，气度不凡。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指产品制作粗劣，不讲究质量。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比喻包容坏人坏事，文中比喻皮肤粗糙。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心情不舒畅，不快乐。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①形容书法刚劲有力；②形容理论见解深刻。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比喻一个人的才能或仪表在一群人里头显得很突出。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11268" name="矩形 1"/>
          <p:cNvSpPr>
            <a:spLocks noChangeArrowheads="1"/>
          </p:cNvSpPr>
          <p:nvPr/>
        </p:nvSpPr>
        <p:spPr bwMode="auto">
          <a:xfrm>
            <a:off x="93663" y="958850"/>
            <a:ext cx="222440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◆词语集注</a:t>
            </a:r>
          </a:p>
        </p:txBody>
      </p:sp>
    </p:spTree>
    <p:extLst>
      <p:ext uri="{BB962C8B-B14F-4D97-AF65-F5344CB8AC3E}">
        <p14:creationId xmlns:p14="http://schemas.microsoft.com/office/powerpoint/2010/main" val="40156085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217488" y="1520825"/>
            <a:ext cx="1843405" cy="373126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正襟危坐：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诚惶诚恐：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广袤无垠：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颔首低眉：</a:t>
            </a:r>
            <a:endParaRPr lang="en-US" altLang="zh-CN" sz="2600" b="1" dirty="0">
              <a:latin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</a:rPr>
              <a:t>无可置疑：</a:t>
            </a:r>
            <a:endParaRPr lang="en-US" altLang="zh-CN" sz="2600" b="1" dirty="0">
              <a:latin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</a:rPr>
              <a:t>黯然失色：</a:t>
            </a:r>
            <a:endParaRPr lang="en-US" altLang="zh-CN" sz="2600" b="1" dirty="0">
              <a:latin typeface="+mn-ea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824039" y="1520825"/>
            <a:ext cx="6834187" cy="425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理好衣襟端端正正坐着。形容严肃庄重的样子。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惶恐不安。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广阔无边。古代以东西长度为“广”，南北长度为“袤”。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低着头显得很谦卑恭顺的样子。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事实明显或理由充足，没有什么可以怀疑的。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指事物失去了原有的色泽、光彩；也指心情沮丧，显出无精打采的样子。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977268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484784"/>
            <a:ext cx="4824413" cy="3886200"/>
          </a:xfrm>
        </p:spPr>
        <p:txBody>
          <a:bodyPr/>
          <a:lstStyle/>
          <a:p>
            <a:pPr algn="ctr">
              <a:buFontTx/>
              <a:buNone/>
            </a:pPr>
            <a:endParaRPr lang="zh-CN" altLang="en-US" sz="2000" b="1" dirty="0">
              <a:solidFill>
                <a:srgbClr val="0000CC"/>
              </a:solidFill>
            </a:endParaRPr>
          </a:p>
          <a:p>
            <a:pPr>
              <a:buFontTx/>
              <a:buNone/>
            </a:pPr>
            <a:r>
              <a:rPr lang="zh-CN" altLang="en-US" sz="4000" b="1" dirty="0">
                <a:ea typeface="黑体" pitchFamily="49" charset="-122"/>
              </a:rPr>
              <a:t>本文主要运用什么描写手法？</a:t>
            </a:r>
          </a:p>
          <a:p>
            <a:r>
              <a:rPr lang="zh-CN" altLang="en-US" sz="4000" b="1" dirty="0">
                <a:solidFill>
                  <a:srgbClr val="0000CC"/>
                </a:solidFill>
                <a:ea typeface="楷体_GB2312" pitchFamily="1" charset="-122"/>
              </a:rPr>
              <a:t>   外貌描写</a:t>
            </a:r>
          </a:p>
        </p:txBody>
      </p:sp>
      <p:sp>
        <p:nvSpPr>
          <p:cNvPr id="19460" name="WordArt 4"/>
          <p:cNvSpPr>
            <a:spLocks noChangeArrowheads="1" noChangeShapeType="1" noTextEdit="1"/>
          </p:cNvSpPr>
          <p:nvPr/>
        </p:nvSpPr>
        <p:spPr bwMode="auto">
          <a:xfrm>
            <a:off x="684213" y="5589588"/>
            <a:ext cx="68580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华文行楷"/>
                <a:ea typeface="华文行楷"/>
              </a:rPr>
              <a:t>列夫</a:t>
            </a:r>
            <a:r>
              <a:rPr lang="en-US" altLang="zh-CN" sz="3600" b="1" kern="10">
                <a:ln w="1270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华文行楷"/>
                <a:ea typeface="华文行楷"/>
              </a:rPr>
              <a:t>·</a:t>
            </a:r>
            <a:r>
              <a:rPr lang="zh-CN" altLang="en-US" sz="3600" b="1" kern="10">
                <a:ln w="1270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华文行楷"/>
                <a:ea typeface="华文行楷"/>
              </a:rPr>
              <a:t>托尔斯泰的“肖像画”</a:t>
            </a:r>
          </a:p>
        </p:txBody>
      </p:sp>
      <p:sp>
        <p:nvSpPr>
          <p:cNvPr id="19461" name="Rectangle 5"/>
          <p:cNvSpPr>
            <a:spLocks noRot="1" noChangeArrowheads="1"/>
          </p:cNvSpPr>
          <p:nvPr/>
        </p:nvSpPr>
        <p:spPr bwMode="auto">
          <a:xfrm>
            <a:off x="0" y="0"/>
            <a:ext cx="6659563" cy="1125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zh-CN" altLang="en-US" sz="4800" b="1">
                <a:solidFill>
                  <a:srgbClr val="000000"/>
                </a:solidFill>
                <a:latin typeface="方正琥珀简体" pitchFamily="2" charset="-122"/>
                <a:ea typeface="方正琥珀简体" pitchFamily="2" charset="-122"/>
              </a:rPr>
              <a:t>阅读课文  整体感知</a:t>
            </a:r>
          </a:p>
        </p:txBody>
      </p:sp>
      <p:graphicFrame>
        <p:nvGraphicFramePr>
          <p:cNvPr id="19462" name="Object 6"/>
          <p:cNvGraphicFramePr>
            <a:graphicFrameLocks noGrp="1" noChangeAspect="1"/>
          </p:cNvGraphicFramePr>
          <p:nvPr>
            <p:ph sz="half" idx="2"/>
          </p:nvPr>
        </p:nvGraphicFramePr>
        <p:xfrm>
          <a:off x="5724525" y="1268413"/>
          <a:ext cx="2381250" cy="343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BMP 图象" r:id="rId4" imgW="2381582" imgH="3438095" progId="Paint.Picture">
                  <p:embed/>
                </p:oleObj>
              </mc:Choice>
              <mc:Fallback>
                <p:oleObj name="BMP 图象" r:id="rId4" imgW="2381582" imgH="3438095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24525" y="1268413"/>
                        <a:ext cx="2381250" cy="3438525"/>
                      </a:xfrm>
                      <a:prstGeom prst="rect">
                        <a:avLst/>
                      </a:prstGeom>
                      <a:noFill/>
                      <a:ln w="38100" cap="rnd">
                        <a:solidFill>
                          <a:srgbClr val="FF00FF"/>
                        </a:solidFill>
                        <a:prstDash val="sysDot"/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250825" y="4868863"/>
            <a:ext cx="80835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4000" b="1">
                <a:latin typeface="黑体" pitchFamily="49" charset="-122"/>
                <a:ea typeface="黑体" pitchFamily="49" charset="-122"/>
              </a:rPr>
              <a:t>你能将本文标题的范围缩小一点吗</a:t>
            </a:r>
            <a:r>
              <a:rPr kumimoji="1" lang="en-US" altLang="zh-CN" sz="4000" b="1">
                <a:latin typeface="黑体" pitchFamily="49" charset="-122"/>
                <a:ea typeface="黑体" pitchFamily="49" charset="-122"/>
              </a:rPr>
              <a:t>?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7452381"/>
      </p:ext>
    </p:extLst>
  </p:cSld>
  <p:clrMapOvr>
    <a:masterClrMapping/>
  </p:clrMapOvr>
  <p:transition spd="med">
    <p:plus/>
    <p:sndAc>
      <p:stSnd>
        <p:snd r:embed="rId3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  <p:bldP spid="19460" grpId="0" animBg="1"/>
      <p:bldP spid="1946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332656"/>
            <a:ext cx="7772400" cy="1447800"/>
          </a:xfrm>
          <a:noFill/>
          <a:ln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/>
            <a:r>
              <a:rPr lang="zh-CN" altLang="en-US" sz="3600" b="1" dirty="0" smtClean="0">
                <a:solidFill>
                  <a:srgbClr val="000000"/>
                </a:solidFill>
              </a:rPr>
              <a:t>         由</a:t>
            </a:r>
            <a:r>
              <a:rPr lang="zh-CN" altLang="en-US" sz="3600" b="1" dirty="0">
                <a:solidFill>
                  <a:srgbClr val="000000"/>
                </a:solidFill>
              </a:rPr>
              <a:t>“表”及“里”，课文明显地分为前后两部分，怎样分呢</a:t>
            </a:r>
            <a:r>
              <a:rPr lang="zh-CN" altLang="en-US" sz="3600" b="1" dirty="0" smtClean="0">
                <a:solidFill>
                  <a:srgbClr val="000000"/>
                </a:solidFill>
              </a:rPr>
              <a:t>？     </a:t>
            </a:r>
            <a:endParaRPr lang="zh-CN" altLang="en-US" sz="3600" b="1" dirty="0">
              <a:solidFill>
                <a:srgbClr val="000000"/>
              </a:solidFill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944688"/>
            <a:ext cx="7929562" cy="3581400"/>
          </a:xfrm>
        </p:spPr>
        <p:txBody>
          <a:bodyPr>
            <a:normAutofit lnSpcReduction="10000"/>
          </a:bodyPr>
          <a:lstStyle/>
          <a:p>
            <a:pPr marL="849313" indent="-849313">
              <a:lnSpc>
                <a:spcPct val="90000"/>
              </a:lnSpc>
              <a:buFontTx/>
              <a:buNone/>
            </a:pPr>
            <a:r>
              <a:rPr lang="zh-CN" altLang="en-US" sz="4000" b="1" dirty="0">
                <a:solidFill>
                  <a:srgbClr val="0000CC"/>
                </a:solidFill>
                <a:ea typeface="楷体_GB2312" pitchFamily="1" charset="-122"/>
              </a:rPr>
              <a:t>一</a:t>
            </a:r>
            <a:r>
              <a:rPr lang="en-US" altLang="zh-CN" sz="4000" b="1" dirty="0">
                <a:solidFill>
                  <a:srgbClr val="0000CC"/>
                </a:solidFill>
                <a:ea typeface="楷体_GB2312" pitchFamily="1" charset="-122"/>
              </a:rPr>
              <a:t>.(1-5</a:t>
            </a:r>
            <a:r>
              <a:rPr lang="zh-CN" altLang="en-US" sz="4000" b="1" dirty="0">
                <a:solidFill>
                  <a:srgbClr val="0000CC"/>
                </a:solidFill>
                <a:ea typeface="楷体_GB2312" pitchFamily="1" charset="-122"/>
              </a:rPr>
              <a:t>自然段</a:t>
            </a:r>
            <a:r>
              <a:rPr lang="en-US" altLang="zh-CN" sz="4000" b="1" dirty="0" smtClean="0">
                <a:solidFill>
                  <a:srgbClr val="0000CC"/>
                </a:solidFill>
                <a:ea typeface="楷体_GB2312" pitchFamily="1" charset="-122"/>
              </a:rPr>
              <a:t>)</a:t>
            </a:r>
          </a:p>
          <a:p>
            <a:pPr marL="849313" indent="-849313">
              <a:lnSpc>
                <a:spcPct val="90000"/>
              </a:lnSpc>
              <a:buFontTx/>
              <a:buNone/>
            </a:pPr>
            <a:r>
              <a:rPr lang="en-US" altLang="zh-CN" sz="4000" b="1" dirty="0">
                <a:solidFill>
                  <a:srgbClr val="0000CC"/>
                </a:solidFill>
                <a:ea typeface="楷体_GB2312" pitchFamily="1" charset="-122"/>
              </a:rPr>
              <a:t> </a:t>
            </a:r>
            <a:r>
              <a:rPr lang="en-US" altLang="zh-CN" sz="4000" b="1" dirty="0" smtClean="0">
                <a:solidFill>
                  <a:srgbClr val="0000CC"/>
                </a:solidFill>
                <a:ea typeface="楷体_GB2312" pitchFamily="1" charset="-122"/>
              </a:rPr>
              <a:t>     </a:t>
            </a:r>
            <a:r>
              <a:rPr lang="zh-CN" altLang="en-US" sz="4000" b="1" dirty="0" smtClean="0">
                <a:solidFill>
                  <a:srgbClr val="0000CC"/>
                </a:solidFill>
                <a:ea typeface="楷体_GB2312" pitchFamily="1" charset="-122"/>
              </a:rPr>
              <a:t>托尔斯泰</a:t>
            </a:r>
            <a:r>
              <a:rPr lang="zh-CN" altLang="en-US" sz="4000" b="1" dirty="0">
                <a:solidFill>
                  <a:srgbClr val="0000CC"/>
                </a:solidFill>
                <a:ea typeface="楷体_GB2312" pitchFamily="1" charset="-122"/>
              </a:rPr>
              <a:t>外貌特征</a:t>
            </a:r>
            <a:r>
              <a:rPr lang="zh-CN" altLang="en-US" sz="4000" b="1" dirty="0">
                <a:solidFill>
                  <a:srgbClr val="FF3300"/>
                </a:solidFill>
                <a:ea typeface="楷体_GB2312" pitchFamily="1" charset="-122"/>
              </a:rPr>
              <a:t>（形）</a:t>
            </a:r>
            <a:r>
              <a:rPr lang="zh-CN" altLang="en-US" sz="4000" b="1" dirty="0" smtClean="0">
                <a:solidFill>
                  <a:srgbClr val="0000CC"/>
                </a:solidFill>
                <a:ea typeface="楷体_GB2312" pitchFamily="1" charset="-122"/>
              </a:rPr>
              <a:t>。</a:t>
            </a:r>
            <a:endParaRPr lang="en-US" altLang="zh-CN" sz="4000" b="1" dirty="0" smtClean="0">
              <a:solidFill>
                <a:srgbClr val="0000CC"/>
              </a:solidFill>
              <a:ea typeface="楷体_GB2312" pitchFamily="1" charset="-122"/>
            </a:endParaRPr>
          </a:p>
          <a:p>
            <a:pPr marL="849313" indent="-849313">
              <a:lnSpc>
                <a:spcPct val="90000"/>
              </a:lnSpc>
              <a:buFontTx/>
              <a:buNone/>
            </a:pPr>
            <a:endParaRPr lang="zh-CN" altLang="en-US" sz="4000" b="1" dirty="0">
              <a:solidFill>
                <a:srgbClr val="0000CC"/>
              </a:solidFill>
              <a:ea typeface="楷体_GB2312" pitchFamily="1" charset="-122"/>
            </a:endParaRPr>
          </a:p>
          <a:p>
            <a:pPr marL="849313" indent="-849313">
              <a:lnSpc>
                <a:spcPct val="90000"/>
              </a:lnSpc>
              <a:buFontTx/>
              <a:buNone/>
            </a:pPr>
            <a:r>
              <a:rPr lang="zh-CN" altLang="en-US" sz="4000" b="1" dirty="0">
                <a:solidFill>
                  <a:srgbClr val="0000CC"/>
                </a:solidFill>
                <a:ea typeface="楷体_GB2312" pitchFamily="1" charset="-122"/>
              </a:rPr>
              <a:t>二</a:t>
            </a:r>
            <a:r>
              <a:rPr lang="en-US" altLang="zh-CN" sz="4000" b="1" dirty="0">
                <a:solidFill>
                  <a:srgbClr val="0000CC"/>
                </a:solidFill>
                <a:ea typeface="楷体_GB2312" pitchFamily="1" charset="-122"/>
              </a:rPr>
              <a:t>.(6-9</a:t>
            </a:r>
            <a:r>
              <a:rPr lang="zh-CN" altLang="en-US" sz="4000" b="1" dirty="0">
                <a:solidFill>
                  <a:srgbClr val="0000CC"/>
                </a:solidFill>
                <a:ea typeface="楷体_GB2312" pitchFamily="1" charset="-122"/>
              </a:rPr>
              <a:t>自然段</a:t>
            </a:r>
            <a:r>
              <a:rPr lang="en-US" altLang="zh-CN" sz="4000" b="1" dirty="0">
                <a:solidFill>
                  <a:srgbClr val="0000CC"/>
                </a:solidFill>
                <a:ea typeface="楷体_GB2312" pitchFamily="1" charset="-122"/>
              </a:rPr>
              <a:t>) </a:t>
            </a:r>
            <a:endParaRPr lang="en-US" altLang="zh-CN" sz="4000" b="1" dirty="0" smtClean="0">
              <a:solidFill>
                <a:srgbClr val="0000CC"/>
              </a:solidFill>
              <a:ea typeface="楷体_GB2312" pitchFamily="1" charset="-122"/>
            </a:endParaRPr>
          </a:p>
          <a:p>
            <a:pPr marL="849313" indent="-849313">
              <a:lnSpc>
                <a:spcPct val="90000"/>
              </a:lnSpc>
              <a:buFontTx/>
              <a:buNone/>
            </a:pPr>
            <a:r>
              <a:rPr lang="en-US" altLang="zh-CN" sz="4000" b="1" dirty="0">
                <a:solidFill>
                  <a:srgbClr val="0000CC"/>
                </a:solidFill>
                <a:ea typeface="楷体_GB2312" pitchFamily="1" charset="-122"/>
              </a:rPr>
              <a:t> </a:t>
            </a:r>
            <a:r>
              <a:rPr lang="en-US" altLang="zh-CN" sz="4000" b="1" dirty="0" smtClean="0">
                <a:solidFill>
                  <a:srgbClr val="0000CC"/>
                </a:solidFill>
                <a:ea typeface="楷体_GB2312" pitchFamily="1" charset="-122"/>
              </a:rPr>
              <a:t>      </a:t>
            </a:r>
            <a:r>
              <a:rPr lang="zh-CN" altLang="en-US" sz="4000" b="1" dirty="0" smtClean="0">
                <a:solidFill>
                  <a:srgbClr val="0000CC"/>
                </a:solidFill>
                <a:ea typeface="楷体_GB2312" pitchFamily="1" charset="-122"/>
              </a:rPr>
              <a:t>托尔斯泰</a:t>
            </a:r>
            <a:r>
              <a:rPr lang="zh-CN" altLang="en-US" sz="4000" b="1" dirty="0">
                <a:solidFill>
                  <a:srgbClr val="0000CC"/>
                </a:solidFill>
                <a:ea typeface="楷体_GB2312" pitchFamily="1" charset="-122"/>
              </a:rPr>
              <a:t>非同寻常的眼睛</a:t>
            </a:r>
            <a:r>
              <a:rPr lang="zh-CN" altLang="en-US" sz="4000" b="1" dirty="0">
                <a:solidFill>
                  <a:srgbClr val="CC0000"/>
                </a:solidFill>
                <a:ea typeface="楷体_GB2312" pitchFamily="1" charset="-122"/>
              </a:rPr>
              <a:t>（神）</a:t>
            </a:r>
            <a:r>
              <a:rPr lang="zh-CN" altLang="en-US" sz="4000" b="1" dirty="0">
                <a:solidFill>
                  <a:srgbClr val="0000CC"/>
                </a:solidFill>
                <a:ea typeface="楷体_GB2312" pitchFamily="1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571517030"/>
      </p:ext>
    </p:extLst>
  </p:cSld>
  <p:clrMapOvr>
    <a:masterClrMapping/>
  </p:clrMapOvr>
  <p:transition spd="med">
    <p:strips dir="ru"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79613" y="188913"/>
            <a:ext cx="6934200" cy="1295400"/>
          </a:xfrm>
        </p:spPr>
        <p:txBody>
          <a:bodyPr/>
          <a:lstStyle/>
          <a:p>
            <a:r>
              <a:rPr lang="zh-CN" altLang="en-US" sz="6000" b="1">
                <a:ea typeface="华文行楷" pitchFamily="2" charset="-122"/>
              </a:rPr>
              <a:t>列 夫 </a:t>
            </a:r>
            <a:r>
              <a:rPr lang="en-US" altLang="zh-CN" sz="6000" b="1">
                <a:ea typeface="华文行楷" pitchFamily="2" charset="-122"/>
              </a:rPr>
              <a:t>· </a:t>
            </a:r>
            <a:r>
              <a:rPr lang="zh-CN" altLang="en-US" sz="6000" b="1">
                <a:ea typeface="华文行楷" pitchFamily="2" charset="-122"/>
              </a:rPr>
              <a:t>托 尔 斯 泰</a:t>
            </a:r>
          </a:p>
        </p:txBody>
      </p:sp>
      <p:sp>
        <p:nvSpPr>
          <p:cNvPr id="119815" name="Text Box 7"/>
          <p:cNvSpPr txBox="1">
            <a:spLocks noChangeArrowheads="1"/>
          </p:cNvSpPr>
          <p:nvPr/>
        </p:nvSpPr>
        <p:spPr bwMode="auto">
          <a:xfrm>
            <a:off x="196850" y="1773238"/>
            <a:ext cx="945515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000" b="1" dirty="0" smtClean="0">
                <a:solidFill>
                  <a:srgbClr val="333333"/>
                </a:solidFill>
                <a:ea typeface="华文新魏" pitchFamily="2" charset="-122"/>
              </a:rPr>
              <a:t>小组合作思考</a:t>
            </a:r>
            <a:r>
              <a:rPr kumimoji="1" lang="en-US" altLang="zh-CN" sz="4000" b="1" dirty="0" smtClean="0">
                <a:solidFill>
                  <a:srgbClr val="333333"/>
                </a:solidFill>
                <a:ea typeface="华文新魏" pitchFamily="2" charset="-122"/>
              </a:rPr>
              <a:t>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000" b="1" dirty="0" smtClean="0">
                <a:solidFill>
                  <a:srgbClr val="333333"/>
                </a:solidFill>
                <a:ea typeface="华文新魏" pitchFamily="2" charset="-122"/>
              </a:rPr>
              <a:t>每一自然段分别写托 尔 斯 泰的</a:t>
            </a:r>
            <a:r>
              <a:rPr kumimoji="1" lang="zh-CN" altLang="en-US" sz="4000" b="1" u="sng" dirty="0" smtClean="0">
                <a:solidFill>
                  <a:srgbClr val="333333"/>
                </a:solidFill>
                <a:ea typeface="华文新魏" pitchFamily="2" charset="-122"/>
              </a:rPr>
              <a:t> </a:t>
            </a:r>
            <a:r>
              <a:rPr kumimoji="1" lang="zh-CN" altLang="en-US" sz="4000" b="1" dirty="0" smtClean="0">
                <a:solidFill>
                  <a:srgbClr val="333333"/>
                </a:solidFill>
                <a:ea typeface="华文新魏" pitchFamily="2" charset="-122"/>
              </a:rPr>
              <a:t>    </a:t>
            </a:r>
            <a:r>
              <a:rPr kumimoji="1" lang="zh-CN" altLang="en-US" sz="4000" b="1" u="sng" dirty="0" smtClean="0">
                <a:solidFill>
                  <a:srgbClr val="333333"/>
                </a:solidFill>
                <a:ea typeface="华文新魏" pitchFamily="2" charset="-122"/>
              </a:rPr>
              <a:t>             </a:t>
            </a:r>
            <a:endParaRPr kumimoji="1" lang="zh-CN" altLang="en-US" sz="4000" b="1" dirty="0" smtClean="0">
              <a:solidFill>
                <a:srgbClr val="333333"/>
              </a:solidFill>
              <a:ea typeface="华文新魏" pitchFamily="2" charset="-122"/>
            </a:endParaRPr>
          </a:p>
        </p:txBody>
      </p:sp>
      <p:sp>
        <p:nvSpPr>
          <p:cNvPr id="119816" name="Line 8"/>
          <p:cNvSpPr>
            <a:spLocks noChangeShapeType="1"/>
          </p:cNvSpPr>
          <p:nvPr/>
        </p:nvSpPr>
        <p:spPr bwMode="auto">
          <a:xfrm>
            <a:off x="7308850" y="3068638"/>
            <a:ext cx="165576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800" b="1" smtClean="0">
              <a:solidFill>
                <a:srgbClr val="333333"/>
              </a:solidFill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66712650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2636912"/>
            <a:ext cx="7620000" cy="43434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sz="4000" dirty="0">
                <a:solidFill>
                  <a:srgbClr val="000000"/>
                </a:solidFill>
                <a:ea typeface="楷体_GB2312" pitchFamily="1" charset="-122"/>
              </a:rPr>
              <a:t>l</a:t>
            </a:r>
            <a:r>
              <a:rPr lang="en-US" altLang="zh-CN" sz="4000" dirty="0" smtClean="0">
                <a:solidFill>
                  <a:srgbClr val="000000"/>
                </a:solidFill>
                <a:ea typeface="楷体_GB2312" pitchFamily="1" charset="-122"/>
              </a:rPr>
              <a:t>.</a:t>
            </a:r>
            <a:r>
              <a:rPr lang="zh-CN" altLang="en-US" sz="4000" dirty="0" smtClean="0">
                <a:solidFill>
                  <a:srgbClr val="000000"/>
                </a:solidFill>
                <a:ea typeface="楷体_GB2312" pitchFamily="1" charset="-122"/>
              </a:rPr>
              <a:t>须发浓密</a:t>
            </a:r>
            <a:endParaRPr lang="zh-CN" altLang="en-US" sz="4000" dirty="0">
              <a:solidFill>
                <a:srgbClr val="000000"/>
              </a:solidFill>
              <a:ea typeface="楷体_GB2312" pitchFamily="1" charset="-122"/>
            </a:endParaRPr>
          </a:p>
          <a:p>
            <a:pPr>
              <a:buFontTx/>
              <a:buNone/>
            </a:pPr>
            <a:r>
              <a:rPr lang="en-US" altLang="zh-CN" sz="4000" dirty="0">
                <a:solidFill>
                  <a:srgbClr val="000000"/>
                </a:solidFill>
                <a:ea typeface="楷体_GB2312" pitchFamily="1" charset="-122"/>
              </a:rPr>
              <a:t>2</a:t>
            </a:r>
            <a:r>
              <a:rPr lang="en-US" altLang="zh-CN" sz="4000" dirty="0" smtClean="0">
                <a:solidFill>
                  <a:srgbClr val="000000"/>
                </a:solidFill>
                <a:ea typeface="楷体_GB2312" pitchFamily="1" charset="-122"/>
              </a:rPr>
              <a:t>.</a:t>
            </a:r>
            <a:r>
              <a:rPr lang="zh-CN" altLang="en-US" sz="4000" dirty="0" smtClean="0">
                <a:solidFill>
                  <a:srgbClr val="000000"/>
                </a:solidFill>
                <a:ea typeface="楷体_GB2312" pitchFamily="1" charset="-122"/>
              </a:rPr>
              <a:t> 面部平庸</a:t>
            </a:r>
            <a:endParaRPr lang="zh-CN" altLang="en-US" sz="4000" dirty="0">
              <a:solidFill>
                <a:srgbClr val="000000"/>
              </a:solidFill>
              <a:ea typeface="楷体_GB2312" pitchFamily="1" charset="-122"/>
            </a:endParaRPr>
          </a:p>
          <a:p>
            <a:pPr>
              <a:buFontTx/>
              <a:buNone/>
            </a:pPr>
            <a:r>
              <a:rPr lang="en-US" altLang="zh-CN" sz="4000" dirty="0">
                <a:solidFill>
                  <a:srgbClr val="000000"/>
                </a:solidFill>
                <a:ea typeface="楷体_GB2312" pitchFamily="1" charset="-122"/>
              </a:rPr>
              <a:t>3</a:t>
            </a:r>
            <a:r>
              <a:rPr lang="en-US" altLang="zh-CN" sz="4000" dirty="0" smtClean="0">
                <a:solidFill>
                  <a:srgbClr val="000000"/>
                </a:solidFill>
                <a:ea typeface="楷体_GB2312" pitchFamily="1" charset="-122"/>
              </a:rPr>
              <a:t>.</a:t>
            </a:r>
            <a:r>
              <a:rPr lang="zh-CN" altLang="en-US" sz="4000" dirty="0" smtClean="0">
                <a:solidFill>
                  <a:srgbClr val="000000"/>
                </a:solidFill>
                <a:ea typeface="楷体_GB2312" pitchFamily="1" charset="-122"/>
              </a:rPr>
              <a:t> 表情阴沉</a:t>
            </a:r>
            <a:endParaRPr lang="zh-CN" altLang="en-US" sz="4000" dirty="0">
              <a:solidFill>
                <a:srgbClr val="000000"/>
              </a:solidFill>
              <a:ea typeface="楷体_GB2312" pitchFamily="1" charset="-122"/>
            </a:endParaRPr>
          </a:p>
          <a:p>
            <a:pPr>
              <a:buFontTx/>
              <a:buNone/>
            </a:pPr>
            <a:r>
              <a:rPr lang="en-US" altLang="zh-CN" sz="4000" dirty="0" smtClean="0">
                <a:solidFill>
                  <a:srgbClr val="000000"/>
                </a:solidFill>
                <a:ea typeface="楷体_GB2312" pitchFamily="1" charset="-122"/>
              </a:rPr>
              <a:t>4.</a:t>
            </a:r>
            <a:r>
              <a:rPr lang="zh-CN" altLang="en-US" sz="4000" dirty="0">
                <a:solidFill>
                  <a:srgbClr val="000000"/>
                </a:solidFill>
                <a:ea typeface="楷体_GB2312" pitchFamily="1" charset="-122"/>
              </a:rPr>
              <a:t>长相</a:t>
            </a:r>
            <a:r>
              <a:rPr lang="zh-CN" altLang="en-US" sz="4000" dirty="0" smtClean="0">
                <a:solidFill>
                  <a:srgbClr val="000000"/>
                </a:solidFill>
                <a:ea typeface="楷体_GB2312" pitchFamily="1" charset="-122"/>
              </a:rPr>
              <a:t>平常</a:t>
            </a:r>
            <a:endParaRPr lang="zh-CN" altLang="en-US" sz="4000" dirty="0">
              <a:solidFill>
                <a:srgbClr val="000000"/>
              </a:solidFill>
              <a:ea typeface="楷体_GB2312" pitchFamily="1" charset="-122"/>
            </a:endParaRPr>
          </a:p>
          <a:p>
            <a:pPr>
              <a:buFontTx/>
              <a:buNone/>
            </a:pPr>
            <a:r>
              <a:rPr lang="en-US" altLang="zh-CN" sz="4000" dirty="0">
                <a:solidFill>
                  <a:srgbClr val="000000"/>
                </a:solidFill>
                <a:ea typeface="楷体_GB2312" pitchFamily="1" charset="-122"/>
              </a:rPr>
              <a:t>5</a:t>
            </a:r>
            <a:r>
              <a:rPr lang="en-US" altLang="zh-CN" sz="4000" dirty="0" smtClean="0">
                <a:solidFill>
                  <a:srgbClr val="000000"/>
                </a:solidFill>
                <a:ea typeface="楷体_GB2312" pitchFamily="1" charset="-122"/>
              </a:rPr>
              <a:t>.</a:t>
            </a:r>
            <a:r>
              <a:rPr lang="zh-CN" altLang="en-US" sz="4000" dirty="0" smtClean="0">
                <a:solidFill>
                  <a:srgbClr val="000000"/>
                </a:solidFill>
                <a:ea typeface="楷体_GB2312" pitchFamily="1" charset="-122"/>
              </a:rPr>
              <a:t>令拜访</a:t>
            </a:r>
            <a:r>
              <a:rPr lang="zh-CN" altLang="en-US" sz="4000" dirty="0">
                <a:solidFill>
                  <a:srgbClr val="000000"/>
                </a:solidFill>
                <a:ea typeface="楷体_GB2312" pitchFamily="1" charset="-122"/>
              </a:rPr>
              <a:t>者</a:t>
            </a:r>
            <a:r>
              <a:rPr lang="zh-CN" altLang="en-US" sz="4000" dirty="0" smtClean="0">
                <a:solidFill>
                  <a:srgbClr val="000000"/>
                </a:solidFill>
                <a:ea typeface="楷体_GB2312" pitchFamily="1" charset="-122"/>
              </a:rPr>
              <a:t>失望</a:t>
            </a:r>
            <a:endParaRPr lang="zh-CN" altLang="en-US" sz="4000" dirty="0">
              <a:solidFill>
                <a:srgbClr val="000000"/>
              </a:solidFill>
              <a:ea typeface="楷体_GB2312" pitchFamily="1" charset="-122"/>
            </a:endParaRPr>
          </a:p>
        </p:txBody>
      </p:sp>
      <p:sp>
        <p:nvSpPr>
          <p:cNvPr id="66564" name="AutoShape 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5105400" y="6416675"/>
            <a:ext cx="381000" cy="365125"/>
          </a:xfrm>
          <a:prstGeom prst="rightArrow">
            <a:avLst>
              <a:gd name="adj1" fmla="val 50000"/>
              <a:gd name="adj2" fmla="val 26087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400" smtClean="0">
              <a:solidFill>
                <a:srgbClr val="333333"/>
              </a:solidFill>
            </a:endParaRPr>
          </a:p>
        </p:txBody>
      </p:sp>
      <p:sp>
        <p:nvSpPr>
          <p:cNvPr id="66565" name="AutoShape 5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3581400" y="6416675"/>
            <a:ext cx="381000" cy="365125"/>
          </a:xfrm>
          <a:prstGeom prst="leftArrow">
            <a:avLst>
              <a:gd name="adj1" fmla="val 50000"/>
              <a:gd name="adj2" fmla="val 26087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800" b="1" smtClean="0">
              <a:solidFill>
                <a:srgbClr val="333333"/>
              </a:solidFill>
              <a:ea typeface="华文新魏" pitchFamily="2" charset="-122"/>
            </a:endParaRPr>
          </a:p>
        </p:txBody>
      </p:sp>
      <p:sp>
        <p:nvSpPr>
          <p:cNvPr id="66566" name="AutoShape 6">
            <a:hlinkClick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4305300" y="6400800"/>
            <a:ext cx="533400" cy="3048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800" b="1" smtClean="0">
              <a:solidFill>
                <a:srgbClr val="333333"/>
              </a:solidFill>
              <a:ea typeface="华文新魏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111125" y="1117122"/>
            <a:ext cx="954620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000" b="1" dirty="0" smtClean="0">
                <a:solidFill>
                  <a:srgbClr val="333333"/>
                </a:solidFill>
                <a:ea typeface="华文新魏" pitchFamily="2" charset="-122"/>
              </a:rPr>
              <a:t>每一自然段分别写托 尔 斯 泰的</a:t>
            </a:r>
            <a:r>
              <a:rPr kumimoji="1" lang="zh-CN" altLang="en-US" sz="4000" b="1" u="sng" dirty="0" smtClean="0">
                <a:solidFill>
                  <a:srgbClr val="333333"/>
                </a:solidFill>
                <a:ea typeface="华文新魏" pitchFamily="2" charset="-122"/>
              </a:rPr>
              <a:t> </a:t>
            </a:r>
            <a:r>
              <a:rPr kumimoji="1" lang="zh-CN" altLang="en-US" sz="4000" b="1" dirty="0" smtClean="0">
                <a:solidFill>
                  <a:srgbClr val="333333"/>
                </a:solidFill>
                <a:ea typeface="华文新魏" pitchFamily="2" charset="-122"/>
              </a:rPr>
              <a:t>    </a:t>
            </a:r>
            <a:r>
              <a:rPr kumimoji="1" lang="zh-CN" altLang="en-US" sz="4000" b="1" u="sng" dirty="0" smtClean="0">
                <a:solidFill>
                  <a:srgbClr val="333333"/>
                </a:solidFill>
                <a:ea typeface="华文新魏" pitchFamily="2" charset="-122"/>
              </a:rPr>
              <a:t>             </a:t>
            </a:r>
            <a:endParaRPr kumimoji="1" lang="zh-CN" altLang="en-US" sz="4000" b="1" dirty="0" smtClean="0">
              <a:solidFill>
                <a:srgbClr val="333333"/>
              </a:solidFill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1017408"/>
      </p:ext>
    </p:extLst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219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zh-CN" altLang="en-US" sz="4000"/>
              <a:t>第二部分</a:t>
            </a:r>
            <a:r>
              <a:rPr lang="en-US" altLang="zh-CN" sz="4000"/>
              <a:t>4</a:t>
            </a:r>
            <a:r>
              <a:rPr lang="zh-CN" altLang="en-US" sz="4000"/>
              <a:t>个自然段各写什么？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060575"/>
            <a:ext cx="7772400" cy="4035425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zh-CN" sz="4000" dirty="0">
                <a:solidFill>
                  <a:srgbClr val="000000"/>
                </a:solidFill>
                <a:ea typeface="楷体_GB2312" pitchFamily="1" charset="-122"/>
              </a:rPr>
              <a:t>6</a:t>
            </a:r>
            <a:r>
              <a:rPr lang="en-US" altLang="zh-CN" sz="4000" dirty="0" smtClean="0">
                <a:solidFill>
                  <a:srgbClr val="000000"/>
                </a:solidFill>
                <a:ea typeface="楷体_GB2312" pitchFamily="1" charset="-122"/>
              </a:rPr>
              <a:t>.</a:t>
            </a:r>
            <a:r>
              <a:rPr lang="zh-CN" altLang="en-US" sz="4000" dirty="0" smtClean="0">
                <a:solidFill>
                  <a:srgbClr val="000000"/>
                </a:solidFill>
                <a:ea typeface="楷体_GB2312" pitchFamily="1" charset="-122"/>
              </a:rPr>
              <a:t> 犀利</a:t>
            </a:r>
            <a:r>
              <a:rPr lang="zh-CN" altLang="en-US" sz="4000" dirty="0">
                <a:solidFill>
                  <a:srgbClr val="000000"/>
                </a:solidFill>
                <a:ea typeface="楷体_GB2312" pitchFamily="1" charset="-122"/>
              </a:rPr>
              <a:t>的目光。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zh-CN" sz="4000" dirty="0">
                <a:solidFill>
                  <a:srgbClr val="000000"/>
                </a:solidFill>
                <a:ea typeface="楷体_GB2312" pitchFamily="1" charset="-122"/>
              </a:rPr>
              <a:t>7</a:t>
            </a:r>
            <a:r>
              <a:rPr lang="en-US" altLang="zh-CN" sz="4000" dirty="0" smtClean="0">
                <a:solidFill>
                  <a:srgbClr val="000000"/>
                </a:solidFill>
                <a:ea typeface="楷体_GB2312" pitchFamily="1" charset="-122"/>
              </a:rPr>
              <a:t>.</a:t>
            </a:r>
            <a:r>
              <a:rPr lang="zh-CN" altLang="en-US" sz="4000" dirty="0" smtClean="0">
                <a:solidFill>
                  <a:srgbClr val="000000"/>
                </a:solidFill>
                <a:ea typeface="楷体_GB2312" pitchFamily="1" charset="-122"/>
              </a:rPr>
              <a:t> 眼睛</a:t>
            </a:r>
            <a:r>
              <a:rPr lang="zh-CN" altLang="en-US" sz="4000" dirty="0">
                <a:solidFill>
                  <a:srgbClr val="000000"/>
                </a:solidFill>
                <a:ea typeface="楷体_GB2312" pitchFamily="1" charset="-122"/>
              </a:rPr>
              <a:t>里蕴藏的丰富的感情。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zh-CN" sz="4000" dirty="0">
                <a:solidFill>
                  <a:srgbClr val="000000"/>
                </a:solidFill>
                <a:ea typeface="楷体_GB2312" pitchFamily="1" charset="-122"/>
              </a:rPr>
              <a:t>8</a:t>
            </a:r>
            <a:r>
              <a:rPr lang="en-US" altLang="zh-CN" sz="4000" dirty="0" smtClean="0">
                <a:solidFill>
                  <a:srgbClr val="000000"/>
                </a:solidFill>
                <a:ea typeface="楷体_GB2312" pitchFamily="1" charset="-122"/>
              </a:rPr>
              <a:t>.</a:t>
            </a:r>
            <a:r>
              <a:rPr lang="zh-CN" altLang="en-US" sz="4000" dirty="0" smtClean="0">
                <a:solidFill>
                  <a:srgbClr val="000000"/>
                </a:solidFill>
                <a:ea typeface="楷体_GB2312" pitchFamily="1" charset="-122"/>
              </a:rPr>
              <a:t> 眼睛</a:t>
            </a:r>
            <a:r>
              <a:rPr lang="zh-CN" altLang="en-US" sz="4000" dirty="0">
                <a:solidFill>
                  <a:srgbClr val="000000"/>
                </a:solidFill>
                <a:ea typeface="楷体_GB2312" pitchFamily="1" charset="-122"/>
              </a:rPr>
              <a:t>的威力。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zh-CN" sz="4000" dirty="0">
                <a:solidFill>
                  <a:srgbClr val="000000"/>
                </a:solidFill>
                <a:ea typeface="楷体_GB2312" pitchFamily="1" charset="-122"/>
              </a:rPr>
              <a:t>9.</a:t>
            </a:r>
            <a:r>
              <a:rPr lang="zh-CN" altLang="en-US" sz="4000" dirty="0">
                <a:solidFill>
                  <a:srgbClr val="000000"/>
                </a:solidFill>
                <a:ea typeface="楷体_GB2312" pitchFamily="1" charset="-122"/>
              </a:rPr>
              <a:t>赞美他犀利的眼光，揭示他人生的“不幸”。</a:t>
            </a:r>
          </a:p>
        </p:txBody>
      </p:sp>
      <p:sp>
        <p:nvSpPr>
          <p:cNvPr id="67588" name="AutoShape 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5105400" y="6416675"/>
            <a:ext cx="381000" cy="365125"/>
          </a:xfrm>
          <a:prstGeom prst="rightArrow">
            <a:avLst>
              <a:gd name="adj1" fmla="val 50000"/>
              <a:gd name="adj2" fmla="val 26087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400" smtClean="0">
              <a:solidFill>
                <a:srgbClr val="333333"/>
              </a:solidFill>
            </a:endParaRPr>
          </a:p>
        </p:txBody>
      </p:sp>
      <p:sp>
        <p:nvSpPr>
          <p:cNvPr id="67589" name="AutoShape 5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3581400" y="6416675"/>
            <a:ext cx="381000" cy="365125"/>
          </a:xfrm>
          <a:prstGeom prst="leftArrow">
            <a:avLst>
              <a:gd name="adj1" fmla="val 50000"/>
              <a:gd name="adj2" fmla="val 26087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800" b="1" smtClean="0">
              <a:solidFill>
                <a:srgbClr val="333333"/>
              </a:solidFill>
              <a:ea typeface="华文新魏" pitchFamily="2" charset="-122"/>
            </a:endParaRPr>
          </a:p>
        </p:txBody>
      </p:sp>
      <p:sp>
        <p:nvSpPr>
          <p:cNvPr id="67590" name="AutoShape 6">
            <a:hlinkClick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4305300" y="6400800"/>
            <a:ext cx="533400" cy="3048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800" b="1" smtClean="0">
              <a:solidFill>
                <a:srgbClr val="333333"/>
              </a:solidFill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51590311"/>
      </p:ext>
    </p:extLst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1" name="Picture 3" descr="托尔斯泰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6250"/>
            <a:ext cx="4033838" cy="558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827088" y="6021388"/>
            <a:ext cx="59769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0" lang="zh-CN" altLang="en-US" sz="1800" b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5842000" y="0"/>
            <a:ext cx="458788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kumimoji="0" lang="zh-CN" altLang="en-US" sz="1800" b="0">
              <a:latin typeface="Arial" pitchFamily="34" charset="0"/>
              <a:ea typeface="宋体" pitchFamily="2" charset="-122"/>
            </a:endParaRPr>
          </a:p>
        </p:txBody>
      </p:sp>
      <p:pic>
        <p:nvPicPr>
          <p:cNvPr id="63495" name="Picture 7" descr="托尔斯泰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6250"/>
            <a:ext cx="4521200" cy="561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496" name="Picture 8" descr="托尔斯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61"/>
          <a:stretch>
            <a:fillRect/>
          </a:stretch>
        </p:blipFill>
        <p:spPr bwMode="auto">
          <a:xfrm>
            <a:off x="323850" y="333375"/>
            <a:ext cx="4545013" cy="652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497" name="Text Box 9"/>
          <p:cNvSpPr txBox="1">
            <a:spLocks noChangeArrowheads="1"/>
          </p:cNvSpPr>
          <p:nvPr/>
        </p:nvSpPr>
        <p:spPr bwMode="auto">
          <a:xfrm>
            <a:off x="4932363" y="1268413"/>
            <a:ext cx="3887787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dirty="0"/>
              <a:t>     </a:t>
            </a:r>
            <a:r>
              <a:rPr lang="zh-CN" altLang="en-US" sz="2800" dirty="0"/>
              <a:t>第一部分的外貌描写</a:t>
            </a:r>
          </a:p>
          <a:p>
            <a:r>
              <a:rPr lang="zh-CN" altLang="en-US" sz="2800" dirty="0"/>
              <a:t>非常精彩</a:t>
            </a:r>
            <a:r>
              <a:rPr lang="en-US" altLang="zh-CN" sz="2800" dirty="0"/>
              <a:t>,</a:t>
            </a:r>
            <a:r>
              <a:rPr lang="zh-CN" altLang="en-US" sz="2800" dirty="0"/>
              <a:t>给人相当深刻</a:t>
            </a:r>
          </a:p>
          <a:p>
            <a:r>
              <a:rPr lang="zh-CN" altLang="en-US" sz="2800" dirty="0"/>
              <a:t>的</a:t>
            </a:r>
            <a:r>
              <a:rPr lang="zh-CN" altLang="en-US" sz="2800" dirty="0" smtClean="0"/>
              <a:t>印象。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1480375847"/>
      </p:ext>
    </p:extLst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2819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zh-CN" altLang="en-US" sz="3600">
                <a:solidFill>
                  <a:srgbClr val="FF0000"/>
                </a:solidFill>
              </a:rPr>
              <a:t>他生就一副多毛的脸庞，植被多于空地，浓密的胡髭使人难以看清他的内心世界。</a:t>
            </a:r>
            <a:br>
              <a:rPr lang="zh-CN" altLang="en-US" sz="3600">
                <a:solidFill>
                  <a:srgbClr val="FF0000"/>
                </a:solidFill>
              </a:rPr>
            </a:br>
            <a:r>
              <a:rPr lang="zh-CN" altLang="en-US" sz="3600">
                <a:solidFill>
                  <a:schemeClr val="tx1"/>
                </a:solidFill>
              </a:rPr>
              <a:t>“</a:t>
            </a:r>
            <a:r>
              <a:rPr lang="zh-CN" altLang="en-US" sz="4000"/>
              <a:t>植被”是什么？“空地”是什么？</a:t>
            </a:r>
            <a:br>
              <a:rPr lang="zh-CN" altLang="en-US" sz="4000"/>
            </a:br>
            <a:r>
              <a:rPr lang="zh-CN" altLang="en-US" sz="4000"/>
              <a:t>这是什么修辞手法？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3767138"/>
            <a:ext cx="7342187" cy="2328862"/>
          </a:xfrm>
        </p:spPr>
        <p:txBody>
          <a:bodyPr/>
          <a:lstStyle/>
          <a:p>
            <a:r>
              <a:rPr lang="zh-CN" altLang="en-US" sz="4000">
                <a:solidFill>
                  <a:srgbClr val="FF0000"/>
                </a:solidFill>
                <a:ea typeface="楷体_GB2312" pitchFamily="1" charset="-122"/>
              </a:rPr>
              <a:t>植被：胡髭；</a:t>
            </a:r>
          </a:p>
          <a:p>
            <a:r>
              <a:rPr lang="zh-CN" altLang="en-US" sz="4000">
                <a:solidFill>
                  <a:srgbClr val="FF0000"/>
                </a:solidFill>
                <a:ea typeface="楷体_GB2312" pitchFamily="1" charset="-122"/>
              </a:rPr>
              <a:t>空地：脸庞没长胡髭的地方。</a:t>
            </a:r>
          </a:p>
          <a:p>
            <a:r>
              <a:rPr lang="zh-CN" altLang="en-US" sz="4000">
                <a:solidFill>
                  <a:srgbClr val="FF0000"/>
                </a:solidFill>
                <a:ea typeface="楷体_GB2312" pitchFamily="1" charset="-122"/>
              </a:rPr>
              <a:t>比喻</a:t>
            </a:r>
          </a:p>
        </p:txBody>
      </p:sp>
      <p:sp>
        <p:nvSpPr>
          <p:cNvPr id="74756" name="AutoShape 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5105400" y="6416675"/>
            <a:ext cx="381000" cy="365125"/>
          </a:xfrm>
          <a:prstGeom prst="rightArrow">
            <a:avLst>
              <a:gd name="adj1" fmla="val 50000"/>
              <a:gd name="adj2" fmla="val 26087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sz="2400" b="0">
              <a:ea typeface="宋体" pitchFamily="2" charset="-122"/>
            </a:endParaRPr>
          </a:p>
        </p:txBody>
      </p:sp>
      <p:sp>
        <p:nvSpPr>
          <p:cNvPr id="74757" name="AutoShape 5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3581400" y="6416675"/>
            <a:ext cx="381000" cy="365125"/>
          </a:xfrm>
          <a:prstGeom prst="leftArrow">
            <a:avLst>
              <a:gd name="adj1" fmla="val 50000"/>
              <a:gd name="adj2" fmla="val 26087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4758" name="AutoShape 6">
            <a:hlinkClick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4305300" y="6400800"/>
            <a:ext cx="533400" cy="3048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9268044"/>
      </p:ext>
    </p:extLst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5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 descr="Large confetti"/>
          <p:cNvSpPr>
            <a:spLocks noGrp="1" noChangeArrowheads="1"/>
          </p:cNvSpPr>
          <p:nvPr>
            <p:ph type="title"/>
          </p:nvPr>
        </p:nvSpPr>
        <p:spPr>
          <a:xfrm>
            <a:off x="419100" y="0"/>
            <a:ext cx="7772400" cy="1143000"/>
          </a:xfrm>
        </p:spPr>
        <p:txBody>
          <a:bodyPr/>
          <a:lstStyle/>
          <a:p>
            <a:r>
              <a:rPr lang="zh-CN" altLang="en-US" dirty="0"/>
              <a:t>第一段还有哪几个比喻句？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9100" y="1268760"/>
            <a:ext cx="7772400" cy="4114800"/>
          </a:xfrm>
          <a:solidFill>
            <a:schemeClr val="tx1"/>
          </a:solidFill>
        </p:spPr>
        <p:txBody>
          <a:bodyPr/>
          <a:lstStyle/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zh-CN" altLang="en-US" b="1" dirty="0">
                <a:solidFill>
                  <a:schemeClr val="accent2"/>
                </a:solidFill>
                <a:ea typeface="楷体_GB2312" pitchFamily="1" charset="-122"/>
              </a:rPr>
              <a:t>长</a:t>
            </a:r>
            <a:r>
              <a:rPr lang="zh-CN" altLang="en-US" b="1" dirty="0" smtClean="0">
                <a:solidFill>
                  <a:schemeClr val="accent2"/>
                </a:solidFill>
                <a:ea typeface="楷体_GB2312" pitchFamily="1" charset="-122"/>
              </a:rPr>
              <a:t>髯</a:t>
            </a:r>
            <a:r>
              <a:rPr lang="zh-CN" altLang="en-US" b="1" dirty="0" smtClean="0">
                <a:solidFill>
                  <a:schemeClr val="accent2"/>
                </a:solidFill>
                <a:ea typeface="楷体_GB2312" pitchFamily="1" charset="-122"/>
              </a:rPr>
              <a:t>覆盖了两颊，遮住了嘴唇，</a:t>
            </a:r>
            <a:r>
              <a:rPr lang="zh-CN" altLang="en-US" b="1" dirty="0" smtClean="0">
                <a:solidFill>
                  <a:schemeClr val="accent2"/>
                </a:solidFill>
                <a:ea typeface="楷体_GB2312" pitchFamily="1" charset="-122"/>
              </a:rPr>
              <a:t>遮住</a:t>
            </a:r>
            <a:r>
              <a:rPr lang="zh-CN" altLang="en-US" b="1" dirty="0">
                <a:solidFill>
                  <a:schemeClr val="accent2"/>
                </a:solidFill>
                <a:ea typeface="楷体_GB2312" pitchFamily="1" charset="-122"/>
              </a:rPr>
              <a:t>了</a:t>
            </a:r>
            <a:r>
              <a:rPr lang="zh-CN" altLang="en-US" b="1" dirty="0">
                <a:solidFill>
                  <a:srgbClr val="FF6600"/>
                </a:solidFill>
                <a:ea typeface="楷体_GB2312" pitchFamily="1" charset="-122"/>
              </a:rPr>
              <a:t>皱似树皮</a:t>
            </a:r>
            <a:r>
              <a:rPr lang="zh-CN" altLang="en-US" b="1" dirty="0">
                <a:solidFill>
                  <a:schemeClr val="accent2"/>
                </a:solidFill>
                <a:ea typeface="楷体_GB2312" pitchFamily="1" charset="-122"/>
              </a:rPr>
              <a:t>的黝黑</a:t>
            </a:r>
            <a:r>
              <a:rPr lang="zh-CN" altLang="en-US" b="1" dirty="0" smtClean="0">
                <a:solidFill>
                  <a:schemeClr val="accent2"/>
                </a:solidFill>
                <a:ea typeface="楷体_GB2312" pitchFamily="1" charset="-122"/>
              </a:rPr>
              <a:t>脸膛。</a:t>
            </a:r>
            <a:endParaRPr lang="zh-CN" altLang="en-US" b="1" dirty="0">
              <a:solidFill>
                <a:schemeClr val="accent2"/>
              </a:solidFill>
              <a:ea typeface="楷体_GB2312" pitchFamily="1" charset="-122"/>
            </a:endParaRP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zh-CN" altLang="en-US" b="1" dirty="0">
                <a:solidFill>
                  <a:schemeClr val="accent2"/>
                </a:solidFill>
                <a:ea typeface="楷体_GB2312" pitchFamily="1" charset="-122"/>
              </a:rPr>
              <a:t>宽约一指的</a:t>
            </a:r>
            <a:r>
              <a:rPr lang="zh-CN" altLang="en-US" b="1" dirty="0">
                <a:solidFill>
                  <a:srgbClr val="FF6600"/>
                </a:solidFill>
                <a:ea typeface="楷体_GB2312" pitchFamily="1" charset="-122"/>
              </a:rPr>
              <a:t>眉毛像纠缠不清的树根</a:t>
            </a:r>
            <a:r>
              <a:rPr lang="zh-CN" altLang="en-US" b="1" dirty="0">
                <a:solidFill>
                  <a:schemeClr val="accent2"/>
                </a:solidFill>
                <a:ea typeface="楷体_GB2312" pitchFamily="1" charset="-122"/>
              </a:rPr>
              <a:t>，朝上倒竖。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zh-CN" altLang="en-US" b="1" dirty="0">
                <a:solidFill>
                  <a:schemeClr val="accent2"/>
                </a:solidFill>
                <a:ea typeface="楷体_GB2312" pitchFamily="1" charset="-122"/>
              </a:rPr>
              <a:t>一绺灰白的</a:t>
            </a:r>
            <a:r>
              <a:rPr lang="zh-CN" altLang="en-US" b="1" dirty="0">
                <a:solidFill>
                  <a:srgbClr val="FF6600"/>
                </a:solidFill>
                <a:ea typeface="楷体_GB2312" pitchFamily="1" charset="-122"/>
              </a:rPr>
              <a:t>鬈发像泡沫一样</a:t>
            </a:r>
            <a:r>
              <a:rPr lang="zh-CN" altLang="en-US" b="1" dirty="0">
                <a:solidFill>
                  <a:schemeClr val="accent2"/>
                </a:solidFill>
                <a:ea typeface="楷体_GB2312" pitchFamily="1" charset="-122"/>
              </a:rPr>
              <a:t>堆在额头上。不管从哪个角度看，你都能见到</a:t>
            </a:r>
            <a:r>
              <a:rPr lang="zh-CN" altLang="en-US" b="1" dirty="0">
                <a:solidFill>
                  <a:srgbClr val="FF6600"/>
                </a:solidFill>
                <a:ea typeface="楷体_GB2312" pitchFamily="1" charset="-122"/>
              </a:rPr>
              <a:t>热带森林般茂密</a:t>
            </a:r>
            <a:r>
              <a:rPr lang="zh-CN" altLang="en-US" b="1" dirty="0">
                <a:solidFill>
                  <a:schemeClr val="accent2"/>
                </a:solidFill>
                <a:ea typeface="楷体_GB2312" pitchFamily="1" charset="-122"/>
              </a:rPr>
              <a:t>的须发。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zh-CN" altLang="en-US" b="1" dirty="0" smtClean="0">
                <a:solidFill>
                  <a:srgbClr val="FF6600"/>
                </a:solidFill>
                <a:ea typeface="楷体_GB2312" pitchFamily="1" charset="-122"/>
              </a:rPr>
              <a:t>犹如</a:t>
            </a:r>
            <a:r>
              <a:rPr lang="zh-CN" altLang="en-US" b="1" dirty="0">
                <a:solidFill>
                  <a:srgbClr val="FF6600"/>
                </a:solidFill>
                <a:ea typeface="楷体_GB2312" pitchFamily="1" charset="-122"/>
              </a:rPr>
              <a:t>卷起的滔滔白浪</a:t>
            </a:r>
            <a:r>
              <a:rPr lang="zh-CN" altLang="en-US" b="1" dirty="0">
                <a:solidFill>
                  <a:schemeClr val="accent2"/>
                </a:solidFill>
                <a:ea typeface="楷体_GB2312" pitchFamily="1" charset="-122"/>
              </a:rPr>
              <a:t>的大胡子。</a:t>
            </a:r>
            <a:endParaRPr lang="zh-CN" altLang="en-US" sz="3600" b="1" dirty="0">
              <a:solidFill>
                <a:schemeClr val="accent2"/>
              </a:solidFill>
              <a:ea typeface="楷体_GB2312" pitchFamily="1" charset="-122"/>
            </a:endParaRPr>
          </a:p>
        </p:txBody>
      </p:sp>
      <p:sp>
        <p:nvSpPr>
          <p:cNvPr id="75780" name="AutoShape 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5105400" y="6416675"/>
            <a:ext cx="381000" cy="365125"/>
          </a:xfrm>
          <a:prstGeom prst="rightArrow">
            <a:avLst>
              <a:gd name="adj1" fmla="val 50000"/>
              <a:gd name="adj2" fmla="val 26087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sz="2400" b="0">
              <a:ea typeface="宋体" pitchFamily="2" charset="-122"/>
            </a:endParaRPr>
          </a:p>
        </p:txBody>
      </p:sp>
      <p:sp>
        <p:nvSpPr>
          <p:cNvPr id="75781" name="AutoShape 5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3581400" y="6416675"/>
            <a:ext cx="381000" cy="365125"/>
          </a:xfrm>
          <a:prstGeom prst="leftArrow">
            <a:avLst>
              <a:gd name="adj1" fmla="val 50000"/>
              <a:gd name="adj2" fmla="val 26087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5782" name="AutoShape 6">
            <a:hlinkClick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4305300" y="6400800"/>
            <a:ext cx="533400" cy="3048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75783" name="WordArt 7"/>
          <p:cNvSpPr>
            <a:spLocks noChangeArrowheads="1" noChangeShapeType="1" noTextEdit="1"/>
          </p:cNvSpPr>
          <p:nvPr/>
        </p:nvSpPr>
        <p:spPr bwMode="auto">
          <a:xfrm>
            <a:off x="3890291" y="5546035"/>
            <a:ext cx="2743200" cy="838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宋体"/>
                <a:ea typeface="宋体"/>
              </a:rPr>
              <a:t>比喻中有夸张</a:t>
            </a:r>
          </a:p>
        </p:txBody>
      </p:sp>
    </p:spTree>
    <p:extLst>
      <p:ext uri="{BB962C8B-B14F-4D97-AF65-F5344CB8AC3E}">
        <p14:creationId xmlns:p14="http://schemas.microsoft.com/office/powerpoint/2010/main" val="2008496944"/>
      </p:ext>
    </p:extLst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build="p" autoUpdateAnimBg="0"/>
      <p:bldP spid="7578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342900" y="260350"/>
            <a:ext cx="8458200" cy="914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zh-CN" altLang="en-US"/>
              <a:t>第二段中的比喻和夸张句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295400"/>
            <a:ext cx="8215313" cy="5562600"/>
          </a:xfrm>
          <a:solidFill>
            <a:schemeClr val="tx1"/>
          </a:solidFill>
        </p:spPr>
        <p:txBody>
          <a:bodyPr/>
          <a:lstStyle/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zh-CN" altLang="en-US" sz="3000">
                <a:solidFill>
                  <a:schemeClr val="accent2"/>
                </a:solidFill>
                <a:ea typeface="楷体_GB2312" pitchFamily="1" charset="-122"/>
              </a:rPr>
              <a:t>天才的灵魂自甘寓居</a:t>
            </a:r>
            <a:r>
              <a:rPr lang="zh-CN" altLang="en-US" sz="3000">
                <a:solidFill>
                  <a:srgbClr val="FF6600"/>
                </a:solidFill>
                <a:ea typeface="楷体_GB2312" pitchFamily="1" charset="-122"/>
              </a:rPr>
              <a:t>低矮的陋屋</a:t>
            </a:r>
            <a:r>
              <a:rPr lang="zh-CN" altLang="en-US" sz="3000">
                <a:solidFill>
                  <a:schemeClr val="accent2"/>
                </a:solidFill>
                <a:ea typeface="楷体_GB2312" pitchFamily="1" charset="-122"/>
              </a:rPr>
              <a:t>。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zh-CN" altLang="en-US" sz="3000">
                <a:solidFill>
                  <a:schemeClr val="accent2"/>
                </a:solidFill>
                <a:ea typeface="楷体_GB2312" pitchFamily="1" charset="-122"/>
              </a:rPr>
              <a:t>天才灵魂的</a:t>
            </a:r>
            <a:r>
              <a:rPr lang="zh-CN" altLang="en-US" sz="3000">
                <a:solidFill>
                  <a:srgbClr val="FF6600"/>
                </a:solidFill>
                <a:ea typeface="楷体_GB2312" pitchFamily="1" charset="-122"/>
              </a:rPr>
              <a:t>工作间</a:t>
            </a:r>
            <a:r>
              <a:rPr lang="zh-CN" altLang="en-US" sz="3000">
                <a:solidFill>
                  <a:schemeClr val="accent2"/>
                </a:solidFill>
                <a:ea typeface="楷体_GB2312" pitchFamily="1" charset="-122"/>
              </a:rPr>
              <a:t>，比起吉尔吉斯人搭建的皮帐篷来好不了多少。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zh-CN" altLang="en-US" sz="3000">
                <a:solidFill>
                  <a:srgbClr val="FF6600"/>
                </a:solidFill>
                <a:ea typeface="楷体_GB2312" pitchFamily="1" charset="-122"/>
              </a:rPr>
              <a:t>小屋</a:t>
            </a:r>
            <a:r>
              <a:rPr lang="zh-CN" altLang="en-US" sz="3000">
                <a:solidFill>
                  <a:schemeClr val="accent2"/>
                </a:solidFill>
                <a:ea typeface="楷体_GB2312" pitchFamily="1" charset="-122"/>
              </a:rPr>
              <a:t>粗制滥造，出自一个农村木匠之手，而不是由古希腊的能工巧匠建造起来的。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zh-CN" altLang="en-US" sz="3000">
                <a:solidFill>
                  <a:schemeClr val="accent2"/>
                </a:solidFill>
                <a:ea typeface="楷体_GB2312" pitchFamily="1" charset="-122"/>
              </a:rPr>
              <a:t>架在</a:t>
            </a:r>
            <a:r>
              <a:rPr lang="zh-CN" altLang="en-US" sz="3000">
                <a:solidFill>
                  <a:srgbClr val="FF6600"/>
                </a:solidFill>
                <a:ea typeface="楷体_GB2312" pitchFamily="1" charset="-122"/>
              </a:rPr>
              <a:t>小窗</a:t>
            </a:r>
            <a:r>
              <a:rPr lang="zh-CN" altLang="en-US" sz="3000">
                <a:solidFill>
                  <a:schemeClr val="accent2"/>
                </a:solidFill>
                <a:ea typeface="楷体_GB2312" pitchFamily="1" charset="-122"/>
              </a:rPr>
              <a:t>上方的</a:t>
            </a:r>
            <a:r>
              <a:rPr lang="zh-CN" altLang="en-US" sz="3000">
                <a:solidFill>
                  <a:srgbClr val="FF6600"/>
                </a:solidFill>
                <a:ea typeface="楷体_GB2312" pitchFamily="1" charset="-122"/>
              </a:rPr>
              <a:t>横梁</a:t>
            </a:r>
            <a:r>
              <a:rPr lang="en-US" altLang="zh-CN" sz="3000">
                <a:solidFill>
                  <a:schemeClr val="accent2"/>
                </a:solidFill>
                <a:ea typeface="楷体_GB2312" pitchFamily="1" charset="-122"/>
              </a:rPr>
              <a:t>——</a:t>
            </a:r>
            <a:r>
              <a:rPr lang="zh-CN" altLang="en-US" sz="3000">
                <a:solidFill>
                  <a:schemeClr val="accent2"/>
                </a:solidFill>
                <a:ea typeface="楷体_GB2312" pitchFamily="1" charset="-122"/>
              </a:rPr>
              <a:t>小眼睛上方的额头，倒</a:t>
            </a:r>
            <a:r>
              <a:rPr lang="zh-CN" altLang="en-US" sz="3000">
                <a:solidFill>
                  <a:srgbClr val="FF6600"/>
                </a:solidFill>
                <a:ea typeface="楷体_GB2312" pitchFamily="1" charset="-122"/>
              </a:rPr>
              <a:t>像是用刀胡乱劈成的树柴</a:t>
            </a:r>
            <a:r>
              <a:rPr lang="zh-CN" altLang="en-US" sz="3000">
                <a:solidFill>
                  <a:schemeClr val="accent2"/>
                </a:solidFill>
                <a:ea typeface="楷体_GB2312" pitchFamily="1" charset="-122"/>
              </a:rPr>
              <a:t>。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zh-CN" altLang="en-US" sz="3000">
                <a:solidFill>
                  <a:schemeClr val="accent2"/>
                </a:solidFill>
                <a:ea typeface="楷体_GB2312" pitchFamily="1" charset="-122"/>
              </a:rPr>
              <a:t>皮肤藏污纳垢，缺少光泽，就</a:t>
            </a:r>
            <a:r>
              <a:rPr lang="zh-CN" altLang="en-US" sz="3000">
                <a:solidFill>
                  <a:srgbClr val="FF6600"/>
                </a:solidFill>
                <a:ea typeface="楷体_GB2312" pitchFamily="1" charset="-122"/>
              </a:rPr>
              <a:t>像用枝条扎成的村舍外墙那样粗糙</a:t>
            </a:r>
            <a:r>
              <a:rPr lang="zh-CN" altLang="en-US" sz="3000">
                <a:solidFill>
                  <a:schemeClr val="accent2"/>
                </a:solidFill>
                <a:ea typeface="楷体_GB2312" pitchFamily="1" charset="-122"/>
              </a:rPr>
              <a:t>。</a:t>
            </a:r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zh-CN" altLang="en-US" sz="3000">
                <a:solidFill>
                  <a:schemeClr val="accent2"/>
                </a:solidFill>
                <a:ea typeface="楷体_GB2312" pitchFamily="1" charset="-122"/>
              </a:rPr>
              <a:t>一只宽宽的、两孔朝天的狮子鼻，</a:t>
            </a:r>
            <a:r>
              <a:rPr lang="zh-CN" altLang="en-US" sz="3000">
                <a:solidFill>
                  <a:srgbClr val="FF6600"/>
                </a:solidFill>
                <a:ea typeface="楷体_GB2312" pitchFamily="1" charset="-122"/>
              </a:rPr>
              <a:t>仿佛被人一拳头打塌了的样子</a:t>
            </a:r>
            <a:r>
              <a:rPr lang="zh-CN" altLang="en-US" sz="3000">
                <a:solidFill>
                  <a:schemeClr val="accent2"/>
                </a:solidFill>
                <a:ea typeface="楷体_GB2312" pitchFamily="1" charset="-122"/>
              </a:rPr>
              <a:t>。</a:t>
            </a:r>
          </a:p>
        </p:txBody>
      </p:sp>
      <p:sp>
        <p:nvSpPr>
          <p:cNvPr id="77828" name="AutoShape 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5105400" y="6416675"/>
            <a:ext cx="381000" cy="365125"/>
          </a:xfrm>
          <a:prstGeom prst="rightArrow">
            <a:avLst>
              <a:gd name="adj1" fmla="val 50000"/>
              <a:gd name="adj2" fmla="val 26087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sz="2400" b="0">
              <a:ea typeface="宋体" pitchFamily="2" charset="-122"/>
            </a:endParaRPr>
          </a:p>
        </p:txBody>
      </p:sp>
      <p:sp>
        <p:nvSpPr>
          <p:cNvPr id="77829" name="AutoShape 5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3581400" y="6416675"/>
            <a:ext cx="381000" cy="365125"/>
          </a:xfrm>
          <a:prstGeom prst="leftArrow">
            <a:avLst>
              <a:gd name="adj1" fmla="val 50000"/>
              <a:gd name="adj2" fmla="val 26087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7830" name="AutoShape 6">
            <a:hlinkClick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4305300" y="6400800"/>
            <a:ext cx="533400" cy="3048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8819307"/>
      </p:ext>
    </p:extLst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77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"/>
                                        <p:tgtEl>
                                          <p:spTgt spid="77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zh-CN" altLang="en-US" sz="4000"/>
              <a:t>加红色的词语各比喻什么？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989888" cy="4114800"/>
          </a:xfrm>
          <a:solidFill>
            <a:schemeClr val="tx1"/>
          </a:solidFill>
        </p:spPr>
        <p:txBody>
          <a:bodyPr/>
          <a:lstStyle/>
          <a:p>
            <a:pPr marL="0" indent="0">
              <a:buFontTx/>
              <a:buNone/>
            </a:pPr>
            <a:r>
              <a:rPr lang="zh-CN" altLang="en-US" sz="3600">
                <a:solidFill>
                  <a:schemeClr val="accent2"/>
                </a:solidFill>
                <a:ea typeface="楷体_GB2312" pitchFamily="1" charset="-122"/>
              </a:rPr>
              <a:t>       天才的灵魂自甘寓居</a:t>
            </a:r>
            <a:r>
              <a:rPr lang="zh-CN" altLang="en-US" sz="3600">
                <a:solidFill>
                  <a:srgbClr val="FF6600"/>
                </a:solidFill>
                <a:ea typeface="楷体_GB2312" pitchFamily="1" charset="-122"/>
              </a:rPr>
              <a:t>低矮的陋屋</a:t>
            </a:r>
            <a:r>
              <a:rPr lang="zh-CN" altLang="en-US" sz="3600">
                <a:solidFill>
                  <a:schemeClr val="accent2"/>
                </a:solidFill>
                <a:ea typeface="楷体_GB2312" pitchFamily="1" charset="-122"/>
              </a:rPr>
              <a:t>，而天才灵魂的</a:t>
            </a:r>
            <a:r>
              <a:rPr lang="zh-CN" altLang="en-US" sz="3600">
                <a:solidFill>
                  <a:srgbClr val="FF6600"/>
                </a:solidFill>
                <a:ea typeface="楷体_GB2312" pitchFamily="1" charset="-122"/>
              </a:rPr>
              <a:t>工作间</a:t>
            </a:r>
            <a:r>
              <a:rPr lang="zh-CN" altLang="en-US" sz="3600">
                <a:solidFill>
                  <a:schemeClr val="accent2"/>
                </a:solidFill>
                <a:ea typeface="楷体_GB2312" pitchFamily="1" charset="-122"/>
              </a:rPr>
              <a:t>，比起吉尔吉斯人搭建的皮帐篷来好不了多少。</a:t>
            </a:r>
            <a:r>
              <a:rPr lang="zh-CN" altLang="en-US" sz="3600">
                <a:solidFill>
                  <a:srgbClr val="FF6600"/>
                </a:solidFill>
                <a:ea typeface="楷体_GB2312" pitchFamily="1" charset="-122"/>
              </a:rPr>
              <a:t>小屋</a:t>
            </a:r>
            <a:r>
              <a:rPr lang="zh-CN" altLang="en-US" sz="3600">
                <a:solidFill>
                  <a:schemeClr val="accent2"/>
                </a:solidFill>
                <a:ea typeface="楷体_GB2312" pitchFamily="1" charset="-122"/>
              </a:rPr>
              <a:t>粗制滥造，出自一个农村木匠之手，而不是由古希腊的能工巧匠建造起来的。架在</a:t>
            </a:r>
            <a:r>
              <a:rPr lang="zh-CN" altLang="en-US" sz="3600">
                <a:solidFill>
                  <a:srgbClr val="FF6600"/>
                </a:solidFill>
                <a:ea typeface="楷体_GB2312" pitchFamily="1" charset="-122"/>
              </a:rPr>
              <a:t>小窗</a:t>
            </a:r>
            <a:r>
              <a:rPr lang="zh-CN" altLang="en-US" sz="3600">
                <a:solidFill>
                  <a:schemeClr val="accent2"/>
                </a:solidFill>
                <a:ea typeface="楷体_GB2312" pitchFamily="1" charset="-122"/>
              </a:rPr>
              <a:t>上方的</a:t>
            </a:r>
            <a:r>
              <a:rPr lang="zh-CN" altLang="en-US" sz="3600">
                <a:solidFill>
                  <a:srgbClr val="FF6600"/>
                </a:solidFill>
                <a:ea typeface="楷体_GB2312" pitchFamily="1" charset="-122"/>
              </a:rPr>
              <a:t>横梁</a:t>
            </a:r>
            <a:r>
              <a:rPr lang="en-US" altLang="zh-CN" sz="3600">
                <a:solidFill>
                  <a:schemeClr val="accent2"/>
                </a:solidFill>
                <a:ea typeface="楷体_GB2312" pitchFamily="1" charset="-122"/>
              </a:rPr>
              <a:t>——</a:t>
            </a:r>
            <a:r>
              <a:rPr lang="zh-CN" altLang="en-US" sz="3600">
                <a:solidFill>
                  <a:schemeClr val="accent2"/>
                </a:solidFill>
                <a:ea typeface="楷体_GB2312" pitchFamily="1" charset="-122"/>
              </a:rPr>
              <a:t>小眼睛上方的额头，倒像是用刀胡乱劈成的树柴。</a:t>
            </a:r>
          </a:p>
        </p:txBody>
      </p:sp>
      <p:sp>
        <p:nvSpPr>
          <p:cNvPr id="78852" name="AutoShape 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5105400" y="6416675"/>
            <a:ext cx="381000" cy="365125"/>
          </a:xfrm>
          <a:prstGeom prst="rightArrow">
            <a:avLst>
              <a:gd name="adj1" fmla="val 50000"/>
              <a:gd name="adj2" fmla="val 26087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sz="2400" b="0">
              <a:ea typeface="宋体" pitchFamily="2" charset="-122"/>
            </a:endParaRPr>
          </a:p>
        </p:txBody>
      </p:sp>
      <p:sp>
        <p:nvSpPr>
          <p:cNvPr id="78853" name="AutoShape 5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3581400" y="6416675"/>
            <a:ext cx="381000" cy="365125"/>
          </a:xfrm>
          <a:prstGeom prst="leftArrow">
            <a:avLst>
              <a:gd name="adj1" fmla="val 50000"/>
              <a:gd name="adj2" fmla="val 26087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8854" name="AutoShape 6">
            <a:hlinkClick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4305300" y="6400800"/>
            <a:ext cx="533400" cy="3048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78855" name="AutoShape 7"/>
          <p:cNvSpPr>
            <a:spLocks noChangeArrowheads="1"/>
          </p:cNvSpPr>
          <p:nvPr/>
        </p:nvSpPr>
        <p:spPr bwMode="auto">
          <a:xfrm>
            <a:off x="4800600" y="990600"/>
            <a:ext cx="1676400" cy="838200"/>
          </a:xfrm>
          <a:prstGeom prst="wedgeRoundRectCallout">
            <a:avLst>
              <a:gd name="adj1" fmla="val 32954"/>
              <a:gd name="adj2" fmla="val 99051"/>
              <a:gd name="adj3" fmla="val 16667"/>
            </a:avLst>
          </a:prstGeom>
          <a:solidFill>
            <a:srgbClr val="CCFFFF"/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altLang="en-US" sz="3600" b="0">
                <a:ea typeface="楷体_GB2312" pitchFamily="1" charset="-122"/>
              </a:rPr>
              <a:t>面容</a:t>
            </a:r>
          </a:p>
        </p:txBody>
      </p:sp>
      <p:sp>
        <p:nvSpPr>
          <p:cNvPr id="78856" name="AutoShape 8"/>
          <p:cNvSpPr>
            <a:spLocks noChangeArrowheads="1"/>
          </p:cNvSpPr>
          <p:nvPr/>
        </p:nvSpPr>
        <p:spPr bwMode="auto">
          <a:xfrm>
            <a:off x="3124200" y="990600"/>
            <a:ext cx="1676400" cy="838200"/>
          </a:xfrm>
          <a:prstGeom prst="wedgeRoundRectCallout">
            <a:avLst>
              <a:gd name="adj1" fmla="val 1134"/>
              <a:gd name="adj2" fmla="val 138634"/>
              <a:gd name="adj3" fmla="val 16667"/>
            </a:avLst>
          </a:prstGeom>
          <a:solidFill>
            <a:srgbClr val="CCFFFF"/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altLang="en-US" sz="3600" b="0">
                <a:ea typeface="楷体_GB2312" pitchFamily="1" charset="-122"/>
              </a:rPr>
              <a:t>面容</a:t>
            </a:r>
          </a:p>
        </p:txBody>
      </p:sp>
      <p:sp>
        <p:nvSpPr>
          <p:cNvPr id="78857" name="AutoShape 9"/>
          <p:cNvSpPr>
            <a:spLocks noChangeArrowheads="1"/>
          </p:cNvSpPr>
          <p:nvPr/>
        </p:nvSpPr>
        <p:spPr bwMode="auto">
          <a:xfrm>
            <a:off x="6477000" y="990600"/>
            <a:ext cx="1676400" cy="838200"/>
          </a:xfrm>
          <a:prstGeom prst="wedgeRoundRectCallout">
            <a:avLst>
              <a:gd name="adj1" fmla="val -28125"/>
              <a:gd name="adj2" fmla="val 206060"/>
              <a:gd name="adj3" fmla="val 16667"/>
            </a:avLst>
          </a:prstGeom>
          <a:solidFill>
            <a:srgbClr val="CCFFFF"/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altLang="en-US" sz="3600" b="0">
                <a:ea typeface="楷体_GB2312" pitchFamily="1" charset="-122"/>
              </a:rPr>
              <a:t>面容</a:t>
            </a:r>
          </a:p>
        </p:txBody>
      </p:sp>
      <p:sp>
        <p:nvSpPr>
          <p:cNvPr id="78858" name="AutoShape 10"/>
          <p:cNvSpPr>
            <a:spLocks noChangeArrowheads="1"/>
          </p:cNvSpPr>
          <p:nvPr/>
        </p:nvSpPr>
        <p:spPr bwMode="auto">
          <a:xfrm>
            <a:off x="323850" y="6019800"/>
            <a:ext cx="1676400" cy="838200"/>
          </a:xfrm>
          <a:prstGeom prst="wedgeRoundRectCallout">
            <a:avLst>
              <a:gd name="adj1" fmla="val -18181"/>
              <a:gd name="adj2" fmla="val -135796"/>
              <a:gd name="adj3" fmla="val 16667"/>
            </a:avLst>
          </a:prstGeom>
          <a:solidFill>
            <a:srgbClr val="CCFFFF"/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altLang="en-US" sz="3600" b="0">
                <a:ea typeface="楷体_GB2312" pitchFamily="1" charset="-122"/>
              </a:rPr>
              <a:t>眼睛</a:t>
            </a:r>
          </a:p>
        </p:txBody>
      </p:sp>
      <p:sp>
        <p:nvSpPr>
          <p:cNvPr id="78859" name="AutoShape 11"/>
          <p:cNvSpPr>
            <a:spLocks noChangeArrowheads="1"/>
          </p:cNvSpPr>
          <p:nvPr/>
        </p:nvSpPr>
        <p:spPr bwMode="auto">
          <a:xfrm>
            <a:off x="1979613" y="6019800"/>
            <a:ext cx="1676400" cy="838200"/>
          </a:xfrm>
          <a:prstGeom prst="wedgeRoundRectCallout">
            <a:avLst>
              <a:gd name="adj1" fmla="val 31440"/>
              <a:gd name="adj2" fmla="val -138259"/>
              <a:gd name="adj3" fmla="val 16667"/>
            </a:avLst>
          </a:prstGeom>
          <a:solidFill>
            <a:srgbClr val="CCFFFF"/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altLang="en-US" sz="3600" b="0">
                <a:ea typeface="楷体_GB2312" pitchFamily="1" charset="-122"/>
              </a:rPr>
              <a:t>额头</a:t>
            </a:r>
          </a:p>
        </p:txBody>
      </p:sp>
    </p:spTree>
    <p:extLst>
      <p:ext uri="{BB962C8B-B14F-4D97-AF65-F5344CB8AC3E}">
        <p14:creationId xmlns:p14="http://schemas.microsoft.com/office/powerpoint/2010/main" val="3763505318"/>
      </p:ext>
    </p:extLst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788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788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788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788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788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5" grpId="0" animBg="1" autoUpdateAnimBg="0"/>
      <p:bldP spid="78856" grpId="0" animBg="1" autoUpdateAnimBg="0"/>
      <p:bldP spid="78857" grpId="0" animBg="1" autoUpdateAnimBg="0"/>
      <p:bldP spid="78858" grpId="0" animBg="1" autoUpdateAnimBg="0"/>
      <p:bldP spid="78859" grpId="0" animBg="1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托尔斯泰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6250"/>
            <a:ext cx="4033838" cy="558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8243" name="Text Box 3"/>
          <p:cNvSpPr txBox="1">
            <a:spLocks noChangeArrowheads="1"/>
          </p:cNvSpPr>
          <p:nvPr/>
        </p:nvSpPr>
        <p:spPr bwMode="auto">
          <a:xfrm>
            <a:off x="827088" y="6021388"/>
            <a:ext cx="59769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0" lang="zh-CN" altLang="en-US" sz="1800" b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8244" name="Text Box 4"/>
          <p:cNvSpPr txBox="1">
            <a:spLocks noChangeArrowheads="1"/>
          </p:cNvSpPr>
          <p:nvPr/>
        </p:nvSpPr>
        <p:spPr bwMode="auto">
          <a:xfrm>
            <a:off x="5842000" y="0"/>
            <a:ext cx="458788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kumimoji="0" lang="zh-CN" altLang="en-US" sz="1800" b="0">
              <a:latin typeface="Arial" pitchFamily="34" charset="0"/>
              <a:ea typeface="宋体" pitchFamily="2" charset="-122"/>
            </a:endParaRPr>
          </a:p>
        </p:txBody>
      </p:sp>
      <p:pic>
        <p:nvPicPr>
          <p:cNvPr id="138245" name="Picture 5" descr="托尔斯泰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6250"/>
            <a:ext cx="4521200" cy="561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8246" name="Picture 6" descr="托尔斯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61"/>
          <a:stretch>
            <a:fillRect/>
          </a:stretch>
        </p:blipFill>
        <p:spPr bwMode="auto">
          <a:xfrm>
            <a:off x="323850" y="333375"/>
            <a:ext cx="4545013" cy="652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8247" name="Text Box 7"/>
          <p:cNvSpPr txBox="1">
            <a:spLocks noChangeArrowheads="1"/>
          </p:cNvSpPr>
          <p:nvPr/>
        </p:nvSpPr>
        <p:spPr bwMode="auto">
          <a:xfrm>
            <a:off x="4787900" y="1484313"/>
            <a:ext cx="4176588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dirty="0"/>
              <a:t>        </a:t>
            </a:r>
            <a:r>
              <a:rPr lang="zh-CN" altLang="en-US" sz="3600" dirty="0"/>
              <a:t>第一部分的外貌</a:t>
            </a:r>
            <a:r>
              <a:rPr lang="zh-CN" altLang="en-US" sz="3600" dirty="0" smtClean="0"/>
              <a:t>描写突出</a:t>
            </a:r>
            <a:r>
              <a:rPr lang="zh-CN" altLang="en-US" sz="3600" dirty="0"/>
              <a:t>了托尔斯泰外貌的</a:t>
            </a:r>
            <a:r>
              <a:rPr lang="zh-CN" altLang="en-US" sz="3600" dirty="0" smtClean="0"/>
              <a:t>什么特点</a:t>
            </a:r>
            <a:r>
              <a:rPr lang="zh-CN" altLang="en-US" sz="3600" dirty="0"/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1743012979"/>
      </p:ext>
    </p:extLst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1382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1382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138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"/>
                                        <p:tgtEl>
                                          <p:spTgt spid="138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 descr="Large confetti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424862" cy="1917700"/>
          </a:xfrm>
          <a:solidFill>
            <a:schemeClr val="bg1"/>
          </a:solidFill>
        </p:spPr>
        <p:txBody>
          <a:bodyPr/>
          <a:lstStyle/>
          <a:p>
            <a:r>
              <a:rPr lang="zh-CN" altLang="en-US" sz="3200" b="1"/>
              <a:t>      课文前半部分极力描写托尔斯泰平庸甚至丑陋的外表</a:t>
            </a:r>
            <a:r>
              <a:rPr lang="en-US" altLang="zh-CN" sz="3200" b="1"/>
              <a:t>,</a:t>
            </a:r>
            <a:r>
              <a:rPr lang="zh-CN" altLang="en-US" sz="3200" b="1"/>
              <a:t>但联系全文看</a:t>
            </a:r>
            <a:r>
              <a:rPr lang="en-US" altLang="zh-CN" sz="3200" b="1"/>
              <a:t>,</a:t>
            </a:r>
            <a:r>
              <a:rPr lang="zh-CN" altLang="en-US" sz="3200" b="1"/>
              <a:t>读者仍能感到这位大文豪的不凡之处</a:t>
            </a:r>
            <a:r>
              <a:rPr lang="en-US" altLang="zh-CN" sz="3200" b="1"/>
              <a:t>.</a:t>
            </a:r>
            <a:r>
              <a:rPr lang="zh-CN" altLang="en-US" sz="3200" b="1"/>
              <a:t>这是为什么</a:t>
            </a:r>
            <a:r>
              <a:rPr lang="en-US" altLang="zh-CN" sz="3200" b="1"/>
              <a:t>?</a:t>
            </a:r>
            <a:r>
              <a:rPr lang="zh-CN" altLang="en-US" sz="3200" b="1"/>
              <a:t>前半部分的描写对塑造人物形象有什么作用</a:t>
            </a:r>
            <a:r>
              <a:rPr lang="en-US" altLang="zh-CN" sz="3200" b="1"/>
              <a:t>?</a:t>
            </a:r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2276475"/>
            <a:ext cx="7772400" cy="4191000"/>
          </a:xfrm>
        </p:spPr>
        <p:txBody>
          <a:bodyPr/>
          <a:lstStyle/>
          <a:p>
            <a:r>
              <a:rPr lang="zh-CN" altLang="en-US" b="1">
                <a:latin typeface="黑体" pitchFamily="49" charset="-122"/>
                <a:ea typeface="黑体" pitchFamily="49" charset="-122"/>
              </a:rPr>
              <a:t>  写他的平庸和普通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既是真实的刻画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也是为了说明</a:t>
            </a:r>
            <a:r>
              <a:rPr lang="zh-CN" altLang="en-US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他是俄国人民大众的普通一员</a:t>
            </a:r>
            <a:r>
              <a:rPr lang="en-US" altLang="zh-CN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与全体俄国人民同呼吸共命运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.</a:t>
            </a:r>
          </a:p>
          <a:p>
            <a:r>
              <a:rPr lang="zh-CN" altLang="en-US" b="1">
                <a:latin typeface="黑体" pitchFamily="49" charset="-122"/>
                <a:ea typeface="黑体" pitchFamily="49" charset="-122"/>
              </a:rPr>
              <a:t>   联系全文看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写他平庸甚至丑陋的外表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正是用来</a:t>
            </a:r>
            <a:r>
              <a:rPr lang="zh-CN" altLang="en-US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反衬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他灵魂的高贵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反衬他的眼睛精美绝伦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.</a:t>
            </a:r>
          </a:p>
          <a:p>
            <a:r>
              <a:rPr lang="zh-CN" altLang="en-US" b="1">
                <a:latin typeface="黑体" pitchFamily="49" charset="-122"/>
                <a:ea typeface="黑体" pitchFamily="49" charset="-122"/>
              </a:rPr>
              <a:t>通过</a:t>
            </a:r>
            <a:r>
              <a:rPr lang="zh-CN" altLang="en-US" b="1">
                <a:solidFill>
                  <a:srgbClr val="FF0000"/>
                </a:solidFill>
                <a:latin typeface="Times New Roman"/>
                <a:ea typeface="黑体" pitchFamily="49" charset="-122"/>
              </a:rPr>
              <a:t>“</a:t>
            </a:r>
            <a:r>
              <a:rPr lang="zh-CN" altLang="en-US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表</a:t>
            </a:r>
            <a:r>
              <a:rPr lang="zh-CN" altLang="en-US" b="1">
                <a:solidFill>
                  <a:srgbClr val="FF0000"/>
                </a:solidFill>
                <a:latin typeface="Times New Roman"/>
                <a:ea typeface="黑体" pitchFamily="49" charset="-122"/>
              </a:rPr>
              <a:t>”</a:t>
            </a:r>
            <a:r>
              <a:rPr lang="zh-CN" altLang="en-US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和</a:t>
            </a:r>
            <a:r>
              <a:rPr lang="zh-CN" altLang="en-US" b="1">
                <a:solidFill>
                  <a:srgbClr val="FF0000"/>
                </a:solidFill>
                <a:latin typeface="Times New Roman"/>
                <a:ea typeface="黑体" pitchFamily="49" charset="-122"/>
              </a:rPr>
              <a:t>“</a:t>
            </a:r>
            <a:r>
              <a:rPr lang="zh-CN" altLang="en-US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里</a:t>
            </a:r>
            <a:r>
              <a:rPr lang="zh-CN" altLang="en-US" b="1">
                <a:solidFill>
                  <a:srgbClr val="FF0000"/>
                </a:solidFill>
                <a:latin typeface="Times New Roman"/>
                <a:ea typeface="黑体" pitchFamily="49" charset="-122"/>
              </a:rPr>
              <a:t>”</a:t>
            </a:r>
            <a:r>
              <a:rPr lang="zh-CN" altLang="en-US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衬托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，使托尔斯泰的外貌和精神给人留下</a:t>
            </a:r>
            <a:r>
              <a:rPr lang="zh-CN" altLang="en-US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强烈而深刻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的印象。</a:t>
            </a:r>
          </a:p>
          <a:p>
            <a:endParaRPr lang="en-US" altLang="zh-CN" b="1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1936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7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92275" y="-315913"/>
            <a:ext cx="6934200" cy="1295401"/>
          </a:xfrm>
        </p:spPr>
        <p:txBody>
          <a:bodyPr/>
          <a:lstStyle/>
          <a:p>
            <a:r>
              <a:rPr lang="zh-CN" altLang="en-US" sz="6000" b="1">
                <a:latin typeface="黑体" pitchFamily="49" charset="-122"/>
              </a:rPr>
              <a:t>托尔斯泰的眼睛</a:t>
            </a:r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84438" y="1341438"/>
            <a:ext cx="6400800" cy="1752600"/>
          </a:xfrm>
        </p:spPr>
        <p:txBody>
          <a:bodyPr/>
          <a:lstStyle/>
          <a:p>
            <a:r>
              <a:rPr lang="zh-CN" altLang="en-US" sz="4000" b="1">
                <a:ea typeface="华文新魏" pitchFamily="2" charset="-122"/>
              </a:rPr>
              <a:t>茨 威 格</a:t>
            </a:r>
          </a:p>
        </p:txBody>
      </p:sp>
      <p:pic>
        <p:nvPicPr>
          <p:cNvPr id="133125" name="Picture 5" descr="列夫·托尔斯泰画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10" b="33070"/>
          <a:stretch>
            <a:fillRect/>
          </a:stretch>
        </p:blipFill>
        <p:spPr bwMode="auto">
          <a:xfrm>
            <a:off x="0" y="1052513"/>
            <a:ext cx="4500563" cy="5157787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26" name="Picture 6" descr="托尔斯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61"/>
          <a:stretch>
            <a:fillRect/>
          </a:stretch>
        </p:blipFill>
        <p:spPr bwMode="auto">
          <a:xfrm>
            <a:off x="4787900" y="981075"/>
            <a:ext cx="4356100" cy="587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6989757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1196975"/>
            <a:ext cx="7086600" cy="838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zh-CN" altLang="en-US" sz="3600">
                <a:solidFill>
                  <a:schemeClr val="tx1"/>
                </a:solidFill>
              </a:rPr>
              <a:t>托尔斯泰这对眼睛里有一百只眼珠。</a:t>
            </a:r>
            <a:r>
              <a:rPr lang="zh-CN" altLang="en-US" sz="4000">
                <a:solidFill>
                  <a:srgbClr val="FF0000"/>
                </a:solidFill>
              </a:rPr>
              <a:t>该怎样理解高尔基这一评价？</a:t>
            </a:r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3213100"/>
            <a:ext cx="7772400" cy="4113213"/>
          </a:xfrm>
        </p:spPr>
        <p:txBody>
          <a:bodyPr/>
          <a:lstStyle/>
          <a:p>
            <a:r>
              <a:rPr lang="zh-CN" altLang="en-US">
                <a:solidFill>
                  <a:srgbClr val="FF0000"/>
                </a:solidFill>
                <a:ea typeface="楷体_GB2312" pitchFamily="1" charset="-122"/>
              </a:rPr>
              <a:t>托尔斯泰有把万事万物尽收眼底的全方位的</a:t>
            </a:r>
            <a:r>
              <a:rPr lang="zh-CN" altLang="en-US">
                <a:ea typeface="楷体_GB2312" pitchFamily="1" charset="-122"/>
              </a:rPr>
              <a:t>观察力</a:t>
            </a:r>
            <a:r>
              <a:rPr lang="zh-CN" altLang="en-US">
                <a:solidFill>
                  <a:srgbClr val="FF0000"/>
                </a:solidFill>
                <a:ea typeface="楷体_GB2312" pitchFamily="1" charset="-122"/>
              </a:rPr>
              <a:t>。</a:t>
            </a:r>
            <a:r>
              <a:rPr lang="en-US" altLang="zh-CN">
                <a:solidFill>
                  <a:srgbClr val="FF0000"/>
                </a:solidFill>
                <a:ea typeface="楷体_GB2312" pitchFamily="1" charset="-122"/>
              </a:rPr>
              <a:t>——</a:t>
            </a:r>
            <a:r>
              <a:rPr lang="zh-CN" altLang="en-US">
                <a:solidFill>
                  <a:srgbClr val="FF0000"/>
                </a:solidFill>
                <a:ea typeface="楷体_GB2312" pitchFamily="1" charset="-122"/>
              </a:rPr>
              <a:t>他是伟大文学家，他的作品反映了社会生活的各个层面。</a:t>
            </a:r>
          </a:p>
        </p:txBody>
      </p:sp>
      <p:sp>
        <p:nvSpPr>
          <p:cNvPr id="134148" name="AutoShape 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5105400" y="6416675"/>
            <a:ext cx="381000" cy="365125"/>
          </a:xfrm>
          <a:prstGeom prst="rightArrow">
            <a:avLst>
              <a:gd name="adj1" fmla="val 50000"/>
              <a:gd name="adj2" fmla="val 26087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sz="2400" b="0">
              <a:ea typeface="宋体" pitchFamily="2" charset="-122"/>
            </a:endParaRPr>
          </a:p>
        </p:txBody>
      </p:sp>
      <p:sp>
        <p:nvSpPr>
          <p:cNvPr id="134149" name="AutoShape 5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3581400" y="6416675"/>
            <a:ext cx="381000" cy="365125"/>
          </a:xfrm>
          <a:prstGeom prst="leftArrow">
            <a:avLst>
              <a:gd name="adj1" fmla="val 50000"/>
              <a:gd name="adj2" fmla="val 26087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4150" name="AutoShape 6">
            <a:hlinkClick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4305300" y="6400800"/>
            <a:ext cx="533400" cy="3048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3783272"/>
      </p:ext>
    </p:extLst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7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2133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3200">
                <a:solidFill>
                  <a:srgbClr val="FF0000"/>
                </a:solidFill>
              </a:rPr>
              <a:t>……</a:t>
            </a:r>
            <a:r>
              <a:rPr lang="zh-CN" altLang="en-US" sz="3200">
                <a:solidFill>
                  <a:srgbClr val="FF0000"/>
                </a:solidFill>
              </a:rPr>
              <a:t>这对珠宝有魔力，有磁性，可以把人世间的物质吸进去，然后向我们这个时代放射出精确无误的频波。</a:t>
            </a:r>
            <a:r>
              <a:rPr lang="zh-CN" altLang="en-US" sz="3600">
                <a:solidFill>
                  <a:srgbClr val="FF0000"/>
                </a:solidFill>
              </a:rPr>
              <a:t/>
            </a:r>
            <a:br>
              <a:rPr lang="zh-CN" altLang="en-US" sz="3600">
                <a:solidFill>
                  <a:srgbClr val="FF0000"/>
                </a:solidFill>
              </a:rPr>
            </a:br>
            <a:r>
              <a:rPr lang="zh-CN" altLang="en-US" sz="3600"/>
              <a:t>                “这对珠宝”指什么？</a:t>
            </a:r>
            <a:br>
              <a:rPr lang="zh-CN" altLang="en-US" sz="3600"/>
            </a:br>
            <a:r>
              <a:rPr lang="zh-CN" altLang="en-US" sz="3600"/>
              <a:t>                这句话该怎样理解？</a:t>
            </a:r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3429000"/>
            <a:ext cx="7924800" cy="2667000"/>
          </a:xfrm>
        </p:spPr>
        <p:txBody>
          <a:bodyPr/>
          <a:lstStyle/>
          <a:p>
            <a:r>
              <a:rPr lang="zh-CN" altLang="en-US">
                <a:solidFill>
                  <a:srgbClr val="000000"/>
                </a:solidFill>
                <a:ea typeface="楷体_GB2312" pitchFamily="1" charset="-122"/>
              </a:rPr>
              <a:t>“珠宝”指托尔斯泰的眼睛。</a:t>
            </a:r>
          </a:p>
          <a:p>
            <a:r>
              <a:rPr lang="zh-CN" altLang="en-US">
                <a:solidFill>
                  <a:srgbClr val="000000"/>
                </a:solidFill>
                <a:ea typeface="楷体_GB2312" pitchFamily="1" charset="-122"/>
              </a:rPr>
              <a:t>托尔斯泰的文学创作，既来自于对社会、人生的观察、研究，又经过自己的思想加工，并用他的笔表现出来，展示社会和人生的真谛。</a:t>
            </a:r>
          </a:p>
        </p:txBody>
      </p:sp>
      <p:sp>
        <p:nvSpPr>
          <p:cNvPr id="135172" name="AutoShape 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5105400" y="6416675"/>
            <a:ext cx="381000" cy="365125"/>
          </a:xfrm>
          <a:prstGeom prst="rightArrow">
            <a:avLst>
              <a:gd name="adj1" fmla="val 50000"/>
              <a:gd name="adj2" fmla="val 26087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sz="2400" b="0">
              <a:ea typeface="宋体" pitchFamily="2" charset="-122"/>
            </a:endParaRPr>
          </a:p>
        </p:txBody>
      </p:sp>
      <p:sp>
        <p:nvSpPr>
          <p:cNvPr id="135173" name="AutoShape 5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3581400" y="6416675"/>
            <a:ext cx="381000" cy="365125"/>
          </a:xfrm>
          <a:prstGeom prst="leftArrow">
            <a:avLst>
              <a:gd name="adj1" fmla="val 50000"/>
              <a:gd name="adj2" fmla="val 26087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5174" name="AutoShape 6">
            <a:hlinkClick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4305300" y="6400800"/>
            <a:ext cx="533400" cy="3048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9783921"/>
      </p:ext>
    </p:extLst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1" grpId="0" build="p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 descr="Large confetti"/>
          <p:cNvSpPr>
            <a:spLocks noGrp="1" noChangeArrowheads="1"/>
          </p:cNvSpPr>
          <p:nvPr>
            <p:ph type="title"/>
          </p:nvPr>
        </p:nvSpPr>
        <p:spPr>
          <a:xfrm>
            <a:off x="684213" y="0"/>
            <a:ext cx="7848600" cy="3573463"/>
          </a:xfrm>
          <a:solidFill>
            <a:schemeClr val="tx1"/>
          </a:solidFill>
          <a:ln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zh-CN" altLang="en-US" sz="3200">
                <a:solidFill>
                  <a:schemeClr val="accent2"/>
                </a:solidFill>
              </a:rPr>
              <a:t>　　每件事物都逃不过这一对眼睛，都要露出赤裸裸的真相来。当这一副寒光四射的</a:t>
            </a:r>
            <a:r>
              <a:rPr lang="zh-CN" altLang="en-US" sz="3200">
                <a:solidFill>
                  <a:srgbClr val="FF6600"/>
                </a:solidFill>
              </a:rPr>
              <a:t>匕首</a:t>
            </a:r>
            <a:r>
              <a:rPr lang="zh-CN" altLang="en-US" sz="3200">
                <a:solidFill>
                  <a:schemeClr val="accent2"/>
                </a:solidFill>
              </a:rPr>
              <a:t>，转而对准它们的</a:t>
            </a:r>
            <a:r>
              <a:rPr lang="zh-CN" altLang="en-US" sz="3200">
                <a:solidFill>
                  <a:srgbClr val="FF6600"/>
                </a:solidFill>
              </a:rPr>
              <a:t>主人</a:t>
            </a:r>
            <a:r>
              <a:rPr lang="zh-CN" altLang="en-US" sz="3200">
                <a:solidFill>
                  <a:schemeClr val="accent2"/>
                </a:solidFill>
              </a:rPr>
              <a:t>时是十分可怕的，因为锋刃无情，直戳要害，正好刺中了他的心窝。</a:t>
            </a:r>
            <a:br>
              <a:rPr lang="zh-CN" altLang="en-US" sz="3200">
                <a:solidFill>
                  <a:schemeClr val="accent2"/>
                </a:solidFill>
              </a:rPr>
            </a:br>
            <a:r>
              <a:rPr lang="zh-CN" altLang="en-US" sz="3200">
                <a:solidFill>
                  <a:schemeClr val="accent2"/>
                </a:solidFill>
              </a:rPr>
              <a:t>　　</a:t>
            </a:r>
            <a:r>
              <a:rPr lang="zh-CN" altLang="en-US" sz="3600"/>
              <a:t>“</a:t>
            </a:r>
            <a:r>
              <a:rPr lang="zh-CN" altLang="en-US" sz="3600">
                <a:solidFill>
                  <a:srgbClr val="FFFFFF"/>
                </a:solidFill>
              </a:rPr>
              <a:t>匕首”指什么？“主人”指谁？</a:t>
            </a:r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3810000"/>
            <a:ext cx="8077200" cy="2286000"/>
          </a:xfrm>
        </p:spPr>
        <p:txBody>
          <a:bodyPr/>
          <a:lstStyle/>
          <a:p>
            <a:r>
              <a:rPr lang="zh-CN" altLang="en-US" sz="3600">
                <a:solidFill>
                  <a:srgbClr val="FF0000"/>
                </a:solidFill>
                <a:ea typeface="楷体_GB2312" pitchFamily="1" charset="-122"/>
              </a:rPr>
              <a:t>匕首</a:t>
            </a:r>
            <a:r>
              <a:rPr lang="en-US" altLang="zh-CN" sz="3600">
                <a:solidFill>
                  <a:srgbClr val="FF0000"/>
                </a:solidFill>
                <a:ea typeface="楷体_GB2312" pitchFamily="1" charset="-122"/>
              </a:rPr>
              <a:t>——</a:t>
            </a:r>
            <a:r>
              <a:rPr lang="zh-CN" altLang="en-US" sz="3600">
                <a:solidFill>
                  <a:srgbClr val="FF0000"/>
                </a:solidFill>
                <a:ea typeface="楷体_GB2312" pitchFamily="1" charset="-122"/>
              </a:rPr>
              <a:t>托尔斯泰的眼睛</a:t>
            </a:r>
          </a:p>
          <a:p>
            <a:r>
              <a:rPr lang="zh-CN" altLang="en-US" sz="3600">
                <a:solidFill>
                  <a:srgbClr val="FF0000"/>
                </a:solidFill>
                <a:ea typeface="楷体_GB2312" pitchFamily="1" charset="-122"/>
              </a:rPr>
              <a:t>主人</a:t>
            </a:r>
            <a:r>
              <a:rPr lang="en-US" altLang="zh-CN" sz="3600">
                <a:solidFill>
                  <a:srgbClr val="FF0000"/>
                </a:solidFill>
                <a:ea typeface="楷体_GB2312" pitchFamily="1" charset="-122"/>
              </a:rPr>
              <a:t>——</a:t>
            </a:r>
            <a:r>
              <a:rPr lang="zh-CN" altLang="en-US" sz="3600">
                <a:solidFill>
                  <a:srgbClr val="FF0000"/>
                </a:solidFill>
                <a:ea typeface="楷体_GB2312" pitchFamily="1" charset="-122"/>
              </a:rPr>
              <a:t>社会、生活、人（作品所反映的对象）</a:t>
            </a:r>
          </a:p>
        </p:txBody>
      </p:sp>
      <p:sp>
        <p:nvSpPr>
          <p:cNvPr id="136196" name="AutoShape 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5105400" y="6416675"/>
            <a:ext cx="381000" cy="365125"/>
          </a:xfrm>
          <a:prstGeom prst="rightArrow">
            <a:avLst>
              <a:gd name="adj1" fmla="val 50000"/>
              <a:gd name="adj2" fmla="val 26087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sz="2400" b="0">
              <a:ea typeface="宋体" pitchFamily="2" charset="-122"/>
            </a:endParaRPr>
          </a:p>
        </p:txBody>
      </p:sp>
      <p:sp>
        <p:nvSpPr>
          <p:cNvPr id="136197" name="AutoShape 5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3581400" y="6416675"/>
            <a:ext cx="381000" cy="365125"/>
          </a:xfrm>
          <a:prstGeom prst="leftArrow">
            <a:avLst>
              <a:gd name="adj1" fmla="val 50000"/>
              <a:gd name="adj2" fmla="val 26087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6198" name="AutoShape 6">
            <a:hlinkClick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4305300" y="6400800"/>
            <a:ext cx="533400" cy="3048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618071"/>
      </p:ext>
    </p:extLst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136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5" grpId="0" build="p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2133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zh-CN" altLang="en-US" sz="3200">
                <a:solidFill>
                  <a:schemeClr val="accent2"/>
                </a:solidFill>
              </a:rPr>
              <a:t>　   </a:t>
            </a:r>
            <a:r>
              <a:rPr lang="zh-CN" altLang="en-US" sz="3200">
                <a:solidFill>
                  <a:srgbClr val="FF0000"/>
                </a:solidFill>
              </a:rPr>
              <a:t>当这一副寒光四射的匕首，转而对准它们的主人时是十分可怕的，因为锋刃无情，直戳要害，正好刺中了他的心窝。</a:t>
            </a:r>
            <a:br>
              <a:rPr lang="zh-CN" altLang="en-US" sz="3200">
                <a:solidFill>
                  <a:srgbClr val="FF0000"/>
                </a:solidFill>
              </a:rPr>
            </a:br>
            <a:r>
              <a:rPr lang="zh-CN" altLang="en-US" sz="3600">
                <a:solidFill>
                  <a:srgbClr val="000000"/>
                </a:solidFill>
              </a:rPr>
              <a:t>　　　这几句话该怎样理解？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3048000"/>
            <a:ext cx="8077200" cy="3048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>
                <a:solidFill>
                  <a:srgbClr val="000000"/>
                </a:solidFill>
                <a:ea typeface="楷体_GB2312" pitchFamily="1" charset="-122"/>
              </a:rPr>
              <a:t>托尔斯泰对社会现实的批判是极其</a:t>
            </a:r>
            <a:r>
              <a:rPr lang="zh-CN" altLang="en-US">
                <a:solidFill>
                  <a:srgbClr val="FF0000"/>
                </a:solidFill>
                <a:ea typeface="楷体_GB2312" pitchFamily="1" charset="-122"/>
              </a:rPr>
              <a:t>深刻而准确</a:t>
            </a:r>
            <a:r>
              <a:rPr lang="zh-CN" altLang="en-US">
                <a:solidFill>
                  <a:srgbClr val="000000"/>
                </a:solidFill>
                <a:ea typeface="楷体_GB2312" pitchFamily="1" charset="-122"/>
              </a:rPr>
              <a:t>的。他对沙皇的专制、法律的虚伪、贵族的腐朽</a:t>
            </a:r>
            <a:r>
              <a:rPr lang="en-US" altLang="zh-CN">
                <a:solidFill>
                  <a:srgbClr val="000000"/>
                </a:solidFill>
                <a:ea typeface="楷体_GB2312" pitchFamily="1" charset="-122"/>
              </a:rPr>
              <a:t>……</a:t>
            </a:r>
            <a:r>
              <a:rPr lang="zh-CN" altLang="en-US">
                <a:solidFill>
                  <a:srgbClr val="000000"/>
                </a:solidFill>
                <a:ea typeface="楷体_GB2312" pitchFamily="1" charset="-122"/>
              </a:rPr>
              <a:t>无不给予深刻的揭露。</a:t>
            </a:r>
          </a:p>
          <a:p>
            <a:pPr>
              <a:lnSpc>
                <a:spcPct val="90000"/>
              </a:lnSpc>
            </a:pPr>
            <a:r>
              <a:rPr lang="zh-CN" altLang="en-US">
                <a:solidFill>
                  <a:srgbClr val="000000"/>
                </a:solidFill>
                <a:ea typeface="楷体_GB2312" pitchFamily="1" charset="-122"/>
              </a:rPr>
              <a:t>他的作品引起沙皇政府的惶恐，曾企图将他监禁或流放，但慑于他的声望和社会舆论而中止。</a:t>
            </a:r>
          </a:p>
        </p:txBody>
      </p:sp>
      <p:sp>
        <p:nvSpPr>
          <p:cNvPr id="137220" name="AutoShape 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5105400" y="6416675"/>
            <a:ext cx="381000" cy="365125"/>
          </a:xfrm>
          <a:prstGeom prst="rightArrow">
            <a:avLst>
              <a:gd name="adj1" fmla="val 50000"/>
              <a:gd name="adj2" fmla="val 26087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sz="2400" b="0">
              <a:ea typeface="宋体" pitchFamily="2" charset="-122"/>
            </a:endParaRPr>
          </a:p>
        </p:txBody>
      </p:sp>
      <p:sp>
        <p:nvSpPr>
          <p:cNvPr id="137221" name="AutoShape 5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3581400" y="6416675"/>
            <a:ext cx="381000" cy="365125"/>
          </a:xfrm>
          <a:prstGeom prst="leftArrow">
            <a:avLst>
              <a:gd name="adj1" fmla="val 50000"/>
              <a:gd name="adj2" fmla="val 26087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7222" name="AutoShape 6">
            <a:hlinkClick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4305300" y="6400800"/>
            <a:ext cx="533400" cy="3048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DDDDDD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0585462"/>
      </p:ext>
    </p:extLst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19" grpId="0" build="p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矩形 50177"/>
          <p:cNvSpPr>
            <a:spLocks noChangeArrowheads="1" noChangeShapeType="1" noTextEdit="1"/>
          </p:cNvSpPr>
          <p:nvPr/>
        </p:nvSpPr>
        <p:spPr bwMode="auto">
          <a:xfrm>
            <a:off x="2971800" y="762000"/>
            <a:ext cx="3124200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i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幼圆"/>
                <a:ea typeface="幼圆"/>
              </a:rPr>
              <a:t>想 </a:t>
            </a:r>
            <a:r>
              <a:rPr lang="zh-CN" altLang="en-US" sz="3600" b="1" i="1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幼圆"/>
                <a:ea typeface="幼圆"/>
              </a:rPr>
              <a:t>一 </a:t>
            </a:r>
            <a:r>
              <a:rPr lang="zh-CN" altLang="en-US" sz="3600" b="1" i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幼圆"/>
                <a:ea typeface="幼圆"/>
              </a:rPr>
              <a:t>想</a:t>
            </a:r>
            <a:endParaRPr lang="zh-CN" altLang="en-US" sz="3600" b="1" i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solidFill>
                <a:srgbClr val="FFFFFF"/>
              </a:solidFill>
              <a:effectLst>
                <a:outerShdw dist="35921" dir="2700000" algn="ctr" rotWithShape="0">
                  <a:srgbClr val="808080"/>
                </a:outerShdw>
              </a:effectLst>
              <a:latin typeface="幼圆"/>
              <a:ea typeface="幼圆"/>
            </a:endParaRPr>
          </a:p>
        </p:txBody>
      </p:sp>
      <p:grpSp>
        <p:nvGrpSpPr>
          <p:cNvPr id="60418" name="组合 50178"/>
          <p:cNvGrpSpPr>
            <a:grpSpLocks/>
          </p:cNvGrpSpPr>
          <p:nvPr/>
        </p:nvGrpSpPr>
        <p:grpSpPr bwMode="auto">
          <a:xfrm>
            <a:off x="1143000" y="2514600"/>
            <a:ext cx="7324725" cy="4025900"/>
            <a:chOff x="0" y="0"/>
            <a:chExt cx="4614" cy="2536"/>
          </a:xfrm>
        </p:grpSpPr>
        <p:sp>
          <p:nvSpPr>
            <p:cNvPr id="60419" name="文本框 50179"/>
            <p:cNvSpPr txBox="1">
              <a:spLocks noChangeArrowheads="1"/>
            </p:cNvSpPr>
            <p:nvPr/>
          </p:nvSpPr>
          <p:spPr bwMode="auto">
            <a:xfrm>
              <a:off x="0" y="0"/>
              <a:ext cx="4614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4400" b="1">
                  <a:solidFill>
                    <a:srgbClr val="FF0000"/>
                  </a:solidFill>
                  <a:ea typeface="华文中宋" pitchFamily="2" charset="-122"/>
                </a:rPr>
                <a:t>托尔斯泰究竟幸福还是不幸？</a:t>
              </a:r>
            </a:p>
          </p:txBody>
        </p:sp>
        <p:pic>
          <p:nvPicPr>
            <p:cNvPr id="60420" name="图片 50180" descr="it1"/>
            <p:cNvPicPr>
              <a:picLocks noChangeAspect="1" noChangeArrowheads="1"/>
            </p:cNvPicPr>
            <p:nvPr/>
          </p:nvPicPr>
          <p:blipFill>
            <a:blip r:embed="rId3">
              <a:lum bright="36000" contrast="4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8" y="720"/>
              <a:ext cx="1824" cy="1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24948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文本框 52225"/>
          <p:cNvSpPr txBox="1">
            <a:spLocks noChangeArrowheads="1"/>
          </p:cNvSpPr>
          <p:nvPr/>
        </p:nvSpPr>
        <p:spPr bwMode="auto">
          <a:xfrm>
            <a:off x="2124075" y="236538"/>
            <a:ext cx="53244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latin typeface="Arial" pitchFamily="34" charset="0"/>
                <a:ea typeface="华文新魏" pitchFamily="2" charset="-122"/>
              </a:rPr>
              <a:t>“幸福”与“不幸”</a:t>
            </a:r>
          </a:p>
        </p:txBody>
      </p:sp>
      <p:sp>
        <p:nvSpPr>
          <p:cNvPr id="52227" name="文本框 52226"/>
          <p:cNvSpPr txBox="1">
            <a:spLocks noChangeArrowheads="1"/>
          </p:cNvSpPr>
          <p:nvPr/>
        </p:nvSpPr>
        <p:spPr bwMode="auto">
          <a:xfrm>
            <a:off x="609600" y="1143000"/>
            <a:ext cx="8001000" cy="4822825"/>
          </a:xfrm>
          <a:prstGeom prst="rect">
            <a:avLst/>
          </a:prstGeom>
          <a:solidFill>
            <a:schemeClr val="bg1"/>
          </a:solidFill>
          <a:ln w="38100">
            <a:solidFill>
              <a:srgbClr val="0000CC"/>
            </a:solidFill>
            <a:prstDash val="dash"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Arial" pitchFamily="34" charset="0"/>
              </a:rPr>
              <a:t>       </a:t>
            </a:r>
            <a:r>
              <a:rPr lang="zh-CN" altLang="en-US" sz="2800" b="1">
                <a:latin typeface="华文中宋"/>
              </a:rPr>
              <a:t>“</a:t>
            </a:r>
            <a:r>
              <a:rPr lang="zh-CN" altLang="en-US" sz="2800" b="1">
                <a:latin typeface="Arial" pitchFamily="34" charset="0"/>
              </a:rPr>
              <a:t>具有这种犀利眼光，能够看清真相的人，可以任意支配整个世界及其知识财富</a:t>
            </a:r>
            <a:r>
              <a:rPr lang="zh-CN" altLang="en-US" sz="2800" b="1">
                <a:latin typeface="华文中宋"/>
              </a:rPr>
              <a:t>”</a:t>
            </a:r>
            <a:r>
              <a:rPr lang="zh-CN" altLang="en-US" sz="2800" b="1">
                <a:latin typeface="Arial" pitchFamily="34" charset="0"/>
              </a:rPr>
              <a:t>，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</a:rPr>
              <a:t>这是说他这样的人可以掌握世界的运作和知识财富。</a:t>
            </a:r>
            <a:r>
              <a:rPr lang="zh-CN" altLang="en-US" sz="2800" b="1">
                <a:latin typeface="Arial" pitchFamily="34" charset="0"/>
              </a:rPr>
              <a:t>而</a:t>
            </a:r>
            <a:r>
              <a:rPr lang="zh-CN" altLang="en-US" sz="2800" b="1">
                <a:latin typeface="华文中宋"/>
              </a:rPr>
              <a:t>“</a:t>
            </a:r>
            <a:r>
              <a:rPr lang="zh-CN" altLang="en-US" sz="2800" b="1">
                <a:latin typeface="Arial" pitchFamily="34" charset="0"/>
              </a:rPr>
              <a:t>能够看清真相的人</a:t>
            </a:r>
            <a:r>
              <a:rPr lang="zh-CN" altLang="en-US" sz="2800" b="1">
                <a:latin typeface="华文中宋"/>
              </a:rPr>
              <a:t>”</a:t>
            </a:r>
            <a:r>
              <a:rPr lang="zh-CN" altLang="en-US" sz="2800" b="1">
                <a:latin typeface="Arial" pitchFamily="34" charset="0"/>
              </a:rPr>
              <a:t>常常是痛苦的，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</a:rPr>
              <a:t>这是智者的痛苦，如果他既是智者又是仁者，那么痛苦将是双倍的。</a:t>
            </a:r>
            <a:r>
              <a:rPr lang="zh-CN" altLang="en-US" sz="2800" b="1">
                <a:latin typeface="Arial" pitchFamily="34" charset="0"/>
              </a:rPr>
              <a:t>托尔斯泰正是这样的人，他看透了暴政、丑恶、虚伪和苦难，也看清了造成人间种种罪恶的原因，并尽其毕生努力去改变它，但总是事与愿违，这才是最大的痛苦。晚年的托尔斯泰厌弃贵族生活，决然放弃财产，以致和家人产生矛盾，最后毅然离家出走，而客死于途中。</a:t>
            </a:r>
          </a:p>
        </p:txBody>
      </p:sp>
    </p:spTree>
    <p:extLst>
      <p:ext uri="{BB962C8B-B14F-4D97-AF65-F5344CB8AC3E}">
        <p14:creationId xmlns:p14="http://schemas.microsoft.com/office/powerpoint/2010/main" val="503980573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bldLvl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8" name="组合 27"/>
          <p:cNvGrpSpPr/>
          <p:nvPr/>
        </p:nvGrpSpPr>
        <p:grpSpPr bwMode="auto">
          <a:xfrm>
            <a:off x="201613" y="1004888"/>
            <a:ext cx="2570162" cy="685800"/>
            <a:chOff x="2747226" y="536189"/>
            <a:chExt cx="2458107" cy="604628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结</a:t>
              </a: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构</a:t>
              </a: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梳</a:t>
              </a: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理</a:t>
              </a:r>
            </a:p>
          </p:txBody>
        </p:sp>
      </p:grpSp>
      <p:sp>
        <p:nvSpPr>
          <p:cNvPr id="34819" name="TextBox 7"/>
          <p:cNvSpPr txBox="1">
            <a:spLocks noChangeArrowheads="1"/>
          </p:cNvSpPr>
          <p:nvPr/>
        </p:nvSpPr>
        <p:spPr bwMode="auto">
          <a:xfrm>
            <a:off x="472440" y="2208213"/>
            <a:ext cx="613410" cy="288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列夫</a:t>
            </a:r>
            <a:r>
              <a:rPr lang="en-US" altLang="zh-CN" sz="28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·</a:t>
            </a:r>
            <a:r>
              <a:rPr lang="zh-CN" altLang="en-US" sz="28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托尔斯泰</a:t>
            </a:r>
          </a:p>
        </p:txBody>
      </p:sp>
      <p:sp>
        <p:nvSpPr>
          <p:cNvPr id="8" name="左大括号 7"/>
          <p:cNvSpPr/>
          <p:nvPr/>
        </p:nvSpPr>
        <p:spPr>
          <a:xfrm>
            <a:off x="995363" y="2041526"/>
            <a:ext cx="206375" cy="3186113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b="1" dirty="0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125539" y="2181225"/>
            <a:ext cx="889000" cy="1050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solidFill>
                  <a:srgbClr val="FF00FF"/>
                </a:solidFill>
                <a:latin typeface="楷体_GB2312" pitchFamily="1" charset="-122"/>
                <a:ea typeface="楷体_GB2312" pitchFamily="1" charset="-122"/>
              </a:rPr>
              <a:t>刻画外貌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125538" y="3989388"/>
            <a:ext cx="800100" cy="1050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solidFill>
                  <a:srgbClr val="FF00FF"/>
                </a:solidFill>
                <a:latin typeface="楷体_GB2312" pitchFamily="1" charset="-122"/>
                <a:ea typeface="楷体_GB2312" pitchFamily="1" charset="-122"/>
              </a:rPr>
              <a:t>描写眼睛</a:t>
            </a:r>
            <a:endParaRPr lang="en-US" altLang="zh-CN" sz="2400" b="1">
              <a:solidFill>
                <a:srgbClr val="FF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12" name="右大括号 11"/>
          <p:cNvSpPr/>
          <p:nvPr/>
        </p:nvSpPr>
        <p:spPr>
          <a:xfrm>
            <a:off x="7904163" y="2041526"/>
            <a:ext cx="254000" cy="3186113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8201978" y="2547938"/>
            <a:ext cx="613410" cy="217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崇敬、赞美</a:t>
            </a:r>
          </a:p>
        </p:txBody>
      </p:sp>
      <p:sp>
        <p:nvSpPr>
          <p:cNvPr id="14" name="左大括号 13"/>
          <p:cNvSpPr/>
          <p:nvPr/>
        </p:nvSpPr>
        <p:spPr>
          <a:xfrm>
            <a:off x="1858964" y="2041526"/>
            <a:ext cx="222250" cy="1316038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b="1" dirty="0"/>
          </a:p>
        </p:txBody>
      </p:sp>
      <p:sp>
        <p:nvSpPr>
          <p:cNvPr id="15" name="左大括号 14"/>
          <p:cNvSpPr/>
          <p:nvPr/>
        </p:nvSpPr>
        <p:spPr>
          <a:xfrm flipH="1">
            <a:off x="6362701" y="2041526"/>
            <a:ext cx="277813" cy="1316038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b="1" dirty="0"/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2030413" y="1874839"/>
            <a:ext cx="4265612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须发：</a:t>
            </a: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脸庞多毛，胡髭浓密</a:t>
            </a:r>
            <a:endParaRPr lang="en-US" altLang="zh-CN" sz="24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2030414" y="2409826"/>
            <a:ext cx="4668837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面部：</a:t>
            </a: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失调、崎岖、平庸、粗鄙</a:t>
            </a:r>
            <a:endParaRPr lang="en-US" altLang="zh-CN" sz="24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2030413" y="2944813"/>
            <a:ext cx="4083050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表情：</a:t>
            </a: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消沉、愚钝、压抑</a:t>
            </a:r>
            <a:endParaRPr lang="en-US" altLang="zh-CN" sz="2400" b="1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2030413" y="4722813"/>
            <a:ext cx="3514725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眼睛威力巨大</a:t>
            </a:r>
            <a:endParaRPr lang="en-US" altLang="zh-CN" sz="2400" b="1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2030414" y="3681413"/>
            <a:ext cx="3703637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目光犀利、敏锐、深刻</a:t>
            </a:r>
            <a:endParaRPr lang="en-US" altLang="zh-CN" sz="24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2030413" y="4202114"/>
            <a:ext cx="3886200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眼睛蕴含丰富感情</a:t>
            </a:r>
            <a:endParaRPr lang="en-US" altLang="zh-CN" sz="24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2" name="左大括号 31"/>
          <p:cNvSpPr/>
          <p:nvPr/>
        </p:nvSpPr>
        <p:spPr>
          <a:xfrm>
            <a:off x="1833563" y="3846514"/>
            <a:ext cx="273050" cy="1309687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b="1" dirty="0"/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6599239" y="2151064"/>
            <a:ext cx="1419225" cy="1050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让人失望</a:t>
            </a:r>
            <a:r>
              <a:rPr lang="zh-CN" altLang="en-US" sz="24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（抑）</a:t>
            </a:r>
            <a:endParaRPr lang="en-US" altLang="zh-CN" sz="2400" b="1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5503863" y="4214813"/>
            <a:ext cx="2525712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非同寻常</a:t>
            </a:r>
            <a:r>
              <a:rPr lang="zh-CN" altLang="en-US" sz="24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（扬）</a:t>
            </a:r>
            <a:endParaRPr lang="en-US" altLang="zh-CN" sz="2400" b="1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6" name="左大括号 35"/>
          <p:cNvSpPr/>
          <p:nvPr/>
        </p:nvSpPr>
        <p:spPr>
          <a:xfrm flipH="1">
            <a:off x="5232401" y="3835400"/>
            <a:ext cx="246063" cy="1320800"/>
          </a:xfrm>
          <a:prstGeom prst="leftBrace">
            <a:avLst>
              <a:gd name="adj1" fmla="val 8333"/>
              <a:gd name="adj2" fmla="val 51508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2872674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 bldLvl="0" animBg="1"/>
      <p:bldP spid="13" grpId="0"/>
      <p:bldP spid="14" grpId="0" bldLvl="0" animBg="1"/>
      <p:bldP spid="15" grpId="0" bldLvl="0" animBg="1"/>
      <p:bldP spid="24" grpId="0"/>
      <p:bldP spid="25" grpId="0"/>
      <p:bldP spid="27" grpId="0"/>
      <p:bldP spid="28" grpId="0"/>
      <p:bldP spid="30" grpId="0"/>
      <p:bldP spid="31" grpId="0"/>
      <p:bldP spid="32" grpId="0" bldLvl="0" animBg="1"/>
      <p:bldP spid="34" grpId="0"/>
      <p:bldP spid="35" grpId="0"/>
      <p:bldP spid="36" grpId="0" bldLvl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图片 58369" descr="托尔斯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268413"/>
            <a:ext cx="2487612" cy="452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0" name="文本框 58370"/>
          <p:cNvSpPr txBox="1">
            <a:spLocks noChangeArrowheads="1"/>
          </p:cNvSpPr>
          <p:nvPr/>
        </p:nvSpPr>
        <p:spPr bwMode="auto">
          <a:xfrm>
            <a:off x="179388" y="260350"/>
            <a:ext cx="32400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latin typeface="Arial" pitchFamily="34" charset="0"/>
                <a:ea typeface="黑体" pitchFamily="49" charset="-122"/>
              </a:rPr>
              <a:t>肖像描写的技法</a:t>
            </a:r>
          </a:p>
        </p:txBody>
      </p:sp>
      <p:sp>
        <p:nvSpPr>
          <p:cNvPr id="58372" name="文本框 58371"/>
          <p:cNvSpPr txBox="1">
            <a:spLocks noChangeArrowheads="1"/>
          </p:cNvSpPr>
          <p:nvPr/>
        </p:nvSpPr>
        <p:spPr bwMode="auto">
          <a:xfrm>
            <a:off x="2832101" y="1600200"/>
            <a:ext cx="5340300" cy="3046988"/>
          </a:xfrm>
          <a:prstGeom prst="rect">
            <a:avLst/>
          </a:prstGeom>
          <a:solidFill>
            <a:srgbClr val="00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Arial" pitchFamily="34" charset="0"/>
                <a:ea typeface="方正姚体" pitchFamily="2" charset="-122"/>
              </a:rPr>
              <a:t>一、运用了大量的比喻和夸张的修辞手法</a:t>
            </a:r>
          </a:p>
          <a:p>
            <a:endParaRPr lang="zh-CN" altLang="en-US" sz="3200" b="1" dirty="0">
              <a:latin typeface="Arial" pitchFamily="34" charset="0"/>
              <a:ea typeface="方正姚体" pitchFamily="2" charset="-122"/>
            </a:endParaRPr>
          </a:p>
          <a:p>
            <a:r>
              <a:rPr lang="zh-CN" altLang="en-US" sz="3200" b="1" dirty="0" smtClean="0">
                <a:latin typeface="Arial" pitchFamily="34" charset="0"/>
                <a:ea typeface="方正姚体" pitchFamily="2" charset="-122"/>
              </a:rPr>
              <a:t>二</a:t>
            </a:r>
            <a:r>
              <a:rPr lang="zh-CN" altLang="en-US" sz="3200" b="1" dirty="0">
                <a:latin typeface="Arial" pitchFamily="34" charset="0"/>
                <a:ea typeface="方正姚体" pitchFamily="2" charset="-122"/>
              </a:rPr>
              <a:t>、先抑后扬的手法：用伟人平庸</a:t>
            </a:r>
            <a:r>
              <a:rPr lang="zh-CN" altLang="en-US" sz="3200" b="1" dirty="0" smtClean="0">
                <a:latin typeface="Arial" pitchFamily="34" charset="0"/>
                <a:ea typeface="方正姚体" pitchFamily="2" charset="-122"/>
              </a:rPr>
              <a:t>丑陋的</a:t>
            </a:r>
            <a:r>
              <a:rPr lang="zh-CN" altLang="en-US" sz="3200" b="1" dirty="0">
                <a:latin typeface="Arial" pitchFamily="34" charset="0"/>
                <a:ea typeface="方正姚体" pitchFamily="2" charset="-122"/>
              </a:rPr>
              <a:t>外表来反衬其眼睛的神奇</a:t>
            </a:r>
          </a:p>
        </p:txBody>
      </p:sp>
    </p:spTree>
    <p:extLst>
      <p:ext uri="{BB962C8B-B14F-4D97-AF65-F5344CB8AC3E}">
        <p14:creationId xmlns:p14="http://schemas.microsoft.com/office/powerpoint/2010/main" val="392408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图片 60417" descr="春意盎然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6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58" name="矩形 60418"/>
          <p:cNvSpPr>
            <a:spLocks noChangeArrowheads="1"/>
          </p:cNvSpPr>
          <p:nvPr/>
        </p:nvSpPr>
        <p:spPr bwMode="auto">
          <a:xfrm>
            <a:off x="457200" y="457200"/>
            <a:ext cx="3429000" cy="838200"/>
          </a:xfrm>
          <a:prstGeom prst="rect">
            <a:avLst/>
          </a:prstGeom>
          <a:solidFill>
            <a:schemeClr val="accent1"/>
          </a:solidFill>
          <a:ln w="9525">
            <a:solidFill>
              <a:srgbClr val="66FFCC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CN" altLang="en-US" sz="5400" b="1">
                <a:solidFill>
                  <a:srgbClr val="800080"/>
                </a:solidFill>
                <a:latin typeface="Arial" pitchFamily="34" charset="0"/>
              </a:rPr>
              <a:t>我的收获</a:t>
            </a:r>
          </a:p>
        </p:txBody>
      </p:sp>
      <p:sp>
        <p:nvSpPr>
          <p:cNvPr id="70659" name="矩形 60419"/>
          <p:cNvSpPr>
            <a:spLocks noChangeArrowheads="1"/>
          </p:cNvSpPr>
          <p:nvPr/>
        </p:nvSpPr>
        <p:spPr bwMode="auto">
          <a:xfrm>
            <a:off x="533400" y="2743200"/>
            <a:ext cx="78486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5400" b="1" dirty="0">
                <a:latin typeface="Arial" pitchFamily="34" charset="0"/>
              </a:rPr>
              <a:t>      肖像描写是刻划人物的重要方法。最主要的是要</a:t>
            </a:r>
            <a:r>
              <a:rPr lang="zh-CN" altLang="en-US" sz="5400" b="1" dirty="0">
                <a:solidFill>
                  <a:srgbClr val="FF0000"/>
                </a:solidFill>
                <a:latin typeface="Arial" pitchFamily="34" charset="0"/>
              </a:rPr>
              <a:t>形</a:t>
            </a:r>
            <a:r>
              <a:rPr lang="zh-CN" altLang="en-US" sz="5400" b="1" dirty="0">
                <a:solidFill>
                  <a:srgbClr val="800080"/>
                </a:solidFill>
                <a:latin typeface="Arial" pitchFamily="34" charset="0"/>
              </a:rPr>
              <a:t>、</a:t>
            </a:r>
            <a:r>
              <a:rPr lang="zh-CN" altLang="en-US" sz="5400" b="1" dirty="0">
                <a:solidFill>
                  <a:srgbClr val="FF0000"/>
                </a:solidFill>
                <a:latin typeface="Arial" pitchFamily="34" charset="0"/>
              </a:rPr>
              <a:t>神</a:t>
            </a:r>
            <a:r>
              <a:rPr lang="zh-CN" altLang="en-US" sz="5400" b="1" dirty="0">
                <a:latin typeface="Arial" pitchFamily="34" charset="0"/>
              </a:rPr>
              <a:t>兼备。</a:t>
            </a:r>
          </a:p>
        </p:txBody>
      </p:sp>
      <p:sp>
        <p:nvSpPr>
          <p:cNvPr id="70660" name="文本框 60420"/>
          <p:cNvSpPr txBox="1">
            <a:spLocks noChangeArrowheads="1"/>
          </p:cNvSpPr>
          <p:nvPr/>
        </p:nvSpPr>
        <p:spPr bwMode="auto">
          <a:xfrm>
            <a:off x="1981200" y="1676400"/>
            <a:ext cx="6096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5400" b="1"/>
              <a:t>如何进行肖像描写?</a:t>
            </a:r>
          </a:p>
        </p:txBody>
      </p:sp>
    </p:spTree>
    <p:extLst>
      <p:ext uri="{BB962C8B-B14F-4D97-AF65-F5344CB8AC3E}">
        <p14:creationId xmlns:p14="http://schemas.microsoft.com/office/powerpoint/2010/main" val="4016672237"/>
      </p:ext>
    </p:extLst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图片 62465" descr="0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774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06" name="图片 62466" descr="WWANTU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914400"/>
            <a:ext cx="29591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7" name="文本框 62467"/>
          <p:cNvSpPr txBox="1">
            <a:spLocks noChangeArrowheads="1"/>
          </p:cNvSpPr>
          <p:nvPr/>
        </p:nvSpPr>
        <p:spPr bwMode="auto">
          <a:xfrm>
            <a:off x="1744663" y="4876800"/>
            <a:ext cx="57912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 smtClean="0"/>
              <a:t>安徒生                              鲁迅</a:t>
            </a:r>
            <a:endParaRPr lang="zh-CN" altLang="en-US" sz="3200" b="1" dirty="0"/>
          </a:p>
        </p:txBody>
      </p:sp>
      <p:pic>
        <p:nvPicPr>
          <p:cNvPr id="72708" name="图片 62468" descr="LSR0003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90600"/>
            <a:ext cx="2963863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227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文本框 64513"/>
          <p:cNvSpPr txBox="1">
            <a:spLocks noChangeArrowheads="1"/>
          </p:cNvSpPr>
          <p:nvPr/>
        </p:nvSpPr>
        <p:spPr bwMode="auto">
          <a:xfrm>
            <a:off x="4067175" y="188913"/>
            <a:ext cx="4826000" cy="697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     五年前的花白头发，即今已经全白，全不像四十上下的人；脸上瘦削不堪，黄中带黑，而且消尽了先前悲哀的神色，仿佛是木刻似的；只有那眼珠间或一轮，还可以表示她是一个活物。她一手提着竹篮，内中一个破碗，空的；一手拄着一支比她更长的竹竿，下端开了裂：她分明已经纯乎是一个乞丐了。</a:t>
            </a:r>
          </a:p>
          <a:p>
            <a:pPr>
              <a:spcBef>
                <a:spcPct val="50000"/>
              </a:spcBef>
            </a:pPr>
            <a:endParaRPr lang="zh-CN" altLang="en-US"/>
          </a:p>
        </p:txBody>
      </p:sp>
      <p:pic>
        <p:nvPicPr>
          <p:cNvPr id="74754" name="图片 64514" descr="祥林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76250"/>
            <a:ext cx="3384550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5" name="文本框 64515"/>
          <p:cNvSpPr txBox="1">
            <a:spLocks noChangeArrowheads="1"/>
          </p:cNvSpPr>
          <p:nvPr/>
        </p:nvSpPr>
        <p:spPr bwMode="auto">
          <a:xfrm>
            <a:off x="1116013" y="5516563"/>
            <a:ext cx="28082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 b="1" i="1">
                <a:solidFill>
                  <a:schemeClr val="tx2"/>
                </a:solidFill>
              </a:rPr>
              <a:t>祥林嫂</a:t>
            </a:r>
          </a:p>
        </p:txBody>
      </p:sp>
    </p:spTree>
    <p:extLst>
      <p:ext uri="{BB962C8B-B14F-4D97-AF65-F5344CB8AC3E}">
        <p14:creationId xmlns:p14="http://schemas.microsoft.com/office/powerpoint/2010/main" val="405437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文本框 65537"/>
          <p:cNvSpPr txBox="1">
            <a:spLocks noChangeArrowheads="1"/>
          </p:cNvSpPr>
          <p:nvPr/>
        </p:nvSpPr>
        <p:spPr bwMode="auto">
          <a:xfrm>
            <a:off x="4716463" y="404813"/>
            <a:ext cx="4265612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/>
              <a:t>  </a:t>
            </a:r>
            <a:r>
              <a:rPr lang="zh-CN" altLang="en-US" dirty="0" smtClean="0"/>
              <a:t>              </a:t>
            </a:r>
            <a:r>
              <a:rPr lang="zh-CN" altLang="en-US" sz="3600" b="1" dirty="0" smtClean="0">
                <a:solidFill>
                  <a:srgbClr val="800080"/>
                </a:solidFill>
              </a:rPr>
              <a:t>两</a:t>
            </a:r>
            <a:r>
              <a:rPr lang="zh-CN" altLang="en-US" sz="3600" b="1" dirty="0">
                <a:solidFill>
                  <a:srgbClr val="800080"/>
                </a:solidFill>
              </a:rPr>
              <a:t>湾似蹙非蹙罥（</a:t>
            </a:r>
            <a:r>
              <a:rPr lang="en-US" altLang="zh-CN" sz="3600" b="1" dirty="0" err="1">
                <a:solidFill>
                  <a:srgbClr val="800080"/>
                </a:solidFill>
              </a:rPr>
              <a:t>juàn</a:t>
            </a:r>
            <a:r>
              <a:rPr lang="en-US" altLang="zh-CN" sz="3600" b="1" dirty="0">
                <a:solidFill>
                  <a:srgbClr val="800080"/>
                </a:solidFill>
              </a:rPr>
              <a:t>)</a:t>
            </a:r>
            <a:r>
              <a:rPr lang="zh-CN" altLang="en-US" sz="3600" b="1" dirty="0">
                <a:solidFill>
                  <a:srgbClr val="800080"/>
                </a:solidFill>
              </a:rPr>
              <a:t>烟眉，一双似喜非喜含情目。态生两靥</a:t>
            </a:r>
            <a:r>
              <a:rPr lang="en-US" altLang="zh-CN" sz="3600" b="1" dirty="0">
                <a:solidFill>
                  <a:srgbClr val="800080"/>
                </a:solidFill>
              </a:rPr>
              <a:t>(</a:t>
            </a:r>
            <a:r>
              <a:rPr lang="en-US" altLang="zh-CN" sz="3600" b="1" dirty="0" err="1">
                <a:solidFill>
                  <a:srgbClr val="800080"/>
                </a:solidFill>
              </a:rPr>
              <a:t>yè</a:t>
            </a:r>
            <a:r>
              <a:rPr lang="en-US" altLang="zh-CN" sz="3600" b="1" dirty="0">
                <a:solidFill>
                  <a:srgbClr val="800080"/>
                </a:solidFill>
              </a:rPr>
              <a:t>)</a:t>
            </a:r>
            <a:r>
              <a:rPr lang="zh-CN" altLang="en-US" sz="3600" b="1" dirty="0">
                <a:solidFill>
                  <a:srgbClr val="800080"/>
                </a:solidFill>
              </a:rPr>
              <a:t>之愁，娇袭一身之病。泪光点点，娇喘微微。闲静时如姣花照水，行动处似弱柳扶风。心比比干多一窍，病如西子胜三分。</a:t>
            </a:r>
          </a:p>
        </p:txBody>
      </p:sp>
      <p:pic>
        <p:nvPicPr>
          <p:cNvPr id="75778" name="图片 65538" descr="林黛玉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620713"/>
            <a:ext cx="3459162" cy="568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5444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2063750" y="125413"/>
            <a:ext cx="5029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列夫</a:t>
            </a:r>
            <a:r>
              <a:rPr kumimoji="0" lang="zh-CN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/>
                <a:ea typeface="黑体" panose="02010609060101010101" pitchFamily="49" charset="-122"/>
                <a:cs typeface="+mn-cs"/>
              </a:rPr>
              <a:t>·</a:t>
            </a:r>
            <a:r>
              <a:rPr kumimoji="0" lang="zh-CN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托尔斯泰名言</a:t>
            </a:r>
          </a:p>
        </p:txBody>
      </p:sp>
      <p:sp>
        <p:nvSpPr>
          <p:cNvPr id="44035" name="Text Box 3"/>
          <p:cNvSpPr txBox="1"/>
          <p:nvPr/>
        </p:nvSpPr>
        <p:spPr>
          <a:xfrm>
            <a:off x="303446" y="827088"/>
            <a:ext cx="8712968" cy="557075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1．人生不是一种享乐，而是一桩十分沉重的工作。 </a:t>
            </a: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2．人生的价值，并不是用时间，而是用深度去衡量的。 </a:t>
            </a: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    3．一切利己的生活，都是非理性的动物的生活。</a:t>
            </a: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4．心灵纯洁的人， 生活充满甜蜜和喜悦。              </a:t>
            </a: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5.人不是因为美丽才可爱,而是因为可爱才美丽。</a:t>
            </a:r>
          </a:p>
        </p:txBody>
      </p:sp>
    </p:spTree>
    <p:extLst>
      <p:ext uri="{BB962C8B-B14F-4D97-AF65-F5344CB8AC3E}">
        <p14:creationId xmlns:p14="http://schemas.microsoft.com/office/powerpoint/2010/main" val="164571460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现代文模板1">
  <a:themeElements>
    <a:clrScheme name="现代文模板1 7">
      <a:dk1>
        <a:srgbClr val="333333"/>
      </a:dk1>
      <a:lt1>
        <a:srgbClr val="CCCC00"/>
      </a:lt1>
      <a:dk2>
        <a:srgbClr val="333333"/>
      </a:dk2>
      <a:lt2>
        <a:srgbClr val="9D9475"/>
      </a:lt2>
      <a:accent1>
        <a:srgbClr val="B3C39F"/>
      </a:accent1>
      <a:accent2>
        <a:srgbClr val="DCD9CE"/>
      </a:accent2>
      <a:accent3>
        <a:srgbClr val="E2E2AA"/>
      </a:accent3>
      <a:accent4>
        <a:srgbClr val="2A2A2A"/>
      </a:accent4>
      <a:accent5>
        <a:srgbClr val="D6DECD"/>
      </a:accent5>
      <a:accent6>
        <a:srgbClr val="C7C4BA"/>
      </a:accent6>
      <a:hlink>
        <a:srgbClr val="3366FF"/>
      </a:hlink>
      <a:folHlink>
        <a:srgbClr val="ADA68B"/>
      </a:folHlink>
    </a:clrScheme>
    <a:fontScheme name="现代文模板1">
      <a:majorFont>
        <a:latin typeface="Times New Roman"/>
        <a:ea typeface="黑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华文新魏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华文新魏" pitchFamily="2" charset="-122"/>
          </a:defRPr>
        </a:defPPr>
      </a:lstStyle>
    </a:lnDef>
  </a:objectDefaults>
  <a:extraClrSchemeLst>
    <a:extraClrScheme>
      <a:clrScheme name="现代文模板1 1">
        <a:dk1>
          <a:srgbClr val="9D9475"/>
        </a:dk1>
        <a:lt1>
          <a:srgbClr val="333333"/>
        </a:lt1>
        <a:dk2>
          <a:srgbClr val="333300"/>
        </a:dk2>
        <a:lt2>
          <a:srgbClr val="333333"/>
        </a:lt2>
        <a:accent1>
          <a:srgbClr val="B3C39F"/>
        </a:accent1>
        <a:accent2>
          <a:srgbClr val="DCD9CE"/>
        </a:accent2>
        <a:accent3>
          <a:srgbClr val="ADADAA"/>
        </a:accent3>
        <a:accent4>
          <a:srgbClr val="2A2A2A"/>
        </a:accent4>
        <a:accent5>
          <a:srgbClr val="D6DECD"/>
        </a:accent5>
        <a:accent6>
          <a:srgbClr val="C7C4BA"/>
        </a:accent6>
        <a:hlink>
          <a:srgbClr val="CC9900"/>
        </a:hlink>
        <a:folHlink>
          <a:srgbClr val="ADA68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现代文模板1 2">
        <a:dk1>
          <a:srgbClr val="00264C"/>
        </a:dk1>
        <a:lt1>
          <a:srgbClr val="FFFFE9"/>
        </a:lt1>
        <a:dk2>
          <a:srgbClr val="333333"/>
        </a:dk2>
        <a:lt2>
          <a:srgbClr val="333333"/>
        </a:lt2>
        <a:accent1>
          <a:srgbClr val="78C0B2"/>
        </a:accent1>
        <a:accent2>
          <a:srgbClr val="262D4C"/>
        </a:accent2>
        <a:accent3>
          <a:srgbClr val="FFFFF2"/>
        </a:accent3>
        <a:accent4>
          <a:srgbClr val="001F40"/>
        </a:accent4>
        <a:accent5>
          <a:srgbClr val="BEDCD5"/>
        </a:accent5>
        <a:accent6>
          <a:srgbClr val="212844"/>
        </a:accent6>
        <a:hlink>
          <a:srgbClr val="598BBD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现代文模板1 3">
        <a:dk1>
          <a:srgbClr val="000000"/>
        </a:dk1>
        <a:lt1>
          <a:srgbClr val="F8F8F8"/>
        </a:lt1>
        <a:dk2>
          <a:srgbClr val="333333"/>
        </a:dk2>
        <a:lt2>
          <a:srgbClr val="5F5F5F"/>
        </a:lt2>
        <a:accent1>
          <a:srgbClr val="DDDDDD"/>
        </a:accent1>
        <a:accent2>
          <a:srgbClr val="808080"/>
        </a:accent2>
        <a:accent3>
          <a:srgbClr val="FBFBFB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现代文模板1 4">
        <a:dk1>
          <a:srgbClr val="00264C"/>
        </a:dk1>
        <a:lt1>
          <a:srgbClr val="FFFFFF"/>
        </a:lt1>
        <a:dk2>
          <a:srgbClr val="333333"/>
        </a:dk2>
        <a:lt2>
          <a:srgbClr val="2E697E"/>
        </a:lt2>
        <a:accent1>
          <a:srgbClr val="BAC8AA"/>
        </a:accent1>
        <a:accent2>
          <a:srgbClr val="6E9883"/>
        </a:accent2>
        <a:accent3>
          <a:srgbClr val="FFFFFF"/>
        </a:accent3>
        <a:accent4>
          <a:srgbClr val="001F40"/>
        </a:accent4>
        <a:accent5>
          <a:srgbClr val="D9E0D2"/>
        </a:accent5>
        <a:accent6>
          <a:srgbClr val="638976"/>
        </a:accent6>
        <a:hlink>
          <a:srgbClr val="CC9900"/>
        </a:hlink>
        <a:folHlink>
          <a:srgbClr val="7DAEC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现代文模板1 5">
        <a:dk1>
          <a:srgbClr val="20374E"/>
        </a:dk1>
        <a:lt1>
          <a:srgbClr val="DCE4D2"/>
        </a:lt1>
        <a:dk2>
          <a:srgbClr val="333333"/>
        </a:dk2>
        <a:lt2>
          <a:srgbClr val="524C46"/>
        </a:lt2>
        <a:accent1>
          <a:srgbClr val="C9C491"/>
        </a:accent1>
        <a:accent2>
          <a:srgbClr val="8A776A"/>
        </a:accent2>
        <a:accent3>
          <a:srgbClr val="EBEFE5"/>
        </a:accent3>
        <a:accent4>
          <a:srgbClr val="1A2D41"/>
        </a:accent4>
        <a:accent5>
          <a:srgbClr val="E1DEC7"/>
        </a:accent5>
        <a:accent6>
          <a:srgbClr val="7D6B5F"/>
        </a:accent6>
        <a:hlink>
          <a:srgbClr val="67895F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现代文模板1 6">
        <a:dk1>
          <a:srgbClr val="333333"/>
        </a:dk1>
        <a:lt1>
          <a:srgbClr val="CCCC00"/>
        </a:lt1>
        <a:dk2>
          <a:srgbClr val="333333"/>
        </a:dk2>
        <a:lt2>
          <a:srgbClr val="9D9475"/>
        </a:lt2>
        <a:accent1>
          <a:srgbClr val="B3C39F"/>
        </a:accent1>
        <a:accent2>
          <a:srgbClr val="DCD9CE"/>
        </a:accent2>
        <a:accent3>
          <a:srgbClr val="E2E2AA"/>
        </a:accent3>
        <a:accent4>
          <a:srgbClr val="2A2A2A"/>
        </a:accent4>
        <a:accent5>
          <a:srgbClr val="D6DECD"/>
        </a:accent5>
        <a:accent6>
          <a:srgbClr val="C7C4BA"/>
        </a:accent6>
        <a:hlink>
          <a:srgbClr val="CC9900"/>
        </a:hlink>
        <a:folHlink>
          <a:srgbClr val="ADA68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现代文模板1 7">
        <a:dk1>
          <a:srgbClr val="333333"/>
        </a:dk1>
        <a:lt1>
          <a:srgbClr val="CCCC00"/>
        </a:lt1>
        <a:dk2>
          <a:srgbClr val="333333"/>
        </a:dk2>
        <a:lt2>
          <a:srgbClr val="9D9475"/>
        </a:lt2>
        <a:accent1>
          <a:srgbClr val="B3C39F"/>
        </a:accent1>
        <a:accent2>
          <a:srgbClr val="DCD9CE"/>
        </a:accent2>
        <a:accent3>
          <a:srgbClr val="E2E2AA"/>
        </a:accent3>
        <a:accent4>
          <a:srgbClr val="2A2A2A"/>
        </a:accent4>
        <a:accent5>
          <a:srgbClr val="D6DECD"/>
        </a:accent5>
        <a:accent6>
          <a:srgbClr val="C7C4BA"/>
        </a:accent6>
        <a:hlink>
          <a:srgbClr val="3366FF"/>
        </a:hlink>
        <a:folHlink>
          <a:srgbClr val="ADA68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1174</TotalTime>
  <Words>2369</Words>
  <Application>Microsoft Office PowerPoint</Application>
  <PresentationFormat>全屏显示(4:3)</PresentationFormat>
  <Paragraphs>218</Paragraphs>
  <Slides>43</Slides>
  <Notes>7</Notes>
  <HiddenSlides>1</HiddenSlides>
  <MMClips>0</MMClips>
  <ScaleCrop>false</ScaleCrop>
  <HeadingPairs>
    <vt:vector size="6" baseType="variant"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43</vt:i4>
      </vt:variant>
    </vt:vector>
  </HeadingPairs>
  <TitlesOfParts>
    <vt:vector size="46" baseType="lpstr">
      <vt:lpstr>Office 主题</vt:lpstr>
      <vt:lpstr>现代文模板1</vt:lpstr>
      <vt:lpstr>BMP 图象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名人论 列夫 · 托尔斯泰</vt:lpstr>
      <vt:lpstr>列 夫 · 托 尔 斯 泰</vt:lpstr>
      <vt:lpstr>       托尔斯泰是一位文学巨匠，他在俄国文坛驰骋了近六十年，创作了大量文学作品，题材广泛，体裁多样。编成的全集多达90卷。你知道他最著名的作品是什么吗？</vt:lpstr>
      <vt:lpstr>PowerPoint 演示文稿</vt:lpstr>
      <vt:lpstr>托尔斯泰</vt:lpstr>
      <vt:lpstr>PowerPoint 演示文稿</vt:lpstr>
      <vt:lpstr>PowerPoint 演示文稿</vt:lpstr>
      <vt:lpstr>PowerPoint 演示文稿</vt:lpstr>
      <vt:lpstr>列 夫 · 托 尔 斯 泰</vt:lpstr>
      <vt:lpstr>PowerPoint 演示文稿</vt:lpstr>
      <vt:lpstr>PowerPoint 演示文稿</vt:lpstr>
      <vt:lpstr>PowerPoint 演示文稿</vt:lpstr>
      <vt:lpstr>PowerPoint 演示文稿</vt:lpstr>
      <vt:lpstr>         由“表”及“里”，课文明显地分为前后两部分，怎样分呢？     </vt:lpstr>
      <vt:lpstr>列 夫 · 托 尔 斯 泰</vt:lpstr>
      <vt:lpstr>PowerPoint 演示文稿</vt:lpstr>
      <vt:lpstr>第二部分4个自然段各写什么？</vt:lpstr>
      <vt:lpstr>PowerPoint 演示文稿</vt:lpstr>
      <vt:lpstr>他生就一副多毛的脸庞，植被多于空地，浓密的胡髭使人难以看清他的内心世界。 “植被”是什么？“空地”是什么？ 这是什么修辞手法？</vt:lpstr>
      <vt:lpstr>第一段还有哪几个比喻句？</vt:lpstr>
      <vt:lpstr>第二段中的比喻和夸张句</vt:lpstr>
      <vt:lpstr>加红色的词语各比喻什么？</vt:lpstr>
      <vt:lpstr>PowerPoint 演示文稿</vt:lpstr>
      <vt:lpstr>      课文前半部分极力描写托尔斯泰平庸甚至丑陋的外表,但联系全文看,读者仍能感到这位大文豪的不凡之处.这是为什么?前半部分的描写对塑造人物形象有什么作用?</vt:lpstr>
      <vt:lpstr>托尔斯泰的眼睛</vt:lpstr>
      <vt:lpstr>托尔斯泰这对眼睛里有一百只眼珠。该怎样理解高尔基这一评价？</vt:lpstr>
      <vt:lpstr>……这对珠宝有魔力，有磁性，可以把人世间的物质吸进去，然后向我们这个时代放射出精确无误的频波。                 “这对珠宝”指什么？                 这句话该怎样理解？</vt:lpstr>
      <vt:lpstr>　　每件事物都逃不过这一对眼睛，都要露出赤裸裸的真相来。当这一副寒光四射的匕首，转而对准它们的主人时是十分可怕的，因为锋刃无情，直戳要害，正好刺中了他的心窝。 　　“匕首”指什么？“主人”指谁？</vt:lpstr>
      <vt:lpstr>　   当这一副寒光四射的匕首，转而对准它们的主人时是十分可怕的，因为锋刃无情，直戳要害，正好刺中了他的心窝。 　　　这几句话该怎样理解？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CL-pc</dc:creator>
  <cp:lastModifiedBy>CL-pc</cp:lastModifiedBy>
  <cp:revision>17</cp:revision>
  <dcterms:created xsi:type="dcterms:W3CDTF">2020-09-14T07:56:23Z</dcterms:created>
  <dcterms:modified xsi:type="dcterms:W3CDTF">2020-09-16T06:31:54Z</dcterms:modified>
</cp:coreProperties>
</file>