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ebp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500" r:id="rId4"/>
    <p:sldId id="501" r:id="rId5"/>
    <p:sldId id="502" r:id="rId6"/>
    <p:sldId id="260" r:id="rId7"/>
    <p:sldId id="258" r:id="rId8"/>
    <p:sldId id="259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14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2020/10/12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eb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3508" y="1016732"/>
            <a:ext cx="8856984" cy="48245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实验一：观察小鱼的运动和呼吸（八上</a:t>
            </a:r>
            <a:r>
              <a:rPr lang="en-US" altLang="zh-CN" sz="3200" b="1" dirty="0">
                <a:latin typeface="Arial" pitchFamily="34" charset="0"/>
                <a:ea typeface="宋体" pitchFamily="2" charset="-122"/>
              </a:rPr>
              <a:t>P22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）</a:t>
            </a:r>
            <a:br>
              <a:rPr lang="en-US" altLang="zh-CN" sz="3200" b="1" dirty="0">
                <a:latin typeface="Arial" pitchFamily="34" charset="0"/>
                <a:ea typeface="宋体" pitchFamily="2" charset="-122"/>
              </a:rPr>
            </a:b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200" b="1" dirty="0">
                <a:latin typeface="Arial" pitchFamily="34" charset="0"/>
                <a:ea typeface="宋体" pitchFamily="2" charset="-122"/>
              </a:rPr>
              <a:t>5min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）</a:t>
            </a:r>
            <a:br>
              <a:rPr lang="en-US" altLang="zh-CN" sz="3200" b="1" dirty="0">
                <a:latin typeface="Arial" pitchFamily="34" charset="0"/>
                <a:ea typeface="宋体" pitchFamily="2" charset="-122"/>
              </a:rPr>
            </a:b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实验二：观察小鱼尾鳍内血液流动（七下</a:t>
            </a:r>
            <a:r>
              <a:rPr lang="en-US" altLang="zh-CN" sz="3200" b="1" dirty="0">
                <a:latin typeface="Arial" pitchFamily="34" charset="0"/>
                <a:ea typeface="宋体" pitchFamily="2" charset="-122"/>
              </a:rPr>
              <a:t>P56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）</a:t>
            </a:r>
            <a:br>
              <a:rPr lang="en-US" altLang="zh-CN" sz="3200" b="1" dirty="0">
                <a:latin typeface="Arial" pitchFamily="34" charset="0"/>
                <a:ea typeface="宋体" pitchFamily="2" charset="-122"/>
              </a:rPr>
            </a:b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200" b="1" dirty="0">
                <a:latin typeface="Arial" pitchFamily="34" charset="0"/>
                <a:ea typeface="宋体" pitchFamily="2" charset="-122"/>
              </a:rPr>
              <a:t>15min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）</a:t>
            </a:r>
            <a:br>
              <a:rPr lang="en-US" altLang="zh-CN" sz="3200" b="1" dirty="0">
                <a:latin typeface="Arial" pitchFamily="34" charset="0"/>
                <a:ea typeface="宋体" pitchFamily="2" charset="-122"/>
              </a:rPr>
            </a:b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实验三：小组合作解剖小鱼并观察内部结构</a:t>
            </a:r>
            <a:br>
              <a:rPr lang="en-US" altLang="zh-CN" sz="3200" b="1" dirty="0">
                <a:latin typeface="Arial" pitchFamily="34" charset="0"/>
                <a:ea typeface="宋体" pitchFamily="2" charset="-122"/>
              </a:rPr>
            </a:b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200" b="1" dirty="0">
                <a:latin typeface="Arial" pitchFamily="34" charset="0"/>
                <a:ea typeface="宋体" pitchFamily="2" charset="-122"/>
              </a:rPr>
              <a:t>15min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）</a:t>
            </a: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812084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8356" y="1052736"/>
            <a:ext cx="8507288" cy="936104"/>
          </a:xfrm>
        </p:spPr>
        <p:txBody>
          <a:bodyPr>
            <a:norm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实验一：观察小鱼的运动和呼吸（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P22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71600" y="2636911"/>
            <a:ext cx="7293816" cy="15841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/>
              <a:t>阅读</a:t>
            </a:r>
            <a:r>
              <a:rPr lang="en-US" altLang="zh-CN" b="1" dirty="0"/>
              <a:t>P22</a:t>
            </a:r>
            <a:r>
              <a:rPr lang="zh-CN" altLang="en-US" b="1" dirty="0"/>
              <a:t>观察指导，</a:t>
            </a:r>
            <a:r>
              <a:rPr lang="en-US" altLang="zh-CN" b="1" dirty="0"/>
              <a:t>2</a:t>
            </a:r>
            <a:r>
              <a:rPr lang="zh-CN" altLang="en-US" b="1" dirty="0"/>
              <a:t>人小组自主观察，回答课本中的</a:t>
            </a:r>
            <a:r>
              <a:rPr lang="en-US" altLang="zh-CN" b="1" dirty="0"/>
              <a:t>4</a:t>
            </a:r>
            <a:r>
              <a:rPr lang="zh-CN" altLang="en-US" b="1" dirty="0"/>
              <a:t>个讨论问题。（</a:t>
            </a:r>
            <a:r>
              <a:rPr lang="en-US" altLang="zh-CN" b="1" dirty="0"/>
              <a:t>5min</a:t>
            </a:r>
            <a:r>
              <a:rPr lang="zh-CN" altLang="en-US" b="1" dirty="0"/>
              <a:t>）</a:t>
            </a:r>
            <a:endParaRPr lang="en-US" altLang="zh-CN" b="1" dirty="0"/>
          </a:p>
        </p:txBody>
      </p:sp>
    </p:spTree>
    <p:extLst>
      <p:ext uri="{BB962C8B-B14F-4D97-AF65-F5344CB8AC3E}">
        <p14:creationId xmlns:p14="http://schemas.microsoft.com/office/powerpoint/2010/main" val="289577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鲫鱼的外型">
            <a:extLst>
              <a:ext uri="{FF2B5EF4-FFF2-40B4-BE49-F238E27FC236}">
                <a16:creationId xmlns:a16="http://schemas.microsoft.com/office/drawing/2014/main" id="{A3FD8204-7B0F-494C-A227-368E34712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974725"/>
            <a:ext cx="8658225" cy="576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8">
            <a:extLst>
              <a:ext uri="{FF2B5EF4-FFF2-40B4-BE49-F238E27FC236}">
                <a16:creationId xmlns:a16="http://schemas.microsoft.com/office/drawing/2014/main" id="{F71F5EAF-B731-4A74-AEFF-B21A6C0333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" y="171450"/>
            <a:ext cx="57054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、鲫鱼的外形和结构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>
            <a:extLst>
              <a:ext uri="{FF2B5EF4-FFF2-40B4-BE49-F238E27FC236}">
                <a16:creationId xmlns:a16="http://schemas.microsoft.com/office/drawing/2014/main" id="{E067D5EC-28E3-4920-8560-D093F5E041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2109788"/>
            <a:ext cx="7992887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600" b="1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、观察小鱼呼吸方式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（口与鳃盖交替张合）</a:t>
            </a:r>
            <a:endParaRPr kumimoji="1"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3600" b="1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3600" b="1" dirty="0">
                <a:latin typeface="Times New Roman" panose="02020603050405020304" pitchFamily="18" charset="0"/>
              </a:rPr>
              <a:t>、探究各鱼鳍的功能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 Box 19"/>
          <p:cNvSpPr txBox="1">
            <a:spLocks noChangeArrowheads="1"/>
          </p:cNvSpPr>
          <p:nvPr/>
        </p:nvSpPr>
        <p:spPr bwMode="auto">
          <a:xfrm>
            <a:off x="107504" y="620688"/>
            <a:ext cx="8784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实验二：观察小鱼尾鳍内血液流动（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P56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69154" y="2060848"/>
            <a:ext cx="74616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实验方法（</a:t>
            </a:r>
            <a:r>
              <a:rPr lang="en-US" altLang="zh-CN" sz="3200" b="1" dirty="0"/>
              <a:t>5</a:t>
            </a:r>
            <a:r>
              <a:rPr lang="zh-CN" altLang="en-US" sz="3200" b="1" dirty="0"/>
              <a:t>步骤）：</a:t>
            </a: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altLang="zh-CN" sz="3200" b="1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zh-CN" altLang="en-US" sz="3200" b="1" dirty="0">
                <a:solidFill>
                  <a:srgbClr val="FF0000"/>
                </a:solidFill>
              </a:rPr>
              <a:t>润、取、放、盖、观</a:t>
            </a:r>
          </a:p>
        </p:txBody>
      </p:sp>
    </p:spTree>
    <p:extLst>
      <p:ext uri="{BB962C8B-B14F-4D97-AF65-F5344CB8AC3E}">
        <p14:creationId xmlns:p14="http://schemas.microsoft.com/office/powerpoint/2010/main" val="33623721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4" descr="MCj044149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212" y="908720"/>
            <a:ext cx="1331639" cy="1273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AutoShape 14"/>
          <p:cNvSpPr>
            <a:spLocks noChangeArrowheads="1"/>
          </p:cNvSpPr>
          <p:nvPr/>
        </p:nvSpPr>
        <p:spPr bwMode="auto">
          <a:xfrm>
            <a:off x="251520" y="1913207"/>
            <a:ext cx="8435280" cy="4176464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57150" cmpd="thinThick">
            <a:solidFill>
              <a:schemeClr val="accent5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467545" y="1490745"/>
            <a:ext cx="1584176" cy="566478"/>
            <a:chOff x="0" y="0"/>
            <a:chExt cx="2144" cy="432"/>
          </a:xfrm>
        </p:grpSpPr>
        <p:sp>
          <p:nvSpPr>
            <p:cNvPr id="4101" name="AutoShape 29"/>
            <p:cNvSpPr>
              <a:spLocks noChangeArrowheads="1"/>
            </p:cNvSpPr>
            <p:nvPr/>
          </p:nvSpPr>
          <p:spPr bwMode="auto">
            <a:xfrm>
              <a:off x="0" y="0"/>
              <a:ext cx="2144" cy="432"/>
            </a:xfrm>
            <a:prstGeom prst="roundRect">
              <a:avLst>
                <a:gd name="adj" fmla="val 11921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 cmpd="sng">
              <a:solidFill>
                <a:srgbClr val="FFFFFF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algn="ctr">
                <a:buFont typeface="Arial" pitchFamily="34" charset="0"/>
                <a:buNone/>
                <a:defRPr/>
              </a:pPr>
              <a:endParaRPr lang="zh-CN" altLang="en-US"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090" name="Freeform 30"/>
            <p:cNvGrpSpPr>
              <a:grpSpLocks/>
            </p:cNvGrpSpPr>
            <p:nvPr/>
          </p:nvGrpSpPr>
          <p:grpSpPr bwMode="auto">
            <a:xfrm>
              <a:off x="32" y="27"/>
              <a:ext cx="1283" cy="357"/>
              <a:chOff x="0" y="0"/>
              <a:chExt cx="2115312" cy="566928"/>
            </a:xfrm>
          </p:grpSpPr>
          <p:pic>
            <p:nvPicPr>
              <p:cNvPr id="3092" name="Freeform 30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115312" cy="5669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93" name="Text Box 6"/>
              <p:cNvSpPr txBox="1">
                <a:spLocks noChangeArrowheads="1"/>
              </p:cNvSpPr>
              <p:nvPr/>
            </p:nvSpPr>
            <p:spPr bwMode="auto">
              <a:xfrm>
                <a:off x="8668" y="5652"/>
                <a:ext cx="2124075" cy="558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charset="0"/>
                  <a:defRPr>
                    <a:solidFill>
                      <a:schemeClr val="tx1"/>
                    </a:solidFill>
                    <a:latin typeface="Arial" charset="0"/>
                    <a:ea typeface="宋体" charset="-122"/>
                  </a:defRPr>
                </a:lvl9pPr>
              </a:lstStyle>
              <a:p>
                <a:pPr algn="ctr" eaLnBrk="1" hangingPunct="1"/>
                <a:endParaRPr lang="zh-CN" altLang="en-US"/>
              </a:p>
            </p:txBody>
          </p:sp>
        </p:grpSp>
        <p:sp>
          <p:nvSpPr>
            <p:cNvPr id="4105" name="Rectangle 31"/>
            <p:cNvSpPr>
              <a:spLocks noChangeArrowheads="1"/>
            </p:cNvSpPr>
            <p:nvPr/>
          </p:nvSpPr>
          <p:spPr bwMode="auto">
            <a:xfrm>
              <a:off x="33" y="48"/>
              <a:ext cx="2111" cy="3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rgbClr val="C0C0C0"/>
              </a:outerShdw>
            </a:effectLst>
          </p:spPr>
          <p:txBody>
            <a:bodyPr>
              <a:spAutoFit/>
            </a:bodyPr>
            <a:lstStyle/>
            <a:p>
              <a:pPr algn="ctr">
                <a:buFont typeface="Arial" pitchFamily="34" charset="0"/>
                <a:buNone/>
                <a:defRPr/>
              </a:pPr>
              <a:r>
                <a:rPr lang="zh-CN" altLang="en-US" sz="2600" b="1" dirty="0">
                  <a:latin typeface="Times New Roman" pitchFamily="18" charset="0"/>
                  <a:ea typeface="楷体_GB2312" pitchFamily="49" charset="-122"/>
                </a:rPr>
                <a:t>思考：</a:t>
              </a:r>
            </a:p>
          </p:txBody>
        </p:sp>
      </p:grpSp>
      <p:sp>
        <p:nvSpPr>
          <p:cNvPr id="4106" name="Text Box 19"/>
          <p:cNvSpPr txBox="1">
            <a:spLocks noChangeArrowheads="1"/>
          </p:cNvSpPr>
          <p:nvPr/>
        </p:nvSpPr>
        <p:spPr bwMode="auto">
          <a:xfrm>
            <a:off x="76672" y="461197"/>
            <a:ext cx="8784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实验二：观察小鱼尾鳍内血液流动（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P56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）</a:t>
            </a: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4114800" y="2160003"/>
            <a:ext cx="4572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、实验中观察到</a:t>
            </a:r>
            <a:r>
              <a:rPr lang="zh-CN" alt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</a:t>
            </a:r>
            <a:r>
              <a:rPr lang="zh-CN" altLang="en-US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种血管，这些血管的粗细顺序是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，血液的流速大小顺序是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。</a:t>
            </a:r>
          </a:p>
          <a:p>
            <a:pPr>
              <a:buFont typeface="Arial" pitchFamily="34" charset="0"/>
              <a:buNone/>
              <a:defRPr/>
            </a:pP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、血液的流动方向是：   血液从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血管流向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血管；再汇集到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血管。</a:t>
            </a:r>
          </a:p>
          <a:p>
            <a:pPr>
              <a:buFont typeface="Arial" pitchFamily="34" charset="0"/>
              <a:buNone/>
              <a:defRPr/>
            </a:pPr>
            <a:endParaRPr lang="zh-CN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r>
              <a:rPr 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3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、毛细血管中，红细胞（        ）</a:t>
            </a:r>
            <a:r>
              <a:rPr lang="zh-CN" altLang="en-US" sz="2400" b="1" dirty="0">
                <a:latin typeface="Arial" pitchFamily="34" charset="0"/>
                <a:ea typeface="宋体" pitchFamily="2" charset="-122"/>
              </a:rPr>
              <a:t>           </a:t>
            </a:r>
            <a:r>
              <a:rPr lang="zh-CN" altLang="en-US" sz="24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移动。</a:t>
            </a:r>
          </a:p>
        </p:txBody>
      </p:sp>
      <p:pic>
        <p:nvPicPr>
          <p:cNvPr id="3079" name="Picture 12" descr="20054220585898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25" t="10973" b="25864"/>
          <a:stretch>
            <a:fillRect/>
          </a:stretch>
        </p:blipFill>
        <p:spPr bwMode="auto">
          <a:xfrm>
            <a:off x="414536" y="2317275"/>
            <a:ext cx="3581400" cy="290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750962" y="5267966"/>
            <a:ext cx="3028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ea typeface="楷体_GB2312" pitchFamily="1" charset="-122"/>
              </a:rPr>
              <a:t>选择</a:t>
            </a:r>
            <a:r>
              <a:rPr lang="zh-CN" altLang="en-US" sz="2400" b="1" u="sng" dirty="0">
                <a:solidFill>
                  <a:srgbClr val="FF0000"/>
                </a:solidFill>
                <a:ea typeface="楷体_GB2312" pitchFamily="1" charset="-122"/>
              </a:rPr>
              <a:t>颜色较浅</a:t>
            </a:r>
            <a:r>
              <a:rPr lang="zh-CN" altLang="en-US" sz="2400" b="1" dirty="0">
                <a:ea typeface="楷体_GB2312" pitchFamily="1" charset="-122"/>
              </a:rPr>
              <a:t>的尾鳍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4499992" y="3976287"/>
            <a:ext cx="92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动脉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588224" y="3976287"/>
            <a:ext cx="830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毛细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5508104" y="4336327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静脉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7685856" y="5056407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itchFamily="18" charset="0"/>
                <a:ea typeface="楷体_GB2312" pitchFamily="1" charset="-122"/>
              </a:rPr>
              <a:t>单行 </a:t>
            </a:r>
          </a:p>
        </p:txBody>
      </p:sp>
    </p:spTree>
    <p:extLst>
      <p:ext uri="{BB962C8B-B14F-4D97-AF65-F5344CB8AC3E}">
        <p14:creationId xmlns:p14="http://schemas.microsoft.com/office/powerpoint/2010/main" val="33167367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  <p:bldP spid="4107" grpId="0"/>
      <p:bldP spid="4109" grpId="0"/>
      <p:bldP spid="4114" grpId="0" autoUpdateAnimBg="0"/>
      <p:bldP spid="4115" grpId="0" autoUpdateAnimBg="0"/>
      <p:bldP spid="4116" grpId="0" autoUpdateAnimBg="0"/>
      <p:bldP spid="411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>
            <a:extLst>
              <a:ext uri="{FF2B5EF4-FFF2-40B4-BE49-F238E27FC236}">
                <a16:creationId xmlns:a16="http://schemas.microsoft.com/office/drawing/2014/main" id="{4C706CDE-0530-49AC-A3C6-601F13387E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61" y="1628800"/>
            <a:ext cx="7979939" cy="4850306"/>
          </a:xfrm>
        </p:spPr>
      </p:pic>
      <p:sp>
        <p:nvSpPr>
          <p:cNvPr id="5" name="Text Box 19">
            <a:extLst>
              <a:ext uri="{FF2B5EF4-FFF2-40B4-BE49-F238E27FC236}">
                <a16:creationId xmlns:a16="http://schemas.microsoft.com/office/drawing/2014/main" id="{7966AC8B-2AB5-45D9-9221-4C7288650BA3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7200" y="522973"/>
            <a:ext cx="8229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  <a:defRPr/>
            </a:pPr>
            <a:r>
              <a:rPr lang="zh-CN" altLang="en-US" sz="3600" b="1" dirty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实验三：解剖小鱼并观察内部结构</a:t>
            </a:r>
          </a:p>
        </p:txBody>
      </p:sp>
    </p:spTree>
    <p:extLst>
      <p:ext uri="{BB962C8B-B14F-4D97-AF65-F5344CB8AC3E}">
        <p14:creationId xmlns:p14="http://schemas.microsoft.com/office/powerpoint/2010/main" val="19047377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9371170-F32A-4E3F-B575-130E41D06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366" y="508763"/>
            <a:ext cx="7785267" cy="584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451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238</Words>
  <Application>Microsoft Office PowerPoint</Application>
  <PresentationFormat>全屏显示(4:3)</PresentationFormat>
  <Paragraphs>23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Office 主题</vt:lpstr>
      <vt:lpstr>实验一：观察小鱼的运动和呼吸（八上P22） （5min） 实验二：观察小鱼尾鳍内血液流动（七下P56） （15min） 实验三：小组合作解剖小鱼并观察内部结构 （15min）</vt:lpstr>
      <vt:lpstr>实验一：观察小鱼的运动和呼吸（P22）</vt:lpstr>
      <vt:lpstr>PowerPoint 演示文稿</vt:lpstr>
      <vt:lpstr>PowerPoint 演示文稿</vt:lpstr>
      <vt:lpstr>PowerPoint 演示文稿</vt:lpstr>
      <vt:lpstr>PowerPoint 演示文稿</vt:lpstr>
      <vt:lpstr>实验三：解剖小鱼并观察内部结构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zhushch</dc:creator>
  <cp:lastModifiedBy>朱 术超</cp:lastModifiedBy>
  <cp:revision>60</cp:revision>
  <dcterms:created xsi:type="dcterms:W3CDTF">2017-04-05T01:21:24Z</dcterms:created>
  <dcterms:modified xsi:type="dcterms:W3CDTF">2020-10-12T01:49:31Z</dcterms:modified>
</cp:coreProperties>
</file>