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3.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handoutMasterIdLst>
    <p:handoutMasterId r:id="rId44"/>
  </p:handoutMasterIdLst>
  <p:sldIdLst>
    <p:sldId id="512" r:id="rId2"/>
    <p:sldId id="424" r:id="rId3"/>
    <p:sldId id="469" r:id="rId4"/>
    <p:sldId id="485" r:id="rId5"/>
    <p:sldId id="333" r:id="rId6"/>
    <p:sldId id="486" r:id="rId7"/>
    <p:sldId id="501" r:id="rId8"/>
    <p:sldId id="502" r:id="rId9"/>
    <p:sldId id="503" r:id="rId10"/>
    <p:sldId id="511" r:id="rId11"/>
    <p:sldId id="429" r:id="rId12"/>
    <p:sldId id="504" r:id="rId13"/>
    <p:sldId id="505" r:id="rId14"/>
    <p:sldId id="487" r:id="rId15"/>
    <p:sldId id="506" r:id="rId16"/>
    <p:sldId id="507" r:id="rId17"/>
    <p:sldId id="508" r:id="rId18"/>
    <p:sldId id="513" r:id="rId19"/>
    <p:sldId id="509" r:id="rId20"/>
    <p:sldId id="510" r:id="rId21"/>
    <p:sldId id="488" r:id="rId22"/>
    <p:sldId id="489" r:id="rId23"/>
    <p:sldId id="514" r:id="rId24"/>
    <p:sldId id="425" r:id="rId25"/>
    <p:sldId id="498" r:id="rId26"/>
    <p:sldId id="515" r:id="rId27"/>
    <p:sldId id="499" r:id="rId28"/>
    <p:sldId id="500" r:id="rId29"/>
    <p:sldId id="427" r:id="rId30"/>
    <p:sldId id="490" r:id="rId31"/>
    <p:sldId id="497" r:id="rId32"/>
    <p:sldId id="516" r:id="rId33"/>
    <p:sldId id="491" r:id="rId34"/>
    <p:sldId id="492" r:id="rId35"/>
    <p:sldId id="493" r:id="rId36"/>
    <p:sldId id="494" r:id="rId37"/>
    <p:sldId id="517" r:id="rId38"/>
    <p:sldId id="495" r:id="rId39"/>
    <p:sldId id="496" r:id="rId40"/>
    <p:sldId id="518" r:id="rId41"/>
    <p:sldId id="462" r:id="rId42"/>
  </p:sldIdLst>
  <p:sldSz cx="12190413"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98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BEAC0"/>
    <a:srgbClr val="1D41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70" autoAdjust="0"/>
  </p:normalViewPr>
  <p:slideViewPr>
    <p:cSldViewPr>
      <p:cViewPr varScale="1">
        <p:scale>
          <a:sx n="72" d="100"/>
          <a:sy n="72" d="100"/>
        </p:scale>
        <p:origin x="636" y="72"/>
      </p:cViewPr>
      <p:guideLst>
        <p:guide orient="horz" pos="2160"/>
        <p:guide pos="398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image" Target="../media/image24.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31.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33.wmf"/><Relationship Id="rId1" Type="http://schemas.openxmlformats.org/officeDocument/2006/relationships/image" Target="../media/image3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image" Target="../media/image38.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41.wmf"/><Relationship Id="rId1" Type="http://schemas.openxmlformats.org/officeDocument/2006/relationships/image" Target="../media/image40.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46.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49.wmf"/><Relationship Id="rId1" Type="http://schemas.openxmlformats.org/officeDocument/2006/relationships/image" Target="../media/image48.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52.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53.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image" Target="../media/image56.wmf"/><Relationship Id="rId1" Type="http://schemas.openxmlformats.org/officeDocument/2006/relationships/image" Target="../media/image55.wmf"/><Relationship Id="rId4" Type="http://schemas.openxmlformats.org/officeDocument/2006/relationships/image" Target="../media/image58.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60.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61.w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63.wmf"/></Relationships>
</file>

<file path=ppt/drawings/_rels/vmlDrawing21.vml.rels><?xml version="1.0" encoding="UTF-8" standalone="yes"?>
<Relationships xmlns="http://schemas.openxmlformats.org/package/2006/relationships"><Relationship Id="rId2" Type="http://schemas.openxmlformats.org/officeDocument/2006/relationships/image" Target="../media/image65.wmf"/><Relationship Id="rId1" Type="http://schemas.openxmlformats.org/officeDocument/2006/relationships/image" Target="../media/image6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2020/11/14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1EE02D-8A68-45C0-8CCE-5B692A099E38}" type="datetimeFigureOut">
              <a:rPr lang="zh-CN" altLang="en-US" smtClean="0"/>
              <a:t>2020/11/14</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4F8206-4363-4E0D-BEBD-93593469AE6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4F8206-4363-4E0D-BEBD-93593469AE6F}"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slide" Target="../slides/slide3.xml"/><Relationship Id="rId2" Type="http://schemas.openxmlformats.org/officeDocument/2006/relationships/slide" Target="../slides/slide11.xm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s/slide3.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s/slide3.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3" name="图片 2" descr="1.万唯logo绿三角白字"/>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2166938"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grpSp>
        <p:nvGrpSpPr>
          <p:cNvPr id="2" name="组合 27"/>
          <p:cNvGrpSpPr/>
          <p:nvPr userDrawn="1"/>
        </p:nvGrpSpPr>
        <p:grpSpPr bwMode="auto">
          <a:xfrm>
            <a:off x="0" y="2020888"/>
            <a:ext cx="12193588" cy="2959100"/>
            <a:chOff x="0" y="3408"/>
            <a:chExt cx="19200" cy="4661"/>
          </a:xfrm>
        </p:grpSpPr>
        <p:sp>
          <p:nvSpPr>
            <p:cNvPr id="3" name="矩形 2"/>
            <p:cNvSpPr/>
            <p:nvPr/>
          </p:nvSpPr>
          <p:spPr>
            <a:xfrm>
              <a:off x="0" y="3408"/>
              <a:ext cx="19200" cy="4661"/>
            </a:xfrm>
            <a:prstGeom prst="rect">
              <a:avLst/>
            </a:prstGeom>
            <a:solidFill>
              <a:schemeClr val="accent5">
                <a:lumMod val="20000"/>
                <a:lumOff val="80000"/>
              </a:schemeClr>
            </a:solidFill>
            <a:ln>
              <a:noFill/>
            </a:ln>
          </p:spPr>
          <p:style>
            <a:lnRef idx="1">
              <a:schemeClr val="accent4"/>
            </a:lnRef>
            <a:fillRef idx="2">
              <a:schemeClr val="accent4"/>
            </a:fillRef>
            <a:effectRef idx="1">
              <a:schemeClr val="accent4"/>
            </a:effectRef>
            <a:fontRef idx="minor">
              <a:schemeClr val="dk1"/>
            </a:fontRef>
          </p:style>
          <p:txBody>
            <a:bodyPr anchor="ctr"/>
            <a:lstStyle/>
            <a:p>
              <a:pPr algn="ctr"/>
              <a:r>
                <a:rPr lang="zh-CN" altLang="en-US" sz="6000" b="1" noProof="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 </a:t>
              </a:r>
              <a:r>
                <a:rPr lang="zh-CN" altLang="en-US" sz="6000" b="1" noProof="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 </a:t>
              </a:r>
            </a:p>
            <a:p>
              <a:pPr algn="ctr"/>
              <a:endParaRPr lang="zh-CN" altLang="en-US" sz="6000" b="1" noProof="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endParaRPr>
            </a:p>
          </p:txBody>
        </p:sp>
        <p:grpSp>
          <p:nvGrpSpPr>
            <p:cNvPr id="4" name="组合 21"/>
            <p:cNvGrpSpPr/>
            <p:nvPr/>
          </p:nvGrpSpPr>
          <p:grpSpPr bwMode="auto">
            <a:xfrm>
              <a:off x="7491" y="4401"/>
              <a:ext cx="8204" cy="23"/>
              <a:chOff x="6700" y="4853"/>
              <a:chExt cx="8204" cy="23"/>
            </a:xfrm>
          </p:grpSpPr>
          <p:cxnSp>
            <p:nvCxnSpPr>
              <p:cNvPr id="6" name="直接连接符 5"/>
              <p:cNvCxnSpPr/>
              <p:nvPr/>
            </p:nvCxnSpPr>
            <p:spPr>
              <a:xfrm>
                <a:off x="6699" y="4853"/>
                <a:ext cx="1695" cy="13"/>
              </a:xfrm>
              <a:prstGeom prst="line">
                <a:avLst/>
              </a:prstGeom>
              <a:ln w="22225">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13209" y="4863"/>
                <a:ext cx="1695" cy="13"/>
              </a:xfrm>
              <a:prstGeom prst="line">
                <a:avLst/>
              </a:prstGeom>
              <a:ln w="22225">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grpSp>
      </p:grpSp>
      <p:pic>
        <p:nvPicPr>
          <p:cNvPr id="9" name="图片 1" descr="C:\Users\wh974\Desktop\万唯中考《试题研究》.tif万唯中考《试题研究》">
            <a:extLst>
              <a:ext uri="{FF2B5EF4-FFF2-40B4-BE49-F238E27FC236}">
                <a16:creationId xmlns:a16="http://schemas.microsoft.com/office/drawing/2014/main" id="{78A8162A-8C77-4E77-8733-99AB38CA38D2}"/>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8038" y="2376488"/>
            <a:ext cx="2582862" cy="224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文本框 2"/>
          <p:cNvSpPr txBox="1"/>
          <p:nvPr/>
        </p:nvSpPr>
        <p:spPr>
          <a:xfrm>
            <a:off x="550840" y="1169670"/>
            <a:ext cx="1107996" cy="1927849"/>
          </a:xfrm>
          <a:prstGeom prst="rect">
            <a:avLst/>
          </a:prstGeom>
          <a:noFill/>
          <a:effectLst>
            <a:innerShdw blurRad="114300">
              <a:prstClr val="black"/>
            </a:innerShdw>
          </a:effectLst>
        </p:spPr>
        <p:txBody>
          <a:bodyPr vert="eaVert">
            <a:spAutoFit/>
          </a:bodyPr>
          <a:lstStyle/>
          <a:p>
            <a:pPr algn="dist"/>
            <a:r>
              <a:rPr lang="zh-CN" altLang="en-US" sz="6000" b="1" noProof="1">
                <a:solidFill>
                  <a:schemeClr val="tx1">
                    <a:lumMod val="75000"/>
                    <a:lumOff val="25000"/>
                  </a:schemeClr>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目录</a:t>
            </a:r>
          </a:p>
        </p:txBody>
      </p:sp>
      <p:pic>
        <p:nvPicPr>
          <p:cNvPr id="6" name="图片 1" descr="C:\Users\wh974\Desktop\万唯中考《试题研究》.tif万唯中考《试题研究》">
            <a:extLst>
              <a:ext uri="{FF2B5EF4-FFF2-40B4-BE49-F238E27FC236}">
                <a16:creationId xmlns:a16="http://schemas.microsoft.com/office/drawing/2014/main" id="{45434AB1-8026-4634-9687-8E437AE9941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33375" y="3789363"/>
            <a:ext cx="190341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1_两栏内容">
    <p:bg bwMode="auto">
      <p:bgPr>
        <a:solidFill>
          <a:srgbClr val="CBEAC0"/>
        </a:solidFill>
        <a:effectLst/>
      </p:bgPr>
    </p:bg>
    <p:spTree>
      <p:nvGrpSpPr>
        <p:cNvPr id="1" name=""/>
        <p:cNvGrpSpPr/>
        <p:nvPr/>
      </p:nvGrpSpPr>
      <p:grpSpPr>
        <a:xfrm>
          <a:off x="0" y="0"/>
          <a:ext cx="0" cy="0"/>
          <a:chOff x="0" y="0"/>
          <a:chExt cx="0" cy="0"/>
        </a:xfrm>
      </p:grpSpPr>
      <p:sp>
        <p:nvSpPr>
          <p:cNvPr id="2" name="矩形 6"/>
          <p:cNvSpPr/>
          <p:nvPr/>
        </p:nvSpPr>
        <p:spPr>
          <a:xfrm>
            <a:off x="154323" y="846453"/>
            <a:ext cx="11881761" cy="5868668"/>
          </a:xfrm>
          <a:prstGeom prst="roundRect">
            <a:avLst>
              <a:gd name="adj" fmla="val 2706"/>
            </a:avLst>
          </a:prstGeom>
          <a:ln>
            <a:noFill/>
          </a:ln>
          <a:effectLst>
            <a:innerShdw blurRad="114300">
              <a:prstClr val="black"/>
            </a:innerShdw>
          </a:effectLst>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sz="1800" noProof="1"/>
          </a:p>
        </p:txBody>
      </p:sp>
      <p:cxnSp>
        <p:nvCxnSpPr>
          <p:cNvPr id="3" name="直接连接符 2"/>
          <p:cNvCxnSpPr/>
          <p:nvPr userDrawn="1"/>
        </p:nvCxnSpPr>
        <p:spPr>
          <a:xfrm>
            <a:off x="982791" y="692150"/>
            <a:ext cx="11018685" cy="0"/>
          </a:xfrm>
          <a:prstGeom prst="line">
            <a:avLst/>
          </a:prstGeom>
          <a:ln w="76200">
            <a:solidFill>
              <a:srgbClr val="009540"/>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1044711" y="65400"/>
            <a:ext cx="8965168" cy="578444"/>
          </a:xfrm>
          <a:prstGeom prst="roundRect">
            <a:avLst/>
          </a:prstGeom>
          <a:solidFill>
            <a:schemeClr val="bg1"/>
          </a:solidFill>
          <a:effectLst>
            <a:innerShdw blurRad="114300">
              <a:schemeClr val="bg1"/>
            </a:innerShdw>
          </a:effectLst>
        </p:spPr>
        <p:txBody>
          <a:bodyPr>
            <a:spAutoFit/>
          </a:bodyPr>
          <a:lstStyle/>
          <a:p>
            <a:r>
              <a:rPr lang="zh-CN" altLang="en-US" sz="2800" b="1">
                <a:latin typeface="Times New Roman" panose="02020603050405020304" pitchFamily="18" charset="0"/>
                <a:ea typeface="黑体" panose="02010609060101010101" pitchFamily="49" charset="-122"/>
                <a:cs typeface="Times New Roman" panose="02020603050405020304" pitchFamily="18" charset="0"/>
                <a:sym typeface="+mn-ea"/>
              </a:rPr>
              <a:t>题型五  19题－力学计算题</a:t>
            </a:r>
            <a:endParaRPr lang="zh-CN" altLang="en-US" sz="2800" b="1" noProof="1">
              <a:latin typeface="Times New Roman" panose="02020603050405020304" pitchFamily="18" charset="0"/>
              <a:ea typeface="黑体" panose="02010609060101010101" pitchFamily="49" charset="-122"/>
              <a:cs typeface="Times New Roman" panose="02020603050405020304" pitchFamily="18" charset="0"/>
            </a:endParaRPr>
          </a:p>
        </p:txBody>
      </p:sp>
      <p:sp>
        <p:nvSpPr>
          <p:cNvPr id="5" name="文本框 8">
            <a:hlinkClick r:id="rId2" action="ppaction://hlinksldjump"/>
          </p:cNvPr>
          <p:cNvSpPr/>
          <p:nvPr userDrawn="1"/>
        </p:nvSpPr>
        <p:spPr>
          <a:xfrm>
            <a:off x="10181965" y="24349"/>
            <a:ext cx="936747" cy="576000"/>
          </a:xfrm>
          <a:prstGeom prst="roundRect">
            <a:avLst>
              <a:gd name="adj" fmla="val 16667"/>
            </a:avLst>
          </a:prstGeom>
          <a:solidFill>
            <a:schemeClr val="accent6">
              <a:lumMod val="20000"/>
              <a:lumOff val="80000"/>
            </a:schemeClr>
          </a:solidFill>
          <a:ln w="9525">
            <a:noFill/>
          </a:ln>
          <a:effectLst>
            <a:outerShdw blurRad="63500" sx="102000" sy="102000" algn="ctr" rotWithShape="0">
              <a:prstClr val="black">
                <a:alpha val="40000"/>
              </a:prstClr>
            </a:outerShdw>
          </a:effectLst>
        </p:spPr>
        <p:txBody>
          <a:bodyPr anchor="ctr">
            <a:spAutoFit/>
          </a:bodyPr>
          <a:lstStyle/>
          <a:p>
            <a:pPr algn="ctr"/>
            <a:r>
              <a:rPr lang="zh-CN" altLang="en-US" sz="1600" b="1" noProof="1">
                <a:latin typeface="黑体" panose="02010609060101010101" pitchFamily="49" charset="-122"/>
                <a:ea typeface="黑体" panose="02010609060101010101" pitchFamily="49" charset="-122"/>
              </a:rPr>
              <a:t>返回思维导图</a:t>
            </a:r>
          </a:p>
        </p:txBody>
      </p:sp>
      <p:sp>
        <p:nvSpPr>
          <p:cNvPr id="6" name="文本框 8">
            <a:hlinkClick r:id="rId3" action="ppaction://hlinksldjump"/>
          </p:cNvPr>
          <p:cNvSpPr/>
          <p:nvPr userDrawn="1"/>
        </p:nvSpPr>
        <p:spPr>
          <a:xfrm>
            <a:off x="11290184" y="25143"/>
            <a:ext cx="684301" cy="576000"/>
          </a:xfrm>
          <a:prstGeom prst="roundRect">
            <a:avLst>
              <a:gd name="adj" fmla="val 16667"/>
            </a:avLst>
          </a:prstGeom>
          <a:solidFill>
            <a:schemeClr val="accent6">
              <a:lumMod val="20000"/>
              <a:lumOff val="80000"/>
            </a:schemeClr>
          </a:solidFill>
          <a:ln w="9525">
            <a:noFill/>
          </a:ln>
          <a:effectLst>
            <a:outerShdw blurRad="63500" sx="102000" sy="102000" algn="ctr" rotWithShape="0">
              <a:prstClr val="black">
                <a:alpha val="40000"/>
              </a:prstClr>
            </a:outerShdw>
          </a:effectLst>
        </p:spPr>
        <p:txBody>
          <a:bodyPr anchor="ctr">
            <a:spAutoFit/>
          </a:bodyPr>
          <a:lstStyle/>
          <a:p>
            <a:pPr algn="ctr"/>
            <a:r>
              <a:rPr lang="zh-CN" altLang="en-US" sz="1600" b="1" noProof="1">
                <a:latin typeface="黑体" panose="02010609060101010101" pitchFamily="49" charset="-122"/>
                <a:ea typeface="黑体" panose="02010609060101010101" pitchFamily="49" charset="-122"/>
              </a:rPr>
              <a:t>返回目录</a:t>
            </a:r>
          </a:p>
        </p:txBody>
      </p:sp>
      <p:pic>
        <p:nvPicPr>
          <p:cNvPr id="7" name="图片 1" descr="C:\Users\wh974\Desktop\万唯中考《试题研究》.tif万唯中考《试题研究》">
            <a:extLst>
              <a:ext uri="{FF2B5EF4-FFF2-40B4-BE49-F238E27FC236}">
                <a16:creationId xmlns:a16="http://schemas.microsoft.com/office/drawing/2014/main" id="{AD847587-6525-46A9-B407-399247051C0F}"/>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00025" y="142875"/>
            <a:ext cx="6096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bg bwMode="auto">
      <p:bgPr>
        <a:solidFill>
          <a:srgbClr val="CBEAC0"/>
        </a:solidFill>
        <a:effectLst/>
      </p:bgPr>
    </p:bg>
    <p:spTree>
      <p:nvGrpSpPr>
        <p:cNvPr id="1" name=""/>
        <p:cNvGrpSpPr/>
        <p:nvPr/>
      </p:nvGrpSpPr>
      <p:grpSpPr>
        <a:xfrm>
          <a:off x="0" y="0"/>
          <a:ext cx="0" cy="0"/>
          <a:chOff x="0" y="0"/>
          <a:chExt cx="0" cy="0"/>
        </a:xfrm>
      </p:grpSpPr>
      <p:sp>
        <p:nvSpPr>
          <p:cNvPr id="2" name="矩形 6"/>
          <p:cNvSpPr/>
          <p:nvPr/>
        </p:nvSpPr>
        <p:spPr>
          <a:xfrm>
            <a:off x="154546" y="845819"/>
            <a:ext cx="11885343" cy="5868662"/>
          </a:xfrm>
          <a:prstGeom prst="roundRect">
            <a:avLst>
              <a:gd name="adj" fmla="val 2706"/>
            </a:avLst>
          </a:prstGeom>
          <a:ln>
            <a:noFill/>
          </a:ln>
          <a:effectLst>
            <a:innerShdw blurRad="114300">
              <a:prstClr val="black"/>
            </a:innerShdw>
          </a:effectLst>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sz="1800" noProof="1"/>
          </a:p>
        </p:txBody>
      </p:sp>
      <p:grpSp>
        <p:nvGrpSpPr>
          <p:cNvPr id="3" name="组合 2"/>
          <p:cNvGrpSpPr/>
          <p:nvPr userDrawn="1"/>
        </p:nvGrpSpPr>
        <p:grpSpPr bwMode="auto">
          <a:xfrm>
            <a:off x="982791" y="65088"/>
            <a:ext cx="11018685" cy="627062"/>
            <a:chOff x="1548" y="102"/>
            <a:chExt cx="17350" cy="989"/>
          </a:xfrm>
        </p:grpSpPr>
        <p:cxnSp>
          <p:nvCxnSpPr>
            <p:cNvPr id="4" name="直接连接符 3"/>
            <p:cNvCxnSpPr/>
            <p:nvPr/>
          </p:nvCxnSpPr>
          <p:spPr>
            <a:xfrm>
              <a:off x="1548" y="1091"/>
              <a:ext cx="17350" cy="0"/>
            </a:xfrm>
            <a:prstGeom prst="line">
              <a:avLst/>
            </a:prstGeom>
            <a:ln w="76200">
              <a:solidFill>
                <a:srgbClr val="009540"/>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645" y="102"/>
              <a:ext cx="15024" cy="912"/>
            </a:xfrm>
            <a:prstGeom prst="roundRect">
              <a:avLst/>
            </a:prstGeom>
            <a:solidFill>
              <a:schemeClr val="bg1"/>
            </a:solidFill>
            <a:effectLst>
              <a:innerShdw blurRad="114300">
                <a:schemeClr val="bg1"/>
              </a:innerShdw>
            </a:effectLst>
          </p:spPr>
          <p:txBody>
            <a:bodyPr>
              <a:spAutoFit/>
            </a:bodyPr>
            <a:lstStyle/>
            <a:p>
              <a:r>
                <a:rPr lang="zh-CN" altLang="en-US" sz="2800" b="1" noProof="1">
                  <a:latin typeface="Times New Roman" panose="02020603050405020304" pitchFamily="18" charset="0"/>
                  <a:ea typeface="黑体" panose="02010609060101010101" pitchFamily="49" charset="-122"/>
                  <a:cs typeface="Times New Roman" panose="02020603050405020304" pitchFamily="18" charset="0"/>
                </a:rPr>
                <a:t>题型五  19题－力学计算题</a:t>
              </a:r>
            </a:p>
          </p:txBody>
        </p:sp>
      </p:grpSp>
      <p:sp>
        <p:nvSpPr>
          <p:cNvPr id="6" name="文本框 8">
            <a:hlinkClick r:id="rId2" action="ppaction://hlinksldjump"/>
          </p:cNvPr>
          <p:cNvSpPr/>
          <p:nvPr userDrawn="1"/>
        </p:nvSpPr>
        <p:spPr>
          <a:xfrm>
            <a:off x="10736073" y="112832"/>
            <a:ext cx="1265403" cy="442674"/>
          </a:xfrm>
          <a:prstGeom prst="roundRect">
            <a:avLst>
              <a:gd name="adj" fmla="val 16667"/>
            </a:avLst>
          </a:prstGeom>
          <a:solidFill>
            <a:schemeClr val="accent6">
              <a:lumMod val="20000"/>
              <a:lumOff val="80000"/>
            </a:schemeClr>
          </a:solidFill>
          <a:ln w="9525">
            <a:noFill/>
          </a:ln>
          <a:effectLst>
            <a:outerShdw blurRad="63500" sx="102000" sy="102000" algn="ctr" rotWithShape="0">
              <a:prstClr val="black">
                <a:alpha val="40000"/>
              </a:prstClr>
            </a:outerShdw>
          </a:effectLst>
        </p:spPr>
        <p:txBody>
          <a:bodyPr anchor="ctr">
            <a:spAutoFit/>
          </a:bodyPr>
          <a:lstStyle/>
          <a:p>
            <a:pPr algn="ctr"/>
            <a:r>
              <a:rPr lang="zh-CN" altLang="en-US" sz="2000" b="1" noProof="1">
                <a:latin typeface="黑体" panose="02010609060101010101" pitchFamily="49" charset="-122"/>
                <a:ea typeface="黑体" panose="02010609060101010101" pitchFamily="49" charset="-122"/>
              </a:rPr>
              <a:t>返回目录</a:t>
            </a:r>
          </a:p>
        </p:txBody>
      </p:sp>
      <p:pic>
        <p:nvPicPr>
          <p:cNvPr id="7" name="图片 1" descr="C:\Users\wh974\Desktop\万唯中考《试题研究》.tif万唯中考《试题研究》">
            <a:extLst>
              <a:ext uri="{FF2B5EF4-FFF2-40B4-BE49-F238E27FC236}">
                <a16:creationId xmlns:a16="http://schemas.microsoft.com/office/drawing/2014/main" id="{65CFDB90-98CD-43C4-ABEA-7A0CB7FEB3C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00025" y="142875"/>
            <a:ext cx="6096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1_仅标题">
    <p:bg bwMode="auto">
      <p:bgPr>
        <a:solidFill>
          <a:srgbClr val="CBEAC0"/>
        </a:solidFill>
        <a:effectLst/>
      </p:bgPr>
    </p:bg>
    <p:spTree>
      <p:nvGrpSpPr>
        <p:cNvPr id="1" name=""/>
        <p:cNvGrpSpPr/>
        <p:nvPr/>
      </p:nvGrpSpPr>
      <p:grpSpPr>
        <a:xfrm>
          <a:off x="0" y="0"/>
          <a:ext cx="0" cy="0"/>
          <a:chOff x="0" y="0"/>
          <a:chExt cx="0" cy="0"/>
        </a:xfrm>
      </p:grpSpPr>
      <p:sp>
        <p:nvSpPr>
          <p:cNvPr id="2" name="矩形 6"/>
          <p:cNvSpPr/>
          <p:nvPr/>
        </p:nvSpPr>
        <p:spPr>
          <a:xfrm>
            <a:off x="154546" y="845819"/>
            <a:ext cx="11885343" cy="5868662"/>
          </a:xfrm>
          <a:prstGeom prst="roundRect">
            <a:avLst>
              <a:gd name="adj" fmla="val 2706"/>
            </a:avLst>
          </a:prstGeom>
          <a:ln>
            <a:noFill/>
          </a:ln>
          <a:effectLst>
            <a:innerShdw blurRad="114300">
              <a:prstClr val="black"/>
            </a:innerShdw>
          </a:effectLst>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sz="1800" noProof="1"/>
          </a:p>
        </p:txBody>
      </p:sp>
      <p:grpSp>
        <p:nvGrpSpPr>
          <p:cNvPr id="3" name="组合 2"/>
          <p:cNvGrpSpPr/>
          <p:nvPr userDrawn="1"/>
        </p:nvGrpSpPr>
        <p:grpSpPr bwMode="auto">
          <a:xfrm>
            <a:off x="982791" y="65088"/>
            <a:ext cx="11018685" cy="627062"/>
            <a:chOff x="1548" y="102"/>
            <a:chExt cx="17350" cy="989"/>
          </a:xfrm>
        </p:grpSpPr>
        <p:cxnSp>
          <p:nvCxnSpPr>
            <p:cNvPr id="4" name="直接连接符 3"/>
            <p:cNvCxnSpPr/>
            <p:nvPr/>
          </p:nvCxnSpPr>
          <p:spPr>
            <a:xfrm>
              <a:off x="1548" y="1091"/>
              <a:ext cx="17350" cy="0"/>
            </a:xfrm>
            <a:prstGeom prst="line">
              <a:avLst/>
            </a:prstGeom>
            <a:ln w="76200">
              <a:solidFill>
                <a:srgbClr val="009540"/>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645" y="102"/>
              <a:ext cx="15024" cy="913"/>
            </a:xfrm>
            <a:prstGeom prst="roundRect">
              <a:avLst/>
            </a:prstGeom>
            <a:solidFill>
              <a:schemeClr val="bg1"/>
            </a:solidFill>
            <a:effectLst>
              <a:innerShdw blurRad="114300">
                <a:schemeClr val="bg1"/>
              </a:innerShdw>
            </a:effectLst>
          </p:spPr>
          <p:txBody>
            <a:bodyPr>
              <a:spAutoFit/>
            </a:bodyPr>
            <a:lstStyle/>
            <a:p>
              <a:r>
                <a:rPr lang="zh-CN" altLang="en-US" sz="2800" b="1" noProof="1">
                  <a:latin typeface="Times New Roman" panose="02020603050405020304" pitchFamily="18" charset="0"/>
                  <a:ea typeface="黑体" panose="02010609060101010101" pitchFamily="49" charset="-122"/>
                  <a:cs typeface="Times New Roman" panose="02020603050405020304" pitchFamily="18" charset="0"/>
                </a:rPr>
                <a:t>思维导图</a:t>
              </a:r>
            </a:p>
          </p:txBody>
        </p:sp>
      </p:grpSp>
      <p:sp>
        <p:nvSpPr>
          <p:cNvPr id="6" name="文本框 8">
            <a:hlinkClick r:id="rId2" action="ppaction://hlinksldjump"/>
          </p:cNvPr>
          <p:cNvSpPr/>
          <p:nvPr userDrawn="1"/>
        </p:nvSpPr>
        <p:spPr>
          <a:xfrm>
            <a:off x="10736073" y="112832"/>
            <a:ext cx="1265403" cy="442674"/>
          </a:xfrm>
          <a:prstGeom prst="roundRect">
            <a:avLst>
              <a:gd name="adj" fmla="val 16667"/>
            </a:avLst>
          </a:prstGeom>
          <a:solidFill>
            <a:schemeClr val="accent6">
              <a:lumMod val="20000"/>
              <a:lumOff val="80000"/>
            </a:schemeClr>
          </a:solidFill>
          <a:ln w="9525">
            <a:noFill/>
          </a:ln>
          <a:effectLst>
            <a:outerShdw blurRad="63500" sx="102000" sy="102000" algn="ctr" rotWithShape="0">
              <a:prstClr val="black">
                <a:alpha val="40000"/>
              </a:prstClr>
            </a:outerShdw>
          </a:effectLst>
        </p:spPr>
        <p:txBody>
          <a:bodyPr anchor="ctr">
            <a:spAutoFit/>
          </a:bodyPr>
          <a:lstStyle/>
          <a:p>
            <a:pPr algn="ctr"/>
            <a:r>
              <a:rPr lang="zh-CN" altLang="en-US" sz="2000" b="1" noProof="1">
                <a:latin typeface="黑体" panose="02010609060101010101" pitchFamily="49" charset="-122"/>
                <a:ea typeface="黑体" panose="02010609060101010101" pitchFamily="49" charset="-122"/>
              </a:rPr>
              <a:t>返回目录</a:t>
            </a:r>
          </a:p>
        </p:txBody>
      </p:sp>
      <p:pic>
        <p:nvPicPr>
          <p:cNvPr id="7" name="图片 1" descr="C:\Users\wh974\Desktop\万唯中考《试题研究》.tif万唯中考《试题研究》">
            <a:extLst>
              <a:ext uri="{FF2B5EF4-FFF2-40B4-BE49-F238E27FC236}">
                <a16:creationId xmlns:a16="http://schemas.microsoft.com/office/drawing/2014/main" id="{7D59D80E-275E-4674-857C-D9C4D600FAB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00025" y="142875"/>
            <a:ext cx="6096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自定义版式">
    <p:bg bwMode="auto">
      <p:bgPr>
        <a:solidFill>
          <a:srgbClr val="E5F4E0"/>
        </a:solidFill>
        <a:effectLst/>
      </p:bgPr>
    </p:bg>
    <p:spTree>
      <p:nvGrpSpPr>
        <p:cNvPr id="1" name=""/>
        <p:cNvGrpSpPr/>
        <p:nvPr/>
      </p:nvGrpSpPr>
      <p:grpSpPr>
        <a:xfrm>
          <a:off x="0" y="0"/>
          <a:ext cx="0" cy="0"/>
          <a:chOff x="0" y="0"/>
          <a:chExt cx="0" cy="0"/>
        </a:xfrm>
      </p:grpSpPr>
      <p:sp>
        <p:nvSpPr>
          <p:cNvPr id="2" name="矩形 1"/>
          <p:cNvSpPr/>
          <p:nvPr/>
        </p:nvSpPr>
        <p:spPr>
          <a:xfrm>
            <a:off x="438842" y="365121"/>
            <a:ext cx="11204765" cy="6128385"/>
          </a:xfrm>
          <a:prstGeom prst="rect">
            <a:avLst/>
          </a:prstGeom>
          <a:solidFill>
            <a:schemeClr val="bg1"/>
          </a:solidFill>
          <a:ln w="92075" cmpd="thickThin">
            <a:gradFill>
              <a:gsLst>
                <a:gs pos="0">
                  <a:schemeClr val="accent6">
                    <a:lumMod val="60000"/>
                    <a:lumOff val="40000"/>
                  </a:schemeClr>
                </a:gs>
                <a:gs pos="74000">
                  <a:schemeClr val="accent5"/>
                </a:gs>
                <a:gs pos="83000">
                  <a:schemeClr val="accent5">
                    <a:lumMod val="75000"/>
                  </a:schemeClr>
                </a:gs>
                <a:gs pos="100000">
                  <a:schemeClr val="accent5"/>
                </a:gs>
              </a:gsLst>
              <a:lin ang="5400000" scaled="1"/>
            </a:gradFill>
            <a:prstDash val="solid"/>
          </a:ln>
          <a:effectLst/>
        </p:spPr>
        <p:style>
          <a:lnRef idx="3">
            <a:schemeClr val="lt1"/>
          </a:lnRef>
          <a:fillRef idx="1">
            <a:schemeClr val="accent6"/>
          </a:fillRef>
          <a:effectRef idx="1">
            <a:schemeClr val="accent6"/>
          </a:effectRef>
          <a:fontRef idx="minor">
            <a:schemeClr val="lt1"/>
          </a:fontRef>
        </p:style>
        <p:txBody>
          <a:bodyPr anchor="ctr"/>
          <a:lstStyle/>
          <a:p>
            <a:pPr algn="ctr"/>
            <a:endParaRPr lang="zh-CN" altLang="en-US" sz="1800" noProof="1"/>
          </a:p>
        </p:txBody>
      </p:sp>
      <p:sp>
        <p:nvSpPr>
          <p:cNvPr id="3" name="椭圆 2"/>
          <p:cNvSpPr/>
          <p:nvPr userDrawn="1"/>
        </p:nvSpPr>
        <p:spPr>
          <a:xfrm>
            <a:off x="295314" y="2190750"/>
            <a:ext cx="288963" cy="287338"/>
          </a:xfrm>
          <a:prstGeom prst="ellipse">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800" noProof="1"/>
          </a:p>
        </p:txBody>
      </p:sp>
      <p:sp>
        <p:nvSpPr>
          <p:cNvPr id="4" name="椭圆 3"/>
          <p:cNvSpPr/>
          <p:nvPr userDrawn="1"/>
        </p:nvSpPr>
        <p:spPr>
          <a:xfrm>
            <a:off x="295314" y="3590925"/>
            <a:ext cx="288963" cy="287338"/>
          </a:xfrm>
          <a:prstGeom prst="ellipse">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800" noProof="1"/>
          </a:p>
        </p:txBody>
      </p:sp>
      <p:sp>
        <p:nvSpPr>
          <p:cNvPr id="5" name="椭圆 4"/>
          <p:cNvSpPr/>
          <p:nvPr userDrawn="1"/>
        </p:nvSpPr>
        <p:spPr>
          <a:xfrm>
            <a:off x="295314" y="2890839"/>
            <a:ext cx="288963" cy="287337"/>
          </a:xfrm>
          <a:prstGeom prst="ellipse">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800" noProof="1"/>
          </a:p>
        </p:txBody>
      </p:sp>
      <p:sp>
        <p:nvSpPr>
          <p:cNvPr id="6" name="椭圆 5"/>
          <p:cNvSpPr/>
          <p:nvPr userDrawn="1"/>
        </p:nvSpPr>
        <p:spPr>
          <a:xfrm>
            <a:off x="295314" y="1490664"/>
            <a:ext cx="288963" cy="287337"/>
          </a:xfrm>
          <a:prstGeom prst="ellipse">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800" noProof="1"/>
          </a:p>
        </p:txBody>
      </p:sp>
      <p:sp>
        <p:nvSpPr>
          <p:cNvPr id="7" name="椭圆 6"/>
          <p:cNvSpPr/>
          <p:nvPr userDrawn="1"/>
        </p:nvSpPr>
        <p:spPr>
          <a:xfrm>
            <a:off x="295314" y="5689600"/>
            <a:ext cx="288963" cy="287338"/>
          </a:xfrm>
          <a:prstGeom prst="ellipse">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800" noProof="1"/>
          </a:p>
        </p:txBody>
      </p:sp>
      <p:sp>
        <p:nvSpPr>
          <p:cNvPr id="8" name="椭圆 7"/>
          <p:cNvSpPr/>
          <p:nvPr userDrawn="1"/>
        </p:nvSpPr>
        <p:spPr>
          <a:xfrm>
            <a:off x="295314" y="4989514"/>
            <a:ext cx="288963" cy="287337"/>
          </a:xfrm>
          <a:prstGeom prst="ellipse">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800" noProof="1"/>
          </a:p>
        </p:txBody>
      </p:sp>
      <p:sp>
        <p:nvSpPr>
          <p:cNvPr id="9" name="椭圆 8"/>
          <p:cNvSpPr/>
          <p:nvPr userDrawn="1"/>
        </p:nvSpPr>
        <p:spPr>
          <a:xfrm>
            <a:off x="295314" y="4289426"/>
            <a:ext cx="288963" cy="288925"/>
          </a:xfrm>
          <a:prstGeom prst="ellipse">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800" noProof="1"/>
          </a:p>
        </p:txBody>
      </p:sp>
      <p:sp>
        <p:nvSpPr>
          <p:cNvPr id="10" name="椭圆 9"/>
          <p:cNvSpPr/>
          <p:nvPr userDrawn="1"/>
        </p:nvSpPr>
        <p:spPr>
          <a:xfrm>
            <a:off x="295314" y="790576"/>
            <a:ext cx="288963" cy="288925"/>
          </a:xfrm>
          <a:prstGeom prst="ellipse">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800" noProof="1"/>
          </a:p>
        </p:txBody>
      </p:sp>
      <p:grpSp>
        <p:nvGrpSpPr>
          <p:cNvPr id="11" name="组合 6"/>
          <p:cNvGrpSpPr/>
          <p:nvPr userDrawn="1"/>
        </p:nvGrpSpPr>
        <p:grpSpPr bwMode="auto">
          <a:xfrm>
            <a:off x="932359" y="1173163"/>
            <a:ext cx="10863560" cy="4848233"/>
            <a:chOff x="2354" y="802"/>
            <a:chExt cx="17111" cy="7637"/>
          </a:xfrm>
        </p:grpSpPr>
        <p:sp>
          <p:nvSpPr>
            <p:cNvPr id="12" name="文本框 1"/>
            <p:cNvSpPr txBox="1">
              <a:spLocks noChangeArrowheads="1"/>
            </p:cNvSpPr>
            <p:nvPr/>
          </p:nvSpPr>
          <p:spPr bwMode="auto">
            <a:xfrm>
              <a:off x="8124" y="802"/>
              <a:ext cx="11341" cy="5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80000"/>
                </a:lnSpc>
              </a:pPr>
              <a:r>
                <a:rPr lang="en-US" altLang="zh-CN" sz="2400">
                  <a:latin typeface="黑体" panose="02010609060101010101" pitchFamily="49" charset="-122"/>
                  <a:ea typeface="黑体" panose="02010609060101010101" pitchFamily="49" charset="-122"/>
                </a:rPr>
                <a:t>          </a:t>
              </a:r>
            </a:p>
            <a:p>
              <a:pPr>
                <a:lnSpc>
                  <a:spcPct val="180000"/>
                </a:lnSpc>
              </a:pPr>
              <a:r>
                <a:rPr lang="zh-CN" altLang="en-US" sz="2400">
                  <a:latin typeface="黑体" panose="02010609060101010101" pitchFamily="49" charset="-122"/>
                  <a:ea typeface="黑体" panose="02010609060101010101" pitchFamily="49" charset="-122"/>
                </a:rPr>
                <a:t>      </a:t>
              </a:r>
            </a:p>
            <a:p>
              <a:pPr>
                <a:lnSpc>
                  <a:spcPct val="180000"/>
                </a:lnSpc>
              </a:pPr>
              <a:r>
                <a:rPr lang="zh-CN" altLang="en-US" sz="2400">
                  <a:latin typeface="黑体" panose="02010609060101010101" pitchFamily="49" charset="-122"/>
                  <a:ea typeface="黑体" panose="02010609060101010101" pitchFamily="49" charset="-122"/>
                  <a:sym typeface="宋体" panose="02010600030101010101" pitchFamily="2" charset="-122"/>
                </a:rPr>
                <a:t>      </a:t>
              </a:r>
            </a:p>
            <a:p>
              <a:pPr>
                <a:lnSpc>
                  <a:spcPct val="180000"/>
                </a:lnSpc>
              </a:pPr>
              <a:r>
                <a:rPr lang="zh-CN" altLang="en-US" sz="2400">
                  <a:latin typeface="黑体" panose="02010609060101010101" pitchFamily="49" charset="-122"/>
                  <a:ea typeface="黑体" panose="02010609060101010101" pitchFamily="49" charset="-122"/>
                  <a:sym typeface="宋体" panose="02010600030101010101" pitchFamily="2" charset="-122"/>
                </a:rPr>
                <a:t>      </a:t>
              </a:r>
              <a:endParaRPr lang="zh-CN" altLang="en-US" sz="2000">
                <a:latin typeface="黑体" panose="02010609060101010101" pitchFamily="49" charset="-122"/>
                <a:ea typeface="黑体" panose="02010609060101010101" pitchFamily="49" charset="-122"/>
                <a:sym typeface="宋体" panose="02010600030101010101" pitchFamily="2" charset="-122"/>
              </a:endParaRPr>
            </a:p>
            <a:p>
              <a:pPr>
                <a:lnSpc>
                  <a:spcPct val="200000"/>
                </a:lnSpc>
              </a:pPr>
              <a:endParaRPr lang="zh-CN" altLang="en-US" sz="2000">
                <a:latin typeface="黑体" panose="02010609060101010101" pitchFamily="49" charset="-122"/>
                <a:ea typeface="黑体" panose="02010609060101010101" pitchFamily="49" charset="-122"/>
                <a:sym typeface="宋体" panose="02010600030101010101" pitchFamily="2" charset="-122"/>
              </a:endParaRPr>
            </a:p>
          </p:txBody>
        </p:sp>
        <p:sp>
          <p:nvSpPr>
            <p:cNvPr id="13" name="文本框 1"/>
            <p:cNvSpPr txBox="1">
              <a:spLocks noChangeArrowheads="1"/>
            </p:cNvSpPr>
            <p:nvPr/>
          </p:nvSpPr>
          <p:spPr bwMode="auto">
            <a:xfrm>
              <a:off x="2354" y="7578"/>
              <a:ext cx="5528" cy="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200000"/>
                </a:lnSpc>
              </a:pPr>
              <a:r>
                <a:rPr lang="zh-CN" altLang="en-US">
                  <a:latin typeface="黑体" panose="02010609060101010101" pitchFamily="49" charset="-122"/>
                  <a:ea typeface="黑体" panose="02010609060101010101" pitchFamily="49" charset="-122"/>
                  <a:sym typeface="宋体" panose="02010600030101010101" pitchFamily="2" charset="-122"/>
                </a:rPr>
                <a:t>物理课件相关问题请</a:t>
              </a:r>
              <a:r>
                <a:rPr lang="en-US" altLang="zh-CN">
                  <a:latin typeface="黑体" panose="02010609060101010101" pitchFamily="49" charset="-122"/>
                  <a:ea typeface="黑体" panose="02010609060101010101" pitchFamily="49" charset="-122"/>
                  <a:sym typeface="宋体" panose="02010600030101010101" pitchFamily="2" charset="-122"/>
                </a:rPr>
                <a:t>QQ</a:t>
              </a:r>
              <a:r>
                <a:rPr lang="zh-CN" altLang="en-US">
                  <a:latin typeface="黑体" panose="02010609060101010101" pitchFamily="49" charset="-122"/>
                  <a:ea typeface="黑体" panose="02010609060101010101" pitchFamily="49" charset="-122"/>
                  <a:sym typeface="宋体" panose="02010600030101010101" pitchFamily="2" charset="-122"/>
                </a:rPr>
                <a:t>扫码咨询</a:t>
              </a:r>
            </a:p>
          </p:txBody>
        </p:sp>
      </p:grpSp>
      <p:grpSp>
        <p:nvGrpSpPr>
          <p:cNvPr id="14" name="组合 10"/>
          <p:cNvGrpSpPr/>
          <p:nvPr userDrawn="1"/>
        </p:nvGrpSpPr>
        <p:grpSpPr bwMode="auto">
          <a:xfrm>
            <a:off x="6188870" y="5140326"/>
            <a:ext cx="4297363" cy="925513"/>
            <a:chOff x="10292" y="7955"/>
            <a:chExt cx="3899" cy="1665"/>
          </a:xfrm>
        </p:grpSpPr>
        <p:sp>
          <p:nvSpPr>
            <p:cNvPr id="15" name="圆角矩形标注 8"/>
            <p:cNvSpPr/>
            <p:nvPr/>
          </p:nvSpPr>
          <p:spPr>
            <a:xfrm>
              <a:off x="10414" y="8101"/>
              <a:ext cx="3777" cy="1519"/>
            </a:xfrm>
            <a:prstGeom prst="wedgeRoundRectCallout">
              <a:avLst>
                <a:gd name="adj1" fmla="val 53830"/>
                <a:gd name="adj2" fmla="val 32446"/>
                <a:gd name="adj3" fmla="val 16667"/>
              </a:avLst>
            </a:prstGeom>
            <a:solidFill>
              <a:schemeClr val="accent5">
                <a:lumMod val="40000"/>
                <a:lumOff val="60000"/>
              </a:schemeClr>
            </a:solidFill>
            <a:ln w="44450" cmpd="sng">
              <a:noFill/>
              <a:prstDash val="sysDash"/>
            </a:ln>
          </p:spPr>
          <p:style>
            <a:lnRef idx="2">
              <a:schemeClr val="dk1"/>
            </a:lnRef>
            <a:fillRef idx="1">
              <a:schemeClr val="lt1"/>
            </a:fillRef>
            <a:effectRef idx="0">
              <a:schemeClr val="dk1"/>
            </a:effectRef>
            <a:fontRef idx="minor">
              <a:schemeClr val="dk1"/>
            </a:fontRef>
          </p:style>
          <p:txBody>
            <a:bodyPr anchor="ctr"/>
            <a:lstStyle/>
            <a:p>
              <a:pPr algn="ctr"/>
              <a:endParaRPr lang="zh-CN" altLang="en-US" sz="100" noProof="1"/>
            </a:p>
          </p:txBody>
        </p:sp>
        <p:sp>
          <p:nvSpPr>
            <p:cNvPr id="16" name="圆角矩形标注 9"/>
            <p:cNvSpPr/>
            <p:nvPr/>
          </p:nvSpPr>
          <p:spPr>
            <a:xfrm>
              <a:off x="10292" y="7955"/>
              <a:ext cx="3779" cy="1362"/>
            </a:xfrm>
            <a:prstGeom prst="wedgeRoundRectCallout">
              <a:avLst>
                <a:gd name="adj1" fmla="val 55856"/>
                <a:gd name="adj2" fmla="val 45611"/>
                <a:gd name="adj3" fmla="val 16667"/>
              </a:avLst>
            </a:prstGeom>
            <a:solidFill>
              <a:schemeClr val="bg1"/>
            </a:solidFill>
            <a:ln w="60325" cmpd="thickThin">
              <a:solidFill>
                <a:schemeClr val="accent5"/>
              </a:solidFill>
              <a:prstDash val="sysDot"/>
            </a:ln>
          </p:spPr>
          <p:style>
            <a:lnRef idx="2">
              <a:schemeClr val="accent6"/>
            </a:lnRef>
            <a:fillRef idx="1">
              <a:schemeClr val="lt1"/>
            </a:fillRef>
            <a:effectRef idx="0">
              <a:schemeClr val="accent6"/>
            </a:effectRef>
            <a:fontRef idx="minor">
              <a:schemeClr val="dk1"/>
            </a:fontRef>
          </p:style>
          <p:txBody>
            <a:bodyPr anchor="ctr"/>
            <a:lstStyle/>
            <a:p>
              <a:pPr algn="ctr"/>
              <a:r>
                <a:rPr lang="zh-CN" altLang="en-US" sz="2400" b="1" noProof="1">
                  <a:solidFill>
                    <a:schemeClr val="tx1"/>
                  </a:solidFill>
                  <a:latin typeface="Times New Roman" panose="02020603050405020304" pitchFamily="18" charset="0"/>
                  <a:ea typeface="黑体" panose="02010609060101010101" pitchFamily="49" charset="-122"/>
                  <a:cs typeface="Times New Roman" panose="02020603050405020304" pitchFamily="18" charset="0"/>
                </a:rPr>
                <a:t>参与即有机会获得精美礼品</a:t>
              </a:r>
              <a:r>
                <a:rPr lang="en-US" altLang="zh-CN" sz="2400" b="1" noProof="1">
                  <a:solidFill>
                    <a:schemeClr val="tx1"/>
                  </a:solidFill>
                  <a:latin typeface="Times New Roman" panose="02020603050405020304" pitchFamily="18" charset="0"/>
                  <a:ea typeface="黑体" panose="02010609060101010101" pitchFamily="49" charset="-122"/>
                  <a:cs typeface="Times New Roman" panose="02020603050405020304" pitchFamily="18" charset="0"/>
                </a:rPr>
                <a:t>~</a:t>
              </a:r>
            </a:p>
          </p:txBody>
        </p:sp>
      </p:grpSp>
      <p:grpSp>
        <p:nvGrpSpPr>
          <p:cNvPr id="17" name="组合 3"/>
          <p:cNvGrpSpPr/>
          <p:nvPr userDrawn="1"/>
        </p:nvGrpSpPr>
        <p:grpSpPr bwMode="auto">
          <a:xfrm>
            <a:off x="1304133" y="927100"/>
            <a:ext cx="2689225" cy="1606550"/>
            <a:chOff x="2839" y="3772"/>
            <a:chExt cx="2578" cy="2833"/>
          </a:xfrm>
        </p:grpSpPr>
        <p:sp>
          <p:nvSpPr>
            <p:cNvPr id="18" name="矩形 17"/>
            <p:cNvSpPr/>
            <p:nvPr/>
          </p:nvSpPr>
          <p:spPr>
            <a:xfrm>
              <a:off x="2923" y="3999"/>
              <a:ext cx="2494" cy="2606"/>
            </a:xfrm>
            <a:prstGeom prst="rect">
              <a:avLst/>
            </a:prstGeom>
            <a:solidFill>
              <a:schemeClr val="accent5">
                <a:lumMod val="20000"/>
                <a:lumOff val="80000"/>
              </a:schemeClr>
            </a:solidFill>
            <a:ln>
              <a:solidFill>
                <a:schemeClr val="bg1"/>
              </a:solidFill>
            </a:ln>
          </p:spPr>
          <p:style>
            <a:lnRef idx="2">
              <a:schemeClr val="accent5"/>
            </a:lnRef>
            <a:fillRef idx="1">
              <a:schemeClr val="lt1"/>
            </a:fillRef>
            <a:effectRef idx="0">
              <a:schemeClr val="accent5"/>
            </a:effectRef>
            <a:fontRef idx="minor">
              <a:schemeClr val="dk1"/>
            </a:fontRef>
          </p:style>
          <p:txBody>
            <a:bodyPr anchor="ctr"/>
            <a:lstStyle/>
            <a:p>
              <a:pPr algn="ctr"/>
              <a:endParaRPr lang="zh-CN" altLang="en-US" sz="3600" noProof="1">
                <a:latin typeface="黑体" panose="02010609060101010101" pitchFamily="49" charset="-122"/>
                <a:ea typeface="黑体" panose="02010609060101010101" pitchFamily="49" charset="-122"/>
              </a:endParaRPr>
            </a:p>
          </p:txBody>
        </p:sp>
        <p:sp>
          <p:nvSpPr>
            <p:cNvPr id="19" name="矩形 18"/>
            <p:cNvSpPr/>
            <p:nvPr/>
          </p:nvSpPr>
          <p:spPr>
            <a:xfrm>
              <a:off x="2839" y="3772"/>
              <a:ext cx="2416" cy="2413"/>
            </a:xfrm>
            <a:prstGeom prst="rect">
              <a:avLst/>
            </a:prstGeom>
            <a:noFill/>
            <a:ln>
              <a:solidFill>
                <a:srgbClr val="FFC000"/>
              </a:solidFill>
            </a:ln>
            <a:extLst>
              <a:ext uri="{909E8E84-426E-40DD-AFC4-6F175D3DCCD1}">
                <a14:hiddenFill xmlns:a14="http://schemas.microsoft.com/office/drawing/2010/main">
                  <a:solidFill>
                    <a:schemeClr val="accent5">
                      <a:lumMod val="20000"/>
                      <a:lumOff val="80000"/>
                    </a:schemeClr>
                  </a:solidFill>
                </a14:hiddenFill>
              </a:ext>
            </a:extLst>
          </p:spPr>
          <p:style>
            <a:lnRef idx="2">
              <a:schemeClr val="accent5"/>
            </a:lnRef>
            <a:fillRef idx="1">
              <a:schemeClr val="lt1"/>
            </a:fillRef>
            <a:effectRef idx="0">
              <a:schemeClr val="accent5"/>
            </a:effectRef>
            <a:fontRef idx="minor">
              <a:schemeClr val="dk1"/>
            </a:fontRef>
          </p:style>
          <p:txBody>
            <a:bodyPr anchor="ctr">
              <a:scene3d>
                <a:camera prst="orthographicFront"/>
                <a:lightRig rig="threePt" dir="t"/>
              </a:scene3d>
            </a:bodyPr>
            <a:lstStyle/>
            <a:p>
              <a:pPr algn="ctr">
                <a:lnSpc>
                  <a:spcPct val="130000"/>
                </a:lnSpc>
              </a:pPr>
              <a:r>
                <a:rPr lang="zh-CN" altLang="en-US" sz="4800" b="1" noProof="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有 奖 征 集</a:t>
              </a:r>
            </a:p>
          </p:txBody>
        </p:sp>
      </p:grpSp>
      <p:grpSp>
        <p:nvGrpSpPr>
          <p:cNvPr id="20" name="组合 13"/>
          <p:cNvGrpSpPr/>
          <p:nvPr userDrawn="1"/>
        </p:nvGrpSpPr>
        <p:grpSpPr bwMode="auto">
          <a:xfrm>
            <a:off x="5233195" y="1055688"/>
            <a:ext cx="6340184" cy="3351212"/>
            <a:chOff x="7337" y="1663"/>
            <a:chExt cx="9983" cy="5278"/>
          </a:xfrm>
        </p:grpSpPr>
        <p:sp>
          <p:nvSpPr>
            <p:cNvPr id="21" name="流程图: 终止 20"/>
            <p:cNvSpPr/>
            <p:nvPr/>
          </p:nvSpPr>
          <p:spPr>
            <a:xfrm>
              <a:off x="7337" y="1663"/>
              <a:ext cx="2507" cy="795"/>
            </a:xfrm>
            <a:prstGeom prst="flowChartTerminator">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400" noProof="1">
                  <a:solidFill>
                    <a:schemeClr val="tx1"/>
                  </a:solidFill>
                  <a:latin typeface="黑体" panose="02010609060101010101" pitchFamily="49" charset="-122"/>
                  <a:ea typeface="黑体" panose="02010609060101010101" pitchFamily="49" charset="-122"/>
                </a:rPr>
                <a:t>征集内容</a:t>
              </a:r>
            </a:p>
          </p:txBody>
        </p:sp>
        <p:sp>
          <p:nvSpPr>
            <p:cNvPr id="22" name="流程图: 终止 21"/>
            <p:cNvSpPr/>
            <p:nvPr/>
          </p:nvSpPr>
          <p:spPr>
            <a:xfrm>
              <a:off x="7337" y="4258"/>
              <a:ext cx="2507" cy="815"/>
            </a:xfrm>
            <a:prstGeom prst="flowChartTerminator">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400" noProof="1">
                  <a:solidFill>
                    <a:schemeClr val="tx1"/>
                  </a:solidFill>
                  <a:latin typeface="黑体" panose="02010609060101010101" pitchFamily="49" charset="-122"/>
                  <a:ea typeface="黑体" panose="02010609060101010101" pitchFamily="49" charset="-122"/>
                </a:rPr>
                <a:t>投稿邮箱</a:t>
              </a:r>
            </a:p>
          </p:txBody>
        </p:sp>
        <p:sp>
          <p:nvSpPr>
            <p:cNvPr id="23" name="文本框 11"/>
            <p:cNvSpPr txBox="1">
              <a:spLocks noChangeArrowheads="1"/>
            </p:cNvSpPr>
            <p:nvPr/>
          </p:nvSpPr>
          <p:spPr bwMode="auto">
            <a:xfrm>
              <a:off x="7337" y="3005"/>
              <a:ext cx="9983"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a:latin typeface="黑体" panose="02010609060101010101" pitchFamily="49" charset="-122"/>
                  <a:ea typeface="黑体" panose="02010609060101010101" pitchFamily="49" charset="-122"/>
                </a:rPr>
                <a:t>课堂教学中使用的中考备考优质原创复习课件</a:t>
              </a:r>
            </a:p>
          </p:txBody>
        </p:sp>
        <p:sp>
          <p:nvSpPr>
            <p:cNvPr id="24" name="文本框 12"/>
            <p:cNvSpPr txBox="1">
              <a:spLocks noChangeArrowheads="1"/>
            </p:cNvSpPr>
            <p:nvPr/>
          </p:nvSpPr>
          <p:spPr bwMode="auto">
            <a:xfrm>
              <a:off x="7337" y="5305"/>
              <a:ext cx="9726" cy="1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40000"/>
                </a:lnSpc>
              </a:pPr>
              <a:r>
                <a:rPr lang="zh-CN" altLang="en-US" sz="2400">
                  <a:latin typeface="黑体" panose="02010609060101010101" pitchFamily="49" charset="-122"/>
                  <a:ea typeface="黑体" panose="02010609060101010101" pitchFamily="49" charset="-122"/>
                  <a:sym typeface="宋体" panose="02010600030101010101" pitchFamily="2" charset="-122"/>
                </a:rPr>
                <a:t>1045472853</a:t>
              </a:r>
              <a:r>
                <a:rPr lang="en-US" altLang="zh-CN" sz="2400">
                  <a:latin typeface="黑体" panose="02010609060101010101" pitchFamily="49" charset="-122"/>
                  <a:ea typeface="黑体" panose="02010609060101010101" pitchFamily="49" charset="-122"/>
                  <a:sym typeface="宋体" panose="02010600030101010101" pitchFamily="2" charset="-122"/>
                </a:rPr>
                <a:t>@qq.com</a:t>
              </a:r>
            </a:p>
            <a:p>
              <a:pPr>
                <a:lnSpc>
                  <a:spcPct val="140000"/>
                </a:lnSpc>
              </a:pPr>
              <a:r>
                <a:rPr lang="zh-CN" altLang="en-US" sz="2000">
                  <a:latin typeface="黑体" panose="02010609060101010101" pitchFamily="49" charset="-122"/>
                  <a:ea typeface="黑体" panose="02010609060101010101" pitchFamily="49" charset="-122"/>
                  <a:sym typeface="宋体" panose="02010600030101010101" pitchFamily="2" charset="-122"/>
                </a:rPr>
                <a:t>（投稿时请标明：</a:t>
              </a:r>
              <a:r>
                <a:rPr lang="zh-CN" altLang="zh-CN" sz="2000">
                  <a:latin typeface="黑体" panose="02010609060101010101" pitchFamily="49" charset="-122"/>
                  <a:ea typeface="黑体" panose="02010609060101010101" pitchFamily="49" charset="-122"/>
                  <a:sym typeface="宋体" panose="02010600030101010101" pitchFamily="2" charset="-122"/>
                </a:rPr>
                <a:t>地市</a:t>
              </a:r>
              <a:r>
                <a:rPr lang="en-US" altLang="zh-CN" sz="2000">
                  <a:latin typeface="黑体" panose="02010609060101010101" pitchFamily="49" charset="-122"/>
                  <a:ea typeface="黑体" panose="02010609060101010101" pitchFamily="49" charset="-122"/>
                  <a:sym typeface="宋体" panose="02010600030101010101" pitchFamily="2" charset="-122"/>
                </a:rPr>
                <a:t>+</a:t>
              </a:r>
              <a:r>
                <a:rPr lang="zh-CN" altLang="en-US" sz="2000">
                  <a:latin typeface="黑体" panose="02010609060101010101" pitchFamily="49" charset="-122"/>
                  <a:ea typeface="黑体" panose="02010609060101010101" pitchFamily="49" charset="-122"/>
                  <a:sym typeface="宋体" panose="02010600030101010101" pitchFamily="2" charset="-122"/>
                </a:rPr>
                <a:t>学校</a:t>
              </a:r>
              <a:r>
                <a:rPr lang="en-US" altLang="zh-CN" sz="2000">
                  <a:latin typeface="黑体" panose="02010609060101010101" pitchFamily="49" charset="-122"/>
                  <a:ea typeface="黑体" panose="02010609060101010101" pitchFamily="49" charset="-122"/>
                  <a:sym typeface="宋体" panose="02010600030101010101" pitchFamily="2" charset="-122"/>
                </a:rPr>
                <a:t>+</a:t>
              </a:r>
              <a:r>
                <a:rPr lang="zh-CN" altLang="en-US" sz="2000">
                  <a:latin typeface="黑体" panose="02010609060101010101" pitchFamily="49" charset="-122"/>
                  <a:ea typeface="黑体" panose="02010609060101010101" pitchFamily="49" charset="-122"/>
                  <a:sym typeface="宋体" panose="02010600030101010101" pitchFamily="2" charset="-122"/>
                </a:rPr>
                <a:t>姓名</a:t>
              </a:r>
              <a:r>
                <a:rPr lang="en-US" altLang="zh-CN" sz="2000">
                  <a:latin typeface="黑体" panose="02010609060101010101" pitchFamily="49" charset="-122"/>
                  <a:ea typeface="黑体" panose="02010609060101010101" pitchFamily="49" charset="-122"/>
                  <a:sym typeface="宋体" panose="02010600030101010101" pitchFamily="2" charset="-122"/>
                </a:rPr>
                <a:t>+</a:t>
              </a:r>
              <a:r>
                <a:rPr lang="zh-CN" altLang="en-US" sz="2000">
                  <a:latin typeface="黑体" panose="02010609060101010101" pitchFamily="49" charset="-122"/>
                  <a:ea typeface="黑体" panose="02010609060101010101" pitchFamily="49" charset="-122"/>
                  <a:sym typeface="宋体" panose="02010600030101010101" pitchFamily="2" charset="-122"/>
                </a:rPr>
                <a:t>联系方式）</a:t>
              </a:r>
            </a:p>
          </p:txBody>
        </p:sp>
      </p:grpSp>
      <p:cxnSp>
        <p:nvCxnSpPr>
          <p:cNvPr id="25" name="直接连接符 24"/>
          <p:cNvCxnSpPr/>
          <p:nvPr userDrawn="1"/>
        </p:nvCxnSpPr>
        <p:spPr>
          <a:xfrm>
            <a:off x="4790283" y="879475"/>
            <a:ext cx="22225" cy="5099050"/>
          </a:xfrm>
          <a:prstGeom prst="line">
            <a:avLst/>
          </a:prstGeom>
        </p:spPr>
        <p:style>
          <a:lnRef idx="1">
            <a:schemeClr val="accent5"/>
          </a:lnRef>
          <a:fillRef idx="0">
            <a:schemeClr val="accent5"/>
          </a:fillRef>
          <a:effectRef idx="0">
            <a:schemeClr val="accent5"/>
          </a:effectRef>
          <a:fontRef idx="minor">
            <a:schemeClr val="tx1"/>
          </a:fontRef>
        </p:style>
      </p:cxnSp>
      <p:sp>
        <p:nvSpPr>
          <p:cNvPr id="26" name="矩形 25"/>
          <p:cNvSpPr>
            <a:spLocks noChangeAspect="1"/>
          </p:cNvSpPr>
          <p:nvPr userDrawn="1"/>
        </p:nvSpPr>
        <p:spPr>
          <a:xfrm>
            <a:off x="1389857" y="2976563"/>
            <a:ext cx="2603500" cy="2603500"/>
          </a:xfrm>
          <a:prstGeom prst="frame">
            <a:avLst/>
          </a:prstGeom>
          <a:solidFill>
            <a:schemeClr val="accent5">
              <a:lumMod val="20000"/>
              <a:lumOff val="80000"/>
            </a:schemeClr>
          </a:solidFill>
          <a:ln w="25400" cap="flat" cmpd="sng" algn="ctr">
            <a:noFill/>
            <a:prstDash val="solid"/>
          </a:ln>
          <a:effectLst/>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noProof="1"/>
          </a:p>
        </p:txBody>
      </p:sp>
      <p:pic>
        <p:nvPicPr>
          <p:cNvPr id="27" name="图片 26" descr="对对鹿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567194" y="4786314"/>
            <a:ext cx="74930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图片 27"/>
          <p:cNvPicPr/>
          <p:nvPr userDrawn="1"/>
        </p:nvPicPr>
        <p:blipFill>
          <a:blip r:embed="rId3">
            <a:lum bright="-54000" contrast="100000"/>
          </a:blip>
          <a:stretch>
            <a:fillRect/>
          </a:stretch>
        </p:blipFill>
        <p:spPr>
          <a:xfrm>
            <a:off x="1744283" y="3330346"/>
            <a:ext cx="1886400" cy="1900799"/>
          </a:xfrm>
          <a:prstGeom prst="rect">
            <a:avLst/>
          </a:prstGeom>
          <a:effectLst>
            <a:innerShdw blurRad="139700">
              <a:prstClr val="black"/>
            </a:inn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
                                        <p:tgtEl>
                                          <p:spTgt spid="27"/>
                                        </p:tgtEl>
                                      </p:cBhvr>
                                    </p:animEffect>
                                    <p:anim calcmode="lin" valueType="num">
                                      <p:cBhvr>
                                        <p:cTn id="8" dur="200" fill="hold"/>
                                        <p:tgtEl>
                                          <p:spTgt spid="27"/>
                                        </p:tgtEl>
                                        <p:attrNameLst>
                                          <p:attrName>ppt_x</p:attrName>
                                        </p:attrNameLst>
                                      </p:cBhvr>
                                      <p:tavLst>
                                        <p:tav tm="0">
                                          <p:val>
                                            <p:strVal val="#ppt_x"/>
                                          </p:val>
                                        </p:tav>
                                        <p:tav tm="100000">
                                          <p:val>
                                            <p:strVal val="#ppt_x"/>
                                          </p:val>
                                        </p:tav>
                                      </p:tavLst>
                                    </p:anim>
                                    <p:anim calcmode="lin" valueType="num">
                                      <p:cBhvr>
                                        <p:cTn id="9" dur="200" fill="hold"/>
                                        <p:tgtEl>
                                          <p:spTgt spid="27"/>
                                        </p:tgtEl>
                                        <p:attrNameLst>
                                          <p:attrName>ppt_y</p:attrName>
                                        </p:attrNameLst>
                                      </p:cBhvr>
                                      <p:tavLst>
                                        <p:tav tm="0">
                                          <p:val>
                                            <p:strVal val="#ppt_y+0.31"/>
                                          </p:val>
                                        </p:tav>
                                        <p:tav tm="100000">
                                          <p:val>
                                            <p:strVal val="#ppt_y+0.31"/>
                                          </p:val>
                                        </p:tav>
                                      </p:tavLst>
                                    </p:anim>
                                    <p:anim calcmode="lin" valueType="num">
                                      <p:cBhvr>
                                        <p:cTn id="10" dur="300" decel="50000" fill="hold">
                                          <p:stCondLst>
                                            <p:cond delay="200"/>
                                          </p:stCondLst>
                                        </p:cTn>
                                        <p:tgtEl>
                                          <p:spTgt spid="2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300" decel="50000" fill="hold">
                                          <p:stCondLst>
                                            <p:cond delay="200"/>
                                          </p:stCondLst>
                                        </p:cTn>
                                        <p:tgtEl>
                                          <p:spTgt spid="2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lvl="1" indent="-285750" algn="l" rtl="0" fontAlgn="base">
        <a:spcBef>
          <a:spcPct val="20000"/>
        </a:spcBef>
        <a:spcAft>
          <a:spcPct val="0"/>
        </a:spcAft>
        <a:buChar char="–"/>
        <a:defRPr sz="2800" kern="1200">
          <a:solidFill>
            <a:schemeClr val="tx1"/>
          </a:solidFill>
          <a:latin typeface="+mn-lt"/>
          <a:ea typeface="+mn-ea"/>
          <a:cs typeface="+mn-cs"/>
        </a:defRPr>
      </a:lvl2pPr>
      <a:lvl3pPr marL="1143000" lvl="2" indent="-228600" algn="l" rtl="0" fontAlgn="base">
        <a:spcBef>
          <a:spcPct val="20000"/>
        </a:spcBef>
        <a:spcAft>
          <a:spcPct val="0"/>
        </a:spcAft>
        <a:buChar char="•"/>
        <a:defRPr sz="2400" kern="1200">
          <a:solidFill>
            <a:schemeClr val="tx1"/>
          </a:solidFill>
          <a:latin typeface="+mn-lt"/>
          <a:ea typeface="+mn-ea"/>
          <a:cs typeface="+mn-cs"/>
        </a:defRPr>
      </a:lvl3pPr>
      <a:lvl4pPr marL="1600200" lvl="3" indent="-228600" algn="l" rtl="0" fontAlgn="base">
        <a:spcBef>
          <a:spcPct val="20000"/>
        </a:spcBef>
        <a:spcAft>
          <a:spcPct val="0"/>
        </a:spcAft>
        <a:buChar char="–"/>
        <a:defRPr sz="2000" kern="1200">
          <a:solidFill>
            <a:schemeClr val="tx1"/>
          </a:solidFill>
          <a:latin typeface="+mn-lt"/>
          <a:ea typeface="+mn-ea"/>
          <a:cs typeface="+mn-cs"/>
        </a:defRPr>
      </a:lvl4pPr>
      <a:lvl5pPr marL="2057400" lvl="4" indent="-228600" algn="l" rtl="0" fontAlgn="base">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tiff"/><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5.xml"/><Relationship Id="rId1" Type="http://schemas.openxmlformats.org/officeDocument/2006/relationships/vmlDrawing" Target="../drawings/vmlDrawing1.vml"/><Relationship Id="rId6" Type="http://schemas.openxmlformats.org/officeDocument/2006/relationships/image" Target="../media/image12.wmf"/><Relationship Id="rId5" Type="http://schemas.openxmlformats.org/officeDocument/2006/relationships/oleObject" Target="../embeddings/oleObject2.bin"/><Relationship Id="rId4" Type="http://schemas.openxmlformats.org/officeDocument/2006/relationships/image" Target="../media/image11.wmf"/></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5.wmf"/><Relationship Id="rId2" Type="http://schemas.openxmlformats.org/officeDocument/2006/relationships/slideLayout" Target="../slideLayouts/slideLayout5.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14.wmf"/><Relationship Id="rId4" Type="http://schemas.openxmlformats.org/officeDocument/2006/relationships/oleObject" Target="../embeddings/oleObject3.bin"/></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NULL" TargetMode="Externa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18.wmf"/><Relationship Id="rId2" Type="http://schemas.openxmlformats.org/officeDocument/2006/relationships/slideLayout" Target="../slideLayouts/slideLayout5.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image" Target="../media/image17.wmf"/><Relationship Id="rId4" Type="http://schemas.openxmlformats.org/officeDocument/2006/relationships/oleObject" Target="../embeddings/oleObject5.bin"/></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xml"/><Relationship Id="rId1" Type="http://schemas.openxmlformats.org/officeDocument/2006/relationships/tags" Target="../tags/tag2.xml"/><Relationship Id="rId5" Type="http://schemas.openxmlformats.org/officeDocument/2006/relationships/image" Target="&#33620;&#24191;&#19996;&#29289;&#29702;130.TIF" TargetMode="Externa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slideLayout" Target="../slideLayouts/slideLayout5.xml"/><Relationship Id="rId1" Type="http://schemas.openxmlformats.org/officeDocument/2006/relationships/vmlDrawing" Target="../drawings/vmlDrawing4.vml"/><Relationship Id="rId6" Type="http://schemas.openxmlformats.org/officeDocument/2006/relationships/image" Target="../media/image21.wmf"/><Relationship Id="rId5" Type="http://schemas.openxmlformats.org/officeDocument/2006/relationships/oleObject" Target="../embeddings/oleObject8.bin"/><Relationship Id="rId4" Type="http://schemas.openxmlformats.org/officeDocument/2006/relationships/image" Target="../media/image20.wmf"/></Relationships>
</file>

<file path=ppt/slides/_rels/slide12.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NULL" TargetMode="Externa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25.wmf"/><Relationship Id="rId2" Type="http://schemas.openxmlformats.org/officeDocument/2006/relationships/slideLayout" Target="../slideLayouts/slideLayout5.xml"/><Relationship Id="rId1" Type="http://schemas.openxmlformats.org/officeDocument/2006/relationships/vmlDrawing" Target="../drawings/vmlDrawing5.vml"/><Relationship Id="rId6" Type="http://schemas.openxmlformats.org/officeDocument/2006/relationships/oleObject" Target="../embeddings/oleObject11.bin"/><Relationship Id="rId5" Type="http://schemas.openxmlformats.org/officeDocument/2006/relationships/image" Target="../media/image24.wmf"/><Relationship Id="rId4" Type="http://schemas.openxmlformats.org/officeDocument/2006/relationships/oleObject" Target="../embeddings/oleObject10.bin"/></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5.xml"/><Relationship Id="rId1" Type="http://schemas.openxmlformats.org/officeDocument/2006/relationships/tags" Target="../tags/tag3.xml"/><Relationship Id="rId4" Type="http://schemas.openxmlformats.org/officeDocument/2006/relationships/image" Target="NULL" TargetMode="External"/></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14.bin"/><Relationship Id="rId3" Type="http://schemas.openxmlformats.org/officeDocument/2006/relationships/notesSlide" Target="../notesSlides/notesSlide10.xml"/><Relationship Id="rId7" Type="http://schemas.openxmlformats.org/officeDocument/2006/relationships/image" Target="../media/image28.wmf"/><Relationship Id="rId2" Type="http://schemas.openxmlformats.org/officeDocument/2006/relationships/slideLayout" Target="../slideLayouts/slideLayout5.xml"/><Relationship Id="rId1" Type="http://schemas.openxmlformats.org/officeDocument/2006/relationships/vmlDrawing" Target="../drawings/vmlDrawing6.vml"/><Relationship Id="rId6" Type="http://schemas.openxmlformats.org/officeDocument/2006/relationships/oleObject" Target="../embeddings/oleObject13.bin"/><Relationship Id="rId5" Type="http://schemas.openxmlformats.org/officeDocument/2006/relationships/image" Target="../media/image27.wmf"/><Relationship Id="rId4" Type="http://schemas.openxmlformats.org/officeDocument/2006/relationships/oleObject" Target="../embeddings/oleObject12.bin"/><Relationship Id="rId9" Type="http://schemas.openxmlformats.org/officeDocument/2006/relationships/image" Target="../media/image29.wmf"/></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NULL" TargetMode="Externa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20.wmf"/><Relationship Id="rId2" Type="http://schemas.openxmlformats.org/officeDocument/2006/relationships/slideLayout" Target="../slideLayouts/slideLayout5.xml"/><Relationship Id="rId1" Type="http://schemas.openxmlformats.org/officeDocument/2006/relationships/vmlDrawing" Target="../drawings/vmlDrawing7.vml"/><Relationship Id="rId6" Type="http://schemas.openxmlformats.org/officeDocument/2006/relationships/oleObject" Target="../embeddings/oleObject16.bin"/><Relationship Id="rId5" Type="http://schemas.openxmlformats.org/officeDocument/2006/relationships/image" Target="../media/image31.wmf"/><Relationship Id="rId4" Type="http://schemas.openxmlformats.org/officeDocument/2006/relationships/oleObject" Target="../embeddings/oleObject15.bin"/></Relationships>
</file>

<file path=ppt/slides/_rels/slide18.xml.rels><?xml version="1.0" encoding="UTF-8" standalone="yes"?>
<Relationships xmlns="http://schemas.openxmlformats.org/package/2006/relationships"><Relationship Id="rId8" Type="http://schemas.openxmlformats.org/officeDocument/2006/relationships/oleObject" Target="../embeddings/oleObject19.bin"/><Relationship Id="rId3" Type="http://schemas.openxmlformats.org/officeDocument/2006/relationships/notesSlide" Target="../notesSlides/notesSlide13.xml"/><Relationship Id="rId7" Type="http://schemas.openxmlformats.org/officeDocument/2006/relationships/image" Target="../media/image33.wmf"/><Relationship Id="rId2" Type="http://schemas.openxmlformats.org/officeDocument/2006/relationships/slideLayout" Target="../slideLayouts/slideLayout5.xml"/><Relationship Id="rId1" Type="http://schemas.openxmlformats.org/officeDocument/2006/relationships/vmlDrawing" Target="../drawings/vmlDrawing8.vml"/><Relationship Id="rId6" Type="http://schemas.openxmlformats.org/officeDocument/2006/relationships/oleObject" Target="../embeddings/oleObject18.bin"/><Relationship Id="rId5" Type="http://schemas.openxmlformats.org/officeDocument/2006/relationships/image" Target="../media/image32.wmf"/><Relationship Id="rId4" Type="http://schemas.openxmlformats.org/officeDocument/2006/relationships/oleObject" Target="../embeddings/oleObject17.bin"/><Relationship Id="rId9" Type="http://schemas.openxmlformats.org/officeDocument/2006/relationships/image" Target="../media/image34.wmf"/></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image" Target="../media/image9.tiff"/><Relationship Id="rId4" Type="http://schemas.openxmlformats.org/officeDocument/2006/relationships/image" Target="NULL" TargetMode="Externa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5.xml"/><Relationship Id="rId1" Type="http://schemas.openxmlformats.org/officeDocument/2006/relationships/vmlDrawing" Target="../drawings/vmlDrawing9.vml"/><Relationship Id="rId5" Type="http://schemas.openxmlformats.org/officeDocument/2006/relationships/image" Target="../media/image36.wmf"/><Relationship Id="rId4" Type="http://schemas.openxmlformats.org/officeDocument/2006/relationships/oleObject" Target="../embeddings/oleObject20.bin"/></Relationships>
</file>

<file path=ppt/slides/_rels/slide21.xml.rels><?xml version="1.0" encoding="UTF-8" standalone="yes"?>
<Relationships xmlns="http://schemas.openxmlformats.org/package/2006/relationships"><Relationship Id="rId3" Type="http://schemas.openxmlformats.org/officeDocument/2006/relationships/image" Target="NULL" TargetMode="External"/><Relationship Id="rId2" Type="http://schemas.openxmlformats.org/officeDocument/2006/relationships/image" Target="../media/image37.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5.xml"/><Relationship Id="rId1" Type="http://schemas.openxmlformats.org/officeDocument/2006/relationships/vmlDrawing" Target="../drawings/vmlDrawing10.vml"/><Relationship Id="rId6" Type="http://schemas.openxmlformats.org/officeDocument/2006/relationships/image" Target="../media/image39.wmf"/><Relationship Id="rId5" Type="http://schemas.openxmlformats.org/officeDocument/2006/relationships/oleObject" Target="../embeddings/oleObject22.bin"/><Relationship Id="rId4" Type="http://schemas.openxmlformats.org/officeDocument/2006/relationships/image" Target="../media/image38.w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5.xml"/><Relationship Id="rId1" Type="http://schemas.openxmlformats.org/officeDocument/2006/relationships/vmlDrawing" Target="../drawings/vmlDrawing11.vml"/><Relationship Id="rId6" Type="http://schemas.openxmlformats.org/officeDocument/2006/relationships/image" Target="../media/image41.wmf"/><Relationship Id="rId5" Type="http://schemas.openxmlformats.org/officeDocument/2006/relationships/oleObject" Target="../embeddings/oleObject24.bin"/><Relationship Id="rId4" Type="http://schemas.openxmlformats.org/officeDocument/2006/relationships/image" Target="../media/image40.wmf"/></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NULL" TargetMode="External"/></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27.bin"/><Relationship Id="rId3" Type="http://schemas.openxmlformats.org/officeDocument/2006/relationships/notesSlide" Target="../notesSlides/notesSlide17.xml"/><Relationship Id="rId7" Type="http://schemas.openxmlformats.org/officeDocument/2006/relationships/image" Target="../media/image44.wmf"/><Relationship Id="rId2" Type="http://schemas.openxmlformats.org/officeDocument/2006/relationships/slideLayout" Target="../slideLayouts/slideLayout5.xml"/><Relationship Id="rId1" Type="http://schemas.openxmlformats.org/officeDocument/2006/relationships/vmlDrawing" Target="../drawings/vmlDrawing12.vml"/><Relationship Id="rId6" Type="http://schemas.openxmlformats.org/officeDocument/2006/relationships/oleObject" Target="../embeddings/oleObject26.bin"/><Relationship Id="rId5" Type="http://schemas.openxmlformats.org/officeDocument/2006/relationships/image" Target="../media/image43.wmf"/><Relationship Id="rId4" Type="http://schemas.openxmlformats.org/officeDocument/2006/relationships/oleObject" Target="../embeddings/oleObject25.bin"/><Relationship Id="rId9" Type="http://schemas.openxmlformats.org/officeDocument/2006/relationships/image" Target="../media/image45.wmf"/></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5.xml"/><Relationship Id="rId1" Type="http://schemas.openxmlformats.org/officeDocument/2006/relationships/vmlDrawing" Target="../drawings/vmlDrawing13.vml"/><Relationship Id="rId5" Type="http://schemas.openxmlformats.org/officeDocument/2006/relationships/image" Target="../media/image46.wmf"/><Relationship Id="rId4" Type="http://schemas.openxmlformats.org/officeDocument/2006/relationships/oleObject" Target="../embeddings/oleObject28.bin"/></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NULL" TargetMode="External"/></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31.bin"/><Relationship Id="rId3" Type="http://schemas.openxmlformats.org/officeDocument/2006/relationships/notesSlide" Target="../notesSlides/notesSlide20.xml"/><Relationship Id="rId7" Type="http://schemas.openxmlformats.org/officeDocument/2006/relationships/image" Target="../media/image49.wmf"/><Relationship Id="rId2" Type="http://schemas.openxmlformats.org/officeDocument/2006/relationships/slideLayout" Target="../slideLayouts/slideLayout5.xml"/><Relationship Id="rId1" Type="http://schemas.openxmlformats.org/officeDocument/2006/relationships/vmlDrawing" Target="../drawings/vmlDrawing14.vml"/><Relationship Id="rId6" Type="http://schemas.openxmlformats.org/officeDocument/2006/relationships/oleObject" Target="../embeddings/oleObject30.bin"/><Relationship Id="rId5" Type="http://schemas.openxmlformats.org/officeDocument/2006/relationships/image" Target="../media/image48.wmf"/><Relationship Id="rId4" Type="http://schemas.openxmlformats.org/officeDocument/2006/relationships/oleObject" Target="../embeddings/oleObject29.bin"/><Relationship Id="rId9" Type="http://schemas.openxmlformats.org/officeDocument/2006/relationships/image" Target="../media/image50.wmf"/></Relationships>
</file>

<file path=ppt/slides/_rels/slide29.xml.rels><?xml version="1.0" encoding="UTF-8" standalone="yes"?>
<Relationships xmlns="http://schemas.openxmlformats.org/package/2006/relationships"><Relationship Id="rId3" Type="http://schemas.openxmlformats.org/officeDocument/2006/relationships/image" Target="NULL" TargetMode="External"/><Relationship Id="rId2" Type="http://schemas.openxmlformats.org/officeDocument/2006/relationships/image" Target="../media/image51.png"/><Relationship Id="rId1" Type="http://schemas.openxmlformats.org/officeDocument/2006/relationships/slideLayout" Target="../slideLayouts/slideLayout5.xml"/><Relationship Id="rId4" Type="http://schemas.openxmlformats.org/officeDocument/2006/relationships/image" Target="../media/image9.tif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slideLayout" Target="../slideLayouts/slideLayout5.xml"/><Relationship Id="rId1" Type="http://schemas.openxmlformats.org/officeDocument/2006/relationships/vmlDrawing" Target="../drawings/vmlDrawing15.vml"/><Relationship Id="rId4" Type="http://schemas.openxmlformats.org/officeDocument/2006/relationships/image" Target="../media/image52.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Layout" Target="../slideLayouts/slideLayout5.xml"/><Relationship Id="rId1" Type="http://schemas.openxmlformats.org/officeDocument/2006/relationships/vmlDrawing" Target="../drawings/vmlDrawing16.vml"/><Relationship Id="rId4" Type="http://schemas.openxmlformats.org/officeDocument/2006/relationships/image" Target="../media/image53.wmf"/></Relationships>
</file>

<file path=ppt/slides/_rels/slide33.xml.rels><?xml version="1.0" encoding="UTF-8" standalone="yes"?>
<Relationships xmlns="http://schemas.openxmlformats.org/package/2006/relationships"><Relationship Id="rId3" Type="http://schemas.openxmlformats.org/officeDocument/2006/relationships/image" Target="NULL" TargetMode="External"/><Relationship Id="rId2" Type="http://schemas.openxmlformats.org/officeDocument/2006/relationships/image" Target="../media/image54.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8" Type="http://schemas.openxmlformats.org/officeDocument/2006/relationships/image" Target="../media/image57.wmf"/><Relationship Id="rId3" Type="http://schemas.openxmlformats.org/officeDocument/2006/relationships/oleObject" Target="../embeddings/oleObject34.bin"/><Relationship Id="rId7" Type="http://schemas.openxmlformats.org/officeDocument/2006/relationships/oleObject" Target="../embeddings/oleObject36.bin"/><Relationship Id="rId2" Type="http://schemas.openxmlformats.org/officeDocument/2006/relationships/slideLayout" Target="../slideLayouts/slideLayout5.xml"/><Relationship Id="rId1" Type="http://schemas.openxmlformats.org/officeDocument/2006/relationships/vmlDrawing" Target="../drawings/vmlDrawing17.vml"/><Relationship Id="rId6" Type="http://schemas.openxmlformats.org/officeDocument/2006/relationships/image" Target="../media/image56.wmf"/><Relationship Id="rId5" Type="http://schemas.openxmlformats.org/officeDocument/2006/relationships/oleObject" Target="../embeddings/oleObject35.bin"/><Relationship Id="rId10" Type="http://schemas.openxmlformats.org/officeDocument/2006/relationships/image" Target="../media/image58.wmf"/><Relationship Id="rId4" Type="http://schemas.openxmlformats.org/officeDocument/2006/relationships/image" Target="../media/image55.wmf"/><Relationship Id="rId9" Type="http://schemas.openxmlformats.org/officeDocument/2006/relationships/oleObject" Target="../embeddings/oleObject37.bin"/></Relationships>
</file>

<file path=ppt/slides/_rels/slide35.xml.rels><?xml version="1.0" encoding="UTF-8" standalone="yes"?>
<Relationships xmlns="http://schemas.openxmlformats.org/package/2006/relationships"><Relationship Id="rId3" Type="http://schemas.openxmlformats.org/officeDocument/2006/relationships/image" Target="NULL" TargetMode="External"/><Relationship Id="rId2" Type="http://schemas.openxmlformats.org/officeDocument/2006/relationships/image" Target="../media/image59.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Layout" Target="../slideLayouts/slideLayout5.xml"/><Relationship Id="rId1" Type="http://schemas.openxmlformats.org/officeDocument/2006/relationships/vmlDrawing" Target="../drawings/vmlDrawing18.vml"/><Relationship Id="rId4" Type="http://schemas.openxmlformats.org/officeDocument/2006/relationships/image" Target="../media/image60.wmf"/></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39.bin"/><Relationship Id="rId2" Type="http://schemas.openxmlformats.org/officeDocument/2006/relationships/slideLayout" Target="../slideLayouts/slideLayout5.xml"/><Relationship Id="rId1" Type="http://schemas.openxmlformats.org/officeDocument/2006/relationships/vmlDrawing" Target="../drawings/vmlDrawing19.vml"/><Relationship Id="rId4" Type="http://schemas.openxmlformats.org/officeDocument/2006/relationships/image" Target="../media/image61.wmf"/></Relationships>
</file>

<file path=ppt/slides/_rels/slide38.xml.rels><?xml version="1.0" encoding="UTF-8" standalone="yes"?>
<Relationships xmlns="http://schemas.openxmlformats.org/package/2006/relationships"><Relationship Id="rId3" Type="http://schemas.openxmlformats.org/officeDocument/2006/relationships/image" Target="NULL" TargetMode="External"/><Relationship Id="rId2" Type="http://schemas.openxmlformats.org/officeDocument/2006/relationships/image" Target="../media/image62.pn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Layout" Target="../slideLayouts/slideLayout5.xml"/><Relationship Id="rId1" Type="http://schemas.openxmlformats.org/officeDocument/2006/relationships/vmlDrawing" Target="../drawings/vmlDrawing20.vml"/><Relationship Id="rId4" Type="http://schemas.openxmlformats.org/officeDocument/2006/relationships/image" Target="../media/image63.wmf"/></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Layout" Target="../slideLayouts/slideLayout5.xml"/><Relationship Id="rId1" Type="http://schemas.openxmlformats.org/officeDocument/2006/relationships/vmlDrawing" Target="../drawings/vmlDrawing21.vml"/><Relationship Id="rId6" Type="http://schemas.openxmlformats.org/officeDocument/2006/relationships/image" Target="../media/image65.wmf"/><Relationship Id="rId5" Type="http://schemas.openxmlformats.org/officeDocument/2006/relationships/oleObject" Target="../embeddings/oleObject42.bin"/><Relationship Id="rId4" Type="http://schemas.openxmlformats.org/officeDocument/2006/relationships/image" Target="../media/image64.w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descr="C:\Users\wh974\Desktop\万唯中考《试题研究》.tif万唯中考《试题研究》">
            <a:extLst>
              <a:ext uri="{FF2B5EF4-FFF2-40B4-BE49-F238E27FC236}">
                <a16:creationId xmlns:a16="http://schemas.microsoft.com/office/drawing/2014/main" id="{C116E8E3-2903-4D3A-AFD4-DCF4A04E487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1258" y="527050"/>
            <a:ext cx="6510337" cy="567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组合 7">
            <a:extLst>
              <a:ext uri="{FF2B5EF4-FFF2-40B4-BE49-F238E27FC236}">
                <a16:creationId xmlns:a16="http://schemas.microsoft.com/office/drawing/2014/main" id="{F75E19FC-E84D-4905-ADA0-E8CD4BE4E1CD}"/>
              </a:ext>
            </a:extLst>
          </p:cNvPr>
          <p:cNvGrpSpPr/>
          <p:nvPr/>
        </p:nvGrpSpPr>
        <p:grpSpPr bwMode="auto">
          <a:xfrm>
            <a:off x="9335295" y="5012689"/>
            <a:ext cx="2087563" cy="1267780"/>
            <a:chOff x="15634" y="4729"/>
            <a:chExt cx="3034" cy="1996"/>
          </a:xfrm>
        </p:grpSpPr>
        <p:grpSp>
          <p:nvGrpSpPr>
            <p:cNvPr id="13" name="组合 13">
              <a:extLst>
                <a:ext uri="{FF2B5EF4-FFF2-40B4-BE49-F238E27FC236}">
                  <a16:creationId xmlns:a16="http://schemas.microsoft.com/office/drawing/2014/main" id="{62D8B40F-2B5A-4229-B8B3-462F6F007B78}"/>
                </a:ext>
              </a:extLst>
            </p:cNvPr>
            <p:cNvGrpSpPr/>
            <p:nvPr/>
          </p:nvGrpSpPr>
          <p:grpSpPr bwMode="auto">
            <a:xfrm>
              <a:off x="15634" y="4729"/>
              <a:ext cx="3034" cy="1996"/>
              <a:chOff x="15207" y="8235"/>
              <a:chExt cx="3386" cy="2246"/>
            </a:xfrm>
          </p:grpSpPr>
          <p:sp>
            <p:nvSpPr>
              <p:cNvPr id="15" name="文本框 14">
                <a:extLst>
                  <a:ext uri="{FF2B5EF4-FFF2-40B4-BE49-F238E27FC236}">
                    <a16:creationId xmlns:a16="http://schemas.microsoft.com/office/drawing/2014/main" id="{163A2EF5-45CF-41AF-B872-BACE515B3AC0}"/>
                  </a:ext>
                </a:extLst>
              </p:cNvPr>
              <p:cNvSpPr txBox="1"/>
              <p:nvPr userDrawn="1"/>
            </p:nvSpPr>
            <p:spPr>
              <a:xfrm>
                <a:off x="15207" y="8235"/>
                <a:ext cx="3386" cy="944"/>
              </a:xfrm>
              <a:prstGeom prst="rect">
                <a:avLst/>
              </a:prstGeom>
              <a:noFill/>
            </p:spPr>
            <p:txBody>
              <a:bodyPr>
                <a:spAutoFit/>
              </a:bodyPr>
              <a:lstStyle/>
              <a:p>
                <a:pPr algn="ctr" fontAlgn="auto">
                  <a:lnSpc>
                    <a:spcPct val="110000"/>
                  </a:lnSpc>
                </a:pPr>
                <a:r>
                  <a:rPr lang="en-US" altLang="zh-CN" sz="2800" b="1" kern="1600" spc="-100" noProof="1">
                    <a:latin typeface="Times New Roman" panose="02020603050405020304" pitchFamily="18" charset="0"/>
                    <a:ea typeface="微软雅黑" panose="020B0503020204020204" pitchFamily="34" charset="-122"/>
                    <a:cs typeface="Times New Roman" panose="02020603050405020304" pitchFamily="18" charset="0"/>
                  </a:rPr>
                  <a:t>2021</a:t>
                </a:r>
                <a:r>
                  <a:rPr lang="en-US" altLang="zh-CN" sz="2800" b="1" kern="1600" noProof="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b="1" kern="1600" spc="-140" noProof="1">
                    <a:latin typeface="微软雅黑" panose="020B0503020204020204" pitchFamily="34" charset="-122"/>
                    <a:ea typeface="微软雅黑" panose="020B0503020204020204" pitchFamily="34" charset="-122"/>
                    <a:cs typeface="微软雅黑" panose="020B0503020204020204" pitchFamily="34" charset="-122"/>
                  </a:rPr>
                  <a:t>广 东</a:t>
                </a:r>
              </a:p>
            </p:txBody>
          </p:sp>
          <p:sp>
            <p:nvSpPr>
              <p:cNvPr id="16" name="文本框 15">
                <a:extLst>
                  <a:ext uri="{FF2B5EF4-FFF2-40B4-BE49-F238E27FC236}">
                    <a16:creationId xmlns:a16="http://schemas.microsoft.com/office/drawing/2014/main" id="{1B3974C8-3632-460A-BD69-3807587C5947}"/>
                  </a:ext>
                </a:extLst>
              </p:cNvPr>
              <p:cNvSpPr txBox="1"/>
              <p:nvPr userDrawn="1"/>
            </p:nvSpPr>
            <p:spPr>
              <a:xfrm>
                <a:off x="15457" y="9214"/>
                <a:ext cx="2971" cy="1267"/>
              </a:xfrm>
              <a:prstGeom prst="roundRect">
                <a:avLst/>
              </a:prstGeom>
              <a:noFill/>
              <a:ln>
                <a:noFill/>
              </a:ln>
              <a:extLst>
                <a:ext uri="{909E8E84-426E-40DD-AFC4-6F175D3DCCD1}">
                  <a14:hiddenFill xmlns:a14="http://schemas.microsoft.com/office/drawing/2010/main">
                    <a:solidFill>
                      <a:srgbClr val="009B4C"/>
                    </a:solidFill>
                  </a14:hiddenFill>
                </a:ext>
              </a:extLst>
            </p:spPr>
            <p:style>
              <a:lnRef idx="2">
                <a:schemeClr val="accent6"/>
              </a:lnRef>
              <a:fillRef idx="1">
                <a:schemeClr val="lt1"/>
              </a:fillRef>
              <a:effectRef idx="0">
                <a:schemeClr val="accent6"/>
              </a:effectRef>
              <a:fontRef idx="minor">
                <a:schemeClr val="dk1"/>
              </a:fontRef>
            </p:style>
            <p:txBody>
              <a:bodyPr>
                <a:spAutoFit/>
              </a:bodyPr>
              <a:lstStyle/>
              <a:p>
                <a:pPr algn="ctr" fontAlgn="auto"/>
                <a:r>
                  <a:rPr lang="zh-CN" altLang="en-US" sz="3600" b="1" noProof="1">
                    <a:solidFill>
                      <a:srgbClr val="128B4C"/>
                    </a:solidFill>
                    <a:latin typeface="微软雅黑" panose="020B0503020204020204" pitchFamily="34" charset="-122"/>
                    <a:ea typeface="微软雅黑" panose="020B0503020204020204" pitchFamily="34" charset="-122"/>
                  </a:rPr>
                  <a:t>物 理</a:t>
                </a:r>
              </a:p>
            </p:txBody>
          </p:sp>
          <p:cxnSp>
            <p:nvCxnSpPr>
              <p:cNvPr id="17" name="直接连接符 16">
                <a:extLst>
                  <a:ext uri="{FF2B5EF4-FFF2-40B4-BE49-F238E27FC236}">
                    <a16:creationId xmlns:a16="http://schemas.microsoft.com/office/drawing/2014/main" id="{9CD09A99-30F4-45D7-B02A-3FC2B5EC0EC1}"/>
                  </a:ext>
                </a:extLst>
              </p:cNvPr>
              <p:cNvCxnSpPr/>
              <p:nvPr userDrawn="1"/>
            </p:nvCxnSpPr>
            <p:spPr>
              <a:xfrm>
                <a:off x="15369" y="10465"/>
                <a:ext cx="3062" cy="0"/>
              </a:xfrm>
              <a:prstGeom prst="line">
                <a:avLst/>
              </a:prstGeom>
              <a:ln w="25400">
                <a:solidFill>
                  <a:srgbClr val="009B4C"/>
                </a:solidFill>
                <a:tailEnd type="none" w="med" len="med"/>
              </a:ln>
              <a:effectLst/>
            </p:spPr>
            <p:style>
              <a:lnRef idx="3">
                <a:schemeClr val="accent6"/>
              </a:lnRef>
              <a:fillRef idx="0">
                <a:schemeClr val="accent6"/>
              </a:fillRef>
              <a:effectRef idx="2">
                <a:schemeClr val="accent6"/>
              </a:effectRef>
              <a:fontRef idx="minor">
                <a:schemeClr val="tx1"/>
              </a:fontRef>
            </p:style>
          </p:cxnSp>
        </p:grpSp>
        <p:cxnSp>
          <p:nvCxnSpPr>
            <p:cNvPr id="14" name="直接连接符 13">
              <a:extLst>
                <a:ext uri="{FF2B5EF4-FFF2-40B4-BE49-F238E27FC236}">
                  <a16:creationId xmlns:a16="http://schemas.microsoft.com/office/drawing/2014/main" id="{0A9288DF-CED2-4E74-B58E-EAD9506C1038}"/>
                </a:ext>
              </a:extLst>
            </p:cNvPr>
            <p:cNvCxnSpPr/>
            <p:nvPr userDrawn="1"/>
          </p:nvCxnSpPr>
          <p:spPr>
            <a:xfrm>
              <a:off x="15779" y="4730"/>
              <a:ext cx="2743" cy="0"/>
            </a:xfrm>
            <a:prstGeom prst="line">
              <a:avLst/>
            </a:prstGeom>
            <a:ln w="25400">
              <a:solidFill>
                <a:srgbClr val="009B4C"/>
              </a:solidFill>
              <a:tailEnd type="none" w="med" len="med"/>
            </a:ln>
            <a:effectLst/>
          </p:spPr>
          <p:style>
            <a:lnRef idx="3">
              <a:schemeClr val="accent6"/>
            </a:lnRef>
            <a:fillRef idx="0">
              <a:schemeClr val="accent6"/>
            </a:fillRef>
            <a:effectRef idx="2">
              <a:schemeClr val="accent6"/>
            </a:effectRef>
            <a:fontRef idx="minor">
              <a:schemeClr val="tx1"/>
            </a:fontRef>
          </p:style>
        </p:cxnSp>
      </p:grpSp>
    </p:spTree>
    <p:extLst>
      <p:ext uri="{BB962C8B-B14F-4D97-AF65-F5344CB8AC3E}">
        <p14:creationId xmlns:p14="http://schemas.microsoft.com/office/powerpoint/2010/main" val="985529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17"/>
          <p:cNvSpPr txBox="1">
            <a:spLocks noChangeArrowheads="1"/>
          </p:cNvSpPr>
          <p:nvPr/>
        </p:nvSpPr>
        <p:spPr bwMode="auto">
          <a:xfrm>
            <a:off x="6311230" y="2247900"/>
            <a:ext cx="2328291"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dist"/>
            <a:r>
              <a:rPr lang="zh-CN" altLang="en-US" sz="4800" b="1">
                <a:latin typeface="Times New Roman" panose="02020603050405020304" pitchFamily="18" charset="0"/>
                <a:ea typeface="黑体" panose="02010609060101010101" pitchFamily="49" charset="-122"/>
                <a:cs typeface="Times New Roman" panose="02020603050405020304" pitchFamily="18" charset="0"/>
              </a:rPr>
              <a:t>题型五</a:t>
            </a:r>
          </a:p>
        </p:txBody>
      </p:sp>
      <p:sp>
        <p:nvSpPr>
          <p:cNvPr id="10" name="文本框 9"/>
          <p:cNvSpPr txBox="1"/>
          <p:nvPr/>
        </p:nvSpPr>
        <p:spPr>
          <a:xfrm>
            <a:off x="4078982" y="3325113"/>
            <a:ext cx="6336704" cy="1327186"/>
          </a:xfrm>
          <a:prstGeom prst="roundRect">
            <a:avLst/>
          </a:prstGeom>
          <a:solidFill>
            <a:schemeClr val="bg1"/>
          </a:solidFill>
          <a:ln>
            <a:solidFill>
              <a:schemeClr val="bg1"/>
            </a:solidFill>
          </a:ln>
          <a:effectLst>
            <a:outerShdw blurRad="63500" sx="102000" sy="102000" algn="ctr" rotWithShape="0">
              <a:prstClr val="black">
                <a:alpha val="40000"/>
              </a:prstClr>
            </a:outerShdw>
          </a:effectLst>
        </p:spPr>
        <p:txBody>
          <a:bodyPr wrap="square">
            <a:spAutoFit/>
          </a:bodyPr>
          <a:lstStyle/>
          <a:p>
            <a:pPr algn="ctr">
              <a:lnSpc>
                <a:spcPct val="150000"/>
              </a:lnSpc>
            </a:pPr>
            <a:r>
              <a:rPr lang="zh-CN" altLang="en-US" sz="4800" b="1">
                <a:latin typeface="Times New Roman" panose="02020603050405020304" pitchFamily="18" charset="0"/>
                <a:ea typeface="黑体" panose="02010609060101010101" pitchFamily="49" charset="-122"/>
                <a:cs typeface="Times New Roman" panose="02020603050405020304" pitchFamily="18" charset="0"/>
              </a:rPr>
              <a:t>19题－力学计算题</a:t>
            </a: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50590" y="1373644"/>
            <a:ext cx="10603235" cy="737235"/>
            <a:chOff x="1027" y="6411"/>
            <a:chExt cx="16698" cy="1161"/>
          </a:xfrm>
        </p:grpSpPr>
        <p:pic>
          <p:nvPicPr>
            <p:cNvPr id="3" name="图片 2" descr="带序号考点标2字"/>
            <p:cNvPicPr>
              <a:picLocks noChangeAspect="1"/>
            </p:cNvPicPr>
            <p:nvPr/>
          </p:nvPicPr>
          <p:blipFill>
            <a:blip r:embed="rId2"/>
            <a:stretch>
              <a:fillRect/>
            </a:stretch>
          </p:blipFill>
          <p:spPr>
            <a:xfrm>
              <a:off x="1027" y="6569"/>
              <a:ext cx="2817" cy="927"/>
            </a:xfrm>
            <a:prstGeom prst="rect">
              <a:avLst/>
            </a:prstGeom>
          </p:spPr>
        </p:pic>
        <p:grpSp>
          <p:nvGrpSpPr>
            <p:cNvPr id="4" name="组合 3"/>
            <p:cNvGrpSpPr/>
            <p:nvPr/>
          </p:nvGrpSpPr>
          <p:grpSpPr>
            <a:xfrm>
              <a:off x="1373" y="6411"/>
              <a:ext cx="16352" cy="1161"/>
              <a:chOff x="1373" y="2682"/>
              <a:chExt cx="16352" cy="1161"/>
            </a:xfrm>
          </p:grpSpPr>
          <p:grpSp>
            <p:nvGrpSpPr>
              <p:cNvPr id="5" name="组合 4"/>
              <p:cNvGrpSpPr/>
              <p:nvPr/>
            </p:nvGrpSpPr>
            <p:grpSpPr>
              <a:xfrm>
                <a:off x="1373" y="2897"/>
                <a:ext cx="2391" cy="824"/>
                <a:chOff x="2523" y="1360"/>
                <a:chExt cx="1804" cy="824"/>
              </a:xfrm>
            </p:grpSpPr>
            <p:sp>
              <p:nvSpPr>
                <p:cNvPr id="7" name="文本框 6"/>
                <p:cNvSpPr txBox="1"/>
                <p:nvPr/>
              </p:nvSpPr>
              <p:spPr>
                <a:xfrm>
                  <a:off x="2523" y="1360"/>
                  <a:ext cx="1340" cy="822"/>
                </a:xfrm>
                <a:prstGeom prst="rect">
                  <a:avLst/>
                </a:prstGeom>
                <a:noFill/>
              </p:spPr>
              <p:txBody>
                <a:bodyPr wrap="square" rtlCol="0">
                  <a:spAutoFit/>
                </a:bodyPr>
                <a:lstStyle/>
                <a:p>
                  <a:r>
                    <a:rPr lang="zh-CN" altLang="en-US" sz="2800" b="1">
                      <a:solidFill>
                        <a:schemeClr val="bg1"/>
                      </a:solidFill>
                      <a:latin typeface="Times New Roman" panose="02020603050405020304" pitchFamily="18" charset="0"/>
                      <a:ea typeface="黑体" panose="02010609060101010101" pitchFamily="49" charset="-122"/>
                    </a:rPr>
                    <a:t>类型</a:t>
                  </a:r>
                </a:p>
              </p:txBody>
            </p:sp>
            <p:sp>
              <p:nvSpPr>
                <p:cNvPr id="8" name="文本框 7"/>
                <p:cNvSpPr txBox="1"/>
                <p:nvPr/>
              </p:nvSpPr>
              <p:spPr>
                <a:xfrm>
                  <a:off x="3719" y="1360"/>
                  <a:ext cx="608" cy="824"/>
                </a:xfrm>
                <a:prstGeom prst="rect">
                  <a:avLst/>
                </a:prstGeom>
                <a:noFill/>
              </p:spPr>
              <p:txBody>
                <a:bodyPr wrap="square" rtlCol="0">
                  <a:spAutoFit/>
                </a:bodyPr>
                <a:lstStyle/>
                <a:p>
                  <a:pPr algn="ctr"/>
                  <a:r>
                    <a:rPr lang="en-US" altLang="zh-CN" sz="2800" b="1">
                      <a:latin typeface="Times New Roman" panose="02020603050405020304" pitchFamily="18" charset="0"/>
                      <a:ea typeface="黑体" panose="02010609060101010101" pitchFamily="49" charset="-122"/>
                      <a:cs typeface="Times New Roman" panose="02020603050405020304" pitchFamily="18" charset="0"/>
                    </a:rPr>
                    <a:t>1</a:t>
                  </a:r>
                </a:p>
              </p:txBody>
            </p:sp>
          </p:grpSp>
          <p:sp>
            <p:nvSpPr>
              <p:cNvPr id="6" name="文本框 5"/>
              <p:cNvSpPr txBox="1"/>
              <p:nvPr/>
            </p:nvSpPr>
            <p:spPr>
              <a:xfrm>
                <a:off x="4348" y="2682"/>
                <a:ext cx="13377" cy="1161"/>
              </a:xfrm>
              <a:prstGeom prst="rect">
                <a:avLst/>
              </a:prstGeom>
              <a:noFill/>
            </p:spPr>
            <p:txBody>
              <a:bodyPr wrap="square" rtlCol="0">
                <a:spAutoFit/>
              </a:bodyPr>
              <a:lstStyle/>
              <a:p>
                <a:pPr>
                  <a:lnSpc>
                    <a:spcPct val="150000"/>
                  </a:lnSpc>
                </a:pPr>
                <a:r>
                  <a:rPr lang="zh-CN" sz="2800" b="1">
                    <a:latin typeface="黑体" panose="02010609060101010101" pitchFamily="49" charset="-122"/>
                    <a:ea typeface="黑体" panose="02010609060101010101" pitchFamily="49" charset="-122"/>
                    <a:cs typeface="Times New Roman" panose="02020603050405020304" pitchFamily="18" charset="0"/>
                  </a:rPr>
                  <a:t>机械类运动</a:t>
                </a:r>
                <a:r>
                  <a:rPr sz="2400" b="1">
                    <a:latin typeface="Times New Roman" panose="02020603050405020304" pitchFamily="18" charset="0"/>
                    <a:cs typeface="Times New Roman" panose="02020603050405020304" pitchFamily="18" charset="0"/>
                  </a:rPr>
                  <a:t>(10年</a:t>
                </a:r>
                <a:r>
                  <a:rPr lang="en-US" sz="2400" b="1">
                    <a:latin typeface="Times New Roman" panose="02020603050405020304" pitchFamily="18" charset="0"/>
                    <a:cs typeface="Times New Roman" panose="02020603050405020304" pitchFamily="18" charset="0"/>
                  </a:rPr>
                  <a:t>5</a:t>
                </a:r>
                <a:r>
                  <a:rPr sz="2400" b="1">
                    <a:latin typeface="Times New Roman" panose="02020603050405020304" pitchFamily="18" charset="0"/>
                    <a:cs typeface="Times New Roman" panose="02020603050405020304" pitchFamily="18" charset="0"/>
                  </a:rPr>
                  <a:t>考)</a:t>
                </a:r>
              </a:p>
            </p:txBody>
          </p:sp>
        </p:grpSp>
      </p:grpSp>
      <p:sp>
        <p:nvSpPr>
          <p:cNvPr id="100" name="文本框 99"/>
          <p:cNvSpPr txBox="1"/>
          <p:nvPr/>
        </p:nvSpPr>
        <p:spPr>
          <a:xfrm>
            <a:off x="421005" y="2466340"/>
            <a:ext cx="11348085" cy="3415030"/>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1. </a:t>
            </a:r>
            <a:r>
              <a:rPr lang="en-US" sz="2400" b="1">
                <a:latin typeface="Times New Roman" panose="02020603050405020304" pitchFamily="18" charset="0"/>
                <a:ea typeface="黑体" panose="02010609060101010101" pitchFamily="49" charset="-122"/>
              </a:rPr>
              <a:t>(2020</a:t>
            </a:r>
            <a:r>
              <a:rPr lang="zh-CN" sz="2400" b="1">
                <a:ea typeface="黑体" panose="02010609060101010101" pitchFamily="49" charset="-122"/>
              </a:rPr>
              <a:t>福建</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如图所示</a:t>
            </a:r>
            <a:r>
              <a:rPr lang="zh-CN" sz="2400" b="1">
                <a:cs typeface="宋体" panose="02010600030101010101" pitchFamily="2" charset="-122"/>
              </a:rPr>
              <a:t>，</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玉兔二号</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月球车在月球背面留下属于中国的第一道印记．登月前</a:t>
            </a:r>
            <a:r>
              <a:rPr lang="zh-CN" sz="2400" b="1">
                <a:cs typeface="宋体" panose="02010600030101010101" pitchFamily="2" charset="-122"/>
              </a:rPr>
              <a:t>，</a:t>
            </a:r>
            <a:r>
              <a:rPr lang="zh-CN" sz="2400" b="1">
                <a:ea typeface="宋体" panose="02010600030101010101" pitchFamily="2" charset="-122"/>
              </a:rPr>
              <a:t>在水平地面上进行测试</a:t>
            </a:r>
            <a:r>
              <a:rPr lang="zh-CN" sz="2400" b="1">
                <a:cs typeface="宋体" panose="02010600030101010101" pitchFamily="2" charset="-122"/>
              </a:rPr>
              <a:t>，</a:t>
            </a:r>
            <a:r>
              <a:rPr lang="zh-CN" sz="2400" b="1">
                <a:ea typeface="宋体" panose="02010600030101010101" pitchFamily="2" charset="-122"/>
              </a:rPr>
              <a:t>月球车匀速直线行驶</a:t>
            </a:r>
            <a:r>
              <a:rPr lang="en-US" sz="2400" b="1">
                <a:latin typeface="Times New Roman" panose="02020603050405020304" pitchFamily="18" charset="0"/>
                <a:ea typeface="宋体" panose="02010600030101010101" pitchFamily="2" charset="-122"/>
              </a:rPr>
              <a:t>90 m</a:t>
            </a:r>
            <a:r>
              <a:rPr lang="zh-CN" sz="2400" b="1">
                <a:ea typeface="宋体" panose="02010600030101010101" pitchFamily="2" charset="-122"/>
              </a:rPr>
              <a:t>用时</a:t>
            </a:r>
            <a:r>
              <a:rPr lang="en-US" sz="2400" b="1">
                <a:latin typeface="Times New Roman" panose="02020603050405020304" pitchFamily="18" charset="0"/>
                <a:ea typeface="宋体" panose="02010600030101010101" pitchFamily="2" charset="-122"/>
              </a:rPr>
              <a:t>30 min</a:t>
            </a:r>
            <a:r>
              <a:rPr lang="zh-CN" sz="2400" b="1">
                <a:cs typeface="宋体" panose="02010600030101010101" pitchFamily="2" charset="-122"/>
              </a:rPr>
              <a:t>，</a:t>
            </a:r>
            <a:r>
              <a:rPr lang="zh-CN" sz="2400" b="1">
                <a:ea typeface="宋体" panose="02010600030101010101" pitchFamily="2" charset="-122"/>
              </a:rPr>
              <a:t>月球车的质量为</a:t>
            </a:r>
            <a:r>
              <a:rPr lang="en-US" sz="2400" b="1">
                <a:latin typeface="Times New Roman" panose="02020603050405020304" pitchFamily="18" charset="0"/>
                <a:ea typeface="宋体" panose="02010600030101010101" pitchFamily="2" charset="-122"/>
              </a:rPr>
              <a:t>135 kg</a:t>
            </a:r>
            <a:r>
              <a:rPr lang="zh-CN" sz="2400" b="1">
                <a:cs typeface="宋体" panose="02010600030101010101" pitchFamily="2" charset="-122"/>
              </a:rPr>
              <a:t>，</a:t>
            </a:r>
            <a:r>
              <a:rPr lang="zh-CN" sz="2400" b="1">
                <a:ea typeface="宋体" panose="02010600030101010101" pitchFamily="2" charset="-122"/>
              </a:rPr>
              <a:t>车轮与地面接触的总面积为</a:t>
            </a:r>
            <a:r>
              <a:rPr lang="en-US" sz="2400" b="1">
                <a:latin typeface="Times New Roman" panose="02020603050405020304" pitchFamily="18" charset="0"/>
                <a:ea typeface="宋体" panose="02010600030101010101" pitchFamily="2" charset="-122"/>
              </a:rPr>
              <a:t>1.5×10</a:t>
            </a:r>
            <a:r>
              <a:rPr lang="zh-CN" sz="2400" b="1" baseline="30000">
                <a:ea typeface="宋体" panose="02010600030101010101" pitchFamily="2" charset="-122"/>
              </a:rPr>
              <a:t>－</a:t>
            </a:r>
            <a:r>
              <a:rPr lang="en-US" sz="2400" b="1" baseline="30000">
                <a:latin typeface="Times New Roman" panose="02020603050405020304" pitchFamily="18" charset="0"/>
                <a:ea typeface="宋体" panose="02010600030101010101" pitchFamily="2" charset="-122"/>
              </a:rPr>
              <a:t>2</a:t>
            </a:r>
            <a:r>
              <a:rPr lang="en-US" sz="2400" b="1">
                <a:latin typeface="Times New Roman" panose="02020603050405020304" pitchFamily="18" charset="0"/>
                <a:ea typeface="宋体" panose="02010600030101010101" pitchFamily="2" charset="-122"/>
              </a:rPr>
              <a:t> m</a:t>
            </a:r>
            <a:r>
              <a:rPr lang="en-US" sz="2400" b="1" baseline="30000">
                <a:latin typeface="Times New Roman" panose="02020603050405020304" pitchFamily="18" charset="0"/>
                <a:ea typeface="宋体" panose="02010600030101010101" pitchFamily="2" charset="-122"/>
              </a:rPr>
              <a:t>2</a:t>
            </a:r>
            <a:r>
              <a:rPr lang="zh-CN" sz="2400" b="1">
                <a:cs typeface="宋体" panose="02010600030101010101" pitchFamily="2" charset="-122"/>
              </a:rPr>
              <a:t>，</a:t>
            </a:r>
            <a:r>
              <a:rPr lang="en-US" sz="2400" b="1" i="1">
                <a:latin typeface="Times New Roman" panose="02020603050405020304" pitchFamily="18" charset="0"/>
                <a:ea typeface="宋体" panose="02010600030101010101" pitchFamily="2" charset="-122"/>
              </a:rPr>
              <a:t>g</a:t>
            </a:r>
            <a:r>
              <a:rPr lang="zh-CN" sz="2400" b="1">
                <a:ea typeface="宋体" panose="02010600030101010101" pitchFamily="2" charset="-122"/>
              </a:rPr>
              <a:t>取</a:t>
            </a:r>
            <a:r>
              <a:rPr lang="en-US" sz="2400" b="1">
                <a:latin typeface="Times New Roman" panose="02020603050405020304" pitchFamily="18" charset="0"/>
                <a:ea typeface="宋体" panose="02010600030101010101" pitchFamily="2" charset="-122"/>
              </a:rPr>
              <a:t>10 N/kg.</a:t>
            </a:r>
            <a:r>
              <a:rPr lang="zh-CN" sz="2400" b="1">
                <a:ea typeface="宋体" panose="02010600030101010101" pitchFamily="2" charset="-122"/>
              </a:rPr>
              <a:t>求：</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测试时</a:t>
            </a:r>
            <a:r>
              <a:rPr lang="zh-CN" sz="2400" b="1">
                <a:cs typeface="宋体" panose="02010600030101010101" pitchFamily="2" charset="-122"/>
              </a:rPr>
              <a:t>，</a:t>
            </a:r>
            <a:r>
              <a:rPr lang="zh-CN" sz="2400" b="1">
                <a:ea typeface="宋体" panose="02010600030101010101" pitchFamily="2" charset="-122"/>
              </a:rPr>
              <a:t>月球车行驶的速度；</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测试时</a:t>
            </a:r>
            <a:r>
              <a:rPr lang="zh-CN" sz="2400" b="1">
                <a:cs typeface="宋体" panose="02010600030101010101" pitchFamily="2" charset="-122"/>
              </a:rPr>
              <a:t>，</a:t>
            </a:r>
            <a:r>
              <a:rPr lang="zh-CN" sz="2400" b="1">
                <a:ea typeface="宋体" panose="02010600030101010101" pitchFamily="2" charset="-122"/>
              </a:rPr>
              <a:t>月球车对水平地面的压强；</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(3)</a:t>
            </a:r>
            <a:r>
              <a:rPr lang="zh-CN" sz="2400" b="1">
                <a:ea typeface="宋体" panose="02010600030101010101" pitchFamily="2" charset="-122"/>
              </a:rPr>
              <a:t>登月后</a:t>
            </a:r>
            <a:r>
              <a:rPr lang="zh-CN" sz="2400" b="1">
                <a:cs typeface="宋体" panose="02010600030101010101" pitchFamily="2" charset="-122"/>
              </a:rPr>
              <a:t>，</a:t>
            </a:r>
            <a:r>
              <a:rPr lang="zh-CN" sz="2400" b="1">
                <a:ea typeface="宋体" panose="02010600030101010101" pitchFamily="2" charset="-122"/>
              </a:rPr>
              <a:t>月球车在月球上的质量．</a:t>
            </a:r>
            <a:endParaRPr lang="zh-CN" altLang="en-US"/>
          </a:p>
        </p:txBody>
      </p:sp>
      <p:pic>
        <p:nvPicPr>
          <p:cNvPr id="9" name="图片 -2147482371"/>
          <p:cNvPicPr>
            <a:picLocks noChangeAspect="1"/>
          </p:cNvPicPr>
          <p:nvPr/>
        </p:nvPicPr>
        <p:blipFill>
          <a:blip r:embed="rId3"/>
          <a:stretch>
            <a:fillRect/>
          </a:stretch>
        </p:blipFill>
        <p:spPr>
          <a:xfrm>
            <a:off x="7451090" y="4375785"/>
            <a:ext cx="2540635" cy="1748790"/>
          </a:xfrm>
          <a:prstGeom prst="rect">
            <a:avLst/>
          </a:prstGeom>
          <a:noFill/>
          <a:ln w="9525">
            <a:noFill/>
          </a:ln>
        </p:spPr>
      </p:pic>
      <p:sp>
        <p:nvSpPr>
          <p:cNvPr id="30" name="文本框 29"/>
          <p:cNvSpPr txBox="1"/>
          <p:nvPr/>
        </p:nvSpPr>
        <p:spPr>
          <a:xfrm>
            <a:off x="8016240" y="6203950"/>
            <a:ext cx="1619885" cy="368300"/>
          </a:xfrm>
          <a:prstGeom prst="rect">
            <a:avLst/>
          </a:prstGeom>
          <a:noFill/>
          <a:ln w="9525">
            <a:noFill/>
          </a:ln>
        </p:spPr>
        <p:txBody>
          <a:bodyPr wrap="square">
            <a:spAutoFit/>
          </a:bodyPr>
          <a:lstStyle/>
          <a:p>
            <a:pPr marL="127000" indent="-127000" algn="ctr"/>
            <a:r>
              <a:rPr b="1">
                <a:latin typeface="Times New Roman" panose="02020603050405020304" pitchFamily="18" charset="0"/>
                <a:ea typeface="宋体" panose="02010600030101010101" pitchFamily="2" charset="-122"/>
                <a:cs typeface="Times New Roman" panose="02020603050405020304" pitchFamily="18" charset="0"/>
              </a:rPr>
              <a:t>第1题图</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521970" y="993140"/>
            <a:ext cx="10789285" cy="5631180"/>
          </a:xfrm>
          <a:prstGeom prst="rect">
            <a:avLst/>
          </a:prstGeom>
          <a:noFill/>
          <a:ln w="9525">
            <a:noFill/>
          </a:ln>
        </p:spPr>
        <p:txBody>
          <a:bodyPr wrap="square">
            <a:spAutoFit/>
          </a:bodyPr>
          <a:lstStyle/>
          <a:p>
            <a:pPr indent="0">
              <a:lnSpc>
                <a:spcPct val="150000"/>
              </a:lnSpc>
            </a:pPr>
            <a:r>
              <a:rPr lang="zh-CN" sz="2400" b="1" dirty="0">
                <a:solidFill>
                  <a:srgbClr val="FF0000"/>
                </a:solidFill>
                <a:ea typeface="黑体" panose="02010609060101010101" pitchFamily="49" charset="-122"/>
              </a:rPr>
              <a:t>解：</a:t>
            </a:r>
            <a:r>
              <a:rPr lang="en-US" sz="2400" b="1" dirty="0">
                <a:solidFill>
                  <a:srgbClr val="FF0000"/>
                </a:solidFill>
                <a:latin typeface="Times New Roman" panose="02020603050405020304" pitchFamily="18" charset="0"/>
                <a:ea typeface="宋体" panose="02010600030101010101" pitchFamily="2" charset="-122"/>
              </a:rPr>
              <a:t>(1)</a:t>
            </a:r>
            <a:r>
              <a:rPr lang="zh-CN" sz="2400" b="1" dirty="0">
                <a:solidFill>
                  <a:srgbClr val="FF0000"/>
                </a:solidFill>
                <a:ea typeface="宋体" panose="02010600030101010101" pitchFamily="2" charset="-122"/>
              </a:rPr>
              <a:t>测试时</a:t>
            </a:r>
            <a:r>
              <a:rPr lang="zh-CN" sz="2400" b="1" dirty="0">
                <a:solidFill>
                  <a:srgbClr val="FF0000"/>
                </a:solidFill>
                <a:cs typeface="宋体" panose="02010600030101010101" pitchFamily="2" charset="-122"/>
              </a:rPr>
              <a:t>，</a:t>
            </a:r>
            <a:r>
              <a:rPr lang="zh-CN" sz="2400" b="1" dirty="0">
                <a:solidFill>
                  <a:srgbClr val="FF0000"/>
                </a:solidFill>
                <a:ea typeface="宋体" panose="02010600030101010101" pitchFamily="2" charset="-122"/>
              </a:rPr>
              <a:t>月球车行驶的速度</a:t>
            </a:r>
            <a:endParaRPr lang="en-US" sz="2400" b="1" i="1" dirty="0">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dirty="0">
                <a:solidFill>
                  <a:srgbClr val="FF0000"/>
                </a:solidFill>
                <a:latin typeface="Times New Roman" panose="02020603050405020304" pitchFamily="18" charset="0"/>
                <a:ea typeface="宋体" panose="02010600030101010101" pitchFamily="2" charset="-122"/>
              </a:rPr>
              <a:t>                              </a:t>
            </a:r>
            <a:r>
              <a:rPr lang="zh-CN" sz="2400" b="1" dirty="0">
                <a:solidFill>
                  <a:srgbClr val="FF0000"/>
                </a:solidFill>
                <a:ea typeface="宋体" panose="02010600030101010101" pitchFamily="2" charset="-122"/>
              </a:rPr>
              <a:t>＝</a:t>
            </a:r>
            <a:r>
              <a:rPr lang="en-US" sz="2400" b="1" dirty="0">
                <a:solidFill>
                  <a:srgbClr val="FF0000"/>
                </a:solidFill>
                <a:latin typeface="Times New Roman" panose="02020603050405020304" pitchFamily="18" charset="0"/>
                <a:ea typeface="宋体" panose="02010600030101010101" pitchFamily="2" charset="-122"/>
              </a:rPr>
              <a:t>0.05 m/s</a:t>
            </a:r>
          </a:p>
          <a:p>
            <a:pPr indent="0">
              <a:lnSpc>
                <a:spcPct val="150000"/>
              </a:lnSpc>
            </a:pPr>
            <a:r>
              <a:rPr lang="en-US" sz="2400" b="1" dirty="0">
                <a:solidFill>
                  <a:srgbClr val="FF0000"/>
                </a:solidFill>
                <a:latin typeface="Times New Roman" panose="02020603050405020304" pitchFamily="18" charset="0"/>
                <a:ea typeface="宋体" panose="02010600030101010101" pitchFamily="2" charset="-122"/>
              </a:rPr>
              <a:t>(2)</a:t>
            </a:r>
            <a:r>
              <a:rPr lang="zh-CN" sz="2400" b="1" dirty="0">
                <a:solidFill>
                  <a:srgbClr val="FF0000"/>
                </a:solidFill>
                <a:ea typeface="宋体" panose="02010600030101010101" pitchFamily="2" charset="-122"/>
              </a:rPr>
              <a:t>测试时</a:t>
            </a:r>
            <a:r>
              <a:rPr lang="zh-CN" sz="2400" b="1" dirty="0">
                <a:solidFill>
                  <a:srgbClr val="FF0000"/>
                </a:solidFill>
                <a:cs typeface="宋体" panose="02010600030101010101" pitchFamily="2" charset="-122"/>
              </a:rPr>
              <a:t>，</a:t>
            </a:r>
            <a:r>
              <a:rPr lang="zh-CN" sz="2400" b="1" dirty="0">
                <a:solidFill>
                  <a:srgbClr val="FF0000"/>
                </a:solidFill>
                <a:ea typeface="宋体" panose="02010600030101010101" pitchFamily="2" charset="-122"/>
              </a:rPr>
              <a:t>月球车受到的重力</a:t>
            </a:r>
            <a:endParaRPr lang="en-US" sz="2400" b="1" i="1" dirty="0">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dirty="0">
                <a:solidFill>
                  <a:srgbClr val="FF0000"/>
                </a:solidFill>
                <a:latin typeface="Times New Roman" panose="02020603050405020304" pitchFamily="18" charset="0"/>
                <a:ea typeface="宋体" panose="02010600030101010101" pitchFamily="2" charset="-122"/>
              </a:rPr>
              <a:t>G</a:t>
            </a:r>
            <a:r>
              <a:rPr lang="zh-CN" sz="2400" b="1" dirty="0">
                <a:solidFill>
                  <a:srgbClr val="FF0000"/>
                </a:solidFill>
                <a:ea typeface="宋体" panose="02010600030101010101" pitchFamily="2" charset="-122"/>
              </a:rPr>
              <a:t>＝</a:t>
            </a:r>
            <a:r>
              <a:rPr lang="en-US" sz="2400" b="1" i="1" dirty="0">
                <a:solidFill>
                  <a:srgbClr val="FF0000"/>
                </a:solidFill>
                <a:latin typeface="Times New Roman" panose="02020603050405020304" pitchFamily="18" charset="0"/>
                <a:ea typeface="宋体" panose="02010600030101010101" pitchFamily="2" charset="-122"/>
              </a:rPr>
              <a:t>mg</a:t>
            </a:r>
            <a:r>
              <a:rPr lang="zh-CN" sz="2400" b="1" dirty="0">
                <a:solidFill>
                  <a:srgbClr val="FF0000"/>
                </a:solidFill>
                <a:ea typeface="宋体" panose="02010600030101010101" pitchFamily="2" charset="-122"/>
              </a:rPr>
              <a:t>＝</a:t>
            </a:r>
            <a:r>
              <a:rPr lang="en-US" sz="2400" b="1" dirty="0">
                <a:solidFill>
                  <a:srgbClr val="FF0000"/>
                </a:solidFill>
                <a:latin typeface="Times New Roman" panose="02020603050405020304" pitchFamily="18" charset="0"/>
                <a:ea typeface="宋体" panose="02010600030101010101" pitchFamily="2" charset="-122"/>
              </a:rPr>
              <a:t>135 </a:t>
            </a:r>
            <a:r>
              <a:rPr lang="en-US" sz="2400" b="1" dirty="0" err="1">
                <a:solidFill>
                  <a:srgbClr val="FF0000"/>
                </a:solidFill>
                <a:latin typeface="Times New Roman" panose="02020603050405020304" pitchFamily="18" charset="0"/>
                <a:ea typeface="宋体" panose="02010600030101010101" pitchFamily="2" charset="-122"/>
              </a:rPr>
              <a:t>kg×10</a:t>
            </a:r>
            <a:r>
              <a:rPr lang="en-US" sz="2400" b="1" dirty="0">
                <a:solidFill>
                  <a:srgbClr val="FF0000"/>
                </a:solidFill>
                <a:latin typeface="Times New Roman" panose="02020603050405020304" pitchFamily="18" charset="0"/>
                <a:ea typeface="宋体" panose="02010600030101010101" pitchFamily="2" charset="-122"/>
              </a:rPr>
              <a:t> N/kg</a:t>
            </a:r>
            <a:r>
              <a:rPr lang="zh-CN" sz="2400" b="1" dirty="0">
                <a:solidFill>
                  <a:srgbClr val="FF0000"/>
                </a:solidFill>
                <a:ea typeface="宋体" panose="02010600030101010101" pitchFamily="2" charset="-122"/>
              </a:rPr>
              <a:t>＝</a:t>
            </a:r>
            <a:r>
              <a:rPr lang="en-US" sz="2400" b="1" dirty="0">
                <a:solidFill>
                  <a:srgbClr val="FF0000"/>
                </a:solidFill>
                <a:latin typeface="Times New Roman" panose="02020603050405020304" pitchFamily="18" charset="0"/>
                <a:ea typeface="宋体" panose="02010600030101010101" pitchFamily="2" charset="-122"/>
              </a:rPr>
              <a:t>1 350 N</a:t>
            </a:r>
            <a:endParaRPr lang="zh-CN" sz="2400" b="1" dirty="0">
              <a:solidFill>
                <a:srgbClr val="FF0000"/>
              </a:solidFill>
              <a:ea typeface="宋体" panose="02010600030101010101" pitchFamily="2" charset="-122"/>
            </a:endParaRPr>
          </a:p>
          <a:p>
            <a:pPr indent="0">
              <a:lnSpc>
                <a:spcPct val="150000"/>
              </a:lnSpc>
            </a:pPr>
            <a:r>
              <a:rPr lang="zh-CN" sz="2400" b="1" dirty="0">
                <a:solidFill>
                  <a:srgbClr val="FF0000"/>
                </a:solidFill>
                <a:ea typeface="宋体" panose="02010600030101010101" pitchFamily="2" charset="-122"/>
              </a:rPr>
              <a:t>月球车对水平地面的压力</a:t>
            </a:r>
            <a:endParaRPr lang="en-US" sz="2400" b="1" i="1" dirty="0">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dirty="0">
                <a:solidFill>
                  <a:srgbClr val="FF0000"/>
                </a:solidFill>
                <a:latin typeface="Times New Roman" panose="02020603050405020304" pitchFamily="18" charset="0"/>
                <a:ea typeface="宋体" panose="02010600030101010101" pitchFamily="2" charset="-122"/>
              </a:rPr>
              <a:t>F</a:t>
            </a:r>
            <a:r>
              <a:rPr lang="zh-CN" sz="2400" b="1" dirty="0">
                <a:solidFill>
                  <a:srgbClr val="FF0000"/>
                </a:solidFill>
                <a:ea typeface="宋体" panose="02010600030101010101" pitchFamily="2" charset="-122"/>
              </a:rPr>
              <a:t>＝</a:t>
            </a:r>
            <a:r>
              <a:rPr lang="en-US" sz="2400" b="1" i="1" dirty="0">
                <a:solidFill>
                  <a:srgbClr val="FF0000"/>
                </a:solidFill>
                <a:latin typeface="Times New Roman" panose="02020603050405020304" pitchFamily="18" charset="0"/>
                <a:ea typeface="宋体" panose="02010600030101010101" pitchFamily="2" charset="-122"/>
              </a:rPr>
              <a:t>G</a:t>
            </a:r>
            <a:r>
              <a:rPr lang="zh-CN" sz="2400" b="1" dirty="0">
                <a:solidFill>
                  <a:srgbClr val="FF0000"/>
                </a:solidFill>
                <a:ea typeface="宋体" panose="02010600030101010101" pitchFamily="2" charset="-122"/>
              </a:rPr>
              <a:t>＝</a:t>
            </a:r>
            <a:r>
              <a:rPr lang="en-US" sz="2400" b="1" dirty="0">
                <a:solidFill>
                  <a:srgbClr val="FF0000"/>
                </a:solidFill>
                <a:latin typeface="Times New Roman" panose="02020603050405020304" pitchFamily="18" charset="0"/>
                <a:ea typeface="宋体" panose="02010600030101010101" pitchFamily="2" charset="-122"/>
              </a:rPr>
              <a:t>1 350 N</a:t>
            </a:r>
            <a:endParaRPr lang="zh-CN" sz="2400" b="1" dirty="0">
              <a:solidFill>
                <a:srgbClr val="FF0000"/>
              </a:solidFill>
              <a:ea typeface="宋体" panose="02010600030101010101" pitchFamily="2" charset="-122"/>
            </a:endParaRPr>
          </a:p>
          <a:p>
            <a:pPr indent="0">
              <a:lnSpc>
                <a:spcPct val="150000"/>
              </a:lnSpc>
            </a:pPr>
            <a:r>
              <a:rPr lang="zh-CN" sz="2400" b="1" dirty="0">
                <a:solidFill>
                  <a:srgbClr val="FF0000"/>
                </a:solidFill>
                <a:ea typeface="宋体" panose="02010600030101010101" pitchFamily="2" charset="-122"/>
              </a:rPr>
              <a:t>月球车对水平地面的压强</a:t>
            </a:r>
            <a:endParaRPr lang="en-US" sz="2400" b="1" i="1" dirty="0">
              <a:solidFill>
                <a:srgbClr val="FF0000"/>
              </a:solidFill>
              <a:latin typeface="Times New Roman" panose="02020603050405020304" pitchFamily="18" charset="0"/>
              <a:ea typeface="宋体" panose="02010600030101010101" pitchFamily="2" charset="-122"/>
            </a:endParaRPr>
          </a:p>
          <a:p>
            <a:pPr indent="0">
              <a:lnSpc>
                <a:spcPct val="150000"/>
              </a:lnSpc>
            </a:pPr>
            <a:r>
              <a:rPr lang="zh-CN" sz="2400" b="1" dirty="0">
                <a:solidFill>
                  <a:srgbClr val="FF0000"/>
                </a:solidFill>
                <a:ea typeface="宋体" panose="02010600030101010101" pitchFamily="2" charset="-122"/>
              </a:rPr>
              <a:t>                                     ＝</a:t>
            </a:r>
            <a:r>
              <a:rPr lang="en-US" sz="2400" b="1" dirty="0">
                <a:solidFill>
                  <a:srgbClr val="FF0000"/>
                </a:solidFill>
                <a:latin typeface="Times New Roman" panose="02020603050405020304" pitchFamily="18" charset="0"/>
                <a:ea typeface="宋体" panose="02010600030101010101" pitchFamily="2" charset="-122"/>
              </a:rPr>
              <a:t>9×10</a:t>
            </a:r>
            <a:r>
              <a:rPr lang="en-US" sz="2400" b="1" baseline="30000" dirty="0">
                <a:solidFill>
                  <a:srgbClr val="FF0000"/>
                </a:solidFill>
                <a:latin typeface="Times New Roman" panose="02020603050405020304" pitchFamily="18" charset="0"/>
                <a:ea typeface="宋体" panose="02010600030101010101" pitchFamily="2" charset="-122"/>
              </a:rPr>
              <a:t>4</a:t>
            </a:r>
            <a:r>
              <a:rPr lang="en-US" sz="2400" b="1" dirty="0">
                <a:solidFill>
                  <a:srgbClr val="FF0000"/>
                </a:solidFill>
                <a:latin typeface="Times New Roman" panose="02020603050405020304" pitchFamily="18" charset="0"/>
                <a:ea typeface="宋体" panose="02010600030101010101" pitchFamily="2" charset="-122"/>
              </a:rPr>
              <a:t> Pa</a:t>
            </a:r>
          </a:p>
          <a:p>
            <a:pPr indent="0">
              <a:lnSpc>
                <a:spcPct val="150000"/>
              </a:lnSpc>
            </a:pPr>
            <a:r>
              <a:rPr lang="en-US" sz="2400" b="1" dirty="0">
                <a:solidFill>
                  <a:srgbClr val="FF0000"/>
                </a:solidFill>
                <a:latin typeface="Times New Roman" panose="02020603050405020304" pitchFamily="18" charset="0"/>
                <a:ea typeface="宋体" panose="02010600030101010101" pitchFamily="2" charset="-122"/>
              </a:rPr>
              <a:t>(3)</a:t>
            </a:r>
            <a:r>
              <a:rPr lang="zh-CN" sz="2400" b="1" dirty="0">
                <a:solidFill>
                  <a:srgbClr val="FF0000"/>
                </a:solidFill>
                <a:ea typeface="宋体" panose="02010600030101010101" pitchFamily="2" charset="-122"/>
              </a:rPr>
              <a:t>质量是物体的一种属性</a:t>
            </a:r>
            <a:r>
              <a:rPr lang="zh-CN" sz="2400" b="1" dirty="0">
                <a:solidFill>
                  <a:srgbClr val="FF0000"/>
                </a:solidFill>
                <a:cs typeface="宋体" panose="02010600030101010101" pitchFamily="2" charset="-122"/>
              </a:rPr>
              <a:t>，</a:t>
            </a:r>
            <a:r>
              <a:rPr lang="zh-CN" sz="2400" b="1" dirty="0">
                <a:solidFill>
                  <a:srgbClr val="FF0000"/>
                </a:solidFill>
                <a:ea typeface="宋体" panose="02010600030101010101" pitchFamily="2" charset="-122"/>
              </a:rPr>
              <a:t>其大小与位置无关</a:t>
            </a:r>
            <a:r>
              <a:rPr lang="zh-CN" sz="2400" b="1" dirty="0">
                <a:solidFill>
                  <a:srgbClr val="FF0000"/>
                </a:solidFill>
                <a:cs typeface="宋体" panose="02010600030101010101" pitchFamily="2" charset="-122"/>
              </a:rPr>
              <a:t>，</a:t>
            </a:r>
            <a:r>
              <a:rPr lang="zh-CN" sz="2400" b="1" dirty="0">
                <a:solidFill>
                  <a:srgbClr val="FF0000"/>
                </a:solidFill>
                <a:ea typeface="宋体" panose="02010600030101010101" pitchFamily="2" charset="-122"/>
              </a:rPr>
              <a:t>登月后</a:t>
            </a:r>
            <a:r>
              <a:rPr lang="zh-CN" sz="2400" b="1" dirty="0">
                <a:solidFill>
                  <a:srgbClr val="FF0000"/>
                </a:solidFill>
                <a:cs typeface="宋体" panose="02010600030101010101" pitchFamily="2" charset="-122"/>
              </a:rPr>
              <a:t>，</a:t>
            </a:r>
            <a:r>
              <a:rPr lang="zh-CN" sz="2400" b="1" dirty="0">
                <a:solidFill>
                  <a:srgbClr val="FF0000"/>
                </a:solidFill>
                <a:ea typeface="宋体" panose="02010600030101010101" pitchFamily="2" charset="-122"/>
              </a:rPr>
              <a:t>月球车的质量不变</a:t>
            </a:r>
            <a:r>
              <a:rPr lang="zh-CN" sz="2400" b="1" dirty="0">
                <a:solidFill>
                  <a:srgbClr val="FF0000"/>
                </a:solidFill>
                <a:cs typeface="宋体" panose="02010600030101010101" pitchFamily="2" charset="-122"/>
              </a:rPr>
              <a:t>，</a:t>
            </a:r>
            <a:r>
              <a:rPr lang="zh-CN" sz="2400" b="1" dirty="0">
                <a:solidFill>
                  <a:srgbClr val="FF0000"/>
                </a:solidFill>
                <a:ea typeface="宋体" panose="02010600030101010101" pitchFamily="2" charset="-122"/>
              </a:rPr>
              <a:t>仍为</a:t>
            </a:r>
            <a:r>
              <a:rPr lang="en-US" sz="2400" b="1" dirty="0">
                <a:solidFill>
                  <a:srgbClr val="FF0000"/>
                </a:solidFill>
                <a:latin typeface="Times New Roman" panose="02020603050405020304" pitchFamily="18" charset="0"/>
                <a:ea typeface="宋体" panose="02010600030101010101" pitchFamily="2" charset="-122"/>
              </a:rPr>
              <a:t>135 kg.</a:t>
            </a:r>
            <a:endParaRPr lang="zh-CN" altLang="en-US" dirty="0"/>
          </a:p>
        </p:txBody>
      </p:sp>
      <p:graphicFrame>
        <p:nvGraphicFramePr>
          <p:cNvPr id="2" name="对象 -2147482566"/>
          <p:cNvGraphicFramePr>
            <a:graphicFrameLocks noChangeAspect="1"/>
          </p:cNvGraphicFramePr>
          <p:nvPr/>
        </p:nvGraphicFramePr>
        <p:xfrm>
          <a:off x="672148" y="1438910"/>
          <a:ext cx="2176780" cy="848360"/>
        </p:xfrm>
        <a:graphic>
          <a:graphicData uri="http://schemas.openxmlformats.org/presentationml/2006/ole">
            <mc:AlternateContent xmlns:mc="http://schemas.openxmlformats.org/markup-compatibility/2006">
              <mc:Choice xmlns:v="urn:schemas-microsoft-com:vml" Requires="v">
                <p:oleObj spid="_x0000_s3082" r:id="rId3" imgW="1041400" imgH="405765" progId="Equation.DSMT4">
                  <p:embed/>
                </p:oleObj>
              </mc:Choice>
              <mc:Fallback>
                <p:oleObj r:id="rId3" imgW="1041400" imgH="405765" progId="Equation.DSMT4">
                  <p:embed/>
                  <p:pic>
                    <p:nvPicPr>
                      <p:cNvPr id="0" name="图片 3075"/>
                      <p:cNvPicPr/>
                      <p:nvPr/>
                    </p:nvPicPr>
                    <p:blipFill>
                      <a:blip r:embed="rId4"/>
                      <a:stretch>
                        <a:fillRect/>
                      </a:stretch>
                    </p:blipFill>
                    <p:spPr>
                      <a:xfrm>
                        <a:off x="672148" y="1438910"/>
                        <a:ext cx="2176780" cy="848360"/>
                      </a:xfrm>
                      <a:prstGeom prst="rect">
                        <a:avLst/>
                      </a:prstGeom>
                      <a:noFill/>
                      <a:ln w="38100">
                        <a:noFill/>
                        <a:miter/>
                      </a:ln>
                    </p:spPr>
                  </p:pic>
                </p:oleObj>
              </mc:Fallback>
            </mc:AlternateContent>
          </a:graphicData>
        </a:graphic>
      </p:graphicFrame>
      <p:graphicFrame>
        <p:nvGraphicFramePr>
          <p:cNvPr id="3" name="对象 -2147482565"/>
          <p:cNvGraphicFramePr>
            <a:graphicFrameLocks noChangeAspect="1"/>
          </p:cNvGraphicFramePr>
          <p:nvPr/>
        </p:nvGraphicFramePr>
        <p:xfrm>
          <a:off x="909320" y="4754880"/>
          <a:ext cx="2746375" cy="844550"/>
        </p:xfrm>
        <a:graphic>
          <a:graphicData uri="http://schemas.openxmlformats.org/presentationml/2006/ole">
            <mc:AlternateContent xmlns:mc="http://schemas.openxmlformats.org/markup-compatibility/2006">
              <mc:Choice xmlns:v="urn:schemas-microsoft-com:vml" Requires="v">
                <p:oleObj spid="_x0000_s3083" r:id="rId5" imgW="1320165" imgH="405765" progId="Equation.DSMT4">
                  <p:embed/>
                </p:oleObj>
              </mc:Choice>
              <mc:Fallback>
                <p:oleObj r:id="rId5" imgW="1320165" imgH="405765" progId="Equation.DSMT4">
                  <p:embed/>
                  <p:pic>
                    <p:nvPicPr>
                      <p:cNvPr id="0" name="图片 1"/>
                      <p:cNvPicPr/>
                      <p:nvPr/>
                    </p:nvPicPr>
                    <p:blipFill>
                      <a:blip r:embed="rId6"/>
                      <a:stretch>
                        <a:fillRect/>
                      </a:stretch>
                    </p:blipFill>
                    <p:spPr>
                      <a:xfrm>
                        <a:off x="909320" y="4754880"/>
                        <a:ext cx="2746375" cy="844550"/>
                      </a:xfrm>
                      <a:prstGeom prst="rect">
                        <a:avLst/>
                      </a:prstGeom>
                      <a:noFill/>
                      <a:ln w="38100">
                        <a:noFill/>
                        <a:miter/>
                      </a:ln>
                    </p:spPr>
                  </p:pic>
                </p:oleObj>
              </mc:Fallback>
            </mc:AlternateContent>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文本框 29"/>
          <p:cNvSpPr txBox="1"/>
          <p:nvPr/>
        </p:nvSpPr>
        <p:spPr>
          <a:xfrm>
            <a:off x="7146925" y="5737860"/>
            <a:ext cx="1619885" cy="368300"/>
          </a:xfrm>
          <a:prstGeom prst="rect">
            <a:avLst/>
          </a:prstGeom>
          <a:noFill/>
          <a:ln w="9525">
            <a:noFill/>
          </a:ln>
        </p:spPr>
        <p:txBody>
          <a:bodyPr wrap="square">
            <a:spAutoFit/>
          </a:bodyPr>
          <a:lstStyle/>
          <a:p>
            <a:pPr marL="127000" indent="-127000" algn="ctr"/>
            <a:r>
              <a:rPr b="1">
                <a:latin typeface="Times New Roman" panose="02020603050405020304" pitchFamily="18" charset="0"/>
                <a:ea typeface="宋体" panose="02010600030101010101" pitchFamily="2" charset="-122"/>
                <a:cs typeface="Times New Roman" panose="02020603050405020304" pitchFamily="18" charset="0"/>
              </a:rPr>
              <a:t>第</a:t>
            </a:r>
            <a:r>
              <a:rPr lang="en-US" b="1">
                <a:latin typeface="Times New Roman" panose="02020603050405020304" pitchFamily="18" charset="0"/>
                <a:ea typeface="宋体" panose="02010600030101010101" pitchFamily="2" charset="-122"/>
                <a:cs typeface="Times New Roman" panose="02020603050405020304" pitchFamily="18" charset="0"/>
              </a:rPr>
              <a:t>2</a:t>
            </a:r>
            <a:r>
              <a:rPr b="1">
                <a:latin typeface="Times New Roman" panose="02020603050405020304" pitchFamily="18" charset="0"/>
                <a:ea typeface="宋体" panose="02010600030101010101" pitchFamily="2" charset="-122"/>
                <a:cs typeface="Times New Roman" panose="02020603050405020304" pitchFamily="18" charset="0"/>
              </a:rPr>
              <a:t>题图</a:t>
            </a:r>
          </a:p>
        </p:txBody>
      </p:sp>
      <p:sp>
        <p:nvSpPr>
          <p:cNvPr id="2" name="文本框 1"/>
          <p:cNvSpPr txBox="1"/>
          <p:nvPr/>
        </p:nvSpPr>
        <p:spPr>
          <a:xfrm>
            <a:off x="527685" y="1254760"/>
            <a:ext cx="11134090" cy="3969385"/>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2. </a:t>
            </a:r>
            <a:r>
              <a:rPr lang="en-US" sz="2400" b="1">
                <a:latin typeface="Times New Roman" panose="02020603050405020304" pitchFamily="18" charset="0"/>
                <a:ea typeface="黑体" panose="02010609060101010101" pitchFamily="49" charset="-122"/>
              </a:rPr>
              <a:t>(2020</a:t>
            </a:r>
            <a:r>
              <a:rPr lang="zh-CN" sz="2400" b="1">
                <a:ea typeface="黑体" panose="02010609060101010101" pitchFamily="49" charset="-122"/>
              </a:rPr>
              <a:t>乐山</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如图所示</a:t>
            </a:r>
            <a:r>
              <a:rPr lang="zh-CN" sz="2400" b="1">
                <a:cs typeface="宋体" panose="02010600030101010101" pitchFamily="2" charset="-122"/>
              </a:rPr>
              <a:t>，</a:t>
            </a:r>
            <a:r>
              <a:rPr lang="zh-CN" sz="2400" b="1">
                <a:ea typeface="宋体" panose="02010600030101010101" pitchFamily="2" charset="-122"/>
              </a:rPr>
              <a:t>一款新型无人驾驶电动汽车</a:t>
            </a:r>
            <a:r>
              <a:rPr lang="zh-CN" sz="2400" b="1">
                <a:cs typeface="宋体" panose="02010600030101010101" pitchFamily="2" charset="-122"/>
              </a:rPr>
              <a:t>，</a:t>
            </a:r>
            <a:r>
              <a:rPr lang="zh-CN" sz="2400" b="1">
                <a:ea typeface="宋体" panose="02010600030101010101" pitchFamily="2" charset="-122"/>
              </a:rPr>
              <a:t>总质量为</a:t>
            </a:r>
            <a:r>
              <a:rPr lang="en-US" sz="2400" b="1">
                <a:latin typeface="Times New Roman" panose="02020603050405020304" pitchFamily="18" charset="0"/>
                <a:ea typeface="宋体" panose="02010600030101010101" pitchFamily="2" charset="-122"/>
              </a:rPr>
              <a:t>1.5×10</a:t>
            </a:r>
            <a:r>
              <a:rPr lang="en-US" sz="2400" b="1" baseline="30000">
                <a:latin typeface="Times New Roman" panose="02020603050405020304" pitchFamily="18" charset="0"/>
                <a:ea typeface="宋体" panose="02010600030101010101" pitchFamily="2" charset="-122"/>
              </a:rPr>
              <a:t>3</a:t>
            </a:r>
            <a:r>
              <a:rPr lang="en-US" sz="2400" b="1">
                <a:latin typeface="Times New Roman" panose="02020603050405020304" pitchFamily="18" charset="0"/>
                <a:ea typeface="宋体" panose="02010600030101010101" pitchFamily="2" charset="-122"/>
              </a:rPr>
              <a:t> kg</a:t>
            </a:r>
            <a:r>
              <a:rPr lang="zh-CN" sz="2400" b="1">
                <a:cs typeface="宋体" panose="02010600030101010101" pitchFamily="2" charset="-122"/>
              </a:rPr>
              <a:t>，</a:t>
            </a:r>
            <a:r>
              <a:rPr lang="zh-CN" sz="2400" b="1">
                <a:ea typeface="宋体" panose="02010600030101010101" pitchFamily="2" charset="-122"/>
              </a:rPr>
              <a:t>在性能测试中</a:t>
            </a:r>
            <a:r>
              <a:rPr lang="zh-CN" sz="2400" b="1">
                <a:cs typeface="宋体" panose="02010600030101010101" pitchFamily="2" charset="-122"/>
              </a:rPr>
              <a:t>，</a:t>
            </a:r>
            <a:r>
              <a:rPr lang="zh-CN" sz="2400" b="1">
                <a:ea typeface="宋体" panose="02010600030101010101" pitchFamily="2" charset="-122"/>
              </a:rPr>
              <a:t>沿平直的公路匀速行驶</a:t>
            </a:r>
            <a:r>
              <a:rPr lang="zh-CN" sz="2400" b="1">
                <a:cs typeface="宋体" panose="02010600030101010101" pitchFamily="2" charset="-122"/>
              </a:rPr>
              <a:t>，</a:t>
            </a:r>
            <a:r>
              <a:rPr lang="zh-CN" sz="2400" b="1">
                <a:ea typeface="宋体" panose="02010600030101010101" pitchFamily="2" charset="-122"/>
              </a:rPr>
              <a:t>行驶过程中汽车受到的阻力为总重力的</a:t>
            </a:r>
            <a:r>
              <a:rPr lang="en-US" sz="2400" b="1">
                <a:latin typeface="Times New Roman" panose="02020603050405020304" pitchFamily="18" charset="0"/>
                <a:ea typeface="宋体" panose="02010600030101010101" pitchFamily="2" charset="-122"/>
              </a:rPr>
              <a:t>0.1</a:t>
            </a:r>
            <a:r>
              <a:rPr lang="zh-CN" sz="2400" b="1">
                <a:ea typeface="宋体" panose="02010600030101010101" pitchFamily="2" charset="-122"/>
              </a:rPr>
              <a:t>倍</a:t>
            </a:r>
            <a:r>
              <a:rPr lang="zh-CN" sz="2400" b="1">
                <a:cs typeface="宋体" panose="02010600030101010101" pitchFamily="2" charset="-122"/>
              </a:rPr>
              <a:t>，</a:t>
            </a:r>
            <a:r>
              <a:rPr lang="zh-CN" sz="2400" b="1">
                <a:ea typeface="宋体" panose="02010600030101010101" pitchFamily="2" charset="-122"/>
              </a:rPr>
              <a:t>求：</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汽车匀速行驶的速度；</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汽车受到的牵引力；</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(3)</a:t>
            </a:r>
            <a:r>
              <a:rPr lang="zh-CN" sz="2400" b="1">
                <a:ea typeface="宋体" panose="02010600030101010101" pitchFamily="2" charset="-122"/>
              </a:rPr>
              <a:t>此过程中汽车牵引力所</a:t>
            </a:r>
          </a:p>
          <a:p>
            <a:pPr indent="0">
              <a:lnSpc>
                <a:spcPct val="150000"/>
              </a:lnSpc>
            </a:pPr>
            <a:r>
              <a:rPr lang="zh-CN" sz="2400" b="1">
                <a:ea typeface="宋体" panose="02010600030101010101" pitchFamily="2" charset="-122"/>
              </a:rPr>
              <a:t>做的功和做功功率．</a:t>
            </a:r>
            <a:endParaRPr lang="zh-CN" altLang="en-US"/>
          </a:p>
        </p:txBody>
      </p:sp>
      <p:pic>
        <p:nvPicPr>
          <p:cNvPr id="3" name="图片 -2147482370"/>
          <p:cNvPicPr>
            <a:picLocks noChangeAspect="1"/>
          </p:cNvPicPr>
          <p:nvPr/>
        </p:nvPicPr>
        <p:blipFill>
          <a:blip r:embed="rId3"/>
          <a:stretch>
            <a:fillRect/>
          </a:stretch>
        </p:blipFill>
        <p:spPr>
          <a:xfrm>
            <a:off x="4596130" y="3343275"/>
            <a:ext cx="6721475" cy="2038350"/>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20040" y="900430"/>
            <a:ext cx="11438255" cy="5077460"/>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由题图可知</a:t>
            </a:r>
            <a:r>
              <a:rPr lang="en-US" sz="2400" b="1" i="1">
                <a:solidFill>
                  <a:srgbClr val="FF0000"/>
                </a:solidFill>
                <a:latin typeface="Times New Roman" panose="02020603050405020304" pitchFamily="18" charset="0"/>
                <a:ea typeface="宋体" panose="02010600030101010101" pitchFamily="2" charset="-122"/>
              </a:rPr>
              <a:t>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1.8×10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m</a:t>
            </a:r>
            <a:r>
              <a:rPr lang="zh-CN" sz="2400" b="1">
                <a:solidFill>
                  <a:srgbClr val="FF0000"/>
                </a:solidFill>
                <a:cs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t</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 min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180 s</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汽车匀速行驶的速度</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 m/s</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由于汽车匀速直线行驶</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所以受到的牵引力等于阻力</a:t>
            </a:r>
          </a:p>
          <a:p>
            <a:pPr indent="0">
              <a:lnSpc>
                <a:spcPct val="150000"/>
              </a:lnSpc>
            </a:pPr>
            <a:r>
              <a:rPr lang="zh-CN" sz="2400" b="1">
                <a:solidFill>
                  <a:srgbClr val="FF0000"/>
                </a:solidFill>
                <a:ea typeface="宋体" panose="02010600030101010101" pitchFamily="2" charset="-122"/>
              </a:rPr>
              <a:t>汽车的重力</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1.5×10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1.5×10</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汽车受到的牵引力</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牵引</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阻</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0.1</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0.1×1.5×10</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1.5×10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N</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此过程中汽车牵引力做功</a:t>
            </a:r>
            <a:r>
              <a:rPr lang="en-US" sz="2400" b="1" i="1">
                <a:solidFill>
                  <a:srgbClr val="FF0000"/>
                </a:solidFill>
                <a:latin typeface="Times New Roman" panose="02020603050405020304" pitchFamily="18" charset="0"/>
                <a:ea typeface="宋体" panose="02010600030101010101" pitchFamily="2" charset="-122"/>
              </a:rPr>
              <a:t>W</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牵引</a:t>
            </a:r>
            <a:r>
              <a:rPr lang="en-US" sz="2400" b="1" i="1">
                <a:solidFill>
                  <a:srgbClr val="FF0000"/>
                </a:solidFill>
                <a:latin typeface="Times New Roman" panose="02020603050405020304" pitchFamily="18" charset="0"/>
                <a:ea typeface="宋体" panose="02010600030101010101" pitchFamily="2" charset="-122"/>
              </a:rPr>
              <a:t>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1.5×10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N×1.8×10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2.7×10</a:t>
            </a:r>
            <a:r>
              <a:rPr lang="en-US" sz="2400" b="1" baseline="30000">
                <a:solidFill>
                  <a:srgbClr val="FF0000"/>
                </a:solidFill>
                <a:latin typeface="Times New Roman" panose="02020603050405020304" pitchFamily="18" charset="0"/>
                <a:ea typeface="宋体" panose="02010600030101010101" pitchFamily="2" charset="-122"/>
              </a:rPr>
              <a:t>6</a:t>
            </a:r>
            <a:r>
              <a:rPr lang="en-US" sz="2400" b="1">
                <a:solidFill>
                  <a:srgbClr val="FF0000"/>
                </a:solidFill>
                <a:latin typeface="Times New Roman" panose="02020603050405020304" pitchFamily="18" charset="0"/>
                <a:ea typeface="宋体" panose="02010600030101010101" pitchFamily="2" charset="-122"/>
              </a:rPr>
              <a:t> J</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此过程中汽车牵引力做功的功率</a:t>
            </a:r>
            <a:r>
              <a:rPr lang="en-US" sz="2400" b="1" i="1">
                <a:solidFill>
                  <a:srgbClr val="FF0000"/>
                </a:solidFill>
                <a:latin typeface="Times New Roman" panose="02020603050405020304" pitchFamily="18" charset="0"/>
                <a:ea typeface="宋体" panose="02010600030101010101" pitchFamily="2" charset="-122"/>
              </a:rPr>
              <a:t>                                </a:t>
            </a: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1.5×10</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W</a:t>
            </a:r>
            <a:endParaRPr lang="zh-CN" altLang="en-US"/>
          </a:p>
        </p:txBody>
      </p:sp>
      <p:graphicFrame>
        <p:nvGraphicFramePr>
          <p:cNvPr id="2" name="对象 -2147482564"/>
          <p:cNvGraphicFramePr>
            <a:graphicFrameLocks noChangeAspect="1"/>
          </p:cNvGraphicFramePr>
          <p:nvPr/>
        </p:nvGraphicFramePr>
        <p:xfrm>
          <a:off x="3188335" y="1932623"/>
          <a:ext cx="2365375" cy="831215"/>
        </p:xfrm>
        <a:graphic>
          <a:graphicData uri="http://schemas.openxmlformats.org/presentationml/2006/ole">
            <mc:AlternateContent xmlns:mc="http://schemas.openxmlformats.org/markup-compatibility/2006">
              <mc:Choice xmlns:v="urn:schemas-microsoft-com:vml" Requires="v">
                <p:oleObj spid="_x0000_s4101" r:id="rId4" imgW="1193800" imgH="419100" progId="Equation.DSMT4">
                  <p:embed/>
                </p:oleObj>
              </mc:Choice>
              <mc:Fallback>
                <p:oleObj r:id="rId4" imgW="1193800" imgH="419100" progId="Equation.DSMT4">
                  <p:embed/>
                  <p:pic>
                    <p:nvPicPr>
                      <p:cNvPr id="0" name="图片 3075"/>
                      <p:cNvPicPr/>
                      <p:nvPr/>
                    </p:nvPicPr>
                    <p:blipFill>
                      <a:blip r:embed="rId5"/>
                      <a:stretch>
                        <a:fillRect/>
                      </a:stretch>
                    </p:blipFill>
                    <p:spPr>
                      <a:xfrm>
                        <a:off x="3188335" y="1932623"/>
                        <a:ext cx="2365375" cy="831215"/>
                      </a:xfrm>
                      <a:prstGeom prst="rect">
                        <a:avLst/>
                      </a:prstGeom>
                      <a:noFill/>
                      <a:ln w="38100">
                        <a:noFill/>
                        <a:miter/>
                      </a:ln>
                    </p:spPr>
                  </p:pic>
                </p:oleObj>
              </mc:Fallback>
            </mc:AlternateContent>
          </a:graphicData>
        </a:graphic>
      </p:graphicFrame>
      <p:graphicFrame>
        <p:nvGraphicFramePr>
          <p:cNvPr id="3" name="对象 -2147482563"/>
          <p:cNvGraphicFramePr>
            <a:graphicFrameLocks noChangeAspect="1"/>
          </p:cNvGraphicFramePr>
          <p:nvPr/>
        </p:nvGraphicFramePr>
        <p:xfrm>
          <a:off x="5165090" y="5231448"/>
          <a:ext cx="2516505" cy="831215"/>
        </p:xfrm>
        <a:graphic>
          <a:graphicData uri="http://schemas.openxmlformats.org/presentationml/2006/ole">
            <mc:AlternateContent xmlns:mc="http://schemas.openxmlformats.org/markup-compatibility/2006">
              <mc:Choice xmlns:v="urn:schemas-microsoft-com:vml" Requires="v">
                <p:oleObj spid="_x0000_s4102" r:id="rId6" imgW="1270000" imgH="419100" progId="Equation.DSMT4">
                  <p:embed/>
                </p:oleObj>
              </mc:Choice>
              <mc:Fallback>
                <p:oleObj r:id="rId6" imgW="1270000" imgH="419100" progId="Equation.DSMT4">
                  <p:embed/>
                  <p:pic>
                    <p:nvPicPr>
                      <p:cNvPr id="0" name="图片 1"/>
                      <p:cNvPicPr/>
                      <p:nvPr/>
                    </p:nvPicPr>
                    <p:blipFill>
                      <a:blip r:embed="rId7"/>
                      <a:stretch>
                        <a:fillRect/>
                      </a:stretch>
                    </p:blipFill>
                    <p:spPr>
                      <a:xfrm>
                        <a:off x="5165090" y="5231448"/>
                        <a:ext cx="2516505" cy="831215"/>
                      </a:xfrm>
                      <a:prstGeom prst="rect">
                        <a:avLst/>
                      </a:prstGeom>
                      <a:noFill/>
                      <a:ln w="38100">
                        <a:noFill/>
                        <a:miter/>
                      </a:ln>
                    </p:spPr>
                  </p:pic>
                </p:oleObj>
              </mc:Fallback>
            </mc:AlternateContent>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801370" y="1141095"/>
            <a:ext cx="10587355" cy="3415030"/>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3. </a:t>
            </a:r>
            <a:r>
              <a:rPr lang="en-US" sz="2400" b="1">
                <a:latin typeface="Times New Roman" panose="02020603050405020304" pitchFamily="18" charset="0"/>
                <a:ea typeface="黑体" panose="02010609060101010101" pitchFamily="49" charset="-122"/>
              </a:rPr>
              <a:t>(2020</a:t>
            </a:r>
            <a:r>
              <a:rPr lang="zh-CN" sz="2400" b="1">
                <a:ea typeface="黑体" panose="02010609060101010101" pitchFamily="49" charset="-122"/>
              </a:rPr>
              <a:t>雅安</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一辆汽车以恒定的功率在平直的公路上做直线运动</a:t>
            </a:r>
            <a:r>
              <a:rPr lang="zh-CN" sz="2400" b="1">
                <a:cs typeface="宋体" panose="02010600030101010101" pitchFamily="2" charset="-122"/>
              </a:rPr>
              <a:t>，</a:t>
            </a:r>
            <a:r>
              <a:rPr lang="zh-CN" sz="2400" b="1">
                <a:ea typeface="宋体" panose="02010600030101010101" pitchFamily="2" charset="-122"/>
              </a:rPr>
              <a:t>其</a:t>
            </a:r>
            <a:r>
              <a:rPr lang="en-US" sz="2400" b="1" i="1">
                <a:latin typeface="Times New Roman" panose="02020603050405020304" pitchFamily="18" charset="0"/>
                <a:ea typeface="宋体" panose="02010600030101010101" pitchFamily="2" charset="-122"/>
              </a:rPr>
              <a:t>v</a:t>
            </a:r>
            <a:r>
              <a:rPr lang="zh-CN" sz="2400" b="1">
                <a:ea typeface="宋体" panose="02010600030101010101" pitchFamily="2" charset="-122"/>
              </a:rPr>
              <a:t>－</a:t>
            </a:r>
            <a:r>
              <a:rPr lang="en-US" sz="2400" b="1" i="1">
                <a:latin typeface="Times New Roman" panose="02020603050405020304" pitchFamily="18" charset="0"/>
                <a:ea typeface="宋体" panose="02010600030101010101" pitchFamily="2" charset="-122"/>
              </a:rPr>
              <a:t>t</a:t>
            </a:r>
            <a:r>
              <a:rPr lang="zh-CN" sz="2400" b="1">
                <a:ea typeface="宋体" panose="02010600030101010101" pitchFamily="2" charset="-122"/>
              </a:rPr>
              <a:t>图像如图所示</a:t>
            </a:r>
            <a:r>
              <a:rPr lang="zh-CN" sz="2400" b="1">
                <a:cs typeface="宋体" panose="02010600030101010101" pitchFamily="2" charset="-122"/>
              </a:rPr>
              <a:t>，</a:t>
            </a:r>
            <a:r>
              <a:rPr lang="zh-CN" sz="2400" b="1">
                <a:ea typeface="宋体" panose="02010600030101010101" pitchFamily="2" charset="-122"/>
              </a:rPr>
              <a:t>在第</a:t>
            </a:r>
            <a:r>
              <a:rPr lang="en-US" sz="2400" b="1">
                <a:latin typeface="Times New Roman" panose="02020603050405020304" pitchFamily="18" charset="0"/>
                <a:ea typeface="宋体" panose="02010600030101010101" pitchFamily="2" charset="-122"/>
              </a:rPr>
              <a:t>10 s</a:t>
            </a:r>
            <a:r>
              <a:rPr lang="zh-CN" sz="2400" b="1">
                <a:ea typeface="宋体" panose="02010600030101010101" pitchFamily="2" charset="-122"/>
              </a:rPr>
              <a:t>时速度达到</a:t>
            </a:r>
            <a:r>
              <a:rPr lang="en-US" sz="2400" b="1">
                <a:latin typeface="Times New Roman" panose="02020603050405020304" pitchFamily="18" charset="0"/>
                <a:ea typeface="宋体" panose="02010600030101010101" pitchFamily="2" charset="-122"/>
              </a:rPr>
              <a:t>15 m/s</a:t>
            </a:r>
            <a:r>
              <a:rPr lang="zh-CN" sz="2400" b="1">
                <a:cs typeface="宋体" panose="02010600030101010101" pitchFamily="2" charset="-122"/>
              </a:rPr>
              <a:t>，</a:t>
            </a:r>
            <a:r>
              <a:rPr lang="zh-CN" sz="2400" b="1">
                <a:ea typeface="宋体" panose="02010600030101010101" pitchFamily="2" charset="-122"/>
              </a:rPr>
              <a:t>通过的路程为</a:t>
            </a:r>
            <a:r>
              <a:rPr lang="en-US" sz="2400" b="1">
                <a:latin typeface="Times New Roman" panose="02020603050405020304" pitchFamily="18" charset="0"/>
                <a:ea typeface="宋体" panose="02010600030101010101" pitchFamily="2" charset="-122"/>
              </a:rPr>
              <a:t>80 m</a:t>
            </a:r>
            <a:r>
              <a:rPr lang="zh-CN" sz="2400" b="1">
                <a:ea typeface="宋体" panose="02010600030101010101" pitchFamily="2" charset="-122"/>
              </a:rPr>
              <a:t>．求：</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在</a:t>
            </a:r>
            <a:r>
              <a:rPr lang="en-US" sz="2400" b="1">
                <a:latin typeface="Times New Roman" panose="02020603050405020304" pitchFamily="18" charset="0"/>
                <a:ea typeface="宋体" panose="02010600030101010101" pitchFamily="2" charset="-122"/>
              </a:rPr>
              <a:t>0</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10 s</a:t>
            </a:r>
            <a:r>
              <a:rPr lang="zh-CN" sz="2400" b="1">
                <a:ea typeface="宋体" panose="02010600030101010101" pitchFamily="2" charset="-122"/>
              </a:rPr>
              <a:t>内汽车的平均速度；</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设汽车在匀速行驶过程中所受阻力不变</a:t>
            </a:r>
            <a:r>
              <a:rPr lang="zh-CN" sz="2400" b="1">
                <a:cs typeface="宋体" panose="02010600030101010101" pitchFamily="2" charset="-122"/>
              </a:rPr>
              <a:t>，</a:t>
            </a:r>
            <a:r>
              <a:rPr lang="zh-CN" sz="2400" b="1">
                <a:ea typeface="宋体" panose="02010600030101010101" pitchFamily="2" charset="-122"/>
              </a:rPr>
              <a:t>大小为</a:t>
            </a:r>
            <a:r>
              <a:rPr lang="en-US" sz="2400" b="1" i="1">
                <a:latin typeface="Times New Roman" panose="02020603050405020304" pitchFamily="18" charset="0"/>
                <a:ea typeface="宋体" panose="02010600030101010101" pitchFamily="2" charset="-122"/>
              </a:rPr>
              <a:t>f</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4 000 N</a:t>
            </a:r>
            <a:r>
              <a:rPr lang="zh-CN" sz="2400" b="1">
                <a:cs typeface="宋体" panose="02010600030101010101" pitchFamily="2" charset="-122"/>
              </a:rPr>
              <a:t>，</a:t>
            </a:r>
            <a:r>
              <a:rPr lang="zh-CN" sz="2400" b="1">
                <a:ea typeface="宋体" panose="02010600030101010101" pitchFamily="2" charset="-122"/>
              </a:rPr>
              <a:t>则汽车匀速行驶时的功率；</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(3)</a:t>
            </a:r>
            <a:r>
              <a:rPr lang="zh-CN" sz="2400" b="1">
                <a:ea typeface="宋体" panose="02010600030101010101" pitchFamily="2" charset="-122"/>
              </a:rPr>
              <a:t>在</a:t>
            </a:r>
            <a:r>
              <a:rPr lang="en-US" sz="2400" b="1">
                <a:latin typeface="Times New Roman" panose="02020603050405020304" pitchFamily="18" charset="0"/>
                <a:ea typeface="宋体" panose="02010600030101010101" pitchFamily="2" charset="-122"/>
              </a:rPr>
              <a:t>0</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10 s</a:t>
            </a:r>
            <a:r>
              <a:rPr lang="zh-CN" sz="2400" b="1">
                <a:ea typeface="宋体" panose="02010600030101010101" pitchFamily="2" charset="-122"/>
              </a:rPr>
              <a:t>内汽车发动机产生的牵引力所做的功．</a:t>
            </a:r>
            <a:endParaRPr lang="zh-CN" altLang="en-US"/>
          </a:p>
        </p:txBody>
      </p:sp>
      <p:pic>
        <p:nvPicPr>
          <p:cNvPr id="2" name="图片 -2147482448" descr="荔广东物理129.TIF"/>
          <p:cNvPicPr>
            <a:picLocks noChangeAspect="1"/>
          </p:cNvPicPr>
          <p:nvPr/>
        </p:nvPicPr>
        <p:blipFill>
          <a:blip r:embed="rId3" r:link="rId4"/>
          <a:stretch>
            <a:fillRect/>
          </a:stretch>
        </p:blipFill>
        <p:spPr>
          <a:xfrm>
            <a:off x="8335645" y="3829050"/>
            <a:ext cx="2132330" cy="2152650"/>
          </a:xfrm>
          <a:prstGeom prst="rect">
            <a:avLst/>
          </a:prstGeom>
          <a:noFill/>
          <a:ln w="9525">
            <a:noFill/>
          </a:ln>
        </p:spPr>
      </p:pic>
      <p:sp>
        <p:nvSpPr>
          <p:cNvPr id="30" name="文本框 29"/>
          <p:cNvSpPr txBox="1"/>
          <p:nvPr/>
        </p:nvSpPr>
        <p:spPr>
          <a:xfrm>
            <a:off x="8592185" y="6184265"/>
            <a:ext cx="1619885" cy="368300"/>
          </a:xfrm>
          <a:prstGeom prst="rect">
            <a:avLst/>
          </a:prstGeom>
          <a:noFill/>
          <a:ln w="9525">
            <a:noFill/>
          </a:ln>
        </p:spPr>
        <p:txBody>
          <a:bodyPr wrap="square">
            <a:spAutoFit/>
          </a:bodyPr>
          <a:lstStyle/>
          <a:p>
            <a:pPr marL="127000" indent="-127000" algn="ctr"/>
            <a:r>
              <a:rPr b="1">
                <a:latin typeface="Times New Roman" panose="02020603050405020304" pitchFamily="18" charset="0"/>
                <a:ea typeface="宋体" panose="02010600030101010101" pitchFamily="2" charset="-122"/>
                <a:cs typeface="Times New Roman" panose="02020603050405020304" pitchFamily="18" charset="0"/>
              </a:rPr>
              <a:t>第</a:t>
            </a:r>
            <a:r>
              <a:rPr lang="en-US" b="1">
                <a:latin typeface="Times New Roman" panose="02020603050405020304" pitchFamily="18" charset="0"/>
                <a:ea typeface="宋体" panose="02010600030101010101" pitchFamily="2" charset="-122"/>
                <a:cs typeface="Times New Roman" panose="02020603050405020304" pitchFamily="18" charset="0"/>
              </a:rPr>
              <a:t>3</a:t>
            </a:r>
            <a:r>
              <a:rPr b="1">
                <a:latin typeface="Times New Roman" panose="02020603050405020304" pitchFamily="18" charset="0"/>
                <a:ea typeface="宋体" panose="02010600030101010101" pitchFamily="2" charset="-122"/>
                <a:cs typeface="Times New Roman" panose="02020603050405020304" pitchFamily="18" charset="0"/>
              </a:rPr>
              <a:t>题图</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887095" y="1485265"/>
            <a:ext cx="10800080" cy="3969385"/>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由题知</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在</a:t>
            </a:r>
            <a:r>
              <a:rPr lang="en-US" sz="2400" b="1">
                <a:solidFill>
                  <a:srgbClr val="FF0000"/>
                </a:solidFill>
                <a:latin typeface="Times New Roman" panose="02020603050405020304" pitchFamily="18" charset="0"/>
                <a:ea typeface="宋体" panose="02010600030101010101" pitchFamily="2" charset="-122"/>
              </a:rPr>
              <a:t>0</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 s</a:t>
            </a:r>
            <a:r>
              <a:rPr lang="zh-CN" sz="2400" b="1">
                <a:solidFill>
                  <a:srgbClr val="FF0000"/>
                </a:solidFill>
                <a:ea typeface="宋体" panose="02010600030101010101" pitchFamily="2" charset="-122"/>
              </a:rPr>
              <a:t>内汽车通过的路程</a:t>
            </a:r>
            <a:r>
              <a:rPr lang="en-US" sz="2400" b="1" i="1">
                <a:solidFill>
                  <a:srgbClr val="FF0000"/>
                </a:solidFill>
                <a:latin typeface="Times New Roman" panose="02020603050405020304" pitchFamily="18" charset="0"/>
                <a:ea typeface="宋体" panose="02010600030101010101" pitchFamily="2" charset="-122"/>
              </a:rPr>
              <a:t>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80 m</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则在</a:t>
            </a:r>
            <a:r>
              <a:rPr lang="en-US" sz="2400" b="1">
                <a:solidFill>
                  <a:srgbClr val="FF0000"/>
                </a:solidFill>
                <a:latin typeface="Times New Roman" panose="02020603050405020304" pitchFamily="18" charset="0"/>
                <a:ea typeface="宋体" panose="02010600030101010101" pitchFamily="2" charset="-122"/>
              </a:rPr>
              <a:t>0</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 s</a:t>
            </a:r>
            <a:r>
              <a:rPr lang="zh-CN" sz="2400" b="1">
                <a:solidFill>
                  <a:srgbClr val="FF0000"/>
                </a:solidFill>
                <a:ea typeface="宋体" panose="02010600030101010101" pitchFamily="2" charset="-122"/>
              </a:rPr>
              <a:t>内汽车的平均速度</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8 m/s</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由图可知</a:t>
            </a:r>
            <a:r>
              <a:rPr lang="zh-CN" sz="2400" b="1">
                <a:solidFill>
                  <a:srgbClr val="FF0000"/>
                </a:solidFill>
                <a:cs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 s</a:t>
            </a:r>
            <a:r>
              <a:rPr lang="zh-CN" sz="2400" b="1">
                <a:solidFill>
                  <a:srgbClr val="FF0000"/>
                </a:solidFill>
                <a:ea typeface="宋体" panose="02010600030101010101" pitchFamily="2" charset="-122"/>
              </a:rPr>
              <a:t>后汽车做匀速直线运动</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速度</a:t>
            </a:r>
            <a:r>
              <a:rPr lang="en-US" sz="2400" b="1" i="1">
                <a:solidFill>
                  <a:srgbClr val="FF0000"/>
                </a:solidFill>
                <a:latin typeface="Times New Roman" panose="02020603050405020304" pitchFamily="18" charset="0"/>
                <a:ea typeface="宋体" panose="02010600030101010101" pitchFamily="2" charset="-122"/>
              </a:rPr>
              <a:t>v</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15 m/s</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此时汽车受到的牵引力和阻力是一对平衡力</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大小相等</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则牵引力</a:t>
            </a: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4 000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汽车行驶时的功率为</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Fv</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4 000 N×15 m/s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6×10</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W</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因为汽车的功率不变</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所以在</a:t>
            </a:r>
            <a:r>
              <a:rPr lang="en-US" sz="2400" b="1">
                <a:solidFill>
                  <a:srgbClr val="FF0000"/>
                </a:solidFill>
                <a:latin typeface="Times New Roman" panose="02020603050405020304" pitchFamily="18" charset="0"/>
                <a:ea typeface="宋体" panose="02010600030101010101" pitchFamily="2" charset="-122"/>
              </a:rPr>
              <a:t>0</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 s</a:t>
            </a:r>
            <a:r>
              <a:rPr lang="zh-CN" sz="2400" b="1">
                <a:solidFill>
                  <a:srgbClr val="FF0000"/>
                </a:solidFill>
                <a:ea typeface="宋体" panose="02010600030101010101" pitchFamily="2" charset="-122"/>
              </a:rPr>
              <a:t>内汽车发动机产生的牵引力所做的功</a:t>
            </a:r>
            <a:r>
              <a:rPr lang="en-US" sz="2400" b="1" i="1">
                <a:solidFill>
                  <a:srgbClr val="FF0000"/>
                </a:solidFill>
                <a:latin typeface="Times New Roman" panose="02020603050405020304" pitchFamily="18" charset="0"/>
                <a:ea typeface="宋体" panose="02010600030101010101" pitchFamily="2" charset="-122"/>
              </a:rPr>
              <a:t>W</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Pt</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6×10</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W×10 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6×10</a:t>
            </a:r>
            <a:r>
              <a:rPr lang="en-US" sz="2400" b="1" baseline="30000">
                <a:solidFill>
                  <a:srgbClr val="FF0000"/>
                </a:solidFill>
                <a:latin typeface="Times New Roman" panose="02020603050405020304" pitchFamily="18" charset="0"/>
                <a:ea typeface="宋体" panose="02010600030101010101" pitchFamily="2" charset="-122"/>
              </a:rPr>
              <a:t>5</a:t>
            </a:r>
            <a:r>
              <a:rPr lang="en-US" sz="2400" b="1">
                <a:solidFill>
                  <a:srgbClr val="FF0000"/>
                </a:solidFill>
                <a:latin typeface="Times New Roman" panose="02020603050405020304" pitchFamily="18" charset="0"/>
                <a:ea typeface="宋体" panose="02010600030101010101" pitchFamily="2" charset="-122"/>
              </a:rPr>
              <a:t> J</a:t>
            </a:r>
            <a:endParaRPr lang="zh-CN" altLang="en-US"/>
          </a:p>
        </p:txBody>
      </p:sp>
      <p:graphicFrame>
        <p:nvGraphicFramePr>
          <p:cNvPr id="44" name="对象 43">
            <a:hlinkClick r:id="" action="ppaction://ole?verb=0"/>
          </p:cNvPr>
          <p:cNvGraphicFramePr>
            <a:graphicFrameLocks noChangeAspect="1"/>
          </p:cNvGraphicFramePr>
          <p:nvPr/>
        </p:nvGraphicFramePr>
        <p:xfrm>
          <a:off x="3816350" y="3738245"/>
          <a:ext cx="1506855" cy="728980"/>
        </p:xfrm>
        <a:graphic>
          <a:graphicData uri="http://schemas.openxmlformats.org/presentationml/2006/ole">
            <mc:AlternateContent xmlns:mc="http://schemas.openxmlformats.org/markup-compatibility/2006">
              <mc:Choice xmlns:v="urn:schemas-microsoft-com:vml" Requires="v">
                <p:oleObj spid="_x0000_s5125" r:id="rId4" imgW="838200" imgH="405765" progId="Equation.DSMT4">
                  <p:embed/>
                </p:oleObj>
              </mc:Choice>
              <mc:Fallback>
                <p:oleObj r:id="rId4" imgW="838200" imgH="405765" progId="Equation.DSMT4">
                  <p:embed/>
                  <p:pic>
                    <p:nvPicPr>
                      <p:cNvPr id="0" name="图片 1024"/>
                      <p:cNvPicPr/>
                      <p:nvPr/>
                    </p:nvPicPr>
                    <p:blipFill>
                      <a:blip r:embed="rId5"/>
                      <a:stretch>
                        <a:fillRect/>
                      </a:stretch>
                    </p:blipFill>
                    <p:spPr>
                      <a:xfrm>
                        <a:off x="3816350" y="3738245"/>
                        <a:ext cx="1506855" cy="728980"/>
                      </a:xfrm>
                      <a:prstGeom prst="rect">
                        <a:avLst/>
                      </a:prstGeom>
                    </p:spPr>
                  </p:pic>
                </p:oleObj>
              </mc:Fallback>
            </mc:AlternateContent>
          </a:graphicData>
        </a:graphic>
      </p:graphicFrame>
      <p:graphicFrame>
        <p:nvGraphicFramePr>
          <p:cNvPr id="2" name="对象 -2147482566"/>
          <p:cNvGraphicFramePr>
            <a:graphicFrameLocks noChangeAspect="1"/>
          </p:cNvGraphicFramePr>
          <p:nvPr/>
        </p:nvGraphicFramePr>
        <p:xfrm>
          <a:off x="2293303" y="1973580"/>
          <a:ext cx="1725930" cy="848360"/>
        </p:xfrm>
        <a:graphic>
          <a:graphicData uri="http://schemas.openxmlformats.org/presentationml/2006/ole">
            <mc:AlternateContent xmlns:mc="http://schemas.openxmlformats.org/markup-compatibility/2006">
              <mc:Choice xmlns:v="urn:schemas-microsoft-com:vml" Requires="v">
                <p:oleObj spid="_x0000_s5126" r:id="rId6" imgW="825500" imgH="405765" progId="Equation.DSMT4">
                  <p:embed/>
                </p:oleObj>
              </mc:Choice>
              <mc:Fallback>
                <p:oleObj r:id="rId6" imgW="825500" imgH="405765" progId="Equation.DSMT4">
                  <p:embed/>
                  <p:pic>
                    <p:nvPicPr>
                      <p:cNvPr id="0" name="图片 3075"/>
                      <p:cNvPicPr/>
                      <p:nvPr/>
                    </p:nvPicPr>
                    <p:blipFill>
                      <a:blip r:embed="rId7"/>
                      <a:stretch>
                        <a:fillRect/>
                      </a:stretch>
                    </p:blipFill>
                    <p:spPr>
                      <a:xfrm>
                        <a:off x="2293303" y="1973580"/>
                        <a:ext cx="1725930" cy="848360"/>
                      </a:xfrm>
                      <a:prstGeom prst="rect">
                        <a:avLst/>
                      </a:prstGeom>
                      <a:noFill/>
                      <a:ln w="38100">
                        <a:noFill/>
                        <a:miter/>
                      </a:ln>
                    </p:spPr>
                  </p:pic>
                </p:oleObj>
              </mc:Fallback>
            </mc:AlternateContent>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705485" y="1052736"/>
            <a:ext cx="10779125" cy="3276600"/>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4. </a:t>
            </a:r>
            <a:r>
              <a:rPr lang="en-US" sz="2400" b="1">
                <a:latin typeface="Times New Roman" panose="02020603050405020304" pitchFamily="18" charset="0"/>
                <a:ea typeface="黑体" panose="02010609060101010101" pitchFamily="49" charset="-122"/>
              </a:rPr>
              <a:t>(2020</a:t>
            </a:r>
            <a:r>
              <a:rPr lang="zh-CN" sz="2400" b="1">
                <a:ea typeface="黑体" panose="02010609060101010101" pitchFamily="49" charset="-122"/>
              </a:rPr>
              <a:t>金华</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随着科技的发展</a:t>
            </a:r>
            <a:r>
              <a:rPr lang="zh-CN" sz="2400" b="1">
                <a:cs typeface="宋体" panose="02010600030101010101" pitchFamily="2" charset="-122"/>
              </a:rPr>
              <a:t>，</a:t>
            </a:r>
            <a:r>
              <a:rPr lang="zh-CN" sz="2400" b="1">
                <a:ea typeface="宋体" panose="02010600030101010101" pitchFamily="2" charset="-122"/>
              </a:rPr>
              <a:t>智能机器人不断出现在宾馆、医院、车站等公共场所．被誉为抗疫</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智</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先锋的医用消毒机器人</a:t>
            </a:r>
            <a:r>
              <a:rPr lang="zh-CN" sz="2400" b="1">
                <a:cs typeface="宋体" panose="02010600030101010101" pitchFamily="2" charset="-122"/>
              </a:rPr>
              <a:t>，</a:t>
            </a:r>
            <a:r>
              <a:rPr lang="zh-CN" sz="2400" b="1">
                <a:ea typeface="宋体" panose="02010600030101010101" pitchFamily="2" charset="-122"/>
              </a:rPr>
              <a:t>可在无人环境下自主导航</a:t>
            </a:r>
            <a:r>
              <a:rPr lang="zh-CN" sz="2400" b="1">
                <a:cs typeface="宋体" panose="02010600030101010101" pitchFamily="2" charset="-122"/>
              </a:rPr>
              <a:t>，</a:t>
            </a:r>
            <a:r>
              <a:rPr lang="zh-CN" sz="2400" b="1">
                <a:ea typeface="宋体" panose="02010600030101010101" pitchFamily="2" charset="-122"/>
              </a:rPr>
              <a:t>利用闪蒸技术</a:t>
            </a:r>
            <a:r>
              <a:rPr lang="en-US" sz="2400" b="1">
                <a:latin typeface="Times New Roman" panose="02020603050405020304" pitchFamily="18" charset="0"/>
                <a:ea typeface="宋体" panose="02010600030101010101" pitchFamily="2" charset="-122"/>
              </a:rPr>
              <a:t>360°</a:t>
            </a:r>
            <a:r>
              <a:rPr lang="zh-CN" sz="2400" b="1">
                <a:ea typeface="宋体" panose="02010600030101010101" pitchFamily="2" charset="-122"/>
              </a:rPr>
              <a:t>无死角消毒</a:t>
            </a:r>
            <a:r>
              <a:rPr lang="zh-CN" sz="2400" b="1">
                <a:cs typeface="宋体" panose="02010600030101010101" pitchFamily="2" charset="-122"/>
              </a:rPr>
              <a:t>，</a:t>
            </a:r>
            <a:r>
              <a:rPr lang="zh-CN" sz="2400" b="1">
                <a:ea typeface="宋体" panose="02010600030101010101" pitchFamily="2" charset="-122"/>
              </a:rPr>
              <a:t>在此次抗击</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新冠肺炎</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中发挥着重要作用．某品牌消毒机器人部分参数如下表．</a:t>
            </a:r>
          </a:p>
          <a:p>
            <a:pPr indent="0">
              <a:lnSpc>
                <a:spcPct val="150000"/>
              </a:lnSpc>
            </a:pPr>
            <a:r>
              <a:rPr lang="zh-CN" sz="2400" b="1">
                <a:ea typeface="宋体" panose="02010600030101010101" pitchFamily="2" charset="-122"/>
              </a:rPr>
              <a:t>请分析计算下列问题：</a:t>
            </a:r>
            <a:endParaRPr lang="en-US" sz="2400" b="1">
              <a:latin typeface="Times New Roman" panose="02020603050405020304" pitchFamily="18" charset="0"/>
              <a:ea typeface="宋体" panose="02010600030101010101" pitchFamily="2" charset="-122"/>
            </a:endParaRPr>
          </a:p>
          <a:p>
            <a:endParaRPr lang="zh-CN" altLang="en-US"/>
          </a:p>
        </p:txBody>
      </p:sp>
      <p:graphicFrame>
        <p:nvGraphicFramePr>
          <p:cNvPr id="2" name="表格 1"/>
          <p:cNvGraphicFramePr/>
          <p:nvPr>
            <p:custDataLst>
              <p:tags r:id="rId1"/>
            </p:custDataLst>
            <p:extLst>
              <p:ext uri="{D42A27DB-BD31-4B8C-83A1-F6EECF244321}">
                <p14:modId xmlns:p14="http://schemas.microsoft.com/office/powerpoint/2010/main" val="1853695506"/>
              </p:ext>
            </p:extLst>
          </p:nvPr>
        </p:nvGraphicFramePr>
        <p:xfrm>
          <a:off x="838622" y="3969727"/>
          <a:ext cx="5688632" cy="2267585"/>
        </p:xfrm>
        <a:graphic>
          <a:graphicData uri="http://schemas.openxmlformats.org/drawingml/2006/table">
            <a:tbl>
              <a:tblPr firstRow="1" bandRow="1">
                <a:tableStyleId>{5940675A-B579-460E-94D1-54222C63F5DA}</a:tableStyleId>
              </a:tblPr>
              <a:tblGrid>
                <a:gridCol w="2778053">
                  <a:extLst>
                    <a:ext uri="{9D8B030D-6E8A-4147-A177-3AD203B41FA5}">
                      <a16:colId xmlns:a16="http://schemas.microsoft.com/office/drawing/2014/main" val="20000"/>
                    </a:ext>
                  </a:extLst>
                </a:gridCol>
                <a:gridCol w="2910579">
                  <a:extLst>
                    <a:ext uri="{9D8B030D-6E8A-4147-A177-3AD203B41FA5}">
                      <a16:colId xmlns:a16="http://schemas.microsoft.com/office/drawing/2014/main" val="20001"/>
                    </a:ext>
                  </a:extLst>
                </a:gridCol>
              </a:tblGrid>
              <a:tr h="836295">
                <a:tc gridSpan="2">
                  <a:txBody>
                    <a:bodyPr/>
                    <a:lstStyle/>
                    <a:p>
                      <a:pPr algn="ctr">
                        <a:buNone/>
                      </a:pPr>
                      <a:r>
                        <a:rPr lang="en-US" sz="2400" b="1">
                          <a:latin typeface="Times New Roman" panose="02020603050405020304" pitchFamily="18" charset="0"/>
                          <a:cs typeface="Times New Roman" panose="02020603050405020304" pitchFamily="18" charset="0"/>
                        </a:rPr>
                        <a:t>××牌消毒机器人</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40000"/>
                        <a:lumOff val="60000"/>
                      </a:schemeClr>
                    </a:solidFill>
                  </a:tcPr>
                </a:tc>
                <a:tc hMerge="1">
                  <a:txBody>
                    <a:bodyPr/>
                    <a:lstStyle/>
                    <a:p>
                      <a:endParaRPr lang="zh-CN"/>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76885">
                <a:tc>
                  <a:txBody>
                    <a:bodyPr/>
                    <a:lstStyle/>
                    <a:p>
                      <a:pPr algn="ctr">
                        <a:buNone/>
                      </a:pPr>
                      <a:r>
                        <a:rPr lang="en-US" sz="2400" b="1">
                          <a:latin typeface="Times New Roman" panose="02020603050405020304" pitchFamily="18" charset="0"/>
                          <a:cs typeface="Times New Roman" panose="02020603050405020304" pitchFamily="18" charset="0"/>
                        </a:rPr>
                        <a:t>项目</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None/>
                      </a:pPr>
                      <a:r>
                        <a:rPr lang="en-US" sz="2400" b="1">
                          <a:latin typeface="Times New Roman" panose="02020603050405020304" pitchFamily="18" charset="0"/>
                          <a:cs typeface="Times New Roman" panose="02020603050405020304" pitchFamily="18" charset="0"/>
                        </a:rPr>
                        <a:t>参数</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77520">
                <a:tc>
                  <a:txBody>
                    <a:bodyPr/>
                    <a:lstStyle/>
                    <a:p>
                      <a:pPr algn="ctr">
                        <a:buNone/>
                      </a:pPr>
                      <a:r>
                        <a:rPr lang="en-US" sz="2400" b="1">
                          <a:latin typeface="Times New Roman" panose="02020603050405020304" pitchFamily="18" charset="0"/>
                          <a:cs typeface="Times New Roman" panose="02020603050405020304" pitchFamily="18" charset="0"/>
                        </a:rPr>
                        <a:t>机身自重(千克)</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None/>
                      </a:pPr>
                      <a:r>
                        <a:rPr lang="en-US" sz="2400" b="1">
                          <a:latin typeface="Times New Roman" panose="02020603050405020304" pitchFamily="18" charset="0"/>
                          <a:cs typeface="Times New Roman" panose="02020603050405020304" pitchFamily="18" charset="0"/>
                        </a:rPr>
                        <a:t>80</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76885">
                <a:tc>
                  <a:txBody>
                    <a:bodyPr/>
                    <a:lstStyle/>
                    <a:p>
                      <a:pPr algn="ctr">
                        <a:buNone/>
                      </a:pPr>
                      <a:r>
                        <a:rPr lang="en-US" sz="2400" b="1">
                          <a:latin typeface="Times New Roman" panose="02020603050405020304" pitchFamily="18" charset="0"/>
                          <a:cs typeface="Times New Roman" panose="02020603050405020304" pitchFamily="18" charset="0"/>
                        </a:rPr>
                        <a:t>运行速度(米/秒)</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None/>
                      </a:pPr>
                      <a:r>
                        <a:rPr lang="en-US" sz="2400" b="1" dirty="0">
                          <a:latin typeface="Times New Roman" panose="02020603050405020304" pitchFamily="18" charset="0"/>
                          <a:cs typeface="Times New Roman" panose="02020603050405020304" pitchFamily="18" charset="0"/>
                        </a:rPr>
                        <a:t>1</a:t>
                      </a:r>
                      <a:endParaRPr lang="en-US" altLang="en-US" sz="2400" b="1" dirty="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24578" name="Picture 2">
            <a:extLst>
              <a:ext uri="{FF2B5EF4-FFF2-40B4-BE49-F238E27FC236}">
                <a16:creationId xmlns:a16="http://schemas.microsoft.com/office/drawing/2014/main" id="{6A1B7289-5343-4DFE-9B1D-12724FBDAD3E}"/>
              </a:ext>
            </a:extLst>
          </p:cNvPr>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7967414" y="2992475"/>
            <a:ext cx="1872208" cy="2945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a:extLst>
              <a:ext uri="{FF2B5EF4-FFF2-40B4-BE49-F238E27FC236}">
                <a16:creationId xmlns:a16="http://schemas.microsoft.com/office/drawing/2014/main" id="{19A2006A-949C-4F00-A7DC-DE95EB38A23F}"/>
              </a:ext>
            </a:extLst>
          </p:cNvPr>
          <p:cNvSpPr txBox="1"/>
          <p:nvPr/>
        </p:nvSpPr>
        <p:spPr>
          <a:xfrm>
            <a:off x="8543478" y="6052646"/>
            <a:ext cx="2664296" cy="369332"/>
          </a:xfrm>
          <a:prstGeom prst="rect">
            <a:avLst/>
          </a:prstGeom>
          <a:noFill/>
        </p:spPr>
        <p:txBody>
          <a:bodyPr wrap="square">
            <a:spAutoFit/>
          </a:bodyPr>
          <a:lstStyle/>
          <a:p>
            <a:r>
              <a:rPr lang="zh-CN" altLang="zh-CN" sz="1800" b="1" kern="100" dirty="0">
                <a:effectLst/>
                <a:latin typeface="Times New Roman" panose="02020603050405020304" pitchFamily="18" charset="0"/>
                <a:ea typeface="宋体" panose="02010600030101010101" pitchFamily="2" charset="-122"/>
                <a:cs typeface="Times New Roman" panose="02020603050405020304" pitchFamily="18" charset="0"/>
              </a:rPr>
              <a:t>第</a:t>
            </a:r>
            <a:r>
              <a:rPr lang="en-US" altLang="zh-CN" sz="1800" b="1" kern="100" dirty="0">
                <a:effectLst/>
                <a:latin typeface="Times New Roman" panose="02020603050405020304" pitchFamily="18" charset="0"/>
                <a:ea typeface="宋体" panose="02010600030101010101" pitchFamily="2" charset="-122"/>
              </a:rPr>
              <a:t>4</a:t>
            </a:r>
            <a:r>
              <a:rPr lang="zh-CN" altLang="zh-CN" sz="1800" b="1" kern="100" dirty="0">
                <a:effectLst/>
                <a:latin typeface="Times New Roman" panose="02020603050405020304" pitchFamily="18" charset="0"/>
                <a:ea typeface="宋体" panose="02010600030101010101" pitchFamily="2" charset="-122"/>
                <a:cs typeface="Times New Roman" panose="02020603050405020304" pitchFamily="18" charset="0"/>
              </a:rPr>
              <a:t>题图</a:t>
            </a:r>
            <a:endParaRPr lang="zh-CN" altLang="en-US"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862330" y="1518920"/>
            <a:ext cx="10464800" cy="3415030"/>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该机器人以运行速度匀速行驶</a:t>
            </a:r>
            <a:r>
              <a:rPr lang="en-US" sz="2400" b="1">
                <a:latin typeface="Times New Roman" panose="02020603050405020304" pitchFamily="18" charset="0"/>
                <a:ea typeface="宋体" panose="02010600030101010101" pitchFamily="2" charset="-122"/>
              </a:rPr>
              <a:t>5</a:t>
            </a:r>
            <a:r>
              <a:rPr lang="zh-CN" sz="2400" b="1">
                <a:ea typeface="宋体" panose="02010600030101010101" pitchFamily="2" charset="-122"/>
              </a:rPr>
              <a:t>分钟</a:t>
            </a:r>
            <a:r>
              <a:rPr lang="zh-CN" sz="2400" b="1">
                <a:cs typeface="宋体" panose="02010600030101010101" pitchFamily="2" charset="-122"/>
              </a:rPr>
              <a:t>，</a:t>
            </a:r>
            <a:r>
              <a:rPr lang="zh-CN" sz="2400" b="1">
                <a:ea typeface="宋体" panose="02010600030101010101" pitchFamily="2" charset="-122"/>
              </a:rPr>
              <a:t>行驶的路程有多少米？</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若该机器人装载</a:t>
            </a:r>
            <a:r>
              <a:rPr lang="en-US" sz="2400" b="1">
                <a:latin typeface="Times New Roman" panose="02020603050405020304" pitchFamily="18" charset="0"/>
                <a:ea typeface="宋体" panose="02010600030101010101" pitchFamily="2" charset="-122"/>
              </a:rPr>
              <a:t>8 kg</a:t>
            </a:r>
            <a:r>
              <a:rPr lang="zh-CN" sz="2400" b="1">
                <a:ea typeface="宋体" panose="02010600030101010101" pitchFamily="2" charset="-122"/>
              </a:rPr>
              <a:t>消毒液并静止在水平地面上</a:t>
            </a:r>
            <a:r>
              <a:rPr lang="zh-CN" sz="2400" b="1">
                <a:cs typeface="宋体" panose="02010600030101010101" pitchFamily="2" charset="-122"/>
              </a:rPr>
              <a:t>，</a:t>
            </a:r>
            <a:r>
              <a:rPr lang="zh-CN" sz="2400" b="1">
                <a:ea typeface="宋体" panose="02010600030101010101" pitchFamily="2" charset="-122"/>
              </a:rPr>
              <a:t>与地面接触的总面积为</a:t>
            </a:r>
            <a:r>
              <a:rPr lang="en-US" sz="2400" b="1">
                <a:latin typeface="Times New Roman" panose="02020603050405020304" pitchFamily="18" charset="0"/>
                <a:ea typeface="宋体" panose="02010600030101010101" pitchFamily="2" charset="-122"/>
              </a:rPr>
              <a:t>0.008 m</a:t>
            </a:r>
            <a:r>
              <a:rPr lang="en-US" sz="2400" b="1" baseline="30000">
                <a:latin typeface="Times New Roman" panose="02020603050405020304" pitchFamily="18" charset="0"/>
                <a:ea typeface="宋体" panose="02010600030101010101" pitchFamily="2" charset="-122"/>
              </a:rPr>
              <a:t>2</a:t>
            </a:r>
            <a:r>
              <a:rPr lang="zh-CN" sz="2400" b="1">
                <a:cs typeface="宋体" panose="02010600030101010101" pitchFamily="2" charset="-122"/>
              </a:rPr>
              <a:t>，</a:t>
            </a:r>
            <a:r>
              <a:rPr lang="zh-CN" sz="2400" b="1">
                <a:ea typeface="宋体" panose="02010600030101010101" pitchFamily="2" charset="-122"/>
              </a:rPr>
              <a:t>此时该机器人对地面的压强有多大？</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(3)</a:t>
            </a:r>
            <a:r>
              <a:rPr lang="zh-CN" sz="2400" b="1">
                <a:ea typeface="宋体" panose="02010600030101010101" pitchFamily="2" charset="-122"/>
              </a:rPr>
              <a:t>该机器人在粗糙程度相同的水平地面上</a:t>
            </a:r>
            <a:r>
              <a:rPr lang="zh-CN" sz="2400" b="1">
                <a:cs typeface="宋体" panose="02010600030101010101" pitchFamily="2" charset="-122"/>
              </a:rPr>
              <a:t>，</a:t>
            </a:r>
            <a:r>
              <a:rPr lang="zh-CN" sz="2400" b="1">
                <a:ea typeface="宋体" panose="02010600030101010101" pitchFamily="2" charset="-122"/>
              </a:rPr>
              <a:t>以运行速度做匀速直线运动</a:t>
            </a:r>
            <a:r>
              <a:rPr lang="zh-CN" sz="2400" b="1">
                <a:cs typeface="宋体" panose="02010600030101010101" pitchFamily="2" charset="-122"/>
              </a:rPr>
              <a:t>，</a:t>
            </a:r>
            <a:r>
              <a:rPr lang="zh-CN" sz="2400" b="1">
                <a:ea typeface="宋体" panose="02010600030101010101" pitchFamily="2" charset="-122"/>
              </a:rPr>
              <a:t>若电池的输出功率为</a:t>
            </a:r>
            <a:r>
              <a:rPr lang="en-US" sz="2400" b="1">
                <a:latin typeface="Times New Roman" panose="02020603050405020304" pitchFamily="18" charset="0"/>
                <a:ea typeface="宋体" panose="02010600030101010101" pitchFamily="2" charset="-122"/>
              </a:rPr>
              <a:t>140 W</a:t>
            </a:r>
            <a:r>
              <a:rPr lang="zh-CN" sz="2400" b="1">
                <a:cs typeface="宋体" panose="02010600030101010101" pitchFamily="2" charset="-122"/>
              </a:rPr>
              <a:t>，</a:t>
            </a:r>
            <a:r>
              <a:rPr lang="zh-CN" sz="2400" b="1">
                <a:ea typeface="宋体" panose="02010600030101010101" pitchFamily="2" charset="-122"/>
              </a:rPr>
              <a:t>克服摩擦力做功的功率占电池输出功率的</a:t>
            </a:r>
            <a:r>
              <a:rPr lang="en-US" sz="2400" b="1">
                <a:latin typeface="Times New Roman" panose="02020603050405020304" pitchFamily="18" charset="0"/>
                <a:ea typeface="宋体" panose="02010600030101010101" pitchFamily="2" charset="-122"/>
              </a:rPr>
              <a:t>35%</a:t>
            </a:r>
            <a:r>
              <a:rPr lang="zh-CN" sz="2400" b="1">
                <a:cs typeface="宋体" panose="02010600030101010101" pitchFamily="2" charset="-122"/>
              </a:rPr>
              <a:t>，</a:t>
            </a:r>
            <a:r>
              <a:rPr lang="zh-CN" sz="2400" b="1">
                <a:ea typeface="宋体" panose="02010600030101010101" pitchFamily="2" charset="-122"/>
              </a:rPr>
              <a:t>则该机器人受到的摩擦力多大？</a:t>
            </a:r>
            <a:endParaRPr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1805" y="1187450"/>
            <a:ext cx="11357610" cy="4707890"/>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由</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得</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机器人行驶的路程</a:t>
            </a:r>
            <a:r>
              <a:rPr lang="en-US" sz="2400" b="1" i="1">
                <a:solidFill>
                  <a:srgbClr val="FF0000"/>
                </a:solidFill>
                <a:latin typeface="Times New Roman" panose="02020603050405020304" pitchFamily="18" charset="0"/>
                <a:ea typeface="宋体" panose="02010600030101010101" pitchFamily="2" charset="-122"/>
              </a:rPr>
              <a:t>s</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vt</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 m/s×5×60 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300 m</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机器人装载消毒液后</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总重力</a:t>
            </a: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总</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a:t>
            </a:r>
            <a:r>
              <a:rPr lang="zh-CN" sz="2400" b="1" baseline="-25000">
                <a:solidFill>
                  <a:srgbClr val="FF0000"/>
                </a:solidFill>
                <a:ea typeface="宋体" panose="02010600030101010101" pitchFamily="2" charset="-122"/>
              </a:rPr>
              <a:t>总</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(80 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8 kg)×10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880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静止时机器人对水平地面的压力等于机器人的总重力</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故</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压</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总</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880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机器人对水平地面的压强</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1.1×10</a:t>
            </a:r>
            <a:r>
              <a:rPr lang="en-US" sz="2400" b="1" baseline="30000">
                <a:solidFill>
                  <a:srgbClr val="FF0000"/>
                </a:solidFill>
                <a:latin typeface="Times New Roman" panose="02020603050405020304" pitchFamily="18" charset="0"/>
                <a:ea typeface="宋体" panose="02010600030101010101" pitchFamily="2" charset="-122"/>
              </a:rPr>
              <a:t>5</a:t>
            </a:r>
            <a:r>
              <a:rPr lang="en-US" sz="2400" b="1">
                <a:solidFill>
                  <a:srgbClr val="FF0000"/>
                </a:solidFill>
                <a:latin typeface="Times New Roman" panose="02020603050405020304" pitchFamily="18" charset="0"/>
                <a:ea typeface="宋体" panose="02010600030101010101" pitchFamily="2" charset="-122"/>
              </a:rPr>
              <a:t> Pa</a:t>
            </a:r>
          </a:p>
          <a:p>
            <a:pPr indent="0">
              <a:lnSpc>
                <a:spcPct val="100000"/>
              </a:lnSpc>
            </a:pPr>
            <a:endParaRPr lang="en-US" sz="2400" b="1">
              <a:solidFill>
                <a:srgbClr val="FF0000"/>
              </a:solidFill>
              <a:latin typeface="Times New Roman" panose="02020603050405020304" pitchFamily="18" charset="0"/>
              <a:ea typeface="宋体" panose="02010600030101010101" pitchFamily="2" charset="-122"/>
            </a:endParaRPr>
          </a:p>
          <a:p>
            <a:pPr indent="0">
              <a:lnSpc>
                <a:spcPct val="100000"/>
              </a:lnSpc>
            </a:pP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由题意可知</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克服摩擦力做功的功率</a:t>
            </a:r>
            <a:r>
              <a:rPr lang="en-US" sz="2400" b="1" i="1">
                <a:solidFill>
                  <a:srgbClr val="FF0000"/>
                </a:solidFill>
                <a:latin typeface="Times New Roman" panose="02020603050405020304" pitchFamily="18" charset="0"/>
                <a:ea typeface="宋体" panose="02010600030101010101" pitchFamily="2" charset="-122"/>
              </a:rPr>
              <a:t>P</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140 W×35%</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49 W</a:t>
            </a:r>
            <a:endParaRPr lang="zh-CN" sz="2400" b="1">
              <a:solidFill>
                <a:srgbClr val="FF0000"/>
              </a:solidFill>
              <a:ea typeface="宋体" panose="02010600030101010101" pitchFamily="2" charset="-122"/>
            </a:endParaRPr>
          </a:p>
          <a:p>
            <a:pPr indent="0">
              <a:lnSpc>
                <a:spcPct val="100000"/>
              </a:lnSpc>
            </a:pPr>
            <a:r>
              <a:rPr lang="zh-CN" sz="2400" b="1">
                <a:solidFill>
                  <a:srgbClr val="FF0000"/>
                </a:solidFill>
                <a:ea typeface="宋体" panose="02010600030101010101" pitchFamily="2" charset="-122"/>
              </a:rPr>
              <a:t>机器人做匀速直线运动</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受到的摩擦力等于牵引力</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故</a:t>
            </a:r>
          </a:p>
          <a:p>
            <a:pPr indent="0">
              <a:lnSpc>
                <a:spcPct val="100000"/>
              </a:lnSpc>
            </a:pPr>
            <a:endParaRPr lang="zh-CN" sz="2400" b="1" i="1">
              <a:solidFill>
                <a:srgbClr val="FF0000"/>
              </a:solidFill>
              <a:latin typeface="Times New Roman" panose="02020603050405020304" pitchFamily="18" charset="0"/>
              <a:ea typeface="宋体" panose="02010600030101010101" pitchFamily="2" charset="-122"/>
            </a:endParaRPr>
          </a:p>
          <a:p>
            <a:pPr indent="0">
              <a:lnSpc>
                <a:spcPct val="100000"/>
              </a:lnSpc>
            </a:pP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1050" b="0">
                <a:latin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49 N</a:t>
            </a:r>
            <a:endParaRPr lang="zh-CN" altLang="en-US"/>
          </a:p>
        </p:txBody>
      </p:sp>
      <p:graphicFrame>
        <p:nvGraphicFramePr>
          <p:cNvPr id="42" name="对象 41">
            <a:hlinkClick r:id="" action="ppaction://ole?verb=0"/>
          </p:cNvPr>
          <p:cNvGraphicFramePr>
            <a:graphicFrameLocks noChangeAspect="1"/>
          </p:cNvGraphicFramePr>
          <p:nvPr/>
        </p:nvGraphicFramePr>
        <p:xfrm>
          <a:off x="1866265" y="1187450"/>
          <a:ext cx="662305" cy="728980"/>
        </p:xfrm>
        <a:graphic>
          <a:graphicData uri="http://schemas.openxmlformats.org/presentationml/2006/ole">
            <mc:AlternateContent xmlns:mc="http://schemas.openxmlformats.org/markup-compatibility/2006">
              <mc:Choice xmlns:v="urn:schemas-microsoft-com:vml" Requires="v">
                <p:oleObj spid="_x0000_s6151" r:id="rId3" imgW="368300" imgH="405765" progId="Equation.DSMT4">
                  <p:embed/>
                </p:oleObj>
              </mc:Choice>
              <mc:Fallback>
                <p:oleObj r:id="rId3" imgW="368300" imgH="405765" progId="Equation.DSMT4">
                  <p:embed/>
                  <p:pic>
                    <p:nvPicPr>
                      <p:cNvPr id="0" name="图片 1024"/>
                      <p:cNvPicPr/>
                      <p:nvPr/>
                    </p:nvPicPr>
                    <p:blipFill>
                      <a:blip r:embed="rId4"/>
                      <a:stretch>
                        <a:fillRect/>
                      </a:stretch>
                    </p:blipFill>
                    <p:spPr>
                      <a:xfrm>
                        <a:off x="1866265" y="1187450"/>
                        <a:ext cx="662305" cy="728980"/>
                      </a:xfrm>
                      <a:prstGeom prst="rect">
                        <a:avLst/>
                      </a:prstGeom>
                    </p:spPr>
                  </p:pic>
                </p:oleObj>
              </mc:Fallback>
            </mc:AlternateContent>
          </a:graphicData>
        </a:graphic>
      </p:graphicFrame>
      <p:graphicFrame>
        <p:nvGraphicFramePr>
          <p:cNvPr id="2" name="对象 -2147482562"/>
          <p:cNvGraphicFramePr>
            <a:graphicFrameLocks noChangeAspect="1"/>
          </p:cNvGraphicFramePr>
          <p:nvPr/>
        </p:nvGraphicFramePr>
        <p:xfrm>
          <a:off x="4144645" y="3332480"/>
          <a:ext cx="2444115" cy="848360"/>
        </p:xfrm>
        <a:graphic>
          <a:graphicData uri="http://schemas.openxmlformats.org/presentationml/2006/ole">
            <mc:AlternateContent xmlns:mc="http://schemas.openxmlformats.org/markup-compatibility/2006">
              <mc:Choice xmlns:v="urn:schemas-microsoft-com:vml" Requires="v">
                <p:oleObj spid="_x0000_s6152" r:id="rId5" imgW="1168400" imgH="405765" progId="Equation.DSMT4">
                  <p:embed/>
                </p:oleObj>
              </mc:Choice>
              <mc:Fallback>
                <p:oleObj r:id="rId5" imgW="1168400" imgH="405765" progId="Equation.DSMT4">
                  <p:embed/>
                  <p:pic>
                    <p:nvPicPr>
                      <p:cNvPr id="0" name="图片 3075"/>
                      <p:cNvPicPr/>
                      <p:nvPr/>
                    </p:nvPicPr>
                    <p:blipFill>
                      <a:blip r:embed="rId6"/>
                      <a:stretch>
                        <a:fillRect/>
                      </a:stretch>
                    </p:blipFill>
                    <p:spPr>
                      <a:xfrm>
                        <a:off x="4144645" y="3332480"/>
                        <a:ext cx="2444115" cy="848360"/>
                      </a:xfrm>
                      <a:prstGeom prst="rect">
                        <a:avLst/>
                      </a:prstGeom>
                      <a:noFill/>
                      <a:ln w="38100">
                        <a:noFill/>
                        <a:miter/>
                      </a:ln>
                    </p:spPr>
                  </p:pic>
                </p:oleObj>
              </mc:Fallback>
            </mc:AlternateContent>
          </a:graphicData>
        </a:graphic>
      </p:graphicFrame>
      <p:graphicFrame>
        <p:nvGraphicFramePr>
          <p:cNvPr id="3" name="对象 -2147482561"/>
          <p:cNvGraphicFramePr>
            <a:graphicFrameLocks noChangeAspect="1"/>
          </p:cNvGraphicFramePr>
          <p:nvPr/>
        </p:nvGraphicFramePr>
        <p:xfrm>
          <a:off x="1587818" y="5177790"/>
          <a:ext cx="1461770" cy="848360"/>
        </p:xfrm>
        <a:graphic>
          <a:graphicData uri="http://schemas.openxmlformats.org/presentationml/2006/ole">
            <mc:AlternateContent xmlns:mc="http://schemas.openxmlformats.org/markup-compatibility/2006">
              <mc:Choice xmlns:v="urn:schemas-microsoft-com:vml" Requires="v">
                <p:oleObj spid="_x0000_s6153" r:id="rId7" imgW="698500" imgH="405765" progId="Equation.DSMT4">
                  <p:embed/>
                </p:oleObj>
              </mc:Choice>
              <mc:Fallback>
                <p:oleObj r:id="rId7" imgW="698500" imgH="405765" progId="Equation.DSMT4">
                  <p:embed/>
                  <p:pic>
                    <p:nvPicPr>
                      <p:cNvPr id="0" name="图片 1"/>
                      <p:cNvPicPr/>
                      <p:nvPr/>
                    </p:nvPicPr>
                    <p:blipFill>
                      <a:blip r:embed="rId8"/>
                      <a:stretch>
                        <a:fillRect/>
                      </a:stretch>
                    </p:blipFill>
                    <p:spPr>
                      <a:xfrm>
                        <a:off x="1587818" y="5177790"/>
                        <a:ext cx="1461770" cy="848360"/>
                      </a:xfrm>
                      <a:prstGeom prst="rect">
                        <a:avLst/>
                      </a:prstGeom>
                      <a:noFill/>
                      <a:ln w="38100">
                        <a:noFill/>
                        <a:miter/>
                      </a:ln>
                    </p:spPr>
                  </p:pic>
                </p:oleObj>
              </mc:Fallback>
            </mc:AlternateContent>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1330" y="1586865"/>
            <a:ext cx="11256645" cy="5077460"/>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5. </a:t>
            </a:r>
            <a:r>
              <a:rPr lang="zh-CN" sz="2400" b="1">
                <a:ea typeface="宋体" panose="02010600030101010101" pitchFamily="2" charset="-122"/>
              </a:rPr>
              <a:t>小明同学喜欢体育锻炼</a:t>
            </a:r>
            <a:r>
              <a:rPr lang="zh-CN" sz="2400" b="1">
                <a:cs typeface="宋体" panose="02010600030101010101" pitchFamily="2" charset="-122"/>
              </a:rPr>
              <a:t>，</a:t>
            </a:r>
            <a:r>
              <a:rPr lang="zh-CN" sz="2400" b="1">
                <a:ea typeface="宋体" panose="02010600030101010101" pitchFamily="2" charset="-122"/>
              </a:rPr>
              <a:t>用吸盘和不锈钢管在家里坚固平滑的墙面上安装了如图所示的训练装置练习引体向上</a:t>
            </a:r>
            <a:r>
              <a:rPr lang="zh-CN" sz="2400" b="1">
                <a:cs typeface="宋体" panose="02010600030101010101" pitchFamily="2" charset="-122"/>
              </a:rPr>
              <a:t>，</a:t>
            </a:r>
            <a:r>
              <a:rPr lang="zh-CN" sz="2400" b="1">
                <a:ea typeface="宋体" panose="02010600030101010101" pitchFamily="2" charset="-122"/>
              </a:rPr>
              <a:t>双手握住钢管上拉</a:t>
            </a:r>
            <a:r>
              <a:rPr lang="zh-CN" sz="2400" b="1">
                <a:cs typeface="宋体" panose="02010600030101010101" pitchFamily="2" charset="-122"/>
              </a:rPr>
              <a:t>，</a:t>
            </a:r>
            <a:r>
              <a:rPr lang="zh-CN" sz="2400" b="1">
                <a:ea typeface="宋体" panose="02010600030101010101" pitchFamily="2" charset="-122"/>
              </a:rPr>
              <a:t>使下颌上升</a:t>
            </a:r>
            <a:r>
              <a:rPr lang="en-US" sz="2400" b="1">
                <a:latin typeface="Times New Roman" panose="02020603050405020304" pitchFamily="18" charset="0"/>
                <a:ea typeface="宋体" panose="02010600030101010101" pitchFamily="2" charset="-122"/>
              </a:rPr>
              <a:t>0.5 m</a:t>
            </a:r>
            <a:r>
              <a:rPr lang="zh-CN" sz="2400" b="1">
                <a:ea typeface="宋体" panose="02010600030101010101" pitchFamily="2" charset="-122"/>
              </a:rPr>
              <a:t>超过横杠上沿</a:t>
            </a:r>
            <a:r>
              <a:rPr lang="zh-CN" sz="2400" b="1">
                <a:cs typeface="宋体" panose="02010600030101010101" pitchFamily="2" charset="-122"/>
              </a:rPr>
              <a:t>，</a:t>
            </a:r>
            <a:r>
              <a:rPr lang="zh-CN" sz="2400" b="1">
                <a:ea typeface="宋体" panose="02010600030101010101" pitchFamily="2" charset="-122"/>
              </a:rPr>
              <a:t>然后还原到初始状态为完成一次动作．已知他的质量为</a:t>
            </a:r>
            <a:r>
              <a:rPr lang="en-US" sz="2400" b="1">
                <a:latin typeface="Times New Roman" panose="02020603050405020304" pitchFamily="18" charset="0"/>
                <a:ea typeface="宋体" panose="02010600030101010101" pitchFamily="2" charset="-122"/>
              </a:rPr>
              <a:t>60 kg</a:t>
            </a:r>
            <a:r>
              <a:rPr lang="zh-CN" sz="2400" b="1">
                <a:cs typeface="宋体" panose="02010600030101010101" pitchFamily="2" charset="-122"/>
              </a:rPr>
              <a:t>，</a:t>
            </a:r>
            <a:r>
              <a:rPr lang="zh-CN" sz="2400" b="1">
                <a:ea typeface="宋体" panose="02010600030101010101" pitchFamily="2" charset="-122"/>
              </a:rPr>
              <a:t>每个吸盘与墙面的接触面积为</a:t>
            </a:r>
            <a:r>
              <a:rPr lang="en-US" sz="2400" b="1">
                <a:latin typeface="Times New Roman" panose="02020603050405020304" pitchFamily="18" charset="0"/>
                <a:ea typeface="宋体" panose="02010600030101010101" pitchFamily="2" charset="-122"/>
              </a:rPr>
              <a:t>1×10</a:t>
            </a:r>
            <a:r>
              <a:rPr lang="zh-CN" sz="2400" b="1" baseline="30000">
                <a:ea typeface="宋体" panose="02010600030101010101" pitchFamily="2" charset="-122"/>
              </a:rPr>
              <a:t>－</a:t>
            </a:r>
            <a:r>
              <a:rPr lang="en-US" sz="2400" b="1" baseline="30000">
                <a:latin typeface="Times New Roman" panose="02020603050405020304" pitchFamily="18" charset="0"/>
                <a:ea typeface="宋体" panose="02010600030101010101" pitchFamily="2" charset="-122"/>
              </a:rPr>
              <a:t>3</a:t>
            </a:r>
            <a:r>
              <a:rPr lang="en-US" sz="2400" b="1">
                <a:latin typeface="Times New Roman" panose="02020603050405020304" pitchFamily="18" charset="0"/>
                <a:ea typeface="宋体" panose="02010600030101010101" pitchFamily="2" charset="-122"/>
              </a:rPr>
              <a:t> m</a:t>
            </a:r>
            <a:r>
              <a:rPr lang="en-US" sz="2400" b="1" baseline="30000">
                <a:latin typeface="Times New Roman" panose="02020603050405020304" pitchFamily="18" charset="0"/>
                <a:ea typeface="宋体" panose="02010600030101010101" pitchFamily="2" charset="-122"/>
              </a:rPr>
              <a:t>2</a:t>
            </a:r>
            <a:r>
              <a:rPr lang="zh-CN" sz="2400" b="1">
                <a:cs typeface="宋体" panose="02010600030101010101" pitchFamily="2" charset="-122"/>
              </a:rPr>
              <a:t>，</a:t>
            </a:r>
            <a:r>
              <a:rPr lang="zh-CN" sz="2400" b="1">
                <a:ea typeface="宋体" panose="02010600030101010101" pitchFamily="2" charset="-122"/>
              </a:rPr>
              <a:t>共有两个吸盘</a:t>
            </a:r>
            <a:r>
              <a:rPr lang="zh-CN" sz="2400" b="1">
                <a:cs typeface="宋体" panose="02010600030101010101" pitchFamily="2" charset="-122"/>
              </a:rPr>
              <a:t>，</a:t>
            </a:r>
            <a:r>
              <a:rPr lang="zh-CN" sz="2400" b="1">
                <a:ea typeface="宋体" panose="02010600030101010101" pitchFamily="2" charset="-122"/>
              </a:rPr>
              <a:t>他</a:t>
            </a:r>
            <a:r>
              <a:rPr lang="en-US" sz="2400" b="1">
                <a:latin typeface="Times New Roman" panose="02020603050405020304" pitchFamily="18" charset="0"/>
                <a:ea typeface="宋体" panose="02010600030101010101" pitchFamily="2" charset="-122"/>
              </a:rPr>
              <a:t>1 min</a:t>
            </a:r>
            <a:r>
              <a:rPr lang="zh-CN" sz="2400" b="1">
                <a:ea typeface="宋体" panose="02010600030101010101" pitchFamily="2" charset="-122"/>
              </a:rPr>
              <a:t>能够完成</a:t>
            </a:r>
            <a:r>
              <a:rPr lang="en-US" sz="2400" b="1">
                <a:latin typeface="Times New Roman" panose="02020603050405020304" pitchFamily="18" charset="0"/>
                <a:ea typeface="宋体" panose="02010600030101010101" pitchFamily="2" charset="-122"/>
              </a:rPr>
              <a:t>10</a:t>
            </a:r>
            <a:r>
              <a:rPr lang="zh-CN" sz="2400" b="1">
                <a:ea typeface="宋体" panose="02010600030101010101" pitchFamily="2" charset="-122"/>
              </a:rPr>
              <a:t>次</a:t>
            </a:r>
            <a:r>
              <a:rPr lang="zh-CN" sz="2400" b="1">
                <a:cs typeface="宋体" panose="02010600030101010101" pitchFamily="2" charset="-122"/>
              </a:rPr>
              <a:t>，</a:t>
            </a:r>
            <a:r>
              <a:rPr lang="en-US" sz="2400" b="1" i="1">
                <a:latin typeface="Times New Roman" panose="02020603050405020304" pitchFamily="18" charset="0"/>
                <a:ea typeface="宋体" panose="02010600030101010101" pitchFamily="2" charset="-122"/>
              </a:rPr>
              <a:t>g</a:t>
            </a:r>
            <a:r>
              <a:rPr lang="zh-CN" sz="2400" b="1">
                <a:ea typeface="宋体" panose="02010600030101010101" pitchFamily="2" charset="-122"/>
              </a:rPr>
              <a:t>取</a:t>
            </a:r>
            <a:r>
              <a:rPr lang="en-US" sz="2400" b="1">
                <a:latin typeface="Times New Roman" panose="02020603050405020304" pitchFamily="18" charset="0"/>
                <a:ea typeface="宋体" panose="02010600030101010101" pitchFamily="2" charset="-122"/>
              </a:rPr>
              <a:t>10 N/kg</a:t>
            </a:r>
            <a:r>
              <a:rPr lang="zh-CN" sz="2400" b="1">
                <a:cs typeface="宋体" panose="02010600030101010101" pitchFamily="2" charset="-122"/>
              </a:rPr>
              <a:t>，</a:t>
            </a:r>
            <a:r>
              <a:rPr lang="zh-CN" sz="2400" b="1">
                <a:ea typeface="宋体" panose="02010600030101010101" pitchFamily="2" charset="-122"/>
              </a:rPr>
              <a:t>求：</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吸盘对墙面的压强为</a:t>
            </a:r>
            <a:r>
              <a:rPr lang="en-US" sz="2400" b="1">
                <a:latin typeface="Times New Roman" panose="02020603050405020304" pitchFamily="18" charset="0"/>
                <a:ea typeface="宋体" panose="02010600030101010101" pitchFamily="2" charset="-122"/>
              </a:rPr>
              <a:t>1.0×10</a:t>
            </a:r>
            <a:r>
              <a:rPr lang="en-US" sz="2400" b="1" baseline="30000">
                <a:latin typeface="Times New Roman" panose="02020603050405020304" pitchFamily="18" charset="0"/>
                <a:ea typeface="宋体" panose="02010600030101010101" pitchFamily="2" charset="-122"/>
              </a:rPr>
              <a:t>5</a:t>
            </a:r>
            <a:r>
              <a:rPr lang="en-US" sz="2400" b="1">
                <a:latin typeface="Times New Roman" panose="02020603050405020304" pitchFamily="18" charset="0"/>
                <a:ea typeface="宋体" panose="02010600030101010101" pitchFamily="2" charset="-122"/>
              </a:rPr>
              <a:t> Pa</a:t>
            </a:r>
            <a:r>
              <a:rPr lang="zh-CN" sz="2400" b="1">
                <a:cs typeface="宋体" panose="02010600030101010101" pitchFamily="2" charset="-122"/>
              </a:rPr>
              <a:t>，</a:t>
            </a:r>
          </a:p>
          <a:p>
            <a:pPr indent="0">
              <a:lnSpc>
                <a:spcPct val="150000"/>
              </a:lnSpc>
            </a:pPr>
            <a:r>
              <a:rPr lang="zh-CN" sz="2400" b="1">
                <a:ea typeface="宋体" panose="02010600030101010101" pitchFamily="2" charset="-122"/>
              </a:rPr>
              <a:t>则两个吸盘对墙面的总压力是多少？</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他做引体向上时克服重力做功的平</a:t>
            </a:r>
          </a:p>
          <a:p>
            <a:pPr indent="0">
              <a:lnSpc>
                <a:spcPct val="150000"/>
              </a:lnSpc>
            </a:pPr>
            <a:r>
              <a:rPr lang="zh-CN" sz="2400" b="1">
                <a:ea typeface="宋体" panose="02010600030101010101" pitchFamily="2" charset="-122"/>
              </a:rPr>
              <a:t>均功率是多少？</a:t>
            </a:r>
            <a:endParaRPr lang="zh-CN" altLang="en-US"/>
          </a:p>
        </p:txBody>
      </p:sp>
      <p:grpSp>
        <p:nvGrpSpPr>
          <p:cNvPr id="2" name="组合 1"/>
          <p:cNvGrpSpPr/>
          <p:nvPr/>
        </p:nvGrpSpPr>
        <p:grpSpPr>
          <a:xfrm>
            <a:off x="550590" y="871359"/>
            <a:ext cx="10603235" cy="737235"/>
            <a:chOff x="1027" y="6411"/>
            <a:chExt cx="16698" cy="1161"/>
          </a:xfrm>
        </p:grpSpPr>
        <p:pic>
          <p:nvPicPr>
            <p:cNvPr id="3" name="图片 2" descr="带序号考点标2字"/>
            <p:cNvPicPr>
              <a:picLocks noChangeAspect="1"/>
            </p:cNvPicPr>
            <p:nvPr/>
          </p:nvPicPr>
          <p:blipFill>
            <a:blip r:embed="rId3"/>
            <a:stretch>
              <a:fillRect/>
            </a:stretch>
          </p:blipFill>
          <p:spPr>
            <a:xfrm>
              <a:off x="1027" y="6569"/>
              <a:ext cx="2817" cy="927"/>
            </a:xfrm>
            <a:prstGeom prst="rect">
              <a:avLst/>
            </a:prstGeom>
          </p:spPr>
        </p:pic>
        <p:grpSp>
          <p:nvGrpSpPr>
            <p:cNvPr id="4" name="组合 3"/>
            <p:cNvGrpSpPr/>
            <p:nvPr/>
          </p:nvGrpSpPr>
          <p:grpSpPr>
            <a:xfrm>
              <a:off x="1373" y="6411"/>
              <a:ext cx="16352" cy="1161"/>
              <a:chOff x="1373" y="2682"/>
              <a:chExt cx="16352" cy="1161"/>
            </a:xfrm>
          </p:grpSpPr>
          <p:grpSp>
            <p:nvGrpSpPr>
              <p:cNvPr id="5" name="组合 4"/>
              <p:cNvGrpSpPr/>
              <p:nvPr/>
            </p:nvGrpSpPr>
            <p:grpSpPr>
              <a:xfrm>
                <a:off x="1373" y="2897"/>
                <a:ext cx="2391" cy="822"/>
                <a:chOff x="2523" y="1360"/>
                <a:chExt cx="1804" cy="822"/>
              </a:xfrm>
            </p:grpSpPr>
            <p:sp>
              <p:nvSpPr>
                <p:cNvPr id="7" name="文本框 6"/>
                <p:cNvSpPr txBox="1"/>
                <p:nvPr/>
              </p:nvSpPr>
              <p:spPr>
                <a:xfrm>
                  <a:off x="2523" y="1360"/>
                  <a:ext cx="1340" cy="822"/>
                </a:xfrm>
                <a:prstGeom prst="rect">
                  <a:avLst/>
                </a:prstGeom>
                <a:noFill/>
              </p:spPr>
              <p:txBody>
                <a:bodyPr wrap="square" rtlCol="0">
                  <a:spAutoFit/>
                </a:bodyPr>
                <a:lstStyle/>
                <a:p>
                  <a:r>
                    <a:rPr lang="zh-CN" altLang="en-US" sz="2800" b="1">
                      <a:solidFill>
                        <a:schemeClr val="bg1"/>
                      </a:solidFill>
                      <a:latin typeface="Times New Roman" panose="02020603050405020304" pitchFamily="18" charset="0"/>
                      <a:ea typeface="黑体" panose="02010609060101010101" pitchFamily="49" charset="-122"/>
                    </a:rPr>
                    <a:t>类型</a:t>
                  </a:r>
                </a:p>
              </p:txBody>
            </p:sp>
            <p:sp>
              <p:nvSpPr>
                <p:cNvPr id="8" name="文本框 7"/>
                <p:cNvSpPr txBox="1"/>
                <p:nvPr/>
              </p:nvSpPr>
              <p:spPr>
                <a:xfrm>
                  <a:off x="3719" y="1360"/>
                  <a:ext cx="608" cy="822"/>
                </a:xfrm>
                <a:prstGeom prst="rect">
                  <a:avLst/>
                </a:prstGeom>
                <a:noFill/>
              </p:spPr>
              <p:txBody>
                <a:bodyPr wrap="square" rtlCol="0">
                  <a:spAutoFit/>
                </a:bodyPr>
                <a:lstStyle/>
                <a:p>
                  <a:pPr algn="ctr"/>
                  <a:r>
                    <a:rPr lang="en-US" altLang="zh-CN" sz="2800" b="1">
                      <a:latin typeface="Times New Roman" panose="02020603050405020304" pitchFamily="18" charset="0"/>
                      <a:ea typeface="黑体" panose="02010609060101010101" pitchFamily="49" charset="-122"/>
                      <a:cs typeface="Times New Roman" panose="02020603050405020304" pitchFamily="18" charset="0"/>
                    </a:rPr>
                    <a:t>2</a:t>
                  </a:r>
                </a:p>
              </p:txBody>
            </p:sp>
          </p:grpSp>
          <p:sp>
            <p:nvSpPr>
              <p:cNvPr id="6" name="文本框 5"/>
              <p:cNvSpPr txBox="1"/>
              <p:nvPr/>
            </p:nvSpPr>
            <p:spPr>
              <a:xfrm>
                <a:off x="4348" y="2682"/>
                <a:ext cx="13377" cy="1161"/>
              </a:xfrm>
              <a:prstGeom prst="rect">
                <a:avLst/>
              </a:prstGeom>
              <a:noFill/>
            </p:spPr>
            <p:txBody>
              <a:bodyPr wrap="square" rtlCol="0">
                <a:spAutoFit/>
              </a:bodyPr>
              <a:lstStyle/>
              <a:p>
                <a:pPr>
                  <a:lnSpc>
                    <a:spcPct val="150000"/>
                  </a:lnSpc>
                </a:pPr>
                <a:r>
                  <a:rPr lang="zh-CN" sz="2800" b="1">
                    <a:latin typeface="黑体" panose="02010609060101010101" pitchFamily="49" charset="-122"/>
                    <a:ea typeface="黑体" panose="02010609060101010101" pitchFamily="49" charset="-122"/>
                    <a:cs typeface="Times New Roman" panose="02020603050405020304" pitchFamily="18" charset="0"/>
                  </a:rPr>
                  <a:t>体育运动类</a:t>
                </a:r>
                <a:r>
                  <a:rPr sz="2400" b="1">
                    <a:latin typeface="Times New Roman" panose="02020603050405020304" pitchFamily="18" charset="0"/>
                    <a:cs typeface="Times New Roman" panose="02020603050405020304" pitchFamily="18" charset="0"/>
                  </a:rPr>
                  <a:t>(2013.19)</a:t>
                </a:r>
              </a:p>
            </p:txBody>
          </p:sp>
        </p:grpSp>
      </p:grpSp>
      <p:pic>
        <p:nvPicPr>
          <p:cNvPr id="9" name="图片 -2147482445" descr="荔广东物理131.TIF"/>
          <p:cNvPicPr>
            <a:picLocks noChangeAspect="1"/>
          </p:cNvPicPr>
          <p:nvPr/>
        </p:nvPicPr>
        <p:blipFill>
          <a:blip r:embed="rId4" r:link="rId5"/>
          <a:stretch>
            <a:fillRect/>
          </a:stretch>
        </p:blipFill>
        <p:spPr>
          <a:xfrm>
            <a:off x="7658735" y="3963035"/>
            <a:ext cx="2743835" cy="2426335"/>
          </a:xfrm>
          <a:prstGeom prst="rect">
            <a:avLst/>
          </a:prstGeom>
          <a:noFill/>
          <a:ln w="9525">
            <a:noFill/>
          </a:ln>
        </p:spPr>
      </p:pic>
      <p:sp>
        <p:nvSpPr>
          <p:cNvPr id="14" name="文本框 13"/>
          <p:cNvSpPr txBox="1"/>
          <p:nvPr/>
        </p:nvSpPr>
        <p:spPr>
          <a:xfrm>
            <a:off x="8480137" y="6145479"/>
            <a:ext cx="986790" cy="368300"/>
          </a:xfrm>
          <a:prstGeom prst="rect">
            <a:avLst/>
          </a:prstGeom>
          <a:noFill/>
        </p:spPr>
        <p:txBody>
          <a:bodyPr wrap="none" rtlCol="0">
            <a:spAutoFit/>
          </a:bodyPr>
          <a:lstStyle/>
          <a:p>
            <a:r>
              <a:rPr b="1">
                <a:latin typeface="Times New Roman" panose="02020603050405020304" pitchFamily="18" charset="0"/>
                <a:cs typeface="Times New Roman" panose="02020603050405020304" pitchFamily="18" charset="0"/>
                <a:sym typeface="+mn-ea"/>
              </a:rPr>
              <a:t>第</a:t>
            </a:r>
            <a:r>
              <a:rPr lang="en-US" b="1">
                <a:latin typeface="Times New Roman" panose="02020603050405020304" pitchFamily="18" charset="0"/>
                <a:cs typeface="Times New Roman" panose="02020603050405020304" pitchFamily="18" charset="0"/>
                <a:sym typeface="+mn-ea"/>
              </a:rPr>
              <a:t>5</a:t>
            </a:r>
            <a:r>
              <a:rPr b="1">
                <a:latin typeface="Times New Roman" panose="02020603050405020304" pitchFamily="18" charset="0"/>
                <a:cs typeface="Times New Roman" panose="02020603050405020304" pitchFamily="18" charset="0"/>
                <a:sym typeface="+mn-ea"/>
              </a:rPr>
              <a:t>题图</a:t>
            </a:r>
            <a:endParaRPr lang="zh-CN" altLang="en-US" b="1">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92760" y="982980"/>
            <a:ext cx="11153775" cy="3969385"/>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根据</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可得</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两个吸盘对墙面的压力</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pS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1.0×10</a:t>
            </a:r>
            <a:r>
              <a:rPr lang="en-US" sz="2400" b="1" baseline="30000">
                <a:solidFill>
                  <a:srgbClr val="FF0000"/>
                </a:solidFill>
                <a:latin typeface="Times New Roman" panose="02020603050405020304" pitchFamily="18" charset="0"/>
                <a:ea typeface="宋体" panose="02010600030101010101" pitchFamily="2" charset="-122"/>
              </a:rPr>
              <a:t>5</a:t>
            </a:r>
            <a:r>
              <a:rPr lang="en-US" sz="2400" b="1">
                <a:solidFill>
                  <a:srgbClr val="FF0000"/>
                </a:solidFill>
                <a:latin typeface="Times New Roman" panose="02020603050405020304" pitchFamily="18" charset="0"/>
                <a:ea typeface="宋体" panose="02010600030101010101" pitchFamily="2" charset="-122"/>
              </a:rPr>
              <a:t> Pa×2×1×10</a:t>
            </a:r>
            <a:r>
              <a:rPr lang="zh-CN" sz="2400" b="1" baseline="30000">
                <a:solidFill>
                  <a:srgbClr val="FF0000"/>
                </a:solidFill>
                <a:ea typeface="宋体" panose="02010600030101010101" pitchFamily="2" charset="-122"/>
              </a:rPr>
              <a:t>－</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m</a:t>
            </a:r>
            <a:r>
              <a:rPr lang="en-US" sz="2400" b="1" baseline="30000">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200 N</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小明的重力</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60 kg×10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600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他做一次引体向上克服重力做的功</a:t>
            </a:r>
            <a:r>
              <a:rPr lang="en-US" sz="2400" b="1" i="1">
                <a:solidFill>
                  <a:srgbClr val="FF0000"/>
                </a:solidFill>
                <a:latin typeface="Times New Roman" panose="02020603050405020304" pitchFamily="18" charset="0"/>
                <a:ea typeface="宋体" panose="02010600030101010101" pitchFamily="2" charset="-122"/>
              </a:rPr>
              <a:t>W</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Gh</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600 N×0.5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300 J</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小明同学在</a:t>
            </a:r>
            <a:r>
              <a:rPr lang="en-US" sz="2400" b="1">
                <a:solidFill>
                  <a:srgbClr val="FF0000"/>
                </a:solidFill>
                <a:latin typeface="Times New Roman" panose="02020603050405020304" pitchFamily="18" charset="0"/>
                <a:ea typeface="宋体" panose="02010600030101010101" pitchFamily="2" charset="-122"/>
              </a:rPr>
              <a:t>1 min</a:t>
            </a:r>
            <a:r>
              <a:rPr lang="zh-CN" sz="2400" b="1">
                <a:solidFill>
                  <a:srgbClr val="FF0000"/>
                </a:solidFill>
                <a:ea typeface="宋体" panose="02010600030101010101" pitchFamily="2" charset="-122"/>
              </a:rPr>
              <a:t>做了</a:t>
            </a:r>
            <a:r>
              <a:rPr lang="en-US" sz="2400" b="1">
                <a:solidFill>
                  <a:srgbClr val="FF0000"/>
                </a:solidFill>
                <a:latin typeface="Times New Roman" panose="02020603050405020304" pitchFamily="18" charset="0"/>
                <a:ea typeface="宋体" panose="02010600030101010101" pitchFamily="2" charset="-122"/>
              </a:rPr>
              <a:t>10</a:t>
            </a:r>
            <a:r>
              <a:rPr lang="zh-CN" sz="2400" b="1">
                <a:solidFill>
                  <a:srgbClr val="FF0000"/>
                </a:solidFill>
                <a:ea typeface="宋体" panose="02010600030101010101" pitchFamily="2" charset="-122"/>
              </a:rPr>
              <a:t>个引体向上</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则他克服重力做的总功</a:t>
            </a:r>
            <a:r>
              <a:rPr lang="en-US" sz="2400" b="1" i="1">
                <a:solidFill>
                  <a:srgbClr val="FF0000"/>
                </a:solidFill>
                <a:latin typeface="Times New Roman" panose="02020603050405020304" pitchFamily="18" charset="0"/>
                <a:ea typeface="宋体" panose="02010600030101010101" pitchFamily="2" charset="-122"/>
              </a:rPr>
              <a:t>W</a:t>
            </a:r>
            <a:r>
              <a:rPr lang="zh-CN" sz="2400" b="1" baseline="-25000">
                <a:solidFill>
                  <a:srgbClr val="FF0000"/>
                </a:solidFill>
                <a:ea typeface="宋体" panose="02010600030101010101" pitchFamily="2" charset="-122"/>
              </a:rPr>
              <a:t>总</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300 J×10</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3 000 J</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他克服重力做功的平均功率</a:t>
            </a:r>
            <a:endParaRPr lang="zh-CN" altLang="en-US"/>
          </a:p>
        </p:txBody>
      </p:sp>
      <p:graphicFrame>
        <p:nvGraphicFramePr>
          <p:cNvPr id="2" name="对象 -2147482565"/>
          <p:cNvGraphicFramePr>
            <a:graphicFrameLocks noChangeAspect="1"/>
          </p:cNvGraphicFramePr>
          <p:nvPr/>
        </p:nvGraphicFramePr>
        <p:xfrm>
          <a:off x="2292668" y="893445"/>
          <a:ext cx="951230" cy="844550"/>
        </p:xfrm>
        <a:graphic>
          <a:graphicData uri="http://schemas.openxmlformats.org/presentationml/2006/ole">
            <mc:AlternateContent xmlns:mc="http://schemas.openxmlformats.org/markup-compatibility/2006">
              <mc:Choice xmlns:v="urn:schemas-microsoft-com:vml" Requires="v">
                <p:oleObj spid="_x0000_s7173" r:id="rId4" imgW="457200" imgH="405765" progId="Equation.DSMT4">
                  <p:embed/>
                </p:oleObj>
              </mc:Choice>
              <mc:Fallback>
                <p:oleObj r:id="rId4" imgW="457200" imgH="405765" progId="Equation.DSMT4">
                  <p:embed/>
                  <p:pic>
                    <p:nvPicPr>
                      <p:cNvPr id="0" name="图片 1"/>
                      <p:cNvPicPr/>
                      <p:nvPr/>
                    </p:nvPicPr>
                    <p:blipFill>
                      <a:blip r:embed="rId5"/>
                      <a:stretch>
                        <a:fillRect/>
                      </a:stretch>
                    </p:blipFill>
                    <p:spPr>
                      <a:xfrm>
                        <a:off x="2292668" y="893445"/>
                        <a:ext cx="951230" cy="844550"/>
                      </a:xfrm>
                      <a:prstGeom prst="rect">
                        <a:avLst/>
                      </a:prstGeom>
                      <a:noFill/>
                      <a:ln w="38100">
                        <a:noFill/>
                        <a:miter/>
                      </a:ln>
                    </p:spPr>
                  </p:pic>
                </p:oleObj>
              </mc:Fallback>
            </mc:AlternateContent>
          </a:graphicData>
        </a:graphic>
      </p:graphicFrame>
      <p:graphicFrame>
        <p:nvGraphicFramePr>
          <p:cNvPr id="4" name="对象 -2147482559"/>
          <p:cNvGraphicFramePr>
            <a:graphicFrameLocks noChangeAspect="1"/>
          </p:cNvGraphicFramePr>
          <p:nvPr/>
        </p:nvGraphicFramePr>
        <p:xfrm>
          <a:off x="4420553" y="4218940"/>
          <a:ext cx="3348990" cy="848360"/>
        </p:xfrm>
        <a:graphic>
          <a:graphicData uri="http://schemas.openxmlformats.org/presentationml/2006/ole">
            <mc:AlternateContent xmlns:mc="http://schemas.openxmlformats.org/markup-compatibility/2006">
              <mc:Choice xmlns:v="urn:schemas-microsoft-com:vml" Requires="v">
                <p:oleObj spid="_x0000_s7174" r:id="rId6" imgW="1600200" imgH="405765" progId="Equation.DSMT4">
                  <p:embed/>
                </p:oleObj>
              </mc:Choice>
              <mc:Fallback>
                <p:oleObj r:id="rId6" imgW="1600200" imgH="405765" progId="Equation.DSMT4">
                  <p:embed/>
                  <p:pic>
                    <p:nvPicPr>
                      <p:cNvPr id="0" name="图片 3075"/>
                      <p:cNvPicPr/>
                      <p:nvPr/>
                    </p:nvPicPr>
                    <p:blipFill>
                      <a:blip r:embed="rId7"/>
                      <a:stretch>
                        <a:fillRect/>
                      </a:stretch>
                    </p:blipFill>
                    <p:spPr>
                      <a:xfrm>
                        <a:off x="4420553" y="4218940"/>
                        <a:ext cx="3348990" cy="848360"/>
                      </a:xfrm>
                      <a:prstGeom prst="rect">
                        <a:avLst/>
                      </a:prstGeom>
                      <a:noFill/>
                      <a:ln w="38100">
                        <a:noFill/>
                        <a:miter/>
                      </a:ln>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10333067" y="5915609"/>
            <a:ext cx="986790" cy="368300"/>
          </a:xfrm>
          <a:prstGeom prst="rect">
            <a:avLst/>
          </a:prstGeom>
          <a:noFill/>
        </p:spPr>
        <p:txBody>
          <a:bodyPr wrap="none" rtlCol="0">
            <a:spAutoFit/>
          </a:bodyPr>
          <a:lstStyle/>
          <a:p>
            <a:r>
              <a:rPr b="1">
                <a:latin typeface="Times New Roman" panose="02020603050405020304" pitchFamily="18" charset="0"/>
                <a:cs typeface="Times New Roman" panose="02020603050405020304" pitchFamily="18" charset="0"/>
                <a:sym typeface="+mn-ea"/>
              </a:rPr>
              <a:t>第</a:t>
            </a:r>
            <a:r>
              <a:rPr lang="en-US" b="1">
                <a:latin typeface="Times New Roman" panose="02020603050405020304" pitchFamily="18" charset="0"/>
                <a:cs typeface="Times New Roman" panose="02020603050405020304" pitchFamily="18" charset="0"/>
                <a:sym typeface="+mn-ea"/>
              </a:rPr>
              <a:t>6</a:t>
            </a:r>
            <a:r>
              <a:rPr b="1">
                <a:latin typeface="Times New Roman" panose="02020603050405020304" pitchFamily="18" charset="0"/>
                <a:cs typeface="Times New Roman" panose="02020603050405020304" pitchFamily="18" charset="0"/>
                <a:sym typeface="+mn-ea"/>
              </a:rPr>
              <a:t>题图</a:t>
            </a:r>
            <a:endParaRPr lang="zh-CN" altLang="en-US" b="1">
              <a:latin typeface="Times New Roman" panose="02020603050405020304" pitchFamily="18" charset="0"/>
              <a:cs typeface="Times New Roman" panose="02020603050405020304" pitchFamily="18" charset="0"/>
            </a:endParaRPr>
          </a:p>
        </p:txBody>
      </p:sp>
      <p:sp>
        <p:nvSpPr>
          <p:cNvPr id="100" name="文本框 99"/>
          <p:cNvSpPr txBox="1"/>
          <p:nvPr/>
        </p:nvSpPr>
        <p:spPr>
          <a:xfrm>
            <a:off x="694690" y="921385"/>
            <a:ext cx="10759440" cy="3969385"/>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6. </a:t>
            </a:r>
            <a:r>
              <a:rPr lang="zh-CN" sz="2400" b="1">
                <a:ea typeface="宋体" panose="02010600030101010101" pitchFamily="2" charset="-122"/>
              </a:rPr>
              <a:t>骑行是现如今最时尚、环保的一项运动</a:t>
            </a:r>
            <a:r>
              <a:rPr lang="zh-CN" sz="2400" b="1">
                <a:cs typeface="宋体" panose="02010600030101010101" pitchFamily="2" charset="-122"/>
              </a:rPr>
              <a:t>，</a:t>
            </a:r>
            <a:r>
              <a:rPr lang="zh-CN" sz="2400" b="1">
                <a:ea typeface="宋体" panose="02010600030101010101" pitchFamily="2" charset="-122"/>
              </a:rPr>
              <a:t>深受人们的喜爱．李伟的质量是</a:t>
            </a:r>
            <a:r>
              <a:rPr lang="en-US" sz="2400" b="1">
                <a:latin typeface="Times New Roman" panose="02020603050405020304" pitchFamily="18" charset="0"/>
                <a:ea typeface="宋体" panose="02010600030101010101" pitchFamily="2" charset="-122"/>
              </a:rPr>
              <a:t>70 kg</a:t>
            </a:r>
            <a:r>
              <a:rPr lang="zh-CN" sz="2400" b="1">
                <a:cs typeface="宋体" panose="02010600030101010101" pitchFamily="2" charset="-122"/>
              </a:rPr>
              <a:t>，</a:t>
            </a:r>
            <a:r>
              <a:rPr lang="zh-CN" sz="2400" b="1">
                <a:ea typeface="宋体" panose="02010600030101010101" pitchFamily="2" charset="-122"/>
              </a:rPr>
              <a:t>如图是李伟的山地自行车</a:t>
            </a:r>
            <a:r>
              <a:rPr lang="zh-CN" sz="2400" b="1">
                <a:cs typeface="宋体" panose="02010600030101010101" pitchFamily="2" charset="-122"/>
              </a:rPr>
              <a:t>，</a:t>
            </a:r>
            <a:r>
              <a:rPr lang="zh-CN" sz="2400" b="1">
                <a:ea typeface="宋体" panose="02010600030101010101" pitchFamily="2" charset="-122"/>
              </a:rPr>
              <a:t>其相关数据见下表．</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求碳纤维车架的密度；</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算出比赛中的山地自行车对水平地面的压强；</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忽略车轮与地面间接触面积的变化</a:t>
            </a:r>
            <a:r>
              <a:rPr lang="zh-CN" sz="2400" b="1">
                <a:cs typeface="宋体" panose="02010600030101010101" pitchFamily="2" charset="-122"/>
              </a:rPr>
              <a:t>，</a:t>
            </a:r>
            <a:r>
              <a:rPr lang="zh-CN" sz="2400" b="1">
                <a:ea typeface="宋体" panose="02010600030101010101" pitchFamily="2" charset="-122"/>
              </a:rPr>
              <a:t>取</a:t>
            </a:r>
            <a:r>
              <a:rPr lang="en-US" sz="2400" b="1" i="1">
                <a:latin typeface="Times New Roman" panose="02020603050405020304" pitchFamily="18" charset="0"/>
                <a:ea typeface="宋体" panose="02010600030101010101" pitchFamily="2" charset="-122"/>
              </a:rPr>
              <a:t>g</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10 N/kg)</a:t>
            </a:r>
          </a:p>
          <a:p>
            <a:pPr indent="0">
              <a:lnSpc>
                <a:spcPct val="150000"/>
              </a:lnSpc>
            </a:pPr>
            <a:r>
              <a:rPr lang="en-US" sz="2400" b="1">
                <a:latin typeface="Times New Roman" panose="02020603050405020304" pitchFamily="18" charset="0"/>
                <a:ea typeface="宋体" panose="02010600030101010101" pitchFamily="2" charset="-122"/>
              </a:rPr>
              <a:t>(3)</a:t>
            </a:r>
            <a:r>
              <a:rPr lang="zh-CN" sz="2400" b="1">
                <a:ea typeface="宋体" panose="02010600030101010101" pitchFamily="2" charset="-122"/>
              </a:rPr>
              <a:t>李伟在某路段匀速骑行</a:t>
            </a:r>
            <a:r>
              <a:rPr lang="en-US" sz="2400" b="1">
                <a:latin typeface="Times New Roman" panose="02020603050405020304" pitchFamily="18" charset="0"/>
                <a:ea typeface="宋体" panose="02010600030101010101" pitchFamily="2" charset="-122"/>
              </a:rPr>
              <a:t>6 km</a:t>
            </a:r>
            <a:r>
              <a:rPr lang="zh-CN" sz="2400" b="1">
                <a:cs typeface="宋体" panose="02010600030101010101" pitchFamily="2" charset="-122"/>
              </a:rPr>
              <a:t>，</a:t>
            </a:r>
            <a:r>
              <a:rPr lang="zh-CN" sz="2400" b="1">
                <a:ea typeface="宋体" panose="02010600030101010101" pitchFamily="2" charset="-122"/>
              </a:rPr>
              <a:t>耗时</a:t>
            </a:r>
            <a:r>
              <a:rPr lang="en-US" sz="2400" b="1">
                <a:latin typeface="Times New Roman" panose="02020603050405020304" pitchFamily="18" charset="0"/>
                <a:ea typeface="宋体" panose="02010600030101010101" pitchFamily="2" charset="-122"/>
              </a:rPr>
              <a:t>10 min</a:t>
            </a:r>
            <a:r>
              <a:rPr lang="zh-CN" sz="2400" b="1">
                <a:cs typeface="宋体" panose="02010600030101010101" pitchFamily="2" charset="-122"/>
              </a:rPr>
              <a:t>，</a:t>
            </a:r>
            <a:r>
              <a:rPr lang="zh-CN" sz="2400" b="1">
                <a:ea typeface="宋体" panose="02010600030101010101" pitchFamily="2" charset="-122"/>
              </a:rPr>
              <a:t>若该路段阻力为总重力的</a:t>
            </a:r>
            <a:r>
              <a:rPr lang="en-US" sz="2400" b="1">
                <a:latin typeface="Times New Roman" panose="02020603050405020304" pitchFamily="18" charset="0"/>
                <a:ea typeface="宋体" panose="02010600030101010101" pitchFamily="2" charset="-122"/>
              </a:rPr>
              <a:t>0.02</a:t>
            </a:r>
            <a:r>
              <a:rPr lang="zh-CN" sz="2400" b="1">
                <a:ea typeface="宋体" panose="02010600030101010101" pitchFamily="2" charset="-122"/>
              </a:rPr>
              <a:t>倍</a:t>
            </a:r>
            <a:r>
              <a:rPr lang="zh-CN" sz="2400" b="1">
                <a:cs typeface="宋体" panose="02010600030101010101" pitchFamily="2" charset="-122"/>
              </a:rPr>
              <a:t>，</a:t>
            </a:r>
            <a:r>
              <a:rPr lang="zh-CN" sz="2400" b="1">
                <a:ea typeface="宋体" panose="02010600030101010101" pitchFamily="2" charset="-122"/>
              </a:rPr>
              <a:t>求他骑行的功率．</a:t>
            </a:r>
            <a:endParaRPr lang="zh-CN" altLang="en-US"/>
          </a:p>
        </p:txBody>
      </p:sp>
      <p:graphicFrame>
        <p:nvGraphicFramePr>
          <p:cNvPr id="3" name="表格 2"/>
          <p:cNvGraphicFramePr/>
          <p:nvPr>
            <p:custDataLst>
              <p:tags r:id="rId1"/>
            </p:custDataLst>
          </p:nvPr>
        </p:nvGraphicFramePr>
        <p:xfrm>
          <a:off x="3434080" y="4450715"/>
          <a:ext cx="6243955" cy="1833245"/>
        </p:xfrm>
        <a:graphic>
          <a:graphicData uri="http://schemas.openxmlformats.org/drawingml/2006/table">
            <a:tbl>
              <a:tblPr firstRow="1" bandRow="1">
                <a:tableStyleId>{5940675A-B579-460E-94D1-54222C63F5DA}</a:tableStyleId>
              </a:tblPr>
              <a:tblGrid>
                <a:gridCol w="3749675">
                  <a:extLst>
                    <a:ext uri="{9D8B030D-6E8A-4147-A177-3AD203B41FA5}">
                      <a16:colId xmlns:a16="http://schemas.microsoft.com/office/drawing/2014/main" val="20000"/>
                    </a:ext>
                  </a:extLst>
                </a:gridCol>
                <a:gridCol w="2494280">
                  <a:extLst>
                    <a:ext uri="{9D8B030D-6E8A-4147-A177-3AD203B41FA5}">
                      <a16:colId xmlns:a16="http://schemas.microsoft.com/office/drawing/2014/main" val="20001"/>
                    </a:ext>
                  </a:extLst>
                </a:gridCol>
              </a:tblGrid>
              <a:tr h="377190">
                <a:tc>
                  <a:txBody>
                    <a:bodyPr/>
                    <a:lstStyle/>
                    <a:p>
                      <a:pPr algn="ctr">
                        <a:buNone/>
                      </a:pPr>
                      <a:r>
                        <a:rPr lang="en-US" sz="2300" b="1">
                          <a:latin typeface="Times New Roman" panose="02020603050405020304" pitchFamily="18" charset="0"/>
                          <a:cs typeface="Times New Roman" panose="02020603050405020304" pitchFamily="18" charset="0"/>
                        </a:rPr>
                        <a:t>车架材料</a:t>
                      </a:r>
                      <a:endParaRPr lang="en-US" altLang="en-US" sz="23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40000"/>
                        <a:lumOff val="60000"/>
                      </a:schemeClr>
                    </a:solidFill>
                  </a:tcPr>
                </a:tc>
                <a:tc>
                  <a:txBody>
                    <a:bodyPr/>
                    <a:lstStyle/>
                    <a:p>
                      <a:pPr algn="ctr">
                        <a:buNone/>
                      </a:pPr>
                      <a:r>
                        <a:rPr lang="en-US" sz="2300" b="1">
                          <a:latin typeface="Times New Roman" panose="02020603050405020304" pitchFamily="18" charset="0"/>
                          <a:cs typeface="Times New Roman" panose="02020603050405020304" pitchFamily="18" charset="0"/>
                        </a:rPr>
                        <a:t>碳纤维</a:t>
                      </a:r>
                      <a:endParaRPr lang="en-US" altLang="en-US" sz="23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val="10000"/>
                  </a:ext>
                </a:extLst>
              </a:tr>
              <a:tr h="377825">
                <a:tc>
                  <a:txBody>
                    <a:bodyPr/>
                    <a:lstStyle/>
                    <a:p>
                      <a:pPr algn="ctr">
                        <a:buNone/>
                      </a:pPr>
                      <a:r>
                        <a:rPr lang="en-US" sz="2300" b="1">
                          <a:latin typeface="Times New Roman" panose="02020603050405020304" pitchFamily="18" charset="0"/>
                          <a:cs typeface="Times New Roman" panose="02020603050405020304" pitchFamily="18" charset="0"/>
                        </a:rPr>
                        <a:t>车架材料体积/cm</a:t>
                      </a:r>
                      <a:r>
                        <a:rPr lang="en-US" sz="2300" b="1" baseline="30000">
                          <a:latin typeface="Times New Roman" panose="02020603050405020304" pitchFamily="18" charset="0"/>
                          <a:cs typeface="Times New Roman" panose="02020603050405020304" pitchFamily="18" charset="0"/>
                        </a:rPr>
                        <a:t>3</a:t>
                      </a:r>
                      <a:endParaRPr lang="en-US" altLang="en-US" sz="23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None/>
                      </a:pPr>
                      <a:r>
                        <a:rPr lang="en-US" sz="2300" b="1">
                          <a:latin typeface="Times New Roman" panose="02020603050405020304" pitchFamily="18" charset="0"/>
                          <a:cs typeface="Times New Roman" panose="02020603050405020304" pitchFamily="18" charset="0"/>
                        </a:rPr>
                        <a:t>2 500</a:t>
                      </a:r>
                      <a:endParaRPr lang="en-US" altLang="en-US" sz="23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50520">
                <a:tc>
                  <a:txBody>
                    <a:bodyPr/>
                    <a:lstStyle/>
                    <a:p>
                      <a:pPr algn="ctr">
                        <a:buNone/>
                      </a:pPr>
                      <a:r>
                        <a:rPr lang="en-US" sz="2300" b="1">
                          <a:latin typeface="Times New Roman" panose="02020603050405020304" pitchFamily="18" charset="0"/>
                          <a:cs typeface="Times New Roman" panose="02020603050405020304" pitchFamily="18" charset="0"/>
                        </a:rPr>
                        <a:t>车架质量/kg</a:t>
                      </a:r>
                      <a:endParaRPr lang="en-US" altLang="en-US" sz="23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None/>
                      </a:pPr>
                      <a:r>
                        <a:rPr lang="en-US" sz="2300" b="1">
                          <a:latin typeface="Times New Roman" panose="02020603050405020304" pitchFamily="18" charset="0"/>
                          <a:cs typeface="Times New Roman" panose="02020603050405020304" pitchFamily="18" charset="0"/>
                        </a:rPr>
                        <a:t>4.5</a:t>
                      </a:r>
                      <a:endParaRPr lang="en-US" altLang="en-US" sz="23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50520">
                <a:tc>
                  <a:txBody>
                    <a:bodyPr/>
                    <a:lstStyle/>
                    <a:p>
                      <a:pPr algn="ctr">
                        <a:buNone/>
                      </a:pPr>
                      <a:r>
                        <a:rPr lang="en-US" sz="2300" b="1">
                          <a:latin typeface="Times New Roman" panose="02020603050405020304" pitchFamily="18" charset="0"/>
                          <a:cs typeface="Times New Roman" panose="02020603050405020304" pitchFamily="18" charset="0"/>
                        </a:rPr>
                        <a:t>整车质量/kg</a:t>
                      </a:r>
                      <a:endParaRPr lang="en-US" altLang="en-US" sz="23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None/>
                      </a:pPr>
                      <a:r>
                        <a:rPr lang="en-US" sz="2300" b="1">
                          <a:latin typeface="Times New Roman" panose="02020603050405020304" pitchFamily="18" charset="0"/>
                          <a:cs typeface="Times New Roman" panose="02020603050405020304" pitchFamily="18" charset="0"/>
                        </a:rPr>
                        <a:t>10</a:t>
                      </a:r>
                      <a:endParaRPr lang="en-US" altLang="en-US" sz="23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7190">
                <a:tc>
                  <a:txBody>
                    <a:bodyPr/>
                    <a:lstStyle/>
                    <a:p>
                      <a:pPr algn="ctr">
                        <a:buNone/>
                      </a:pPr>
                      <a:r>
                        <a:rPr lang="en-US" sz="2300" b="1">
                          <a:latin typeface="Times New Roman" panose="02020603050405020304" pitchFamily="18" charset="0"/>
                          <a:cs typeface="Times New Roman" panose="02020603050405020304" pitchFamily="18" charset="0"/>
                        </a:rPr>
                        <a:t>单轮接触面积/cm</a:t>
                      </a:r>
                      <a:r>
                        <a:rPr lang="en-US" sz="2300" b="1" baseline="30000">
                          <a:latin typeface="Times New Roman" panose="02020603050405020304" pitchFamily="18" charset="0"/>
                          <a:cs typeface="Times New Roman" panose="02020603050405020304" pitchFamily="18" charset="0"/>
                        </a:rPr>
                        <a:t>2</a:t>
                      </a:r>
                      <a:endParaRPr lang="en-US" altLang="en-US" sz="23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buNone/>
                      </a:pPr>
                      <a:r>
                        <a:rPr lang="en-US" sz="2300" b="1">
                          <a:latin typeface="Times New Roman" panose="02020603050405020304" pitchFamily="18" charset="0"/>
                          <a:cs typeface="Times New Roman" panose="02020603050405020304" pitchFamily="18" charset="0"/>
                        </a:rPr>
                        <a:t>4</a:t>
                      </a:r>
                      <a:endParaRPr lang="en-US" altLang="en-US" sz="23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pic>
        <p:nvPicPr>
          <p:cNvPr id="2" name="图片 -2147482444" descr="荔广东物理132.TIF"/>
          <p:cNvPicPr>
            <a:picLocks noChangeAspect="1"/>
          </p:cNvPicPr>
          <p:nvPr/>
        </p:nvPicPr>
        <p:blipFill>
          <a:blip r:embed="rId3" r:link="rId4"/>
          <a:stretch>
            <a:fillRect/>
          </a:stretch>
        </p:blipFill>
        <p:spPr>
          <a:xfrm>
            <a:off x="10036810" y="4450715"/>
            <a:ext cx="1579880" cy="1268095"/>
          </a:xfrm>
          <a:prstGeom prst="rect">
            <a:avLst/>
          </a:prstGeom>
          <a:noFill/>
          <a:ln w="9525">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64210" y="1351915"/>
            <a:ext cx="10799445" cy="4707890"/>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sym typeface="+mn-ea"/>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碳纤维车架的密度</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1.8×10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p>
          <a:p>
            <a:pPr indent="0">
              <a:lnSpc>
                <a:spcPct val="100000"/>
              </a:lnSpc>
            </a:pPr>
            <a:endParaRPr lang="en-US" sz="2400" b="1">
              <a:solidFill>
                <a:srgbClr val="FF0000"/>
              </a:solidFill>
              <a:latin typeface="Times New Roman" panose="02020603050405020304" pitchFamily="18" charset="0"/>
              <a:ea typeface="宋体" panose="02010600030101010101" pitchFamily="2" charset="-122"/>
            </a:endParaRPr>
          </a:p>
          <a:p>
            <a:pPr indent="0">
              <a:lnSpc>
                <a:spcPct val="10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比赛中山地自行车对水平地面的压强</a:t>
            </a:r>
          </a:p>
          <a:p>
            <a:pPr indent="0">
              <a:lnSpc>
                <a:spcPct val="150000"/>
              </a:lnSpc>
            </a:pPr>
            <a:r>
              <a:rPr lang="zh-CN" sz="2400" b="1">
                <a:solidFill>
                  <a:srgbClr val="FF0000"/>
                </a:solidFill>
                <a:ea typeface="宋体" panose="02010600030101010101" pitchFamily="2" charset="-122"/>
              </a:rPr>
              <a:t>                                                                  ＝</a:t>
            </a:r>
            <a:r>
              <a:rPr lang="en-US" sz="2400" b="1">
                <a:solidFill>
                  <a:srgbClr val="FF0000"/>
                </a:solidFill>
                <a:latin typeface="Times New Roman" panose="02020603050405020304" pitchFamily="18" charset="0"/>
                <a:ea typeface="宋体" panose="02010600030101010101" pitchFamily="2" charset="-122"/>
              </a:rPr>
              <a:t>1×10</a:t>
            </a:r>
            <a:r>
              <a:rPr lang="en-US" sz="2400" b="1" baseline="30000">
                <a:solidFill>
                  <a:srgbClr val="FF0000"/>
                </a:solidFill>
                <a:latin typeface="Times New Roman" panose="02020603050405020304" pitchFamily="18" charset="0"/>
                <a:ea typeface="宋体" panose="02010600030101010101" pitchFamily="2" charset="-122"/>
              </a:rPr>
              <a:t>6</a:t>
            </a:r>
            <a:r>
              <a:rPr lang="en-US" sz="2400" b="1">
                <a:solidFill>
                  <a:srgbClr val="FF0000"/>
                </a:solidFill>
                <a:latin typeface="Times New Roman" panose="02020603050405020304" pitchFamily="18" charset="0"/>
                <a:ea typeface="宋体" panose="02010600030101010101" pitchFamily="2" charset="-122"/>
              </a:rPr>
              <a:t> Pa</a:t>
            </a:r>
          </a:p>
          <a:p>
            <a:pPr indent="0">
              <a:lnSpc>
                <a:spcPct val="150000"/>
              </a:lnSpc>
            </a:pPr>
            <a:endParaRPr lang="en-US" sz="2400" b="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自行车的速度</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 m/s</a:t>
            </a:r>
          </a:p>
          <a:p>
            <a:pPr indent="0">
              <a:lnSpc>
                <a:spcPct val="150000"/>
              </a:lnSpc>
            </a:pP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牵引力</a:t>
            </a: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0.02</a:t>
            </a:r>
            <a:r>
              <a:rPr lang="en-US" sz="2400" b="1" i="1">
                <a:solidFill>
                  <a:srgbClr val="FF0000"/>
                </a:solidFill>
                <a:latin typeface="Times New Roman" panose="02020603050405020304" pitchFamily="18" charset="0"/>
                <a:ea typeface="宋体" panose="02010600030101010101" pitchFamily="2" charset="-122"/>
              </a:rPr>
              <a:t>mg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0.02×(70 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 kg)×10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16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骑自行车的功率</a:t>
            </a:r>
            <a:r>
              <a:rPr lang="en-US" sz="2400" b="1" i="1">
                <a:solidFill>
                  <a:srgbClr val="FF0000"/>
                </a:solidFill>
                <a:latin typeface="Times New Roman" panose="02020603050405020304" pitchFamily="18" charset="0"/>
                <a:ea typeface="宋体" panose="02010600030101010101" pitchFamily="2" charset="-122"/>
              </a:rPr>
              <a:t>P</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Fv</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16 N×10 m/s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160 W</a:t>
            </a:r>
            <a:endParaRPr lang="zh-CN" altLang="en-US"/>
          </a:p>
        </p:txBody>
      </p:sp>
      <p:graphicFrame>
        <p:nvGraphicFramePr>
          <p:cNvPr id="2" name="对象 -2147482558"/>
          <p:cNvGraphicFramePr>
            <a:graphicFrameLocks noChangeAspect="1"/>
          </p:cNvGraphicFramePr>
          <p:nvPr/>
        </p:nvGraphicFramePr>
        <p:xfrm>
          <a:off x="4196715" y="1280160"/>
          <a:ext cx="3162935" cy="848360"/>
        </p:xfrm>
        <a:graphic>
          <a:graphicData uri="http://schemas.openxmlformats.org/presentationml/2006/ole">
            <mc:AlternateContent xmlns:mc="http://schemas.openxmlformats.org/markup-compatibility/2006">
              <mc:Choice xmlns:v="urn:schemas-microsoft-com:vml" Requires="v">
                <p:oleObj spid="_x0000_s8199" r:id="rId4" imgW="1511300" imgH="405765" progId="Equation.DSMT4">
                  <p:embed/>
                </p:oleObj>
              </mc:Choice>
              <mc:Fallback>
                <p:oleObj r:id="rId4" imgW="1511300" imgH="405765" progId="Equation.DSMT4">
                  <p:embed/>
                  <p:pic>
                    <p:nvPicPr>
                      <p:cNvPr id="0" name="图片 3075"/>
                      <p:cNvPicPr/>
                      <p:nvPr/>
                    </p:nvPicPr>
                    <p:blipFill>
                      <a:blip r:embed="rId5"/>
                      <a:stretch>
                        <a:fillRect/>
                      </a:stretch>
                    </p:blipFill>
                    <p:spPr>
                      <a:xfrm>
                        <a:off x="4196715" y="1280160"/>
                        <a:ext cx="3162935" cy="848360"/>
                      </a:xfrm>
                      <a:prstGeom prst="rect">
                        <a:avLst/>
                      </a:prstGeom>
                      <a:noFill/>
                      <a:ln w="38100">
                        <a:noFill/>
                        <a:miter/>
                      </a:ln>
                    </p:spPr>
                  </p:pic>
                </p:oleObj>
              </mc:Fallback>
            </mc:AlternateContent>
          </a:graphicData>
        </a:graphic>
      </p:graphicFrame>
      <p:graphicFrame>
        <p:nvGraphicFramePr>
          <p:cNvPr id="3" name="对象 -2147482557"/>
          <p:cNvGraphicFramePr>
            <a:graphicFrameLocks noChangeAspect="1"/>
          </p:cNvGraphicFramePr>
          <p:nvPr/>
        </p:nvGraphicFramePr>
        <p:xfrm>
          <a:off x="1281113" y="2677160"/>
          <a:ext cx="4917440" cy="848360"/>
        </p:xfrm>
        <a:graphic>
          <a:graphicData uri="http://schemas.openxmlformats.org/presentationml/2006/ole">
            <mc:AlternateContent xmlns:mc="http://schemas.openxmlformats.org/markup-compatibility/2006">
              <mc:Choice xmlns:v="urn:schemas-microsoft-com:vml" Requires="v">
                <p:oleObj spid="_x0000_s8200" r:id="rId6" imgW="2349500" imgH="405765" progId="Equation.DSMT4">
                  <p:embed/>
                </p:oleObj>
              </mc:Choice>
              <mc:Fallback>
                <p:oleObj r:id="rId6" imgW="2349500" imgH="405765" progId="Equation.DSMT4">
                  <p:embed/>
                  <p:pic>
                    <p:nvPicPr>
                      <p:cNvPr id="0" name="图片 1"/>
                      <p:cNvPicPr/>
                      <p:nvPr/>
                    </p:nvPicPr>
                    <p:blipFill>
                      <a:blip r:embed="rId7"/>
                      <a:stretch>
                        <a:fillRect/>
                      </a:stretch>
                    </p:blipFill>
                    <p:spPr>
                      <a:xfrm>
                        <a:off x="1281113" y="2677160"/>
                        <a:ext cx="4917440" cy="848360"/>
                      </a:xfrm>
                      <a:prstGeom prst="rect">
                        <a:avLst/>
                      </a:prstGeom>
                      <a:noFill/>
                      <a:ln w="38100">
                        <a:noFill/>
                        <a:miter/>
                      </a:ln>
                    </p:spPr>
                  </p:pic>
                </p:oleObj>
              </mc:Fallback>
            </mc:AlternateContent>
          </a:graphicData>
        </a:graphic>
      </p:graphicFrame>
      <p:graphicFrame>
        <p:nvGraphicFramePr>
          <p:cNvPr id="5" name="对象 -2147482556"/>
          <p:cNvGraphicFramePr>
            <a:graphicFrameLocks noChangeAspect="1"/>
          </p:cNvGraphicFramePr>
          <p:nvPr/>
        </p:nvGraphicFramePr>
        <p:xfrm>
          <a:off x="3027045" y="3696335"/>
          <a:ext cx="2153285" cy="848360"/>
        </p:xfrm>
        <a:graphic>
          <a:graphicData uri="http://schemas.openxmlformats.org/presentationml/2006/ole">
            <mc:AlternateContent xmlns:mc="http://schemas.openxmlformats.org/markup-compatibility/2006">
              <mc:Choice xmlns:v="urn:schemas-microsoft-com:vml" Requires="v">
                <p:oleObj spid="_x0000_s8201" r:id="rId8" imgW="1028700" imgH="405765" progId="Equation.DSMT4">
                  <p:embed/>
                </p:oleObj>
              </mc:Choice>
              <mc:Fallback>
                <p:oleObj r:id="rId8" imgW="1028700" imgH="405765" progId="Equation.DSMT4">
                  <p:embed/>
                  <p:pic>
                    <p:nvPicPr>
                      <p:cNvPr id="0" name="图片 2"/>
                      <p:cNvPicPr/>
                      <p:nvPr/>
                    </p:nvPicPr>
                    <p:blipFill>
                      <a:blip r:embed="rId9"/>
                      <a:stretch>
                        <a:fillRect/>
                      </a:stretch>
                    </p:blipFill>
                    <p:spPr>
                      <a:xfrm>
                        <a:off x="3027045" y="3696335"/>
                        <a:ext cx="2153285" cy="848360"/>
                      </a:xfrm>
                      <a:prstGeom prst="rect">
                        <a:avLst/>
                      </a:prstGeom>
                      <a:noFill/>
                      <a:ln w="38100">
                        <a:noFill/>
                        <a:miter/>
                      </a:ln>
                    </p:spPr>
                  </p:pic>
                </p:oleObj>
              </mc:Fallback>
            </mc:AlternateContent>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14045" y="982980"/>
            <a:ext cx="11153775" cy="5077460"/>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7. </a:t>
            </a:r>
            <a:r>
              <a:rPr lang="en-US" sz="2400" b="1">
                <a:latin typeface="Times New Roman" panose="02020603050405020304" pitchFamily="18" charset="0"/>
                <a:ea typeface="黑体" panose="02010609060101010101" pitchFamily="49" charset="-122"/>
              </a:rPr>
              <a:t>(2020</a:t>
            </a:r>
            <a:r>
              <a:rPr lang="zh-CN" sz="2400" b="1">
                <a:ea typeface="黑体" panose="02010609060101010101" pitchFamily="49" charset="-122"/>
              </a:rPr>
              <a:t>广东模拟</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如图所示是小东同学骑着某质量为</a:t>
            </a:r>
            <a:r>
              <a:rPr lang="en-US" sz="2400" b="1">
                <a:latin typeface="Times New Roman" panose="02020603050405020304" pitchFamily="18" charset="0"/>
                <a:ea typeface="宋体" panose="02010600030101010101" pitchFamily="2" charset="-122"/>
              </a:rPr>
              <a:t>12 kg</a:t>
            </a:r>
            <a:r>
              <a:rPr lang="zh-CN" sz="2400" b="1">
                <a:ea typeface="宋体" panose="02010600030101010101" pitchFamily="2" charset="-122"/>
              </a:rPr>
              <a:t>的助力车</a:t>
            </a:r>
            <a:r>
              <a:rPr lang="zh-CN" sz="2400" b="1">
                <a:cs typeface="宋体" panose="02010600030101010101" pitchFamily="2" charset="-122"/>
              </a:rPr>
              <a:t>，</a:t>
            </a:r>
            <a:r>
              <a:rPr lang="zh-CN" sz="2400" b="1">
                <a:ea typeface="宋体" panose="02010600030101010101" pitchFamily="2" charset="-122"/>
              </a:rPr>
              <a:t>在平直路面上由静止开始做直线运动的</a:t>
            </a:r>
            <a:r>
              <a:rPr lang="en-US" sz="2400" b="1" i="1">
                <a:latin typeface="Times New Roman" panose="02020603050405020304" pitchFamily="18" charset="0"/>
                <a:ea typeface="宋体" panose="02010600030101010101" pitchFamily="2" charset="-122"/>
              </a:rPr>
              <a:t>v</a:t>
            </a:r>
            <a:r>
              <a:rPr lang="zh-CN" sz="2400" b="1">
                <a:ea typeface="宋体" panose="02010600030101010101" pitchFamily="2" charset="-122"/>
              </a:rPr>
              <a:t>－</a:t>
            </a:r>
            <a:r>
              <a:rPr lang="en-US" sz="2400" b="1" i="1">
                <a:latin typeface="Times New Roman" panose="02020603050405020304" pitchFamily="18" charset="0"/>
                <a:ea typeface="宋体" panose="02010600030101010101" pitchFamily="2" charset="-122"/>
              </a:rPr>
              <a:t>t</a:t>
            </a:r>
            <a:r>
              <a:rPr lang="zh-CN" sz="2400" b="1">
                <a:ea typeface="宋体" panose="02010600030101010101" pitchFamily="2" charset="-122"/>
              </a:rPr>
              <a:t>图像</a:t>
            </a:r>
            <a:r>
              <a:rPr lang="zh-CN" sz="2400" b="1">
                <a:cs typeface="宋体" panose="02010600030101010101" pitchFamily="2" charset="-122"/>
              </a:rPr>
              <a:t>，</a:t>
            </a:r>
            <a:r>
              <a:rPr lang="zh-CN" sz="2400" b="1">
                <a:ea typeface="宋体" panose="02010600030101010101" pitchFamily="2" charset="-122"/>
              </a:rPr>
              <a:t>全程共运动</a:t>
            </a:r>
            <a:r>
              <a:rPr lang="en-US" sz="2400" b="1">
                <a:latin typeface="Times New Roman" panose="02020603050405020304" pitchFamily="18" charset="0"/>
                <a:ea typeface="宋体" panose="02010600030101010101" pitchFamily="2" charset="-122"/>
              </a:rPr>
              <a:t>8 min</a:t>
            </a:r>
            <a:r>
              <a:rPr lang="zh-CN" sz="2400" b="1">
                <a:cs typeface="宋体" panose="02010600030101010101" pitchFamily="2" charset="-122"/>
              </a:rPr>
              <a:t>，</a:t>
            </a:r>
            <a:r>
              <a:rPr lang="zh-CN" sz="2400" b="1">
                <a:ea typeface="宋体" panose="02010600030101010101" pitchFamily="2" charset="-122"/>
              </a:rPr>
              <a:t>在第</a:t>
            </a:r>
            <a:r>
              <a:rPr lang="en-US" sz="2400" b="1">
                <a:latin typeface="Times New Roman" panose="02020603050405020304" pitchFamily="18" charset="0"/>
                <a:ea typeface="宋体" panose="02010600030101010101" pitchFamily="2" charset="-122"/>
              </a:rPr>
              <a:t>5 min</a:t>
            </a:r>
            <a:r>
              <a:rPr lang="zh-CN" sz="2400" b="1">
                <a:ea typeface="宋体" panose="02010600030101010101" pitchFamily="2" charset="-122"/>
              </a:rPr>
              <a:t>时刚好到达全路程的中点</a:t>
            </a:r>
            <a:r>
              <a:rPr lang="zh-CN" sz="2400" b="1">
                <a:cs typeface="宋体" panose="02010600030101010101" pitchFamily="2" charset="-122"/>
              </a:rPr>
              <a:t>，</a:t>
            </a:r>
            <a:r>
              <a:rPr lang="en-US" sz="2400" b="1" i="1">
                <a:latin typeface="Times New Roman" panose="02020603050405020304" pitchFamily="18" charset="0"/>
                <a:ea typeface="宋体" panose="02010600030101010101" pitchFamily="2" charset="-122"/>
              </a:rPr>
              <a:t>g</a:t>
            </a:r>
            <a:r>
              <a:rPr lang="zh-CN" sz="2400" b="1">
                <a:ea typeface="宋体" panose="02010600030101010101" pitchFamily="2" charset="-122"/>
              </a:rPr>
              <a:t>取</a:t>
            </a:r>
            <a:r>
              <a:rPr lang="en-US" sz="2400" b="1">
                <a:latin typeface="Times New Roman" panose="02020603050405020304" pitchFamily="18" charset="0"/>
                <a:ea typeface="宋体" panose="02010600030101010101" pitchFamily="2" charset="-122"/>
              </a:rPr>
              <a:t>10 N/kg</a:t>
            </a:r>
            <a:r>
              <a:rPr lang="zh-CN" sz="2400" b="1">
                <a:cs typeface="宋体" panose="02010600030101010101" pitchFamily="2" charset="-122"/>
              </a:rPr>
              <a:t>，</a:t>
            </a:r>
            <a:r>
              <a:rPr lang="zh-CN" sz="2400" b="1">
                <a:ea typeface="宋体" panose="02010600030101010101" pitchFamily="2" charset="-122"/>
              </a:rPr>
              <a:t>则：</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若助力车在匀速运动过程中</a:t>
            </a:r>
            <a:r>
              <a:rPr lang="zh-CN" sz="2400" b="1">
                <a:cs typeface="宋体" panose="02010600030101010101" pitchFamily="2" charset="-122"/>
              </a:rPr>
              <a:t>，</a:t>
            </a:r>
            <a:r>
              <a:rPr lang="zh-CN" sz="2400" b="1">
                <a:ea typeface="宋体" panose="02010600030101010101" pitchFamily="2" charset="-122"/>
              </a:rPr>
              <a:t>动力的功率恒为</a:t>
            </a:r>
            <a:r>
              <a:rPr lang="en-US" sz="2400" b="1">
                <a:latin typeface="Times New Roman" panose="02020603050405020304" pitchFamily="18" charset="0"/>
                <a:ea typeface="宋体" panose="02010600030101010101" pitchFamily="2" charset="-122"/>
              </a:rPr>
              <a:t>2 kW</a:t>
            </a:r>
            <a:r>
              <a:rPr lang="zh-CN" sz="2400" b="1">
                <a:cs typeface="宋体" panose="02010600030101010101" pitchFamily="2" charset="-122"/>
              </a:rPr>
              <a:t>，</a:t>
            </a:r>
            <a:r>
              <a:rPr lang="zh-CN" sz="2400" b="1">
                <a:ea typeface="宋体" panose="02010600030101010101" pitchFamily="2" charset="-122"/>
              </a:rPr>
              <a:t>则助力车匀速运动时</a:t>
            </a:r>
            <a:r>
              <a:rPr lang="zh-CN" sz="2400" b="1">
                <a:cs typeface="宋体" panose="02010600030101010101" pitchFamily="2" charset="-122"/>
              </a:rPr>
              <a:t>，</a:t>
            </a:r>
            <a:r>
              <a:rPr lang="zh-CN" sz="2400" b="1">
                <a:ea typeface="宋体" panose="02010600030101010101" pitchFamily="2" charset="-122"/>
              </a:rPr>
              <a:t>动力做功多少</a:t>
            </a:r>
            <a:r>
              <a:rPr lang="en-US" sz="2400" b="1">
                <a:latin typeface="Times New Roman" panose="02020603050405020304" pitchFamily="18" charset="0"/>
                <a:ea typeface="宋体" panose="02010600030101010101" pitchFamily="2" charset="-122"/>
              </a:rPr>
              <a:t>J?</a:t>
            </a: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在全程运动的时间内</a:t>
            </a:r>
            <a:r>
              <a:rPr lang="zh-CN" sz="2400" b="1">
                <a:cs typeface="宋体" panose="02010600030101010101" pitchFamily="2" charset="-122"/>
              </a:rPr>
              <a:t>，</a:t>
            </a:r>
            <a:r>
              <a:rPr lang="zh-CN" sz="2400" b="1">
                <a:ea typeface="宋体" panose="02010600030101010101" pitchFamily="2" charset="-122"/>
              </a:rPr>
              <a:t>助力车受到的平</a:t>
            </a:r>
          </a:p>
          <a:p>
            <a:pPr indent="0">
              <a:lnSpc>
                <a:spcPct val="150000"/>
              </a:lnSpc>
            </a:pPr>
            <a:r>
              <a:rPr lang="zh-CN" sz="2400" b="1">
                <a:ea typeface="宋体" panose="02010600030101010101" pitchFamily="2" charset="-122"/>
              </a:rPr>
              <a:t>均动力为车和小东总重的</a:t>
            </a:r>
            <a:r>
              <a:rPr lang="en-US" sz="2400" b="1">
                <a:latin typeface="Times New Roman" panose="02020603050405020304" pitchFamily="18" charset="0"/>
                <a:ea typeface="宋体" panose="02010600030101010101" pitchFamily="2" charset="-122"/>
              </a:rPr>
              <a:t>0.25</a:t>
            </a:r>
            <a:r>
              <a:rPr lang="zh-CN" sz="2400" b="1">
                <a:ea typeface="宋体" panose="02010600030101010101" pitchFamily="2" charset="-122"/>
              </a:rPr>
              <a:t>倍</a:t>
            </a:r>
            <a:r>
              <a:rPr lang="zh-CN" sz="2400" b="1">
                <a:cs typeface="宋体" panose="02010600030101010101" pitchFamily="2" charset="-122"/>
              </a:rPr>
              <a:t>，</a:t>
            </a:r>
            <a:r>
              <a:rPr lang="zh-CN" sz="2400" b="1">
                <a:ea typeface="宋体" panose="02010600030101010101" pitchFamily="2" charset="-122"/>
              </a:rPr>
              <a:t>全程动</a:t>
            </a:r>
          </a:p>
          <a:p>
            <a:pPr indent="0">
              <a:lnSpc>
                <a:spcPct val="150000"/>
              </a:lnSpc>
            </a:pPr>
            <a:r>
              <a:rPr lang="zh-CN" sz="2400" b="1">
                <a:ea typeface="宋体" panose="02010600030101010101" pitchFamily="2" charset="-122"/>
              </a:rPr>
              <a:t>力做的总功为</a:t>
            </a:r>
            <a:r>
              <a:rPr lang="en-US" sz="2400" b="1">
                <a:latin typeface="Times New Roman" panose="02020603050405020304" pitchFamily="18" charset="0"/>
                <a:ea typeface="宋体" panose="02010600030101010101" pitchFamily="2" charset="-122"/>
              </a:rPr>
              <a:t>5.4×10</a:t>
            </a:r>
            <a:r>
              <a:rPr lang="en-US" sz="2400" b="1" baseline="30000">
                <a:latin typeface="Times New Roman" panose="02020603050405020304" pitchFamily="18" charset="0"/>
                <a:ea typeface="宋体" panose="02010600030101010101" pitchFamily="2" charset="-122"/>
              </a:rPr>
              <a:t>5</a:t>
            </a:r>
            <a:r>
              <a:rPr lang="en-US" sz="2400" b="1">
                <a:latin typeface="Times New Roman" panose="02020603050405020304" pitchFamily="18" charset="0"/>
                <a:ea typeface="宋体" panose="02010600030101010101" pitchFamily="2" charset="-122"/>
              </a:rPr>
              <a:t> J</a:t>
            </a:r>
            <a:r>
              <a:rPr lang="zh-CN" sz="2400" b="1">
                <a:cs typeface="宋体" panose="02010600030101010101" pitchFamily="2" charset="-122"/>
              </a:rPr>
              <a:t>，</a:t>
            </a:r>
            <a:r>
              <a:rPr lang="zh-CN" sz="2400" b="1">
                <a:ea typeface="宋体" panose="02010600030101010101" pitchFamily="2" charset="-122"/>
              </a:rPr>
              <a:t>那么</a:t>
            </a:r>
            <a:r>
              <a:rPr lang="zh-CN" sz="2400" b="1">
                <a:cs typeface="宋体" panose="02010600030101010101" pitchFamily="2" charset="-122"/>
              </a:rPr>
              <a:t>，</a:t>
            </a:r>
            <a:r>
              <a:rPr lang="zh-CN" sz="2400" b="1">
                <a:ea typeface="宋体" panose="02010600030101010101" pitchFamily="2" charset="-122"/>
              </a:rPr>
              <a:t>小东的质</a:t>
            </a:r>
          </a:p>
          <a:p>
            <a:pPr indent="0">
              <a:lnSpc>
                <a:spcPct val="150000"/>
              </a:lnSpc>
            </a:pPr>
            <a:r>
              <a:rPr lang="zh-CN" sz="2400" b="1">
                <a:ea typeface="宋体" panose="02010600030101010101" pitchFamily="2" charset="-122"/>
              </a:rPr>
              <a:t>量为多少</a:t>
            </a:r>
            <a:r>
              <a:rPr lang="en-US" sz="2400" b="1">
                <a:latin typeface="Times New Roman" panose="02020603050405020304" pitchFamily="18" charset="0"/>
                <a:ea typeface="宋体" panose="02010600030101010101" pitchFamily="2" charset="-122"/>
              </a:rPr>
              <a:t>kg?</a:t>
            </a:r>
            <a:endParaRPr lang="zh-CN" altLang="en-US"/>
          </a:p>
        </p:txBody>
      </p:sp>
      <p:pic>
        <p:nvPicPr>
          <p:cNvPr id="2" name="图片 -2147482443" descr="荔广东物理133.TIF"/>
          <p:cNvPicPr>
            <a:picLocks noChangeAspect="1"/>
          </p:cNvPicPr>
          <p:nvPr/>
        </p:nvPicPr>
        <p:blipFill>
          <a:blip r:embed="rId3" r:link="rId4"/>
          <a:stretch>
            <a:fillRect/>
          </a:stretch>
        </p:blipFill>
        <p:spPr>
          <a:xfrm>
            <a:off x="7750810" y="3584575"/>
            <a:ext cx="2824480" cy="2376170"/>
          </a:xfrm>
          <a:prstGeom prst="rect">
            <a:avLst/>
          </a:prstGeom>
          <a:noFill/>
          <a:ln w="9525">
            <a:noFill/>
          </a:ln>
        </p:spPr>
      </p:pic>
      <p:sp>
        <p:nvSpPr>
          <p:cNvPr id="14" name="文本框 13"/>
          <p:cNvSpPr txBox="1"/>
          <p:nvPr/>
        </p:nvSpPr>
        <p:spPr>
          <a:xfrm>
            <a:off x="8730962" y="6060389"/>
            <a:ext cx="986790" cy="368300"/>
          </a:xfrm>
          <a:prstGeom prst="rect">
            <a:avLst/>
          </a:prstGeom>
          <a:noFill/>
        </p:spPr>
        <p:txBody>
          <a:bodyPr wrap="none" rtlCol="0">
            <a:spAutoFit/>
          </a:bodyPr>
          <a:lstStyle/>
          <a:p>
            <a:r>
              <a:rPr b="1">
                <a:latin typeface="Times New Roman" panose="02020603050405020304" pitchFamily="18" charset="0"/>
                <a:cs typeface="Times New Roman" panose="02020603050405020304" pitchFamily="18" charset="0"/>
                <a:sym typeface="+mn-ea"/>
              </a:rPr>
              <a:t>第</a:t>
            </a:r>
            <a:r>
              <a:rPr lang="en-US" b="1">
                <a:latin typeface="Times New Roman" panose="02020603050405020304" pitchFamily="18" charset="0"/>
                <a:cs typeface="Times New Roman" panose="02020603050405020304" pitchFamily="18" charset="0"/>
                <a:sym typeface="+mn-ea"/>
              </a:rPr>
              <a:t>7</a:t>
            </a:r>
            <a:r>
              <a:rPr b="1">
                <a:latin typeface="Times New Roman" panose="02020603050405020304" pitchFamily="18" charset="0"/>
                <a:cs typeface="Times New Roman" panose="02020603050405020304" pitchFamily="18" charset="0"/>
                <a:sym typeface="+mn-ea"/>
              </a:rPr>
              <a:t>题图</a:t>
            </a:r>
            <a:endParaRPr lang="zh-CN" altLang="en-US" b="1">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746125" y="1883410"/>
            <a:ext cx="10697845" cy="3415030"/>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由图可知</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助力车匀速直线运动的时间</a:t>
            </a:r>
            <a:r>
              <a:rPr lang="en-US" sz="2400" b="1" i="1">
                <a:solidFill>
                  <a:srgbClr val="FF0000"/>
                </a:solidFill>
                <a:latin typeface="Times New Roman" panose="02020603050405020304" pitchFamily="18" charset="0"/>
                <a:ea typeface="宋体" panose="02010600030101010101" pitchFamily="2" charset="-122"/>
              </a:rPr>
              <a:t>t</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8 min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5 min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 min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180 s</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则根据</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可得</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助力车匀速运动时</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动力做的功</a:t>
            </a:r>
            <a:r>
              <a:rPr lang="en-US" sz="2400" b="1" i="1">
                <a:solidFill>
                  <a:srgbClr val="FF0000"/>
                </a:solidFill>
                <a:latin typeface="Times New Roman" panose="02020603050405020304" pitchFamily="18" charset="0"/>
                <a:ea typeface="宋体" panose="02010600030101010101" pitchFamily="2" charset="-122"/>
              </a:rPr>
              <a:t>W</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Pt</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2 000 W×180 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3.6×10</a:t>
            </a:r>
            <a:r>
              <a:rPr lang="en-US" sz="2400" b="1" baseline="30000">
                <a:solidFill>
                  <a:srgbClr val="FF0000"/>
                </a:solidFill>
                <a:latin typeface="Times New Roman" panose="02020603050405020304" pitchFamily="18" charset="0"/>
                <a:ea typeface="宋体" panose="02010600030101010101" pitchFamily="2" charset="-122"/>
              </a:rPr>
              <a:t>5</a:t>
            </a:r>
            <a:r>
              <a:rPr lang="en-US" sz="2400" b="1">
                <a:solidFill>
                  <a:srgbClr val="FF0000"/>
                </a:solidFill>
                <a:latin typeface="Times New Roman" panose="02020603050405020304" pitchFamily="18" charset="0"/>
                <a:ea typeface="宋体" panose="02010600030101010101" pitchFamily="2" charset="-122"/>
              </a:rPr>
              <a:t> J</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由图可知</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助力车匀速直线运动的速度</a:t>
            </a:r>
            <a:r>
              <a:rPr lang="en-US" sz="2400" b="1" i="1">
                <a:solidFill>
                  <a:srgbClr val="FF0000"/>
                </a:solidFill>
                <a:latin typeface="Times New Roman" panose="02020603050405020304" pitchFamily="18" charset="0"/>
                <a:ea typeface="宋体" panose="02010600030101010101" pitchFamily="2" charset="-122"/>
              </a:rPr>
              <a:t>v</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 m/s</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则根据</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可得</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匀速运动的路程</a:t>
            </a:r>
            <a:r>
              <a:rPr lang="en-US" sz="2400" b="1" i="1">
                <a:solidFill>
                  <a:srgbClr val="FF0000"/>
                </a:solidFill>
                <a:latin typeface="Times New Roman" panose="02020603050405020304" pitchFamily="18" charset="0"/>
                <a:ea typeface="宋体" panose="02010600030101010101" pitchFamily="2" charset="-122"/>
              </a:rPr>
              <a:t>s</a:t>
            </a:r>
            <a:r>
              <a:rPr lang="en-US" sz="2400" b="1" baseline="-25000">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vt</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 m/s×180 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1 800 m</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全程的总路程为</a:t>
            </a:r>
            <a:r>
              <a:rPr lang="en-US" sz="2400" b="1" i="1">
                <a:solidFill>
                  <a:srgbClr val="FF0000"/>
                </a:solidFill>
                <a:latin typeface="Times New Roman" panose="02020603050405020304" pitchFamily="18" charset="0"/>
                <a:ea typeface="宋体" panose="02010600030101010101" pitchFamily="2" charset="-122"/>
              </a:rPr>
              <a:t>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a:t>
            </a:r>
            <a:r>
              <a:rPr lang="en-US" sz="2400" b="1" i="1">
                <a:solidFill>
                  <a:srgbClr val="FF0000"/>
                </a:solidFill>
                <a:latin typeface="Times New Roman" panose="02020603050405020304" pitchFamily="18" charset="0"/>
                <a:ea typeface="宋体" panose="02010600030101010101" pitchFamily="2" charset="-122"/>
              </a:rPr>
              <a:t>s</a:t>
            </a:r>
            <a:r>
              <a:rPr lang="en-US" sz="2400" b="1" baseline="-25000">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2×1 800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3 600 m</a:t>
            </a:r>
            <a:endParaRPr lang="zh-CN" altLang="en-US"/>
          </a:p>
        </p:txBody>
      </p:sp>
      <p:graphicFrame>
        <p:nvGraphicFramePr>
          <p:cNvPr id="12" name="对象 11">
            <a:hlinkClick r:id="" action="ppaction://ole?verb=0"/>
          </p:cNvPr>
          <p:cNvGraphicFramePr>
            <a:graphicFrameLocks noChangeAspect="1"/>
          </p:cNvGraphicFramePr>
          <p:nvPr/>
        </p:nvGraphicFramePr>
        <p:xfrm>
          <a:off x="1739583" y="2479040"/>
          <a:ext cx="890270" cy="728980"/>
        </p:xfrm>
        <a:graphic>
          <a:graphicData uri="http://schemas.openxmlformats.org/presentationml/2006/ole">
            <mc:AlternateContent xmlns:mc="http://schemas.openxmlformats.org/markup-compatibility/2006">
              <mc:Choice xmlns:v="urn:schemas-microsoft-com:vml" Requires="v">
                <p:oleObj spid="_x0000_s9221" r:id="rId4" imgW="495300" imgH="405765" progId="Equation.DSMT4">
                  <p:embed/>
                </p:oleObj>
              </mc:Choice>
              <mc:Fallback>
                <p:oleObj r:id="rId4" imgW="495300" imgH="405765" progId="Equation.DSMT4">
                  <p:embed/>
                  <p:pic>
                    <p:nvPicPr>
                      <p:cNvPr id="0" name="图片 1024"/>
                      <p:cNvPicPr/>
                      <p:nvPr/>
                    </p:nvPicPr>
                    <p:blipFill>
                      <a:blip r:embed="rId5"/>
                      <a:stretch>
                        <a:fillRect/>
                      </a:stretch>
                    </p:blipFill>
                    <p:spPr>
                      <a:xfrm>
                        <a:off x="1739583" y="2479040"/>
                        <a:ext cx="890270" cy="728980"/>
                      </a:xfrm>
                      <a:prstGeom prst="rect">
                        <a:avLst/>
                      </a:prstGeom>
                    </p:spPr>
                  </p:pic>
                </p:oleObj>
              </mc:Fallback>
            </mc:AlternateContent>
          </a:graphicData>
        </a:graphic>
      </p:graphicFrame>
      <p:graphicFrame>
        <p:nvGraphicFramePr>
          <p:cNvPr id="42" name="对象 41">
            <a:hlinkClick r:id="" action="ppaction://ole?verb=0"/>
          </p:cNvPr>
          <p:cNvGraphicFramePr>
            <a:graphicFrameLocks noChangeAspect="1"/>
          </p:cNvGraphicFramePr>
          <p:nvPr/>
        </p:nvGraphicFramePr>
        <p:xfrm>
          <a:off x="1854200" y="4047490"/>
          <a:ext cx="662305" cy="728980"/>
        </p:xfrm>
        <a:graphic>
          <a:graphicData uri="http://schemas.openxmlformats.org/presentationml/2006/ole">
            <mc:AlternateContent xmlns:mc="http://schemas.openxmlformats.org/markup-compatibility/2006">
              <mc:Choice xmlns:v="urn:schemas-microsoft-com:vml" Requires="v">
                <p:oleObj spid="_x0000_s9222" r:id="rId6" imgW="368300" imgH="405765" progId="Equation.DSMT4">
                  <p:embed/>
                </p:oleObj>
              </mc:Choice>
              <mc:Fallback>
                <p:oleObj r:id="rId6" imgW="368300" imgH="405765" progId="Equation.DSMT4">
                  <p:embed/>
                  <p:pic>
                    <p:nvPicPr>
                      <p:cNvPr id="0" name="图片 1024"/>
                      <p:cNvPicPr/>
                      <p:nvPr/>
                    </p:nvPicPr>
                    <p:blipFill>
                      <a:blip r:embed="rId7"/>
                      <a:stretch>
                        <a:fillRect/>
                      </a:stretch>
                    </p:blipFill>
                    <p:spPr>
                      <a:xfrm>
                        <a:off x="1854200" y="4047490"/>
                        <a:ext cx="662305" cy="728980"/>
                      </a:xfrm>
                      <a:prstGeom prst="rect">
                        <a:avLst/>
                      </a:prstGeom>
                    </p:spPr>
                  </p:pic>
                </p:oleObj>
              </mc:Fallback>
            </mc:AlternateContent>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34135" y="1671320"/>
            <a:ext cx="8436610" cy="4375150"/>
          </a:xfrm>
          <a:prstGeom prst="rect">
            <a:avLst/>
          </a:prstGeom>
          <a:noFill/>
          <a:ln w="9525">
            <a:noFill/>
          </a:ln>
        </p:spPr>
        <p:txBody>
          <a:bodyPr wrap="square">
            <a:spAutoFit/>
          </a:bodyPr>
          <a:lstStyle/>
          <a:p>
            <a:pPr indent="0">
              <a:lnSpc>
                <a:spcPct val="150000"/>
              </a:lnSpc>
            </a:pPr>
            <a:r>
              <a:rPr lang="zh-CN" sz="2400" b="1">
                <a:solidFill>
                  <a:srgbClr val="FF0000"/>
                </a:solidFill>
                <a:ea typeface="宋体" panose="02010600030101010101" pitchFamily="2" charset="-122"/>
              </a:rPr>
              <a:t>根据</a:t>
            </a:r>
            <a:r>
              <a:rPr lang="en-US" sz="2400" b="1" i="1">
                <a:solidFill>
                  <a:srgbClr val="FF0000"/>
                </a:solidFill>
                <a:latin typeface="Times New Roman" panose="02020603050405020304" pitchFamily="18" charset="0"/>
                <a:ea typeface="宋体" panose="02010600030101010101" pitchFamily="2" charset="-122"/>
              </a:rPr>
              <a:t>W</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Fs</a:t>
            </a:r>
            <a:r>
              <a:rPr lang="zh-CN" sz="2400" b="1">
                <a:solidFill>
                  <a:srgbClr val="FF0000"/>
                </a:solidFill>
                <a:ea typeface="宋体" panose="02010600030101010101" pitchFamily="2" charset="-122"/>
              </a:rPr>
              <a:t>可得</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全程的动力为</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150 N</a:t>
            </a:r>
          </a:p>
          <a:p>
            <a:pPr indent="0">
              <a:lnSpc>
                <a:spcPct val="150000"/>
              </a:lnSpc>
            </a:pP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小东和车的总重力为</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600 N</a:t>
            </a:r>
          </a:p>
          <a:p>
            <a:pPr indent="0">
              <a:lnSpc>
                <a:spcPct val="150000"/>
              </a:lnSpc>
            </a:pP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助力车的重力为</a:t>
            </a: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车</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a:t>
            </a:r>
            <a:r>
              <a:rPr lang="zh-CN" sz="2400" b="1" baseline="-25000">
                <a:solidFill>
                  <a:srgbClr val="FF0000"/>
                </a:solidFill>
                <a:ea typeface="宋体" panose="02010600030101010101" pitchFamily="2" charset="-122"/>
              </a:rPr>
              <a:t>车</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12 kg×10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120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小东的重力为</a:t>
            </a: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人</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车</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600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120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480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小东的质量为</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10000"/>
              </a:lnSpc>
            </a:pP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48 kg</a:t>
            </a:r>
            <a:endParaRPr lang="zh-CN" altLang="en-US"/>
          </a:p>
        </p:txBody>
      </p:sp>
      <p:graphicFrame>
        <p:nvGraphicFramePr>
          <p:cNvPr id="2" name="对象 -2147482555"/>
          <p:cNvGraphicFramePr>
            <a:graphicFrameLocks noChangeAspect="1"/>
          </p:cNvGraphicFramePr>
          <p:nvPr/>
        </p:nvGraphicFramePr>
        <p:xfrm>
          <a:off x="5868988" y="1572260"/>
          <a:ext cx="2686050" cy="876300"/>
        </p:xfrm>
        <a:graphic>
          <a:graphicData uri="http://schemas.openxmlformats.org/presentationml/2006/ole">
            <mc:AlternateContent xmlns:mc="http://schemas.openxmlformats.org/markup-compatibility/2006">
              <mc:Choice xmlns:v="urn:schemas-microsoft-com:vml" Requires="v">
                <p:oleObj spid="_x0000_s10247" r:id="rId4" imgW="1282700" imgH="419100" progId="Equation.DSMT4">
                  <p:embed/>
                </p:oleObj>
              </mc:Choice>
              <mc:Fallback>
                <p:oleObj r:id="rId4" imgW="1282700" imgH="419100" progId="Equation.DSMT4">
                  <p:embed/>
                  <p:pic>
                    <p:nvPicPr>
                      <p:cNvPr id="0" name="图片 3075"/>
                      <p:cNvPicPr/>
                      <p:nvPr/>
                    </p:nvPicPr>
                    <p:blipFill>
                      <a:blip r:embed="rId5"/>
                      <a:stretch>
                        <a:fillRect/>
                      </a:stretch>
                    </p:blipFill>
                    <p:spPr>
                      <a:xfrm>
                        <a:off x="5868988" y="1572260"/>
                        <a:ext cx="2686050" cy="876300"/>
                      </a:xfrm>
                      <a:prstGeom prst="rect">
                        <a:avLst/>
                      </a:prstGeom>
                      <a:noFill/>
                      <a:ln w="38100">
                        <a:noFill/>
                        <a:miter/>
                      </a:ln>
                    </p:spPr>
                  </p:pic>
                </p:oleObj>
              </mc:Fallback>
            </mc:AlternateContent>
          </a:graphicData>
        </a:graphic>
      </p:graphicFrame>
      <p:graphicFrame>
        <p:nvGraphicFramePr>
          <p:cNvPr id="3" name="对象 -2147482554"/>
          <p:cNvGraphicFramePr>
            <a:graphicFrameLocks noChangeAspect="1"/>
          </p:cNvGraphicFramePr>
          <p:nvPr/>
        </p:nvGraphicFramePr>
        <p:xfrm>
          <a:off x="4232910" y="2700655"/>
          <a:ext cx="2339975" cy="848360"/>
        </p:xfrm>
        <a:graphic>
          <a:graphicData uri="http://schemas.openxmlformats.org/presentationml/2006/ole">
            <mc:AlternateContent xmlns:mc="http://schemas.openxmlformats.org/markup-compatibility/2006">
              <mc:Choice xmlns:v="urn:schemas-microsoft-com:vml" Requires="v">
                <p:oleObj spid="_x0000_s10248" r:id="rId6" imgW="1117600" imgH="405765" progId="Equation.DSMT4">
                  <p:embed/>
                </p:oleObj>
              </mc:Choice>
              <mc:Fallback>
                <p:oleObj r:id="rId6" imgW="1117600" imgH="405765" progId="Equation.DSMT4">
                  <p:embed/>
                  <p:pic>
                    <p:nvPicPr>
                      <p:cNvPr id="0" name="图片 1"/>
                      <p:cNvPicPr/>
                      <p:nvPr/>
                    </p:nvPicPr>
                    <p:blipFill>
                      <a:blip r:embed="rId7"/>
                      <a:stretch>
                        <a:fillRect/>
                      </a:stretch>
                    </p:blipFill>
                    <p:spPr>
                      <a:xfrm>
                        <a:off x="4232910" y="2700655"/>
                        <a:ext cx="2339975" cy="848360"/>
                      </a:xfrm>
                      <a:prstGeom prst="rect">
                        <a:avLst/>
                      </a:prstGeom>
                      <a:noFill/>
                      <a:ln w="38100">
                        <a:noFill/>
                        <a:miter/>
                      </a:ln>
                    </p:spPr>
                  </p:pic>
                </p:oleObj>
              </mc:Fallback>
            </mc:AlternateContent>
          </a:graphicData>
        </a:graphic>
      </p:graphicFrame>
      <p:graphicFrame>
        <p:nvGraphicFramePr>
          <p:cNvPr id="5" name="对象 -2147482553"/>
          <p:cNvGraphicFramePr>
            <a:graphicFrameLocks noChangeAspect="1"/>
          </p:cNvGraphicFramePr>
          <p:nvPr/>
        </p:nvGraphicFramePr>
        <p:xfrm>
          <a:off x="3859848" y="5285740"/>
          <a:ext cx="2712720" cy="902970"/>
        </p:xfrm>
        <a:graphic>
          <a:graphicData uri="http://schemas.openxmlformats.org/presentationml/2006/ole">
            <mc:AlternateContent xmlns:mc="http://schemas.openxmlformats.org/markup-compatibility/2006">
              <mc:Choice xmlns:v="urn:schemas-microsoft-com:vml" Requires="v">
                <p:oleObj spid="_x0000_s10249" r:id="rId8" imgW="1295400" imgH="431800" progId="Equation.DSMT4">
                  <p:embed/>
                </p:oleObj>
              </mc:Choice>
              <mc:Fallback>
                <p:oleObj r:id="rId8" imgW="1295400" imgH="431800" progId="Equation.DSMT4">
                  <p:embed/>
                  <p:pic>
                    <p:nvPicPr>
                      <p:cNvPr id="0" name="图片 2"/>
                      <p:cNvPicPr/>
                      <p:nvPr/>
                    </p:nvPicPr>
                    <p:blipFill>
                      <a:blip r:embed="rId9"/>
                      <a:stretch>
                        <a:fillRect/>
                      </a:stretch>
                    </p:blipFill>
                    <p:spPr>
                      <a:xfrm>
                        <a:off x="3859848" y="5285740"/>
                        <a:ext cx="2712720" cy="902970"/>
                      </a:xfrm>
                      <a:prstGeom prst="rect">
                        <a:avLst/>
                      </a:prstGeom>
                      <a:noFill/>
                      <a:ln w="38100">
                        <a:noFill/>
                        <a:miter/>
                      </a:ln>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68605" y="1895475"/>
            <a:ext cx="11297285" cy="3415030"/>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8. </a:t>
            </a:r>
            <a:r>
              <a:rPr lang="en-US" sz="2400" b="1">
                <a:latin typeface="Times New Roman" panose="02020603050405020304" pitchFamily="18" charset="0"/>
                <a:ea typeface="黑体" panose="02010609060101010101" pitchFamily="49" charset="-122"/>
              </a:rPr>
              <a:t>(2020</a:t>
            </a:r>
            <a:r>
              <a:rPr lang="zh-CN" sz="2400" b="1">
                <a:ea typeface="黑体" panose="02010609060101010101" pitchFamily="49" charset="-122"/>
              </a:rPr>
              <a:t>潍坊</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疫情期间</a:t>
            </a:r>
            <a:r>
              <a:rPr lang="zh-CN" sz="2400" b="1">
                <a:cs typeface="宋体" panose="02010600030101010101" pitchFamily="2" charset="-122"/>
              </a:rPr>
              <a:t>，</a:t>
            </a:r>
            <a:r>
              <a:rPr lang="zh-CN" sz="2400" b="1">
                <a:ea typeface="宋体" panose="02010600030101010101" pitchFamily="2" charset="-122"/>
              </a:rPr>
              <a:t>大壮同学自制了如图所示的健身器材</a:t>
            </a:r>
            <a:r>
              <a:rPr lang="zh-CN" sz="2400" b="1">
                <a:cs typeface="宋体" panose="02010600030101010101" pitchFamily="2" charset="-122"/>
              </a:rPr>
              <a:t>，</a:t>
            </a:r>
            <a:r>
              <a:rPr lang="zh-CN" sz="2400" b="1">
                <a:ea typeface="宋体" panose="02010600030101010101" pitchFamily="2" charset="-122"/>
              </a:rPr>
              <a:t>坚持锻炼身体．用细绳系在轻杆的</a:t>
            </a:r>
            <a:r>
              <a:rPr lang="en-US" sz="2400" b="1" i="1">
                <a:latin typeface="Times New Roman" panose="02020603050405020304" pitchFamily="18" charset="0"/>
                <a:ea typeface="宋体" panose="02010600030101010101" pitchFamily="2" charset="-122"/>
              </a:rPr>
              <a:t>O</a:t>
            </a:r>
            <a:r>
              <a:rPr lang="zh-CN" sz="2400" b="1">
                <a:ea typeface="宋体" panose="02010600030101010101" pitchFamily="2" charset="-122"/>
              </a:rPr>
              <a:t>点将轻杆悬挂起来</a:t>
            </a:r>
            <a:r>
              <a:rPr lang="zh-CN" sz="2400" b="1">
                <a:cs typeface="宋体" panose="02010600030101010101" pitchFamily="2" charset="-122"/>
              </a:rPr>
              <a:t>，</a:t>
            </a:r>
            <a:r>
              <a:rPr lang="zh-CN" sz="2400" b="1">
                <a:ea typeface="宋体" panose="02010600030101010101" pitchFamily="2" charset="-122"/>
              </a:rPr>
              <a:t>在杆的</a:t>
            </a:r>
            <a:r>
              <a:rPr lang="en-US" sz="2400" b="1" i="1">
                <a:latin typeface="Times New Roman" panose="02020603050405020304" pitchFamily="18" charset="0"/>
                <a:ea typeface="宋体" panose="02010600030101010101" pitchFamily="2" charset="-122"/>
              </a:rPr>
              <a:t>A</a:t>
            </a:r>
            <a:r>
              <a:rPr lang="zh-CN" sz="2400" b="1">
                <a:ea typeface="宋体" panose="02010600030101010101" pitchFamily="2" charset="-122"/>
              </a:rPr>
              <a:t>端悬挂质量</a:t>
            </a:r>
            <a:r>
              <a:rPr lang="en-US" sz="2400" b="1" i="1">
                <a:latin typeface="Times New Roman" panose="02020603050405020304" pitchFamily="18" charset="0"/>
                <a:ea typeface="宋体" panose="02010600030101010101" pitchFamily="2" charset="-122"/>
              </a:rPr>
              <a:t>m</a:t>
            </a:r>
            <a:r>
              <a:rPr lang="en-US" sz="2400" b="1" baseline="-25000">
                <a:latin typeface="Times New Roman" panose="02020603050405020304" pitchFamily="18" charset="0"/>
                <a:ea typeface="宋体" panose="02010600030101010101" pitchFamily="2" charset="-122"/>
              </a:rPr>
              <a:t>1</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10 kg</a:t>
            </a:r>
            <a:r>
              <a:rPr lang="zh-CN" sz="2400" b="1">
                <a:ea typeface="宋体" panose="02010600030101010101" pitchFamily="2" charset="-122"/>
              </a:rPr>
              <a:t>的重物</a:t>
            </a:r>
            <a:r>
              <a:rPr lang="zh-CN" sz="2400" b="1">
                <a:cs typeface="宋体" panose="02010600030101010101" pitchFamily="2" charset="-122"/>
              </a:rPr>
              <a:t>，</a:t>
            </a:r>
            <a:r>
              <a:rPr lang="zh-CN" sz="2400" b="1">
                <a:ea typeface="宋体" panose="02010600030101010101" pitchFamily="2" charset="-122"/>
              </a:rPr>
              <a:t>在</a:t>
            </a:r>
            <a:r>
              <a:rPr lang="en-US" sz="2400" b="1" i="1">
                <a:latin typeface="Times New Roman" panose="02020603050405020304" pitchFamily="18" charset="0"/>
                <a:ea typeface="宋体" panose="02010600030101010101" pitchFamily="2" charset="-122"/>
              </a:rPr>
              <a:t>B</a:t>
            </a:r>
            <a:r>
              <a:rPr lang="zh-CN" sz="2400" b="1">
                <a:ea typeface="宋体" panose="02010600030101010101" pitchFamily="2" charset="-122"/>
              </a:rPr>
              <a:t>端竖直向下缓慢拉动轻杆至水平位置．已知</a:t>
            </a:r>
            <a:r>
              <a:rPr lang="en-US" sz="2400" b="1" i="1">
                <a:latin typeface="Times New Roman" panose="02020603050405020304" pitchFamily="18" charset="0"/>
                <a:ea typeface="宋体" panose="02010600030101010101" pitchFamily="2" charset="-122"/>
              </a:rPr>
              <a:t>AO</a:t>
            </a:r>
            <a:r>
              <a:rPr lang="zh-CN" sz="2400" b="1">
                <a:ea typeface="宋体" panose="02010600030101010101" pitchFamily="2" charset="-122"/>
              </a:rPr>
              <a:t>长</a:t>
            </a:r>
            <a:r>
              <a:rPr lang="en-US" sz="2400" b="1">
                <a:latin typeface="Times New Roman" panose="02020603050405020304" pitchFamily="18" charset="0"/>
                <a:ea typeface="宋体" panose="02010600030101010101" pitchFamily="2" charset="-122"/>
              </a:rPr>
              <a:t>1.5 m</a:t>
            </a:r>
            <a:r>
              <a:rPr lang="zh-CN" sz="2400" b="1">
                <a:cs typeface="宋体" panose="02010600030101010101" pitchFamily="2" charset="-122"/>
              </a:rPr>
              <a:t>，</a:t>
            </a:r>
            <a:r>
              <a:rPr lang="en-US" sz="2400" b="1" i="1">
                <a:latin typeface="Times New Roman" panose="02020603050405020304" pitchFamily="18" charset="0"/>
                <a:ea typeface="宋体" panose="02010600030101010101" pitchFamily="2" charset="-122"/>
              </a:rPr>
              <a:t>OB</a:t>
            </a:r>
            <a:r>
              <a:rPr lang="zh-CN" sz="2400" b="1">
                <a:ea typeface="宋体" panose="02010600030101010101" pitchFamily="2" charset="-122"/>
              </a:rPr>
              <a:t>长</a:t>
            </a:r>
            <a:r>
              <a:rPr lang="en-US" sz="2400" b="1">
                <a:latin typeface="Times New Roman" panose="02020603050405020304" pitchFamily="18" charset="0"/>
                <a:ea typeface="宋体" panose="02010600030101010101" pitchFamily="2" charset="-122"/>
              </a:rPr>
              <a:t>0.5 m</a:t>
            </a:r>
            <a:r>
              <a:rPr lang="zh-CN" sz="2400" b="1">
                <a:cs typeface="宋体" panose="02010600030101010101" pitchFamily="2" charset="-122"/>
              </a:rPr>
              <a:t>，</a:t>
            </a:r>
            <a:r>
              <a:rPr lang="zh-CN" sz="2400" b="1">
                <a:ea typeface="宋体" panose="02010600030101010101" pitchFamily="2" charset="-122"/>
              </a:rPr>
              <a:t>大壮质量</a:t>
            </a:r>
            <a:r>
              <a:rPr lang="en-US" sz="2400" b="1" i="1">
                <a:latin typeface="Times New Roman" panose="02020603050405020304" pitchFamily="18" charset="0"/>
                <a:ea typeface="宋体" panose="02010600030101010101" pitchFamily="2" charset="-122"/>
              </a:rPr>
              <a:t>m</a:t>
            </a:r>
            <a:r>
              <a:rPr lang="en-US" sz="2400" b="1" baseline="-25000">
                <a:latin typeface="Times New Roman" panose="02020603050405020304" pitchFamily="18" charset="0"/>
                <a:ea typeface="宋体" panose="02010600030101010101" pitchFamily="2" charset="-122"/>
              </a:rPr>
              <a:t>2</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56 kg</a:t>
            </a:r>
            <a:r>
              <a:rPr lang="zh-CN" sz="2400" b="1">
                <a:cs typeface="宋体" panose="02010600030101010101" pitchFamily="2" charset="-122"/>
              </a:rPr>
              <a:t>，</a:t>
            </a:r>
            <a:r>
              <a:rPr lang="en-US" sz="2400" b="1" i="1">
                <a:latin typeface="Times New Roman" panose="02020603050405020304" pitchFamily="18" charset="0"/>
                <a:ea typeface="宋体" panose="02010600030101010101" pitchFamily="2" charset="-122"/>
              </a:rPr>
              <a:t>g</a:t>
            </a:r>
            <a:r>
              <a:rPr lang="zh-CN" sz="2400" b="1">
                <a:ea typeface="宋体" panose="02010600030101010101" pitchFamily="2" charset="-122"/>
              </a:rPr>
              <a:t>取</a:t>
            </a:r>
            <a:r>
              <a:rPr lang="en-US" sz="2400" b="1">
                <a:latin typeface="Times New Roman" panose="02020603050405020304" pitchFamily="18" charset="0"/>
                <a:ea typeface="宋体" panose="02010600030101010101" pitchFamily="2" charset="-122"/>
              </a:rPr>
              <a:t>10 N/kg</a:t>
            </a:r>
            <a:r>
              <a:rPr lang="zh-CN" sz="2400" b="1">
                <a:cs typeface="宋体" panose="02010600030101010101" pitchFamily="2" charset="-122"/>
              </a:rPr>
              <a:t>，</a:t>
            </a:r>
            <a:r>
              <a:rPr lang="zh-CN" sz="2400" b="1">
                <a:ea typeface="宋体" panose="02010600030101010101" pitchFamily="2" charset="-122"/>
              </a:rPr>
              <a:t>求此时：</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大壮对杆的拉力大小；</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地面对大壮的支持力大小．</a:t>
            </a:r>
            <a:endParaRPr lang="zh-CN" altLang="en-US"/>
          </a:p>
        </p:txBody>
      </p:sp>
      <p:pic>
        <p:nvPicPr>
          <p:cNvPr id="2" name="图片 -2147482441" descr="荔广东物理134.TIF"/>
          <p:cNvPicPr>
            <a:picLocks noChangeAspect="1"/>
          </p:cNvPicPr>
          <p:nvPr/>
        </p:nvPicPr>
        <p:blipFill>
          <a:blip r:embed="rId3" r:link="rId4"/>
          <a:stretch>
            <a:fillRect/>
          </a:stretch>
        </p:blipFill>
        <p:spPr>
          <a:xfrm>
            <a:off x="7169785" y="4046220"/>
            <a:ext cx="3072765" cy="1680845"/>
          </a:xfrm>
          <a:prstGeom prst="rect">
            <a:avLst/>
          </a:prstGeom>
          <a:noFill/>
          <a:ln w="9525">
            <a:noFill/>
          </a:ln>
        </p:spPr>
      </p:pic>
      <p:sp>
        <p:nvSpPr>
          <p:cNvPr id="14" name="文本框 13"/>
          <p:cNvSpPr txBox="1"/>
          <p:nvPr/>
        </p:nvSpPr>
        <p:spPr>
          <a:xfrm>
            <a:off x="8212802" y="6174689"/>
            <a:ext cx="986790" cy="368300"/>
          </a:xfrm>
          <a:prstGeom prst="rect">
            <a:avLst/>
          </a:prstGeom>
          <a:noFill/>
        </p:spPr>
        <p:txBody>
          <a:bodyPr wrap="none" rtlCol="0">
            <a:spAutoFit/>
          </a:bodyPr>
          <a:lstStyle/>
          <a:p>
            <a:r>
              <a:rPr b="1">
                <a:latin typeface="Times New Roman" panose="02020603050405020304" pitchFamily="18" charset="0"/>
                <a:cs typeface="Times New Roman" panose="02020603050405020304" pitchFamily="18" charset="0"/>
                <a:sym typeface="+mn-ea"/>
              </a:rPr>
              <a:t>第</a:t>
            </a:r>
            <a:r>
              <a:rPr lang="en-US" b="1">
                <a:latin typeface="Times New Roman" panose="02020603050405020304" pitchFamily="18" charset="0"/>
                <a:cs typeface="Times New Roman" panose="02020603050405020304" pitchFamily="18" charset="0"/>
                <a:sym typeface="+mn-ea"/>
              </a:rPr>
              <a:t>8</a:t>
            </a:r>
            <a:r>
              <a:rPr b="1">
                <a:latin typeface="Times New Roman" panose="02020603050405020304" pitchFamily="18" charset="0"/>
                <a:cs typeface="Times New Roman" panose="02020603050405020304" pitchFamily="18" charset="0"/>
                <a:sym typeface="+mn-ea"/>
              </a:rPr>
              <a:t>题图</a:t>
            </a:r>
            <a:endParaRPr lang="zh-CN" altLang="en-US" b="1">
              <a:latin typeface="Times New Roman" panose="02020603050405020304" pitchFamily="18" charset="0"/>
              <a:cs typeface="Times New Roman" panose="02020603050405020304" pitchFamily="18" charset="0"/>
            </a:endParaRPr>
          </a:p>
        </p:txBody>
      </p:sp>
      <p:grpSp>
        <p:nvGrpSpPr>
          <p:cNvPr id="3" name="组合 2"/>
          <p:cNvGrpSpPr/>
          <p:nvPr/>
        </p:nvGrpSpPr>
        <p:grpSpPr>
          <a:xfrm>
            <a:off x="615360" y="1158379"/>
            <a:ext cx="10603235" cy="737235"/>
            <a:chOff x="1027" y="6411"/>
            <a:chExt cx="16698" cy="1161"/>
          </a:xfrm>
        </p:grpSpPr>
        <p:pic>
          <p:nvPicPr>
            <p:cNvPr id="4" name="图片 3" descr="带序号考点标2字"/>
            <p:cNvPicPr>
              <a:picLocks noChangeAspect="1"/>
            </p:cNvPicPr>
            <p:nvPr/>
          </p:nvPicPr>
          <p:blipFill>
            <a:blip r:embed="rId5"/>
            <a:stretch>
              <a:fillRect/>
            </a:stretch>
          </p:blipFill>
          <p:spPr>
            <a:xfrm>
              <a:off x="1027" y="6569"/>
              <a:ext cx="2817" cy="927"/>
            </a:xfrm>
            <a:prstGeom prst="rect">
              <a:avLst/>
            </a:prstGeom>
          </p:spPr>
        </p:pic>
        <p:grpSp>
          <p:nvGrpSpPr>
            <p:cNvPr id="5" name="组合 4"/>
            <p:cNvGrpSpPr/>
            <p:nvPr/>
          </p:nvGrpSpPr>
          <p:grpSpPr>
            <a:xfrm>
              <a:off x="1373" y="6411"/>
              <a:ext cx="16352" cy="1161"/>
              <a:chOff x="1373" y="2682"/>
              <a:chExt cx="16352" cy="1161"/>
            </a:xfrm>
          </p:grpSpPr>
          <p:grpSp>
            <p:nvGrpSpPr>
              <p:cNvPr id="6" name="组合 5"/>
              <p:cNvGrpSpPr/>
              <p:nvPr/>
            </p:nvGrpSpPr>
            <p:grpSpPr>
              <a:xfrm>
                <a:off x="1373" y="2897"/>
                <a:ext cx="2391" cy="822"/>
                <a:chOff x="2523" y="1360"/>
                <a:chExt cx="1804" cy="822"/>
              </a:xfrm>
            </p:grpSpPr>
            <p:sp>
              <p:nvSpPr>
                <p:cNvPr id="7" name="文本框 6"/>
                <p:cNvSpPr txBox="1"/>
                <p:nvPr/>
              </p:nvSpPr>
              <p:spPr>
                <a:xfrm>
                  <a:off x="2523" y="1360"/>
                  <a:ext cx="1340" cy="822"/>
                </a:xfrm>
                <a:prstGeom prst="rect">
                  <a:avLst/>
                </a:prstGeom>
                <a:noFill/>
              </p:spPr>
              <p:txBody>
                <a:bodyPr wrap="square" rtlCol="0">
                  <a:spAutoFit/>
                </a:bodyPr>
                <a:lstStyle/>
                <a:p>
                  <a:r>
                    <a:rPr lang="zh-CN" altLang="en-US" sz="2800" b="1">
                      <a:solidFill>
                        <a:schemeClr val="bg1"/>
                      </a:solidFill>
                      <a:latin typeface="Times New Roman" panose="02020603050405020304" pitchFamily="18" charset="0"/>
                      <a:ea typeface="黑体" panose="02010609060101010101" pitchFamily="49" charset="-122"/>
                    </a:rPr>
                    <a:t>类型</a:t>
                  </a:r>
                </a:p>
              </p:txBody>
            </p:sp>
            <p:sp>
              <p:nvSpPr>
                <p:cNvPr id="8" name="文本框 7"/>
                <p:cNvSpPr txBox="1"/>
                <p:nvPr/>
              </p:nvSpPr>
              <p:spPr>
                <a:xfrm>
                  <a:off x="3719" y="1360"/>
                  <a:ext cx="608" cy="822"/>
                </a:xfrm>
                <a:prstGeom prst="rect">
                  <a:avLst/>
                </a:prstGeom>
                <a:noFill/>
              </p:spPr>
              <p:txBody>
                <a:bodyPr wrap="square" rtlCol="0">
                  <a:spAutoFit/>
                </a:bodyPr>
                <a:lstStyle/>
                <a:p>
                  <a:pPr algn="ctr"/>
                  <a:r>
                    <a:rPr lang="en-US" altLang="zh-CN" sz="2800" b="1">
                      <a:latin typeface="Times New Roman" panose="02020603050405020304" pitchFamily="18" charset="0"/>
                      <a:ea typeface="黑体" panose="02010609060101010101" pitchFamily="49" charset="-122"/>
                      <a:cs typeface="Times New Roman" panose="02020603050405020304" pitchFamily="18" charset="0"/>
                    </a:rPr>
                    <a:t>3</a:t>
                  </a:r>
                </a:p>
              </p:txBody>
            </p:sp>
          </p:grpSp>
          <p:sp>
            <p:nvSpPr>
              <p:cNvPr id="9" name="文本框 8"/>
              <p:cNvSpPr txBox="1"/>
              <p:nvPr/>
            </p:nvSpPr>
            <p:spPr>
              <a:xfrm>
                <a:off x="4348" y="2682"/>
                <a:ext cx="13377" cy="1161"/>
              </a:xfrm>
              <a:prstGeom prst="rect">
                <a:avLst/>
              </a:prstGeom>
              <a:noFill/>
            </p:spPr>
            <p:txBody>
              <a:bodyPr wrap="square" rtlCol="0">
                <a:spAutoFit/>
              </a:bodyPr>
              <a:lstStyle/>
              <a:p>
                <a:pPr>
                  <a:lnSpc>
                    <a:spcPct val="150000"/>
                  </a:lnSpc>
                </a:pPr>
                <a:r>
                  <a:rPr lang="zh-CN" sz="2800" b="1">
                    <a:latin typeface="黑体" panose="02010609060101010101" pitchFamily="49" charset="-122"/>
                    <a:ea typeface="黑体" panose="02010609060101010101" pitchFamily="49" charset="-122"/>
                    <a:cs typeface="Times New Roman" panose="02020603050405020304" pitchFamily="18" charset="0"/>
                  </a:rPr>
                  <a:t>简单机械类</a:t>
                </a:r>
                <a:r>
                  <a:rPr sz="2400" b="1">
                    <a:latin typeface="Times New Roman" panose="02020603050405020304" pitchFamily="18" charset="0"/>
                    <a:cs typeface="Times New Roman" panose="02020603050405020304" pitchFamily="18" charset="0"/>
                  </a:rPr>
                  <a:t>(10年</a:t>
                </a:r>
                <a:r>
                  <a:rPr lang="en-US" sz="2400" b="1">
                    <a:latin typeface="Times New Roman" panose="02020603050405020304" pitchFamily="18" charset="0"/>
                    <a:cs typeface="Times New Roman" panose="02020603050405020304" pitchFamily="18" charset="0"/>
                  </a:rPr>
                  <a:t>4</a:t>
                </a:r>
                <a:r>
                  <a:rPr sz="2400" b="1">
                    <a:latin typeface="Times New Roman" panose="02020603050405020304" pitchFamily="18" charset="0"/>
                    <a:cs typeface="Times New Roman" panose="02020603050405020304" pitchFamily="18" charset="0"/>
                  </a:rPr>
                  <a:t>考)</a:t>
                </a:r>
              </a:p>
            </p:txBody>
          </p:sp>
        </p:gr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970280" y="1012825"/>
            <a:ext cx="10434955" cy="4855210"/>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缓慢拉动轻杆至水平位置</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根据杠杆平衡条件可得</a:t>
            </a:r>
            <a:r>
              <a:rPr lang="en-US" sz="2400" b="1" i="1">
                <a:solidFill>
                  <a:srgbClr val="FF0000"/>
                </a:solidFill>
                <a:latin typeface="Times New Roman" panose="02020603050405020304" pitchFamily="18" charset="0"/>
                <a:ea typeface="宋体" panose="02010600030101010101" pitchFamily="2" charset="-122"/>
              </a:rPr>
              <a:t>F</a:t>
            </a:r>
            <a:r>
              <a:rPr lang="en-US" sz="2400" b="1" i="1" baseline="-25000">
                <a:solidFill>
                  <a:srgbClr val="FF0000"/>
                </a:solidFill>
                <a:latin typeface="Times New Roman" panose="02020603050405020304" pitchFamily="18" charset="0"/>
                <a:ea typeface="宋体" panose="02010600030101010101" pitchFamily="2" charset="-122"/>
              </a:rPr>
              <a:t>A</a:t>
            </a:r>
            <a:r>
              <a:rPr lang="en-US" sz="2400" b="1">
                <a:solidFill>
                  <a:srgbClr val="FF0000"/>
                </a:solidFill>
                <a:latin typeface="Times New Roman" panose="02020603050405020304" pitchFamily="18" charset="0"/>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OA</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en-US" sz="2400" b="1" i="1" baseline="-25000">
                <a:solidFill>
                  <a:srgbClr val="FF0000"/>
                </a:solidFill>
                <a:latin typeface="Times New Roman" panose="02020603050405020304" pitchFamily="18" charset="0"/>
                <a:ea typeface="宋体" panose="02010600030101010101" pitchFamily="2" charset="-122"/>
              </a:rPr>
              <a:t>B</a:t>
            </a:r>
            <a:r>
              <a:rPr lang="en-US" sz="2400" b="1">
                <a:solidFill>
                  <a:srgbClr val="FF0000"/>
                </a:solidFill>
                <a:latin typeface="Times New Roman" panose="02020603050405020304" pitchFamily="18" charset="0"/>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OB</a:t>
            </a: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F</a:t>
            </a:r>
            <a:r>
              <a:rPr lang="en-US" sz="2400" b="1" i="1" baseline="-25000">
                <a:solidFill>
                  <a:srgbClr val="FF0000"/>
                </a:solidFill>
                <a:latin typeface="Times New Roman" panose="02020603050405020304" pitchFamily="18" charset="0"/>
                <a:ea typeface="宋体" panose="02010600030101010101" pitchFamily="2" charset="-122"/>
              </a:rPr>
              <a:t>A</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a:t>
            </a:r>
            <a:r>
              <a:rPr lang="en-US" sz="2400" b="1" i="1" baseline="-25000">
                <a:solidFill>
                  <a:srgbClr val="FF0000"/>
                </a:solidFill>
                <a:latin typeface="Times New Roman" panose="02020603050405020304" pitchFamily="18" charset="0"/>
                <a:ea typeface="宋体" panose="02010600030101010101" pitchFamily="2" charset="-122"/>
              </a:rPr>
              <a:t>A</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a:t>
            </a:r>
            <a:r>
              <a:rPr lang="en-US" sz="2400" b="1" baseline="-25000">
                <a:solidFill>
                  <a:srgbClr val="FF0000"/>
                </a:solidFill>
                <a:latin typeface="Times New Roman" panose="02020603050405020304" pitchFamily="18" charset="0"/>
                <a:ea typeface="宋体" panose="02010600030101010101" pitchFamily="2" charset="-122"/>
              </a:rPr>
              <a:t>1</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 kg×10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100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则大壮对轻杆的拉力</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300 N</a:t>
            </a:r>
          </a:p>
          <a:p>
            <a:pPr indent="0">
              <a:lnSpc>
                <a:spcPct val="90000"/>
              </a:lnSpc>
            </a:pPr>
            <a:endParaRPr lang="en-US" sz="2400" b="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大壮受三个力</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重力</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、轻杆对大壮的拉力</a:t>
            </a: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、地面对大壮的支持力</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支</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三个力平衡</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轻杆对大壮的拉力与大壮对轻杆的拉力为相互作用力</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大小相等</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即</a:t>
            </a: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en-US" sz="2400" b="1" i="1" baseline="-25000">
                <a:solidFill>
                  <a:srgbClr val="FF0000"/>
                </a:solidFill>
                <a:latin typeface="Times New Roman" panose="02020603050405020304" pitchFamily="18" charset="0"/>
                <a:ea typeface="宋体" panose="02010600030101010101" pitchFamily="2" charset="-122"/>
              </a:rPr>
              <a:t>B</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支</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a:t>
            </a:r>
            <a:r>
              <a:rPr lang="en-US" sz="2400" b="1" baseline="-25000">
                <a:solidFill>
                  <a:srgbClr val="FF0000"/>
                </a:solidFill>
                <a:latin typeface="Times New Roman" panose="02020603050405020304" pitchFamily="18" charset="0"/>
                <a:ea typeface="宋体" panose="02010600030101010101" pitchFamily="2" charset="-122"/>
              </a:rPr>
              <a:t>2</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en-US" sz="2400" b="1" i="1" baseline="-25000">
                <a:solidFill>
                  <a:srgbClr val="FF0000"/>
                </a:solidFill>
                <a:latin typeface="Times New Roman" panose="02020603050405020304" pitchFamily="18" charset="0"/>
                <a:ea typeface="宋体" panose="02010600030101010101" pitchFamily="2" charset="-122"/>
              </a:rPr>
              <a:t>B</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56 kg×10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300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260 N</a:t>
            </a:r>
            <a:endParaRPr lang="zh-CN" altLang="en-US"/>
          </a:p>
        </p:txBody>
      </p:sp>
      <p:graphicFrame>
        <p:nvGraphicFramePr>
          <p:cNvPr id="2" name="对象 -2147482552"/>
          <p:cNvGraphicFramePr>
            <a:graphicFrameLocks noChangeAspect="1"/>
          </p:cNvGraphicFramePr>
          <p:nvPr/>
        </p:nvGraphicFramePr>
        <p:xfrm>
          <a:off x="3667760" y="2605088"/>
          <a:ext cx="3884295" cy="848995"/>
        </p:xfrm>
        <a:graphic>
          <a:graphicData uri="http://schemas.openxmlformats.org/presentationml/2006/ole">
            <mc:AlternateContent xmlns:mc="http://schemas.openxmlformats.org/markup-compatibility/2006">
              <mc:Choice xmlns:v="urn:schemas-microsoft-com:vml" Requires="v">
                <p:oleObj spid="_x0000_s11267" r:id="rId4" imgW="1854200" imgH="405765" progId="Equation.DSMT4">
                  <p:embed/>
                </p:oleObj>
              </mc:Choice>
              <mc:Fallback>
                <p:oleObj r:id="rId4" imgW="1854200" imgH="405765" progId="Equation.DSMT4">
                  <p:embed/>
                  <p:pic>
                    <p:nvPicPr>
                      <p:cNvPr id="0" name="图片 3075"/>
                      <p:cNvPicPr/>
                      <p:nvPr/>
                    </p:nvPicPr>
                    <p:blipFill>
                      <a:blip r:embed="rId5"/>
                      <a:stretch>
                        <a:fillRect/>
                      </a:stretch>
                    </p:blipFill>
                    <p:spPr>
                      <a:xfrm>
                        <a:off x="3667760" y="2605088"/>
                        <a:ext cx="3884295" cy="848995"/>
                      </a:xfrm>
                      <a:prstGeom prst="rect">
                        <a:avLst/>
                      </a:prstGeom>
                      <a:noFill/>
                      <a:ln w="38100">
                        <a:noFill/>
                        <a:miter/>
                      </a:ln>
                    </p:spPr>
                  </p:pic>
                </p:oleObj>
              </mc:Fallback>
            </mc:AlternateContent>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9429462" y="5782894"/>
            <a:ext cx="986790" cy="368300"/>
          </a:xfrm>
          <a:prstGeom prst="rect">
            <a:avLst/>
          </a:prstGeom>
          <a:noFill/>
        </p:spPr>
        <p:txBody>
          <a:bodyPr wrap="none" rtlCol="0">
            <a:spAutoFit/>
          </a:bodyPr>
          <a:lstStyle/>
          <a:p>
            <a:r>
              <a:rPr b="1">
                <a:latin typeface="Times New Roman" panose="02020603050405020304" pitchFamily="18" charset="0"/>
                <a:cs typeface="Times New Roman" panose="02020603050405020304" pitchFamily="18" charset="0"/>
                <a:sym typeface="+mn-ea"/>
              </a:rPr>
              <a:t>第</a:t>
            </a:r>
            <a:r>
              <a:rPr lang="en-US" b="1">
                <a:latin typeface="Times New Roman" panose="02020603050405020304" pitchFamily="18" charset="0"/>
                <a:cs typeface="Times New Roman" panose="02020603050405020304" pitchFamily="18" charset="0"/>
                <a:sym typeface="+mn-ea"/>
              </a:rPr>
              <a:t>9</a:t>
            </a:r>
            <a:r>
              <a:rPr b="1">
                <a:latin typeface="Times New Roman" panose="02020603050405020304" pitchFamily="18" charset="0"/>
                <a:cs typeface="Times New Roman" panose="02020603050405020304" pitchFamily="18" charset="0"/>
                <a:sym typeface="+mn-ea"/>
              </a:rPr>
              <a:t>题图</a:t>
            </a:r>
            <a:endParaRPr lang="zh-CN" altLang="en-US" b="1">
              <a:latin typeface="Times New Roman" panose="02020603050405020304" pitchFamily="18" charset="0"/>
              <a:cs typeface="Times New Roman" panose="02020603050405020304" pitchFamily="18" charset="0"/>
            </a:endParaRPr>
          </a:p>
        </p:txBody>
      </p:sp>
      <p:sp>
        <p:nvSpPr>
          <p:cNvPr id="100" name="文本框 99"/>
          <p:cNvSpPr txBox="1"/>
          <p:nvPr/>
        </p:nvSpPr>
        <p:spPr>
          <a:xfrm>
            <a:off x="532130" y="1198245"/>
            <a:ext cx="11216005" cy="3969385"/>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9. </a:t>
            </a:r>
            <a:r>
              <a:rPr lang="en-US" sz="2400" b="1">
                <a:latin typeface="Times New Roman" panose="02020603050405020304" pitchFamily="18" charset="0"/>
                <a:ea typeface="黑体" panose="02010609060101010101" pitchFamily="49" charset="-122"/>
              </a:rPr>
              <a:t>(2020</a:t>
            </a:r>
            <a:r>
              <a:rPr lang="zh-CN" sz="2400" b="1">
                <a:ea typeface="黑体" panose="02010609060101010101" pitchFamily="49" charset="-122"/>
              </a:rPr>
              <a:t>天水</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在九年级物理拓展课上</a:t>
            </a:r>
            <a:r>
              <a:rPr lang="zh-CN" sz="2400" b="1">
                <a:cs typeface="宋体" panose="02010600030101010101" pitchFamily="2" charset="-122"/>
              </a:rPr>
              <a:t>，</a:t>
            </a:r>
            <a:r>
              <a:rPr lang="zh-CN" sz="2400" b="1">
                <a:ea typeface="宋体" panose="02010600030101010101" pitchFamily="2" charset="-122"/>
              </a:rPr>
              <a:t>李博同学模拟某建筑工地上塔吊的工作情景</a:t>
            </a:r>
            <a:r>
              <a:rPr lang="zh-CN" sz="2400" b="1">
                <a:cs typeface="宋体" panose="02010600030101010101" pitchFamily="2" charset="-122"/>
              </a:rPr>
              <a:t>，</a:t>
            </a:r>
            <a:r>
              <a:rPr lang="zh-CN" sz="2400" b="1">
                <a:ea typeface="宋体" panose="02010600030101010101" pitchFamily="2" charset="-122"/>
              </a:rPr>
              <a:t>设置了如图所示的滑轮组来提升装修材料</a:t>
            </a:r>
            <a:r>
              <a:rPr lang="zh-CN" sz="2400" b="1">
                <a:cs typeface="宋体" panose="02010600030101010101" pitchFamily="2" charset="-122"/>
              </a:rPr>
              <a:t>，</a:t>
            </a:r>
            <a:r>
              <a:rPr lang="zh-CN" sz="2400" b="1">
                <a:ea typeface="宋体" panose="02010600030101010101" pitchFamily="2" charset="-122"/>
              </a:rPr>
              <a:t>若他用</a:t>
            </a:r>
            <a:r>
              <a:rPr lang="en-US" sz="2400" b="1">
                <a:latin typeface="Times New Roman" panose="02020603050405020304" pitchFamily="18" charset="0"/>
                <a:ea typeface="宋体" panose="02010600030101010101" pitchFamily="2" charset="-122"/>
              </a:rPr>
              <a:t>250 N</a:t>
            </a:r>
            <a:r>
              <a:rPr lang="zh-CN" sz="2400" b="1">
                <a:ea typeface="宋体" panose="02010600030101010101" pitchFamily="2" charset="-122"/>
              </a:rPr>
              <a:t>的拉力在</a:t>
            </a:r>
            <a:r>
              <a:rPr lang="en-US" sz="2400" b="1">
                <a:latin typeface="Times New Roman" panose="02020603050405020304" pitchFamily="18" charset="0"/>
                <a:ea typeface="宋体" panose="02010600030101010101" pitchFamily="2" charset="-122"/>
              </a:rPr>
              <a:t>20 s</a:t>
            </a:r>
            <a:r>
              <a:rPr lang="zh-CN" sz="2400" b="1">
                <a:ea typeface="宋体" panose="02010600030101010101" pitchFamily="2" charset="-122"/>
              </a:rPr>
              <a:t>内将</a:t>
            </a:r>
            <a:r>
              <a:rPr lang="en-US" sz="2400" b="1">
                <a:latin typeface="Times New Roman" panose="02020603050405020304" pitchFamily="18" charset="0"/>
                <a:ea typeface="宋体" panose="02010600030101010101" pitchFamily="2" charset="-122"/>
              </a:rPr>
              <a:t>450 N</a:t>
            </a:r>
            <a:r>
              <a:rPr lang="zh-CN" sz="2400" b="1">
                <a:ea typeface="宋体" panose="02010600030101010101" pitchFamily="2" charset="-122"/>
              </a:rPr>
              <a:t>的材料提升了</a:t>
            </a:r>
            <a:r>
              <a:rPr lang="en-US" sz="2400" b="1">
                <a:latin typeface="Times New Roman" panose="02020603050405020304" pitchFamily="18" charset="0"/>
                <a:ea typeface="宋体" panose="02010600030101010101" pitchFamily="2" charset="-122"/>
              </a:rPr>
              <a:t>10 m(</a:t>
            </a:r>
            <a:r>
              <a:rPr lang="zh-CN" sz="2400" b="1">
                <a:ea typeface="宋体" panose="02010600030101010101" pitchFamily="2" charset="-122"/>
              </a:rPr>
              <a:t>不计绳重和摩擦</a:t>
            </a:r>
            <a:r>
              <a:rPr lang="zh-CN" sz="2400" b="1">
                <a:cs typeface="宋体" panose="02010600030101010101" pitchFamily="2" charset="-122"/>
              </a:rPr>
              <a:t>，</a:t>
            </a:r>
            <a:r>
              <a:rPr lang="en-US" sz="2400" b="1" i="1">
                <a:latin typeface="Times New Roman" panose="02020603050405020304" pitchFamily="18" charset="0"/>
                <a:ea typeface="宋体" panose="02010600030101010101" pitchFamily="2" charset="-122"/>
              </a:rPr>
              <a:t>g</a:t>
            </a:r>
            <a:r>
              <a:rPr lang="zh-CN" sz="2400" b="1">
                <a:ea typeface="宋体" panose="02010600030101010101" pitchFamily="2" charset="-122"/>
              </a:rPr>
              <a:t>取</a:t>
            </a:r>
            <a:r>
              <a:rPr lang="en-US" sz="2400" b="1">
                <a:latin typeface="Times New Roman" panose="02020603050405020304" pitchFamily="18" charset="0"/>
                <a:ea typeface="宋体" panose="02010600030101010101" pitchFamily="2" charset="-122"/>
              </a:rPr>
              <a:t>10 N/kg)</a:t>
            </a:r>
            <a:r>
              <a:rPr lang="zh-CN" sz="2400" b="1">
                <a:ea typeface="宋体" panose="02010600030101010101" pitchFamily="2" charset="-122"/>
              </a:rPr>
              <a:t>．求：</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拉力的功率是多少？</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提升</a:t>
            </a:r>
            <a:r>
              <a:rPr lang="en-US" sz="2400" b="1">
                <a:latin typeface="Times New Roman" panose="02020603050405020304" pitchFamily="18" charset="0"/>
                <a:ea typeface="宋体" panose="02010600030101010101" pitchFamily="2" charset="-122"/>
              </a:rPr>
              <a:t>450 N</a:t>
            </a:r>
            <a:r>
              <a:rPr lang="zh-CN" sz="2400" b="1">
                <a:ea typeface="宋体" panose="02010600030101010101" pitchFamily="2" charset="-122"/>
              </a:rPr>
              <a:t>材料时</a:t>
            </a:r>
            <a:r>
              <a:rPr lang="zh-CN" sz="2400" b="1">
                <a:cs typeface="宋体" panose="02010600030101010101" pitchFamily="2" charset="-122"/>
              </a:rPr>
              <a:t>，</a:t>
            </a:r>
            <a:r>
              <a:rPr lang="zh-CN" sz="2400" b="1">
                <a:ea typeface="宋体" panose="02010600030101010101" pitchFamily="2" charset="-122"/>
              </a:rPr>
              <a:t>此滑轮组的机械效率是多少？</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(3)</a:t>
            </a:r>
            <a:r>
              <a:rPr lang="zh-CN" sz="2400" b="1">
                <a:ea typeface="宋体" panose="02010600030101010101" pitchFamily="2" charset="-122"/>
              </a:rPr>
              <a:t>若绳子能承受的最大拉力为</a:t>
            </a:r>
            <a:r>
              <a:rPr lang="en-US" sz="2400" b="1">
                <a:latin typeface="Times New Roman" panose="02020603050405020304" pitchFamily="18" charset="0"/>
                <a:ea typeface="宋体" panose="02010600030101010101" pitchFamily="2" charset="-122"/>
              </a:rPr>
              <a:t>400 N</a:t>
            </a:r>
            <a:r>
              <a:rPr lang="zh-CN" sz="2400" b="1">
                <a:ea typeface="宋体" panose="02010600030101010101" pitchFamily="2" charset="-122"/>
              </a:rPr>
              <a:t>时</a:t>
            </a:r>
            <a:r>
              <a:rPr lang="zh-CN" sz="2400" b="1">
                <a:cs typeface="宋体" panose="02010600030101010101" pitchFamily="2" charset="-122"/>
              </a:rPr>
              <a:t>，</a:t>
            </a:r>
            <a:r>
              <a:rPr lang="zh-CN" sz="2400" b="1">
                <a:ea typeface="宋体" panose="02010600030101010101" pitchFamily="2" charset="-122"/>
              </a:rPr>
              <a:t>此滑轮组的</a:t>
            </a:r>
          </a:p>
          <a:p>
            <a:pPr indent="0">
              <a:lnSpc>
                <a:spcPct val="150000"/>
              </a:lnSpc>
            </a:pPr>
            <a:r>
              <a:rPr lang="zh-CN" sz="2400" b="1">
                <a:ea typeface="宋体" panose="02010600030101010101" pitchFamily="2" charset="-122"/>
              </a:rPr>
              <a:t>机械效率最大可提高到多少？</a:t>
            </a:r>
            <a:endParaRPr lang="zh-CN" altLang="en-US"/>
          </a:p>
        </p:txBody>
      </p:sp>
      <p:pic>
        <p:nvPicPr>
          <p:cNvPr id="2" name="图片 -2147482440" descr="荔广东物理135.TIF"/>
          <p:cNvPicPr>
            <a:picLocks noChangeAspect="1"/>
          </p:cNvPicPr>
          <p:nvPr/>
        </p:nvPicPr>
        <p:blipFill>
          <a:blip r:embed="rId2" r:link="rId3"/>
          <a:stretch>
            <a:fillRect/>
          </a:stretch>
        </p:blipFill>
        <p:spPr>
          <a:xfrm>
            <a:off x="9286240" y="2806700"/>
            <a:ext cx="1273810" cy="2591435"/>
          </a:xfrm>
          <a:prstGeom prst="rect">
            <a:avLst/>
          </a:prstGeom>
          <a:noFill/>
          <a:ln w="9525">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57200" y="1244600"/>
            <a:ext cx="11276330" cy="3692525"/>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由图可知</a:t>
            </a:r>
            <a:r>
              <a:rPr lang="zh-CN" sz="2400" b="1">
                <a:solidFill>
                  <a:srgbClr val="FF0000"/>
                </a:solidFill>
                <a:cs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则绳端移动的距离为</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s</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nh</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3×10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30 m</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拉力做的功为</a:t>
            </a:r>
            <a:r>
              <a:rPr lang="en-US" sz="2400" b="1" i="1">
                <a:solidFill>
                  <a:srgbClr val="FF0000"/>
                </a:solidFill>
                <a:latin typeface="Times New Roman" panose="02020603050405020304" pitchFamily="18" charset="0"/>
                <a:ea typeface="宋体" panose="02010600030101010101" pitchFamily="2" charset="-122"/>
              </a:rPr>
              <a:t>W</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250 N×30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7 500 J</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则拉力的功率为</a:t>
            </a:r>
            <a:r>
              <a:rPr lang="en-US" sz="2400" b="1" i="1">
                <a:solidFill>
                  <a:srgbClr val="FF0000"/>
                </a:solidFill>
                <a:latin typeface="Times New Roman" panose="02020603050405020304" pitchFamily="18" charset="0"/>
                <a:ea typeface="宋体" panose="02010600030101010101" pitchFamily="2" charset="-122"/>
              </a:rPr>
              <a:t>                                         </a:t>
            </a: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375 W</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机械效率</a:t>
            </a:r>
          </a:p>
          <a:p>
            <a:endParaRPr lang="zh-CN" altLang="en-US"/>
          </a:p>
        </p:txBody>
      </p:sp>
      <p:graphicFrame>
        <p:nvGraphicFramePr>
          <p:cNvPr id="2" name="对象 -2147482551"/>
          <p:cNvGraphicFramePr>
            <a:graphicFrameLocks noChangeAspect="1"/>
          </p:cNvGraphicFramePr>
          <p:nvPr/>
        </p:nvGraphicFramePr>
        <p:xfrm>
          <a:off x="3242628" y="3356928"/>
          <a:ext cx="2208530" cy="848995"/>
        </p:xfrm>
        <a:graphic>
          <a:graphicData uri="http://schemas.openxmlformats.org/presentationml/2006/ole">
            <mc:AlternateContent xmlns:mc="http://schemas.openxmlformats.org/markup-compatibility/2006">
              <mc:Choice xmlns:v="urn:schemas-microsoft-com:vml" Requires="v">
                <p:oleObj spid="_x0000_s12293" r:id="rId3" imgW="1054100" imgH="405765" progId="Equation.DSMT4">
                  <p:embed/>
                </p:oleObj>
              </mc:Choice>
              <mc:Fallback>
                <p:oleObj r:id="rId3" imgW="1054100" imgH="405765" progId="Equation.DSMT4">
                  <p:embed/>
                  <p:pic>
                    <p:nvPicPr>
                      <p:cNvPr id="0" name="图片 3075"/>
                      <p:cNvPicPr/>
                      <p:nvPr/>
                    </p:nvPicPr>
                    <p:blipFill>
                      <a:blip r:embed="rId4"/>
                      <a:stretch>
                        <a:fillRect/>
                      </a:stretch>
                    </p:blipFill>
                    <p:spPr>
                      <a:xfrm>
                        <a:off x="3242628" y="3356928"/>
                        <a:ext cx="2208530" cy="848995"/>
                      </a:xfrm>
                      <a:prstGeom prst="rect">
                        <a:avLst/>
                      </a:prstGeom>
                      <a:noFill/>
                      <a:ln w="38100">
                        <a:noFill/>
                        <a:miter/>
                      </a:ln>
                    </p:spPr>
                  </p:pic>
                </p:oleObj>
              </mc:Fallback>
            </mc:AlternateContent>
          </a:graphicData>
        </a:graphic>
      </p:graphicFrame>
      <p:graphicFrame>
        <p:nvGraphicFramePr>
          <p:cNvPr id="3" name="对象 -2147482549"/>
          <p:cNvGraphicFramePr>
            <a:graphicFrameLocks noChangeAspect="1"/>
          </p:cNvGraphicFramePr>
          <p:nvPr/>
        </p:nvGraphicFramePr>
        <p:xfrm>
          <a:off x="1306830" y="4803458"/>
          <a:ext cx="9236075" cy="956945"/>
        </p:xfrm>
        <a:graphic>
          <a:graphicData uri="http://schemas.openxmlformats.org/presentationml/2006/ole">
            <mc:AlternateContent xmlns:mc="http://schemas.openxmlformats.org/markup-compatibility/2006">
              <mc:Choice xmlns:v="urn:schemas-microsoft-com:vml" Requires="v">
                <p:oleObj spid="_x0000_s12294" r:id="rId5" imgW="4406900" imgH="457200" progId="Equation.DSMT4">
                  <p:embed/>
                </p:oleObj>
              </mc:Choice>
              <mc:Fallback>
                <p:oleObj r:id="rId5" imgW="4406900" imgH="457200" progId="Equation.DSMT4">
                  <p:embed/>
                  <p:pic>
                    <p:nvPicPr>
                      <p:cNvPr id="0" name="图片 1"/>
                      <p:cNvPicPr/>
                      <p:nvPr/>
                    </p:nvPicPr>
                    <p:blipFill>
                      <a:blip r:embed="rId6"/>
                      <a:stretch>
                        <a:fillRect/>
                      </a:stretch>
                    </p:blipFill>
                    <p:spPr>
                      <a:xfrm>
                        <a:off x="1306830" y="4803458"/>
                        <a:ext cx="9236075" cy="956945"/>
                      </a:xfrm>
                      <a:prstGeom prst="rect">
                        <a:avLst/>
                      </a:prstGeom>
                      <a:noFill/>
                      <a:ln w="38100">
                        <a:noFill/>
                        <a:miter/>
                      </a:ln>
                    </p:spPr>
                  </p:pic>
                </p:oleObj>
              </mc:Fallback>
            </mc:AlternateContent>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94055" y="1711960"/>
            <a:ext cx="10801350" cy="2168525"/>
          </a:xfrm>
          <a:prstGeom prst="rect">
            <a:avLst/>
          </a:prstGeom>
          <a:noFill/>
          <a:ln w="9525">
            <a:noFill/>
          </a:ln>
        </p:spPr>
        <p:txBody>
          <a:bodyPr wrap="square">
            <a:spAutoFit/>
          </a:bodyPr>
          <a:lstStyle/>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由</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得</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动滑轮重力为</a:t>
            </a: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动</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nF</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3×250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450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300 N</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能吊起物体的最大重力为</a:t>
            </a:r>
            <a:r>
              <a:rPr lang="en-US" sz="2400" b="1" i="1">
                <a:solidFill>
                  <a:srgbClr val="FF0000"/>
                </a:solidFill>
                <a:latin typeface="Times New Roman" panose="02020603050405020304" pitchFamily="18" charset="0"/>
                <a:ea typeface="宋体" panose="02010600030101010101" pitchFamily="2" charset="-122"/>
              </a:rPr>
              <a:t>G</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nF</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动</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3×400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300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900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滑轮组最大机械效率为</a:t>
            </a:r>
            <a:endParaRPr lang="en-US" sz="2400" b="1" i="1">
              <a:solidFill>
                <a:srgbClr val="FF0000"/>
              </a:solidFill>
              <a:latin typeface="Times New Roman" panose="02020603050405020304" pitchFamily="18" charset="0"/>
              <a:ea typeface="宋体" panose="02010600030101010101" pitchFamily="2" charset="-122"/>
            </a:endParaRPr>
          </a:p>
          <a:p>
            <a:endParaRPr lang="zh-CN" altLang="en-US"/>
          </a:p>
        </p:txBody>
      </p:sp>
      <p:graphicFrame>
        <p:nvGraphicFramePr>
          <p:cNvPr id="2" name="对象 -2147482548"/>
          <p:cNvGraphicFramePr>
            <a:graphicFrameLocks noChangeAspect="1"/>
          </p:cNvGraphicFramePr>
          <p:nvPr/>
        </p:nvGraphicFramePr>
        <p:xfrm>
          <a:off x="1532255" y="1620203"/>
          <a:ext cx="2129155" cy="848995"/>
        </p:xfrm>
        <a:graphic>
          <a:graphicData uri="http://schemas.openxmlformats.org/presentationml/2006/ole">
            <mc:AlternateContent xmlns:mc="http://schemas.openxmlformats.org/markup-compatibility/2006">
              <mc:Choice xmlns:v="urn:schemas-microsoft-com:vml" Requires="v">
                <p:oleObj spid="_x0000_s13317" r:id="rId3" imgW="1016000" imgH="405765" progId="Equation.DSMT4">
                  <p:embed/>
                </p:oleObj>
              </mc:Choice>
              <mc:Fallback>
                <p:oleObj r:id="rId3" imgW="1016000" imgH="405765" progId="Equation.DSMT4">
                  <p:embed/>
                  <p:pic>
                    <p:nvPicPr>
                      <p:cNvPr id="0" name="图片 3075"/>
                      <p:cNvPicPr/>
                      <p:nvPr/>
                    </p:nvPicPr>
                    <p:blipFill>
                      <a:blip r:embed="rId4"/>
                      <a:stretch>
                        <a:fillRect/>
                      </a:stretch>
                    </p:blipFill>
                    <p:spPr>
                      <a:xfrm>
                        <a:off x="1532255" y="1620203"/>
                        <a:ext cx="2129155" cy="848995"/>
                      </a:xfrm>
                      <a:prstGeom prst="rect">
                        <a:avLst/>
                      </a:prstGeom>
                      <a:noFill/>
                      <a:ln w="38100">
                        <a:noFill/>
                        <a:miter/>
                      </a:ln>
                    </p:spPr>
                  </p:pic>
                </p:oleObj>
              </mc:Fallback>
            </mc:AlternateContent>
          </a:graphicData>
        </a:graphic>
      </p:graphicFrame>
      <p:graphicFrame>
        <p:nvGraphicFramePr>
          <p:cNvPr id="3" name="对象 -2147482546"/>
          <p:cNvGraphicFramePr>
            <a:graphicFrameLocks noChangeAspect="1"/>
          </p:cNvGraphicFramePr>
          <p:nvPr/>
        </p:nvGraphicFramePr>
        <p:xfrm>
          <a:off x="1126808" y="3635375"/>
          <a:ext cx="4497070" cy="849630"/>
        </p:xfrm>
        <a:graphic>
          <a:graphicData uri="http://schemas.openxmlformats.org/presentationml/2006/ole">
            <mc:AlternateContent xmlns:mc="http://schemas.openxmlformats.org/markup-compatibility/2006">
              <mc:Choice xmlns:v="urn:schemas-microsoft-com:vml" Requires="v">
                <p:oleObj spid="_x0000_s13318" r:id="rId5" imgW="2145665" imgH="405765" progId="Equation.DSMT4">
                  <p:embed/>
                </p:oleObj>
              </mc:Choice>
              <mc:Fallback>
                <p:oleObj r:id="rId5" imgW="2145665" imgH="405765" progId="Equation.DSMT4">
                  <p:embed/>
                  <p:pic>
                    <p:nvPicPr>
                      <p:cNvPr id="0" name="图片 1"/>
                      <p:cNvPicPr/>
                      <p:nvPr/>
                    </p:nvPicPr>
                    <p:blipFill>
                      <a:blip r:embed="rId6"/>
                      <a:stretch>
                        <a:fillRect/>
                      </a:stretch>
                    </p:blipFill>
                    <p:spPr>
                      <a:xfrm>
                        <a:off x="1126808" y="3635375"/>
                        <a:ext cx="4497070" cy="849630"/>
                      </a:xfrm>
                      <a:prstGeom prst="rect">
                        <a:avLst/>
                      </a:prstGeom>
                      <a:noFill/>
                      <a:ln w="38100">
                        <a:noFill/>
                        <a:miter/>
                      </a:ln>
                    </p:spPr>
                  </p:pic>
                </p:oleObj>
              </mc:Fallback>
            </mc:AlternateContent>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93090" y="1208405"/>
            <a:ext cx="10982960" cy="4523105"/>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10. </a:t>
            </a:r>
            <a:r>
              <a:rPr lang="en-US" sz="2400" b="1">
                <a:latin typeface="Times New Roman" panose="02020603050405020304" pitchFamily="18" charset="0"/>
                <a:ea typeface="黑体" panose="02010609060101010101" pitchFamily="49" charset="-122"/>
              </a:rPr>
              <a:t>(2020</a:t>
            </a:r>
            <a:r>
              <a:rPr lang="zh-CN" sz="2400" b="1">
                <a:ea typeface="黑体" panose="02010609060101010101" pitchFamily="49" charset="-122"/>
              </a:rPr>
              <a:t>荆州改编</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质量为</a:t>
            </a:r>
            <a:r>
              <a:rPr lang="en-US" sz="2400" b="1">
                <a:latin typeface="Times New Roman" panose="02020603050405020304" pitchFamily="18" charset="0"/>
                <a:ea typeface="宋体" panose="02010600030101010101" pitchFamily="2" charset="-122"/>
              </a:rPr>
              <a:t>1.8 t</a:t>
            </a:r>
            <a:r>
              <a:rPr lang="zh-CN" sz="2400" b="1">
                <a:ea typeface="宋体" panose="02010600030101010101" pitchFamily="2" charset="-122"/>
              </a:rPr>
              <a:t>的小汽车陷入泥泞中</a:t>
            </a:r>
            <a:r>
              <a:rPr lang="zh-CN" sz="2400" b="1">
                <a:cs typeface="宋体" panose="02010600030101010101" pitchFamily="2" charset="-122"/>
              </a:rPr>
              <a:t>，</a:t>
            </a:r>
            <a:r>
              <a:rPr lang="zh-CN" sz="2400" b="1">
                <a:ea typeface="宋体" panose="02010600030101010101" pitchFamily="2" charset="-122"/>
              </a:rPr>
              <a:t>在大家都一筹莫展的时候</a:t>
            </a:r>
            <a:r>
              <a:rPr lang="zh-CN" sz="2400" b="1">
                <a:cs typeface="宋体" panose="02010600030101010101" pitchFamily="2" charset="-122"/>
              </a:rPr>
              <a:t>，</a:t>
            </a:r>
            <a:r>
              <a:rPr lang="zh-CN" sz="2400" b="1">
                <a:ea typeface="宋体" panose="02010600030101010101" pitchFamily="2" charset="-122"/>
              </a:rPr>
              <a:t>聪明的小红很快想到了办法</a:t>
            </a:r>
            <a:r>
              <a:rPr lang="zh-CN" sz="2400" b="1">
                <a:cs typeface="宋体" panose="02010600030101010101" pitchFamily="2" charset="-122"/>
              </a:rPr>
              <a:t>，</a:t>
            </a:r>
            <a:r>
              <a:rPr lang="zh-CN" sz="2400" b="1">
                <a:ea typeface="宋体" panose="02010600030101010101" pitchFamily="2" charset="-122"/>
              </a:rPr>
              <a:t>利用所学滑轮组知识</a:t>
            </a:r>
            <a:r>
              <a:rPr lang="zh-CN" sz="2400" b="1">
                <a:cs typeface="宋体" panose="02010600030101010101" pitchFamily="2" charset="-122"/>
              </a:rPr>
              <a:t>，</a:t>
            </a:r>
            <a:r>
              <a:rPr lang="zh-CN" sz="2400" b="1">
                <a:ea typeface="宋体" panose="02010600030101010101" pitchFamily="2" charset="-122"/>
              </a:rPr>
              <a:t>带领大家将小汽车顺利拉出．如图</a:t>
            </a:r>
            <a:r>
              <a:rPr lang="zh-CN" sz="2400" b="1">
                <a:cs typeface="宋体" panose="02010600030101010101" pitchFamily="2" charset="-122"/>
              </a:rPr>
              <a:t>，</a:t>
            </a:r>
            <a:r>
              <a:rPr lang="zh-CN" sz="2400" b="1">
                <a:ea typeface="宋体" panose="02010600030101010101" pitchFamily="2" charset="-122"/>
              </a:rPr>
              <a:t>若小汽车所受阻力为车重的</a:t>
            </a:r>
            <a:r>
              <a:rPr lang="en-US" sz="2400" b="1">
                <a:latin typeface="Times New Roman" panose="02020603050405020304" pitchFamily="18" charset="0"/>
                <a:ea typeface="宋体" panose="02010600030101010101" pitchFamily="2" charset="-122"/>
              </a:rPr>
              <a:t>0.2</a:t>
            </a:r>
            <a:r>
              <a:rPr lang="zh-CN" sz="2400" b="1">
                <a:ea typeface="宋体" panose="02010600030101010101" pitchFamily="2" charset="-122"/>
              </a:rPr>
              <a:t>倍</a:t>
            </a:r>
            <a:r>
              <a:rPr lang="zh-CN" sz="2400" b="1">
                <a:cs typeface="宋体" panose="02010600030101010101" pitchFamily="2" charset="-122"/>
              </a:rPr>
              <a:t>，</a:t>
            </a:r>
            <a:r>
              <a:rPr lang="zh-CN" sz="2400" b="1">
                <a:ea typeface="宋体" panose="02010600030101010101" pitchFamily="2" charset="-122"/>
              </a:rPr>
              <a:t>滑轮组的机械效率为</a:t>
            </a:r>
            <a:r>
              <a:rPr lang="en-US" sz="2400" b="1">
                <a:latin typeface="Times New Roman" panose="02020603050405020304" pitchFamily="18" charset="0"/>
                <a:ea typeface="宋体" panose="02010600030101010101" pitchFamily="2" charset="-122"/>
              </a:rPr>
              <a:t>80%(</a:t>
            </a:r>
            <a:r>
              <a:rPr lang="en-US" sz="2400" b="1" i="1">
                <a:latin typeface="Times New Roman" panose="02020603050405020304" pitchFamily="18" charset="0"/>
                <a:ea typeface="宋体" panose="02010600030101010101" pitchFamily="2" charset="-122"/>
              </a:rPr>
              <a:t>g</a:t>
            </a:r>
            <a:r>
              <a:rPr lang="zh-CN" sz="2400" b="1">
                <a:ea typeface="宋体" panose="02010600030101010101" pitchFamily="2" charset="-122"/>
              </a:rPr>
              <a:t>取</a:t>
            </a:r>
            <a:r>
              <a:rPr lang="en-US" sz="2400" b="1">
                <a:latin typeface="Times New Roman" panose="02020603050405020304" pitchFamily="18" charset="0"/>
                <a:ea typeface="宋体" panose="02010600030101010101" pitchFamily="2" charset="-122"/>
              </a:rPr>
              <a:t>10 N/kg)</a:t>
            </a:r>
            <a:r>
              <a:rPr lang="zh-CN" sz="2400" b="1">
                <a:ea typeface="宋体" panose="02010600030101010101" pitchFamily="2" charset="-122"/>
              </a:rPr>
              <a:t>．求：</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小汽车所受阻力</a:t>
            </a:r>
            <a:r>
              <a:rPr lang="en-US" sz="2400" b="1" i="1">
                <a:latin typeface="Times New Roman" panose="02020603050405020304" pitchFamily="18" charset="0"/>
                <a:ea typeface="宋体" panose="02010600030101010101" pitchFamily="2" charset="-122"/>
              </a:rPr>
              <a:t>f</a:t>
            </a:r>
            <a:r>
              <a:rPr lang="zh-CN" sz="2400" b="1">
                <a:ea typeface="宋体" panose="02010600030101010101" pitchFamily="2" charset="-122"/>
              </a:rPr>
              <a:t>；</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绳子自由端拉力</a:t>
            </a:r>
            <a:r>
              <a:rPr lang="en-US" sz="2400" b="1" i="1">
                <a:latin typeface="Times New Roman" panose="02020603050405020304" pitchFamily="18" charset="0"/>
                <a:ea typeface="宋体" panose="02010600030101010101" pitchFamily="2" charset="-122"/>
              </a:rPr>
              <a:t>F</a:t>
            </a:r>
            <a:r>
              <a:rPr lang="zh-CN" sz="2400" b="1">
                <a:ea typeface="宋体" panose="02010600030101010101" pitchFamily="2" charset="-122"/>
              </a:rPr>
              <a:t>；</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(3)</a:t>
            </a:r>
            <a:r>
              <a:rPr lang="zh-CN" sz="2400" b="1">
                <a:ea typeface="宋体" panose="02010600030101010101" pitchFamily="2" charset="-122"/>
              </a:rPr>
              <a:t>小汽车以</a:t>
            </a:r>
            <a:r>
              <a:rPr lang="en-US" sz="2400" b="1">
                <a:latin typeface="Times New Roman" panose="02020603050405020304" pitchFamily="18" charset="0"/>
                <a:ea typeface="宋体" panose="02010600030101010101" pitchFamily="2" charset="-122"/>
              </a:rPr>
              <a:t>0.1 m/s</a:t>
            </a:r>
            <a:r>
              <a:rPr lang="zh-CN" sz="2400" b="1">
                <a:ea typeface="宋体" panose="02010600030101010101" pitchFamily="2" charset="-122"/>
              </a:rPr>
              <a:t>的速度</a:t>
            </a:r>
          </a:p>
          <a:p>
            <a:pPr indent="0">
              <a:lnSpc>
                <a:spcPct val="150000"/>
              </a:lnSpc>
            </a:pPr>
            <a:r>
              <a:rPr lang="zh-CN" sz="2400" b="1">
                <a:ea typeface="宋体" panose="02010600030101010101" pitchFamily="2" charset="-122"/>
              </a:rPr>
              <a:t>匀速运动时</a:t>
            </a:r>
            <a:r>
              <a:rPr lang="zh-CN" sz="2400" b="1">
                <a:cs typeface="宋体" panose="02010600030101010101" pitchFamily="2" charset="-122"/>
              </a:rPr>
              <a:t>，</a:t>
            </a:r>
            <a:r>
              <a:rPr lang="zh-CN" sz="2400" b="1">
                <a:ea typeface="宋体" panose="02010600030101010101" pitchFamily="2" charset="-122"/>
              </a:rPr>
              <a:t>拉力</a:t>
            </a:r>
            <a:r>
              <a:rPr lang="en-US" sz="2400" b="1" i="1">
                <a:latin typeface="Times New Roman" panose="02020603050405020304" pitchFamily="18" charset="0"/>
                <a:ea typeface="宋体" panose="02010600030101010101" pitchFamily="2" charset="-122"/>
              </a:rPr>
              <a:t>F</a:t>
            </a:r>
            <a:r>
              <a:rPr lang="zh-CN" sz="2400" b="1">
                <a:ea typeface="宋体" panose="02010600030101010101" pitchFamily="2" charset="-122"/>
              </a:rPr>
              <a:t>的功率．</a:t>
            </a:r>
            <a:endParaRPr lang="zh-CN" altLang="en-US"/>
          </a:p>
        </p:txBody>
      </p:sp>
      <p:pic>
        <p:nvPicPr>
          <p:cNvPr id="2" name="图片 -2147482439" descr="荔广东物理136.TIF"/>
          <p:cNvPicPr>
            <a:picLocks noChangeAspect="1"/>
          </p:cNvPicPr>
          <p:nvPr/>
        </p:nvPicPr>
        <p:blipFill>
          <a:blip r:embed="rId3" r:link="rId4"/>
          <a:stretch>
            <a:fillRect/>
          </a:stretch>
        </p:blipFill>
        <p:spPr>
          <a:xfrm>
            <a:off x="5569585" y="3842385"/>
            <a:ext cx="4941570" cy="1130300"/>
          </a:xfrm>
          <a:prstGeom prst="rect">
            <a:avLst/>
          </a:prstGeom>
          <a:noFill/>
          <a:ln w="9525">
            <a:noFill/>
          </a:ln>
        </p:spPr>
      </p:pic>
      <p:sp>
        <p:nvSpPr>
          <p:cNvPr id="14" name="文本框 13"/>
          <p:cNvSpPr txBox="1"/>
          <p:nvPr/>
        </p:nvSpPr>
        <p:spPr>
          <a:xfrm>
            <a:off x="7489537" y="5448249"/>
            <a:ext cx="1101090" cy="368300"/>
          </a:xfrm>
          <a:prstGeom prst="rect">
            <a:avLst/>
          </a:prstGeom>
          <a:noFill/>
        </p:spPr>
        <p:txBody>
          <a:bodyPr wrap="none" rtlCol="0">
            <a:spAutoFit/>
          </a:bodyPr>
          <a:lstStyle/>
          <a:p>
            <a:r>
              <a:rPr b="1">
                <a:latin typeface="Times New Roman" panose="02020603050405020304" pitchFamily="18" charset="0"/>
                <a:cs typeface="Times New Roman" panose="02020603050405020304" pitchFamily="18" charset="0"/>
                <a:sym typeface="+mn-ea"/>
              </a:rPr>
              <a:t>第</a:t>
            </a:r>
            <a:r>
              <a:rPr lang="en-US" b="1">
                <a:latin typeface="Times New Roman" panose="02020603050405020304" pitchFamily="18" charset="0"/>
                <a:cs typeface="Times New Roman" panose="02020603050405020304" pitchFamily="18" charset="0"/>
                <a:sym typeface="+mn-ea"/>
              </a:rPr>
              <a:t>10</a:t>
            </a:r>
            <a:r>
              <a:rPr b="1">
                <a:latin typeface="Times New Roman" panose="02020603050405020304" pitchFamily="18" charset="0"/>
                <a:cs typeface="Times New Roman" panose="02020603050405020304" pitchFamily="18" charset="0"/>
                <a:sym typeface="+mn-ea"/>
              </a:rPr>
              <a:t>题图</a:t>
            </a:r>
            <a:endParaRPr lang="zh-CN" altLang="en-US" b="1">
              <a:latin typeface="Times New Roman" panose="02020603050405020304" pitchFamily="18" charset="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51485" y="1105535"/>
            <a:ext cx="11123930" cy="4523105"/>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小汽车所受阻力为车重的</a:t>
            </a:r>
            <a:r>
              <a:rPr lang="en-US" sz="2400" b="1">
                <a:solidFill>
                  <a:srgbClr val="FF0000"/>
                </a:solidFill>
                <a:latin typeface="Times New Roman" panose="02020603050405020304" pitchFamily="18" charset="0"/>
                <a:ea typeface="宋体" panose="02010600030101010101" pitchFamily="2" charset="-122"/>
              </a:rPr>
              <a:t>0.2</a:t>
            </a:r>
            <a:r>
              <a:rPr lang="zh-CN" sz="2400" b="1">
                <a:solidFill>
                  <a:srgbClr val="FF0000"/>
                </a:solidFill>
                <a:ea typeface="宋体" panose="02010600030101010101" pitchFamily="2" charset="-122"/>
              </a:rPr>
              <a:t>倍</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所以小汽车所受阻力为</a:t>
            </a: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0.2</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0.2</a:t>
            </a:r>
            <a:r>
              <a:rPr lang="en-US" sz="2400" b="1" i="1">
                <a:solidFill>
                  <a:srgbClr val="FF0000"/>
                </a:solidFill>
                <a:latin typeface="Times New Roman" panose="02020603050405020304" pitchFamily="18" charset="0"/>
                <a:ea typeface="宋体" panose="02010600030101010101" pitchFamily="2" charset="-122"/>
              </a:rPr>
              <a:t>mg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0.2×1.8×10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3.6×10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N</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由图可知</a:t>
            </a:r>
            <a:r>
              <a:rPr lang="zh-CN" sz="2400" b="1">
                <a:solidFill>
                  <a:srgbClr val="FF0000"/>
                </a:solidFill>
                <a:cs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则绳端移动的距离</a:t>
            </a:r>
            <a:r>
              <a:rPr lang="en-US" sz="2400" b="1" i="1">
                <a:solidFill>
                  <a:srgbClr val="FF0000"/>
                </a:solidFill>
                <a:latin typeface="Times New Roman" panose="02020603050405020304" pitchFamily="18" charset="0"/>
                <a:ea typeface="宋体" panose="02010600030101010101" pitchFamily="2" charset="-122"/>
              </a:rPr>
              <a:t>S</a:t>
            </a:r>
            <a:r>
              <a:rPr lang="zh-CN" sz="2400" b="1" baseline="-25000">
                <a:solidFill>
                  <a:srgbClr val="FF0000"/>
                </a:solidFill>
                <a:ea typeface="宋体" panose="02010600030101010101" pitchFamily="2" charset="-122"/>
              </a:rPr>
              <a:t>绳</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a:t>
            </a:r>
            <a:r>
              <a:rPr lang="en-US" sz="2400" b="1" i="1">
                <a:solidFill>
                  <a:srgbClr val="FF0000"/>
                </a:solidFill>
                <a:latin typeface="Times New Roman" panose="02020603050405020304" pitchFamily="18" charset="0"/>
                <a:ea typeface="宋体" panose="02010600030101010101" pitchFamily="2" charset="-122"/>
              </a:rPr>
              <a:t>S</a:t>
            </a:r>
            <a:r>
              <a:rPr lang="zh-CN" sz="2400" b="1" baseline="-25000">
                <a:solidFill>
                  <a:srgbClr val="FF0000"/>
                </a:solidFill>
                <a:ea typeface="宋体" panose="02010600030101010101" pitchFamily="2" charset="-122"/>
              </a:rPr>
              <a:t>物</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由滑轮组机械效率</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可知</a:t>
            </a:r>
          </a:p>
          <a:p>
            <a:pPr indent="0">
              <a:lnSpc>
                <a:spcPct val="150000"/>
              </a:lnSpc>
            </a:pP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endParaRPr lang="zh-CN" sz="2400" b="1">
              <a:solidFill>
                <a:srgbClr val="FF0000"/>
              </a:solidFill>
              <a:ea typeface="宋体" panose="02010600030101010101" pitchFamily="2" charset="-122"/>
            </a:endParaRPr>
          </a:p>
          <a:p>
            <a:pPr indent="0">
              <a:lnSpc>
                <a:spcPct val="150000"/>
              </a:lnSpc>
            </a:pP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则绳子自由端拉</a:t>
            </a:r>
          </a:p>
        </p:txBody>
      </p:sp>
      <p:graphicFrame>
        <p:nvGraphicFramePr>
          <p:cNvPr id="2" name="对象 -2147482549"/>
          <p:cNvGraphicFramePr>
            <a:graphicFrameLocks noChangeAspect="1"/>
          </p:cNvGraphicFramePr>
          <p:nvPr/>
        </p:nvGraphicFramePr>
        <p:xfrm>
          <a:off x="3025458" y="2788603"/>
          <a:ext cx="2156460" cy="956945"/>
        </p:xfrm>
        <a:graphic>
          <a:graphicData uri="http://schemas.openxmlformats.org/presentationml/2006/ole">
            <mc:AlternateContent xmlns:mc="http://schemas.openxmlformats.org/markup-compatibility/2006">
              <mc:Choice xmlns:v="urn:schemas-microsoft-com:vml" Requires="v">
                <p:oleObj spid="_x0000_s14343" r:id="rId4" imgW="1028700" imgH="457200" progId="Equation.DSMT4">
                  <p:embed/>
                </p:oleObj>
              </mc:Choice>
              <mc:Fallback>
                <p:oleObj r:id="rId4" imgW="1028700" imgH="457200" progId="Equation.DSMT4">
                  <p:embed/>
                  <p:pic>
                    <p:nvPicPr>
                      <p:cNvPr id="0" name="图片 1"/>
                      <p:cNvPicPr/>
                      <p:nvPr/>
                    </p:nvPicPr>
                    <p:blipFill>
                      <a:blip r:embed="rId5"/>
                      <a:stretch>
                        <a:fillRect/>
                      </a:stretch>
                    </p:blipFill>
                    <p:spPr>
                      <a:xfrm>
                        <a:off x="3025458" y="2788603"/>
                        <a:ext cx="2156460" cy="956945"/>
                      </a:xfrm>
                      <a:prstGeom prst="rect">
                        <a:avLst/>
                      </a:prstGeom>
                      <a:noFill/>
                      <a:ln w="38100">
                        <a:noFill/>
                        <a:miter/>
                      </a:ln>
                    </p:spPr>
                  </p:pic>
                </p:oleObj>
              </mc:Fallback>
            </mc:AlternateContent>
          </a:graphicData>
        </a:graphic>
      </p:graphicFrame>
      <p:graphicFrame>
        <p:nvGraphicFramePr>
          <p:cNvPr id="4" name="对象 -2147482545"/>
          <p:cNvGraphicFramePr>
            <a:graphicFrameLocks noChangeAspect="1"/>
          </p:cNvGraphicFramePr>
          <p:nvPr/>
        </p:nvGraphicFramePr>
        <p:xfrm>
          <a:off x="721678" y="3745548"/>
          <a:ext cx="5962650" cy="983615"/>
        </p:xfrm>
        <a:graphic>
          <a:graphicData uri="http://schemas.openxmlformats.org/presentationml/2006/ole">
            <mc:AlternateContent xmlns:mc="http://schemas.openxmlformats.org/markup-compatibility/2006">
              <mc:Choice xmlns:v="urn:schemas-microsoft-com:vml" Requires="v">
                <p:oleObj spid="_x0000_s14344" r:id="rId6" imgW="2844800" imgH="469900" progId="Equation.DSMT4">
                  <p:embed/>
                </p:oleObj>
              </mc:Choice>
              <mc:Fallback>
                <p:oleObj r:id="rId6" imgW="2844800" imgH="469900" progId="Equation.DSMT4">
                  <p:embed/>
                  <p:pic>
                    <p:nvPicPr>
                      <p:cNvPr id="0" name="图片 3075"/>
                      <p:cNvPicPr/>
                      <p:nvPr/>
                    </p:nvPicPr>
                    <p:blipFill>
                      <a:blip r:embed="rId7"/>
                      <a:stretch>
                        <a:fillRect/>
                      </a:stretch>
                    </p:blipFill>
                    <p:spPr>
                      <a:xfrm>
                        <a:off x="721678" y="3745548"/>
                        <a:ext cx="5962650" cy="983615"/>
                      </a:xfrm>
                      <a:prstGeom prst="rect">
                        <a:avLst/>
                      </a:prstGeom>
                      <a:noFill/>
                      <a:ln w="38100">
                        <a:noFill/>
                        <a:miter/>
                      </a:ln>
                    </p:spPr>
                  </p:pic>
                </p:oleObj>
              </mc:Fallback>
            </mc:AlternateContent>
          </a:graphicData>
        </a:graphic>
      </p:graphicFrame>
      <p:graphicFrame>
        <p:nvGraphicFramePr>
          <p:cNvPr id="5" name="对象 -2147482544"/>
          <p:cNvGraphicFramePr>
            <a:graphicFrameLocks noChangeAspect="1"/>
          </p:cNvGraphicFramePr>
          <p:nvPr/>
        </p:nvGraphicFramePr>
        <p:xfrm>
          <a:off x="3188018" y="4893945"/>
          <a:ext cx="3992880" cy="930910"/>
        </p:xfrm>
        <a:graphic>
          <a:graphicData uri="http://schemas.openxmlformats.org/presentationml/2006/ole">
            <mc:AlternateContent xmlns:mc="http://schemas.openxmlformats.org/markup-compatibility/2006">
              <mc:Choice xmlns:v="urn:schemas-microsoft-com:vml" Requires="v">
                <p:oleObj spid="_x0000_s14345" r:id="rId8" imgW="1905000" imgH="444500" progId="Equation.DSMT4">
                  <p:embed/>
                </p:oleObj>
              </mc:Choice>
              <mc:Fallback>
                <p:oleObj r:id="rId8" imgW="1905000" imgH="444500" progId="Equation.DSMT4">
                  <p:embed/>
                  <p:pic>
                    <p:nvPicPr>
                      <p:cNvPr id="0" name="图片 3"/>
                      <p:cNvPicPr/>
                      <p:nvPr/>
                    </p:nvPicPr>
                    <p:blipFill>
                      <a:blip r:embed="rId9"/>
                      <a:stretch>
                        <a:fillRect/>
                      </a:stretch>
                    </p:blipFill>
                    <p:spPr>
                      <a:xfrm>
                        <a:off x="3188018" y="4893945"/>
                        <a:ext cx="3992880" cy="930910"/>
                      </a:xfrm>
                      <a:prstGeom prst="rect">
                        <a:avLst/>
                      </a:prstGeom>
                      <a:noFill/>
                      <a:ln w="38100">
                        <a:noFill/>
                        <a:miter/>
                      </a:ln>
                    </p:spPr>
                  </p:pic>
                </p:oleObj>
              </mc:Fallback>
            </mc:AlternateContent>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13180" y="2129790"/>
            <a:ext cx="8883015" cy="1938020"/>
          </a:xfrm>
          <a:prstGeom prst="rect">
            <a:avLst/>
          </a:prstGeom>
          <a:noFill/>
          <a:ln w="9525">
            <a:noFill/>
          </a:ln>
        </p:spPr>
        <p:txBody>
          <a:bodyPr wrap="square">
            <a:spAutoFit/>
          </a:bodyPr>
          <a:lstStyle/>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小汽车以</a:t>
            </a:r>
            <a:r>
              <a:rPr lang="en-US" sz="2400" b="1">
                <a:solidFill>
                  <a:srgbClr val="FF0000"/>
                </a:solidFill>
                <a:latin typeface="Times New Roman" panose="02020603050405020304" pitchFamily="18" charset="0"/>
                <a:ea typeface="宋体" panose="02010600030101010101" pitchFamily="2" charset="-122"/>
              </a:rPr>
              <a:t>0.1 m/s</a:t>
            </a:r>
            <a:r>
              <a:rPr lang="zh-CN" sz="2400" b="1">
                <a:solidFill>
                  <a:srgbClr val="FF0000"/>
                </a:solidFill>
                <a:ea typeface="宋体" panose="02010600030101010101" pitchFamily="2" charset="-122"/>
              </a:rPr>
              <a:t>的速度匀速运动时</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绳子自由端的运动速度为</a:t>
            </a:r>
            <a:r>
              <a:rPr lang="en-US" sz="2400" b="1">
                <a:solidFill>
                  <a:srgbClr val="FF0000"/>
                </a:solidFill>
                <a:latin typeface="Times New Roman" panose="02020603050405020304" pitchFamily="18" charset="0"/>
                <a:ea typeface="宋体" panose="02010600030101010101" pitchFamily="2" charset="-122"/>
              </a:rPr>
              <a:t>0.3 m/s</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拉力</a:t>
            </a: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的功率为</a:t>
            </a:r>
          </a:p>
          <a:p>
            <a:pPr indent="0">
              <a:lnSpc>
                <a:spcPct val="100000"/>
              </a:lnSpc>
            </a:pPr>
            <a:endParaRPr lang="en-US" sz="2400" b="1" i="1">
              <a:solidFill>
                <a:srgbClr val="FF0000"/>
              </a:solidFill>
              <a:latin typeface="Times New Roman" panose="02020603050405020304" pitchFamily="18" charset="0"/>
              <a:ea typeface="宋体" panose="02010600030101010101" pitchFamily="2" charset="-122"/>
            </a:endParaRPr>
          </a:p>
          <a:p>
            <a:pPr indent="0">
              <a:lnSpc>
                <a:spcPct val="100000"/>
              </a:lnSpc>
            </a:pP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Fv</a:t>
            </a:r>
            <a:r>
              <a:rPr lang="zh-CN" sz="2400" b="1" baseline="-25000">
                <a:solidFill>
                  <a:srgbClr val="FF0000"/>
                </a:solidFill>
                <a:ea typeface="宋体" panose="02010600030101010101" pitchFamily="2" charset="-122"/>
              </a:rPr>
              <a:t>绳</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1 500 N×0.3 m/s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450 W</a:t>
            </a:r>
            <a:endParaRPr lang="zh-CN" altLang="en-US"/>
          </a:p>
        </p:txBody>
      </p:sp>
      <p:graphicFrame>
        <p:nvGraphicFramePr>
          <p:cNvPr id="2" name="对象 -2147482543"/>
          <p:cNvGraphicFramePr>
            <a:graphicFrameLocks noChangeAspect="1"/>
          </p:cNvGraphicFramePr>
          <p:nvPr/>
        </p:nvGraphicFramePr>
        <p:xfrm>
          <a:off x="2061845" y="3403283"/>
          <a:ext cx="1970405" cy="850265"/>
        </p:xfrm>
        <a:graphic>
          <a:graphicData uri="http://schemas.openxmlformats.org/presentationml/2006/ole">
            <mc:AlternateContent xmlns:mc="http://schemas.openxmlformats.org/markup-compatibility/2006">
              <mc:Choice xmlns:v="urn:schemas-microsoft-com:vml" Requires="v">
                <p:oleObj spid="_x0000_s15363" r:id="rId4" imgW="939800" imgH="405765" progId="Equation.DSMT4">
                  <p:embed/>
                </p:oleObj>
              </mc:Choice>
              <mc:Fallback>
                <p:oleObj r:id="rId4" imgW="939800" imgH="405765" progId="Equation.DSMT4">
                  <p:embed/>
                  <p:pic>
                    <p:nvPicPr>
                      <p:cNvPr id="0" name="图片 3075"/>
                      <p:cNvPicPr/>
                      <p:nvPr/>
                    </p:nvPicPr>
                    <p:blipFill>
                      <a:blip r:embed="rId5"/>
                      <a:stretch>
                        <a:fillRect/>
                      </a:stretch>
                    </p:blipFill>
                    <p:spPr>
                      <a:xfrm>
                        <a:off x="2061845" y="3403283"/>
                        <a:ext cx="1970405" cy="850265"/>
                      </a:xfrm>
                      <a:prstGeom prst="rect">
                        <a:avLst/>
                      </a:prstGeom>
                      <a:noFill/>
                      <a:ln w="38100">
                        <a:noFill/>
                        <a:miter/>
                      </a:ln>
                    </p:spPr>
                  </p:pic>
                </p:oleObj>
              </mc:Fallback>
            </mc:AlternateContent>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34365" y="1167765"/>
            <a:ext cx="10981690" cy="3969385"/>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11. </a:t>
            </a:r>
            <a:r>
              <a:rPr lang="en-US" sz="2400" b="1">
                <a:latin typeface="Times New Roman" panose="02020603050405020304" pitchFamily="18" charset="0"/>
                <a:ea typeface="黑体" panose="02010609060101010101" pitchFamily="49" charset="-122"/>
              </a:rPr>
              <a:t>(2019</a:t>
            </a:r>
            <a:r>
              <a:rPr lang="zh-CN" sz="2400" b="1">
                <a:ea typeface="黑体" panose="02010609060101010101" pitchFamily="49" charset="-122"/>
              </a:rPr>
              <a:t>梧州</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如图所示</a:t>
            </a:r>
            <a:r>
              <a:rPr lang="zh-CN" sz="2400" b="1">
                <a:cs typeface="宋体" panose="02010600030101010101" pitchFamily="2" charset="-122"/>
              </a:rPr>
              <a:t>，</a:t>
            </a:r>
            <a:r>
              <a:rPr lang="zh-CN" sz="2400" b="1">
                <a:ea typeface="宋体" panose="02010600030101010101" pitchFamily="2" charset="-122"/>
              </a:rPr>
              <a:t>斜面长</a:t>
            </a:r>
            <a:r>
              <a:rPr lang="en-US" sz="2400" b="1" i="1">
                <a:latin typeface="Times New Roman" panose="02020603050405020304" pitchFamily="18" charset="0"/>
                <a:ea typeface="宋体" panose="02010600030101010101" pitchFamily="2" charset="-122"/>
              </a:rPr>
              <a:t>s</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2 m</a:t>
            </a:r>
            <a:r>
              <a:rPr lang="zh-CN" sz="2400" b="1">
                <a:cs typeface="宋体" panose="02010600030101010101" pitchFamily="2" charset="-122"/>
              </a:rPr>
              <a:t>，</a:t>
            </a:r>
            <a:r>
              <a:rPr lang="zh-CN" sz="2400" b="1">
                <a:ea typeface="宋体" panose="02010600030101010101" pitchFamily="2" charset="-122"/>
              </a:rPr>
              <a:t>高</a:t>
            </a:r>
            <a:r>
              <a:rPr lang="en-US" sz="2400" b="1" i="1">
                <a:latin typeface="Times New Roman" panose="02020603050405020304" pitchFamily="18" charset="0"/>
                <a:ea typeface="宋体" panose="02010600030101010101" pitchFamily="2" charset="-122"/>
              </a:rPr>
              <a:t>h</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0.5 m</a:t>
            </a:r>
            <a:r>
              <a:rPr lang="zh-CN" sz="2400" b="1">
                <a:ea typeface="宋体" panose="02010600030101010101" pitchFamily="2" charset="-122"/>
              </a:rPr>
              <a:t>．建筑工人将质量</a:t>
            </a:r>
            <a:r>
              <a:rPr lang="en-US" sz="2400" b="1" i="1">
                <a:latin typeface="Times New Roman" panose="02020603050405020304" pitchFamily="18" charset="0"/>
                <a:ea typeface="宋体" panose="02010600030101010101" pitchFamily="2" charset="-122"/>
              </a:rPr>
              <a:t>m</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40 kg</a:t>
            </a:r>
            <a:r>
              <a:rPr lang="zh-CN" sz="2400" b="1">
                <a:cs typeface="宋体" panose="02010600030101010101" pitchFamily="2" charset="-122"/>
              </a:rPr>
              <a:t>，</a:t>
            </a:r>
            <a:r>
              <a:rPr lang="zh-CN" sz="2400" b="1">
                <a:ea typeface="宋体" panose="02010600030101010101" pitchFamily="2" charset="-122"/>
              </a:rPr>
              <a:t>长度</a:t>
            </a:r>
            <a:r>
              <a:rPr lang="en-US" sz="2400" b="1" i="1">
                <a:latin typeface="Times New Roman" panose="02020603050405020304" pitchFamily="18" charset="0"/>
                <a:ea typeface="宋体" panose="02010600030101010101" pitchFamily="2" charset="-122"/>
              </a:rPr>
              <a:t>a</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50 cm</a:t>
            </a:r>
            <a:r>
              <a:rPr lang="zh-CN" sz="2400" b="1">
                <a:cs typeface="宋体" panose="02010600030101010101" pitchFamily="2" charset="-122"/>
              </a:rPr>
              <a:t>，</a:t>
            </a:r>
            <a:r>
              <a:rPr lang="zh-CN" sz="2400" b="1">
                <a:ea typeface="宋体" panose="02010600030101010101" pitchFamily="2" charset="-122"/>
              </a:rPr>
              <a:t>宽度</a:t>
            </a:r>
            <a:r>
              <a:rPr lang="en-US" sz="2400" b="1" i="1">
                <a:latin typeface="Times New Roman" panose="02020603050405020304" pitchFamily="18" charset="0"/>
                <a:ea typeface="宋体" panose="02010600030101010101" pitchFamily="2" charset="-122"/>
              </a:rPr>
              <a:t>b</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20 cm</a:t>
            </a:r>
            <a:r>
              <a:rPr lang="zh-CN" sz="2400" b="1">
                <a:cs typeface="宋体" panose="02010600030101010101" pitchFamily="2" charset="-122"/>
              </a:rPr>
              <a:t>，</a:t>
            </a:r>
            <a:r>
              <a:rPr lang="zh-CN" sz="2400" b="1">
                <a:ea typeface="宋体" panose="02010600030101010101" pitchFamily="2" charset="-122"/>
              </a:rPr>
              <a:t>高度</a:t>
            </a:r>
            <a:r>
              <a:rPr lang="en-US" sz="2400" b="1" i="1">
                <a:latin typeface="Times New Roman" panose="02020603050405020304" pitchFamily="18" charset="0"/>
                <a:ea typeface="宋体" panose="02010600030101010101" pitchFamily="2" charset="-122"/>
              </a:rPr>
              <a:t>c</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10 cm</a:t>
            </a:r>
            <a:r>
              <a:rPr lang="zh-CN" sz="2400" b="1">
                <a:ea typeface="宋体" panose="02010600030101010101" pitchFamily="2" charset="-122"/>
              </a:rPr>
              <a:t>的长方体模具</a:t>
            </a:r>
            <a:r>
              <a:rPr lang="zh-CN" sz="2400" b="1">
                <a:cs typeface="宋体" panose="02010600030101010101" pitchFamily="2" charset="-122"/>
              </a:rPr>
              <a:t>，</a:t>
            </a:r>
            <a:r>
              <a:rPr lang="zh-CN" sz="2400" b="1">
                <a:ea typeface="宋体" panose="02010600030101010101" pitchFamily="2" charset="-122"/>
              </a:rPr>
              <a:t>用绳子从斜面底端匀速拉到顶端时</a:t>
            </a:r>
            <a:r>
              <a:rPr lang="zh-CN" sz="2400" b="1">
                <a:cs typeface="宋体" panose="02010600030101010101" pitchFamily="2" charset="-122"/>
              </a:rPr>
              <a:t>，</a:t>
            </a:r>
            <a:r>
              <a:rPr lang="zh-CN" sz="2400" b="1">
                <a:ea typeface="宋体" panose="02010600030101010101" pitchFamily="2" charset="-122"/>
              </a:rPr>
              <a:t>用时</a:t>
            </a:r>
            <a:r>
              <a:rPr lang="en-US" sz="2400" b="1">
                <a:latin typeface="Times New Roman" panose="02020603050405020304" pitchFamily="18" charset="0"/>
                <a:ea typeface="宋体" panose="02010600030101010101" pitchFamily="2" charset="-122"/>
              </a:rPr>
              <a:t>15 s</a:t>
            </a:r>
            <a:r>
              <a:rPr lang="zh-CN" sz="2400" b="1">
                <a:cs typeface="宋体" panose="02010600030101010101" pitchFamily="2" charset="-122"/>
              </a:rPr>
              <a:t>，</a:t>
            </a:r>
            <a:r>
              <a:rPr lang="zh-CN" sz="2400" b="1">
                <a:ea typeface="宋体" panose="02010600030101010101" pitchFamily="2" charset="-122"/>
              </a:rPr>
              <a:t>沿斜面向上的拉力</a:t>
            </a:r>
            <a:r>
              <a:rPr lang="en-US" sz="2400" b="1" i="1">
                <a:latin typeface="Times New Roman" panose="02020603050405020304" pitchFamily="18" charset="0"/>
                <a:ea typeface="宋体" panose="02010600030101010101" pitchFamily="2" charset="-122"/>
              </a:rPr>
              <a:t>F</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150 N</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忽略绳子重力</a:t>
            </a:r>
            <a:r>
              <a:rPr lang="zh-CN" sz="2400" b="1">
                <a:cs typeface="宋体" panose="02010600030101010101" pitchFamily="2" charset="-122"/>
              </a:rPr>
              <a:t>，</a:t>
            </a:r>
            <a:r>
              <a:rPr lang="en-US" sz="2400" b="1" i="1">
                <a:latin typeface="Times New Roman" panose="02020603050405020304" pitchFamily="18" charset="0"/>
                <a:ea typeface="宋体" panose="02010600030101010101" pitchFamily="2" charset="-122"/>
              </a:rPr>
              <a:t>g</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10 N/kg)</a:t>
            </a:r>
            <a:r>
              <a:rPr lang="zh-CN" sz="2400" b="1">
                <a:ea typeface="宋体" panose="02010600030101010101" pitchFamily="2" charset="-122"/>
              </a:rPr>
              <a:t>．求：</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长方体模具的密度；</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匀速拉动物体的过程中</a:t>
            </a:r>
            <a:r>
              <a:rPr lang="zh-CN" sz="2400" b="1">
                <a:cs typeface="宋体" panose="02010600030101010101" pitchFamily="2" charset="-122"/>
              </a:rPr>
              <a:t>，</a:t>
            </a:r>
            <a:r>
              <a:rPr lang="zh-CN" sz="2400" b="1">
                <a:ea typeface="宋体" panose="02010600030101010101" pitchFamily="2" charset="-122"/>
              </a:rPr>
              <a:t>拉力的功率；</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(3)</a:t>
            </a:r>
            <a:r>
              <a:rPr lang="zh-CN" sz="2400" b="1">
                <a:ea typeface="宋体" panose="02010600030101010101" pitchFamily="2" charset="-122"/>
              </a:rPr>
              <a:t>斜面的机械效率．</a:t>
            </a:r>
            <a:endParaRPr lang="zh-CN" altLang="en-US"/>
          </a:p>
        </p:txBody>
      </p:sp>
      <p:pic>
        <p:nvPicPr>
          <p:cNvPr id="2" name="图片 -2147482438" descr="荔广东物理137.TIF"/>
          <p:cNvPicPr>
            <a:picLocks noChangeAspect="1"/>
          </p:cNvPicPr>
          <p:nvPr/>
        </p:nvPicPr>
        <p:blipFill>
          <a:blip r:embed="rId3" r:link="rId4"/>
          <a:stretch>
            <a:fillRect/>
          </a:stretch>
        </p:blipFill>
        <p:spPr>
          <a:xfrm>
            <a:off x="6645275" y="3603625"/>
            <a:ext cx="4147185" cy="1304925"/>
          </a:xfrm>
          <a:prstGeom prst="rect">
            <a:avLst/>
          </a:prstGeom>
          <a:noFill/>
          <a:ln w="9525">
            <a:noFill/>
          </a:ln>
        </p:spPr>
      </p:pic>
      <p:sp>
        <p:nvSpPr>
          <p:cNvPr id="14" name="文本框 13"/>
          <p:cNvSpPr txBox="1"/>
          <p:nvPr/>
        </p:nvSpPr>
        <p:spPr>
          <a:xfrm>
            <a:off x="8174702" y="5377764"/>
            <a:ext cx="1088390" cy="368300"/>
          </a:xfrm>
          <a:prstGeom prst="rect">
            <a:avLst/>
          </a:prstGeom>
          <a:noFill/>
        </p:spPr>
        <p:txBody>
          <a:bodyPr wrap="none" rtlCol="0">
            <a:spAutoFit/>
          </a:bodyPr>
          <a:lstStyle/>
          <a:p>
            <a:r>
              <a:rPr b="1">
                <a:latin typeface="Times New Roman" panose="02020603050405020304" pitchFamily="18" charset="0"/>
                <a:cs typeface="Times New Roman" panose="02020603050405020304" pitchFamily="18" charset="0"/>
                <a:sym typeface="+mn-ea"/>
              </a:rPr>
              <a:t>第</a:t>
            </a:r>
            <a:r>
              <a:rPr lang="en-US" b="1">
                <a:latin typeface="Times New Roman" panose="02020603050405020304" pitchFamily="18" charset="0"/>
                <a:cs typeface="Times New Roman" panose="02020603050405020304" pitchFamily="18" charset="0"/>
                <a:sym typeface="+mn-ea"/>
              </a:rPr>
              <a:t>11</a:t>
            </a:r>
            <a:r>
              <a:rPr b="1">
                <a:latin typeface="Times New Roman" panose="02020603050405020304" pitchFamily="18" charset="0"/>
                <a:cs typeface="Times New Roman" panose="02020603050405020304" pitchFamily="18" charset="0"/>
                <a:sym typeface="+mn-ea"/>
              </a:rPr>
              <a:t>题图</a:t>
            </a:r>
            <a:endParaRPr lang="zh-CN" altLang="en-US" b="1">
              <a:latin typeface="Times New Roman" panose="02020603050405020304" pitchFamily="18"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98500" y="949960"/>
            <a:ext cx="11123295" cy="5423535"/>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长方体模具的体积</a:t>
            </a:r>
            <a:r>
              <a:rPr lang="en-US" sz="2400" b="1" i="1">
                <a:solidFill>
                  <a:srgbClr val="FF0000"/>
                </a:solidFill>
                <a:latin typeface="Times New Roman" panose="02020603050405020304" pitchFamily="18" charset="0"/>
                <a:ea typeface="宋体" panose="02010600030101010101" pitchFamily="2" charset="-122"/>
              </a:rPr>
              <a:t>V</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abc</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0.5 m×0.2 m×0.1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0.01 m</a:t>
            </a:r>
            <a:r>
              <a:rPr lang="en-US" sz="2400" b="1" baseline="30000">
                <a:solidFill>
                  <a:srgbClr val="FF0000"/>
                </a:solidFill>
                <a:latin typeface="Times New Roman" panose="02020603050405020304" pitchFamily="18" charset="0"/>
                <a:ea typeface="宋体" panose="02010600030101010101" pitchFamily="2" charset="-122"/>
              </a:rPr>
              <a:t>3</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长方体模具的密度</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p>
          <a:p>
            <a:pPr indent="0">
              <a:lnSpc>
                <a:spcPct val="150000"/>
              </a:lnSpc>
            </a:pPr>
            <a:endParaRPr lang="en-US" sz="1200" b="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匀速拉动物体的过程中</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拉力所做的功</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W</a:t>
            </a:r>
            <a:r>
              <a:rPr lang="zh-CN" sz="2400" b="1" baseline="-25000">
                <a:solidFill>
                  <a:srgbClr val="FF0000"/>
                </a:solidFill>
                <a:ea typeface="宋体" panose="02010600030101010101" pitchFamily="2" charset="-122"/>
              </a:rPr>
              <a:t>总</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150 N×2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300 J</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拉力的功率</a:t>
            </a:r>
            <a:r>
              <a:rPr lang="en-US" sz="2400" b="1" i="1">
                <a:solidFill>
                  <a:srgbClr val="FF0000"/>
                </a:solidFill>
                <a:latin typeface="Times New Roman" panose="02020603050405020304" pitchFamily="18" charset="0"/>
                <a:ea typeface="宋体" panose="02010600030101010101" pitchFamily="2" charset="-122"/>
              </a:rPr>
              <a:t> </a:t>
            </a:r>
          </a:p>
          <a:p>
            <a:pPr indent="0">
              <a:lnSpc>
                <a:spcPct val="150000"/>
              </a:lnSpc>
            </a:pPr>
            <a:endParaRPr lang="en-US" sz="900" b="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拉力所做的有用功</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W</a:t>
            </a:r>
            <a:r>
              <a:rPr lang="zh-CN" sz="2400" b="1" baseline="-25000">
                <a:solidFill>
                  <a:srgbClr val="FF0000"/>
                </a:solidFill>
                <a:ea typeface="宋体" panose="02010600030101010101" pitchFamily="2" charset="-122"/>
              </a:rPr>
              <a:t>有</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Gh</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mgh</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40 kg×10 N/kg×0.5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200 J</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斜面的机械效率</a:t>
            </a:r>
            <a:endParaRPr lang="en-US" sz="2400" b="1" i="1">
              <a:solidFill>
                <a:srgbClr val="FF0000"/>
              </a:solidFill>
              <a:latin typeface="Times New Roman" panose="02020603050405020304" pitchFamily="18" charset="0"/>
              <a:ea typeface="宋体" panose="02010600030101010101" pitchFamily="2" charset="-122"/>
            </a:endParaRPr>
          </a:p>
          <a:p>
            <a:endParaRPr lang="zh-CN" altLang="en-US"/>
          </a:p>
        </p:txBody>
      </p:sp>
      <p:graphicFrame>
        <p:nvGraphicFramePr>
          <p:cNvPr id="2" name="对象 -2147482542"/>
          <p:cNvGraphicFramePr>
            <a:graphicFrameLocks noChangeAspect="1"/>
          </p:cNvGraphicFramePr>
          <p:nvPr/>
        </p:nvGraphicFramePr>
        <p:xfrm>
          <a:off x="3553143" y="1462088"/>
          <a:ext cx="2289810" cy="850265"/>
        </p:xfrm>
        <a:graphic>
          <a:graphicData uri="http://schemas.openxmlformats.org/presentationml/2006/ole">
            <mc:AlternateContent xmlns:mc="http://schemas.openxmlformats.org/markup-compatibility/2006">
              <mc:Choice xmlns:v="urn:schemas-microsoft-com:vml" Requires="v">
                <p:oleObj spid="_x0000_s16391" r:id="rId4" imgW="1091565" imgH="405765" progId="Equation.DSMT4">
                  <p:embed/>
                </p:oleObj>
              </mc:Choice>
              <mc:Fallback>
                <p:oleObj r:id="rId4" imgW="1091565" imgH="405765" progId="Equation.DSMT4">
                  <p:embed/>
                  <p:pic>
                    <p:nvPicPr>
                      <p:cNvPr id="0" name="图片 3075"/>
                      <p:cNvPicPr/>
                      <p:nvPr/>
                    </p:nvPicPr>
                    <p:blipFill>
                      <a:blip r:embed="rId5"/>
                      <a:stretch>
                        <a:fillRect/>
                      </a:stretch>
                    </p:blipFill>
                    <p:spPr>
                      <a:xfrm>
                        <a:off x="3553143" y="1462088"/>
                        <a:ext cx="2289810" cy="850265"/>
                      </a:xfrm>
                      <a:prstGeom prst="rect">
                        <a:avLst/>
                      </a:prstGeom>
                      <a:noFill/>
                      <a:ln w="38100">
                        <a:noFill/>
                        <a:miter/>
                      </a:ln>
                    </p:spPr>
                  </p:pic>
                </p:oleObj>
              </mc:Fallback>
            </mc:AlternateContent>
          </a:graphicData>
        </a:graphic>
      </p:graphicFrame>
      <p:graphicFrame>
        <p:nvGraphicFramePr>
          <p:cNvPr id="3" name="对象 -2147482541"/>
          <p:cNvGraphicFramePr>
            <a:graphicFrameLocks noChangeAspect="1"/>
          </p:cNvGraphicFramePr>
          <p:nvPr/>
        </p:nvGraphicFramePr>
        <p:xfrm>
          <a:off x="2408238" y="3428683"/>
          <a:ext cx="3197860" cy="850265"/>
        </p:xfrm>
        <a:graphic>
          <a:graphicData uri="http://schemas.openxmlformats.org/presentationml/2006/ole">
            <mc:AlternateContent xmlns:mc="http://schemas.openxmlformats.org/markup-compatibility/2006">
              <mc:Choice xmlns:v="urn:schemas-microsoft-com:vml" Requires="v">
                <p:oleObj spid="_x0000_s16392" r:id="rId6" imgW="1524000" imgH="405765" progId="Equation.DSMT4">
                  <p:embed/>
                </p:oleObj>
              </mc:Choice>
              <mc:Fallback>
                <p:oleObj r:id="rId6" imgW="1524000" imgH="405765" progId="Equation.DSMT4">
                  <p:embed/>
                  <p:pic>
                    <p:nvPicPr>
                      <p:cNvPr id="0" name="图片 1"/>
                      <p:cNvPicPr/>
                      <p:nvPr/>
                    </p:nvPicPr>
                    <p:blipFill>
                      <a:blip r:embed="rId7"/>
                      <a:stretch>
                        <a:fillRect/>
                      </a:stretch>
                    </p:blipFill>
                    <p:spPr>
                      <a:xfrm>
                        <a:off x="2408238" y="3428683"/>
                        <a:ext cx="3197860" cy="850265"/>
                      </a:xfrm>
                      <a:prstGeom prst="rect">
                        <a:avLst/>
                      </a:prstGeom>
                      <a:noFill/>
                      <a:ln w="38100">
                        <a:noFill/>
                        <a:miter/>
                      </a:ln>
                    </p:spPr>
                  </p:pic>
                </p:oleObj>
              </mc:Fallback>
            </mc:AlternateContent>
          </a:graphicData>
        </a:graphic>
      </p:graphicFrame>
      <p:graphicFrame>
        <p:nvGraphicFramePr>
          <p:cNvPr id="5" name="对象 -2147482540"/>
          <p:cNvGraphicFramePr>
            <a:graphicFrameLocks noChangeAspect="1"/>
          </p:cNvGraphicFramePr>
          <p:nvPr/>
        </p:nvGraphicFramePr>
        <p:xfrm>
          <a:off x="3027363" y="5524500"/>
          <a:ext cx="5430520" cy="957580"/>
        </p:xfrm>
        <a:graphic>
          <a:graphicData uri="http://schemas.openxmlformats.org/presentationml/2006/ole">
            <mc:AlternateContent xmlns:mc="http://schemas.openxmlformats.org/markup-compatibility/2006">
              <mc:Choice xmlns:v="urn:schemas-microsoft-com:vml" Requires="v">
                <p:oleObj spid="_x0000_s16393" r:id="rId8" imgW="2590800" imgH="457200" progId="Equation.DSMT4">
                  <p:embed/>
                </p:oleObj>
              </mc:Choice>
              <mc:Fallback>
                <p:oleObj r:id="rId8" imgW="2590800" imgH="457200" progId="Equation.DSMT4">
                  <p:embed/>
                  <p:pic>
                    <p:nvPicPr>
                      <p:cNvPr id="0" name="图片 2"/>
                      <p:cNvPicPr/>
                      <p:nvPr/>
                    </p:nvPicPr>
                    <p:blipFill>
                      <a:blip r:embed="rId9"/>
                      <a:stretch>
                        <a:fillRect/>
                      </a:stretch>
                    </p:blipFill>
                    <p:spPr>
                      <a:xfrm>
                        <a:off x="3027363" y="5524500"/>
                        <a:ext cx="5430520" cy="957580"/>
                      </a:xfrm>
                      <a:prstGeom prst="rect">
                        <a:avLst/>
                      </a:prstGeom>
                      <a:noFill/>
                      <a:ln w="38100">
                        <a:noFill/>
                        <a:miter/>
                      </a:ln>
                    </p:spPr>
                  </p:pic>
                </p:oleObj>
              </mc:Fallback>
            </mc:AlternateContent>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584200" y="1802130"/>
            <a:ext cx="11021695" cy="2722880"/>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12. </a:t>
            </a:r>
            <a:r>
              <a:rPr lang="en-US" sz="2400" b="1">
                <a:latin typeface="Times New Roman" panose="02020603050405020304" pitchFamily="18" charset="0"/>
                <a:ea typeface="黑体" panose="02010609060101010101" pitchFamily="49" charset="-122"/>
              </a:rPr>
              <a:t>(2020</a:t>
            </a:r>
            <a:r>
              <a:rPr lang="zh-CN" sz="2400" b="1">
                <a:ea typeface="黑体" panose="02010609060101010101" pitchFamily="49" charset="-122"/>
              </a:rPr>
              <a:t>枣庄</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如图甲是我国自主研制的全球最大的水陆两栖飞机</a:t>
            </a:r>
            <a:r>
              <a:rPr lang="zh-CN" sz="2400" b="1">
                <a:cs typeface="宋体" panose="02010600030101010101" pitchFamily="2" charset="-122"/>
              </a:rPr>
              <a:t>，</a:t>
            </a:r>
            <a:r>
              <a:rPr lang="zh-CN" sz="2400" b="1">
                <a:ea typeface="宋体" panose="02010600030101010101" pitchFamily="2" charset="-122"/>
              </a:rPr>
              <a:t>它能在陆地上起飞降落</a:t>
            </a:r>
            <a:r>
              <a:rPr lang="zh-CN" sz="2400" b="1">
                <a:cs typeface="宋体" panose="02010600030101010101" pitchFamily="2" charset="-122"/>
              </a:rPr>
              <a:t>，</a:t>
            </a:r>
            <a:r>
              <a:rPr lang="zh-CN" sz="2400" b="1">
                <a:ea typeface="宋体" panose="02010600030101010101" pitchFamily="2" charset="-122"/>
              </a:rPr>
              <a:t>又能在水面上起飞降落</a:t>
            </a:r>
            <a:r>
              <a:rPr lang="zh-CN" sz="2400" b="1">
                <a:cs typeface="宋体" panose="02010600030101010101" pitchFamily="2" charset="-122"/>
              </a:rPr>
              <a:t>，</a:t>
            </a:r>
            <a:r>
              <a:rPr lang="zh-CN" sz="2400" b="1">
                <a:ea typeface="宋体" panose="02010600030101010101" pitchFamily="2" charset="-122"/>
              </a:rPr>
              <a:t>是一艘会飞的</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船</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．两栖飞机空载质量为</a:t>
            </a:r>
            <a:r>
              <a:rPr lang="en-US" sz="2400" b="1">
                <a:latin typeface="Times New Roman" panose="02020603050405020304" pitchFamily="18" charset="0"/>
                <a:ea typeface="宋体" panose="02010600030101010101" pitchFamily="2" charset="-122"/>
              </a:rPr>
              <a:t>4.15×10</a:t>
            </a:r>
            <a:r>
              <a:rPr lang="en-US" sz="2400" b="1" baseline="30000">
                <a:latin typeface="Times New Roman" panose="02020603050405020304" pitchFamily="18" charset="0"/>
                <a:ea typeface="宋体" panose="02010600030101010101" pitchFamily="2" charset="-122"/>
              </a:rPr>
              <a:t>4</a:t>
            </a:r>
            <a:r>
              <a:rPr lang="en-US" sz="2400" b="1">
                <a:latin typeface="Times New Roman" panose="02020603050405020304" pitchFamily="18" charset="0"/>
                <a:ea typeface="宋体" panose="02010600030101010101" pitchFamily="2" charset="-122"/>
              </a:rPr>
              <a:t> kg.</a:t>
            </a:r>
            <a:r>
              <a:rPr lang="zh-CN" sz="2400" b="1">
                <a:ea typeface="宋体" panose="02010600030101010101" pitchFamily="2" charset="-122"/>
              </a:rPr>
              <a:t>如图乙是我国最新自主研制的</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海斗号</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无人潜水器</a:t>
            </a:r>
            <a:r>
              <a:rPr lang="zh-CN" sz="2400" b="1">
                <a:cs typeface="宋体" panose="02010600030101010101" pitchFamily="2" charset="-122"/>
              </a:rPr>
              <a:t>，</a:t>
            </a:r>
            <a:r>
              <a:rPr lang="zh-CN" sz="2400" b="1">
                <a:ea typeface="宋体" panose="02010600030101010101" pitchFamily="2" charset="-122"/>
              </a:rPr>
              <a:t>最大下潜深度可达</a:t>
            </a:r>
            <a:r>
              <a:rPr lang="en-US" sz="2400" b="1">
                <a:latin typeface="Times New Roman" panose="02020603050405020304" pitchFamily="18" charset="0"/>
                <a:ea typeface="宋体" panose="02010600030101010101" pitchFamily="2" charset="-122"/>
              </a:rPr>
              <a:t>10 970 m</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取海水的密度为</a:t>
            </a:r>
            <a:r>
              <a:rPr lang="en-US" sz="2400" b="1">
                <a:latin typeface="Times New Roman" panose="02020603050405020304" pitchFamily="18" charset="0"/>
                <a:ea typeface="宋体" panose="02010600030101010101" pitchFamily="2" charset="-122"/>
              </a:rPr>
              <a:t>1.0×10</a:t>
            </a:r>
            <a:r>
              <a:rPr lang="en-US" sz="2400" b="1" baseline="30000">
                <a:latin typeface="Times New Roman" panose="02020603050405020304" pitchFamily="18" charset="0"/>
                <a:ea typeface="宋体" panose="02010600030101010101" pitchFamily="2" charset="-122"/>
              </a:rPr>
              <a:t>3</a:t>
            </a:r>
            <a:r>
              <a:rPr lang="en-US" sz="2400" b="1">
                <a:latin typeface="Times New Roman" panose="02020603050405020304" pitchFamily="18" charset="0"/>
                <a:ea typeface="宋体" panose="02010600030101010101" pitchFamily="2" charset="-122"/>
              </a:rPr>
              <a:t> kg/m</a:t>
            </a:r>
            <a:r>
              <a:rPr lang="en-US" sz="2400" b="1" baseline="30000">
                <a:latin typeface="Times New Roman" panose="02020603050405020304" pitchFamily="18" charset="0"/>
                <a:ea typeface="宋体" panose="02010600030101010101" pitchFamily="2" charset="-122"/>
              </a:rPr>
              <a:t>3</a:t>
            </a:r>
            <a:r>
              <a:rPr lang="zh-CN" sz="2400" b="1">
                <a:cs typeface="宋体" panose="02010600030101010101" pitchFamily="2" charset="-122"/>
              </a:rPr>
              <a:t>，</a:t>
            </a:r>
            <a:r>
              <a:rPr lang="en-US" sz="2400" b="1" i="1">
                <a:latin typeface="Times New Roman" panose="02020603050405020304" pitchFamily="18" charset="0"/>
                <a:ea typeface="宋体" panose="02010600030101010101" pitchFamily="2" charset="-122"/>
              </a:rPr>
              <a:t>g</a:t>
            </a:r>
            <a:r>
              <a:rPr lang="zh-CN" sz="2400" b="1">
                <a:ea typeface="宋体" panose="02010600030101010101" pitchFamily="2" charset="-122"/>
              </a:rPr>
              <a:t>取</a:t>
            </a:r>
            <a:r>
              <a:rPr lang="en-US" sz="2400" b="1">
                <a:latin typeface="Times New Roman" panose="02020603050405020304" pitchFamily="18" charset="0"/>
                <a:ea typeface="宋体" panose="02010600030101010101" pitchFamily="2" charset="-122"/>
              </a:rPr>
              <a:t>10 N/kg)</a:t>
            </a:r>
            <a:r>
              <a:rPr lang="zh-CN" sz="2400" b="1">
                <a:ea typeface="宋体" panose="02010600030101010101" pitchFamily="2" charset="-122"/>
              </a:rPr>
              <a:t>求：</a:t>
            </a:r>
            <a:endParaRPr lang="en-US" sz="2400" b="1">
              <a:latin typeface="Times New Roman" panose="02020603050405020304" pitchFamily="18" charset="0"/>
              <a:ea typeface="宋体" panose="02010600030101010101" pitchFamily="2" charset="-122"/>
            </a:endParaRPr>
          </a:p>
          <a:p>
            <a:endParaRPr lang="zh-CN" altLang="en-US"/>
          </a:p>
        </p:txBody>
      </p:sp>
      <p:pic>
        <p:nvPicPr>
          <p:cNvPr id="12" name="图片 -2147482436" descr="荔广东物理138.TIF"/>
          <p:cNvPicPr>
            <a:picLocks noChangeAspect="1"/>
          </p:cNvPicPr>
          <p:nvPr/>
        </p:nvPicPr>
        <p:blipFill>
          <a:blip r:embed="rId2" r:link="rId3"/>
          <a:stretch>
            <a:fillRect/>
          </a:stretch>
        </p:blipFill>
        <p:spPr>
          <a:xfrm>
            <a:off x="3683000" y="4525010"/>
            <a:ext cx="4053840" cy="1633220"/>
          </a:xfrm>
          <a:prstGeom prst="rect">
            <a:avLst/>
          </a:prstGeom>
          <a:noFill/>
          <a:ln w="9525">
            <a:noFill/>
          </a:ln>
        </p:spPr>
      </p:pic>
      <p:sp>
        <p:nvSpPr>
          <p:cNvPr id="13" name="文本框 12"/>
          <p:cNvSpPr txBox="1"/>
          <p:nvPr/>
        </p:nvSpPr>
        <p:spPr>
          <a:xfrm>
            <a:off x="5263862" y="6158179"/>
            <a:ext cx="1101090" cy="368300"/>
          </a:xfrm>
          <a:prstGeom prst="rect">
            <a:avLst/>
          </a:prstGeom>
          <a:noFill/>
        </p:spPr>
        <p:txBody>
          <a:bodyPr wrap="none" rtlCol="0">
            <a:spAutoFit/>
          </a:bodyPr>
          <a:lstStyle/>
          <a:p>
            <a:r>
              <a:rPr b="1">
                <a:latin typeface="Times New Roman" panose="02020603050405020304" pitchFamily="18" charset="0"/>
                <a:cs typeface="Times New Roman" panose="02020603050405020304" pitchFamily="18" charset="0"/>
                <a:sym typeface="+mn-ea"/>
              </a:rPr>
              <a:t>第</a:t>
            </a:r>
            <a:r>
              <a:rPr lang="en-US" b="1">
                <a:latin typeface="Times New Roman" panose="02020603050405020304" pitchFamily="18" charset="0"/>
                <a:cs typeface="Times New Roman" panose="02020603050405020304" pitchFamily="18" charset="0"/>
                <a:sym typeface="+mn-ea"/>
              </a:rPr>
              <a:t>12</a:t>
            </a:r>
            <a:r>
              <a:rPr b="1">
                <a:latin typeface="Times New Roman" panose="02020603050405020304" pitchFamily="18" charset="0"/>
                <a:cs typeface="Times New Roman" panose="02020603050405020304" pitchFamily="18" charset="0"/>
                <a:sym typeface="+mn-ea"/>
              </a:rPr>
              <a:t>题图</a:t>
            </a:r>
            <a:endParaRPr lang="zh-CN" altLang="en-US" b="1">
              <a:latin typeface="Times New Roman" panose="02020603050405020304" pitchFamily="18" charset="0"/>
              <a:cs typeface="Times New Roman" panose="02020603050405020304" pitchFamily="18" charset="0"/>
            </a:endParaRPr>
          </a:p>
        </p:txBody>
      </p:sp>
      <p:grpSp>
        <p:nvGrpSpPr>
          <p:cNvPr id="15" name="组合 14"/>
          <p:cNvGrpSpPr/>
          <p:nvPr/>
        </p:nvGrpSpPr>
        <p:grpSpPr>
          <a:xfrm>
            <a:off x="615360" y="943114"/>
            <a:ext cx="10603235" cy="737235"/>
            <a:chOff x="1027" y="6411"/>
            <a:chExt cx="16698" cy="1161"/>
          </a:xfrm>
        </p:grpSpPr>
        <p:pic>
          <p:nvPicPr>
            <p:cNvPr id="16" name="图片 15" descr="带序号考点标2字"/>
            <p:cNvPicPr>
              <a:picLocks noChangeAspect="1"/>
            </p:cNvPicPr>
            <p:nvPr/>
          </p:nvPicPr>
          <p:blipFill>
            <a:blip r:embed="rId4"/>
            <a:stretch>
              <a:fillRect/>
            </a:stretch>
          </p:blipFill>
          <p:spPr>
            <a:xfrm>
              <a:off x="1027" y="6569"/>
              <a:ext cx="2817" cy="927"/>
            </a:xfrm>
            <a:prstGeom prst="rect">
              <a:avLst/>
            </a:prstGeom>
          </p:spPr>
        </p:pic>
        <p:grpSp>
          <p:nvGrpSpPr>
            <p:cNvPr id="17" name="组合 16"/>
            <p:cNvGrpSpPr/>
            <p:nvPr/>
          </p:nvGrpSpPr>
          <p:grpSpPr>
            <a:xfrm>
              <a:off x="1373" y="6411"/>
              <a:ext cx="16352" cy="1161"/>
              <a:chOff x="1373" y="2682"/>
              <a:chExt cx="16352" cy="1161"/>
            </a:xfrm>
          </p:grpSpPr>
          <p:grpSp>
            <p:nvGrpSpPr>
              <p:cNvPr id="18" name="组合 17"/>
              <p:cNvGrpSpPr/>
              <p:nvPr/>
            </p:nvGrpSpPr>
            <p:grpSpPr>
              <a:xfrm>
                <a:off x="1373" y="2897"/>
                <a:ext cx="2391" cy="822"/>
                <a:chOff x="2523" y="1360"/>
                <a:chExt cx="1804" cy="822"/>
              </a:xfrm>
            </p:grpSpPr>
            <p:sp>
              <p:nvSpPr>
                <p:cNvPr id="19" name="文本框 18"/>
                <p:cNvSpPr txBox="1"/>
                <p:nvPr/>
              </p:nvSpPr>
              <p:spPr>
                <a:xfrm>
                  <a:off x="2523" y="1360"/>
                  <a:ext cx="1340" cy="822"/>
                </a:xfrm>
                <a:prstGeom prst="rect">
                  <a:avLst/>
                </a:prstGeom>
                <a:noFill/>
              </p:spPr>
              <p:txBody>
                <a:bodyPr wrap="square" rtlCol="0">
                  <a:spAutoFit/>
                </a:bodyPr>
                <a:lstStyle/>
                <a:p>
                  <a:r>
                    <a:rPr lang="zh-CN" altLang="en-US" sz="2800" b="1">
                      <a:solidFill>
                        <a:schemeClr val="bg1"/>
                      </a:solidFill>
                      <a:latin typeface="Times New Roman" panose="02020603050405020304" pitchFamily="18" charset="0"/>
                      <a:ea typeface="黑体" panose="02010609060101010101" pitchFamily="49" charset="-122"/>
                    </a:rPr>
                    <a:t>类型</a:t>
                  </a:r>
                </a:p>
              </p:txBody>
            </p:sp>
            <p:sp>
              <p:nvSpPr>
                <p:cNvPr id="20" name="文本框 19"/>
                <p:cNvSpPr txBox="1"/>
                <p:nvPr/>
              </p:nvSpPr>
              <p:spPr>
                <a:xfrm>
                  <a:off x="3719" y="1360"/>
                  <a:ext cx="608" cy="822"/>
                </a:xfrm>
                <a:prstGeom prst="rect">
                  <a:avLst/>
                </a:prstGeom>
                <a:noFill/>
              </p:spPr>
              <p:txBody>
                <a:bodyPr wrap="square" rtlCol="0">
                  <a:spAutoFit/>
                </a:bodyPr>
                <a:lstStyle/>
                <a:p>
                  <a:pPr algn="ctr"/>
                  <a:r>
                    <a:rPr lang="en-US" altLang="zh-CN" sz="2800" b="1">
                      <a:latin typeface="Times New Roman" panose="02020603050405020304" pitchFamily="18" charset="0"/>
                      <a:ea typeface="黑体" panose="02010609060101010101" pitchFamily="49" charset="-122"/>
                      <a:cs typeface="Times New Roman" panose="02020603050405020304" pitchFamily="18" charset="0"/>
                    </a:rPr>
                    <a:t>4</a:t>
                  </a:r>
                </a:p>
              </p:txBody>
            </p:sp>
          </p:grpSp>
          <p:sp>
            <p:nvSpPr>
              <p:cNvPr id="21" name="文本框 20"/>
              <p:cNvSpPr txBox="1"/>
              <p:nvPr/>
            </p:nvSpPr>
            <p:spPr>
              <a:xfrm>
                <a:off x="4348" y="2682"/>
                <a:ext cx="13377" cy="1161"/>
              </a:xfrm>
              <a:prstGeom prst="rect">
                <a:avLst/>
              </a:prstGeom>
              <a:noFill/>
            </p:spPr>
            <p:txBody>
              <a:bodyPr wrap="square" rtlCol="0">
                <a:spAutoFit/>
              </a:bodyPr>
              <a:lstStyle/>
              <a:p>
                <a:pPr>
                  <a:lnSpc>
                    <a:spcPct val="150000"/>
                  </a:lnSpc>
                </a:pPr>
                <a:r>
                  <a:rPr lang="zh-CN" sz="2800" b="1">
                    <a:latin typeface="黑体" panose="02010609060101010101" pitchFamily="49" charset="-122"/>
                    <a:ea typeface="黑体" panose="02010609060101010101" pitchFamily="49" charset="-122"/>
                    <a:cs typeface="Times New Roman" panose="02020603050405020304" pitchFamily="18" charset="0"/>
                  </a:rPr>
                  <a:t>压强、浮力综合类</a:t>
                </a:r>
                <a:r>
                  <a:rPr sz="2400" b="1">
                    <a:latin typeface="Times New Roman" panose="02020603050405020304" pitchFamily="18" charset="0"/>
                    <a:cs typeface="Times New Roman" panose="02020603050405020304" pitchFamily="18" charset="0"/>
                  </a:rPr>
                  <a:t>(拓展)</a:t>
                </a:r>
              </a:p>
            </p:txBody>
          </p:sp>
        </p:gr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857885" y="1753235"/>
            <a:ext cx="10027920" cy="2861310"/>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两栖飞机空载时在水面上排开海水的体积为多少？</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当</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海斗号</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无人潜水器下潜到</a:t>
            </a:r>
            <a:r>
              <a:rPr lang="en-US" sz="2400" b="1">
                <a:latin typeface="Times New Roman" panose="02020603050405020304" pitchFamily="18" charset="0"/>
                <a:ea typeface="宋体" panose="02010600030101010101" pitchFamily="2" charset="-122"/>
              </a:rPr>
              <a:t>10 000 m</a:t>
            </a:r>
            <a:r>
              <a:rPr lang="zh-CN" sz="2400" b="1">
                <a:ea typeface="宋体" panose="02010600030101010101" pitchFamily="2" charset="-122"/>
              </a:rPr>
              <a:t>深度时</a:t>
            </a:r>
            <a:r>
              <a:rPr lang="zh-CN" sz="2400" b="1">
                <a:cs typeface="宋体" panose="02010600030101010101" pitchFamily="2" charset="-122"/>
              </a:rPr>
              <a:t>，</a:t>
            </a:r>
            <a:r>
              <a:rPr lang="zh-CN" sz="2400" b="1">
                <a:ea typeface="宋体" panose="02010600030101010101" pitchFamily="2" charset="-122"/>
              </a:rPr>
              <a:t>受到的海水压强为多少？</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(3)“</a:t>
            </a:r>
            <a:r>
              <a:rPr lang="zh-CN" sz="2400" b="1">
                <a:ea typeface="宋体" panose="02010600030101010101" pitchFamily="2" charset="-122"/>
              </a:rPr>
              <a:t>海斗号</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无人潜水器的质量为</a:t>
            </a:r>
            <a:r>
              <a:rPr lang="en-US" sz="2400" b="1">
                <a:latin typeface="Times New Roman" panose="02020603050405020304" pitchFamily="18" charset="0"/>
                <a:ea typeface="宋体" panose="02010600030101010101" pitchFamily="2" charset="-122"/>
              </a:rPr>
              <a:t>1 000 kg</a:t>
            </a:r>
            <a:r>
              <a:rPr lang="zh-CN" sz="2400" b="1">
                <a:cs typeface="宋体" panose="02010600030101010101" pitchFamily="2" charset="-122"/>
              </a:rPr>
              <a:t>，</a:t>
            </a:r>
            <a:r>
              <a:rPr lang="zh-CN" sz="2400" b="1">
                <a:ea typeface="宋体" panose="02010600030101010101" pitchFamily="2" charset="-122"/>
              </a:rPr>
              <a:t>平均密度为</a:t>
            </a:r>
            <a:r>
              <a:rPr lang="en-US" sz="2400" b="1">
                <a:latin typeface="Times New Roman" panose="02020603050405020304" pitchFamily="18" charset="0"/>
                <a:ea typeface="宋体" panose="02010600030101010101" pitchFamily="2" charset="-122"/>
              </a:rPr>
              <a:t>5.0×10</a:t>
            </a:r>
            <a:r>
              <a:rPr lang="en-US" sz="2400" b="1" baseline="30000">
                <a:latin typeface="Times New Roman" panose="02020603050405020304" pitchFamily="18" charset="0"/>
                <a:ea typeface="宋体" panose="02010600030101010101" pitchFamily="2" charset="-122"/>
              </a:rPr>
              <a:t>3</a:t>
            </a:r>
            <a:r>
              <a:rPr lang="en-US" sz="2400" b="1">
                <a:latin typeface="Times New Roman" panose="02020603050405020304" pitchFamily="18" charset="0"/>
                <a:ea typeface="宋体" panose="02010600030101010101" pitchFamily="2" charset="-122"/>
              </a:rPr>
              <a:t> kg/m</a:t>
            </a:r>
            <a:r>
              <a:rPr lang="en-US" sz="2400" b="1" baseline="30000">
                <a:latin typeface="Times New Roman" panose="02020603050405020304" pitchFamily="18" charset="0"/>
                <a:ea typeface="宋体" panose="02010600030101010101" pitchFamily="2" charset="-122"/>
              </a:rPr>
              <a:t>3</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现用钢绳连着两栖飞机和潜水器</a:t>
            </a:r>
            <a:r>
              <a:rPr lang="zh-CN" sz="2400" b="1">
                <a:cs typeface="宋体" panose="02010600030101010101" pitchFamily="2" charset="-122"/>
              </a:rPr>
              <a:t>，</a:t>
            </a:r>
            <a:r>
              <a:rPr lang="zh-CN" sz="2400" b="1">
                <a:ea typeface="宋体" panose="02010600030101010101" pitchFamily="2" charset="-122"/>
              </a:rPr>
              <a:t>将潜水器缓慢放入海水中浸没并匀速下降</a:t>
            </a:r>
            <a:r>
              <a:rPr lang="zh-CN" sz="2400" b="1">
                <a:cs typeface="宋体" panose="02010600030101010101" pitchFamily="2" charset="-122"/>
              </a:rPr>
              <a:t>，</a:t>
            </a:r>
            <a:r>
              <a:rPr lang="zh-CN" sz="2400" b="1">
                <a:ea typeface="宋体" panose="02010600030101010101" pitchFamily="2" charset="-122"/>
              </a:rPr>
              <a:t>此时钢绳对潜水器的拉力是多大？</a:t>
            </a:r>
            <a:endParaRPr lang="zh-CN"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2280" y="1308735"/>
            <a:ext cx="11275060" cy="4384675"/>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因为两栖飞机空载时漂浮在水面上</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所以两栖飞机受到的浮力</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a:t>
            </a:r>
            <a:r>
              <a:rPr lang="en-US" sz="2400" b="1" baseline="-25000">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a:t>
            </a:r>
            <a:r>
              <a:rPr lang="en-US" sz="2400" b="1" baseline="-25000">
                <a:solidFill>
                  <a:srgbClr val="FF0000"/>
                </a:solidFill>
                <a:latin typeface="Times New Roman" panose="02020603050405020304" pitchFamily="18" charset="0"/>
                <a:ea typeface="宋体" panose="02010600030101010101" pitchFamily="2" charset="-122"/>
              </a:rPr>
              <a:t>1</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4.15×10</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kg×10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4.15×10</a:t>
            </a:r>
            <a:r>
              <a:rPr lang="en-US" sz="2400" b="1" baseline="30000">
                <a:solidFill>
                  <a:srgbClr val="FF0000"/>
                </a:solidFill>
                <a:latin typeface="Times New Roman" panose="02020603050405020304" pitchFamily="18" charset="0"/>
                <a:ea typeface="宋体" panose="02010600030101010101" pitchFamily="2" charset="-122"/>
              </a:rPr>
              <a:t>5</a:t>
            </a:r>
            <a:r>
              <a:rPr lang="en-US" sz="2400" b="1">
                <a:solidFill>
                  <a:srgbClr val="FF0000"/>
                </a:solidFill>
                <a:latin typeface="Times New Roman" panose="02020603050405020304" pitchFamily="18" charset="0"/>
                <a:ea typeface="宋体" panose="02010600030101010101" pitchFamily="2" charset="-122"/>
              </a:rPr>
              <a:t>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由</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液</a:t>
            </a:r>
            <a:r>
              <a:rPr lang="en-US" sz="2400" b="1" i="1">
                <a:solidFill>
                  <a:srgbClr val="FF0000"/>
                </a:solidFill>
                <a:latin typeface="Times New Roman" panose="02020603050405020304" pitchFamily="18" charset="0"/>
                <a:ea typeface="宋体" panose="02010600030101010101" pitchFamily="2" charset="-122"/>
              </a:rPr>
              <a:t>gV</a:t>
            </a:r>
            <a:r>
              <a:rPr lang="zh-CN" sz="2400" b="1" baseline="-25000">
                <a:solidFill>
                  <a:srgbClr val="FF0000"/>
                </a:solidFill>
                <a:ea typeface="宋体" panose="02010600030101010101" pitchFamily="2" charset="-122"/>
              </a:rPr>
              <a:t>排</a:t>
            </a:r>
            <a:r>
              <a:rPr lang="zh-CN" sz="2400" b="1">
                <a:solidFill>
                  <a:srgbClr val="FF0000"/>
                </a:solidFill>
                <a:ea typeface="宋体" panose="02010600030101010101" pitchFamily="2" charset="-122"/>
              </a:rPr>
              <a:t>可得</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排开的海水的体积</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endParaRPr lang="en-US" sz="2400" b="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当下潜到</a:t>
            </a:r>
            <a:r>
              <a:rPr lang="en-US" sz="2400" b="1">
                <a:solidFill>
                  <a:srgbClr val="FF0000"/>
                </a:solidFill>
                <a:latin typeface="Times New Roman" panose="02020603050405020304" pitchFamily="18" charset="0"/>
                <a:ea typeface="宋体" panose="02010600030101010101" pitchFamily="2" charset="-122"/>
              </a:rPr>
              <a:t>10 000 m</a:t>
            </a:r>
            <a:r>
              <a:rPr lang="zh-CN" sz="2400" b="1">
                <a:solidFill>
                  <a:srgbClr val="FF0000"/>
                </a:solidFill>
                <a:ea typeface="宋体" panose="02010600030101010101" pitchFamily="2" charset="-122"/>
              </a:rPr>
              <a:t>深度时</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潜水器受到的海水压强</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p</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海水</a:t>
            </a:r>
            <a:r>
              <a:rPr lang="en-US" sz="2400" b="1" i="1">
                <a:solidFill>
                  <a:srgbClr val="FF0000"/>
                </a:solidFill>
                <a:latin typeface="Times New Roman" panose="02020603050405020304" pitchFamily="18" charset="0"/>
                <a:ea typeface="宋体" panose="02010600030101010101" pitchFamily="2" charset="-122"/>
              </a:rPr>
              <a:t>gh</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×10 N/kg×10 000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1×10</a:t>
            </a:r>
            <a:r>
              <a:rPr lang="en-US" sz="2400" b="1" baseline="30000">
                <a:solidFill>
                  <a:srgbClr val="FF0000"/>
                </a:solidFill>
                <a:latin typeface="Times New Roman" panose="02020603050405020304" pitchFamily="18" charset="0"/>
                <a:ea typeface="宋体" panose="02010600030101010101" pitchFamily="2" charset="-122"/>
              </a:rPr>
              <a:t>8</a:t>
            </a:r>
            <a:r>
              <a:rPr lang="en-US" sz="2400" b="1">
                <a:solidFill>
                  <a:srgbClr val="FF0000"/>
                </a:solidFill>
                <a:latin typeface="Times New Roman" panose="02020603050405020304" pitchFamily="18" charset="0"/>
                <a:ea typeface="宋体" panose="02010600030101010101" pitchFamily="2" charset="-122"/>
              </a:rPr>
              <a:t> Pa</a:t>
            </a:r>
            <a:endParaRPr lang="zh-CN" altLang="en-US"/>
          </a:p>
        </p:txBody>
      </p:sp>
      <p:graphicFrame>
        <p:nvGraphicFramePr>
          <p:cNvPr id="2" name="对象 -2147482539"/>
          <p:cNvGraphicFramePr>
            <a:graphicFrameLocks noChangeAspect="1"/>
          </p:cNvGraphicFramePr>
          <p:nvPr/>
        </p:nvGraphicFramePr>
        <p:xfrm>
          <a:off x="715963" y="3081020"/>
          <a:ext cx="6389370" cy="984250"/>
        </p:xfrm>
        <a:graphic>
          <a:graphicData uri="http://schemas.openxmlformats.org/presentationml/2006/ole">
            <mc:AlternateContent xmlns:mc="http://schemas.openxmlformats.org/markup-compatibility/2006">
              <mc:Choice xmlns:v="urn:schemas-microsoft-com:vml" Requires="v">
                <p:oleObj spid="_x0000_s17411" r:id="rId3" imgW="3048000" imgH="469900" progId="Equation.DSMT4">
                  <p:embed/>
                </p:oleObj>
              </mc:Choice>
              <mc:Fallback>
                <p:oleObj r:id="rId3" imgW="3048000" imgH="469900" progId="Equation.DSMT4">
                  <p:embed/>
                  <p:pic>
                    <p:nvPicPr>
                      <p:cNvPr id="0" name="图片 3075"/>
                      <p:cNvPicPr/>
                      <p:nvPr/>
                    </p:nvPicPr>
                    <p:blipFill>
                      <a:blip r:embed="rId4"/>
                      <a:stretch>
                        <a:fillRect/>
                      </a:stretch>
                    </p:blipFill>
                    <p:spPr>
                      <a:xfrm>
                        <a:off x="715963" y="3081020"/>
                        <a:ext cx="6389370" cy="984250"/>
                      </a:xfrm>
                      <a:prstGeom prst="rect">
                        <a:avLst/>
                      </a:prstGeom>
                      <a:noFill/>
                      <a:ln w="38100">
                        <a:noFill/>
                        <a:miter/>
                      </a:ln>
                    </p:spPr>
                  </p:pic>
                </p:oleObj>
              </mc:Fallback>
            </mc:AlternateContent>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2280" y="1021715"/>
            <a:ext cx="11275060" cy="5631180"/>
          </a:xfrm>
          <a:prstGeom prst="rect">
            <a:avLst/>
          </a:prstGeom>
          <a:noFill/>
          <a:ln w="9525">
            <a:noFill/>
          </a:ln>
        </p:spPr>
        <p:txBody>
          <a:bodyPr wrap="square">
            <a:spAutoFit/>
          </a:bodyPr>
          <a:lstStyle/>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潜水器的重力</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G</a:t>
            </a:r>
            <a:r>
              <a:rPr lang="en-US" sz="2400" b="1" baseline="-25000">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a:t>
            </a:r>
            <a:r>
              <a:rPr lang="en-US" sz="2400" b="1" baseline="-25000">
                <a:solidFill>
                  <a:srgbClr val="FF0000"/>
                </a:solidFill>
                <a:latin typeface="Times New Roman" panose="02020603050405020304" pitchFamily="18" charset="0"/>
                <a:ea typeface="宋体" panose="02010600030101010101" pitchFamily="2" charset="-122"/>
              </a:rPr>
              <a:t>2</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1 000 kg×10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1×10</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潜水器的体积</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潜水器受到的浮力</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海水</a:t>
            </a:r>
            <a:r>
              <a:rPr lang="en-US" sz="2400" b="1" i="1">
                <a:solidFill>
                  <a:srgbClr val="FF0000"/>
                </a:solidFill>
                <a:latin typeface="Times New Roman" panose="02020603050405020304" pitchFamily="18" charset="0"/>
                <a:ea typeface="宋体" panose="02010600030101010101" pitchFamily="2" charset="-122"/>
              </a:rPr>
              <a:t>gV</a:t>
            </a:r>
            <a:r>
              <a:rPr lang="zh-CN" sz="2400" b="1" baseline="-25000">
                <a:solidFill>
                  <a:srgbClr val="FF0000"/>
                </a:solidFill>
                <a:ea typeface="宋体" panose="02010600030101010101" pitchFamily="2" charset="-122"/>
              </a:rPr>
              <a:t>排</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海水</a:t>
            </a:r>
            <a:r>
              <a:rPr lang="en-US" sz="2400" b="1" i="1">
                <a:solidFill>
                  <a:srgbClr val="FF0000"/>
                </a:solidFill>
                <a:latin typeface="Times New Roman" panose="02020603050405020304" pitchFamily="18" charset="0"/>
                <a:ea typeface="宋体" panose="02010600030101010101" pitchFamily="2" charset="-122"/>
              </a:rPr>
              <a:t>gV</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×10 N/kg×0.2 m</a:t>
            </a:r>
            <a:r>
              <a:rPr lang="en-US" sz="2400" b="1" baseline="30000">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2 000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潜水器匀速下降过程中</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受到竖直向上的浮力</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、竖直向上的拉力</a:t>
            </a: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和竖直向下的重力</a:t>
            </a:r>
            <a:r>
              <a:rPr lang="en-US" sz="2400" b="1" i="1">
                <a:solidFill>
                  <a:srgbClr val="FF0000"/>
                </a:solidFill>
                <a:latin typeface="Times New Roman" panose="02020603050405020304" pitchFamily="18" charset="0"/>
                <a:ea typeface="宋体" panose="02010600030101010101" pitchFamily="2" charset="-122"/>
              </a:rPr>
              <a:t>G</a:t>
            </a:r>
            <a:r>
              <a:rPr lang="en-US" sz="2400" b="1" baseline="-25000">
                <a:solidFill>
                  <a:srgbClr val="FF0000"/>
                </a:solidFill>
                <a:latin typeface="Times New Roman" panose="02020603050405020304" pitchFamily="18" charset="0"/>
                <a:ea typeface="宋体" panose="02010600030101010101" pitchFamily="2" charset="-122"/>
              </a:rPr>
              <a:t>2</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所以</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钢绳对潜水器的拉力</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a:t>
            </a:r>
            <a:r>
              <a:rPr lang="en-US" sz="2400" b="1" baseline="-25000">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1×10</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2 000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8 000 N</a:t>
            </a:r>
            <a:endParaRPr lang="zh-CN" altLang="en-US"/>
          </a:p>
        </p:txBody>
      </p:sp>
      <p:graphicFrame>
        <p:nvGraphicFramePr>
          <p:cNvPr id="2" name="对象 -2147482538"/>
          <p:cNvGraphicFramePr>
            <a:graphicFrameLocks noChangeAspect="1"/>
          </p:cNvGraphicFramePr>
          <p:nvPr/>
        </p:nvGraphicFramePr>
        <p:xfrm>
          <a:off x="2765108" y="2330768"/>
          <a:ext cx="4498340" cy="958215"/>
        </p:xfrm>
        <a:graphic>
          <a:graphicData uri="http://schemas.openxmlformats.org/presentationml/2006/ole">
            <mc:AlternateContent xmlns:mc="http://schemas.openxmlformats.org/markup-compatibility/2006">
              <mc:Choice xmlns:v="urn:schemas-microsoft-com:vml" Requires="v">
                <p:oleObj spid="_x0000_s18435" r:id="rId3" imgW="2145665" imgH="457200" progId="Equation.DSMT4">
                  <p:embed/>
                </p:oleObj>
              </mc:Choice>
              <mc:Fallback>
                <p:oleObj r:id="rId3" imgW="2145665" imgH="457200" progId="Equation.DSMT4">
                  <p:embed/>
                  <p:pic>
                    <p:nvPicPr>
                      <p:cNvPr id="0" name="图片 3075"/>
                      <p:cNvPicPr/>
                      <p:nvPr/>
                    </p:nvPicPr>
                    <p:blipFill>
                      <a:blip r:embed="rId4"/>
                      <a:stretch>
                        <a:fillRect/>
                      </a:stretch>
                    </p:blipFill>
                    <p:spPr>
                      <a:xfrm>
                        <a:off x="2765108" y="2330768"/>
                        <a:ext cx="4498340" cy="958215"/>
                      </a:xfrm>
                      <a:prstGeom prst="rect">
                        <a:avLst/>
                      </a:prstGeom>
                      <a:noFill/>
                      <a:ln w="38100">
                        <a:noFill/>
                        <a:miter/>
                      </a:ln>
                    </p:spPr>
                  </p:pic>
                </p:oleObj>
              </mc:Fallback>
            </mc:AlternateContent>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92125" y="1167765"/>
            <a:ext cx="11214735" cy="4523105"/>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13. </a:t>
            </a:r>
            <a:r>
              <a:rPr lang="en-US" sz="2400" b="1">
                <a:latin typeface="Times New Roman" panose="02020603050405020304" pitchFamily="18" charset="0"/>
                <a:ea typeface="黑体" panose="02010609060101010101" pitchFamily="49" charset="-122"/>
              </a:rPr>
              <a:t>(2020</a:t>
            </a:r>
            <a:r>
              <a:rPr lang="zh-CN" sz="2400" b="1">
                <a:ea typeface="黑体" panose="02010609060101010101" pitchFamily="49" charset="-122"/>
              </a:rPr>
              <a:t>娄底</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如图所示</a:t>
            </a:r>
            <a:r>
              <a:rPr lang="zh-CN" sz="2400" b="1">
                <a:cs typeface="宋体" panose="02010600030101010101" pitchFamily="2" charset="-122"/>
              </a:rPr>
              <a:t>，</a:t>
            </a:r>
            <a:r>
              <a:rPr lang="zh-CN" sz="2400" b="1">
                <a:ea typeface="宋体" panose="02010600030101010101" pitchFamily="2" charset="-122"/>
              </a:rPr>
              <a:t>在水平地面上有一个装有水的圆柱形容器</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水的深度不变</a:t>
            </a:r>
            <a:r>
              <a:rPr lang="en-US" sz="2400" b="1">
                <a:latin typeface="Times New Roman" panose="02020603050405020304" pitchFamily="18" charset="0"/>
                <a:ea typeface="宋体" panose="02010600030101010101" pitchFamily="2" charset="-122"/>
              </a:rPr>
              <a:t>)</a:t>
            </a:r>
            <a:r>
              <a:rPr lang="zh-CN" sz="2400" b="1">
                <a:cs typeface="宋体" panose="02010600030101010101" pitchFamily="2" charset="-122"/>
              </a:rPr>
              <a:t>，</a:t>
            </a:r>
            <a:r>
              <a:rPr lang="zh-CN" sz="2400" b="1">
                <a:ea typeface="宋体" panose="02010600030101010101" pitchFamily="2" charset="-122"/>
              </a:rPr>
              <a:t>一物体浸没在容器底部</a:t>
            </a:r>
            <a:r>
              <a:rPr lang="en-US" sz="2400" b="1">
                <a:latin typeface="Times New Roman" panose="02020603050405020304" pitchFamily="18" charset="0"/>
                <a:ea typeface="宋体" panose="02010600030101010101" pitchFamily="2" charset="-122"/>
              </a:rPr>
              <a:t>(</a:t>
            </a:r>
            <a:r>
              <a:rPr lang="zh-CN" sz="2400" b="1">
                <a:ea typeface="宋体" panose="02010600030101010101" pitchFamily="2" charset="-122"/>
              </a:rPr>
              <a:t>非密合</a:t>
            </a:r>
            <a:r>
              <a:rPr lang="en-US" sz="2400" b="1">
                <a:latin typeface="Times New Roman" panose="02020603050405020304" pitchFamily="18" charset="0"/>
                <a:ea typeface="宋体" panose="02010600030101010101" pitchFamily="2" charset="-122"/>
              </a:rPr>
              <a:t>)</a:t>
            </a:r>
            <a:r>
              <a:rPr lang="zh-CN" sz="2400" b="1">
                <a:cs typeface="宋体" panose="02010600030101010101" pitchFamily="2" charset="-122"/>
              </a:rPr>
              <a:t>，</a:t>
            </a:r>
            <a:r>
              <a:rPr lang="zh-CN" sz="2400" b="1">
                <a:ea typeface="宋体" panose="02010600030101010101" pitchFamily="2" charset="-122"/>
              </a:rPr>
              <a:t>现用弹簧测力计将物体缓慢拉出．弹簧测力计的示数为</a:t>
            </a:r>
            <a:r>
              <a:rPr lang="en-US" sz="2400" b="1" i="1">
                <a:latin typeface="Times New Roman" panose="02020603050405020304" pitchFamily="18" charset="0"/>
                <a:ea typeface="宋体" panose="02010600030101010101" pitchFamily="2" charset="-122"/>
              </a:rPr>
              <a:t>F</a:t>
            </a:r>
            <a:r>
              <a:rPr lang="zh-CN" sz="2400" b="1">
                <a:cs typeface="宋体" panose="02010600030101010101" pitchFamily="2" charset="-122"/>
              </a:rPr>
              <a:t>，</a:t>
            </a:r>
            <a:r>
              <a:rPr lang="zh-CN" sz="2400" b="1">
                <a:ea typeface="宋体" panose="02010600030101010101" pitchFamily="2" charset="-122"/>
              </a:rPr>
              <a:t>物体下表面距容器底的距离为</a:t>
            </a:r>
            <a:r>
              <a:rPr lang="en-US" sz="2400" b="1" i="1">
                <a:latin typeface="Times New Roman" panose="02020603050405020304" pitchFamily="18" charset="0"/>
                <a:ea typeface="宋体" panose="02010600030101010101" pitchFamily="2" charset="-122"/>
              </a:rPr>
              <a:t>h</a:t>
            </a:r>
            <a:r>
              <a:rPr lang="zh-CN" sz="2400" b="1">
                <a:cs typeface="宋体" panose="02010600030101010101" pitchFamily="2" charset="-122"/>
              </a:rPr>
              <a:t>，</a:t>
            </a:r>
            <a:r>
              <a:rPr lang="en-US" sz="2400" b="1" i="1">
                <a:latin typeface="Times New Roman" panose="02020603050405020304" pitchFamily="18" charset="0"/>
                <a:ea typeface="宋体" panose="02010600030101010101" pitchFamily="2" charset="-122"/>
              </a:rPr>
              <a:t>F</a:t>
            </a:r>
            <a:r>
              <a:rPr lang="zh-CN" sz="2400" b="1">
                <a:ea typeface="宋体" panose="02010600030101010101" pitchFamily="2" charset="-122"/>
              </a:rPr>
              <a:t>与</a:t>
            </a:r>
            <a:r>
              <a:rPr lang="en-US" sz="2400" b="1" i="1">
                <a:latin typeface="Times New Roman" panose="02020603050405020304" pitchFamily="18" charset="0"/>
                <a:ea typeface="宋体" panose="02010600030101010101" pitchFamily="2" charset="-122"/>
              </a:rPr>
              <a:t>h</a:t>
            </a:r>
            <a:r>
              <a:rPr lang="zh-CN" sz="2400" b="1">
                <a:ea typeface="宋体" panose="02010600030101010101" pitchFamily="2" charset="-122"/>
              </a:rPr>
              <a:t>的关系如图所示</a:t>
            </a:r>
            <a:r>
              <a:rPr lang="zh-CN" sz="2400" b="1">
                <a:cs typeface="宋体" panose="02010600030101010101" pitchFamily="2" charset="-122"/>
              </a:rPr>
              <a:t>，</a:t>
            </a:r>
            <a:r>
              <a:rPr lang="zh-CN" sz="2400" b="1">
                <a:ea typeface="宋体" panose="02010600030101010101" pitchFamily="2" charset="-122"/>
              </a:rPr>
              <a:t>求：</a:t>
            </a:r>
            <a:r>
              <a:rPr lang="en-US" sz="2400" b="1">
                <a:latin typeface="Times New Roman" panose="02020603050405020304" pitchFamily="18" charset="0"/>
                <a:ea typeface="宋体" panose="02010600030101010101" pitchFamily="2" charset="-122"/>
              </a:rPr>
              <a:t>(</a:t>
            </a:r>
            <a:r>
              <a:rPr lang="en-US" sz="2400" b="1" i="1">
                <a:latin typeface="Times New Roman" panose="02020603050405020304" pitchFamily="18" charset="0"/>
                <a:ea typeface="宋体" panose="02010600030101010101" pitchFamily="2" charset="-122"/>
              </a:rPr>
              <a:t>g</a:t>
            </a:r>
            <a:r>
              <a:rPr lang="zh-CN" sz="2400" b="1">
                <a:ea typeface="宋体" panose="02010600030101010101" pitchFamily="2" charset="-122"/>
              </a:rPr>
              <a:t>取</a:t>
            </a:r>
            <a:r>
              <a:rPr lang="en-US" sz="2400" b="1">
                <a:latin typeface="Times New Roman" panose="02020603050405020304" pitchFamily="18" charset="0"/>
                <a:ea typeface="宋体" panose="02010600030101010101" pitchFamily="2" charset="-122"/>
              </a:rPr>
              <a:t>10 N/kg</a:t>
            </a:r>
            <a:r>
              <a:rPr lang="zh-CN" sz="2400" b="1">
                <a:cs typeface="宋体" panose="02010600030101010101" pitchFamily="2" charset="-122"/>
              </a:rPr>
              <a:t>，</a:t>
            </a:r>
            <a:r>
              <a:rPr lang="en-US" sz="2400" b="1" i="1">
                <a:latin typeface="Times New Roman" panose="02020603050405020304" pitchFamily="18" charset="0"/>
                <a:ea typeface="宋体" panose="02010600030101010101" pitchFamily="2" charset="-122"/>
              </a:rPr>
              <a:t>ρ</a:t>
            </a:r>
            <a:r>
              <a:rPr lang="zh-CN" sz="2400" b="1" baseline="-25000">
                <a:ea typeface="宋体" panose="02010600030101010101" pitchFamily="2" charset="-122"/>
              </a:rPr>
              <a:t>水</a:t>
            </a:r>
            <a:r>
              <a:rPr lang="zh-CN" sz="2400" b="1">
                <a:ea typeface="宋体" panose="02010600030101010101" pitchFamily="2" charset="-122"/>
              </a:rPr>
              <a:t>＝</a:t>
            </a:r>
            <a:r>
              <a:rPr lang="en-US" sz="2400" b="1">
                <a:latin typeface="Times New Roman" panose="02020603050405020304" pitchFamily="18" charset="0"/>
                <a:ea typeface="宋体" panose="02010600030101010101" pitchFamily="2" charset="-122"/>
              </a:rPr>
              <a:t>1.0×10</a:t>
            </a:r>
            <a:r>
              <a:rPr lang="en-US" sz="2400" b="1" baseline="30000">
                <a:latin typeface="Times New Roman" panose="02020603050405020304" pitchFamily="18" charset="0"/>
                <a:ea typeface="宋体" panose="02010600030101010101" pitchFamily="2" charset="-122"/>
              </a:rPr>
              <a:t>3</a:t>
            </a:r>
            <a:r>
              <a:rPr lang="en-US" sz="2400" b="1">
                <a:latin typeface="Times New Roman" panose="02020603050405020304" pitchFamily="18" charset="0"/>
                <a:ea typeface="宋体" panose="02010600030101010101" pitchFamily="2" charset="-122"/>
              </a:rPr>
              <a:t> kg/m</a:t>
            </a:r>
            <a:r>
              <a:rPr lang="en-US" sz="2400" b="1" baseline="30000">
                <a:latin typeface="Times New Roman" panose="02020603050405020304" pitchFamily="18" charset="0"/>
                <a:ea typeface="宋体" panose="02010600030101010101" pitchFamily="2" charset="-122"/>
              </a:rPr>
              <a:t>3</a:t>
            </a:r>
            <a:r>
              <a:rPr lang="en-US" sz="2400" b="1">
                <a:latin typeface="Times New Roman" panose="02020603050405020304" pitchFamily="18" charset="0"/>
                <a:ea typeface="宋体" panose="02010600030101010101" pitchFamily="2" charset="-122"/>
              </a:rPr>
              <a:t>)</a:t>
            </a: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物体浸没在水中所受的浮力；</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物体的密度；</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(3)</a:t>
            </a:r>
            <a:r>
              <a:rPr lang="zh-CN" sz="2400" b="1">
                <a:ea typeface="宋体" panose="02010600030101010101" pitchFamily="2" charset="-122"/>
              </a:rPr>
              <a:t>物体上表面刚出水面时</a:t>
            </a:r>
            <a:r>
              <a:rPr lang="zh-CN" sz="2400" b="1">
                <a:cs typeface="宋体" panose="02010600030101010101" pitchFamily="2" charset="-122"/>
              </a:rPr>
              <a:t>，</a:t>
            </a:r>
            <a:r>
              <a:rPr lang="zh-CN" sz="2400" b="1">
                <a:ea typeface="宋体" panose="02010600030101010101" pitchFamily="2" charset="-122"/>
              </a:rPr>
              <a:t>水对</a:t>
            </a:r>
          </a:p>
          <a:p>
            <a:pPr indent="0">
              <a:lnSpc>
                <a:spcPct val="150000"/>
              </a:lnSpc>
            </a:pPr>
            <a:r>
              <a:rPr lang="zh-CN" sz="2400" b="1">
                <a:ea typeface="宋体" panose="02010600030101010101" pitchFamily="2" charset="-122"/>
              </a:rPr>
              <a:t>下表面产生的压强．</a:t>
            </a:r>
            <a:endParaRPr lang="zh-CN" altLang="en-US"/>
          </a:p>
        </p:txBody>
      </p:sp>
      <p:pic>
        <p:nvPicPr>
          <p:cNvPr id="2" name="图片 -2147482435" descr="荔广东物理139.TIF"/>
          <p:cNvPicPr>
            <a:picLocks noChangeAspect="1"/>
          </p:cNvPicPr>
          <p:nvPr/>
        </p:nvPicPr>
        <p:blipFill>
          <a:blip r:embed="rId2" r:link="rId3"/>
          <a:stretch>
            <a:fillRect/>
          </a:stretch>
        </p:blipFill>
        <p:spPr>
          <a:xfrm>
            <a:off x="6231255" y="3238500"/>
            <a:ext cx="4318000" cy="2245995"/>
          </a:xfrm>
          <a:prstGeom prst="rect">
            <a:avLst/>
          </a:prstGeom>
          <a:noFill/>
          <a:ln w="9525">
            <a:noFill/>
          </a:ln>
        </p:spPr>
      </p:pic>
      <p:sp>
        <p:nvSpPr>
          <p:cNvPr id="11" name="文本框 10"/>
          <p:cNvSpPr txBox="1"/>
          <p:nvPr/>
        </p:nvSpPr>
        <p:spPr>
          <a:xfrm>
            <a:off x="7839422" y="5852744"/>
            <a:ext cx="1101090" cy="368300"/>
          </a:xfrm>
          <a:prstGeom prst="rect">
            <a:avLst/>
          </a:prstGeom>
          <a:noFill/>
        </p:spPr>
        <p:txBody>
          <a:bodyPr wrap="square" rtlCol="0">
            <a:spAutoFit/>
          </a:bodyPr>
          <a:lstStyle/>
          <a:p>
            <a:r>
              <a:rPr b="1">
                <a:latin typeface="Times New Roman" panose="02020603050405020304" pitchFamily="18" charset="0"/>
                <a:cs typeface="Times New Roman" panose="02020603050405020304" pitchFamily="18" charset="0"/>
                <a:sym typeface="+mn-ea"/>
              </a:rPr>
              <a:t>第</a:t>
            </a:r>
            <a:r>
              <a:rPr lang="en-US" b="1">
                <a:latin typeface="Times New Roman" panose="02020603050405020304" pitchFamily="18" charset="0"/>
                <a:cs typeface="Times New Roman" panose="02020603050405020304" pitchFamily="18" charset="0"/>
                <a:sym typeface="+mn-ea"/>
              </a:rPr>
              <a:t>13</a:t>
            </a:r>
            <a:r>
              <a:rPr b="1">
                <a:latin typeface="Times New Roman" panose="02020603050405020304" pitchFamily="18" charset="0"/>
                <a:cs typeface="Times New Roman" panose="02020603050405020304" pitchFamily="18" charset="0"/>
                <a:sym typeface="+mn-ea"/>
              </a:rPr>
              <a:t>题图</a:t>
            </a:r>
            <a:endParaRPr lang="zh-CN" altLang="en-US" b="1">
              <a:latin typeface="Times New Roman" panose="02020603050405020304" pitchFamily="18"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39090" y="1330960"/>
            <a:ext cx="11600180" cy="5039995"/>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物体浸没在水中受到的浮力是</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没</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12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4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8 N</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因为物体浸没</a:t>
            </a:r>
            <a:r>
              <a:rPr lang="zh-CN" sz="2400" b="1">
                <a:solidFill>
                  <a:srgbClr val="FF0000"/>
                </a:solidFill>
                <a:cs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水</a:t>
            </a:r>
            <a:r>
              <a:rPr lang="en-US" sz="2400" b="1" i="1">
                <a:solidFill>
                  <a:srgbClr val="FF0000"/>
                </a:solidFill>
                <a:latin typeface="Times New Roman" panose="02020603050405020304" pitchFamily="18" charset="0"/>
                <a:ea typeface="宋体" panose="02010600030101010101" pitchFamily="2" charset="-122"/>
              </a:rPr>
              <a:t>gV</a:t>
            </a:r>
            <a:r>
              <a:rPr lang="zh-CN" sz="2400" b="1" baseline="-25000">
                <a:solidFill>
                  <a:srgbClr val="FF0000"/>
                </a:solidFill>
                <a:ea typeface="宋体" panose="02010600030101010101" pitchFamily="2" charset="-122"/>
              </a:rPr>
              <a:t>排</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水</a:t>
            </a:r>
            <a:r>
              <a:rPr lang="en-US" sz="2400" b="1" i="1">
                <a:solidFill>
                  <a:srgbClr val="FF0000"/>
                </a:solidFill>
                <a:latin typeface="Times New Roman" panose="02020603050405020304" pitchFamily="18" charset="0"/>
                <a:ea typeface="宋体" panose="02010600030101010101" pitchFamily="2" charset="-122"/>
              </a:rPr>
              <a:t>gV</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而物体的重力为</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mg</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物</a:t>
            </a:r>
            <a:r>
              <a:rPr lang="en-US" sz="2400" b="1" i="1">
                <a:solidFill>
                  <a:srgbClr val="FF0000"/>
                </a:solidFill>
                <a:latin typeface="Times New Roman" panose="02020603050405020304" pitchFamily="18" charset="0"/>
                <a:ea typeface="宋体" panose="02010600030101010101" pitchFamily="2" charset="-122"/>
              </a:rPr>
              <a:t>gV</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所以有</a:t>
            </a:r>
          </a:p>
          <a:p>
            <a:pPr indent="0">
              <a:lnSpc>
                <a:spcPct val="90000"/>
              </a:lnSpc>
            </a:pP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                  </a:t>
            </a:r>
            <a:r>
              <a:rPr lang="zh-CN" sz="2400" b="1">
                <a:solidFill>
                  <a:srgbClr val="FF0000"/>
                </a:solidFill>
                <a:cs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即</a:t>
            </a:r>
            <a:r>
              <a:rPr lang="zh-CN" sz="1050" b="0">
                <a:ea typeface="宋体" panose="02010600030101010101" pitchFamily="2" charset="-122"/>
              </a:rPr>
              <a:t>                                               </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可得</a:t>
            </a:r>
          </a:p>
          <a:p>
            <a:pPr indent="0">
              <a:lnSpc>
                <a:spcPct val="150000"/>
              </a:lnSpc>
            </a:pP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                                      </a:t>
            </a:r>
            <a:r>
              <a:rPr lang="en-US" sz="2400" b="1">
                <a:solidFill>
                  <a:srgbClr val="FF0000"/>
                </a:solidFill>
                <a:latin typeface="Times New Roman" panose="02020603050405020304" pitchFamily="18" charset="0"/>
                <a:ea typeface="宋体" panose="02010600030101010101" pitchFamily="2" charset="-122"/>
              </a:rPr>
              <a:t>×1.0×10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1.5×10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p>
          <a:p>
            <a:pPr indent="0">
              <a:lnSpc>
                <a:spcPct val="50000"/>
              </a:lnSpc>
            </a:pPr>
            <a:endParaRPr lang="en-US" sz="2400" b="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由图可得物体上表面刚出水面时物体向上移动</a:t>
            </a:r>
            <a:r>
              <a:rPr lang="en-US" sz="2400" b="1">
                <a:solidFill>
                  <a:srgbClr val="FF0000"/>
                </a:solidFill>
                <a:latin typeface="Times New Roman" panose="02020603050405020304" pitchFamily="18" charset="0"/>
                <a:ea typeface="宋体" panose="02010600030101010101" pitchFamily="2" charset="-122"/>
              </a:rPr>
              <a:t>5 cm</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下表面刚出水时物体向上移动</a:t>
            </a:r>
            <a:r>
              <a:rPr lang="en-US" sz="2400" b="1">
                <a:solidFill>
                  <a:srgbClr val="FF0000"/>
                </a:solidFill>
                <a:latin typeface="Times New Roman" panose="02020603050405020304" pitchFamily="18" charset="0"/>
                <a:ea typeface="宋体" panose="02010600030101010101" pitchFamily="2" charset="-122"/>
              </a:rPr>
              <a:t>8 cm</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所以物体上表面刚出水面时下表面距离水面</a:t>
            </a:r>
            <a:r>
              <a:rPr lang="en-US" sz="2400" b="1">
                <a:solidFill>
                  <a:srgbClr val="FF0000"/>
                </a:solidFill>
                <a:latin typeface="Times New Roman" panose="02020603050405020304" pitchFamily="18" charset="0"/>
                <a:ea typeface="宋体" panose="02010600030101010101" pitchFamily="2" charset="-122"/>
              </a:rPr>
              <a:t>3 cm</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故这时水对物体下表面的压强是</a:t>
            </a:r>
            <a:r>
              <a:rPr lang="en-US" sz="2400" b="1" i="1">
                <a:solidFill>
                  <a:srgbClr val="FF0000"/>
                </a:solidFill>
                <a:latin typeface="Times New Roman" panose="02020603050405020304" pitchFamily="18" charset="0"/>
                <a:ea typeface="宋体" panose="02010600030101010101" pitchFamily="2" charset="-122"/>
              </a:rPr>
              <a:t>p</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水</a:t>
            </a:r>
            <a:r>
              <a:rPr lang="en-US" sz="2400" b="1" i="1">
                <a:solidFill>
                  <a:srgbClr val="FF0000"/>
                </a:solidFill>
                <a:latin typeface="Times New Roman" panose="02020603050405020304" pitchFamily="18" charset="0"/>
                <a:ea typeface="宋体" panose="02010600030101010101" pitchFamily="2" charset="-122"/>
              </a:rPr>
              <a:t>gh</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×10 N/kg×0.03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300 Pa</a:t>
            </a:r>
            <a:endParaRPr lang="zh-CN" altLang="en-US"/>
          </a:p>
        </p:txBody>
      </p:sp>
      <p:graphicFrame>
        <p:nvGraphicFramePr>
          <p:cNvPr id="2" name="对象 -2147482536"/>
          <p:cNvGraphicFramePr>
            <a:graphicFrameLocks noChangeAspect="1"/>
          </p:cNvGraphicFramePr>
          <p:nvPr/>
        </p:nvGraphicFramePr>
        <p:xfrm>
          <a:off x="573405" y="2666048"/>
          <a:ext cx="1330325" cy="958215"/>
        </p:xfrm>
        <a:graphic>
          <a:graphicData uri="http://schemas.openxmlformats.org/presentationml/2006/ole">
            <mc:AlternateContent xmlns:mc="http://schemas.openxmlformats.org/markup-compatibility/2006">
              <mc:Choice xmlns:v="urn:schemas-microsoft-com:vml" Requires="v">
                <p:oleObj spid="_x0000_s19465" r:id="rId3" imgW="634365" imgH="457200" progId="Equation.DSMT4">
                  <p:embed/>
                </p:oleObj>
              </mc:Choice>
              <mc:Fallback>
                <p:oleObj r:id="rId3" imgW="634365" imgH="457200" progId="Equation.DSMT4">
                  <p:embed/>
                  <p:pic>
                    <p:nvPicPr>
                      <p:cNvPr id="0" name="图片 3075"/>
                      <p:cNvPicPr/>
                      <p:nvPr/>
                    </p:nvPicPr>
                    <p:blipFill>
                      <a:blip r:embed="rId4"/>
                      <a:stretch>
                        <a:fillRect/>
                      </a:stretch>
                    </p:blipFill>
                    <p:spPr>
                      <a:xfrm>
                        <a:off x="573405" y="2666048"/>
                        <a:ext cx="1330325" cy="958215"/>
                      </a:xfrm>
                      <a:prstGeom prst="rect">
                        <a:avLst/>
                      </a:prstGeom>
                      <a:noFill/>
                      <a:ln w="38100">
                        <a:noFill/>
                        <a:miter/>
                      </a:ln>
                    </p:spPr>
                  </p:pic>
                </p:oleObj>
              </mc:Fallback>
            </mc:AlternateContent>
          </a:graphicData>
        </a:graphic>
      </p:graphicFrame>
      <p:graphicFrame>
        <p:nvGraphicFramePr>
          <p:cNvPr id="3" name="对象 -2147482534"/>
          <p:cNvGraphicFramePr>
            <a:graphicFrameLocks noChangeAspect="1"/>
          </p:cNvGraphicFramePr>
          <p:nvPr/>
        </p:nvGraphicFramePr>
        <p:xfrm>
          <a:off x="2249170" y="2666048"/>
          <a:ext cx="1330325" cy="958215"/>
        </p:xfrm>
        <a:graphic>
          <a:graphicData uri="http://schemas.openxmlformats.org/presentationml/2006/ole">
            <mc:AlternateContent xmlns:mc="http://schemas.openxmlformats.org/markup-compatibility/2006">
              <mc:Choice xmlns:v="urn:schemas-microsoft-com:vml" Requires="v">
                <p:oleObj spid="_x0000_s19466" r:id="rId5" imgW="634365" imgH="457200" progId="Equation.DSMT4">
                  <p:embed/>
                </p:oleObj>
              </mc:Choice>
              <mc:Fallback>
                <p:oleObj r:id="rId5" imgW="634365" imgH="457200" progId="Equation.DSMT4">
                  <p:embed/>
                  <p:pic>
                    <p:nvPicPr>
                      <p:cNvPr id="0" name="图片 1"/>
                      <p:cNvPicPr/>
                      <p:nvPr/>
                    </p:nvPicPr>
                    <p:blipFill>
                      <a:blip r:embed="rId6"/>
                      <a:stretch>
                        <a:fillRect/>
                      </a:stretch>
                    </p:blipFill>
                    <p:spPr>
                      <a:xfrm>
                        <a:off x="2249170" y="2666048"/>
                        <a:ext cx="1330325" cy="958215"/>
                      </a:xfrm>
                      <a:prstGeom prst="rect">
                        <a:avLst/>
                      </a:prstGeom>
                      <a:noFill/>
                      <a:ln w="38100">
                        <a:noFill/>
                        <a:miter/>
                      </a:ln>
                    </p:spPr>
                  </p:pic>
                </p:oleObj>
              </mc:Fallback>
            </mc:AlternateContent>
          </a:graphicData>
        </a:graphic>
      </p:graphicFrame>
      <p:graphicFrame>
        <p:nvGraphicFramePr>
          <p:cNvPr id="5" name="对象 -2147482533"/>
          <p:cNvGraphicFramePr>
            <a:graphicFrameLocks noChangeAspect="1"/>
          </p:cNvGraphicFramePr>
          <p:nvPr/>
        </p:nvGraphicFramePr>
        <p:xfrm>
          <a:off x="4322763" y="2666048"/>
          <a:ext cx="1358900" cy="958215"/>
        </p:xfrm>
        <a:graphic>
          <a:graphicData uri="http://schemas.openxmlformats.org/presentationml/2006/ole">
            <mc:AlternateContent xmlns:mc="http://schemas.openxmlformats.org/markup-compatibility/2006">
              <mc:Choice xmlns:v="urn:schemas-microsoft-com:vml" Requires="v">
                <p:oleObj spid="_x0000_s19467" r:id="rId7" imgW="647700" imgH="457200" progId="Equation.DSMT4">
                  <p:embed/>
                </p:oleObj>
              </mc:Choice>
              <mc:Fallback>
                <p:oleObj r:id="rId7" imgW="647700" imgH="457200" progId="Equation.DSMT4">
                  <p:embed/>
                  <p:pic>
                    <p:nvPicPr>
                      <p:cNvPr id="0" name="图片 2"/>
                      <p:cNvPicPr/>
                      <p:nvPr/>
                    </p:nvPicPr>
                    <p:blipFill>
                      <a:blip r:embed="rId8"/>
                      <a:stretch>
                        <a:fillRect/>
                      </a:stretch>
                    </p:blipFill>
                    <p:spPr>
                      <a:xfrm>
                        <a:off x="4322763" y="2666048"/>
                        <a:ext cx="1358900" cy="958215"/>
                      </a:xfrm>
                      <a:prstGeom prst="rect">
                        <a:avLst/>
                      </a:prstGeom>
                      <a:noFill/>
                      <a:ln w="38100">
                        <a:noFill/>
                        <a:miter/>
                      </a:ln>
                    </p:spPr>
                  </p:pic>
                </p:oleObj>
              </mc:Fallback>
            </mc:AlternateContent>
          </a:graphicData>
        </a:graphic>
      </p:graphicFrame>
      <p:graphicFrame>
        <p:nvGraphicFramePr>
          <p:cNvPr id="7" name="对象 -2147482532"/>
          <p:cNvGraphicFramePr>
            <a:graphicFrameLocks noChangeAspect="1"/>
          </p:cNvGraphicFramePr>
          <p:nvPr/>
        </p:nvGraphicFramePr>
        <p:xfrm>
          <a:off x="694373" y="3715068"/>
          <a:ext cx="2584450" cy="958215"/>
        </p:xfrm>
        <a:graphic>
          <a:graphicData uri="http://schemas.openxmlformats.org/presentationml/2006/ole">
            <mc:AlternateContent xmlns:mc="http://schemas.openxmlformats.org/markup-compatibility/2006">
              <mc:Choice xmlns:v="urn:schemas-microsoft-com:vml" Requires="v">
                <p:oleObj spid="_x0000_s19468" r:id="rId9" imgW="1231265" imgH="457200" progId="Equation.DSMT4">
                  <p:embed/>
                </p:oleObj>
              </mc:Choice>
              <mc:Fallback>
                <p:oleObj r:id="rId9" imgW="1231265" imgH="457200" progId="Equation.DSMT4">
                  <p:embed/>
                  <p:pic>
                    <p:nvPicPr>
                      <p:cNvPr id="0" name="图片 3"/>
                      <p:cNvPicPr/>
                      <p:nvPr/>
                    </p:nvPicPr>
                    <p:blipFill>
                      <a:blip r:embed="rId10"/>
                      <a:stretch>
                        <a:fillRect/>
                      </a:stretch>
                    </p:blipFill>
                    <p:spPr>
                      <a:xfrm>
                        <a:off x="694373" y="3715068"/>
                        <a:ext cx="2584450" cy="958215"/>
                      </a:xfrm>
                      <a:prstGeom prst="rect">
                        <a:avLst/>
                      </a:prstGeom>
                      <a:noFill/>
                      <a:ln w="38100">
                        <a:noFill/>
                        <a:miter/>
                      </a:ln>
                    </p:spPr>
                  </p:pic>
                </p:oleObj>
              </mc:Fallback>
            </mc:AlternateContent>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83565" y="1167765"/>
            <a:ext cx="11052810" cy="3415030"/>
          </a:xfrm>
          <a:prstGeom prst="rect">
            <a:avLst/>
          </a:prstGeom>
          <a:noFill/>
          <a:ln w="9525">
            <a:noFill/>
          </a:ln>
        </p:spPr>
        <p:txBody>
          <a:bodyPr wrap="square">
            <a:spAutoFit/>
          </a:bodyPr>
          <a:lstStyle/>
          <a:p>
            <a:pPr indent="0">
              <a:lnSpc>
                <a:spcPct val="150000"/>
              </a:lnSpc>
            </a:pPr>
            <a:r>
              <a:rPr lang="en-US" sz="2400" b="1">
                <a:latin typeface="Times New Roman" panose="02020603050405020304" pitchFamily="18" charset="0"/>
                <a:ea typeface="宋体" panose="02010600030101010101" pitchFamily="2" charset="-122"/>
              </a:rPr>
              <a:t>14. </a:t>
            </a:r>
            <a:r>
              <a:rPr lang="en-US" sz="2400" b="1">
                <a:latin typeface="Times New Roman" panose="02020603050405020304" pitchFamily="18" charset="0"/>
                <a:ea typeface="黑体" panose="02010609060101010101" pitchFamily="49" charset="-122"/>
              </a:rPr>
              <a:t>(2020</a:t>
            </a:r>
            <a:r>
              <a:rPr lang="zh-CN" sz="2400" b="1">
                <a:ea typeface="黑体" panose="02010609060101010101" pitchFamily="49" charset="-122"/>
              </a:rPr>
              <a:t>重庆</a:t>
            </a:r>
            <a:r>
              <a:rPr lang="en-US" sz="2400" b="1">
                <a:latin typeface="Times New Roman" panose="02020603050405020304" pitchFamily="18" charset="0"/>
                <a:ea typeface="黑体" panose="02010609060101010101" pitchFamily="49" charset="-122"/>
              </a:rPr>
              <a:t>A</a:t>
            </a:r>
            <a:r>
              <a:rPr lang="zh-CN" sz="2400" b="1">
                <a:ea typeface="黑体" panose="02010609060101010101" pitchFamily="49" charset="-122"/>
              </a:rPr>
              <a:t>卷</a:t>
            </a:r>
            <a:r>
              <a:rPr lang="en-US" sz="2400" b="1">
                <a:latin typeface="Times New Roman" panose="02020603050405020304" pitchFamily="18" charset="0"/>
                <a:ea typeface="黑体" panose="02010609060101010101" pitchFamily="49" charset="-122"/>
              </a:rPr>
              <a:t>)</a:t>
            </a:r>
            <a:r>
              <a:rPr lang="zh-CN" sz="2400" b="1">
                <a:ea typeface="宋体" panose="02010600030101010101" pitchFamily="2" charset="-122"/>
              </a:rPr>
              <a:t>如图</a:t>
            </a:r>
            <a:r>
              <a:rPr lang="zh-CN" sz="2400" b="1">
                <a:cs typeface="宋体" panose="02010600030101010101" pitchFamily="2" charset="-122"/>
              </a:rPr>
              <a:t>，</a:t>
            </a:r>
            <a:r>
              <a:rPr lang="zh-CN" sz="2400" b="1">
                <a:ea typeface="宋体" panose="02010600030101010101" pitchFamily="2" charset="-122"/>
              </a:rPr>
              <a:t>水平桌面上放有一圆柱形溢水杯</a:t>
            </a:r>
            <a:r>
              <a:rPr lang="zh-CN" sz="2400" b="1">
                <a:cs typeface="宋体" panose="02010600030101010101" pitchFamily="2" charset="-122"/>
              </a:rPr>
              <a:t>，</a:t>
            </a:r>
            <a:r>
              <a:rPr lang="zh-CN" sz="2400" b="1">
                <a:ea typeface="宋体" panose="02010600030101010101" pitchFamily="2" charset="-122"/>
              </a:rPr>
              <a:t>它的重为</a:t>
            </a:r>
            <a:r>
              <a:rPr lang="en-US" sz="2400" b="1">
                <a:latin typeface="Times New Roman" panose="02020603050405020304" pitchFamily="18" charset="0"/>
                <a:ea typeface="宋体" panose="02010600030101010101" pitchFamily="2" charset="-122"/>
              </a:rPr>
              <a:t>3 N</a:t>
            </a:r>
            <a:r>
              <a:rPr lang="zh-CN" sz="2400" b="1">
                <a:cs typeface="宋体" panose="02010600030101010101" pitchFamily="2" charset="-122"/>
              </a:rPr>
              <a:t>，</a:t>
            </a:r>
            <a:r>
              <a:rPr lang="zh-CN" sz="2400" b="1">
                <a:ea typeface="宋体" panose="02010600030101010101" pitchFamily="2" charset="-122"/>
              </a:rPr>
              <a:t>底面积为</a:t>
            </a:r>
            <a:r>
              <a:rPr lang="en-US" sz="2400" b="1">
                <a:latin typeface="Times New Roman" panose="02020603050405020304" pitchFamily="18" charset="0"/>
                <a:ea typeface="宋体" panose="02010600030101010101" pitchFamily="2" charset="-122"/>
              </a:rPr>
              <a:t>300 cm</a:t>
            </a:r>
            <a:r>
              <a:rPr lang="en-US" sz="2400" b="1" baseline="30000">
                <a:latin typeface="Times New Roman" panose="02020603050405020304" pitchFamily="18" charset="0"/>
                <a:ea typeface="宋体" panose="02010600030101010101" pitchFamily="2" charset="-122"/>
              </a:rPr>
              <a:t>2</a:t>
            </a:r>
            <a:r>
              <a:rPr lang="zh-CN" sz="2400" b="1">
                <a:ea typeface="宋体" panose="02010600030101010101" pitchFamily="2" charset="-122"/>
              </a:rPr>
              <a:t>、溢水口距杯底</a:t>
            </a:r>
            <a:r>
              <a:rPr lang="en-US" sz="2400" b="1">
                <a:latin typeface="Times New Roman" panose="02020603050405020304" pitchFamily="18" charset="0"/>
                <a:ea typeface="宋体" panose="02010600030101010101" pitchFamily="2" charset="-122"/>
              </a:rPr>
              <a:t>20 cm</a:t>
            </a:r>
            <a:r>
              <a:rPr lang="zh-CN" sz="2400" b="1">
                <a:cs typeface="宋体" panose="02010600030101010101" pitchFamily="2" charset="-122"/>
              </a:rPr>
              <a:t>，</a:t>
            </a:r>
            <a:r>
              <a:rPr lang="zh-CN" sz="2400" b="1">
                <a:ea typeface="宋体" panose="02010600030101010101" pitchFamily="2" charset="-122"/>
              </a:rPr>
              <a:t>内装水的深度为</a:t>
            </a:r>
            <a:r>
              <a:rPr lang="en-US" sz="2400" b="1">
                <a:latin typeface="Times New Roman" panose="02020603050405020304" pitchFamily="18" charset="0"/>
                <a:ea typeface="宋体" panose="02010600030101010101" pitchFamily="2" charset="-122"/>
              </a:rPr>
              <a:t>18 cm.</a:t>
            </a:r>
            <a:r>
              <a:rPr lang="zh-CN" sz="2400" b="1">
                <a:ea typeface="宋体" panose="02010600030101010101" pitchFamily="2" charset="-122"/>
              </a:rPr>
              <a:t>将一体积为</a:t>
            </a:r>
            <a:r>
              <a:rPr lang="en-US" sz="2400" b="1">
                <a:latin typeface="Times New Roman" panose="02020603050405020304" pitchFamily="18" charset="0"/>
                <a:ea typeface="宋体" panose="02010600030101010101" pitchFamily="2" charset="-122"/>
              </a:rPr>
              <a:t>1 000 cm</a:t>
            </a:r>
            <a:r>
              <a:rPr lang="en-US" sz="2400" b="1" baseline="30000">
                <a:latin typeface="Times New Roman" panose="02020603050405020304" pitchFamily="18" charset="0"/>
                <a:ea typeface="宋体" panose="02010600030101010101" pitchFamily="2" charset="-122"/>
              </a:rPr>
              <a:t>3</a:t>
            </a:r>
            <a:r>
              <a:rPr lang="zh-CN" sz="2400" b="1">
                <a:ea typeface="宋体" panose="02010600030101010101" pitchFamily="2" charset="-122"/>
              </a:rPr>
              <a:t>、密度为</a:t>
            </a:r>
            <a:r>
              <a:rPr lang="en-US" sz="2400" b="1">
                <a:latin typeface="Times New Roman" panose="02020603050405020304" pitchFamily="18" charset="0"/>
                <a:ea typeface="宋体" panose="02010600030101010101" pitchFamily="2" charset="-122"/>
              </a:rPr>
              <a:t>0.9 g/cm</a:t>
            </a:r>
            <a:r>
              <a:rPr lang="en-US" sz="2400" b="1" baseline="30000">
                <a:latin typeface="Times New Roman" panose="02020603050405020304" pitchFamily="18" charset="0"/>
                <a:ea typeface="宋体" panose="02010600030101010101" pitchFamily="2" charset="-122"/>
              </a:rPr>
              <a:t>3</a:t>
            </a:r>
            <a:r>
              <a:rPr lang="zh-CN" sz="2400" b="1">
                <a:ea typeface="宋体" panose="02010600030101010101" pitchFamily="2" charset="-122"/>
              </a:rPr>
              <a:t>的正方体木块缓慢放入水中</a:t>
            </a:r>
            <a:r>
              <a:rPr lang="zh-CN" sz="2400" b="1">
                <a:cs typeface="宋体" panose="02010600030101010101" pitchFamily="2" charset="-122"/>
              </a:rPr>
              <a:t>，</a:t>
            </a:r>
            <a:r>
              <a:rPr lang="zh-CN" sz="2400" b="1">
                <a:ea typeface="宋体" panose="02010600030101010101" pitchFamily="2" charset="-122"/>
              </a:rPr>
              <a:t>不计溢水杯厚度</a:t>
            </a:r>
            <a:r>
              <a:rPr lang="zh-CN" sz="2400" b="1">
                <a:cs typeface="宋体" panose="02010600030101010101" pitchFamily="2" charset="-122"/>
              </a:rPr>
              <a:t>，</a:t>
            </a:r>
            <a:r>
              <a:rPr lang="zh-CN" sz="2400" b="1">
                <a:ea typeface="宋体" panose="02010600030101010101" pitchFamily="2" charset="-122"/>
              </a:rPr>
              <a:t>求：</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(1)</a:t>
            </a:r>
            <a:r>
              <a:rPr lang="zh-CN" sz="2400" b="1">
                <a:ea typeface="宋体" panose="02010600030101010101" pitchFamily="2" charset="-122"/>
              </a:rPr>
              <a:t>木块的质量</a:t>
            </a:r>
            <a:r>
              <a:rPr lang="en-US" sz="2400" b="1" i="1">
                <a:latin typeface="Times New Roman" panose="02020603050405020304" pitchFamily="18" charset="0"/>
                <a:ea typeface="宋体" panose="02010600030101010101" pitchFamily="2" charset="-122"/>
              </a:rPr>
              <a:t>m</a:t>
            </a:r>
            <a:r>
              <a:rPr lang="zh-CN" sz="2400" b="1" baseline="-25000">
                <a:ea typeface="宋体" panose="02010600030101010101" pitchFamily="2" charset="-122"/>
              </a:rPr>
              <a:t>木</a:t>
            </a:r>
            <a:r>
              <a:rPr lang="zh-CN" sz="2400" b="1">
                <a:ea typeface="宋体" panose="02010600030101010101" pitchFamily="2" charset="-122"/>
              </a:rPr>
              <a:t>；</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(2)</a:t>
            </a:r>
            <a:r>
              <a:rPr lang="zh-CN" sz="2400" b="1">
                <a:ea typeface="宋体" panose="02010600030101010101" pitchFamily="2" charset="-122"/>
              </a:rPr>
              <a:t>木块放入前</a:t>
            </a:r>
            <a:r>
              <a:rPr lang="zh-CN" sz="2400" b="1">
                <a:cs typeface="宋体" panose="02010600030101010101" pitchFamily="2" charset="-122"/>
              </a:rPr>
              <a:t>，</a:t>
            </a:r>
            <a:r>
              <a:rPr lang="zh-CN" sz="2400" b="1">
                <a:ea typeface="宋体" panose="02010600030101010101" pitchFamily="2" charset="-122"/>
              </a:rPr>
              <a:t>水对溢水杯底的压力</a:t>
            </a:r>
            <a:r>
              <a:rPr lang="en-US" sz="2400" b="1" i="1">
                <a:latin typeface="Times New Roman" panose="02020603050405020304" pitchFamily="18" charset="0"/>
                <a:ea typeface="宋体" panose="02010600030101010101" pitchFamily="2" charset="-122"/>
              </a:rPr>
              <a:t>F</a:t>
            </a:r>
            <a:r>
              <a:rPr lang="zh-CN" sz="2400" b="1">
                <a:ea typeface="宋体" panose="02010600030101010101" pitchFamily="2" charset="-122"/>
              </a:rPr>
              <a:t>；</a:t>
            </a:r>
            <a:endParaRPr lang="en-US" sz="2400" b="1">
              <a:latin typeface="Times New Roman" panose="02020603050405020304" pitchFamily="18" charset="0"/>
              <a:ea typeface="宋体" panose="02010600030101010101" pitchFamily="2" charset="-122"/>
            </a:endParaRPr>
          </a:p>
          <a:p>
            <a:pPr indent="0">
              <a:lnSpc>
                <a:spcPct val="150000"/>
              </a:lnSpc>
            </a:pPr>
            <a:r>
              <a:rPr lang="en-US" sz="2400" b="1">
                <a:latin typeface="Times New Roman" panose="02020603050405020304" pitchFamily="18" charset="0"/>
                <a:ea typeface="宋体" panose="02010600030101010101" pitchFamily="2" charset="-122"/>
              </a:rPr>
              <a:t>(3)</a:t>
            </a:r>
            <a:r>
              <a:rPr lang="zh-CN" sz="2400" b="1">
                <a:ea typeface="宋体" panose="02010600030101010101" pitchFamily="2" charset="-122"/>
              </a:rPr>
              <a:t>木块放入水中静止后</a:t>
            </a:r>
            <a:r>
              <a:rPr lang="zh-CN" sz="2400" b="1">
                <a:cs typeface="宋体" panose="02010600030101010101" pitchFamily="2" charset="-122"/>
              </a:rPr>
              <a:t>，</a:t>
            </a:r>
            <a:r>
              <a:rPr lang="zh-CN" sz="2400" b="1">
                <a:ea typeface="宋体" panose="02010600030101010101" pitchFamily="2" charset="-122"/>
              </a:rPr>
              <a:t>溢水杯对桌面的压强</a:t>
            </a:r>
            <a:r>
              <a:rPr lang="en-US" sz="2400" b="1" i="1">
                <a:latin typeface="Times New Roman" panose="02020603050405020304" pitchFamily="18" charset="0"/>
                <a:ea typeface="宋体" panose="02010600030101010101" pitchFamily="2" charset="-122"/>
              </a:rPr>
              <a:t>p</a:t>
            </a:r>
            <a:r>
              <a:rPr lang="en-US" sz="2400" b="1">
                <a:latin typeface="Times New Roman" panose="02020603050405020304" pitchFamily="18" charset="0"/>
                <a:ea typeface="宋体" panose="02010600030101010101" pitchFamily="2" charset="-122"/>
              </a:rPr>
              <a:t>.</a:t>
            </a:r>
            <a:endParaRPr lang="zh-CN" altLang="en-US"/>
          </a:p>
        </p:txBody>
      </p:sp>
      <p:pic>
        <p:nvPicPr>
          <p:cNvPr id="2" name="图片 -2147482434" descr="荔广东物理140.TIF"/>
          <p:cNvPicPr>
            <a:picLocks noChangeAspect="1"/>
          </p:cNvPicPr>
          <p:nvPr/>
        </p:nvPicPr>
        <p:blipFill>
          <a:blip r:embed="rId2" r:link="rId3"/>
          <a:stretch>
            <a:fillRect/>
          </a:stretch>
        </p:blipFill>
        <p:spPr>
          <a:xfrm>
            <a:off x="7418705" y="3239770"/>
            <a:ext cx="3691890" cy="2125345"/>
          </a:xfrm>
          <a:prstGeom prst="rect">
            <a:avLst/>
          </a:prstGeom>
          <a:noFill/>
          <a:ln w="9525">
            <a:noFill/>
          </a:ln>
        </p:spPr>
      </p:pic>
      <p:sp>
        <p:nvSpPr>
          <p:cNvPr id="11" name="文本框 10"/>
          <p:cNvSpPr txBox="1"/>
          <p:nvPr/>
        </p:nvSpPr>
        <p:spPr>
          <a:xfrm>
            <a:off x="8713816" y="5822264"/>
            <a:ext cx="1773877" cy="368300"/>
          </a:xfrm>
          <a:prstGeom prst="rect">
            <a:avLst/>
          </a:prstGeom>
          <a:noFill/>
        </p:spPr>
        <p:txBody>
          <a:bodyPr wrap="square" rtlCol="0">
            <a:spAutoFit/>
          </a:bodyPr>
          <a:lstStyle/>
          <a:p>
            <a:r>
              <a:rPr b="1">
                <a:latin typeface="Times New Roman" panose="02020603050405020304" pitchFamily="18" charset="0"/>
                <a:cs typeface="Times New Roman" panose="02020603050405020304" pitchFamily="18" charset="0"/>
                <a:sym typeface="+mn-ea"/>
              </a:rPr>
              <a:t>第</a:t>
            </a:r>
            <a:r>
              <a:rPr lang="en-US" b="1">
                <a:latin typeface="Times New Roman" panose="02020603050405020304" pitchFamily="18" charset="0"/>
                <a:cs typeface="Times New Roman" panose="02020603050405020304" pitchFamily="18" charset="0"/>
                <a:sym typeface="+mn-ea"/>
              </a:rPr>
              <a:t>14</a:t>
            </a:r>
            <a:r>
              <a:rPr b="1">
                <a:latin typeface="Times New Roman" panose="02020603050405020304" pitchFamily="18" charset="0"/>
                <a:cs typeface="Times New Roman" panose="02020603050405020304" pitchFamily="18" charset="0"/>
                <a:sym typeface="+mn-ea"/>
              </a:rPr>
              <a:t>题图</a:t>
            </a:r>
            <a:endParaRPr lang="zh-CN" altLang="en-US" b="1">
              <a:latin typeface="Times New Roman" panose="02020603050405020304" pitchFamily="18" charset="0"/>
              <a:cs typeface="Times New Roman" panose="0202060305040502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983615" y="801370"/>
            <a:ext cx="9137015" cy="5862320"/>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木块的质量为</a:t>
            </a:r>
            <a:r>
              <a:rPr lang="en-US" sz="2400" b="1" i="1">
                <a:solidFill>
                  <a:srgbClr val="FF0000"/>
                </a:solidFill>
                <a:latin typeface="Times New Roman" panose="02020603050405020304" pitchFamily="18" charset="0"/>
                <a:ea typeface="宋体" panose="02010600030101010101" pitchFamily="2" charset="-122"/>
              </a:rPr>
              <a:t>m</a:t>
            </a:r>
            <a:r>
              <a:rPr lang="zh-CN" sz="2400" b="1" baseline="-25000">
                <a:solidFill>
                  <a:srgbClr val="FF0000"/>
                </a:solidFill>
                <a:ea typeface="宋体" panose="02010600030101010101" pitchFamily="2" charset="-122"/>
              </a:rPr>
              <a:t>木</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木</a:t>
            </a:r>
            <a:r>
              <a:rPr lang="en-US" sz="2400" b="1" i="1">
                <a:solidFill>
                  <a:srgbClr val="FF0000"/>
                </a:solidFill>
                <a:latin typeface="Times New Roman" panose="02020603050405020304" pitchFamily="18" charset="0"/>
                <a:ea typeface="宋体" panose="02010600030101010101" pitchFamily="2" charset="-122"/>
              </a:rPr>
              <a:t>V</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0.9 g/cm</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×1 000 cm</a:t>
            </a:r>
            <a:r>
              <a:rPr lang="en-US" sz="2400" b="1" baseline="30000">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900 g</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木块放入水中前</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水对溢水杯底的压强为</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p</a:t>
            </a:r>
            <a:r>
              <a:rPr lang="zh-CN" sz="2400" b="1" baseline="-25000">
                <a:solidFill>
                  <a:srgbClr val="FF0000"/>
                </a:solidFill>
                <a:ea typeface="宋体" panose="02010600030101010101" pitchFamily="2" charset="-122"/>
              </a:rPr>
              <a:t>水</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水</a:t>
            </a:r>
            <a:r>
              <a:rPr lang="en-US" sz="2400" b="1" i="1">
                <a:solidFill>
                  <a:srgbClr val="FF0000"/>
                </a:solidFill>
                <a:latin typeface="Times New Roman" panose="02020603050405020304" pitchFamily="18" charset="0"/>
                <a:ea typeface="宋体" panose="02010600030101010101" pitchFamily="2" charset="-122"/>
              </a:rPr>
              <a:t>gh</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×10 N/kg×0.18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1.8×10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Pa</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水对溢水杯底的压力为</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F</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p</a:t>
            </a:r>
            <a:r>
              <a:rPr lang="zh-CN" sz="2400" b="1" baseline="-25000">
                <a:solidFill>
                  <a:srgbClr val="FF0000"/>
                </a:solidFill>
                <a:ea typeface="宋体" panose="02010600030101010101" pitchFamily="2" charset="-122"/>
              </a:rPr>
              <a:t>水</a:t>
            </a:r>
            <a:r>
              <a:rPr lang="en-US" sz="2400" b="1" i="1">
                <a:solidFill>
                  <a:srgbClr val="FF0000"/>
                </a:solidFill>
                <a:latin typeface="Times New Roman" panose="02020603050405020304" pitchFamily="18" charset="0"/>
                <a:ea typeface="宋体" panose="02010600030101010101" pitchFamily="2" charset="-122"/>
              </a:rPr>
              <a:t>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1.8×10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Pa×300×10</a:t>
            </a:r>
            <a:r>
              <a:rPr lang="zh-CN" sz="2400" b="1" baseline="30000">
                <a:solidFill>
                  <a:srgbClr val="FF0000"/>
                </a:solidFill>
                <a:ea typeface="宋体" panose="02010600030101010101" pitchFamily="2" charset="-122"/>
              </a:rPr>
              <a:t>－</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m</a:t>
            </a:r>
            <a:r>
              <a:rPr lang="en-US" sz="2400" b="1" baseline="30000">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54 N</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木块放入水中后</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处于漂浮状态</a:t>
            </a:r>
            <a:r>
              <a:rPr lang="zh-CN" sz="2400" b="1">
                <a:solidFill>
                  <a:srgbClr val="FF0000"/>
                </a:solidFill>
                <a:cs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木</a:t>
            </a:r>
            <a:r>
              <a:rPr lang="zh-CN" sz="2400" b="1">
                <a:solidFill>
                  <a:srgbClr val="FF0000"/>
                </a:solidFill>
                <a:cs typeface="宋体" panose="02010600030101010101" pitchFamily="2" charset="-122"/>
              </a:rPr>
              <a:t>，</a:t>
            </a:r>
          </a:p>
          <a:p>
            <a:pPr indent="0">
              <a:lnSpc>
                <a:spcPct val="150000"/>
              </a:lnSpc>
            </a:pPr>
            <a:r>
              <a:rPr lang="zh-CN" sz="2400" b="1">
                <a:solidFill>
                  <a:srgbClr val="FF0000"/>
                </a:solidFill>
                <a:ea typeface="宋体" panose="02010600030101010101" pitchFamily="2" charset="-122"/>
              </a:rPr>
              <a:t>其排开水的体积为</a:t>
            </a:r>
          </a:p>
          <a:p>
            <a:pPr indent="0">
              <a:lnSpc>
                <a:spcPct val="150000"/>
              </a:lnSpc>
            </a:pP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endParaRPr lang="zh-CN" sz="10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木块放入前</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溢水杯还能容纳水的体积为</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V</a:t>
            </a:r>
            <a:r>
              <a:rPr lang="zh-CN" sz="2400" b="1" baseline="-25000">
                <a:solidFill>
                  <a:srgbClr val="FF0000"/>
                </a:solidFill>
                <a:ea typeface="宋体" panose="02010600030101010101" pitchFamily="2" charset="-122"/>
              </a:rPr>
              <a:t>余</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S</a:t>
            </a:r>
            <a:r>
              <a:rPr lang="en-US" sz="2400" b="1">
                <a:solidFill>
                  <a:srgbClr val="FF0000"/>
                </a:solidFill>
                <a:latin typeface="Times New Roman" panose="02020603050405020304" pitchFamily="18" charset="0"/>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H</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h</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300 cm</a:t>
            </a:r>
            <a:r>
              <a:rPr lang="en-US" sz="2400" b="1" baseline="30000">
                <a:solidFill>
                  <a:srgbClr val="FF0000"/>
                </a:solidFill>
                <a:latin typeface="Times New Roman" panose="02020603050405020304" pitchFamily="18" charset="0"/>
                <a:ea typeface="宋体" panose="02010600030101010101" pitchFamily="2" charset="-122"/>
              </a:rPr>
              <a:t>2</a:t>
            </a:r>
            <a:r>
              <a:rPr lang="en-US" sz="2400" b="1">
                <a:solidFill>
                  <a:srgbClr val="FF0000"/>
                </a:solidFill>
                <a:latin typeface="Times New Roman" panose="02020603050405020304" pitchFamily="18" charset="0"/>
                <a:ea typeface="宋体" panose="02010600030101010101" pitchFamily="2" charset="-122"/>
              </a:rPr>
              <a:t>×(20 cm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18 cm)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600 cm</a:t>
            </a:r>
            <a:r>
              <a:rPr lang="en-US" sz="2400" b="1" baseline="30000">
                <a:solidFill>
                  <a:srgbClr val="FF0000"/>
                </a:solidFill>
                <a:latin typeface="Times New Roman" panose="02020603050405020304" pitchFamily="18" charset="0"/>
                <a:ea typeface="宋体" panose="02010600030101010101" pitchFamily="2" charset="-122"/>
              </a:rPr>
              <a:t>3</a:t>
            </a:r>
            <a:endParaRPr lang="zh-CN" altLang="en-US"/>
          </a:p>
        </p:txBody>
      </p:sp>
      <p:graphicFrame>
        <p:nvGraphicFramePr>
          <p:cNvPr id="2" name="对象 -2147482531"/>
          <p:cNvGraphicFramePr>
            <a:graphicFrameLocks noChangeAspect="1"/>
          </p:cNvGraphicFramePr>
          <p:nvPr/>
        </p:nvGraphicFramePr>
        <p:xfrm>
          <a:off x="1152843" y="4625658"/>
          <a:ext cx="6824980" cy="958215"/>
        </p:xfrm>
        <a:graphic>
          <a:graphicData uri="http://schemas.openxmlformats.org/presentationml/2006/ole">
            <mc:AlternateContent xmlns:mc="http://schemas.openxmlformats.org/markup-compatibility/2006">
              <mc:Choice xmlns:v="urn:schemas-microsoft-com:vml" Requires="v">
                <p:oleObj spid="_x0000_s20483" r:id="rId3" imgW="3251200" imgH="457200" progId="Equation.DSMT4">
                  <p:embed/>
                </p:oleObj>
              </mc:Choice>
              <mc:Fallback>
                <p:oleObj r:id="rId3" imgW="3251200" imgH="457200" progId="Equation.DSMT4">
                  <p:embed/>
                  <p:pic>
                    <p:nvPicPr>
                      <p:cNvPr id="0" name="图片 3075"/>
                      <p:cNvPicPr/>
                      <p:nvPr/>
                    </p:nvPicPr>
                    <p:blipFill>
                      <a:blip r:embed="rId4"/>
                      <a:stretch>
                        <a:fillRect/>
                      </a:stretch>
                    </p:blipFill>
                    <p:spPr>
                      <a:xfrm>
                        <a:off x="1152843" y="4625658"/>
                        <a:ext cx="6824980" cy="958215"/>
                      </a:xfrm>
                      <a:prstGeom prst="rect">
                        <a:avLst/>
                      </a:prstGeom>
                      <a:noFill/>
                      <a:ln w="38100">
                        <a:noFill/>
                        <a:miter/>
                      </a:ln>
                    </p:spPr>
                  </p:pic>
                </p:oleObj>
              </mc:Fallback>
            </mc:AlternateContent>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049020" y="1496695"/>
            <a:ext cx="9512935" cy="4384675"/>
          </a:xfrm>
          <a:prstGeom prst="rect">
            <a:avLst/>
          </a:prstGeom>
          <a:noFill/>
          <a:ln w="9525">
            <a:noFill/>
          </a:ln>
        </p:spPr>
        <p:txBody>
          <a:bodyPr wrap="square">
            <a:spAutoFit/>
          </a:bodyPr>
          <a:lstStyle/>
          <a:p>
            <a:pPr indent="0">
              <a:lnSpc>
                <a:spcPct val="150000"/>
              </a:lnSpc>
            </a:pPr>
            <a:r>
              <a:rPr lang="zh-CN" sz="2400" b="1">
                <a:solidFill>
                  <a:srgbClr val="FF0000"/>
                </a:solidFill>
                <a:ea typeface="宋体" panose="02010600030101010101" pitchFamily="2" charset="-122"/>
              </a:rPr>
              <a:t>溢出水的重力为</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溢</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水</a:t>
            </a:r>
            <a:r>
              <a:rPr lang="en-US" sz="2400" b="1" i="1">
                <a:solidFill>
                  <a:srgbClr val="FF0000"/>
                </a:solidFill>
                <a:latin typeface="Times New Roman" panose="02020603050405020304" pitchFamily="18" charset="0"/>
                <a:ea typeface="宋体" panose="02010600030101010101" pitchFamily="2" charset="-122"/>
              </a:rPr>
              <a:t>g</a:t>
            </a:r>
            <a:r>
              <a:rPr lang="en-US" sz="2400" b="1">
                <a:solidFill>
                  <a:srgbClr val="FF0000"/>
                </a:solidFill>
                <a:latin typeface="Times New Roman" panose="02020603050405020304" pitchFamily="18" charset="0"/>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V</a:t>
            </a:r>
            <a:r>
              <a:rPr lang="zh-CN" sz="2400" b="1" baseline="-25000">
                <a:solidFill>
                  <a:srgbClr val="FF0000"/>
                </a:solidFill>
                <a:ea typeface="宋体" panose="02010600030101010101" pitchFamily="2" charset="-122"/>
              </a:rPr>
              <a:t>排</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V</a:t>
            </a:r>
            <a:r>
              <a:rPr lang="zh-CN" sz="2400" b="1" baseline="-25000">
                <a:solidFill>
                  <a:srgbClr val="FF0000"/>
                </a:solidFill>
                <a:ea typeface="宋体" panose="02010600030101010101" pitchFamily="2" charset="-122"/>
              </a:rPr>
              <a:t>余</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×10 N/kg×(900×10</a:t>
            </a:r>
            <a:r>
              <a:rPr lang="zh-CN" sz="2400" b="1" baseline="30000">
                <a:solidFill>
                  <a:srgbClr val="FF0000"/>
                </a:solidFill>
                <a:ea typeface="宋体" panose="02010600030101010101" pitchFamily="2" charset="-122"/>
              </a:rPr>
              <a:t>－</a:t>
            </a:r>
            <a:r>
              <a:rPr lang="en-US" sz="2400" b="1" baseline="30000">
                <a:solidFill>
                  <a:srgbClr val="FF0000"/>
                </a:solidFill>
                <a:latin typeface="Times New Roman" panose="02020603050405020304" pitchFamily="18" charset="0"/>
                <a:ea typeface="宋体" panose="02010600030101010101" pitchFamily="2" charset="-122"/>
              </a:rPr>
              <a:t>6</a:t>
            </a:r>
            <a:r>
              <a:rPr lang="en-US" sz="2400" b="1">
                <a:solidFill>
                  <a:srgbClr val="FF0000"/>
                </a:solidFill>
                <a:latin typeface="Times New Roman" panose="02020603050405020304" pitchFamily="18" charset="0"/>
                <a:ea typeface="宋体" panose="02010600030101010101" pitchFamily="2" charset="-122"/>
              </a:rPr>
              <a:t> m</a:t>
            </a:r>
            <a:r>
              <a:rPr lang="en-US" sz="2400" b="1" baseline="30000">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600×10</a:t>
            </a:r>
            <a:r>
              <a:rPr lang="zh-CN" sz="2400" b="1" baseline="30000">
                <a:solidFill>
                  <a:srgbClr val="FF0000"/>
                </a:solidFill>
                <a:ea typeface="宋体" panose="02010600030101010101" pitchFamily="2" charset="-122"/>
              </a:rPr>
              <a:t>－</a:t>
            </a:r>
            <a:r>
              <a:rPr lang="en-US" sz="2400" b="1" baseline="30000">
                <a:solidFill>
                  <a:srgbClr val="FF0000"/>
                </a:solidFill>
                <a:latin typeface="Times New Roman" panose="02020603050405020304" pitchFamily="18" charset="0"/>
                <a:ea typeface="宋体" panose="02010600030101010101" pitchFamily="2" charset="-122"/>
              </a:rPr>
              <a:t>6</a:t>
            </a:r>
            <a:r>
              <a:rPr lang="en-US" sz="2400" b="1">
                <a:solidFill>
                  <a:srgbClr val="FF0000"/>
                </a:solidFill>
                <a:latin typeface="Times New Roman" panose="02020603050405020304" pitchFamily="18" charset="0"/>
                <a:ea typeface="宋体" panose="02010600030101010101" pitchFamily="2" charset="-122"/>
              </a:rPr>
              <a:t> m</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3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木块的重力为</a:t>
            </a: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木</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a:t>
            </a:r>
            <a:r>
              <a:rPr lang="zh-CN" sz="2400" b="1" baseline="-25000">
                <a:solidFill>
                  <a:srgbClr val="FF0000"/>
                </a:solidFill>
                <a:ea typeface="宋体" panose="02010600030101010101" pitchFamily="2" charset="-122"/>
              </a:rPr>
              <a:t>木</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0.9 kg×10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9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放入木块前</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水的重力为</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水</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水</a:t>
            </a:r>
            <a:r>
              <a:rPr lang="en-US" sz="2400" b="1" i="1">
                <a:solidFill>
                  <a:srgbClr val="FF0000"/>
                </a:solidFill>
                <a:latin typeface="Times New Roman" panose="02020603050405020304" pitchFamily="18" charset="0"/>
                <a:ea typeface="宋体" panose="02010600030101010101" pitchFamily="2" charset="-122"/>
              </a:rPr>
              <a:t>Shg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×300×10</a:t>
            </a:r>
            <a:r>
              <a:rPr lang="zh-CN" sz="2400" b="1" baseline="30000">
                <a:solidFill>
                  <a:srgbClr val="FF0000"/>
                </a:solidFill>
                <a:ea typeface="宋体" panose="02010600030101010101" pitchFamily="2" charset="-122"/>
              </a:rPr>
              <a:t>－</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m</a:t>
            </a:r>
            <a:r>
              <a:rPr lang="en-US" sz="2400" b="1" baseline="30000">
                <a:solidFill>
                  <a:srgbClr val="FF0000"/>
                </a:solidFill>
                <a:latin typeface="Times New Roman" panose="02020603050405020304" pitchFamily="18" charset="0"/>
                <a:ea typeface="宋体" panose="02010600030101010101" pitchFamily="2" charset="-122"/>
              </a:rPr>
              <a:t>2</a:t>
            </a:r>
            <a:r>
              <a:rPr lang="en-US" sz="2400" b="1">
                <a:solidFill>
                  <a:srgbClr val="FF0000"/>
                </a:solidFill>
                <a:latin typeface="Times New Roman" panose="02020603050405020304" pitchFamily="18" charset="0"/>
                <a:ea typeface="宋体" panose="02010600030101010101" pitchFamily="2" charset="-122"/>
              </a:rPr>
              <a:t>×0.18 m×10 N/kg</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54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木块放入水中静止后</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溢水杯对桌面的压强为</a:t>
            </a:r>
          </a:p>
          <a:p>
            <a:pPr indent="0">
              <a:lnSpc>
                <a:spcPct val="150000"/>
              </a:lnSpc>
            </a:pPr>
            <a:endParaRPr lang="zh-CN" altLang="en-US"/>
          </a:p>
        </p:txBody>
      </p:sp>
      <p:graphicFrame>
        <p:nvGraphicFramePr>
          <p:cNvPr id="2" name="对象 -2147482529"/>
          <p:cNvGraphicFramePr>
            <a:graphicFrameLocks noChangeAspect="1"/>
          </p:cNvGraphicFramePr>
          <p:nvPr/>
        </p:nvGraphicFramePr>
        <p:xfrm>
          <a:off x="1175385" y="5486083"/>
          <a:ext cx="8212455" cy="984885"/>
        </p:xfrm>
        <a:graphic>
          <a:graphicData uri="http://schemas.openxmlformats.org/presentationml/2006/ole">
            <mc:AlternateContent xmlns:mc="http://schemas.openxmlformats.org/markup-compatibility/2006">
              <mc:Choice xmlns:v="urn:schemas-microsoft-com:vml" Requires="v">
                <p:oleObj spid="_x0000_s21507" r:id="rId3" imgW="3911600" imgH="469900" progId="Equation.DSMT4">
                  <p:embed/>
                </p:oleObj>
              </mc:Choice>
              <mc:Fallback>
                <p:oleObj r:id="rId3" imgW="3911600" imgH="469900" progId="Equation.DSMT4">
                  <p:embed/>
                  <p:pic>
                    <p:nvPicPr>
                      <p:cNvPr id="0" name="图片 3075"/>
                      <p:cNvPicPr/>
                      <p:nvPr/>
                    </p:nvPicPr>
                    <p:blipFill>
                      <a:blip r:embed="rId4"/>
                      <a:stretch>
                        <a:fillRect/>
                      </a:stretch>
                    </p:blipFill>
                    <p:spPr>
                      <a:xfrm>
                        <a:off x="1175385" y="5486083"/>
                        <a:ext cx="8212455" cy="984885"/>
                      </a:xfrm>
                      <a:prstGeom prst="rect">
                        <a:avLst/>
                      </a:prstGeom>
                      <a:noFill/>
                      <a:ln w="38100">
                        <a:noFill/>
                        <a:miter/>
                      </a:ln>
                    </p:spPr>
                  </p:pic>
                </p:oleObj>
              </mc:Fallback>
            </mc:AlternateContent>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847090" y="1012825"/>
            <a:ext cx="10586085" cy="5631180"/>
          </a:xfrm>
          <a:prstGeom prst="rect">
            <a:avLst/>
          </a:prstGeom>
          <a:noFill/>
          <a:ln w="9525">
            <a:noFill/>
          </a:ln>
        </p:spPr>
        <p:txBody>
          <a:bodyPr wrap="square">
            <a:spAutoFit/>
          </a:bodyPr>
          <a:lstStyle/>
          <a:p>
            <a:pPr indent="0">
              <a:lnSpc>
                <a:spcPct val="150000"/>
              </a:lnSpc>
            </a:pPr>
            <a:r>
              <a:rPr lang="en-US" sz="2400" b="1" dirty="0">
                <a:latin typeface="Times New Roman" panose="02020603050405020304" pitchFamily="18" charset="0"/>
                <a:ea typeface="宋体" panose="02010600030101010101" pitchFamily="2" charset="-122"/>
              </a:rPr>
              <a:t>15. </a:t>
            </a:r>
            <a:r>
              <a:rPr lang="en-US" sz="2400" b="1" dirty="0">
                <a:latin typeface="Times New Roman" panose="02020603050405020304" pitchFamily="18" charset="0"/>
                <a:ea typeface="黑体" panose="02010609060101010101" pitchFamily="49" charset="-122"/>
              </a:rPr>
              <a:t>(2020</a:t>
            </a:r>
            <a:r>
              <a:rPr lang="zh-CN" sz="2400" b="1" dirty="0">
                <a:ea typeface="黑体" panose="02010609060101010101" pitchFamily="49" charset="-122"/>
              </a:rPr>
              <a:t>安徽</a:t>
            </a:r>
            <a:r>
              <a:rPr lang="en-US" sz="2400" b="1" dirty="0">
                <a:latin typeface="Times New Roman" panose="02020603050405020304" pitchFamily="18" charset="0"/>
                <a:ea typeface="黑体" panose="02010609060101010101" pitchFamily="49" charset="-122"/>
              </a:rPr>
              <a:t>)</a:t>
            </a:r>
            <a:r>
              <a:rPr lang="zh-CN" sz="2400" b="1" dirty="0">
                <a:ea typeface="宋体" panose="02010600030101010101" pitchFamily="2" charset="-122"/>
              </a:rPr>
              <a:t>某同学想测量一种液体的密度．他将适量的待测液体加入到圆柱形平底玻璃容器里</a:t>
            </a:r>
            <a:r>
              <a:rPr lang="zh-CN" sz="2400" b="1" dirty="0">
                <a:cs typeface="宋体" panose="02010600030101010101" pitchFamily="2" charset="-122"/>
              </a:rPr>
              <a:t>，</a:t>
            </a:r>
            <a:r>
              <a:rPr lang="zh-CN" sz="2400" b="1" dirty="0">
                <a:ea typeface="宋体" panose="02010600030101010101" pitchFamily="2" charset="-122"/>
              </a:rPr>
              <a:t>然后一起缓慢放入盛有水的水槽中．当容器下表面所处的深度</a:t>
            </a:r>
            <a:r>
              <a:rPr lang="en-US" sz="2400" b="1" i="1" dirty="0" err="1">
                <a:latin typeface="Times New Roman" panose="02020603050405020304" pitchFamily="18" charset="0"/>
                <a:ea typeface="宋体" panose="02010600030101010101" pitchFamily="2" charset="-122"/>
              </a:rPr>
              <a:t>h</a:t>
            </a:r>
            <a:r>
              <a:rPr lang="en-US" sz="2400" b="1" baseline="-25000" dirty="0" err="1">
                <a:latin typeface="Times New Roman" panose="02020603050405020304" pitchFamily="18" charset="0"/>
                <a:ea typeface="宋体" panose="02010600030101010101" pitchFamily="2" charset="-122"/>
              </a:rPr>
              <a:t>1</a:t>
            </a:r>
            <a:r>
              <a:rPr lang="zh-CN" sz="2400" b="1" dirty="0">
                <a:ea typeface="宋体" panose="02010600030101010101" pitchFamily="2" charset="-122"/>
              </a:rPr>
              <a:t>＝</a:t>
            </a:r>
            <a:r>
              <a:rPr lang="en-US" sz="2400" b="1" dirty="0">
                <a:latin typeface="Times New Roman" panose="02020603050405020304" pitchFamily="18" charset="0"/>
                <a:ea typeface="宋体" panose="02010600030101010101" pitchFamily="2" charset="-122"/>
              </a:rPr>
              <a:t>10 cm</a:t>
            </a:r>
            <a:r>
              <a:rPr lang="zh-CN" sz="2400" b="1" dirty="0">
                <a:ea typeface="宋体" panose="02010600030101010101" pitchFamily="2" charset="-122"/>
              </a:rPr>
              <a:t>时</a:t>
            </a:r>
            <a:r>
              <a:rPr lang="zh-CN" sz="2400" b="1" dirty="0">
                <a:cs typeface="宋体" panose="02010600030101010101" pitchFamily="2" charset="-122"/>
              </a:rPr>
              <a:t>，</a:t>
            </a:r>
            <a:r>
              <a:rPr lang="zh-CN" sz="2400" b="1" dirty="0">
                <a:ea typeface="宋体" panose="02010600030101010101" pitchFamily="2" charset="-122"/>
              </a:rPr>
              <a:t>容器处于直立漂浮状态</a:t>
            </a:r>
            <a:r>
              <a:rPr lang="zh-CN" sz="2400" b="1" dirty="0">
                <a:cs typeface="宋体" panose="02010600030101010101" pitchFamily="2" charset="-122"/>
              </a:rPr>
              <a:t>，</a:t>
            </a:r>
            <a:r>
              <a:rPr lang="zh-CN" sz="2400" b="1" dirty="0">
                <a:ea typeface="宋体" panose="02010600030101010101" pitchFamily="2" charset="-122"/>
              </a:rPr>
              <a:t>如图</a:t>
            </a:r>
            <a:r>
              <a:rPr lang="en-US" sz="2400" b="1" dirty="0">
                <a:latin typeface="Times New Roman" panose="02020603050405020304" pitchFamily="18" charset="0"/>
                <a:ea typeface="宋体" panose="02010600030101010101" pitchFamily="2" charset="-122"/>
              </a:rPr>
              <a:t>a</a:t>
            </a:r>
            <a:r>
              <a:rPr lang="zh-CN" sz="2400" b="1" dirty="0">
                <a:ea typeface="宋体" panose="02010600030101010101" pitchFamily="2" charset="-122"/>
              </a:rPr>
              <a:t>所示．已知容器的底面积</a:t>
            </a:r>
            <a:r>
              <a:rPr lang="en-US" sz="2400" b="1" i="1" dirty="0">
                <a:latin typeface="Times New Roman" panose="02020603050405020304" pitchFamily="18" charset="0"/>
                <a:ea typeface="宋体" panose="02010600030101010101" pitchFamily="2" charset="-122"/>
              </a:rPr>
              <a:t>S</a:t>
            </a:r>
            <a:r>
              <a:rPr lang="zh-CN" sz="2400" b="1" dirty="0">
                <a:ea typeface="宋体" panose="02010600030101010101" pitchFamily="2" charset="-122"/>
              </a:rPr>
              <a:t>＝</a:t>
            </a:r>
            <a:r>
              <a:rPr lang="en-US" sz="2400" b="1" dirty="0">
                <a:latin typeface="Times New Roman" panose="02020603050405020304" pitchFamily="18" charset="0"/>
                <a:ea typeface="宋体" panose="02010600030101010101" pitchFamily="2" charset="-122"/>
              </a:rPr>
              <a:t>25 </a:t>
            </a:r>
            <a:r>
              <a:rPr lang="en-US" sz="2400" b="1" dirty="0" err="1">
                <a:latin typeface="Times New Roman" panose="02020603050405020304" pitchFamily="18" charset="0"/>
                <a:ea typeface="宋体" panose="02010600030101010101" pitchFamily="2" charset="-122"/>
              </a:rPr>
              <a:t>cm</a:t>
            </a:r>
            <a:r>
              <a:rPr lang="en-US" sz="2400" b="1" baseline="30000" dirty="0" err="1">
                <a:latin typeface="Times New Roman" panose="02020603050405020304" pitchFamily="18" charset="0"/>
                <a:ea typeface="宋体" panose="02010600030101010101" pitchFamily="2" charset="-122"/>
              </a:rPr>
              <a:t>2</a:t>
            </a:r>
            <a:r>
              <a:rPr lang="zh-CN" sz="2400" b="1" dirty="0">
                <a:cs typeface="宋体" panose="02010600030101010101" pitchFamily="2" charset="-122"/>
              </a:rPr>
              <a:t>，</a:t>
            </a:r>
            <a:r>
              <a:rPr lang="en-US" sz="2400" b="1" i="1" dirty="0">
                <a:latin typeface="Times New Roman" panose="02020603050405020304" pitchFamily="18" charset="0"/>
                <a:ea typeface="宋体" panose="02010600030101010101" pitchFamily="2" charset="-122"/>
              </a:rPr>
              <a:t>ρ</a:t>
            </a:r>
            <a:r>
              <a:rPr lang="zh-CN" sz="2400" b="1" baseline="-25000" dirty="0">
                <a:ea typeface="宋体" panose="02010600030101010101" pitchFamily="2" charset="-122"/>
              </a:rPr>
              <a:t>水</a:t>
            </a:r>
            <a:r>
              <a:rPr lang="zh-CN" sz="2400" b="1" dirty="0">
                <a:ea typeface="宋体" panose="02010600030101010101" pitchFamily="2" charset="-122"/>
              </a:rPr>
              <a:t>＝</a:t>
            </a:r>
            <a:r>
              <a:rPr lang="en-US" sz="2400" b="1" dirty="0">
                <a:latin typeface="Times New Roman" panose="02020603050405020304" pitchFamily="18" charset="0"/>
                <a:ea typeface="宋体" panose="02010600030101010101" pitchFamily="2" charset="-122"/>
              </a:rPr>
              <a:t>1.0×10</a:t>
            </a:r>
            <a:r>
              <a:rPr lang="en-US" sz="2400" b="1" baseline="30000" dirty="0">
                <a:latin typeface="Times New Roman" panose="02020603050405020304" pitchFamily="18" charset="0"/>
                <a:ea typeface="宋体" panose="02010600030101010101" pitchFamily="2" charset="-122"/>
              </a:rPr>
              <a:t>3</a:t>
            </a:r>
            <a:r>
              <a:rPr lang="en-US" sz="2400" b="1" dirty="0">
                <a:latin typeface="Times New Roman" panose="02020603050405020304" pitchFamily="18" charset="0"/>
                <a:ea typeface="宋体" panose="02010600030101010101" pitchFamily="2" charset="-122"/>
              </a:rPr>
              <a:t> kg/</a:t>
            </a:r>
            <a:r>
              <a:rPr lang="en-US" sz="2400" b="1" dirty="0" err="1">
                <a:latin typeface="Times New Roman" panose="02020603050405020304" pitchFamily="18" charset="0"/>
                <a:ea typeface="宋体" panose="02010600030101010101" pitchFamily="2" charset="-122"/>
              </a:rPr>
              <a:t>m</a:t>
            </a:r>
            <a:r>
              <a:rPr lang="en-US" sz="2400" b="1" baseline="30000" dirty="0" err="1">
                <a:latin typeface="Times New Roman" panose="02020603050405020304" pitchFamily="18" charset="0"/>
                <a:ea typeface="宋体" panose="02010600030101010101" pitchFamily="2" charset="-122"/>
              </a:rPr>
              <a:t>3</a:t>
            </a:r>
            <a:r>
              <a:rPr lang="zh-CN" sz="2400" b="1" dirty="0">
                <a:cs typeface="宋体" panose="02010600030101010101" pitchFamily="2" charset="-122"/>
              </a:rPr>
              <a:t>，</a:t>
            </a:r>
            <a:r>
              <a:rPr lang="en-US" sz="2400" b="1" i="1" dirty="0">
                <a:latin typeface="Times New Roman" panose="02020603050405020304" pitchFamily="18" charset="0"/>
                <a:ea typeface="宋体" panose="02010600030101010101" pitchFamily="2" charset="-122"/>
              </a:rPr>
              <a:t>g</a:t>
            </a:r>
            <a:r>
              <a:rPr lang="zh-CN" sz="2400" b="1" dirty="0">
                <a:ea typeface="宋体" panose="02010600030101010101" pitchFamily="2" charset="-122"/>
              </a:rPr>
              <a:t>取</a:t>
            </a:r>
            <a:r>
              <a:rPr lang="en-US" sz="2400" b="1" dirty="0">
                <a:latin typeface="Times New Roman" panose="02020603050405020304" pitchFamily="18" charset="0"/>
                <a:ea typeface="宋体" panose="02010600030101010101" pitchFamily="2" charset="-122"/>
              </a:rPr>
              <a:t>10 N/kg.</a:t>
            </a:r>
          </a:p>
          <a:p>
            <a:pPr indent="0">
              <a:lnSpc>
                <a:spcPct val="150000"/>
              </a:lnSpc>
            </a:pPr>
            <a:r>
              <a:rPr lang="en-US" sz="2400" b="1" dirty="0">
                <a:latin typeface="Times New Roman" panose="02020603050405020304" pitchFamily="18" charset="0"/>
                <a:ea typeface="宋体" panose="02010600030101010101" pitchFamily="2" charset="-122"/>
              </a:rPr>
              <a:t>(1)</a:t>
            </a:r>
            <a:r>
              <a:rPr lang="zh-CN" sz="2400" b="1" dirty="0">
                <a:ea typeface="宋体" panose="02010600030101010101" pitchFamily="2" charset="-122"/>
              </a:rPr>
              <a:t>求水对容器下表面的压强；</a:t>
            </a:r>
            <a:endParaRPr lang="en-US" sz="2400" b="1" dirty="0">
              <a:latin typeface="Times New Roman" panose="02020603050405020304" pitchFamily="18" charset="0"/>
              <a:ea typeface="宋体" panose="02010600030101010101" pitchFamily="2" charset="-122"/>
            </a:endParaRPr>
          </a:p>
          <a:p>
            <a:pPr indent="0">
              <a:lnSpc>
                <a:spcPct val="150000"/>
              </a:lnSpc>
            </a:pPr>
            <a:r>
              <a:rPr lang="en-US" sz="2400" b="1" dirty="0">
                <a:latin typeface="Times New Roman" panose="02020603050405020304" pitchFamily="18" charset="0"/>
                <a:ea typeface="宋体" panose="02010600030101010101" pitchFamily="2" charset="-122"/>
              </a:rPr>
              <a:t>(2)</a:t>
            </a:r>
            <a:r>
              <a:rPr lang="zh-CN" sz="2400" b="1" dirty="0">
                <a:ea typeface="宋体" panose="02010600030101010101" pitchFamily="2" charset="-122"/>
              </a:rPr>
              <a:t>求容器受到的浮力；</a:t>
            </a:r>
            <a:endParaRPr lang="en-US" sz="2400" b="1" dirty="0">
              <a:latin typeface="Times New Roman" panose="02020603050405020304" pitchFamily="18" charset="0"/>
              <a:ea typeface="宋体" panose="02010600030101010101" pitchFamily="2" charset="-122"/>
            </a:endParaRPr>
          </a:p>
          <a:p>
            <a:pPr indent="0">
              <a:lnSpc>
                <a:spcPct val="150000"/>
              </a:lnSpc>
            </a:pPr>
            <a:r>
              <a:rPr lang="en-US" sz="2400" b="1" dirty="0">
                <a:latin typeface="Times New Roman" panose="02020603050405020304" pitchFamily="18" charset="0"/>
                <a:ea typeface="宋体" panose="02010600030101010101" pitchFamily="2" charset="-122"/>
              </a:rPr>
              <a:t>(3)</a:t>
            </a:r>
            <a:r>
              <a:rPr lang="zh-CN" sz="2400" b="1" dirty="0">
                <a:ea typeface="宋体" panose="02010600030101010101" pitchFamily="2" charset="-122"/>
              </a:rPr>
              <a:t>从容器中取出</a:t>
            </a:r>
            <a:r>
              <a:rPr lang="en-US" sz="2400" b="1" dirty="0">
                <a:latin typeface="Times New Roman" panose="02020603050405020304" pitchFamily="18" charset="0"/>
                <a:ea typeface="宋体" panose="02010600030101010101" pitchFamily="2" charset="-122"/>
              </a:rPr>
              <a:t>100 </a:t>
            </a:r>
            <a:r>
              <a:rPr lang="en-US" sz="2400" b="1" dirty="0" err="1">
                <a:latin typeface="Times New Roman" panose="02020603050405020304" pitchFamily="18" charset="0"/>
                <a:ea typeface="宋体" panose="02010600030101010101" pitchFamily="2" charset="-122"/>
              </a:rPr>
              <a:t>cm</a:t>
            </a:r>
            <a:r>
              <a:rPr lang="en-US" sz="2400" b="1" baseline="30000" dirty="0" err="1">
                <a:latin typeface="Times New Roman" panose="02020603050405020304" pitchFamily="18" charset="0"/>
                <a:ea typeface="宋体" panose="02010600030101010101" pitchFamily="2" charset="-122"/>
              </a:rPr>
              <a:t>3</a:t>
            </a:r>
            <a:r>
              <a:rPr lang="zh-CN" sz="2400" b="1" dirty="0">
                <a:ea typeface="宋体" panose="02010600030101010101" pitchFamily="2" charset="-122"/>
              </a:rPr>
              <a:t>的液体后</a:t>
            </a:r>
            <a:r>
              <a:rPr lang="zh-CN" sz="2400" b="1" dirty="0">
                <a:cs typeface="宋体" panose="02010600030101010101" pitchFamily="2" charset="-122"/>
              </a:rPr>
              <a:t>，</a:t>
            </a:r>
            <a:r>
              <a:rPr lang="zh-CN" sz="2400" b="1" dirty="0">
                <a:ea typeface="宋体" panose="02010600030101010101" pitchFamily="2" charset="-122"/>
              </a:rPr>
              <a:t>当</a:t>
            </a:r>
          </a:p>
          <a:p>
            <a:pPr indent="0">
              <a:lnSpc>
                <a:spcPct val="150000"/>
              </a:lnSpc>
            </a:pPr>
            <a:r>
              <a:rPr lang="zh-CN" sz="2400" b="1" dirty="0">
                <a:ea typeface="宋体" panose="02010600030101010101" pitchFamily="2" charset="-122"/>
              </a:rPr>
              <a:t>容器下表面所处的深度</a:t>
            </a:r>
            <a:r>
              <a:rPr lang="en-US" sz="2400" b="1" i="1" dirty="0" err="1">
                <a:latin typeface="Times New Roman" panose="02020603050405020304" pitchFamily="18" charset="0"/>
                <a:ea typeface="宋体" panose="02010600030101010101" pitchFamily="2" charset="-122"/>
              </a:rPr>
              <a:t>h</a:t>
            </a:r>
            <a:r>
              <a:rPr lang="en-US" sz="2400" b="1" baseline="-25000" dirty="0" err="1">
                <a:latin typeface="Times New Roman" panose="02020603050405020304" pitchFamily="18" charset="0"/>
                <a:ea typeface="宋体" panose="02010600030101010101" pitchFamily="2" charset="-122"/>
              </a:rPr>
              <a:t>2</a:t>
            </a:r>
            <a:r>
              <a:rPr lang="zh-CN" sz="2400" b="1" dirty="0">
                <a:ea typeface="宋体" panose="02010600030101010101" pitchFamily="2" charset="-122"/>
              </a:rPr>
              <a:t>＝</a:t>
            </a:r>
            <a:r>
              <a:rPr lang="en-US" sz="2400" b="1" dirty="0">
                <a:latin typeface="Times New Roman" panose="02020603050405020304" pitchFamily="18" charset="0"/>
                <a:ea typeface="宋体" panose="02010600030101010101" pitchFamily="2" charset="-122"/>
              </a:rPr>
              <a:t>6.8 cm</a:t>
            </a:r>
            <a:r>
              <a:rPr lang="zh-CN" sz="2400" b="1" dirty="0">
                <a:ea typeface="宋体" panose="02010600030101010101" pitchFamily="2" charset="-122"/>
              </a:rPr>
              <a:t>时</a:t>
            </a:r>
            <a:r>
              <a:rPr lang="zh-CN" sz="2400" b="1" dirty="0">
                <a:cs typeface="宋体" panose="02010600030101010101" pitchFamily="2" charset="-122"/>
              </a:rPr>
              <a:t>，</a:t>
            </a:r>
          </a:p>
          <a:p>
            <a:pPr indent="0">
              <a:lnSpc>
                <a:spcPct val="150000"/>
              </a:lnSpc>
            </a:pPr>
            <a:r>
              <a:rPr lang="zh-CN" sz="2400" b="1" dirty="0">
                <a:ea typeface="宋体" panose="02010600030101010101" pitchFamily="2" charset="-122"/>
              </a:rPr>
              <a:t>容器又处于直立漂浮状态</a:t>
            </a:r>
            <a:r>
              <a:rPr lang="zh-CN" sz="2400" b="1" dirty="0">
                <a:cs typeface="宋体" panose="02010600030101010101" pitchFamily="2" charset="-122"/>
              </a:rPr>
              <a:t>，</a:t>
            </a:r>
            <a:r>
              <a:rPr lang="zh-CN" sz="2400" b="1" dirty="0">
                <a:ea typeface="宋体" panose="02010600030101010101" pitchFamily="2" charset="-122"/>
              </a:rPr>
              <a:t>如图</a:t>
            </a:r>
            <a:r>
              <a:rPr lang="en-US" sz="2400" b="1" dirty="0">
                <a:latin typeface="Times New Roman" panose="02020603050405020304" pitchFamily="18" charset="0"/>
                <a:ea typeface="宋体" panose="02010600030101010101" pitchFamily="2" charset="-122"/>
              </a:rPr>
              <a:t>b</a:t>
            </a:r>
            <a:r>
              <a:rPr lang="zh-CN" sz="2400" b="1" dirty="0">
                <a:ea typeface="宋体" panose="02010600030101010101" pitchFamily="2" charset="-122"/>
              </a:rPr>
              <a:t>所示．</a:t>
            </a:r>
          </a:p>
          <a:p>
            <a:pPr indent="0">
              <a:lnSpc>
                <a:spcPct val="150000"/>
              </a:lnSpc>
            </a:pPr>
            <a:r>
              <a:rPr lang="zh-CN" sz="2400" b="1" dirty="0">
                <a:ea typeface="宋体" panose="02010600030101010101" pitchFamily="2" charset="-122"/>
              </a:rPr>
              <a:t>求液体的密度．</a:t>
            </a:r>
            <a:endParaRPr lang="zh-CN" altLang="en-US" dirty="0"/>
          </a:p>
        </p:txBody>
      </p:sp>
      <p:pic>
        <p:nvPicPr>
          <p:cNvPr id="2" name="图片 -2147482433" descr="荔广东物理141.TIF"/>
          <p:cNvPicPr>
            <a:picLocks noChangeAspect="1"/>
          </p:cNvPicPr>
          <p:nvPr/>
        </p:nvPicPr>
        <p:blipFill>
          <a:blip r:embed="rId2" r:link="rId3"/>
          <a:stretch>
            <a:fillRect/>
          </a:stretch>
        </p:blipFill>
        <p:spPr>
          <a:xfrm>
            <a:off x="7507605" y="3521075"/>
            <a:ext cx="3096895" cy="1935480"/>
          </a:xfrm>
          <a:prstGeom prst="rect">
            <a:avLst/>
          </a:prstGeom>
          <a:noFill/>
          <a:ln w="9525">
            <a:noFill/>
          </a:ln>
        </p:spPr>
      </p:pic>
      <p:sp>
        <p:nvSpPr>
          <p:cNvPr id="11" name="文本框 10"/>
          <p:cNvSpPr txBox="1"/>
          <p:nvPr/>
        </p:nvSpPr>
        <p:spPr>
          <a:xfrm>
            <a:off x="8713817" y="5822264"/>
            <a:ext cx="2629506" cy="368300"/>
          </a:xfrm>
          <a:prstGeom prst="rect">
            <a:avLst/>
          </a:prstGeom>
          <a:noFill/>
        </p:spPr>
        <p:txBody>
          <a:bodyPr wrap="square" rtlCol="0">
            <a:spAutoFit/>
          </a:bodyPr>
          <a:lstStyle/>
          <a:p>
            <a:r>
              <a:rPr b="1" dirty="0" err="1">
                <a:latin typeface="Times New Roman" panose="02020603050405020304" pitchFamily="18" charset="0"/>
                <a:cs typeface="Times New Roman" panose="02020603050405020304" pitchFamily="18" charset="0"/>
                <a:sym typeface="+mn-ea"/>
              </a:rPr>
              <a:t>第</a:t>
            </a:r>
            <a:r>
              <a:rPr lang="en-US" b="1" dirty="0" err="1">
                <a:latin typeface="Times New Roman" panose="02020603050405020304" pitchFamily="18" charset="0"/>
                <a:cs typeface="Times New Roman" panose="02020603050405020304" pitchFamily="18" charset="0"/>
                <a:sym typeface="+mn-ea"/>
              </a:rPr>
              <a:t>15</a:t>
            </a:r>
            <a:r>
              <a:rPr b="1" dirty="0" err="1">
                <a:latin typeface="Times New Roman" panose="02020603050405020304" pitchFamily="18" charset="0"/>
                <a:cs typeface="Times New Roman" panose="02020603050405020304" pitchFamily="18" charset="0"/>
                <a:sym typeface="+mn-ea"/>
              </a:rPr>
              <a:t>题图</a:t>
            </a:r>
            <a:endParaRPr lang="zh-CN" altLang="en-US"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41960" y="1002030"/>
            <a:ext cx="11366500" cy="4799965"/>
          </a:xfrm>
          <a:prstGeom prst="rect">
            <a:avLst/>
          </a:prstGeom>
          <a:noFill/>
          <a:ln w="9525">
            <a:noFill/>
          </a:ln>
        </p:spPr>
        <p:txBody>
          <a:bodyPr wrap="square">
            <a:spAutoFit/>
          </a:bodyPr>
          <a:lstStyle/>
          <a:p>
            <a:pPr indent="0">
              <a:lnSpc>
                <a:spcPct val="150000"/>
              </a:lnSpc>
            </a:pPr>
            <a:r>
              <a:rPr lang="zh-CN" sz="2400" b="1">
                <a:solidFill>
                  <a:srgbClr val="FF0000"/>
                </a:solidFill>
                <a:ea typeface="黑体" panose="02010609060101010101" pitchFamily="49" charset="-122"/>
              </a:rPr>
              <a:t>解：</a:t>
            </a:r>
            <a:r>
              <a:rPr lang="en-US" sz="2400" b="1">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水对容器下表面的压强</a:t>
            </a:r>
            <a:r>
              <a:rPr lang="en-US" sz="2400" b="1" i="1">
                <a:solidFill>
                  <a:srgbClr val="FF0000"/>
                </a:solidFill>
                <a:latin typeface="Times New Roman" panose="02020603050405020304" pitchFamily="18" charset="0"/>
                <a:ea typeface="宋体" panose="02010600030101010101" pitchFamily="2" charset="-122"/>
              </a:rPr>
              <a:t>p</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水</a:t>
            </a:r>
            <a:r>
              <a:rPr lang="en-US" sz="2400" b="1" i="1">
                <a:solidFill>
                  <a:srgbClr val="FF0000"/>
                </a:solidFill>
                <a:latin typeface="Times New Roman" panose="02020603050405020304" pitchFamily="18" charset="0"/>
                <a:ea typeface="宋体" panose="02010600030101010101" pitchFamily="2" charset="-122"/>
              </a:rPr>
              <a:t>gh</a:t>
            </a:r>
            <a:r>
              <a:rPr lang="en-US" sz="2400" b="1" baseline="-25000">
                <a:solidFill>
                  <a:srgbClr val="FF0000"/>
                </a:solidFill>
                <a:latin typeface="Times New Roman" panose="02020603050405020304" pitchFamily="18" charset="0"/>
                <a:ea typeface="宋体" panose="02010600030101010101" pitchFamily="2" charset="-122"/>
              </a:rPr>
              <a:t>1</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 1.0×10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×10 N/kg×0.1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Pa</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由浮力产生的原因可知</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容器受到的浮力等于容器下表面所受到的压力</a:t>
            </a:r>
          </a:p>
          <a:p>
            <a:pPr indent="0">
              <a:lnSpc>
                <a:spcPct val="150000"/>
              </a:lnSpc>
            </a:pPr>
            <a:r>
              <a:rPr lang="zh-CN" sz="2400" b="1">
                <a:solidFill>
                  <a:srgbClr val="FF0000"/>
                </a:solidFill>
                <a:ea typeface="宋体" panose="02010600030101010101" pitchFamily="2" charset="-122"/>
              </a:rPr>
              <a:t>根据</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可知</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容器受到的浮力为</a:t>
            </a: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压</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pS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1.0×10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Pa×25×10</a:t>
            </a:r>
            <a:r>
              <a:rPr lang="zh-CN" sz="2400" b="1" baseline="30000">
                <a:solidFill>
                  <a:srgbClr val="FF0000"/>
                </a:solidFill>
                <a:ea typeface="宋体" panose="02010600030101010101" pitchFamily="2" charset="-122"/>
              </a:rPr>
              <a:t>－</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m</a:t>
            </a:r>
            <a:r>
              <a:rPr lang="en-US" sz="2400" b="1" baseline="30000">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2.5 N</a:t>
            </a:r>
          </a:p>
          <a:p>
            <a:pPr indent="0">
              <a:lnSpc>
                <a:spcPct val="150000"/>
              </a:lnSpc>
            </a:pPr>
            <a:r>
              <a:rPr lang="en-US" sz="2400" b="1">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当从容器取出</a:t>
            </a:r>
            <a:r>
              <a:rPr lang="en-US" sz="2400" b="1">
                <a:solidFill>
                  <a:srgbClr val="FF0000"/>
                </a:solidFill>
                <a:latin typeface="Times New Roman" panose="02020603050405020304" pitchFamily="18" charset="0"/>
                <a:ea typeface="宋体" panose="02010600030101010101" pitchFamily="2" charset="-122"/>
              </a:rPr>
              <a:t>100 cm</a:t>
            </a:r>
            <a:r>
              <a:rPr lang="en-US" sz="2400" b="1" baseline="30000">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的液体后</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容器下表面受到的压强</a:t>
            </a:r>
            <a:r>
              <a:rPr lang="en-US" sz="2400" b="1" i="1">
                <a:solidFill>
                  <a:srgbClr val="FF0000"/>
                </a:solidFill>
                <a:latin typeface="Times New Roman" panose="02020603050405020304" pitchFamily="18" charset="0"/>
                <a:ea typeface="宋体" panose="02010600030101010101" pitchFamily="2" charset="-122"/>
              </a:rPr>
              <a:t>p</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ρ</a:t>
            </a:r>
            <a:r>
              <a:rPr lang="zh-CN" sz="2400" b="1" baseline="-25000">
                <a:solidFill>
                  <a:srgbClr val="FF0000"/>
                </a:solidFill>
                <a:ea typeface="宋体" panose="02010600030101010101" pitchFamily="2" charset="-122"/>
              </a:rPr>
              <a:t>水</a:t>
            </a:r>
            <a:r>
              <a:rPr lang="en-US" sz="2400" b="1" i="1">
                <a:solidFill>
                  <a:srgbClr val="FF0000"/>
                </a:solidFill>
                <a:latin typeface="Times New Roman" panose="02020603050405020304" pitchFamily="18" charset="0"/>
                <a:ea typeface="宋体" panose="02010600030101010101" pitchFamily="2" charset="-122"/>
              </a:rPr>
              <a:t>gh</a:t>
            </a:r>
            <a:r>
              <a:rPr lang="en-US" sz="2400" b="1" baseline="-25000">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 1.0×10</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 kg/m</a:t>
            </a:r>
            <a:r>
              <a:rPr lang="en-US" sz="2400" b="1" baseline="30000">
                <a:solidFill>
                  <a:srgbClr val="FF0000"/>
                </a:solidFill>
                <a:latin typeface="Times New Roman" panose="02020603050405020304" pitchFamily="18" charset="0"/>
                <a:ea typeface="宋体" panose="02010600030101010101" pitchFamily="2" charset="-122"/>
              </a:rPr>
              <a:t>3</a:t>
            </a:r>
            <a:r>
              <a:rPr lang="en-US" sz="2400" b="1">
                <a:solidFill>
                  <a:srgbClr val="FF0000"/>
                </a:solidFill>
                <a:latin typeface="Times New Roman" panose="02020603050405020304" pitchFamily="18" charset="0"/>
                <a:ea typeface="宋体" panose="02010600030101010101" pitchFamily="2" charset="-122"/>
              </a:rPr>
              <a:t>×10 N/kg×6.8×10</a:t>
            </a:r>
            <a:r>
              <a:rPr lang="zh-CN" sz="2400" b="1" baseline="30000">
                <a:solidFill>
                  <a:srgbClr val="FF0000"/>
                </a:solidFill>
                <a:ea typeface="宋体" panose="02010600030101010101" pitchFamily="2" charset="-122"/>
              </a:rPr>
              <a:t>－</a:t>
            </a:r>
            <a:r>
              <a:rPr lang="en-US" sz="2400" b="1" baseline="30000">
                <a:solidFill>
                  <a:srgbClr val="FF0000"/>
                </a:solidFill>
                <a:latin typeface="Times New Roman" panose="02020603050405020304" pitchFamily="18" charset="0"/>
                <a:ea typeface="宋体" panose="02010600030101010101" pitchFamily="2" charset="-122"/>
              </a:rPr>
              <a:t>2</a:t>
            </a:r>
            <a:r>
              <a:rPr lang="en-US" sz="2400" b="1">
                <a:solidFill>
                  <a:srgbClr val="FF0000"/>
                </a:solidFill>
                <a:latin typeface="Times New Roman" panose="02020603050405020304" pitchFamily="18" charset="0"/>
                <a:ea typeface="宋体" panose="02010600030101010101" pitchFamily="2" charset="-122"/>
              </a:rPr>
              <a:t> m</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6.8×10</a:t>
            </a:r>
            <a:r>
              <a:rPr lang="en-US" sz="2400" b="1" baseline="30000">
                <a:solidFill>
                  <a:srgbClr val="FF0000"/>
                </a:solidFill>
                <a:latin typeface="Times New Roman" panose="02020603050405020304" pitchFamily="18" charset="0"/>
                <a:ea typeface="宋体" panose="02010600030101010101" pitchFamily="2" charset="-122"/>
              </a:rPr>
              <a:t>2</a:t>
            </a:r>
            <a:r>
              <a:rPr lang="en-US" sz="2400" b="1">
                <a:solidFill>
                  <a:srgbClr val="FF0000"/>
                </a:solidFill>
                <a:latin typeface="Times New Roman" panose="02020603050405020304" pitchFamily="18" charset="0"/>
                <a:ea typeface="宋体" panose="02010600030101010101" pitchFamily="2" charset="-122"/>
              </a:rPr>
              <a:t> Pa</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容器受到的浮力为</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压</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p</a:t>
            </a:r>
            <a:r>
              <a:rPr lang="en-US" sz="2400" b="1">
                <a:solidFill>
                  <a:srgbClr val="FF0000"/>
                </a:solidFill>
                <a:latin typeface="Times New Roman" panose="02020603050405020304" pitchFamily="18" charset="0"/>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S</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6.8×10</a:t>
            </a:r>
            <a:r>
              <a:rPr lang="en-US" sz="2400" b="1" baseline="30000">
                <a:solidFill>
                  <a:srgbClr val="FF0000"/>
                </a:solidFill>
                <a:latin typeface="Times New Roman" panose="02020603050405020304" pitchFamily="18" charset="0"/>
                <a:ea typeface="宋体" panose="02010600030101010101" pitchFamily="2" charset="-122"/>
              </a:rPr>
              <a:t>2</a:t>
            </a:r>
            <a:r>
              <a:rPr lang="en-US" sz="2400" b="1">
                <a:solidFill>
                  <a:srgbClr val="FF0000"/>
                </a:solidFill>
                <a:latin typeface="Times New Roman" panose="02020603050405020304" pitchFamily="18" charset="0"/>
                <a:ea typeface="宋体" panose="02010600030101010101" pitchFamily="2" charset="-122"/>
              </a:rPr>
              <a:t> Pa×25×10</a:t>
            </a:r>
            <a:r>
              <a:rPr lang="zh-CN" sz="2400" b="1" baseline="30000">
                <a:solidFill>
                  <a:srgbClr val="FF0000"/>
                </a:solidFill>
                <a:ea typeface="宋体" panose="02010600030101010101" pitchFamily="2" charset="-122"/>
              </a:rPr>
              <a:t>－</a:t>
            </a:r>
            <a:r>
              <a:rPr lang="en-US" sz="2400" b="1" baseline="30000">
                <a:solidFill>
                  <a:srgbClr val="FF0000"/>
                </a:solidFill>
                <a:latin typeface="Times New Roman" panose="02020603050405020304" pitchFamily="18" charset="0"/>
                <a:ea typeface="宋体" panose="02010600030101010101" pitchFamily="2" charset="-122"/>
              </a:rPr>
              <a:t>4</a:t>
            </a:r>
            <a:r>
              <a:rPr lang="en-US" sz="2400" b="1">
                <a:solidFill>
                  <a:srgbClr val="FF0000"/>
                </a:solidFill>
                <a:latin typeface="Times New Roman" panose="02020603050405020304" pitchFamily="18" charset="0"/>
                <a:ea typeface="宋体" panose="02010600030101010101" pitchFamily="2" charset="-122"/>
              </a:rPr>
              <a:t> m</a:t>
            </a:r>
            <a:r>
              <a:rPr lang="en-US" sz="2400" b="1" baseline="30000">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1.7 N</a:t>
            </a:r>
            <a:endParaRPr lang="zh-CN" sz="2400" b="1">
              <a:solidFill>
                <a:srgbClr val="FF0000"/>
              </a:solidFill>
              <a:ea typeface="宋体" panose="02010600030101010101" pitchFamily="2" charset="-122"/>
            </a:endParaRPr>
          </a:p>
          <a:p>
            <a:endParaRPr lang="zh-CN" altLang="en-US"/>
          </a:p>
        </p:txBody>
      </p:sp>
      <p:graphicFrame>
        <p:nvGraphicFramePr>
          <p:cNvPr id="2" name="对象 -2147482528"/>
          <p:cNvGraphicFramePr>
            <a:graphicFrameLocks noChangeAspect="1"/>
          </p:cNvGraphicFramePr>
          <p:nvPr/>
        </p:nvGraphicFramePr>
        <p:xfrm>
          <a:off x="1286193" y="2566670"/>
          <a:ext cx="852170" cy="850900"/>
        </p:xfrm>
        <a:graphic>
          <a:graphicData uri="http://schemas.openxmlformats.org/presentationml/2006/ole">
            <mc:AlternateContent xmlns:mc="http://schemas.openxmlformats.org/markup-compatibility/2006">
              <mc:Choice xmlns:v="urn:schemas-microsoft-com:vml" Requires="v">
                <p:oleObj spid="_x0000_s22531" r:id="rId3" imgW="405765" imgH="405765" progId="Equation.DSMT4">
                  <p:embed/>
                </p:oleObj>
              </mc:Choice>
              <mc:Fallback>
                <p:oleObj r:id="rId3" imgW="405765" imgH="405765" progId="Equation.DSMT4">
                  <p:embed/>
                  <p:pic>
                    <p:nvPicPr>
                      <p:cNvPr id="0" name="图片 3075"/>
                      <p:cNvPicPr/>
                      <p:nvPr/>
                    </p:nvPicPr>
                    <p:blipFill>
                      <a:blip r:embed="rId4"/>
                      <a:stretch>
                        <a:fillRect/>
                      </a:stretch>
                    </p:blipFill>
                    <p:spPr>
                      <a:xfrm>
                        <a:off x="1286193" y="2566670"/>
                        <a:ext cx="852170" cy="850900"/>
                      </a:xfrm>
                      <a:prstGeom prst="rect">
                        <a:avLst/>
                      </a:prstGeom>
                      <a:noFill/>
                      <a:ln w="38100">
                        <a:noFill/>
                        <a:miter/>
                      </a:ln>
                    </p:spPr>
                  </p:pic>
                </p:oleObj>
              </mc:Fallback>
            </mc:AlternateContent>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827405" y="1671320"/>
            <a:ext cx="9916795" cy="2722880"/>
          </a:xfrm>
          <a:prstGeom prst="rect">
            <a:avLst/>
          </a:prstGeom>
          <a:noFill/>
          <a:ln w="9525">
            <a:noFill/>
          </a:ln>
        </p:spPr>
        <p:txBody>
          <a:bodyPr wrap="square">
            <a:spAutoFit/>
          </a:bodyPr>
          <a:lstStyle/>
          <a:p>
            <a:pPr indent="0">
              <a:lnSpc>
                <a:spcPct val="150000"/>
              </a:lnSpc>
            </a:pPr>
            <a:r>
              <a:rPr lang="zh-CN" sz="2400" b="1">
                <a:solidFill>
                  <a:srgbClr val="FF0000"/>
                </a:solidFill>
                <a:ea typeface="宋体" panose="02010600030101010101" pitchFamily="2" charset="-122"/>
              </a:rPr>
              <a:t>由</a:t>
            </a:r>
            <a:r>
              <a:rPr lang="en-US" sz="2400" b="1">
                <a:solidFill>
                  <a:srgbClr val="FF0000"/>
                </a:solidFill>
                <a:latin typeface="Times New Roman" panose="02020603050405020304" pitchFamily="18" charset="0"/>
                <a:ea typeface="宋体" panose="02010600030101010101" pitchFamily="2" charset="-122"/>
              </a:rPr>
              <a:t>(2)</a:t>
            </a:r>
            <a:r>
              <a:rPr lang="zh-CN" sz="2400" b="1">
                <a:solidFill>
                  <a:srgbClr val="FF0000"/>
                </a:solidFill>
                <a:ea typeface="宋体" panose="02010600030101010101" pitchFamily="2" charset="-122"/>
              </a:rPr>
              <a:t>可知取出</a:t>
            </a:r>
            <a:r>
              <a:rPr lang="en-US" sz="2400" b="1">
                <a:solidFill>
                  <a:srgbClr val="FF0000"/>
                </a:solidFill>
                <a:latin typeface="Times New Roman" panose="02020603050405020304" pitchFamily="18" charset="0"/>
                <a:ea typeface="宋体" panose="02010600030101010101" pitchFamily="2" charset="-122"/>
              </a:rPr>
              <a:t>100 cm</a:t>
            </a:r>
            <a:r>
              <a:rPr lang="en-US" sz="2400" b="1" baseline="30000">
                <a:solidFill>
                  <a:srgbClr val="FF0000"/>
                </a:solidFill>
                <a:latin typeface="Times New Roman" panose="02020603050405020304" pitchFamily="18" charset="0"/>
                <a:ea typeface="宋体" panose="02010600030101010101" pitchFamily="2" charset="-122"/>
              </a:rPr>
              <a:t>3</a:t>
            </a:r>
            <a:r>
              <a:rPr lang="zh-CN" sz="2400" b="1">
                <a:solidFill>
                  <a:srgbClr val="FF0000"/>
                </a:solidFill>
                <a:ea typeface="宋体" panose="02010600030101010101" pitchFamily="2" charset="-122"/>
              </a:rPr>
              <a:t>的液体前容器所受浮力为</a:t>
            </a:r>
            <a:r>
              <a:rPr lang="en-US" sz="2400" b="1">
                <a:solidFill>
                  <a:srgbClr val="FF0000"/>
                </a:solidFill>
                <a:latin typeface="Times New Roman" panose="02020603050405020304" pitchFamily="18" charset="0"/>
                <a:ea typeface="宋体" panose="02010600030101010101" pitchFamily="2" charset="-122"/>
              </a:rPr>
              <a:t>2.5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容器两次受到的浮力差等于从容器中取出液体受到的重力</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即</a:t>
            </a:r>
            <a:endParaRPr lang="en-US" sz="2400" b="1" i="1">
              <a:solidFill>
                <a:srgbClr val="FF0000"/>
              </a:solidFill>
              <a:latin typeface="Times New Roman" panose="02020603050405020304" pitchFamily="18" charset="0"/>
              <a:ea typeface="宋体" panose="02010600030101010101" pitchFamily="2" charset="-122"/>
            </a:endParaRPr>
          </a:p>
          <a:p>
            <a:pPr indent="0">
              <a:lnSpc>
                <a:spcPct val="150000"/>
              </a:lnSpc>
            </a:pPr>
            <a:r>
              <a:rPr lang="en-US" sz="2400" b="1" i="1">
                <a:solidFill>
                  <a:srgbClr val="FF0000"/>
                </a:solidFill>
                <a:latin typeface="Times New Roman" panose="02020603050405020304" pitchFamily="18" charset="0"/>
                <a:ea typeface="宋体" panose="02010600030101010101" pitchFamily="2" charset="-122"/>
              </a:rPr>
              <a:t>G</a:t>
            </a:r>
            <a:r>
              <a:rPr lang="zh-CN" sz="2400" b="1" baseline="-25000">
                <a:solidFill>
                  <a:srgbClr val="FF0000"/>
                </a:solidFill>
                <a:ea typeface="宋体" panose="02010600030101010101" pitchFamily="2" charset="-122"/>
              </a:rPr>
              <a:t>液</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F</a:t>
            </a:r>
            <a:r>
              <a:rPr lang="zh-CN" sz="2400" b="1" baseline="-25000">
                <a:solidFill>
                  <a:srgbClr val="FF0000"/>
                </a:solidFill>
                <a:ea typeface="宋体" panose="02010600030101010101" pitchFamily="2" charset="-122"/>
              </a:rPr>
              <a:t>浮</a:t>
            </a:r>
            <a:r>
              <a:rPr lang="en-US" sz="2400" b="1">
                <a:solidFill>
                  <a:srgbClr val="FF0000"/>
                </a:solidFill>
                <a:latin typeface="Times New Roman" panose="02020603050405020304" pitchFamily="18" charset="0"/>
                <a:ea typeface="宋体" panose="02010600030101010101" pitchFamily="2" charset="-122"/>
              </a:rPr>
              <a:t>′</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2.5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1.7 N</a:t>
            </a:r>
            <a:r>
              <a:rPr lang="zh-CN" sz="2400" b="1">
                <a:solidFill>
                  <a:srgbClr val="FF0000"/>
                </a:solidFill>
                <a:ea typeface="宋体" panose="02010600030101010101" pitchFamily="2" charset="-122"/>
              </a:rPr>
              <a:t>＝</a:t>
            </a:r>
            <a:r>
              <a:rPr lang="en-US" sz="2400" b="1">
                <a:solidFill>
                  <a:srgbClr val="FF0000"/>
                </a:solidFill>
                <a:latin typeface="Times New Roman" panose="02020603050405020304" pitchFamily="18" charset="0"/>
                <a:ea typeface="宋体" panose="02010600030101010101" pitchFamily="2" charset="-122"/>
              </a:rPr>
              <a:t>0.8 N</a:t>
            </a:r>
            <a:endParaRPr lang="zh-CN" sz="2400" b="1">
              <a:solidFill>
                <a:srgbClr val="FF0000"/>
              </a:solidFill>
              <a:ea typeface="宋体" panose="02010600030101010101" pitchFamily="2" charset="-122"/>
            </a:endParaRPr>
          </a:p>
          <a:p>
            <a:pPr indent="0">
              <a:lnSpc>
                <a:spcPct val="150000"/>
              </a:lnSpc>
            </a:pPr>
            <a:r>
              <a:rPr lang="zh-CN" sz="2400" b="1">
                <a:solidFill>
                  <a:srgbClr val="FF0000"/>
                </a:solidFill>
                <a:ea typeface="宋体" panose="02010600030101010101" pitchFamily="2" charset="-122"/>
              </a:rPr>
              <a:t>由</a:t>
            </a:r>
            <a:r>
              <a:rPr lang="en-US" sz="2400" b="1" i="1">
                <a:solidFill>
                  <a:srgbClr val="FF0000"/>
                </a:solidFill>
                <a:latin typeface="Times New Roman" panose="02020603050405020304" pitchFamily="18" charset="0"/>
                <a:ea typeface="宋体" panose="02010600030101010101" pitchFamily="2" charset="-122"/>
              </a:rPr>
              <a:t>G</a:t>
            </a:r>
            <a:r>
              <a:rPr lang="zh-CN" sz="2400" b="1">
                <a:solidFill>
                  <a:srgbClr val="FF0000"/>
                </a:solidFill>
                <a:ea typeface="宋体" panose="02010600030101010101" pitchFamily="2" charset="-122"/>
              </a:rPr>
              <a:t>＝</a:t>
            </a:r>
            <a:r>
              <a:rPr lang="en-US" sz="2400" b="1" i="1">
                <a:solidFill>
                  <a:srgbClr val="FF0000"/>
                </a:solidFill>
                <a:latin typeface="Times New Roman" panose="02020603050405020304" pitchFamily="18" charset="0"/>
                <a:ea typeface="宋体" panose="02010600030101010101" pitchFamily="2" charset="-122"/>
              </a:rPr>
              <a:t>mg</a:t>
            </a:r>
            <a:r>
              <a:rPr lang="zh-CN" sz="2400" b="1">
                <a:solidFill>
                  <a:srgbClr val="FF0000"/>
                </a:solidFill>
                <a:ea typeface="宋体" panose="02010600030101010101" pitchFamily="2" charset="-122"/>
              </a:rPr>
              <a:t>和</a:t>
            </a:r>
            <a:r>
              <a:rPr lang="en-US" sz="2400" b="1" i="1">
                <a:solidFill>
                  <a:srgbClr val="FF0000"/>
                </a:solidFill>
                <a:latin typeface="Times New Roman" panose="02020603050405020304" pitchFamily="18" charset="0"/>
                <a:ea typeface="宋体" panose="02010600030101010101" pitchFamily="2" charset="-122"/>
              </a:rPr>
              <a:t>            </a:t>
            </a:r>
            <a:r>
              <a:rPr lang="zh-CN" sz="2400" b="1">
                <a:solidFill>
                  <a:srgbClr val="FF0000"/>
                </a:solidFill>
                <a:ea typeface="宋体" panose="02010600030101010101" pitchFamily="2" charset="-122"/>
              </a:rPr>
              <a:t>得</a:t>
            </a:r>
            <a:r>
              <a:rPr lang="zh-CN" sz="2400" b="1">
                <a:solidFill>
                  <a:srgbClr val="FF0000"/>
                </a:solidFill>
                <a:cs typeface="宋体" panose="02010600030101010101" pitchFamily="2" charset="-122"/>
              </a:rPr>
              <a:t>，</a:t>
            </a:r>
            <a:r>
              <a:rPr lang="zh-CN" sz="2400" b="1">
                <a:solidFill>
                  <a:srgbClr val="FF0000"/>
                </a:solidFill>
                <a:ea typeface="宋体" panose="02010600030101010101" pitchFamily="2" charset="-122"/>
              </a:rPr>
              <a:t>液体的密度为</a:t>
            </a:r>
          </a:p>
          <a:p>
            <a:pPr indent="0">
              <a:lnSpc>
                <a:spcPct val="150000"/>
              </a:lnSpc>
            </a:pPr>
            <a:endParaRPr lang="zh-CN" altLang="en-US"/>
          </a:p>
        </p:txBody>
      </p:sp>
      <p:graphicFrame>
        <p:nvGraphicFramePr>
          <p:cNvPr id="2" name="对象 -2147482527"/>
          <p:cNvGraphicFramePr>
            <a:graphicFrameLocks noChangeAspect="1"/>
          </p:cNvGraphicFramePr>
          <p:nvPr/>
        </p:nvGraphicFramePr>
        <p:xfrm>
          <a:off x="2511743" y="3295015"/>
          <a:ext cx="852170" cy="850900"/>
        </p:xfrm>
        <a:graphic>
          <a:graphicData uri="http://schemas.openxmlformats.org/presentationml/2006/ole">
            <mc:AlternateContent xmlns:mc="http://schemas.openxmlformats.org/markup-compatibility/2006">
              <mc:Choice xmlns:v="urn:schemas-microsoft-com:vml" Requires="v">
                <p:oleObj spid="_x0000_s23557" r:id="rId3" imgW="405765" imgH="405765" progId="Equation.DSMT4">
                  <p:embed/>
                </p:oleObj>
              </mc:Choice>
              <mc:Fallback>
                <p:oleObj r:id="rId3" imgW="405765" imgH="405765" progId="Equation.DSMT4">
                  <p:embed/>
                  <p:pic>
                    <p:nvPicPr>
                      <p:cNvPr id="0" name="图片 3075"/>
                      <p:cNvPicPr/>
                      <p:nvPr/>
                    </p:nvPicPr>
                    <p:blipFill>
                      <a:blip r:embed="rId4"/>
                      <a:stretch>
                        <a:fillRect/>
                      </a:stretch>
                    </p:blipFill>
                    <p:spPr>
                      <a:xfrm>
                        <a:off x="2511743" y="3295015"/>
                        <a:ext cx="852170" cy="850900"/>
                      </a:xfrm>
                      <a:prstGeom prst="rect">
                        <a:avLst/>
                      </a:prstGeom>
                      <a:noFill/>
                      <a:ln w="38100">
                        <a:noFill/>
                        <a:miter/>
                      </a:ln>
                    </p:spPr>
                  </p:pic>
                </p:oleObj>
              </mc:Fallback>
            </mc:AlternateContent>
          </a:graphicData>
        </a:graphic>
      </p:graphicFrame>
      <p:graphicFrame>
        <p:nvGraphicFramePr>
          <p:cNvPr id="3" name="对象 -2147482524"/>
          <p:cNvGraphicFramePr>
            <a:graphicFrameLocks noChangeAspect="1"/>
          </p:cNvGraphicFramePr>
          <p:nvPr/>
        </p:nvGraphicFramePr>
        <p:xfrm>
          <a:off x="1268095" y="4145915"/>
          <a:ext cx="6644005" cy="958850"/>
        </p:xfrm>
        <a:graphic>
          <a:graphicData uri="http://schemas.openxmlformats.org/presentationml/2006/ole">
            <mc:AlternateContent xmlns:mc="http://schemas.openxmlformats.org/markup-compatibility/2006">
              <mc:Choice xmlns:v="urn:schemas-microsoft-com:vml" Requires="v">
                <p:oleObj spid="_x0000_s23558" r:id="rId5" imgW="3162300" imgH="457200" progId="Equation.DSMT4">
                  <p:embed/>
                </p:oleObj>
              </mc:Choice>
              <mc:Fallback>
                <p:oleObj r:id="rId5" imgW="3162300" imgH="457200" progId="Equation.DSMT4">
                  <p:embed/>
                  <p:pic>
                    <p:nvPicPr>
                      <p:cNvPr id="0" name="图片 1"/>
                      <p:cNvPicPr/>
                      <p:nvPr/>
                    </p:nvPicPr>
                    <p:blipFill>
                      <a:blip r:embed="rId6"/>
                      <a:stretch>
                        <a:fillRect/>
                      </a:stretch>
                    </p:blipFill>
                    <p:spPr>
                      <a:xfrm>
                        <a:off x="1268095" y="4145915"/>
                        <a:ext cx="6644005" cy="958850"/>
                      </a:xfrm>
                      <a:prstGeom prst="rect">
                        <a:avLst/>
                      </a:prstGeom>
                      <a:noFill/>
                      <a:ln w="38100">
                        <a:noFill/>
                        <a:miter/>
                      </a:ln>
                    </p:spPr>
                  </p:pic>
                </p:oleObj>
              </mc:Fallback>
            </mc:AlternateContent>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diagram"/>
  <p:tag name="KSO_WM_TEMPLATE_INDEX" val="30178323"/>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1aabeb8c-5fe0-45a6-aa45-cf02cf885945}"/>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928fad59-a179-4aae-a2f8-8db90ce7a500}"/>
</p:tagLst>
</file>

<file path=ppt/theme/theme1.xml><?xml version="1.0" encoding="utf-8"?>
<a:theme xmlns:a="http://schemas.openxmlformats.org/drawingml/2006/main" name="默认设计模板">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4310</Words>
  <Application>Microsoft Office PowerPoint</Application>
  <PresentationFormat>自定义</PresentationFormat>
  <Paragraphs>265</Paragraphs>
  <Slides>41</Slides>
  <Notes>20</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1</vt:i4>
      </vt:variant>
      <vt:variant>
        <vt:lpstr>幻灯片标题</vt:lpstr>
      </vt:variant>
      <vt:variant>
        <vt:i4>41</vt:i4>
      </vt:variant>
    </vt:vector>
  </HeadingPairs>
  <TitlesOfParts>
    <vt:vector size="49" baseType="lpstr">
      <vt:lpstr>黑体</vt:lpstr>
      <vt:lpstr>宋体</vt:lpstr>
      <vt:lpstr>微软雅黑</vt:lpstr>
      <vt:lpstr>Arial</vt:lpstr>
      <vt:lpstr>Calibri</vt:lpstr>
      <vt:lpstr>Times New Roman</vt:lpstr>
      <vt:lpstr>默认设计模板</vt:lpstr>
      <vt:lpstr>MathType 6.0 Equation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admic</dc:creator>
  <cp:lastModifiedBy>wn</cp:lastModifiedBy>
  <cp:revision>211</cp:revision>
  <dcterms:created xsi:type="dcterms:W3CDTF">2019-08-11T08:37:00Z</dcterms:created>
  <dcterms:modified xsi:type="dcterms:W3CDTF">2020-11-14T01:45:31Z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