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58" r:id="rId3"/>
    <p:sldId id="259" r:id="rId4"/>
    <p:sldId id="270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5867400" cy="6858000"/>
            <a:chOff x="0" y="0"/>
            <a:chExt cx="3696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2880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zh-CN" sz="2400">
                <a:latin typeface="Times New Roman" pitchFamily="18" charset="0"/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white">
            <a:xfrm>
              <a:off x="432" y="624"/>
              <a:ext cx="3264" cy="1200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zh-CN" sz="2400">
                <a:latin typeface="Times New Roman" pitchFamily="18" charset="0"/>
              </a:endParaRPr>
            </a:p>
          </p:txBody>
        </p:sp>
      </p:grp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3632200" y="4889500"/>
            <a:ext cx="4876800" cy="319088"/>
            <a:chOff x="2288" y="3080"/>
            <a:chExt cx="3072" cy="201"/>
          </a:xfrm>
        </p:grpSpPr>
        <p:sp>
          <p:nvSpPr>
            <p:cNvPr id="8" name="AutoShape 6"/>
            <p:cNvSpPr>
              <a:spLocks noChangeArrowheads="1"/>
            </p:cNvSpPr>
            <p:nvPr/>
          </p:nvSpPr>
          <p:spPr bwMode="auto">
            <a:xfrm flipH="1">
              <a:off x="2288" y="3080"/>
              <a:ext cx="2914" cy="200"/>
            </a:xfrm>
            <a:prstGeom prst="roundRect">
              <a:avLst>
                <a:gd name="adj" fmla="val 0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5196" y="3080"/>
              <a:ext cx="164" cy="201"/>
            </a:xfrm>
            <a:prstGeom prst="flowChartDelay">
              <a:avLst/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7416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673600" y="2927350"/>
            <a:ext cx="4013200" cy="1822450"/>
          </a:xfrm>
        </p:spPr>
        <p:txBody>
          <a:bodyPr anchor="b"/>
          <a:lstStyle>
            <a:lvl1pPr marL="0" indent="0">
              <a:buFont typeface="Wingdings" pitchFamily="2" charset="2"/>
              <a:buNone/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17420" name="AutoShap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990600"/>
            <a:ext cx="8229600" cy="1905000"/>
          </a:xfrm>
          <a:prstGeom prst="roundRect">
            <a:avLst>
              <a:gd name="adj" fmla="val 50000"/>
            </a:avLst>
          </a:prstGeo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10" name="Rectangle 9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2" name="Rectangle 11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6200" y="6248400"/>
            <a:ext cx="587375" cy="488950"/>
          </a:xfrm>
        </p:spPr>
        <p:txBody>
          <a:bodyPr anchorCtr="0"/>
          <a:lstStyle>
            <a:lvl1pPr>
              <a:defRPr/>
            </a:lvl1pPr>
          </a:lstStyle>
          <a:p>
            <a:pPr>
              <a:defRPr/>
            </a:pPr>
            <a:fld id="{4C8786DD-0067-4AB7-AE25-B09A843E1C0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7352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4C5DD-F8A2-41DB-A64B-4A21C34352D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6836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D9E399-DAF4-4115-9ADD-514D52AB326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5232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2362200"/>
            <a:ext cx="3770313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760913" y="2362200"/>
            <a:ext cx="3770312" cy="3724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66D8D1-6722-4F4D-B79A-4B88F54CA4E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96780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4F6653-8877-486C-B553-8DFD644937F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79700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542C4-799E-4D80-9FC2-E723512FF08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94833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C56642-7EAE-4DEB-BF47-D9B86789799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686124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4A05BA-D32E-49C5-AC8D-0CED49A264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4621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8912A-9F41-48FE-872E-98EFF90232E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6993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15C2D-77DC-49EC-84BD-62FF75DA3DE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978449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5600" y="762000"/>
            <a:ext cx="1981200" cy="53244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762000"/>
            <a:ext cx="5791200" cy="53244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B6B44-C3CA-4051-B00E-55E4F361D87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655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620000" cy="6858000"/>
            <a:chOff x="0" y="0"/>
            <a:chExt cx="4800" cy="4320"/>
          </a:xfrm>
        </p:grpSpPr>
        <p:grpSp>
          <p:nvGrpSpPr>
            <p:cNvPr id="1032" name="Group 3"/>
            <p:cNvGrpSpPr>
              <a:grpSpLocks/>
            </p:cNvGrpSpPr>
            <p:nvPr userDrawn="1"/>
          </p:nvGrpSpPr>
          <p:grpSpPr bwMode="auto">
            <a:xfrm>
              <a:off x="0" y="0"/>
              <a:ext cx="2016" cy="4320"/>
              <a:chOff x="0" y="0"/>
              <a:chExt cx="2016" cy="4320"/>
            </a:xfrm>
          </p:grpSpPr>
          <p:sp>
            <p:nvSpPr>
              <p:cNvPr id="1036" name="Rectangle 4"/>
              <p:cNvSpPr>
                <a:spLocks noChangeArrowheads="1"/>
              </p:cNvSpPr>
              <p:nvPr userDrawn="1"/>
            </p:nvSpPr>
            <p:spPr bwMode="auto">
              <a:xfrm>
                <a:off x="0" y="0"/>
                <a:ext cx="480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37" name="Freeform 5"/>
              <p:cNvSpPr>
                <a:spLocks/>
              </p:cNvSpPr>
              <p:nvPr userDrawn="1"/>
            </p:nvSpPr>
            <p:spPr bwMode="auto">
              <a:xfrm>
                <a:off x="288" y="0"/>
                <a:ext cx="1728" cy="735"/>
              </a:xfrm>
              <a:custGeom>
                <a:avLst/>
                <a:gdLst>
                  <a:gd name="T0" fmla="*/ 1728 w 1728"/>
                  <a:gd name="T1" fmla="*/ 0 h 735"/>
                  <a:gd name="T2" fmla="*/ 1728 w 1728"/>
                  <a:gd name="T3" fmla="*/ 480 h 735"/>
                  <a:gd name="T4" fmla="*/ 380 w 1728"/>
                  <a:gd name="T5" fmla="*/ 482 h 735"/>
                  <a:gd name="T6" fmla="*/ 354 w 1728"/>
                  <a:gd name="T7" fmla="*/ 480 h 735"/>
                  <a:gd name="T8" fmla="*/ 308 w 1728"/>
                  <a:gd name="T9" fmla="*/ 489 h 735"/>
                  <a:gd name="T10" fmla="*/ 246 w 1728"/>
                  <a:gd name="T11" fmla="*/ 531 h 735"/>
                  <a:gd name="T12" fmla="*/ 206 w 1728"/>
                  <a:gd name="T13" fmla="*/ 597 h 735"/>
                  <a:gd name="T14" fmla="*/ 192 w 1728"/>
                  <a:gd name="T15" fmla="*/ 666 h 735"/>
                  <a:gd name="T16" fmla="*/ 192 w 1728"/>
                  <a:gd name="T17" fmla="*/ 735 h 735"/>
                  <a:gd name="T18" fmla="*/ 0 w 1728"/>
                  <a:gd name="T19" fmla="*/ 735 h 735"/>
                  <a:gd name="T20" fmla="*/ 0 w 1728"/>
                  <a:gd name="T21" fmla="*/ 480 h 735"/>
                  <a:gd name="T22" fmla="*/ 0 w 1728"/>
                  <a:gd name="T23" fmla="*/ 0 h 735"/>
                  <a:gd name="T24" fmla="*/ 1728 w 1728"/>
                  <a:gd name="T25" fmla="*/ 0 h 73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728" h="735">
                    <a:moveTo>
                      <a:pt x="1728" y="0"/>
                    </a:moveTo>
                    <a:lnTo>
                      <a:pt x="1728" y="480"/>
                    </a:lnTo>
                    <a:lnTo>
                      <a:pt x="380" y="482"/>
                    </a:lnTo>
                    <a:lnTo>
                      <a:pt x="354" y="480"/>
                    </a:lnTo>
                    <a:lnTo>
                      <a:pt x="308" y="489"/>
                    </a:lnTo>
                    <a:cubicBezTo>
                      <a:pt x="290" y="498"/>
                      <a:pt x="263" y="513"/>
                      <a:pt x="246" y="531"/>
                    </a:cubicBezTo>
                    <a:cubicBezTo>
                      <a:pt x="229" y="549"/>
                      <a:pt x="215" y="574"/>
                      <a:pt x="206" y="597"/>
                    </a:cubicBezTo>
                    <a:cubicBezTo>
                      <a:pt x="197" y="620"/>
                      <a:pt x="194" y="643"/>
                      <a:pt x="192" y="666"/>
                    </a:cubicBezTo>
                    <a:lnTo>
                      <a:pt x="192" y="735"/>
                    </a:lnTo>
                    <a:lnTo>
                      <a:pt x="0" y="735"/>
                    </a:lnTo>
                    <a:lnTo>
                      <a:pt x="0" y="480"/>
                    </a:lnTo>
                    <a:lnTo>
                      <a:pt x="0" y="0"/>
                    </a:lnTo>
                    <a:lnTo>
                      <a:pt x="1728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 cmpd="sng">
                    <a:solidFill>
                      <a:schemeClr val="tx1"/>
                    </a:solidFill>
                    <a:prstDash val="solid"/>
                    <a:miter lim="8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144" y="1248"/>
              <a:ext cx="4656" cy="201"/>
              <a:chOff x="144" y="1248"/>
              <a:chExt cx="4656" cy="201"/>
            </a:xfrm>
          </p:grpSpPr>
          <p:sp>
            <p:nvSpPr>
              <p:cNvPr id="1034" name="AutoShape 7"/>
              <p:cNvSpPr>
                <a:spLocks noChangeArrowheads="1"/>
              </p:cNvSpPr>
              <p:nvPr/>
            </p:nvSpPr>
            <p:spPr bwMode="auto">
              <a:xfrm>
                <a:off x="384" y="1248"/>
                <a:ext cx="4416" cy="200"/>
              </a:xfrm>
              <a:prstGeom prst="roundRect">
                <a:avLst>
                  <a:gd name="adj" fmla="val 0"/>
                </a:avLst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035" name="AutoShape 8"/>
              <p:cNvSpPr>
                <a:spLocks noChangeArrowheads="1"/>
              </p:cNvSpPr>
              <p:nvPr/>
            </p:nvSpPr>
            <p:spPr bwMode="auto">
              <a:xfrm flipH="1">
                <a:off x="144" y="1248"/>
                <a:ext cx="248" cy="201"/>
              </a:xfrm>
              <a:prstGeom prst="flowChartDelay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027" name="AutoShape 9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762000"/>
            <a:ext cx="7924800" cy="1143000"/>
          </a:xfrm>
          <a:prstGeom prst="roundRect">
            <a:avLst>
              <a:gd name="adj" fmla="val 21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2362200"/>
            <a:ext cx="7693025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639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8400" y="6248400"/>
            <a:ext cx="2130425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39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791200" y="6248400"/>
            <a:ext cx="2897188" cy="474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6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138" y="6242050"/>
            <a:ext cx="58737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>
              <a:defRPr sz="2600" b="1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A0569EC-F25C-4CC5-B87C-DD44318CE23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l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1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AutoShap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z="7200" smtClean="0"/>
              <a:t>封面设计艺术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zh-CN" altLang="en-US" sz="2400" smtClean="0"/>
              <a:t>中山大学附属中学   田强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822325" y="1006475"/>
            <a:ext cx="7788275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kumimoji="1" lang="en-US" altLang="zh-CN" sz="2000">
                <a:latin typeface="Times New Roman" pitchFamily="18" charset="0"/>
              </a:rPr>
              <a:t>         </a:t>
            </a:r>
            <a:r>
              <a:rPr kumimoji="1" lang="zh-CN" altLang="en-US" sz="2400">
                <a:latin typeface="Times New Roman" pitchFamily="18" charset="0"/>
                <a:ea typeface="方正水柱简体" pitchFamily="2" charset="-122"/>
              </a:rPr>
              <a:t>封面是书的外衣，不仅要给读者以美的印象，也要体现书的内容，为书的宣传、推广创造条件</a:t>
            </a:r>
            <a:r>
              <a:rPr kumimoji="1" lang="zh-CN" altLang="en-US" sz="2000">
                <a:latin typeface="Times New Roman" pitchFamily="18" charset="0"/>
                <a:ea typeface="方正水柱简体" pitchFamily="2" charset="-122"/>
              </a:rPr>
              <a:t>。</a:t>
            </a:r>
          </a:p>
          <a:p>
            <a:pPr eaLnBrk="1" hangingPunct="1"/>
            <a:r>
              <a:rPr kumimoji="1" lang="zh-CN" altLang="en-US" sz="2000">
                <a:latin typeface="Times New Roman" pitchFamily="18" charset="0"/>
                <a:ea typeface="方正水柱简体" pitchFamily="2" charset="-122"/>
              </a:rPr>
              <a:t>        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914400" y="2625725"/>
            <a:ext cx="75438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kumimoji="1" lang="en-US" altLang="zh-CN" sz="2400">
                <a:latin typeface="Times New Roman" pitchFamily="18" charset="0"/>
              </a:rPr>
              <a:t>           </a:t>
            </a:r>
            <a:r>
              <a:rPr kumimoji="1" lang="zh-CN" altLang="en-US" sz="3600">
                <a:latin typeface="Times New Roman" pitchFamily="18" charset="0"/>
                <a:ea typeface="方正大黑简体" pitchFamily="2" charset="-122"/>
              </a:rPr>
              <a:t>封面设计应综合运用</a:t>
            </a:r>
            <a:r>
              <a:rPr kumimoji="1" lang="zh-CN" altLang="en-US" sz="3600" u="sng">
                <a:latin typeface="Times New Roman" pitchFamily="18" charset="0"/>
                <a:ea typeface="方正大黑简体" pitchFamily="2" charset="-122"/>
              </a:rPr>
              <a:t>形象、色彩、文字、构图</a:t>
            </a:r>
            <a:r>
              <a:rPr kumimoji="1" lang="zh-CN" altLang="en-US" sz="3600">
                <a:latin typeface="Times New Roman" pitchFamily="18" charset="0"/>
                <a:ea typeface="方正大黑简体" pitchFamily="2" charset="-122"/>
              </a:rPr>
              <a:t>等因素来表现意境和情趣，达到形式与内容的统一。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封面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1788"/>
            <a:ext cx="91440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619250" y="0"/>
            <a:ext cx="7524750" cy="1628775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zh-CN">
              <a:solidFill>
                <a:schemeClr val="folHlink"/>
              </a:solidFill>
            </a:endParaRPr>
          </a:p>
        </p:txBody>
      </p:sp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2051050" y="333375"/>
            <a:ext cx="70929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>
                <a:latin typeface="方正粗宋简体" pitchFamily="65" charset="-122"/>
                <a:ea typeface="方正粗宋简体" pitchFamily="65" charset="-122"/>
              </a:rPr>
              <a:t>作品中，有了文字、图像、色彩元素是否就是一个好的封面？ </a:t>
            </a:r>
          </a:p>
        </p:txBody>
      </p:sp>
      <p:pic>
        <p:nvPicPr>
          <p:cNvPr id="6148" name="Picture 6" descr="13《童梦》封面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7588" y="1700213"/>
            <a:ext cx="2035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 rot="-1240084">
            <a:off x="5076825" y="5276850"/>
            <a:ext cx="3929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FF3300"/>
                </a:solidFill>
                <a:latin typeface="方正粗宋简体" pitchFamily="65" charset="-122"/>
                <a:ea typeface="方正粗宋简体" pitchFamily="65" charset="-122"/>
              </a:rPr>
              <a:t>是否喜欢该作品，谈理由？ </a:t>
            </a:r>
          </a:p>
        </p:txBody>
      </p:sp>
      <p:pic>
        <p:nvPicPr>
          <p:cNvPr id="6150" name="Picture 8" descr="14《用photoshop学漫画》封面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8" y="1700213"/>
            <a:ext cx="215741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 descr="07《东方香霖堂》封面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778250"/>
            <a:ext cx="4292600" cy="296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版画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81000"/>
            <a:ext cx="2274888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版画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5" r="1805"/>
          <a:stretch>
            <a:fillRect/>
          </a:stretch>
        </p:blipFill>
        <p:spPr bwMode="auto">
          <a:xfrm>
            <a:off x="2819400" y="381000"/>
            <a:ext cx="2187575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 descr="封面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825" y="2519363"/>
            <a:ext cx="2747963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封面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" t="7947" r="42075" b="20529"/>
          <a:stretch>
            <a:fillRect/>
          </a:stretch>
        </p:blipFill>
        <p:spPr bwMode="auto">
          <a:xfrm>
            <a:off x="5334000" y="381000"/>
            <a:ext cx="3429000" cy="1816100"/>
          </a:xfrm>
          <a:prstGeom prst="rect">
            <a:avLst/>
          </a:prstGeom>
          <a:noFill/>
          <a:ln w="9525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封面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816350"/>
            <a:ext cx="3048000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封面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51"/>
          <a:stretch>
            <a:fillRect/>
          </a:stretch>
        </p:blipFill>
        <p:spPr bwMode="auto">
          <a:xfrm>
            <a:off x="250825" y="765175"/>
            <a:ext cx="7400925" cy="605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未标题-1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8" t="3889" r="75471" b="2756"/>
          <a:stretch>
            <a:fillRect/>
          </a:stretch>
        </p:blipFill>
        <p:spPr bwMode="auto">
          <a:xfrm>
            <a:off x="228600" y="228600"/>
            <a:ext cx="29718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未标题-1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45" t="3889" r="26414" b="4700"/>
          <a:stretch>
            <a:fillRect/>
          </a:stretch>
        </p:blipFill>
        <p:spPr bwMode="auto">
          <a:xfrm>
            <a:off x="3351213" y="228600"/>
            <a:ext cx="30353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 descr="未标题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71" t="3889" r="1888" b="31929"/>
          <a:stretch>
            <a:fillRect/>
          </a:stretch>
        </p:blipFill>
        <p:spPr bwMode="auto">
          <a:xfrm>
            <a:off x="6629400" y="228600"/>
            <a:ext cx="2271713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未标题-1"/>
          <p:cNvPicPr>
            <a:picLocks noChangeAspect="1" noChangeArrowheads="1"/>
          </p:cNvPicPr>
          <p:nvPr/>
        </p:nvPicPr>
        <p:blipFill>
          <a:blip r:embed="rId2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59" t="5835" r="50943" b="39708"/>
          <a:stretch>
            <a:fillRect/>
          </a:stretch>
        </p:blipFill>
        <p:spPr bwMode="auto">
          <a:xfrm>
            <a:off x="6634163" y="3581400"/>
            <a:ext cx="2252662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未标题-2"/>
          <p:cNvPicPr>
            <a:picLocks noChangeAspect="1" noChangeArrowheads="1"/>
          </p:cNvPicPr>
          <p:nvPr/>
        </p:nvPicPr>
        <p:blipFill>
          <a:blip r:embed="rId2"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" t="4440" r="66910"/>
          <a:stretch>
            <a:fillRect/>
          </a:stretch>
        </p:blipFill>
        <p:spPr bwMode="auto">
          <a:xfrm>
            <a:off x="252413" y="533400"/>
            <a:ext cx="2643187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 descr="未标题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47" t="10361" r="34738"/>
          <a:stretch>
            <a:fillRect/>
          </a:stretch>
        </p:blipFill>
        <p:spPr bwMode="auto">
          <a:xfrm>
            <a:off x="3201988" y="533400"/>
            <a:ext cx="2817812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 descr="未标题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19" t="4440" r="2567"/>
          <a:stretch>
            <a:fillRect/>
          </a:stretch>
        </p:blipFill>
        <p:spPr bwMode="auto">
          <a:xfrm>
            <a:off x="6288088" y="533400"/>
            <a:ext cx="2627312" cy="5300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封面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51"/>
          <a:stretch>
            <a:fillRect/>
          </a:stretch>
        </p:blipFill>
        <p:spPr bwMode="auto">
          <a:xfrm>
            <a:off x="457200" y="311150"/>
            <a:ext cx="6248400" cy="511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未标题-3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3" t="2824" r="65790" b="3972"/>
          <a:stretch>
            <a:fillRect/>
          </a:stretch>
        </p:blipFill>
        <p:spPr bwMode="auto">
          <a:xfrm>
            <a:off x="228600" y="304800"/>
            <a:ext cx="28575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未标题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20" t="2824" r="33333"/>
          <a:stretch>
            <a:fillRect/>
          </a:stretch>
        </p:blipFill>
        <p:spPr bwMode="auto">
          <a:xfrm>
            <a:off x="3203575" y="304800"/>
            <a:ext cx="27400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 descr="未标题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75" t="2824" r="1755" b="5383"/>
          <a:stretch>
            <a:fillRect/>
          </a:stretch>
        </p:blipFill>
        <p:spPr bwMode="auto">
          <a:xfrm>
            <a:off x="6102350" y="304800"/>
            <a:ext cx="281305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未标题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20"/>
          <a:stretch>
            <a:fillRect/>
          </a:stretch>
        </p:blipFill>
        <p:spPr bwMode="auto">
          <a:xfrm>
            <a:off x="4973638" y="304800"/>
            <a:ext cx="38354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封面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28600"/>
            <a:ext cx="4549775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5148263" y="44450"/>
            <a:ext cx="3733800" cy="5986463"/>
            <a:chOff x="3264" y="144"/>
            <a:chExt cx="2352" cy="3771"/>
          </a:xfrm>
        </p:grpSpPr>
        <p:sp>
          <p:nvSpPr>
            <p:cNvPr id="14340" name="Text Box 4"/>
            <p:cNvSpPr txBox="1">
              <a:spLocks noChangeArrowheads="1"/>
            </p:cNvSpPr>
            <p:nvPr/>
          </p:nvSpPr>
          <p:spPr bwMode="auto">
            <a:xfrm>
              <a:off x="3264" y="2592"/>
              <a:ext cx="2352" cy="1323"/>
            </a:xfrm>
            <a:prstGeom prst="rect">
              <a:avLst/>
            </a:prstGeom>
            <a:solidFill>
              <a:srgbClr val="CCCC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800000"/>
                  </a:solidFill>
                  <a:latin typeface="Times New Roman" pitchFamily="18" charset="0"/>
                  <a:ea typeface="方正大黑简体" pitchFamily="2" charset="-122"/>
                </a:rPr>
                <a:t>作业：</a:t>
              </a:r>
            </a:p>
            <a:p>
              <a:pPr eaLnBrk="1" hangingPunct="1">
                <a:spcBef>
                  <a:spcPct val="50000"/>
                </a:spcBef>
              </a:pPr>
              <a:r>
                <a:rPr kumimoji="1" lang="zh-CN" altLang="en-US" sz="2400">
                  <a:solidFill>
                    <a:srgbClr val="800000"/>
                  </a:solidFill>
                  <a:latin typeface="Times New Roman" pitchFamily="18" charset="0"/>
                  <a:ea typeface="方正大黑简体" pitchFamily="2" charset="-122"/>
                </a:rPr>
                <a:t>设计一本书的封面，书名自定，手绘或电脑设计皆可，规格不小于</a:t>
              </a:r>
              <a:r>
                <a:rPr kumimoji="1" lang="en-US" altLang="zh-CN" sz="2400">
                  <a:solidFill>
                    <a:srgbClr val="800000"/>
                  </a:solidFill>
                  <a:latin typeface="Times New Roman" pitchFamily="18" charset="0"/>
                  <a:ea typeface="方正大黑简体" pitchFamily="2" charset="-122"/>
                </a:rPr>
                <a:t>32K</a:t>
              </a:r>
              <a:r>
                <a:rPr kumimoji="1" lang="zh-CN" altLang="en-US" sz="2400">
                  <a:solidFill>
                    <a:srgbClr val="800000"/>
                  </a:solidFill>
                  <a:latin typeface="Times New Roman" pitchFamily="18" charset="0"/>
                  <a:ea typeface="方正大黑简体" pitchFamily="2" charset="-122"/>
                </a:rPr>
                <a:t>，独立完成。</a:t>
              </a:r>
            </a:p>
          </p:txBody>
        </p:sp>
        <p:pic>
          <p:nvPicPr>
            <p:cNvPr id="14341" name="Picture 5" descr="039_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6" y="1344"/>
              <a:ext cx="1092" cy="1020"/>
            </a:xfrm>
            <a:prstGeom prst="rect">
              <a:avLst/>
            </a:prstGeom>
            <a:noFill/>
            <a:ln w="9525">
              <a:solidFill>
                <a:srgbClr val="FFFF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342" name="Picture 6" descr="0004-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4" y="144"/>
              <a:ext cx="1104" cy="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3" name="Picture 7" descr="0004-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68" y="761"/>
              <a:ext cx="1104" cy="6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apsules">
  <a:themeElements>
    <a:clrScheme name="Capsules 1">
      <a:dk1>
        <a:srgbClr val="003366"/>
      </a:dk1>
      <a:lt1>
        <a:srgbClr val="FFFFFF"/>
      </a:lt1>
      <a:dk2>
        <a:srgbClr val="006666"/>
      </a:dk2>
      <a:lt2>
        <a:srgbClr val="666699"/>
      </a:lt2>
      <a:accent1>
        <a:srgbClr val="33CCCC"/>
      </a:accent1>
      <a:accent2>
        <a:srgbClr val="99CC99"/>
      </a:accent2>
      <a:accent3>
        <a:srgbClr val="FFFFFF"/>
      </a:accent3>
      <a:accent4>
        <a:srgbClr val="002A56"/>
      </a:accent4>
      <a:accent5>
        <a:srgbClr val="ADE2E2"/>
      </a:accent5>
      <a:accent6>
        <a:srgbClr val="8AB98A"/>
      </a:accent6>
      <a:hlink>
        <a:srgbClr val="003366"/>
      </a:hlink>
      <a:folHlink>
        <a:srgbClr val="CC99FF"/>
      </a:folHlink>
    </a:clrScheme>
    <a:fontScheme name="Capsules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sules 1">
        <a:dk1>
          <a:srgbClr val="003366"/>
        </a:dk1>
        <a:lt1>
          <a:srgbClr val="FFFFFF"/>
        </a:lt1>
        <a:dk2>
          <a:srgbClr val="006666"/>
        </a:dk2>
        <a:lt2>
          <a:srgbClr val="666699"/>
        </a:lt2>
        <a:accent1>
          <a:srgbClr val="33CCCC"/>
        </a:accent1>
        <a:accent2>
          <a:srgbClr val="99CC99"/>
        </a:accent2>
        <a:accent3>
          <a:srgbClr val="FFFFFF"/>
        </a:accent3>
        <a:accent4>
          <a:srgbClr val="002A56"/>
        </a:accent4>
        <a:accent5>
          <a:srgbClr val="ADE2E2"/>
        </a:accent5>
        <a:accent6>
          <a:srgbClr val="8AB98A"/>
        </a:accent6>
        <a:hlink>
          <a:srgbClr val="003366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2">
        <a:dk1>
          <a:srgbClr val="000000"/>
        </a:dk1>
        <a:lt1>
          <a:srgbClr val="FFFFFF"/>
        </a:lt1>
        <a:dk2>
          <a:srgbClr val="000000"/>
        </a:dk2>
        <a:lt2>
          <a:srgbClr val="808000"/>
        </a:lt2>
        <a:accent1>
          <a:srgbClr val="FFCC99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8AB900"/>
        </a:accent6>
        <a:hlink>
          <a:srgbClr val="336600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3">
        <a:dk1>
          <a:srgbClr val="006699"/>
        </a:dk1>
        <a:lt1>
          <a:srgbClr val="FFFFFF"/>
        </a:lt1>
        <a:dk2>
          <a:srgbClr val="6699FF"/>
        </a:dk2>
        <a:lt2>
          <a:srgbClr val="FFFFFF"/>
        </a:lt2>
        <a:accent1>
          <a:srgbClr val="33CCCC"/>
        </a:accent1>
        <a:accent2>
          <a:srgbClr val="006699"/>
        </a:accent2>
        <a:accent3>
          <a:srgbClr val="B8CAFF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99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4">
        <a:dk1>
          <a:srgbClr val="000000"/>
        </a:dk1>
        <a:lt1>
          <a:srgbClr val="FFFFFF"/>
        </a:lt1>
        <a:dk2>
          <a:srgbClr val="9900CC"/>
        </a:dk2>
        <a:lt2>
          <a:srgbClr val="006600"/>
        </a:lt2>
        <a:accent1>
          <a:srgbClr val="33CC33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ADE2AD"/>
        </a:accent5>
        <a:accent6>
          <a:srgbClr val="E7B95C"/>
        </a:accent6>
        <a:hlink>
          <a:srgbClr val="0033CC"/>
        </a:hlink>
        <a:folHlink>
          <a:srgbClr val="CC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sules 5">
        <a:dk1>
          <a:srgbClr val="000066"/>
        </a:dk1>
        <a:lt1>
          <a:srgbClr val="FFFFFF"/>
        </a:lt1>
        <a:dk2>
          <a:srgbClr val="336699"/>
        </a:dk2>
        <a:lt2>
          <a:srgbClr val="FFFFEB"/>
        </a:lt2>
        <a:accent1>
          <a:srgbClr val="99CCFF"/>
        </a:accent1>
        <a:accent2>
          <a:srgbClr val="9999FF"/>
        </a:accent2>
        <a:accent3>
          <a:srgbClr val="ADB8CA"/>
        </a:accent3>
        <a:accent4>
          <a:srgbClr val="DADADA"/>
        </a:accent4>
        <a:accent5>
          <a:srgbClr val="CAE2FF"/>
        </a:accent5>
        <a:accent6>
          <a:srgbClr val="8A8AE7"/>
        </a:accent6>
        <a:hlink>
          <a:srgbClr val="CCCCFF"/>
        </a:hlink>
        <a:folHlink>
          <a:srgbClr val="C68D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6">
        <a:dk1>
          <a:srgbClr val="808000"/>
        </a:dk1>
        <a:lt1>
          <a:srgbClr val="FFFFFF"/>
        </a:lt1>
        <a:dk2>
          <a:srgbClr val="006666"/>
        </a:dk2>
        <a:lt2>
          <a:srgbClr val="FFFFFF"/>
        </a:lt2>
        <a:accent1>
          <a:srgbClr val="FFCC66"/>
        </a:accent1>
        <a:accent2>
          <a:srgbClr val="00ACA8"/>
        </a:accent2>
        <a:accent3>
          <a:srgbClr val="AAB8B8"/>
        </a:accent3>
        <a:accent4>
          <a:srgbClr val="DADADA"/>
        </a:accent4>
        <a:accent5>
          <a:srgbClr val="FFE2B8"/>
        </a:accent5>
        <a:accent6>
          <a:srgbClr val="009B98"/>
        </a:accent6>
        <a:hlink>
          <a:srgbClr val="CCCC00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7">
        <a:dk1>
          <a:srgbClr val="FFFFCC"/>
        </a:dk1>
        <a:lt1>
          <a:srgbClr val="FFFFFF"/>
        </a:lt1>
        <a:dk2>
          <a:srgbClr val="660033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B8AAAD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FFCC00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sules 8">
        <a:dk1>
          <a:srgbClr val="FF0000"/>
        </a:dk1>
        <a:lt1>
          <a:srgbClr val="FFFFFF"/>
        </a:lt1>
        <a:dk2>
          <a:srgbClr val="000000"/>
        </a:dk2>
        <a:lt2>
          <a:srgbClr val="FFFFFF"/>
        </a:lt2>
        <a:accent1>
          <a:srgbClr val="FFCC00"/>
        </a:accent1>
        <a:accent2>
          <a:srgbClr val="CC3300"/>
        </a:accent2>
        <a:accent3>
          <a:srgbClr val="AA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FF66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Capsules</Template>
  <TotalTime>21</TotalTime>
  <Words>122</Words>
  <Application>Microsoft Office PowerPoint</Application>
  <PresentationFormat>全屏显示(4:3)</PresentationFormat>
  <Paragraphs>9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1" baseType="lpstr">
      <vt:lpstr>Arial</vt:lpstr>
      <vt:lpstr>宋体</vt:lpstr>
      <vt:lpstr>Wingdings</vt:lpstr>
      <vt:lpstr>Calibri</vt:lpstr>
      <vt:lpstr>Times New Roman</vt:lpstr>
      <vt:lpstr>方正水柱简体</vt:lpstr>
      <vt:lpstr>方正大黑简体</vt:lpstr>
      <vt:lpstr>方正粗宋简体</vt:lpstr>
      <vt:lpstr>Capsules</vt:lpstr>
      <vt:lpstr>封面设计艺术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封面设计艺术</dc:title>
  <dc:creator>tianqiang</dc:creator>
  <cp:lastModifiedBy>TIANQIANG</cp:lastModifiedBy>
  <cp:revision>5</cp:revision>
  <dcterms:created xsi:type="dcterms:W3CDTF">2011-05-02T04:06:33Z</dcterms:created>
  <dcterms:modified xsi:type="dcterms:W3CDTF">2015-06-30T07:53:31Z</dcterms:modified>
</cp:coreProperties>
</file>