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  <p:sldId id="261" r:id="rId4"/>
    <p:sldId id="257" r:id="rId5"/>
    <p:sldId id="259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3" r:id="rId15"/>
    <p:sldId id="274" r:id="rId16"/>
    <p:sldId id="275" r:id="rId17"/>
    <p:sldId id="276" r:id="rId18"/>
    <p:sldId id="277" r:id="rId19"/>
    <p:sldId id="278" r:id="rId20"/>
    <p:sldId id="280" r:id="rId21"/>
    <p:sldId id="281" r:id="rId22"/>
    <p:sldId id="282" r:id="rId23"/>
    <p:sldId id="283" r:id="rId24"/>
    <p:sldId id="284" r:id="rId25"/>
    <p:sldId id="285" r:id="rId26"/>
    <p:sldId id="286" r:id="rId27"/>
    <p:sldId id="287" r:id="rId28"/>
    <p:sldId id="288" r:id="rId29"/>
    <p:sldId id="290" r:id="rId30"/>
    <p:sldId id="291" r:id="rId31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16" d="100"/>
          <a:sy n="116" d="100"/>
        </p:scale>
        <p:origin x="33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4" Type="http://schemas.openxmlformats.org/officeDocument/2006/relationships/tableStyles" Target="tableStyles.xml"/><Relationship Id="rId33" Type="http://schemas.openxmlformats.org/officeDocument/2006/relationships/viewProps" Target="viewProps.xml"/><Relationship Id="rId32" Type="http://schemas.openxmlformats.org/officeDocument/2006/relationships/presProps" Target="presProps.xml"/><Relationship Id="rId31" Type="http://schemas.openxmlformats.org/officeDocument/2006/relationships/slide" Target="slides/slide29.xml"/><Relationship Id="rId30" Type="http://schemas.openxmlformats.org/officeDocument/2006/relationships/slide" Target="slides/slide28.xml"/><Relationship Id="rId3" Type="http://schemas.openxmlformats.org/officeDocument/2006/relationships/slide" Target="slides/slide1.xml"/><Relationship Id="rId29" Type="http://schemas.openxmlformats.org/officeDocument/2006/relationships/slide" Target="slides/slide27.xml"/><Relationship Id="rId28" Type="http://schemas.openxmlformats.org/officeDocument/2006/relationships/slide" Target="slides/slide26.xml"/><Relationship Id="rId27" Type="http://schemas.openxmlformats.org/officeDocument/2006/relationships/slide" Target="slides/slide25.xml"/><Relationship Id="rId26" Type="http://schemas.openxmlformats.org/officeDocument/2006/relationships/slide" Target="slides/slide24.xml"/><Relationship Id="rId25" Type="http://schemas.openxmlformats.org/officeDocument/2006/relationships/slide" Target="slides/slide23.xml"/><Relationship Id="rId24" Type="http://schemas.openxmlformats.org/officeDocument/2006/relationships/slide" Target="slides/slide22.xml"/><Relationship Id="rId23" Type="http://schemas.openxmlformats.org/officeDocument/2006/relationships/slide" Target="slides/slide21.xml"/><Relationship Id="rId22" Type="http://schemas.openxmlformats.org/officeDocument/2006/relationships/slide" Target="slides/slide20.xml"/><Relationship Id="rId21" Type="http://schemas.openxmlformats.org/officeDocument/2006/relationships/slide" Target="slides/slide19.xml"/><Relationship Id="rId20" Type="http://schemas.openxmlformats.org/officeDocument/2006/relationships/slide" Target="slides/slide18.xml"/><Relationship Id="rId2" Type="http://schemas.openxmlformats.org/officeDocument/2006/relationships/theme" Target="theme/theme1.xml"/><Relationship Id="rId19" Type="http://schemas.openxmlformats.org/officeDocument/2006/relationships/slide" Target="slides/slide17.xml"/><Relationship Id="rId18" Type="http://schemas.openxmlformats.org/officeDocument/2006/relationships/slide" Target="slides/slide16.xml"/><Relationship Id="rId17" Type="http://schemas.openxmlformats.org/officeDocument/2006/relationships/slide" Target="slides/slide15.xml"/><Relationship Id="rId16" Type="http://schemas.openxmlformats.org/officeDocument/2006/relationships/slide" Target="slides/slide14.xml"/><Relationship Id="rId15" Type="http://schemas.openxmlformats.org/officeDocument/2006/relationships/slide" Target="slides/slide13.xml"/><Relationship Id="rId14" Type="http://schemas.openxmlformats.org/officeDocument/2006/relationships/slide" Target="slides/slide12.xml"/><Relationship Id="rId13" Type="http://schemas.openxmlformats.org/officeDocument/2006/relationships/slide" Target="slides/slide11.xml"/><Relationship Id="rId12" Type="http://schemas.openxmlformats.org/officeDocument/2006/relationships/slide" Target="slides/slide10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2" Type="http://schemas.openxmlformats.org/officeDocument/2006/relationships/theme" Target="../theme/theme1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3.jpeg"/><Relationship Id="rId2" Type="http://schemas.microsoft.com/office/2007/relationships/hdphoto" Target="../media/image2.png"/><Relationship Id="rId1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6.jpe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7.jpe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8.jpe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6146" name="Picture 2" descr="45"/>
          <p:cNvPicPr>
            <a:picLocks noChangeAspect="1"/>
          </p:cNvPicPr>
          <p:nvPr/>
        </p:nvPicPr>
        <p:blipFill>
          <a:blip r:embed="rId1">
            <a:extLst>
              <a:ext uri="{BEBA8EAE-BF5A-486C-A8C5-ECC9F3942E4B}">
                <a14:imgProps xmlns:a14="http://schemas.microsoft.com/office/drawing/2010/main">
                  <a14:imgLayer r:embed="rId2"/>
                </a14:imgProps>
              </a:ext>
            </a:extLst>
          </a:blip>
          <a:srcRect/>
          <a:stretch>
            <a:fillRect/>
          </a:stretch>
        </p:blipFill>
        <p:spPr>
          <a:xfrm>
            <a:off x="1905" y="0"/>
            <a:ext cx="12204065" cy="68580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6148" name="Rectangle 4"/>
          <p:cNvSpPr/>
          <p:nvPr/>
        </p:nvSpPr>
        <p:spPr>
          <a:xfrm>
            <a:off x="8665845" y="675005"/>
            <a:ext cx="1633855" cy="550799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r>
              <a:rPr lang="zh-CN" altLang="en-US" sz="8800" dirty="0">
                <a:latin typeface="Arial" panose="020B0604020202020204" pitchFamily="34" charset="0"/>
                <a:ea typeface="华文琥珀" panose="02010800040101010101" pitchFamily="2" charset="-122"/>
              </a:rPr>
              <a:t>藤野先生</a:t>
            </a:r>
            <a:endParaRPr lang="zh-CN" altLang="en-US" sz="8800" dirty="0">
              <a:latin typeface="Arial" panose="020B0604020202020204" pitchFamily="34" charset="0"/>
              <a:ea typeface="华文琥珀" panose="02010800040101010101" pitchFamily="2" charset="-122"/>
            </a:endParaRPr>
          </a:p>
        </p:txBody>
      </p:sp>
      <p:sp>
        <p:nvSpPr>
          <p:cNvPr id="6149" name="Rectangle 5"/>
          <p:cNvSpPr/>
          <p:nvPr/>
        </p:nvSpPr>
        <p:spPr>
          <a:xfrm>
            <a:off x="7286625" y="4034155"/>
            <a:ext cx="991235" cy="175323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r>
              <a:rPr lang="zh-CN" altLang="en-US" sz="5400" b="1" dirty="0">
                <a:latin typeface="Arial" panose="020B0604020202020204" pitchFamily="34" charset="0"/>
                <a:ea typeface="华文新魏" panose="02010800040101010101" pitchFamily="2" charset="-122"/>
              </a:rPr>
              <a:t>鲁迅</a:t>
            </a:r>
            <a:endParaRPr lang="zh-CN" altLang="en-US" sz="5400" b="1" dirty="0">
              <a:latin typeface="Arial" panose="020B0604020202020204" pitchFamily="34" charset="0"/>
              <a:ea typeface="华文新魏" panose="02010800040101010101" pitchFamily="2" charset="-122"/>
            </a:endParaRPr>
          </a:p>
        </p:txBody>
      </p:sp>
      <p:pic>
        <p:nvPicPr>
          <p:cNvPr id="2" name="图片 1" descr="w02011100954645687337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1190" y="421640"/>
            <a:ext cx="6289040" cy="5868670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14339" name="Picture 3" descr="看戏河埠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810" y="986155"/>
            <a:ext cx="6161405" cy="585343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4340" name="Text Box 4"/>
          <p:cNvSpPr txBox="1">
            <a:spLocks noChangeArrowheads="1"/>
          </p:cNvSpPr>
          <p:nvPr/>
        </p:nvSpPr>
        <p:spPr bwMode="auto">
          <a:xfrm>
            <a:off x="6387465" y="304800"/>
            <a:ext cx="5719445" cy="3967480"/>
          </a:xfrm>
          <a:prstGeom prst="rect">
            <a:avLst/>
          </a:prstGeom>
          <a:noFill/>
          <a:ln w="12700" cap="sq">
            <a:noFill/>
            <a:miter lim="800000"/>
          </a:ln>
          <a:effectLst/>
        </p:spPr>
        <p:txBody>
          <a:bodyPr wrap="square">
            <a:spAutoFit/>
            <a:scene3d>
              <a:camera prst="orthographicFront"/>
              <a:lightRig rig="threePt" dir="t"/>
            </a:scene3d>
          </a:bodyPr>
          <a:lstStyle/>
          <a:p>
            <a:pPr marR="0" defTabSz="914400">
              <a:lnSpc>
                <a:spcPct val="140000"/>
              </a:lnSpc>
              <a:buClrTx/>
              <a:buSzTx/>
              <a:buFontTx/>
              <a:buNone/>
              <a:defRPr/>
            </a:pPr>
            <a:r>
              <a:rPr kumimoji="1" lang="en-US" altLang="zh-CN" sz="3200" b="1" kern="1200" cap="none" spc="0" normalizeH="0" baseline="0" noProof="0" smtClean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  </a:t>
            </a:r>
            <a:r>
              <a:rPr kumimoji="1" lang="en-US" altLang="zh-CN" sz="3600" b="1" kern="1200" cap="none" spc="0" normalizeH="0" baseline="0" noProof="0" smtClean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      </a:t>
            </a:r>
            <a:r>
              <a:rPr kumimoji="1" lang="zh-CN" altLang="en-US" sz="3600" b="1" kern="1200" cap="none" spc="0" normalizeH="0" baseline="0" noProof="0" smtClean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  <a:cs typeface="+mn-cs"/>
              </a:rPr>
              <a:t>鲁迅（</a:t>
            </a:r>
            <a:r>
              <a:rPr kumimoji="1" lang="en-US" altLang="zh-CN" sz="3600" b="1" kern="1200" cap="none" spc="0" normalizeH="0" baseline="0" noProof="0" smtClean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  <a:cs typeface="+mn-cs"/>
              </a:rPr>
              <a:t>1881—1936</a:t>
            </a:r>
            <a:r>
              <a:rPr kumimoji="1" lang="zh-CN" altLang="en-US" sz="3600" b="1" kern="1200" cap="none" spc="0" normalizeH="0" baseline="0" noProof="0" smtClean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  <a:cs typeface="+mn-cs"/>
              </a:rPr>
              <a:t>）生于浙江绍兴，原名周树人，字豫才，自第一篇小说</a:t>
            </a:r>
            <a:r>
              <a:rPr kumimoji="1" lang="en-US" altLang="zh-CN" sz="3600" b="1" kern="1200" cap="none" spc="0" normalizeH="0" baseline="0" noProof="0" smtClean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  <a:cs typeface="+mn-cs"/>
              </a:rPr>
              <a:t>《</a:t>
            </a:r>
            <a:r>
              <a:rPr kumimoji="1" lang="zh-CN" altLang="en-US" sz="3600" b="1" kern="1200" cap="none" spc="0" normalizeH="0" baseline="0" noProof="0" smtClean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  <a:cs typeface="+mn-cs"/>
              </a:rPr>
              <a:t>狂人日记</a:t>
            </a:r>
            <a:r>
              <a:rPr kumimoji="1" lang="en-US" altLang="zh-CN" sz="3600" b="1" kern="1200" cap="none" spc="0" normalizeH="0" baseline="0" noProof="0" smtClean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  <a:cs typeface="+mn-cs"/>
              </a:rPr>
              <a:t>》</a:t>
            </a:r>
            <a:r>
              <a:rPr kumimoji="1" lang="zh-CN" altLang="en-US" sz="3600" b="1" kern="1200" cap="none" spc="0" normalizeH="0" baseline="0" noProof="0" smtClean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  <a:cs typeface="+mn-cs"/>
              </a:rPr>
              <a:t>开始用鲁迅作笔名。</a:t>
            </a:r>
            <a:endParaRPr kumimoji="1" lang="zh-CN" altLang="en-US" sz="3600" b="1" kern="1200" cap="none" spc="0" normalizeH="0" baseline="0" noProof="0" smtClean="0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仿宋" panose="02010609060101010101" charset="-122"/>
              <a:ea typeface="仿宋" panose="02010609060101010101" charset="-122"/>
              <a:cs typeface="+mn-cs"/>
            </a:endParaRPr>
          </a:p>
          <a:p>
            <a:pPr marR="0" defTabSz="914400">
              <a:lnSpc>
                <a:spcPct val="140000"/>
              </a:lnSpc>
              <a:buClrTx/>
              <a:buSzTx/>
              <a:buFontTx/>
              <a:buNone/>
              <a:defRPr/>
            </a:pPr>
            <a:endParaRPr kumimoji="1" lang="zh-CN" altLang="en-US" sz="3600" b="1" kern="1200" cap="none" spc="0" normalizeH="0" baseline="0" noProof="0" smtClean="0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4341" name="Text Box 5"/>
          <p:cNvSpPr txBox="1">
            <a:spLocks noChangeArrowheads="1"/>
          </p:cNvSpPr>
          <p:nvPr/>
        </p:nvSpPr>
        <p:spPr bwMode="auto">
          <a:xfrm>
            <a:off x="6165215" y="3453130"/>
            <a:ext cx="6054725" cy="3412490"/>
          </a:xfrm>
          <a:prstGeom prst="rect">
            <a:avLst/>
          </a:prstGeom>
          <a:noFill/>
          <a:ln w="12700" cap="sq">
            <a:noFill/>
            <a:miter lim="800000"/>
          </a:ln>
          <a:effectLst/>
        </p:spPr>
        <p:txBody>
          <a:bodyPr wrap="square">
            <a:spAutoFit/>
          </a:bodyPr>
          <a:lstStyle/>
          <a:p>
            <a:pPr marR="0" defTabSz="914400">
              <a:lnSpc>
                <a:spcPct val="120000"/>
              </a:lnSpc>
              <a:buClrTx/>
              <a:buSzTx/>
              <a:buFontTx/>
              <a:buNone/>
              <a:defRPr/>
            </a:pPr>
            <a:r>
              <a:rPr kumimoji="1" lang="en-US" altLang="zh-CN" sz="3600" b="1" kern="1200" cap="none" spc="0" normalizeH="0" baseline="0" noProof="0" smtClean="0"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  <a:cs typeface="+mn-cs"/>
              </a:rPr>
              <a:t>    </a:t>
            </a:r>
            <a:r>
              <a:rPr kumimoji="1" lang="zh-CN" altLang="en-US" sz="3600" b="1" kern="1200" cap="none" spc="0" normalizeH="0" baseline="0" noProof="0" smtClean="0"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  <a:cs typeface="+mn-cs"/>
              </a:rPr>
              <a:t>著名作品集有</a:t>
            </a:r>
            <a:r>
              <a:rPr kumimoji="1" lang="en-US" altLang="zh-CN" sz="3600" b="1" kern="1200" cap="none" spc="0" normalizeH="0" baseline="0" noProof="0" smtClean="0"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  <a:cs typeface="+mn-cs"/>
              </a:rPr>
              <a:t>《</a:t>
            </a:r>
            <a:r>
              <a:rPr kumimoji="1" lang="zh-CN" altLang="en-US" sz="3600" b="1" kern="1200" cap="none" spc="0" normalizeH="0" baseline="0" noProof="0" smtClean="0"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  <a:cs typeface="+mn-cs"/>
              </a:rPr>
              <a:t>野草</a:t>
            </a:r>
            <a:r>
              <a:rPr kumimoji="1" lang="en-US" altLang="zh-CN" sz="3600" b="1" kern="1200" cap="none" spc="0" normalizeH="0" baseline="0" noProof="0" smtClean="0"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  <a:cs typeface="+mn-cs"/>
              </a:rPr>
              <a:t>》《</a:t>
            </a:r>
            <a:r>
              <a:rPr kumimoji="1" lang="zh-CN" altLang="en-US" sz="3600" b="1" kern="1200" cap="none" spc="0" normalizeH="0" baseline="0" noProof="0" smtClean="0"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  <a:cs typeface="+mn-cs"/>
              </a:rPr>
              <a:t>朝花夕拾</a:t>
            </a:r>
            <a:r>
              <a:rPr kumimoji="1" lang="en-US" altLang="zh-CN" sz="3600" b="1" kern="1200" cap="none" spc="0" normalizeH="0" baseline="0" noProof="0" smtClean="0"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  <a:cs typeface="+mn-cs"/>
              </a:rPr>
              <a:t>》《</a:t>
            </a:r>
            <a:r>
              <a:rPr kumimoji="1" lang="zh-CN" altLang="en-US" sz="3600" b="1" kern="1200" cap="none" spc="0" normalizeH="0" baseline="0" noProof="0" smtClean="0"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  <a:cs typeface="+mn-cs"/>
              </a:rPr>
              <a:t>呐喊</a:t>
            </a:r>
            <a:r>
              <a:rPr kumimoji="1" lang="en-US" altLang="zh-CN" sz="3600" b="1" kern="1200" cap="none" spc="0" normalizeH="0" baseline="0" noProof="0" smtClean="0"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  <a:cs typeface="+mn-cs"/>
              </a:rPr>
              <a:t>》《</a:t>
            </a:r>
            <a:r>
              <a:rPr kumimoji="1" lang="zh-CN" altLang="en-US" sz="3600" b="1" kern="1200" cap="none" spc="0" normalizeH="0" baseline="0" noProof="0" smtClean="0"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  <a:cs typeface="+mn-cs"/>
              </a:rPr>
              <a:t>彷徨</a:t>
            </a:r>
            <a:r>
              <a:rPr kumimoji="1" lang="en-US" altLang="zh-CN" sz="3600" b="1" kern="1200" cap="none" spc="0" normalizeH="0" baseline="0" noProof="0" smtClean="0"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  <a:cs typeface="+mn-cs"/>
              </a:rPr>
              <a:t>》《</a:t>
            </a:r>
            <a:r>
              <a:rPr kumimoji="1" lang="zh-CN" altLang="en-US" sz="3600" b="1" kern="1200" cap="none" spc="0" normalizeH="0" baseline="0" noProof="0" smtClean="0"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  <a:cs typeface="+mn-cs"/>
              </a:rPr>
              <a:t>华盖集</a:t>
            </a:r>
            <a:r>
              <a:rPr kumimoji="1" lang="en-US" altLang="zh-CN" sz="3600" b="1" kern="1200" cap="none" spc="0" normalizeH="0" baseline="0" noProof="0" smtClean="0"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  <a:cs typeface="+mn-cs"/>
              </a:rPr>
              <a:t>》《</a:t>
            </a:r>
            <a:r>
              <a:rPr kumimoji="1" lang="zh-CN" altLang="en-US" sz="3600" b="1" kern="1200" cap="none" spc="0" normalizeH="0" baseline="0" noProof="0" smtClean="0"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  <a:cs typeface="+mn-cs"/>
              </a:rPr>
              <a:t>坟</a:t>
            </a:r>
            <a:r>
              <a:rPr kumimoji="1" lang="en-US" altLang="zh-CN" sz="3600" b="1" kern="1200" cap="none" spc="0" normalizeH="0" baseline="0" noProof="0" smtClean="0"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  <a:cs typeface="+mn-cs"/>
              </a:rPr>
              <a:t>》</a:t>
            </a:r>
            <a:r>
              <a:rPr kumimoji="1" lang="zh-CN" altLang="en-US" sz="3600" b="1" kern="1200" cap="none" spc="0" normalizeH="0" baseline="0" noProof="0" smtClean="0"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  <a:cs typeface="+mn-cs"/>
              </a:rPr>
              <a:t>等。本文选自散文集</a:t>
            </a:r>
            <a:r>
              <a:rPr kumimoji="1" lang="en-US" altLang="zh-CN" sz="3600" b="1" kern="1200" cap="none" spc="0" normalizeH="0" baseline="0" noProof="0" smtClean="0"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  <a:cs typeface="+mn-cs"/>
              </a:rPr>
              <a:t>《</a:t>
            </a:r>
            <a:r>
              <a:rPr kumimoji="1" lang="zh-CN" altLang="en-US" sz="3600" b="1" kern="1200" cap="none" spc="0" normalizeH="0" baseline="0" noProof="0" smtClean="0"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  <a:cs typeface="+mn-cs"/>
              </a:rPr>
              <a:t>朝花夕拾</a:t>
            </a:r>
            <a:r>
              <a:rPr kumimoji="1" lang="en-US" altLang="zh-CN" sz="3600" b="1" kern="1200" cap="none" spc="0" normalizeH="0" baseline="0" noProof="0" smtClean="0"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  <a:cs typeface="+mn-cs"/>
              </a:rPr>
              <a:t>》</a:t>
            </a:r>
            <a:r>
              <a:rPr kumimoji="1" lang="zh-CN" altLang="en-US" sz="3600" b="1" kern="1200" cap="none" spc="0" normalizeH="0" baseline="0" noProof="0" smtClean="0"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  <a:cs typeface="+mn-cs"/>
              </a:rPr>
              <a:t>。</a:t>
            </a:r>
            <a:endParaRPr kumimoji="1" lang="zh-CN" altLang="en-US" sz="3600" b="1" kern="1200" cap="none" spc="0" normalizeH="0" baseline="0" noProof="0" smtClean="0">
              <a:solidFill>
                <a:srgbClr val="C0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仿宋" panose="02010609060101010101" charset="-122"/>
              <a:ea typeface="仿宋" panose="02010609060101010101" charset="-122"/>
              <a:cs typeface="+mn-cs"/>
            </a:endParaRPr>
          </a:p>
        </p:txBody>
      </p:sp>
      <p:sp>
        <p:nvSpPr>
          <p:cNvPr id="14342" name="Text Box 6"/>
          <p:cNvSpPr txBox="1">
            <a:spLocks noChangeArrowheads="1"/>
          </p:cNvSpPr>
          <p:nvPr/>
        </p:nvSpPr>
        <p:spPr bwMode="auto">
          <a:xfrm>
            <a:off x="785813" y="157163"/>
            <a:ext cx="4580255" cy="583565"/>
          </a:xfrm>
          <a:prstGeom prst="rect">
            <a:avLst/>
          </a:prstGeom>
          <a:noFill/>
          <a:ln w="12700" cap="sq">
            <a:noFill/>
            <a:miter lim="800000"/>
          </a:ln>
          <a:effectLst/>
        </p:spPr>
        <p:txBody>
          <a:bodyPr wrap="none">
            <a:spAutoFit/>
          </a:bodyPr>
          <a:p>
            <a:r>
              <a:rPr lang="zh-CN" altLang="en-US" sz="3200" b="1" dirty="0">
                <a:solidFill>
                  <a:srgbClr val="FF00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Times New Roman" panose="02020603050405020304" pitchFamily="18" charset="0"/>
                <a:ea typeface="宋体" panose="02010600030101010101" pitchFamily="2" charset="-122"/>
              </a:rPr>
              <a:t>鲁迅生活的绍兴河埠</a:t>
            </a:r>
            <a:r>
              <a:rPr lang="en-US" altLang="zh-CN" sz="3200" b="1">
                <a:effectLst>
                  <a:outerShdw blurRad="38100" dist="38100" dir="2700000">
                    <a:srgbClr val="FFFFFF"/>
                  </a:outerShdw>
                </a:effectLst>
                <a:latin typeface="Times New Roman" panose="02020603050405020304" pitchFamily="18" charset="0"/>
                <a:ea typeface="宋体" panose="02010600030101010101" pitchFamily="2" charset="-122"/>
              </a:rPr>
              <a:t>(</a:t>
            </a:r>
            <a:r>
              <a:rPr lang="en-US" altLang="zh-CN" sz="3200" b="1" err="1">
                <a:effectLst>
                  <a:outerShdw blurRad="38100" dist="38100" dir="2700000">
                    <a:srgbClr val="FFFFFF"/>
                  </a:outerShdw>
                </a:effectLst>
                <a:latin typeface="Times New Roman" panose="02020603050405020304" pitchFamily="18" charset="0"/>
                <a:ea typeface="宋体" panose="02010600030101010101" pitchFamily="2" charset="-122"/>
              </a:rPr>
              <a:t>bù</a:t>
            </a:r>
            <a:r>
              <a:rPr lang="en-US" altLang="zh-CN" sz="3200" b="1">
                <a:effectLst>
                  <a:outerShdw blurRad="38100" dist="38100" dir="2700000">
                    <a:srgbClr val="FFFFFF"/>
                  </a:outerShdw>
                </a:effectLst>
                <a:latin typeface="Times New Roman" panose="02020603050405020304" pitchFamily="18" charset="0"/>
                <a:ea typeface="宋体" panose="02010600030101010101" pitchFamily="2" charset="-122"/>
              </a:rPr>
              <a:t>)</a:t>
            </a:r>
            <a:endParaRPr lang="en-US" altLang="zh-CN" sz="3200" b="1">
              <a:effectLst>
                <a:outerShdw blurRad="38100" dist="38100" dir="2700000">
                  <a:srgbClr val="FFFFFF"/>
                </a:outerShdw>
              </a:effectLst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图片 1" descr="94361212547623865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-57150" y="-8890"/>
            <a:ext cx="6454775" cy="6879590"/>
          </a:xfrm>
          <a:prstGeom prst="rect">
            <a:avLst/>
          </a:prstGeom>
        </p:spPr>
      </p:pic>
      <p:sp>
        <p:nvSpPr>
          <p:cNvPr id="19464" name="文本框 19463"/>
          <p:cNvSpPr txBox="1"/>
          <p:nvPr/>
        </p:nvSpPr>
        <p:spPr>
          <a:xfrm>
            <a:off x="6397625" y="504825"/>
            <a:ext cx="5770880" cy="585216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30000"/>
              </a:lnSpc>
            </a:pPr>
            <a:r>
              <a:rPr lang="en-US" altLang="zh-CN" sz="3200" dirty="0">
                <a:solidFill>
                  <a:schemeClr val="accent2"/>
                </a:solidFill>
                <a:latin typeface="Times New Roman" panose="02020603050405020304" pitchFamily="18" charset="0"/>
              </a:rPr>
              <a:t>         </a:t>
            </a:r>
            <a:r>
              <a:rPr lang="zh-CN" altLang="en-US" sz="3600" b="1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</a:rPr>
              <a:t>藤野先生（</a:t>
            </a:r>
            <a:r>
              <a:rPr lang="en-US" altLang="zh-CN" sz="3600" b="1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</a:rPr>
              <a:t>1874-1945</a:t>
            </a:r>
            <a:r>
              <a:rPr lang="zh-CN" altLang="en-US" sz="3600" b="1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</a:rPr>
              <a:t>）名叫藤野严九郎，</a:t>
            </a:r>
            <a:r>
              <a:rPr lang="en-US" altLang="zh-CN" sz="3600" b="1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</a:rPr>
              <a:t>1901</a:t>
            </a:r>
            <a:r>
              <a:rPr lang="zh-CN" altLang="en-US" sz="3600" b="1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</a:rPr>
              <a:t>至</a:t>
            </a:r>
            <a:r>
              <a:rPr lang="en-US" altLang="zh-CN" sz="3600" b="1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</a:rPr>
              <a:t>1916</a:t>
            </a:r>
            <a:r>
              <a:rPr lang="zh-CN" altLang="en-US" sz="3600" b="1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</a:rPr>
              <a:t>年在仙台医专任教。是鲁迅在仙台学医时（</a:t>
            </a:r>
            <a:r>
              <a:rPr lang="en-US" altLang="zh-CN" sz="3600" b="1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</a:rPr>
              <a:t>1904-1906</a:t>
            </a:r>
            <a:r>
              <a:rPr lang="zh-CN" altLang="en-US" sz="3600" b="1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</a:rPr>
              <a:t>）的先生。</a:t>
            </a:r>
            <a:endParaRPr lang="zh-CN" altLang="en-US" sz="3600" b="1" dirty="0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</a:endParaRPr>
          </a:p>
          <a:p>
            <a:pPr>
              <a:lnSpc>
                <a:spcPct val="130000"/>
              </a:lnSpc>
            </a:pPr>
            <a:r>
              <a:rPr lang="zh-CN" altLang="en-US" sz="3600" b="1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</a:rPr>
              <a:t>        </a:t>
            </a:r>
            <a:r>
              <a:rPr lang="zh-CN" altLang="en-US" sz="3600" b="1" dirty="0"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</a:rPr>
              <a:t>本文写于</a:t>
            </a:r>
            <a:r>
              <a:rPr lang="en-US" altLang="zh-CN" sz="3600" b="1" dirty="0"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</a:rPr>
              <a:t>1926</a:t>
            </a:r>
            <a:r>
              <a:rPr lang="zh-CN" altLang="en-US" sz="3600" b="1" dirty="0"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</a:rPr>
              <a:t>年</a:t>
            </a:r>
            <a:r>
              <a:rPr lang="en-US" altLang="zh-CN" sz="3600" b="1" dirty="0"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</a:rPr>
              <a:t>10</a:t>
            </a:r>
            <a:r>
              <a:rPr lang="zh-CN" altLang="en-US" sz="3600" b="1" dirty="0"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</a:rPr>
              <a:t>月。回忆了</a:t>
            </a:r>
            <a:r>
              <a:rPr lang="en-US" altLang="zh-CN" sz="3600" b="1"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</a:rPr>
              <a:t>1902—</a:t>
            </a:r>
            <a:r>
              <a:rPr lang="en-US" altLang="zh-CN" sz="3600" b="1" dirty="0"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</a:rPr>
              <a:t>1906</a:t>
            </a:r>
            <a:r>
              <a:rPr lang="zh-CN" altLang="en-US" sz="3600" b="1" dirty="0"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</a:rPr>
              <a:t>年留学日本的片段。</a:t>
            </a:r>
            <a:endParaRPr lang="zh-CN" altLang="en-US" sz="3600" b="1" dirty="0">
              <a:solidFill>
                <a:srgbClr val="C0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66562" name="文本框 66561"/>
          <p:cNvSpPr txBox="1"/>
          <p:nvPr/>
        </p:nvSpPr>
        <p:spPr>
          <a:xfrm>
            <a:off x="6771005" y="8255"/>
            <a:ext cx="5217795" cy="706755"/>
          </a:xfrm>
          <a:prstGeom prst="rect">
            <a:avLst/>
          </a:prstGeom>
          <a:noFill/>
          <a:ln w="12700">
            <a:noFill/>
          </a:ln>
        </p:spPr>
        <p:txBody>
          <a:bodyPr wrap="square">
            <a:spAutoFit/>
          </a:bodyPr>
          <a:p>
            <a:pPr>
              <a:spcBef>
                <a:spcPct val="0"/>
              </a:spcBef>
            </a:pPr>
            <a:r>
              <a:rPr lang="zh-CN" altLang="en-US" sz="4000" dirty="0">
                <a:solidFill>
                  <a:schemeClr val="tx2"/>
                </a:solidFill>
                <a:effectLst>
                  <a:outerShdw blurRad="38100" dist="38100" dir="2700000">
                    <a:srgbClr val="FFFFFF"/>
                  </a:outerShdw>
                </a:effectLst>
                <a:latin typeface="Times New Roman" panose="02020603050405020304" pitchFamily="18" charset="0"/>
                <a:ea typeface="华文新魏" panose="02010800040101010101" pitchFamily="2" charset="-122"/>
              </a:rPr>
              <a:t>鲁迅留学日本的经历</a:t>
            </a:r>
            <a:endParaRPr lang="zh-CN" altLang="en-US" sz="4000" dirty="0">
              <a:solidFill>
                <a:schemeClr val="tx2"/>
              </a:solidFill>
              <a:effectLst>
                <a:outerShdw blurRad="38100" dist="38100" dir="2700000">
                  <a:srgbClr val="FFFFFF"/>
                </a:outerShdw>
              </a:effectLst>
              <a:latin typeface="Times New Roman" panose="02020603050405020304" pitchFamily="18" charset="0"/>
              <a:ea typeface="华文新魏" panose="02010800040101010101" pitchFamily="2" charset="-122"/>
            </a:endParaRPr>
          </a:p>
        </p:txBody>
      </p:sp>
      <p:sp>
        <p:nvSpPr>
          <p:cNvPr id="66563" name="文本框 66562"/>
          <p:cNvSpPr txBox="1"/>
          <p:nvPr/>
        </p:nvSpPr>
        <p:spPr>
          <a:xfrm>
            <a:off x="6096635" y="614680"/>
            <a:ext cx="6030595" cy="6682105"/>
          </a:xfrm>
          <a:prstGeom prst="rect">
            <a:avLst/>
          </a:prstGeom>
          <a:noFill/>
          <a:ln w="12700">
            <a:noFill/>
          </a:ln>
        </p:spPr>
        <p:txBody>
          <a:bodyPr wrap="square" anchor="t">
            <a:spAutoFit/>
          </a:bodyPr>
          <a:p>
            <a:pPr indent="0" algn="l">
              <a:lnSpc>
                <a:spcPct val="110000"/>
              </a:lnSpc>
              <a:spcBef>
                <a:spcPct val="0"/>
              </a:spcBef>
              <a:buClr>
                <a:srgbClr val="CC3300"/>
              </a:buClr>
              <a:buFont typeface="Wingdings" panose="05000000000000000000" pitchFamily="2" charset="2"/>
              <a:buNone/>
            </a:pPr>
            <a:r>
              <a:rPr lang="en-US" altLang="zh-CN" sz="2800" dirty="0">
                <a:latin typeface="Times New Roman" panose="02020603050405020304" pitchFamily="18" charset="0"/>
              </a:rPr>
              <a:t>       </a:t>
            </a:r>
            <a:r>
              <a:rPr lang="en-US" altLang="zh-CN" sz="2800" b="1" dirty="0">
                <a:latin typeface="Times New Roman" panose="02020603050405020304" pitchFamily="18" charset="0"/>
              </a:rPr>
              <a:t> 1902</a:t>
            </a:r>
            <a:r>
              <a:rPr lang="zh-CN" altLang="en-US" sz="2800" b="1" dirty="0">
                <a:latin typeface="Times New Roman" panose="02020603050405020304" pitchFamily="18" charset="0"/>
              </a:rPr>
              <a:t>年</a:t>
            </a:r>
            <a:r>
              <a:rPr lang="en-US" altLang="zh-CN" sz="2800" b="1" dirty="0">
                <a:latin typeface="Times New Roman" panose="02020603050405020304" pitchFamily="18" charset="0"/>
              </a:rPr>
              <a:t>4</a:t>
            </a:r>
            <a:r>
              <a:rPr lang="zh-CN" altLang="en-US" sz="2800" b="1" dirty="0">
                <a:latin typeface="Times New Roman" panose="02020603050405020304" pitchFamily="18" charset="0"/>
              </a:rPr>
              <a:t>月到日本，入东京弘文学院补习日语。积极参加反清爱国活动，在</a:t>
            </a:r>
            <a:r>
              <a:rPr lang="en-US" altLang="zh-CN" sz="2800" b="1" dirty="0">
                <a:latin typeface="Times New Roman" panose="02020603050405020304" pitchFamily="18" charset="0"/>
              </a:rPr>
              <a:t>《</a:t>
            </a:r>
            <a:r>
              <a:rPr lang="zh-CN" altLang="en-US" sz="2800" b="1" dirty="0">
                <a:latin typeface="Times New Roman" panose="02020603050405020304" pitchFamily="18" charset="0"/>
              </a:rPr>
              <a:t>自题小像</a:t>
            </a:r>
            <a:r>
              <a:rPr lang="en-US" altLang="zh-CN" sz="2800" b="1" dirty="0">
                <a:latin typeface="Times New Roman" panose="02020603050405020304" pitchFamily="18" charset="0"/>
              </a:rPr>
              <a:t>》</a:t>
            </a:r>
            <a:r>
              <a:rPr lang="zh-CN" altLang="en-US" sz="2800" b="1" dirty="0">
                <a:latin typeface="Times New Roman" panose="02020603050405020304" pitchFamily="18" charset="0"/>
              </a:rPr>
              <a:t>诗中发出“我以我血荐轩辕”的誓言。</a:t>
            </a:r>
            <a:endParaRPr lang="zh-CN" altLang="en-US" sz="2800" b="1" dirty="0">
              <a:latin typeface="Times New Roman" panose="02020603050405020304" pitchFamily="18" charset="0"/>
            </a:endParaRPr>
          </a:p>
          <a:p>
            <a:pPr indent="0" algn="l">
              <a:lnSpc>
                <a:spcPct val="110000"/>
              </a:lnSpc>
              <a:spcBef>
                <a:spcPct val="0"/>
              </a:spcBef>
              <a:buClr>
                <a:srgbClr val="CC3300"/>
              </a:buClr>
              <a:buFont typeface="Wingdings" panose="05000000000000000000" pitchFamily="2" charset="2"/>
              <a:buNone/>
            </a:pPr>
            <a:r>
              <a:rPr lang="en-US" altLang="zh-CN" sz="2800" b="1" dirty="0">
                <a:latin typeface="Times New Roman" panose="02020603050405020304" pitchFamily="18" charset="0"/>
                <a:sym typeface="+mn-ea"/>
              </a:rPr>
              <a:t>        1904</a:t>
            </a:r>
            <a:r>
              <a:rPr lang="zh-CN" altLang="en-US" sz="2800" b="1" dirty="0">
                <a:latin typeface="Times New Roman" panose="02020603050405020304" pitchFamily="18" charset="0"/>
                <a:sym typeface="+mn-ea"/>
              </a:rPr>
              <a:t>年入仙台医学专门学校学医。两年后弃医从文，想以改变国民精神入手，挽救民族危亡。</a:t>
            </a:r>
            <a:endParaRPr lang="zh-CN" altLang="en-US" sz="2800" b="1" dirty="0">
              <a:latin typeface="Times New Roman" panose="02020603050405020304" pitchFamily="18" charset="0"/>
            </a:endParaRPr>
          </a:p>
          <a:p>
            <a:pPr indent="0" algn="l">
              <a:lnSpc>
                <a:spcPct val="110000"/>
              </a:lnSpc>
              <a:spcBef>
                <a:spcPct val="0"/>
              </a:spcBef>
              <a:buClr>
                <a:srgbClr val="CC3300"/>
              </a:buClr>
              <a:buFont typeface="Wingdings" panose="05000000000000000000" pitchFamily="2" charset="2"/>
              <a:buNone/>
            </a:pPr>
            <a:r>
              <a:rPr lang="en-US" altLang="zh-CN" sz="2800" b="1" dirty="0">
                <a:latin typeface="Times New Roman" panose="02020603050405020304" pitchFamily="18" charset="0"/>
                <a:sym typeface="+mn-ea"/>
              </a:rPr>
              <a:t>        1906</a:t>
            </a:r>
            <a:r>
              <a:rPr lang="zh-CN" altLang="en-US" sz="2800" b="1" dirty="0">
                <a:latin typeface="Times New Roman" panose="02020603050405020304" pitchFamily="18" charset="0"/>
                <a:sym typeface="+mn-ea"/>
              </a:rPr>
              <a:t>年到东京开始文学活动，翻译介绍外国文学作品，并写出</a:t>
            </a:r>
            <a:r>
              <a:rPr lang="en-US" altLang="zh-CN" sz="2800" b="1" dirty="0">
                <a:latin typeface="Times New Roman" panose="02020603050405020304" pitchFamily="18" charset="0"/>
                <a:sym typeface="+mn-ea"/>
              </a:rPr>
              <a:t>《</a:t>
            </a:r>
            <a:r>
              <a:rPr lang="zh-CN" altLang="en-US" sz="2800" b="1" dirty="0">
                <a:latin typeface="Times New Roman" panose="02020603050405020304" pitchFamily="18" charset="0"/>
                <a:sym typeface="+mn-ea"/>
              </a:rPr>
              <a:t>文化偏至论</a:t>
            </a:r>
            <a:r>
              <a:rPr lang="en-US" altLang="zh-CN" sz="2800" b="1" dirty="0">
                <a:latin typeface="Times New Roman" panose="02020603050405020304" pitchFamily="18" charset="0"/>
                <a:sym typeface="+mn-ea"/>
              </a:rPr>
              <a:t>》</a:t>
            </a:r>
            <a:r>
              <a:rPr lang="zh-CN" altLang="en-US" sz="2800" b="1" dirty="0">
                <a:latin typeface="Times New Roman" panose="02020603050405020304" pitchFamily="18" charset="0"/>
                <a:sym typeface="+mn-ea"/>
              </a:rPr>
              <a:t>等一系列论文。</a:t>
            </a:r>
            <a:endParaRPr lang="en-US" altLang="zh-CN" sz="2800" b="1" dirty="0">
              <a:latin typeface="Times New Roman" panose="02020603050405020304" pitchFamily="18" charset="0"/>
              <a:sym typeface="+mn-ea"/>
            </a:endParaRPr>
          </a:p>
          <a:p>
            <a:pPr marL="0" lvl="1" indent="0" algn="l">
              <a:lnSpc>
                <a:spcPct val="110000"/>
              </a:lnSpc>
              <a:spcBef>
                <a:spcPct val="0"/>
              </a:spcBef>
              <a:buClr>
                <a:srgbClr val="CC3300"/>
              </a:buClr>
              <a:buFont typeface="Wingdings" panose="05000000000000000000" pitchFamily="2" charset="2"/>
              <a:buNone/>
            </a:pPr>
            <a:r>
              <a:rPr lang="en-US" altLang="zh-CN" sz="2800" b="1" dirty="0">
                <a:latin typeface="Times New Roman" panose="02020603050405020304" pitchFamily="18" charset="0"/>
                <a:sym typeface="+mn-ea"/>
              </a:rPr>
              <a:t>        1908</a:t>
            </a:r>
            <a:r>
              <a:rPr lang="zh-CN" altLang="en-US" sz="2800" b="1" dirty="0">
                <a:latin typeface="Times New Roman" panose="02020603050405020304" pitchFamily="18" charset="0"/>
                <a:sym typeface="+mn-ea"/>
              </a:rPr>
              <a:t>年从章太炎学</a:t>
            </a:r>
            <a:r>
              <a:rPr lang="en-US" altLang="zh-CN" sz="2800" b="1" dirty="0">
                <a:latin typeface="Times New Roman" panose="02020603050405020304" pitchFamily="18" charset="0"/>
                <a:sym typeface="+mn-ea"/>
              </a:rPr>
              <a:t>《</a:t>
            </a:r>
            <a:r>
              <a:rPr lang="zh-CN" altLang="en-US" sz="2800" b="1" dirty="0">
                <a:latin typeface="Times New Roman" panose="02020603050405020304" pitchFamily="18" charset="0"/>
                <a:sym typeface="+mn-ea"/>
              </a:rPr>
              <a:t>说文解字</a:t>
            </a:r>
            <a:r>
              <a:rPr lang="en-US" altLang="zh-CN" sz="2800" b="1" dirty="0">
                <a:latin typeface="Times New Roman" panose="02020603050405020304" pitchFamily="18" charset="0"/>
                <a:sym typeface="+mn-ea"/>
              </a:rPr>
              <a:t>》</a:t>
            </a:r>
            <a:r>
              <a:rPr lang="zh-CN" altLang="en-US" sz="2800" b="1" dirty="0">
                <a:latin typeface="Times New Roman" panose="02020603050405020304" pitchFamily="18" charset="0"/>
                <a:sym typeface="+mn-ea"/>
              </a:rPr>
              <a:t>，加入光复会。</a:t>
            </a:r>
            <a:endParaRPr lang="zh-CN" altLang="en-US" sz="2800" b="1" dirty="0">
              <a:latin typeface="Times New Roman" panose="02020603050405020304" pitchFamily="18" charset="0"/>
            </a:endParaRPr>
          </a:p>
          <a:p>
            <a:pPr indent="0" algn="l">
              <a:lnSpc>
                <a:spcPct val="110000"/>
              </a:lnSpc>
              <a:spcBef>
                <a:spcPct val="0"/>
              </a:spcBef>
              <a:buClr>
                <a:srgbClr val="CC3300"/>
              </a:buClr>
              <a:buFont typeface="Wingdings" panose="05000000000000000000" pitchFamily="2" charset="2"/>
              <a:buNone/>
            </a:pPr>
            <a:r>
              <a:rPr lang="en-US" altLang="zh-CN" sz="2800" b="1" dirty="0">
                <a:latin typeface="Times New Roman" panose="02020603050405020304" pitchFamily="18" charset="0"/>
                <a:sym typeface="+mn-ea"/>
              </a:rPr>
              <a:t>        1909</a:t>
            </a:r>
            <a:r>
              <a:rPr lang="zh-CN" altLang="en-US" sz="2800" b="1" dirty="0">
                <a:latin typeface="Times New Roman" panose="02020603050405020304" pitchFamily="18" charset="0"/>
                <a:sym typeface="+mn-ea"/>
              </a:rPr>
              <a:t>年</a:t>
            </a:r>
            <a:r>
              <a:rPr lang="en-US" altLang="zh-CN" sz="2800" b="1" dirty="0">
                <a:latin typeface="Times New Roman" panose="02020603050405020304" pitchFamily="18" charset="0"/>
                <a:sym typeface="+mn-ea"/>
              </a:rPr>
              <a:t>8</a:t>
            </a:r>
            <a:r>
              <a:rPr lang="zh-CN" altLang="en-US" sz="2800" b="1" dirty="0">
                <a:latin typeface="Times New Roman" panose="02020603050405020304" pitchFamily="18" charset="0"/>
                <a:sym typeface="+mn-ea"/>
              </a:rPr>
              <a:t>月，从日本回国。</a:t>
            </a:r>
            <a:endParaRPr lang="zh-CN" altLang="en-US" sz="2800" b="1" dirty="0">
              <a:latin typeface="Times New Roman" panose="02020603050405020304" pitchFamily="18" charset="0"/>
            </a:endParaRPr>
          </a:p>
          <a:p>
            <a:pPr indent="0" algn="l">
              <a:lnSpc>
                <a:spcPct val="100000"/>
              </a:lnSpc>
              <a:spcBef>
                <a:spcPct val="0"/>
              </a:spcBef>
              <a:buClr>
                <a:srgbClr val="CC3300"/>
              </a:buClr>
              <a:buFont typeface="Wingdings" panose="05000000000000000000" pitchFamily="2" charset="2"/>
              <a:buNone/>
            </a:pPr>
            <a:endParaRPr lang="en-US" altLang="zh-CN" sz="2800" b="1" dirty="0">
              <a:latin typeface="Times New Roman" panose="02020603050405020304" pitchFamily="18" charset="0"/>
              <a:sym typeface="+mn-ea"/>
            </a:endParaRPr>
          </a:p>
        </p:txBody>
      </p:sp>
      <p:pic>
        <p:nvPicPr>
          <p:cNvPr id="101381" name="图片 101380" descr="aa251d4fe030be06aec3ab56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-16510" y="812800"/>
            <a:ext cx="6113145" cy="606615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01378" name="标题 101377"/>
          <p:cNvSpPr>
            <a:spLocks noGrp="1"/>
          </p:cNvSpPr>
          <p:nvPr/>
        </p:nvSpPr>
        <p:spPr>
          <a:xfrm>
            <a:off x="-16510" y="-92710"/>
            <a:ext cx="6112510" cy="103441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zh-CN" altLang="en-US" sz="3600" b="1" dirty="0">
                <a:solidFill>
                  <a:srgbClr val="FF0000"/>
                </a:solidFill>
                <a:latin typeface="仿宋" panose="02010609060101010101" charset="-122"/>
                <a:ea typeface="仿宋" panose="02010609060101010101" charset="-122"/>
              </a:rPr>
              <a:t>仙台医学专门学校</a:t>
            </a:r>
            <a:r>
              <a:rPr lang="zh-CN" altLang="en-US" b="1" dirty="0">
                <a:solidFill>
                  <a:srgbClr val="FF0000"/>
                </a:solidFill>
                <a:latin typeface="仿宋" panose="02010609060101010101" charset="-122"/>
                <a:ea typeface="仿宋" panose="02010609060101010101" charset="-122"/>
              </a:rPr>
              <a:t> </a:t>
            </a:r>
            <a:endParaRPr lang="zh-CN" altLang="en-US" b="1" dirty="0">
              <a:solidFill>
                <a:srgbClr val="FF0000"/>
              </a:solidFill>
              <a:latin typeface="仿宋" panose="02010609060101010101" charset="-122"/>
              <a:ea typeface="仿宋" panose="02010609060101010101" charset="-122"/>
            </a:endParaRPr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4342" name="Text Box 6"/>
          <p:cNvSpPr txBox="1"/>
          <p:nvPr/>
        </p:nvSpPr>
        <p:spPr>
          <a:xfrm>
            <a:off x="142240" y="333375"/>
            <a:ext cx="11875135" cy="600011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60000"/>
              </a:lnSpc>
            </a:pPr>
            <a:r>
              <a:rPr lang="zh-CN" altLang="en-US" sz="4800" b="1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ea"/>
              </a:rPr>
              <a:t>速读课文，思考</a:t>
            </a:r>
            <a:r>
              <a:rPr lang="en-US" altLang="x-none" sz="4800" b="1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ea"/>
              </a:rPr>
              <a:t>:</a:t>
            </a:r>
            <a:endParaRPr lang="en-US" altLang="x-none" sz="4800" b="1" dirty="0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+mn-ea"/>
            </a:endParaRPr>
          </a:p>
          <a:p>
            <a:pPr>
              <a:lnSpc>
                <a:spcPct val="160000"/>
              </a:lnSpc>
            </a:pPr>
            <a:r>
              <a:rPr lang="en-US" altLang="x-none" sz="4800" b="1" dirty="0">
                <a:latin typeface="仿宋" panose="02010609060101010101" charset="-122"/>
                <a:ea typeface="仿宋" panose="02010609060101010101" charset="-122"/>
              </a:rPr>
              <a:t>1</a:t>
            </a:r>
            <a:r>
              <a:rPr lang="zh-CN" altLang="en-US" sz="4800" b="1" dirty="0">
                <a:latin typeface="仿宋" panose="02010609060101010101" charset="-122"/>
                <a:ea typeface="仿宋" panose="02010609060101010101" charset="-122"/>
              </a:rPr>
              <a:t>、在这篇</a:t>
            </a:r>
            <a:r>
              <a:rPr lang="zh-CN" altLang="en-US" sz="4800" b="1" dirty="0">
                <a:solidFill>
                  <a:srgbClr val="CC0000"/>
                </a:solidFill>
                <a:latin typeface="仿宋" panose="02010609060101010101" charset="-122"/>
                <a:ea typeface="仿宋" panose="02010609060101010101" charset="-122"/>
              </a:rPr>
              <a:t>回忆性散文</a:t>
            </a:r>
            <a:r>
              <a:rPr lang="zh-CN" altLang="en-US" sz="4800" b="1" dirty="0">
                <a:latin typeface="仿宋" panose="02010609060101010101" charset="-122"/>
                <a:ea typeface="仿宋" panose="02010609060101010101" charset="-122"/>
              </a:rPr>
              <a:t>中</a:t>
            </a:r>
            <a:r>
              <a:rPr lang="en-US" altLang="x-none" sz="4800" b="1" dirty="0">
                <a:latin typeface="仿宋" panose="02010609060101010101" charset="-122"/>
                <a:ea typeface="仿宋" panose="02010609060101010101" charset="-122"/>
              </a:rPr>
              <a:t>,</a:t>
            </a:r>
            <a:r>
              <a:rPr lang="zh-CN" altLang="en-US" sz="4800" b="1" dirty="0">
                <a:latin typeface="仿宋" panose="02010609060101010101" charset="-122"/>
                <a:ea typeface="仿宋" panose="02010609060101010101" charset="-122"/>
              </a:rPr>
              <a:t>作者写早年在日本留学时期的生活。在这段经历中</a:t>
            </a:r>
            <a:r>
              <a:rPr lang="en-US" altLang="x-none" sz="4800" b="1" dirty="0">
                <a:latin typeface="仿宋" panose="02010609060101010101" charset="-122"/>
                <a:ea typeface="仿宋" panose="02010609060101010101" charset="-122"/>
              </a:rPr>
              <a:t>,</a:t>
            </a:r>
            <a:r>
              <a:rPr lang="zh-CN" altLang="en-US" sz="4800" b="1" dirty="0">
                <a:latin typeface="仿宋" panose="02010609060101010101" charset="-122"/>
                <a:ea typeface="仿宋" panose="02010609060101010101" charset="-122"/>
              </a:rPr>
              <a:t>作者所写的事情都</a:t>
            </a:r>
            <a:r>
              <a:rPr lang="zh-CN" altLang="en-US" sz="4800" b="1" dirty="0">
                <a:solidFill>
                  <a:srgbClr val="C00000"/>
                </a:solidFill>
                <a:latin typeface="仿宋" panose="02010609060101010101" charset="-122"/>
                <a:ea typeface="仿宋" panose="02010609060101010101" charset="-122"/>
              </a:rPr>
              <a:t>发生在哪里</a:t>
            </a:r>
            <a:r>
              <a:rPr lang="zh-CN" altLang="en-US" sz="4800" b="1" dirty="0">
                <a:latin typeface="仿宋" panose="02010609060101010101" charset="-122"/>
                <a:ea typeface="仿宋" panose="02010609060101010101" charset="-122"/>
              </a:rPr>
              <a:t>？</a:t>
            </a:r>
            <a:r>
              <a:rPr lang="zh-CN" altLang="en-US" sz="4800" b="1" dirty="0">
                <a:solidFill>
                  <a:srgbClr val="CC0000"/>
                </a:solidFill>
                <a:latin typeface="仿宋" panose="02010609060101010101" charset="-122"/>
                <a:ea typeface="仿宋" panose="02010609060101010101" charset="-122"/>
              </a:rPr>
              <a:t>请找出文中表明地点转换的语句。</a:t>
            </a:r>
            <a:r>
              <a:rPr lang="zh-CN" altLang="en-US" sz="4800" b="1" dirty="0">
                <a:latin typeface="仿宋" panose="02010609060101010101" charset="-122"/>
                <a:ea typeface="仿宋" panose="02010609060101010101" charset="-122"/>
              </a:rPr>
              <a:t>重点写发生在哪里的事情？</a:t>
            </a:r>
            <a:endParaRPr lang="zh-CN" altLang="en-US" sz="4800" b="1" dirty="0">
              <a:latin typeface="仿宋" panose="02010609060101010101" charset="-122"/>
              <a:ea typeface="仿宋" panose="02010609060101010101" charset="-122"/>
            </a:endParaRPr>
          </a:p>
        </p:txBody>
      </p:sp>
    </p:spTree>
  </p:cSld>
  <p:clrMapOvr>
    <a:masterClrMapping/>
  </p:clrMapOvr>
  <p:transition>
    <p:cover dir="lu"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5363" name="Rectangle 3"/>
          <p:cNvSpPr/>
          <p:nvPr/>
        </p:nvSpPr>
        <p:spPr>
          <a:xfrm>
            <a:off x="240030" y="288925"/>
            <a:ext cx="11628120" cy="292290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r>
              <a:rPr lang="zh-CN" altLang="en-US" sz="4000" b="1" dirty="0">
                <a:solidFill>
                  <a:srgbClr val="0000CC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表明地点转换的语句：</a:t>
            </a:r>
            <a:endParaRPr lang="zh-CN" altLang="en-US" sz="4000" b="1" dirty="0">
              <a:solidFill>
                <a:srgbClr val="0000CC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  <a:p>
            <a:endParaRPr lang="zh-CN" altLang="en-US" sz="3600" b="1" dirty="0">
              <a:solidFill>
                <a:srgbClr val="0000CC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  <a:p>
            <a:endParaRPr lang="zh-CN" altLang="en-US" sz="3600" b="1" dirty="0">
              <a:solidFill>
                <a:srgbClr val="0000CC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  <a:p>
            <a:endParaRPr lang="zh-CN" altLang="en-US" sz="3600" b="1" dirty="0">
              <a:solidFill>
                <a:srgbClr val="0000CC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  <a:p>
            <a:endParaRPr lang="en-US" altLang="x-none" sz="3600" b="1" dirty="0">
              <a:solidFill>
                <a:srgbClr val="0000CC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15364" name="Rectangle 4"/>
          <p:cNvSpPr/>
          <p:nvPr/>
        </p:nvSpPr>
        <p:spPr>
          <a:xfrm>
            <a:off x="1524000" y="1125538"/>
            <a:ext cx="9144000" cy="175323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x-none" sz="3600" b="1" dirty="0">
                <a:solidFill>
                  <a:srgbClr val="C0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      “</a:t>
            </a:r>
            <a:r>
              <a:rPr lang="zh-CN" altLang="en-US" sz="3600" b="1" dirty="0">
                <a:solidFill>
                  <a:srgbClr val="C0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东京也无非是这样”</a:t>
            </a:r>
            <a:r>
              <a:rPr lang="en-US" altLang="x-none" sz="3600" b="1" dirty="0">
                <a:solidFill>
                  <a:srgbClr val="C0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;</a:t>
            </a:r>
            <a:endParaRPr lang="en-US" altLang="x-none" sz="3600" b="1" dirty="0">
              <a:solidFill>
                <a:srgbClr val="C00000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  <a:p>
            <a:r>
              <a:rPr lang="en-US" altLang="x-none" sz="3600" b="1" dirty="0">
                <a:solidFill>
                  <a:srgbClr val="C0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      “</a:t>
            </a:r>
            <a:r>
              <a:rPr lang="zh-CN" altLang="en-US" sz="3600" b="1" dirty="0">
                <a:solidFill>
                  <a:srgbClr val="C0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我就往仙台的医学专门学校去”</a:t>
            </a:r>
            <a:r>
              <a:rPr lang="en-US" altLang="x-none" sz="3600" b="1" dirty="0">
                <a:solidFill>
                  <a:srgbClr val="C0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;</a:t>
            </a:r>
            <a:endParaRPr lang="en-US" altLang="x-none" sz="3600" b="1" dirty="0">
              <a:solidFill>
                <a:srgbClr val="C00000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  <a:p>
            <a:r>
              <a:rPr lang="en-US" altLang="x-none" sz="3600" b="1" dirty="0">
                <a:solidFill>
                  <a:srgbClr val="C0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      “</a:t>
            </a:r>
            <a:r>
              <a:rPr lang="zh-CN" altLang="en-US" sz="3600" b="1" dirty="0">
                <a:solidFill>
                  <a:srgbClr val="C0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我离开仙台之后”</a:t>
            </a:r>
            <a:r>
              <a:rPr lang="en-US" altLang="x-none" sz="3600" b="1" dirty="0">
                <a:solidFill>
                  <a:srgbClr val="C0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.</a:t>
            </a:r>
            <a:endParaRPr lang="en-US" altLang="x-none" sz="3600" b="1" dirty="0">
              <a:solidFill>
                <a:srgbClr val="C00000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15370" name="Text Box 11"/>
          <p:cNvSpPr txBox="1"/>
          <p:nvPr/>
        </p:nvSpPr>
        <p:spPr>
          <a:xfrm>
            <a:off x="2208213" y="3357563"/>
            <a:ext cx="1439862" cy="82994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4800" b="1" dirty="0">
                <a:latin typeface="Arial" panose="020B0604020202020204" pitchFamily="34" charset="0"/>
                <a:ea typeface="华文新魏" panose="02010800040101010101" pitchFamily="2" charset="-122"/>
              </a:rPr>
              <a:t>东京</a:t>
            </a:r>
            <a:endParaRPr lang="zh-CN" altLang="en-US" sz="4800" b="1" dirty="0">
              <a:latin typeface="Arial" panose="020B0604020202020204" pitchFamily="34" charset="0"/>
              <a:ea typeface="华文新魏" panose="02010800040101010101" pitchFamily="2" charset="-122"/>
            </a:endParaRPr>
          </a:p>
        </p:txBody>
      </p:sp>
      <p:sp>
        <p:nvSpPr>
          <p:cNvPr id="15371" name="Line 12"/>
          <p:cNvSpPr/>
          <p:nvPr/>
        </p:nvSpPr>
        <p:spPr>
          <a:xfrm>
            <a:off x="3719513" y="3789363"/>
            <a:ext cx="1081087" cy="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headEnd type="none" w="med" len="med"/>
            <a:tailEnd type="triangle" w="med" len="med"/>
          </a:ln>
        </p:spPr>
      </p:sp>
      <p:sp>
        <p:nvSpPr>
          <p:cNvPr id="15372" name="Text Box 13"/>
          <p:cNvSpPr txBox="1"/>
          <p:nvPr/>
        </p:nvSpPr>
        <p:spPr>
          <a:xfrm>
            <a:off x="5087938" y="3429000"/>
            <a:ext cx="1728787" cy="82994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4800" b="1" dirty="0">
                <a:latin typeface="Arial" panose="020B0604020202020204" pitchFamily="34" charset="0"/>
                <a:ea typeface="华文新魏" panose="02010800040101010101" pitchFamily="2" charset="-122"/>
              </a:rPr>
              <a:t>仙台</a:t>
            </a:r>
            <a:endParaRPr lang="zh-CN" altLang="en-US" sz="4800" b="1" dirty="0">
              <a:latin typeface="Arial" panose="020B0604020202020204" pitchFamily="34" charset="0"/>
              <a:ea typeface="华文新魏" panose="02010800040101010101" pitchFamily="2" charset="-122"/>
            </a:endParaRPr>
          </a:p>
        </p:txBody>
      </p:sp>
      <p:sp>
        <p:nvSpPr>
          <p:cNvPr id="15373" name="Line 14"/>
          <p:cNvSpPr/>
          <p:nvPr/>
        </p:nvSpPr>
        <p:spPr>
          <a:xfrm>
            <a:off x="6600825" y="3860800"/>
            <a:ext cx="1008063" cy="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headEnd type="none" w="med" len="med"/>
            <a:tailEnd type="triangle" w="med" len="med"/>
          </a:ln>
        </p:spPr>
      </p:sp>
      <p:sp>
        <p:nvSpPr>
          <p:cNvPr id="15374" name="Text Box 15"/>
          <p:cNvSpPr txBox="1"/>
          <p:nvPr/>
        </p:nvSpPr>
        <p:spPr>
          <a:xfrm>
            <a:off x="7896225" y="3357563"/>
            <a:ext cx="1512888" cy="82994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4800" b="1" dirty="0">
                <a:latin typeface="Arial" panose="020B0604020202020204" pitchFamily="34" charset="0"/>
                <a:ea typeface="华文新魏" panose="02010800040101010101" pitchFamily="2" charset="-122"/>
              </a:rPr>
              <a:t>北京</a:t>
            </a:r>
            <a:endParaRPr lang="zh-CN" altLang="en-US" sz="4800" b="1" dirty="0">
              <a:latin typeface="Arial" panose="020B0604020202020204" pitchFamily="34" charset="0"/>
              <a:ea typeface="华文新魏" panose="02010800040101010101" pitchFamily="2" charset="-122"/>
            </a:endParaRPr>
          </a:p>
        </p:txBody>
      </p:sp>
      <p:sp>
        <p:nvSpPr>
          <p:cNvPr id="15375" name="Line 16"/>
          <p:cNvSpPr/>
          <p:nvPr/>
        </p:nvSpPr>
        <p:spPr>
          <a:xfrm flipH="1">
            <a:off x="4079875" y="4076700"/>
            <a:ext cx="1081088" cy="504825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headEnd type="none" w="med" len="med"/>
            <a:tailEnd type="triangle" w="med" len="med"/>
          </a:ln>
        </p:spPr>
      </p:sp>
      <p:sp>
        <p:nvSpPr>
          <p:cNvPr id="15376" name="Line 17"/>
          <p:cNvSpPr/>
          <p:nvPr/>
        </p:nvSpPr>
        <p:spPr>
          <a:xfrm>
            <a:off x="5808663" y="4221163"/>
            <a:ext cx="0" cy="936625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headEnd type="none" w="med" len="med"/>
            <a:tailEnd type="triangle" w="med" len="med"/>
          </a:ln>
        </p:spPr>
      </p:sp>
      <p:sp>
        <p:nvSpPr>
          <p:cNvPr id="15377" name="Line 18"/>
          <p:cNvSpPr/>
          <p:nvPr/>
        </p:nvSpPr>
        <p:spPr>
          <a:xfrm>
            <a:off x="6384925" y="4005263"/>
            <a:ext cx="936625" cy="792162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headEnd type="none" w="med" len="med"/>
            <a:tailEnd type="triangle" w="med" len="med"/>
          </a:ln>
        </p:spPr>
      </p:sp>
      <p:sp>
        <p:nvSpPr>
          <p:cNvPr id="15378" name="Text Box 19"/>
          <p:cNvSpPr txBox="1"/>
          <p:nvPr/>
        </p:nvSpPr>
        <p:spPr>
          <a:xfrm>
            <a:off x="3143250" y="4508500"/>
            <a:ext cx="1439863" cy="768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4400" dirty="0">
                <a:latin typeface="Arial" panose="020B0604020202020204" pitchFamily="34" charset="0"/>
                <a:ea typeface="黑体" panose="02010609060101010101" pitchFamily="49" charset="-122"/>
              </a:rPr>
              <a:t>相识</a:t>
            </a:r>
            <a:endParaRPr lang="zh-CN" altLang="en-US" sz="4400" dirty="0"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15379" name="Text Box 20"/>
          <p:cNvSpPr txBox="1"/>
          <p:nvPr/>
        </p:nvSpPr>
        <p:spPr>
          <a:xfrm>
            <a:off x="5375275" y="5013325"/>
            <a:ext cx="1296988" cy="70675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endParaRPr lang="zh-CN" altLang="en-US" sz="4000" dirty="0"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15380" name="Text Box 21"/>
          <p:cNvSpPr txBox="1"/>
          <p:nvPr/>
        </p:nvSpPr>
        <p:spPr>
          <a:xfrm>
            <a:off x="5087938" y="5013325"/>
            <a:ext cx="1439862" cy="768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4400" dirty="0">
                <a:latin typeface="Arial" panose="020B0604020202020204" pitchFamily="34" charset="0"/>
                <a:ea typeface="黑体" panose="02010609060101010101" pitchFamily="49" charset="-122"/>
              </a:rPr>
              <a:t>相处</a:t>
            </a:r>
            <a:endParaRPr lang="zh-CN" altLang="en-US" sz="4400" dirty="0"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15381" name="Text Box 22"/>
          <p:cNvSpPr txBox="1"/>
          <p:nvPr/>
        </p:nvSpPr>
        <p:spPr>
          <a:xfrm>
            <a:off x="6888163" y="4724400"/>
            <a:ext cx="1439862" cy="768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4400" dirty="0">
                <a:latin typeface="Arial" panose="020B0604020202020204" pitchFamily="34" charset="0"/>
                <a:ea typeface="黑体" panose="02010609060101010101" pitchFamily="49" charset="-122"/>
              </a:rPr>
              <a:t>离别</a:t>
            </a:r>
            <a:endParaRPr lang="zh-CN" altLang="en-US" sz="4400" dirty="0"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3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3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53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53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53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53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53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53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" dur="500"/>
                                        <p:tgtEl>
                                          <p:spTgt spid="153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53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53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153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53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53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153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153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153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153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153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153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153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153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4" grpId="0"/>
      <p:bldP spid="15370" grpId="0"/>
      <p:bldP spid="15374" grpId="0"/>
      <p:bldP spid="15378" grpId="0"/>
      <p:bldP spid="15380" grpId="0"/>
      <p:bldP spid="15381" grpId="0"/>
      <p:bldP spid="1537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6389" name="Rectangle 5"/>
          <p:cNvSpPr/>
          <p:nvPr/>
        </p:nvSpPr>
        <p:spPr>
          <a:xfrm>
            <a:off x="479425" y="232410"/>
            <a:ext cx="5940425" cy="82994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4800" b="1" dirty="0">
                <a:latin typeface="Arial" panose="020B0604020202020204" pitchFamily="34" charset="0"/>
                <a:ea typeface="黑体" panose="02010609060101010101" pitchFamily="49" charset="-122"/>
              </a:rPr>
              <a:t>理清文章段落结构 ：</a:t>
            </a:r>
            <a:endParaRPr lang="zh-CN" altLang="en-US" sz="4800" b="1" dirty="0"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16390" name="Rectangle 6"/>
          <p:cNvSpPr/>
          <p:nvPr/>
        </p:nvSpPr>
        <p:spPr>
          <a:xfrm>
            <a:off x="690245" y="1528445"/>
            <a:ext cx="4500563" cy="64516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3600" b="1" dirty="0">
                <a:latin typeface="Arial" panose="020B0604020202020204" pitchFamily="34" charset="0"/>
                <a:ea typeface="黑体" panose="02010609060101010101" pitchFamily="49" charset="-122"/>
              </a:rPr>
              <a:t>第一部分：</a:t>
            </a:r>
            <a:endParaRPr lang="zh-CN" altLang="en-US" sz="3600" b="1" dirty="0"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16391" name="Rectangle 7"/>
          <p:cNvSpPr/>
          <p:nvPr/>
        </p:nvSpPr>
        <p:spPr>
          <a:xfrm>
            <a:off x="690245" y="3281998"/>
            <a:ext cx="5292725" cy="64516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3600" b="1" dirty="0">
                <a:latin typeface="Arial" panose="020B0604020202020204" pitchFamily="34" charset="0"/>
                <a:ea typeface="黑体" panose="02010609060101010101" pitchFamily="49" charset="-122"/>
              </a:rPr>
              <a:t>第二部分：</a:t>
            </a:r>
            <a:endParaRPr lang="zh-CN" altLang="en-US" sz="3600" b="1" dirty="0"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16392" name="Rectangle 8"/>
          <p:cNvSpPr/>
          <p:nvPr/>
        </p:nvSpPr>
        <p:spPr>
          <a:xfrm>
            <a:off x="721360" y="4724400"/>
            <a:ext cx="6227763" cy="64516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3600" b="1" dirty="0">
                <a:latin typeface="Arial" panose="020B0604020202020204" pitchFamily="34" charset="0"/>
                <a:ea typeface="黑体" panose="02010609060101010101" pitchFamily="49" charset="-122"/>
              </a:rPr>
              <a:t>第三部分</a:t>
            </a:r>
            <a:r>
              <a:rPr lang="en-US" altLang="x-none" sz="3600" b="1" dirty="0">
                <a:latin typeface="Arial" panose="020B0604020202020204" pitchFamily="34" charset="0"/>
                <a:ea typeface="黑体" panose="02010609060101010101" pitchFamily="49" charset="-122"/>
              </a:rPr>
              <a:t>:</a:t>
            </a:r>
            <a:endParaRPr lang="en-US" altLang="x-none" sz="3600" b="1" dirty="0"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16393" name="Rectangle 9"/>
          <p:cNvSpPr/>
          <p:nvPr/>
        </p:nvSpPr>
        <p:spPr>
          <a:xfrm>
            <a:off x="2958783" y="1528445"/>
            <a:ext cx="2232025" cy="64516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3600" b="1" dirty="0">
                <a:latin typeface="Arial" panose="020B0604020202020204" pitchFamily="34" charset="0"/>
                <a:ea typeface="黑体" panose="02010609060101010101" pitchFamily="49" charset="-122"/>
              </a:rPr>
              <a:t>在东京</a:t>
            </a:r>
            <a:endParaRPr lang="zh-CN" altLang="en-US" sz="3600" b="1" dirty="0"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16394" name="Rectangle 10"/>
          <p:cNvSpPr/>
          <p:nvPr/>
        </p:nvSpPr>
        <p:spPr>
          <a:xfrm>
            <a:off x="2835593" y="3281998"/>
            <a:ext cx="3744912" cy="64516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3600" b="1" dirty="0">
                <a:latin typeface="Arial" panose="020B0604020202020204" pitchFamily="34" charset="0"/>
                <a:ea typeface="黑体" panose="02010609060101010101" pitchFamily="49" charset="-122"/>
              </a:rPr>
              <a:t>在仙台</a:t>
            </a:r>
            <a:endParaRPr lang="zh-CN" altLang="en-US" sz="3600" b="1" dirty="0"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16395" name="Rectangle 11"/>
          <p:cNvSpPr/>
          <p:nvPr/>
        </p:nvSpPr>
        <p:spPr>
          <a:xfrm>
            <a:off x="4708525" y="2636838"/>
            <a:ext cx="4248150" cy="64516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3600" b="1" dirty="0">
                <a:latin typeface="Arial" panose="020B0604020202020204" pitchFamily="34" charset="0"/>
                <a:ea typeface="黑体" panose="02010609060101010101" pitchFamily="49" charset="-122"/>
              </a:rPr>
              <a:t>相识</a:t>
            </a:r>
            <a:endParaRPr lang="zh-CN" altLang="en-US" sz="3600" b="1" dirty="0"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16396" name="Rectangle 12"/>
          <p:cNvSpPr/>
          <p:nvPr/>
        </p:nvSpPr>
        <p:spPr>
          <a:xfrm>
            <a:off x="4708525" y="3282315"/>
            <a:ext cx="2894965" cy="64516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r>
              <a:rPr lang="zh-CN" altLang="en-US" sz="3600" b="1" dirty="0">
                <a:latin typeface="Arial" panose="020B0604020202020204" pitchFamily="34" charset="0"/>
                <a:ea typeface="黑体" panose="02010609060101010101" pitchFamily="49" charset="-122"/>
              </a:rPr>
              <a:t>相处</a:t>
            </a:r>
            <a:endParaRPr lang="zh-CN" altLang="en-US" sz="3600" b="1" dirty="0"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16397" name="Rectangle 13"/>
          <p:cNvSpPr/>
          <p:nvPr/>
        </p:nvSpPr>
        <p:spPr>
          <a:xfrm>
            <a:off x="4779645" y="3927158"/>
            <a:ext cx="4176713" cy="64516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3600" b="1" dirty="0">
                <a:latin typeface="Arial" panose="020B0604020202020204" pitchFamily="34" charset="0"/>
                <a:ea typeface="黑体" panose="02010609060101010101" pitchFamily="49" charset="-122"/>
              </a:rPr>
              <a:t>离别</a:t>
            </a:r>
            <a:endParaRPr lang="zh-CN" altLang="en-US" sz="3600" b="1" dirty="0"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16398" name="AutoShape 14"/>
          <p:cNvSpPr/>
          <p:nvPr/>
        </p:nvSpPr>
        <p:spPr>
          <a:xfrm>
            <a:off x="4363720" y="2766378"/>
            <a:ext cx="152400" cy="1676400"/>
          </a:xfrm>
          <a:prstGeom prst="leftBrace">
            <a:avLst>
              <a:gd name="adj1" fmla="val 91666"/>
              <a:gd name="adj2" fmla="val 50000"/>
            </a:avLst>
          </a:prstGeom>
          <a:solidFill>
            <a:srgbClr val="091415"/>
          </a:solidFill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p>
            <a:pPr algn="ctr"/>
            <a:endParaRPr lang="zh-CN" altLang="en-US" sz="3600" b="1" dirty="0"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16399" name="Rectangle 15"/>
          <p:cNvSpPr/>
          <p:nvPr/>
        </p:nvSpPr>
        <p:spPr>
          <a:xfrm>
            <a:off x="2959100" y="4724400"/>
            <a:ext cx="3023235" cy="64516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r>
              <a:rPr lang="zh-CN" altLang="en-US" sz="3600" b="1" dirty="0">
                <a:latin typeface="Arial" panose="020B0604020202020204" pitchFamily="34" charset="0"/>
                <a:ea typeface="黑体" panose="02010609060101010101" pitchFamily="49" charset="-122"/>
              </a:rPr>
              <a:t>在北京，怀念</a:t>
            </a:r>
            <a:endParaRPr lang="zh-CN" altLang="en-US" sz="3600" b="1" dirty="0"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16401" name="Rectangle 17"/>
          <p:cNvSpPr/>
          <p:nvPr/>
        </p:nvSpPr>
        <p:spPr>
          <a:xfrm>
            <a:off x="857250" y="2273935"/>
            <a:ext cx="3168650" cy="64516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x-none" sz="3600" b="1" dirty="0">
                <a:latin typeface="Arial" panose="020B0604020202020204" pitchFamily="34" charset="0"/>
                <a:ea typeface="黑体" panose="02010609060101010101" pitchFamily="49" charset="-122"/>
              </a:rPr>
              <a:t>(1---3)</a:t>
            </a:r>
            <a:endParaRPr lang="en-US" altLang="x-none" sz="3600" b="1" dirty="0"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16402" name="Rectangle 18"/>
          <p:cNvSpPr/>
          <p:nvPr/>
        </p:nvSpPr>
        <p:spPr>
          <a:xfrm>
            <a:off x="857250" y="4005263"/>
            <a:ext cx="3851275" cy="64516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x-none" sz="3600" b="1" dirty="0">
                <a:latin typeface="Arial" panose="020B0604020202020204" pitchFamily="34" charset="0"/>
                <a:ea typeface="黑体" panose="02010609060101010101" pitchFamily="49" charset="-122"/>
              </a:rPr>
              <a:t>(4---35)</a:t>
            </a:r>
            <a:endParaRPr lang="en-US" altLang="x-none" sz="3600" b="1" dirty="0"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16403" name="Rectangle 19"/>
          <p:cNvSpPr/>
          <p:nvPr/>
        </p:nvSpPr>
        <p:spPr>
          <a:xfrm>
            <a:off x="857250" y="5369560"/>
            <a:ext cx="5219700" cy="64516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r>
              <a:rPr lang="en-US" altLang="x-none" sz="3600" b="1" dirty="0">
                <a:latin typeface="Arial" panose="020B0604020202020204" pitchFamily="34" charset="0"/>
                <a:ea typeface="黑体" panose="02010609060101010101" pitchFamily="49" charset="-122"/>
              </a:rPr>
              <a:t>(36---38)</a:t>
            </a:r>
            <a:endParaRPr lang="en-US" altLang="x-none" sz="3600" b="1" dirty="0"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pic>
        <p:nvPicPr>
          <p:cNvPr id="2" name="图片 1" descr="5c2501bbt8a559fa8ee55&amp;690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076950" y="-15875"/>
            <a:ext cx="6102350" cy="6889750"/>
          </a:xfrm>
          <a:prstGeom prst="rect">
            <a:avLst/>
          </a:prstGeom>
        </p:spPr>
      </p:pic>
    </p:spTree>
  </p:cSld>
  <p:clrMapOvr>
    <a:masterClrMapping/>
  </p:clrMapOvr>
  <p:transition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64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64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63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63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64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64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63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63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63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63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63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63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63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63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63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63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64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64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63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63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93" grpId="0"/>
      <p:bldP spid="16394" grpId="0"/>
      <p:bldP spid="16395" grpId="0"/>
      <p:bldP spid="16396" grpId="0"/>
      <p:bldP spid="16397" grpId="0"/>
      <p:bldP spid="16398" grpId="0" bldLvl="0" animBg="1"/>
      <p:bldP spid="16399" grpId="0"/>
      <p:bldP spid="16401" grpId="0"/>
      <p:bldP spid="16402" grpId="0"/>
      <p:bldP spid="1640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7414" name="Text Box 6"/>
          <p:cNvSpPr txBox="1"/>
          <p:nvPr/>
        </p:nvSpPr>
        <p:spPr>
          <a:xfrm>
            <a:off x="92075" y="333375"/>
            <a:ext cx="11958955" cy="481838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60000"/>
              </a:lnSpc>
            </a:pPr>
            <a:r>
              <a:rPr lang="zh-CN" altLang="en-US" sz="4800" b="1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ea"/>
              </a:rPr>
              <a:t>速读课文，思考</a:t>
            </a:r>
            <a:r>
              <a:rPr lang="en-US" altLang="x-none" sz="4800" b="1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ea"/>
              </a:rPr>
              <a:t>:</a:t>
            </a:r>
            <a:endParaRPr lang="en-US" altLang="x-none" sz="4800" b="1" dirty="0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+mn-ea"/>
            </a:endParaRPr>
          </a:p>
          <a:p>
            <a:pPr>
              <a:lnSpc>
                <a:spcPct val="160000"/>
              </a:lnSpc>
            </a:pPr>
            <a:r>
              <a:rPr lang="en-US" altLang="zh-CN" sz="4800" b="1" dirty="0">
                <a:latin typeface="仿宋" panose="02010609060101010101" charset="-122"/>
                <a:ea typeface="仿宋" panose="02010609060101010101" charset="-122"/>
              </a:rPr>
              <a:t>2</a:t>
            </a:r>
            <a:r>
              <a:rPr lang="zh-CN" altLang="en-US" sz="4800" b="1" dirty="0">
                <a:latin typeface="仿宋" panose="02010609060101010101" charset="-122"/>
                <a:ea typeface="仿宋" panose="02010609060101010101" charset="-122"/>
              </a:rPr>
              <a:t>、文章标题是对全文思想内容鲜明精炼的概括。你认为课文是</a:t>
            </a:r>
            <a:r>
              <a:rPr lang="zh-CN" altLang="en-US" sz="4800" b="1" dirty="0">
                <a:solidFill>
                  <a:srgbClr val="C00000"/>
                </a:solidFill>
                <a:latin typeface="仿宋" panose="02010609060101010101" charset="-122"/>
                <a:ea typeface="仿宋" panose="02010609060101010101" charset="-122"/>
              </a:rPr>
              <a:t>以什么为中心</a:t>
            </a:r>
            <a:r>
              <a:rPr lang="zh-CN" altLang="en-US" sz="4800" b="1" dirty="0">
                <a:latin typeface="仿宋" panose="02010609060101010101" charset="-122"/>
                <a:ea typeface="仿宋" panose="02010609060101010101" charset="-122"/>
              </a:rPr>
              <a:t>记叙的</a:t>
            </a:r>
            <a:r>
              <a:rPr lang="en-US" altLang="x-none" sz="4800" b="1" dirty="0">
                <a:latin typeface="仿宋" panose="02010609060101010101" charset="-122"/>
                <a:ea typeface="仿宋" panose="02010609060101010101" charset="-122"/>
              </a:rPr>
              <a:t>,</a:t>
            </a:r>
            <a:r>
              <a:rPr lang="zh-CN" altLang="en-US" sz="4800" b="1" dirty="0">
                <a:solidFill>
                  <a:srgbClr val="C00000"/>
                </a:solidFill>
                <a:latin typeface="仿宋" panose="02010609060101010101" charset="-122"/>
                <a:ea typeface="仿宋" panose="02010609060101010101" charset="-122"/>
              </a:rPr>
              <a:t>叙述线索</a:t>
            </a:r>
            <a:r>
              <a:rPr lang="zh-CN" altLang="en-US" sz="4800" b="1" dirty="0">
                <a:latin typeface="仿宋" panose="02010609060101010101" charset="-122"/>
                <a:ea typeface="仿宋" panose="02010609060101010101" charset="-122"/>
              </a:rPr>
              <a:t>又是什么</a:t>
            </a:r>
            <a:r>
              <a:rPr lang="en-US" altLang="x-none" sz="4800" b="1" dirty="0">
                <a:latin typeface="仿宋" panose="02010609060101010101" charset="-122"/>
                <a:ea typeface="仿宋" panose="02010609060101010101" charset="-122"/>
              </a:rPr>
              <a:t>?</a:t>
            </a:r>
            <a:endParaRPr lang="en-US" altLang="x-none" sz="4800" b="1" dirty="0">
              <a:latin typeface="仿宋" panose="02010609060101010101" charset="-122"/>
              <a:ea typeface="仿宋" panose="02010609060101010101" charset="-122"/>
            </a:endParaRPr>
          </a:p>
        </p:txBody>
      </p:sp>
    </p:spTree>
  </p:cSld>
  <p:clrMapOvr>
    <a:masterClrMapping/>
  </p:clrMapOvr>
  <p:transition>
    <p:cover dir="lu"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8435" name="Rectangle 3"/>
          <p:cNvSpPr/>
          <p:nvPr/>
        </p:nvSpPr>
        <p:spPr>
          <a:xfrm>
            <a:off x="1524000" y="765175"/>
            <a:ext cx="9144000" cy="68199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80000"/>
              </a:lnSpc>
            </a:pPr>
            <a:r>
              <a:rPr lang="en-US" altLang="x-none" sz="4800" b="1" dirty="0">
                <a:latin typeface="Arial" panose="020B0604020202020204" pitchFamily="34" charset="0"/>
                <a:ea typeface="黑体" panose="02010609060101010101" pitchFamily="49" charset="-122"/>
              </a:rPr>
              <a:t>       </a:t>
            </a:r>
            <a:endParaRPr lang="en-US" altLang="x-none" sz="48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8436" name="Text Box 5"/>
          <p:cNvSpPr txBox="1"/>
          <p:nvPr/>
        </p:nvSpPr>
        <p:spPr>
          <a:xfrm>
            <a:off x="-10160" y="45720"/>
            <a:ext cx="12097385" cy="297180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20000"/>
              </a:lnSpc>
            </a:pPr>
            <a:r>
              <a:rPr lang="zh-CN" altLang="en-US" sz="4800" b="1" dirty="0">
                <a:latin typeface="Arial" panose="020B0604020202020204" pitchFamily="34" charset="0"/>
                <a:ea typeface="黑体" panose="02010609060101010101" pitchFamily="49" charset="-122"/>
              </a:rPr>
              <a:t>     </a:t>
            </a:r>
            <a:r>
              <a:rPr lang="zh-CN" altLang="en-US" sz="4800" b="1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   围绕表现藤野先生的崇高品质这一中心组织材料。</a:t>
            </a:r>
            <a:endParaRPr lang="zh-CN" altLang="en-US" sz="4800" b="1" dirty="0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仿宋" panose="02010609060101010101" charset="-122"/>
              <a:ea typeface="仿宋" panose="02010609060101010101" charset="-122"/>
            </a:endParaRPr>
          </a:p>
          <a:p>
            <a:pPr>
              <a:spcBef>
                <a:spcPct val="50000"/>
              </a:spcBef>
            </a:pPr>
            <a:endParaRPr lang="zh-CN" altLang="en-US" sz="4800" b="1" dirty="0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仿宋" panose="02010609060101010101" charset="-122"/>
              <a:ea typeface="仿宋" panose="02010609060101010101" charset="-122"/>
            </a:endParaRPr>
          </a:p>
        </p:txBody>
      </p:sp>
      <p:sp>
        <p:nvSpPr>
          <p:cNvPr id="18437" name="Text Box 8"/>
          <p:cNvSpPr txBox="1"/>
          <p:nvPr/>
        </p:nvSpPr>
        <p:spPr>
          <a:xfrm>
            <a:off x="116840" y="67945"/>
            <a:ext cx="2554605" cy="92202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spcBef>
                <a:spcPct val="50000"/>
              </a:spcBef>
            </a:pPr>
            <a:r>
              <a:rPr lang="zh-CN" altLang="en-US" sz="5400" b="1" u="sng" dirty="0">
                <a:solidFill>
                  <a:srgbClr val="660033"/>
                </a:solidFill>
                <a:latin typeface="+mn-ea"/>
              </a:rPr>
              <a:t>选材</a:t>
            </a:r>
            <a:r>
              <a:rPr lang="zh-CN" altLang="en-US" sz="5400" b="1" dirty="0">
                <a:solidFill>
                  <a:srgbClr val="660033"/>
                </a:solidFill>
                <a:latin typeface="+mn-ea"/>
              </a:rPr>
              <a:t>：</a:t>
            </a:r>
            <a:endParaRPr lang="zh-CN" altLang="en-US" sz="5400" b="1" dirty="0">
              <a:solidFill>
                <a:srgbClr val="660033"/>
              </a:solidFill>
              <a:latin typeface="+mn-ea"/>
            </a:endParaRPr>
          </a:p>
        </p:txBody>
      </p:sp>
      <p:sp>
        <p:nvSpPr>
          <p:cNvPr id="19459" name="Text Box 5"/>
          <p:cNvSpPr txBox="1"/>
          <p:nvPr/>
        </p:nvSpPr>
        <p:spPr>
          <a:xfrm>
            <a:off x="105728" y="2187258"/>
            <a:ext cx="5327650" cy="82994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4800" b="1" u="sng" dirty="0">
                <a:solidFill>
                  <a:srgbClr val="660033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+mn-ea"/>
              </a:rPr>
              <a:t>双线结构</a:t>
            </a:r>
            <a:r>
              <a:rPr lang="zh-CN" altLang="en-US" sz="4800" b="1" dirty="0">
                <a:solidFill>
                  <a:srgbClr val="660033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+mn-ea"/>
              </a:rPr>
              <a:t>：</a:t>
            </a:r>
            <a:endParaRPr lang="zh-CN" altLang="en-US" sz="4800" b="1" dirty="0">
              <a:solidFill>
                <a:srgbClr val="660033"/>
              </a:solidFill>
              <a:effectLst>
                <a:outerShdw blurRad="38100" dist="38100" dir="2700000">
                  <a:srgbClr val="C0C0C0"/>
                </a:outerShdw>
              </a:effectLst>
              <a:latin typeface="+mn-ea"/>
            </a:endParaRPr>
          </a:p>
        </p:txBody>
      </p:sp>
      <p:sp>
        <p:nvSpPr>
          <p:cNvPr id="19460" name="Text Box 6"/>
          <p:cNvSpPr txBox="1"/>
          <p:nvPr/>
        </p:nvSpPr>
        <p:spPr>
          <a:xfrm>
            <a:off x="53975" y="3348355"/>
            <a:ext cx="11969115" cy="134683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60000"/>
              </a:lnSpc>
              <a:spcBef>
                <a:spcPct val="50000"/>
              </a:spcBef>
            </a:pPr>
            <a:r>
              <a:rPr lang="zh-CN" altLang="en-US" sz="4800" b="1" dirty="0">
                <a:solidFill>
                  <a:srgbClr val="660033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+mn-ea"/>
              </a:rPr>
              <a:t>明线：</a:t>
            </a:r>
            <a:r>
              <a:rPr lang="zh-CN" altLang="en-US" sz="4800" b="1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作者与藤野先生的交往</a:t>
            </a:r>
            <a:endParaRPr lang="zh-CN" altLang="en-US" sz="4800" b="1" dirty="0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仿宋" panose="02010609060101010101" charset="-122"/>
              <a:ea typeface="仿宋" panose="02010609060101010101" charset="-122"/>
            </a:endParaRPr>
          </a:p>
          <a:p>
            <a:pPr>
              <a:lnSpc>
                <a:spcPct val="60000"/>
              </a:lnSpc>
              <a:spcBef>
                <a:spcPct val="50000"/>
              </a:spcBef>
            </a:pPr>
            <a:r>
              <a:rPr lang="zh-CN" altLang="en-US" sz="4800" b="1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（相识</a:t>
            </a:r>
            <a:r>
              <a:rPr lang="en-US" altLang="x-none" sz="4800" b="1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—</a:t>
            </a:r>
            <a:r>
              <a:rPr lang="zh-CN" altLang="en-US" sz="4800" b="1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相处</a:t>
            </a:r>
            <a:r>
              <a:rPr lang="en-US" altLang="x-none" sz="4800" b="1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—</a:t>
            </a:r>
            <a:r>
              <a:rPr lang="zh-CN" altLang="en-US" sz="4800" b="1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离别</a:t>
            </a:r>
            <a:r>
              <a:rPr lang="en-US" altLang="x-none" sz="4800" b="1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—</a:t>
            </a:r>
            <a:r>
              <a:rPr lang="zh-CN" altLang="en-US" sz="4800" b="1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怀念）</a:t>
            </a:r>
            <a:endParaRPr lang="zh-CN" altLang="en-US" sz="4800" b="1" dirty="0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仿宋" panose="02010609060101010101" charset="-122"/>
              <a:ea typeface="仿宋" panose="02010609060101010101" charset="-122"/>
            </a:endParaRPr>
          </a:p>
        </p:txBody>
      </p:sp>
      <p:sp>
        <p:nvSpPr>
          <p:cNvPr id="19461" name="Text Box 7"/>
          <p:cNvSpPr txBox="1"/>
          <p:nvPr/>
        </p:nvSpPr>
        <p:spPr>
          <a:xfrm>
            <a:off x="106045" y="5025390"/>
            <a:ext cx="12096115" cy="149415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70000"/>
              </a:lnSpc>
              <a:spcBef>
                <a:spcPct val="50000"/>
              </a:spcBef>
            </a:pPr>
            <a:r>
              <a:rPr lang="zh-CN" altLang="en-US" sz="4800" b="1" dirty="0">
                <a:solidFill>
                  <a:srgbClr val="660033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+mn-ea"/>
              </a:rPr>
              <a:t>暗线：</a:t>
            </a:r>
            <a:r>
              <a:rPr lang="zh-CN" altLang="en-US" sz="4800" b="1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作者的思想感情的变化</a:t>
            </a:r>
            <a:endParaRPr lang="zh-CN" altLang="en-US" sz="4800" b="1" dirty="0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仿宋" panose="02010609060101010101" charset="-122"/>
              <a:ea typeface="仿宋" panose="02010609060101010101" charset="-122"/>
            </a:endParaRPr>
          </a:p>
          <a:p>
            <a:pPr>
              <a:lnSpc>
                <a:spcPct val="70000"/>
              </a:lnSpc>
              <a:spcBef>
                <a:spcPct val="50000"/>
              </a:spcBef>
            </a:pPr>
            <a:r>
              <a:rPr lang="zh-CN" altLang="en-US" sz="4800" b="1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（作者的爱国情感</a:t>
            </a:r>
            <a:r>
              <a:rPr lang="en-US" altLang="x-none" sz="4800" b="1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—</a:t>
            </a:r>
            <a:r>
              <a:rPr lang="zh-CN" altLang="en-US" sz="4800" b="1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弃医从文）</a:t>
            </a:r>
            <a:endParaRPr lang="zh-CN" altLang="en-US" sz="4800" b="1" dirty="0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仿宋" panose="02010609060101010101" charset="-122"/>
              <a:ea typeface="仿宋" panose="02010609060101010101" charset="-122"/>
            </a:endParaRPr>
          </a:p>
        </p:txBody>
      </p:sp>
    </p:spTree>
  </p:cSld>
  <p:clrMapOvr>
    <a:masterClrMapping/>
  </p:clrMapOvr>
  <p:transition>
    <p:checke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84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94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94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94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94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6" grpId="0"/>
      <p:bldP spid="19460" grpId="0"/>
      <p:bldP spid="19461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0483" name="WordArt 3"/>
          <p:cNvSpPr>
            <a:spLocks noTextEdit="1"/>
          </p:cNvSpPr>
          <p:nvPr/>
        </p:nvSpPr>
        <p:spPr>
          <a:xfrm>
            <a:off x="900430" y="2346325"/>
            <a:ext cx="10391140" cy="19431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/>
          </a:bodyPr>
          <a:p>
            <a:pPr algn="ctr"/>
            <a:r>
              <a:rPr lang="zh-CN" altLang="en-US" sz="6000" b="1">
                <a:ln w="19050" cap="flat" cmpd="sng">
                  <a:solidFill>
                    <a:schemeClr val="tx1"/>
                  </a:solidFill>
                  <a:prstDash val="solid"/>
                  <a:headEnd type="none" w="med" len="med"/>
                  <a:tailEnd type="none" w="med" len="med"/>
                </a:ln>
                <a:gradFill rotWithShape="1">
                  <a:gsLst>
                    <a:gs pos="0">
                      <a:srgbClr val="005CBF">
                        <a:alpha val="100000"/>
                      </a:srgbClr>
                    </a:gs>
                    <a:gs pos="12500">
                      <a:srgbClr val="0087E6">
                        <a:alpha val="100000"/>
                      </a:srgbClr>
                    </a:gs>
                    <a:gs pos="37500">
                      <a:srgbClr val="21D6E0">
                        <a:alpha val="100000"/>
                      </a:srgbClr>
                    </a:gs>
                    <a:gs pos="50000">
                      <a:srgbClr val="03D4A8">
                        <a:alpha val="100000"/>
                      </a:srgbClr>
                    </a:gs>
                    <a:gs pos="62500">
                      <a:srgbClr val="21D6E0">
                        <a:alpha val="100000"/>
                      </a:srgbClr>
                    </a:gs>
                    <a:gs pos="87500">
                      <a:srgbClr val="0087E6">
                        <a:alpha val="100000"/>
                      </a:srgbClr>
                    </a:gs>
                    <a:gs pos="100000">
                      <a:srgbClr val="005CBF">
                        <a:alpha val="100000"/>
                      </a:srgbClr>
                    </a:gs>
                  </a:gsLst>
                  <a:lin ang="18900000" scaled="1"/>
                  <a:tileRect/>
                </a:gradFill>
                <a:effectLst>
                  <a:outerShdw dist="35921" dir="2699999" algn="ctr" rotWithShape="0">
                    <a:srgbClr val="990000"/>
                  </a:outerShdw>
                </a:effectLst>
                <a:latin typeface="华文行楷" panose="02010800040101010101" charset="-122"/>
                <a:ea typeface="华文行楷" panose="02010800040101010101" charset="-122"/>
              </a:rPr>
              <a:t>分析藤野先生的人物形象</a:t>
            </a:r>
            <a:endParaRPr lang="zh-CN" altLang="en-US" sz="6000" b="1">
              <a:ln w="1905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  <a:gradFill rotWithShape="1">
                <a:gsLst>
                  <a:gs pos="0">
                    <a:srgbClr val="005CBF">
                      <a:alpha val="100000"/>
                    </a:srgbClr>
                  </a:gs>
                  <a:gs pos="12500">
                    <a:srgbClr val="0087E6">
                      <a:alpha val="100000"/>
                    </a:srgbClr>
                  </a:gs>
                  <a:gs pos="37500">
                    <a:srgbClr val="21D6E0">
                      <a:alpha val="100000"/>
                    </a:srgbClr>
                  </a:gs>
                  <a:gs pos="50000">
                    <a:srgbClr val="03D4A8">
                      <a:alpha val="100000"/>
                    </a:srgbClr>
                  </a:gs>
                  <a:gs pos="62500">
                    <a:srgbClr val="21D6E0">
                      <a:alpha val="100000"/>
                    </a:srgbClr>
                  </a:gs>
                  <a:gs pos="87500">
                    <a:srgbClr val="0087E6">
                      <a:alpha val="100000"/>
                    </a:srgbClr>
                  </a:gs>
                  <a:gs pos="100000">
                    <a:srgbClr val="005CBF">
                      <a:alpha val="100000"/>
                    </a:srgbClr>
                  </a:gs>
                </a:gsLst>
                <a:lin ang="18900000" scaled="1"/>
                <a:tileRect/>
              </a:gradFill>
              <a:effectLst>
                <a:outerShdw dist="35921" dir="2699999" algn="ctr" rotWithShape="0">
                  <a:srgbClr val="990000"/>
                </a:outerShdw>
              </a:effectLst>
              <a:latin typeface="华文行楷" panose="02010800040101010101" charset="-122"/>
              <a:ea typeface="华文行楷" panose="02010800040101010101" charset="-122"/>
            </a:endParaRPr>
          </a:p>
        </p:txBody>
      </p:sp>
    </p:spTree>
  </p:cSld>
  <p:clrMapOvr>
    <a:masterClrMapping/>
  </p:clrMapOvr>
  <p:transition>
    <p:zoom dir="in"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1506" name="Text Box 2"/>
          <p:cNvSpPr txBox="1"/>
          <p:nvPr/>
        </p:nvSpPr>
        <p:spPr>
          <a:xfrm>
            <a:off x="163830" y="271463"/>
            <a:ext cx="8351520" cy="70675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sz="4000" b="1" dirty="0">
                <a:solidFill>
                  <a:srgbClr val="990099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课文如何描写初见藤野先生的形象？</a:t>
            </a:r>
            <a:endParaRPr lang="zh-CN" altLang="en-US" sz="4000" b="1" dirty="0">
              <a:solidFill>
                <a:srgbClr val="990099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pic>
        <p:nvPicPr>
          <p:cNvPr id="21507" name="Picture 3" descr="藤野先生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8753475" y="2387600"/>
            <a:ext cx="3419475" cy="449516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1508" name="Text Box 4"/>
          <p:cNvSpPr txBox="1"/>
          <p:nvPr/>
        </p:nvSpPr>
        <p:spPr>
          <a:xfrm>
            <a:off x="1919288" y="3068638"/>
            <a:ext cx="2933700" cy="64516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sz="3600" b="1" dirty="0">
                <a:solidFill>
                  <a:srgbClr val="0033CC"/>
                </a:solidFill>
                <a:latin typeface="Times New Roman" panose="02020603050405020304" pitchFamily="18" charset="0"/>
              </a:rPr>
              <a:t>目睹印象</a:t>
            </a:r>
            <a:r>
              <a:rPr lang="en-US" altLang="x-none" sz="3600" b="1" dirty="0">
                <a:solidFill>
                  <a:srgbClr val="0033CC"/>
                </a:solidFill>
                <a:latin typeface="Times New Roman" panose="02020603050405020304" pitchFamily="18" charset="0"/>
              </a:rPr>
              <a:t>——</a:t>
            </a:r>
            <a:endParaRPr lang="en-US" altLang="x-none" sz="3600" b="1" dirty="0">
              <a:solidFill>
                <a:srgbClr val="0033CC"/>
              </a:solidFill>
              <a:latin typeface="Times New Roman" panose="02020603050405020304" pitchFamily="18" charset="0"/>
            </a:endParaRPr>
          </a:p>
        </p:txBody>
      </p:sp>
      <p:sp>
        <p:nvSpPr>
          <p:cNvPr id="21509" name="Text Box 5"/>
          <p:cNvSpPr txBox="1"/>
          <p:nvPr/>
        </p:nvSpPr>
        <p:spPr>
          <a:xfrm>
            <a:off x="1919288" y="4076700"/>
            <a:ext cx="2933700" cy="64516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sz="3600" b="1" dirty="0">
                <a:solidFill>
                  <a:srgbClr val="0033CC"/>
                </a:solidFill>
                <a:latin typeface="Times New Roman" panose="02020603050405020304" pitchFamily="18" charset="0"/>
              </a:rPr>
              <a:t>耳闻亲见</a:t>
            </a:r>
            <a:r>
              <a:rPr lang="en-US" altLang="x-none" sz="3600" b="1" dirty="0">
                <a:solidFill>
                  <a:srgbClr val="0033CC"/>
                </a:solidFill>
                <a:latin typeface="Times New Roman" panose="02020603050405020304" pitchFamily="18" charset="0"/>
              </a:rPr>
              <a:t>——</a:t>
            </a:r>
            <a:endParaRPr lang="en-US" altLang="x-none" sz="3600" b="1" dirty="0">
              <a:solidFill>
                <a:srgbClr val="0033CC"/>
              </a:solidFill>
              <a:latin typeface="Times New Roman" panose="02020603050405020304" pitchFamily="18" charset="0"/>
            </a:endParaRPr>
          </a:p>
        </p:txBody>
      </p:sp>
      <p:sp>
        <p:nvSpPr>
          <p:cNvPr id="21510" name="Text Box 6"/>
          <p:cNvSpPr txBox="1"/>
          <p:nvPr/>
        </p:nvSpPr>
        <p:spPr>
          <a:xfrm>
            <a:off x="4800600" y="3068638"/>
            <a:ext cx="2019300" cy="64516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sz="3600" b="1" dirty="0">
                <a:solidFill>
                  <a:srgbClr val="660066"/>
                </a:solidFill>
                <a:latin typeface="Times New Roman" panose="02020603050405020304" pitchFamily="18" charset="0"/>
              </a:rPr>
              <a:t>治学严谨</a:t>
            </a:r>
            <a:endParaRPr lang="zh-CN" altLang="en-US" sz="3600" b="1" dirty="0">
              <a:solidFill>
                <a:srgbClr val="660066"/>
              </a:solidFill>
              <a:latin typeface="Times New Roman" panose="02020603050405020304" pitchFamily="18" charset="0"/>
            </a:endParaRPr>
          </a:p>
        </p:txBody>
      </p:sp>
      <p:sp>
        <p:nvSpPr>
          <p:cNvPr id="21511" name="Text Box 7"/>
          <p:cNvSpPr txBox="1"/>
          <p:nvPr/>
        </p:nvSpPr>
        <p:spPr>
          <a:xfrm>
            <a:off x="4800600" y="4076700"/>
            <a:ext cx="2019300" cy="64516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sz="3600" b="1" dirty="0">
                <a:solidFill>
                  <a:srgbClr val="660066"/>
                </a:solidFill>
                <a:latin typeface="Times New Roman" panose="02020603050405020304" pitchFamily="18" charset="0"/>
              </a:rPr>
              <a:t>生活俭朴</a:t>
            </a:r>
            <a:endParaRPr lang="zh-CN" altLang="en-US" sz="3600" b="1" dirty="0">
              <a:solidFill>
                <a:srgbClr val="660066"/>
              </a:solidFill>
              <a:latin typeface="Times New Roman" panose="02020603050405020304" pitchFamily="18" charset="0"/>
            </a:endParaRPr>
          </a:p>
        </p:txBody>
      </p:sp>
      <p:sp>
        <p:nvSpPr>
          <p:cNvPr id="21512" name="Line 8"/>
          <p:cNvSpPr/>
          <p:nvPr/>
        </p:nvSpPr>
        <p:spPr>
          <a:xfrm>
            <a:off x="4133850" y="4967288"/>
            <a:ext cx="0" cy="685800"/>
          </a:xfrm>
          <a:prstGeom prst="line">
            <a:avLst/>
          </a:prstGeom>
          <a:ln w="9525">
            <a:noFill/>
          </a:ln>
        </p:spPr>
      </p:sp>
      <p:sp>
        <p:nvSpPr>
          <p:cNvPr id="21513" name="Line 9"/>
          <p:cNvSpPr/>
          <p:nvPr/>
        </p:nvSpPr>
        <p:spPr>
          <a:xfrm>
            <a:off x="4133850" y="4891088"/>
            <a:ext cx="0" cy="990600"/>
          </a:xfrm>
          <a:prstGeom prst="line">
            <a:avLst/>
          </a:prstGeom>
          <a:ln w="152400" cap="sq" cmpd="sng">
            <a:solidFill>
              <a:srgbClr val="FF6600"/>
            </a:solidFill>
            <a:prstDash val="solid"/>
            <a:headEnd type="none" w="med" len="med"/>
            <a:tailEnd type="triangle" w="med" len="med"/>
          </a:ln>
        </p:spPr>
      </p:sp>
      <p:sp>
        <p:nvSpPr>
          <p:cNvPr id="21514" name="Text Box 10"/>
          <p:cNvSpPr txBox="1"/>
          <p:nvPr/>
        </p:nvSpPr>
        <p:spPr>
          <a:xfrm>
            <a:off x="3143250" y="5805488"/>
            <a:ext cx="2019300" cy="64516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sz="36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学者形象</a:t>
            </a:r>
            <a:endParaRPr lang="zh-CN" altLang="en-US" sz="3600" b="1" dirty="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21515" name="Text Box 11"/>
          <p:cNvSpPr txBox="1"/>
          <p:nvPr/>
        </p:nvSpPr>
        <p:spPr>
          <a:xfrm>
            <a:off x="8256905" y="4637405"/>
            <a:ext cx="568960" cy="224536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r>
              <a:rPr lang="zh-CN" altLang="en-US" sz="2800" b="1" dirty="0">
                <a:latin typeface="Times New Roman" panose="02020603050405020304" pitchFamily="18" charset="0"/>
              </a:rPr>
              <a:t>藤野严九郎</a:t>
            </a:r>
            <a:endParaRPr lang="zh-CN" altLang="en-US" sz="2800" b="1" dirty="0">
              <a:latin typeface="Times New Roman" panose="02020603050405020304" pitchFamily="18" charset="0"/>
            </a:endParaRPr>
          </a:p>
        </p:txBody>
      </p:sp>
      <p:sp>
        <p:nvSpPr>
          <p:cNvPr id="21516" name="Text Box 14"/>
          <p:cNvSpPr txBox="1"/>
          <p:nvPr/>
        </p:nvSpPr>
        <p:spPr>
          <a:xfrm>
            <a:off x="1774825" y="1268413"/>
            <a:ext cx="6408738" cy="15684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just"/>
            <a:r>
              <a:rPr lang="zh-CN" altLang="en-US" sz="3200" b="1" dirty="0">
                <a:solidFill>
                  <a:srgbClr val="FF3399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外貌</a:t>
            </a:r>
            <a:r>
              <a:rPr lang="en-US" altLang="x-none" sz="3200" b="1" dirty="0">
                <a:solidFill>
                  <a:srgbClr val="FF3399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——</a:t>
            </a:r>
            <a:r>
              <a:rPr lang="zh-CN" altLang="en-US" sz="3200" b="1" dirty="0">
                <a:solidFill>
                  <a:srgbClr val="0033CC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黑瘦、八字须、戴着眼镜</a:t>
            </a:r>
            <a:r>
              <a:rPr lang="zh-CN" altLang="en-US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                </a:t>
            </a:r>
            <a:endParaRPr lang="zh-CN" altLang="en-US" sz="32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algn="just"/>
            <a:r>
              <a:rPr lang="zh-CN" altLang="en-US" sz="3200" b="1" dirty="0">
                <a:solidFill>
                  <a:srgbClr val="FF3399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举止</a:t>
            </a:r>
            <a:r>
              <a:rPr lang="en-US" altLang="x-none" sz="3200" b="1" dirty="0">
                <a:solidFill>
                  <a:srgbClr val="FF3399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——</a:t>
            </a:r>
            <a:r>
              <a:rPr lang="zh-CN" altLang="en-US" sz="3200" b="1" dirty="0">
                <a:solidFill>
                  <a:srgbClr val="0033CC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挟着一叠大大小小的书</a:t>
            </a:r>
            <a:endParaRPr lang="zh-CN" altLang="en-US" sz="3200" b="1" dirty="0">
              <a:solidFill>
                <a:srgbClr val="0033CC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algn="just"/>
            <a:r>
              <a:rPr lang="zh-CN" altLang="en-US" sz="3200" b="1" dirty="0">
                <a:solidFill>
                  <a:srgbClr val="FF3399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声调</a:t>
            </a:r>
            <a:r>
              <a:rPr lang="en-US" altLang="x-none" sz="3200" b="1" dirty="0">
                <a:solidFill>
                  <a:srgbClr val="FF3399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——</a:t>
            </a:r>
            <a:r>
              <a:rPr lang="zh-CN" altLang="en-US" sz="3200" b="1" dirty="0">
                <a:solidFill>
                  <a:srgbClr val="0033CC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缓慢而很有顿挫</a:t>
            </a:r>
            <a:endParaRPr lang="zh-CN" altLang="en-US" sz="3200" b="1" dirty="0">
              <a:solidFill>
                <a:srgbClr val="0033CC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1517" name="AutoShape 16"/>
          <p:cNvSpPr/>
          <p:nvPr/>
        </p:nvSpPr>
        <p:spPr>
          <a:xfrm>
            <a:off x="8183563" y="1484313"/>
            <a:ext cx="73025" cy="1152525"/>
          </a:xfrm>
          <a:prstGeom prst="rightBrace">
            <a:avLst>
              <a:gd name="adj1" fmla="val 131521"/>
              <a:gd name="adj2" fmla="val 50000"/>
            </a:avLst>
          </a:prstGeom>
          <a:noFill/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p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21518" name="Text Box 17"/>
          <p:cNvSpPr txBox="1"/>
          <p:nvPr/>
        </p:nvSpPr>
        <p:spPr>
          <a:xfrm>
            <a:off x="8328025" y="1557338"/>
            <a:ext cx="1727200" cy="82994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4800" b="1" dirty="0"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  <a:ea typeface="华文新魏" panose="02010800040101010101" pitchFamily="2" charset="-122"/>
              </a:rPr>
              <a:t>白描</a:t>
            </a:r>
            <a:endParaRPr lang="zh-CN" altLang="en-US" sz="4800" b="1" dirty="0">
              <a:effectLst>
                <a:outerShdw blurRad="38100" dist="38100" dir="2700000">
                  <a:srgbClr val="C0C0C0"/>
                </a:outerShdw>
              </a:effectLst>
              <a:latin typeface="Arial" panose="020B0604020202020204" pitchFamily="34" charset="0"/>
              <a:ea typeface="华文新魏" panose="02010800040101010101" pitchFamily="2" charset="-122"/>
            </a:endParaRPr>
          </a:p>
        </p:txBody>
      </p:sp>
    </p:spTree>
  </p:cSld>
  <p:clrMapOvr>
    <a:masterClrMapping/>
  </p:clrMapOvr>
  <p:transition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15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15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15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15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15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15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6">
                                            <p:txEl>
                                              <p:charRg st="0" end="3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1516">
                                            <p:txEl>
                                              <p:charRg st="0" end="3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1516">
                                            <p:txEl>
                                              <p:charRg st="0" end="3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6">
                                            <p:txEl>
                                              <p:charRg st="32" end="4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1516">
                                            <p:txEl>
                                              <p:charRg st="32" end="4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1516">
                                            <p:txEl>
                                              <p:charRg st="32" end="4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6">
                                            <p:txEl>
                                              <p:charRg st="47" end="5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21516">
                                            <p:txEl>
                                              <p:charRg st="47" end="5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1516">
                                            <p:txEl>
                                              <p:charRg st="47" end="5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215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215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215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215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215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215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500"/>
                            </p:stCondLst>
                            <p:childTnLst>
                              <p:par>
                                <p:cTn id="56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215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215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215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215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500"/>
                            </p:stCondLst>
                            <p:childTnLst>
                              <p:par>
                                <p:cTn id="67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215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215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1000"/>
                            </p:stCondLst>
                            <p:childTnLst>
                              <p:par>
                                <p:cTn id="72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215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215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300" fill="hold"/>
                                        <p:tgtEl>
                                          <p:spTgt spid="215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300" fill="hold"/>
                                        <p:tgtEl>
                                          <p:spTgt spid="215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06" grpId="0"/>
      <p:bldP spid="21508" grpId="0"/>
      <p:bldP spid="21509" grpId="0"/>
      <p:bldP spid="21510" grpId="0"/>
      <p:bldP spid="21511" grpId="0"/>
      <p:bldP spid="21514" grpId="0"/>
      <p:bldP spid="21515" grpId="0"/>
      <p:bldP spid="21516" grpId="0" uiExpand="1" build="p"/>
      <p:bldP spid="21517" grpId="0" bldLvl="0" animBg="1"/>
      <p:bldP spid="21518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2530" name="Text Box 3"/>
          <p:cNvSpPr txBox="1"/>
          <p:nvPr/>
        </p:nvSpPr>
        <p:spPr>
          <a:xfrm>
            <a:off x="14605" y="33655"/>
            <a:ext cx="12162790" cy="156845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20000"/>
              </a:lnSpc>
            </a:pPr>
            <a:r>
              <a:rPr lang="en-US" altLang="zh-CN" sz="3600" b="1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ea"/>
              </a:rPr>
              <a:t>    </a:t>
            </a:r>
            <a:r>
              <a:rPr lang="zh-CN" altLang="en-US" sz="4000" b="1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ea"/>
              </a:rPr>
              <a:t>文中具体写了与藤野先生相处的哪几个典型事例</a:t>
            </a:r>
            <a:r>
              <a:rPr lang="en-US" altLang="x-none" sz="4000" b="1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ea"/>
              </a:rPr>
              <a:t>,</a:t>
            </a:r>
            <a:r>
              <a:rPr lang="zh-CN" altLang="en-US" sz="4000" b="1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ea"/>
              </a:rPr>
              <a:t>分别表现了藤野先生的什么思想品质</a:t>
            </a:r>
            <a:r>
              <a:rPr lang="en-US" altLang="x-none" sz="4000" b="1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ea"/>
              </a:rPr>
              <a:t>?</a:t>
            </a:r>
            <a:endParaRPr lang="en-US" altLang="x-none" sz="4000" b="1" dirty="0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+mn-ea"/>
            </a:endParaRPr>
          </a:p>
        </p:txBody>
      </p:sp>
      <p:sp>
        <p:nvSpPr>
          <p:cNvPr id="22533" name="Rectangle 6"/>
          <p:cNvSpPr/>
          <p:nvPr/>
        </p:nvSpPr>
        <p:spPr>
          <a:xfrm>
            <a:off x="1524000" y="2133600"/>
            <a:ext cx="3600450" cy="64516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3600" b="1" dirty="0">
                <a:latin typeface="Arial" panose="020B0604020202020204" pitchFamily="34" charset="0"/>
                <a:ea typeface="黑体" panose="02010609060101010101" pitchFamily="49" charset="-122"/>
              </a:rPr>
              <a:t>添改讲义</a:t>
            </a:r>
            <a:endParaRPr lang="zh-CN" altLang="en-US" sz="3600" b="1" dirty="0"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22534" name="Rectangle 7"/>
          <p:cNvSpPr/>
          <p:nvPr/>
        </p:nvSpPr>
        <p:spPr>
          <a:xfrm>
            <a:off x="4583113" y="1844675"/>
            <a:ext cx="3889375" cy="119888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3600" b="1" dirty="0">
                <a:solidFill>
                  <a:srgbClr val="CC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正直热忱、工作认真负责、一丝不苟</a:t>
            </a:r>
            <a:endParaRPr lang="zh-CN" altLang="en-US" sz="3600" b="1" dirty="0">
              <a:solidFill>
                <a:srgbClr val="CC0000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22535" name="Rectangle 8"/>
          <p:cNvSpPr/>
          <p:nvPr/>
        </p:nvSpPr>
        <p:spPr>
          <a:xfrm>
            <a:off x="1524000" y="3284538"/>
            <a:ext cx="3600450" cy="64516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3600" b="1" dirty="0">
                <a:latin typeface="Arial" panose="020B0604020202020204" pitchFamily="34" charset="0"/>
                <a:ea typeface="黑体" panose="02010609060101010101" pitchFamily="49" charset="-122"/>
              </a:rPr>
              <a:t>纠正解剖图</a:t>
            </a:r>
            <a:endParaRPr lang="zh-CN" altLang="en-US" sz="3600" b="1" dirty="0"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22536" name="Rectangle 9"/>
          <p:cNvSpPr/>
          <p:nvPr/>
        </p:nvSpPr>
        <p:spPr>
          <a:xfrm>
            <a:off x="5159375" y="2997200"/>
            <a:ext cx="3744913" cy="119888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3600" b="1" dirty="0">
                <a:solidFill>
                  <a:srgbClr val="CC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严格要求、循循善诱、尊重科学</a:t>
            </a:r>
            <a:endParaRPr lang="zh-CN" altLang="en-US" sz="3600" b="1" dirty="0"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22537" name="Rectangle 10"/>
          <p:cNvSpPr/>
          <p:nvPr/>
        </p:nvSpPr>
        <p:spPr>
          <a:xfrm>
            <a:off x="1524000" y="4508500"/>
            <a:ext cx="3384550" cy="64516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3600" b="1" dirty="0">
                <a:latin typeface="Arial" panose="020B0604020202020204" pitchFamily="34" charset="0"/>
                <a:ea typeface="黑体" panose="02010609060101010101" pitchFamily="49" charset="-122"/>
              </a:rPr>
              <a:t>关心解剖实习</a:t>
            </a:r>
            <a:endParaRPr lang="zh-CN" altLang="en-US" sz="3600" b="1" dirty="0"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22538" name="Rectangle 11"/>
          <p:cNvSpPr/>
          <p:nvPr/>
        </p:nvSpPr>
        <p:spPr>
          <a:xfrm>
            <a:off x="5519738" y="4221163"/>
            <a:ext cx="3097212" cy="119888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3600" b="1" dirty="0">
                <a:solidFill>
                  <a:srgbClr val="CC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真诚关怀、正直无私、热情</a:t>
            </a:r>
            <a:endParaRPr lang="zh-CN" altLang="en-US" sz="3600" b="1" dirty="0">
              <a:solidFill>
                <a:srgbClr val="CC0000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22539" name="Rectangle 12"/>
          <p:cNvSpPr/>
          <p:nvPr/>
        </p:nvSpPr>
        <p:spPr>
          <a:xfrm>
            <a:off x="1524000" y="5661025"/>
            <a:ext cx="4248150" cy="64516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3600" b="1" dirty="0">
                <a:latin typeface="Arial" panose="020B0604020202020204" pitchFamily="34" charset="0"/>
                <a:ea typeface="黑体" panose="02010609060101010101" pitchFamily="49" charset="-122"/>
              </a:rPr>
              <a:t>了解裹脚</a:t>
            </a:r>
            <a:endParaRPr lang="zh-CN" altLang="en-US" sz="3600" b="1" dirty="0"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22540" name="Rectangle 13"/>
          <p:cNvSpPr/>
          <p:nvPr/>
        </p:nvSpPr>
        <p:spPr>
          <a:xfrm>
            <a:off x="4656138" y="5445125"/>
            <a:ext cx="3816350" cy="119888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3600" b="1" dirty="0">
                <a:solidFill>
                  <a:srgbClr val="CC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认真求实的精神 </a:t>
            </a:r>
            <a:endParaRPr lang="zh-CN" altLang="en-US" sz="3600" b="1" dirty="0">
              <a:solidFill>
                <a:srgbClr val="CC0000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  <a:p>
            <a:r>
              <a:rPr lang="zh-CN" altLang="en-US" sz="3600" b="1" dirty="0">
                <a:solidFill>
                  <a:srgbClr val="CC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严谨的治学态度</a:t>
            </a:r>
            <a:endParaRPr lang="zh-CN" altLang="en-US" sz="3600" b="1" dirty="0">
              <a:solidFill>
                <a:srgbClr val="CC0000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22541" name="Line 15"/>
          <p:cNvSpPr/>
          <p:nvPr/>
        </p:nvSpPr>
        <p:spPr>
          <a:xfrm>
            <a:off x="3575050" y="2492375"/>
            <a:ext cx="1081088" cy="0"/>
          </a:xfrm>
          <a:prstGeom prst="line">
            <a:avLst/>
          </a:prstGeom>
          <a:ln w="76200" cap="flat" cmpd="sng">
            <a:solidFill>
              <a:srgbClr val="0000CC"/>
            </a:solidFill>
            <a:prstDash val="solid"/>
            <a:headEnd type="none" w="med" len="med"/>
            <a:tailEnd type="triangle" w="med" len="med"/>
          </a:ln>
        </p:spPr>
      </p:sp>
      <p:sp>
        <p:nvSpPr>
          <p:cNvPr id="22542" name="Line 16"/>
          <p:cNvSpPr/>
          <p:nvPr/>
        </p:nvSpPr>
        <p:spPr>
          <a:xfrm>
            <a:off x="4008438" y="3644900"/>
            <a:ext cx="1081087" cy="0"/>
          </a:xfrm>
          <a:prstGeom prst="line">
            <a:avLst/>
          </a:prstGeom>
          <a:ln w="76200" cap="flat" cmpd="sng">
            <a:solidFill>
              <a:srgbClr val="0000CC"/>
            </a:solidFill>
            <a:prstDash val="solid"/>
            <a:headEnd type="none" w="med" len="med"/>
            <a:tailEnd type="triangle" w="med" len="med"/>
          </a:ln>
        </p:spPr>
      </p:sp>
      <p:sp>
        <p:nvSpPr>
          <p:cNvPr id="22543" name="Line 17"/>
          <p:cNvSpPr/>
          <p:nvPr/>
        </p:nvSpPr>
        <p:spPr>
          <a:xfrm>
            <a:off x="4511675" y="4868863"/>
            <a:ext cx="1081088" cy="0"/>
          </a:xfrm>
          <a:prstGeom prst="line">
            <a:avLst/>
          </a:prstGeom>
          <a:ln w="76200" cap="flat" cmpd="sng">
            <a:solidFill>
              <a:srgbClr val="0000CC"/>
            </a:solidFill>
            <a:prstDash val="solid"/>
            <a:headEnd type="none" w="med" len="med"/>
            <a:tailEnd type="triangle" w="med" len="med"/>
          </a:ln>
        </p:spPr>
      </p:sp>
      <p:sp>
        <p:nvSpPr>
          <p:cNvPr id="22544" name="Line 18"/>
          <p:cNvSpPr/>
          <p:nvPr/>
        </p:nvSpPr>
        <p:spPr>
          <a:xfrm>
            <a:off x="3503613" y="6021388"/>
            <a:ext cx="1081087" cy="0"/>
          </a:xfrm>
          <a:prstGeom prst="line">
            <a:avLst/>
          </a:prstGeom>
          <a:ln w="76200" cap="flat" cmpd="sng">
            <a:solidFill>
              <a:srgbClr val="0000CC"/>
            </a:solidFill>
            <a:prstDash val="solid"/>
            <a:headEnd type="none" w="med" len="med"/>
            <a:tailEnd type="triangle" w="med" len="med"/>
          </a:ln>
        </p:spPr>
      </p:sp>
      <p:sp>
        <p:nvSpPr>
          <p:cNvPr id="22545" name="Rectangle 21"/>
          <p:cNvSpPr/>
          <p:nvPr/>
        </p:nvSpPr>
        <p:spPr>
          <a:xfrm>
            <a:off x="8759825" y="3141663"/>
            <a:ext cx="576263" cy="230695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3600" b="1" dirty="0">
                <a:solidFill>
                  <a:srgbClr val="000099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正直热诚</a:t>
            </a:r>
            <a:endParaRPr lang="zh-CN" altLang="en-US" sz="3600" b="1" dirty="0">
              <a:solidFill>
                <a:srgbClr val="000099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22546" name="Rectangle 22"/>
          <p:cNvSpPr/>
          <p:nvPr/>
        </p:nvSpPr>
        <p:spPr>
          <a:xfrm>
            <a:off x="9875838" y="2636838"/>
            <a:ext cx="792162" cy="341503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3600" b="1" dirty="0">
                <a:solidFill>
                  <a:srgbClr val="000099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没有民族偏见</a:t>
            </a:r>
            <a:endParaRPr lang="zh-CN" altLang="en-US" sz="3600" b="1" dirty="0">
              <a:solidFill>
                <a:srgbClr val="000099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22547" name="Rectangle 23"/>
          <p:cNvSpPr/>
          <p:nvPr/>
        </p:nvSpPr>
        <p:spPr>
          <a:xfrm>
            <a:off x="9336088" y="3141663"/>
            <a:ext cx="719137" cy="230695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3600" b="1" dirty="0">
                <a:solidFill>
                  <a:srgbClr val="000099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治学严谨</a:t>
            </a:r>
            <a:endParaRPr lang="zh-CN" altLang="en-US" sz="3600" b="1" dirty="0">
              <a:solidFill>
                <a:srgbClr val="000099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22548" name="AutoShape 24"/>
          <p:cNvSpPr/>
          <p:nvPr/>
        </p:nvSpPr>
        <p:spPr>
          <a:xfrm>
            <a:off x="8543925" y="1989138"/>
            <a:ext cx="215900" cy="4464050"/>
          </a:xfrm>
          <a:prstGeom prst="rightBrace">
            <a:avLst>
              <a:gd name="adj1" fmla="val 172303"/>
              <a:gd name="adj2" fmla="val 50000"/>
            </a:avLst>
          </a:prstGeom>
          <a:noFill/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p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>
    <p:wheel spokes="4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25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25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25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25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25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25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25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25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25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25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25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25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25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25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25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25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225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225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225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225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225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225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225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225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225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225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225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225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225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225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225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225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3" grpId="0"/>
      <p:bldP spid="22534" grpId="0"/>
      <p:bldP spid="22535" grpId="0"/>
      <p:bldP spid="22536" grpId="0"/>
      <p:bldP spid="22537" grpId="0"/>
      <p:bldP spid="22538" grpId="0"/>
      <p:bldP spid="22539" grpId="0"/>
      <p:bldP spid="22540" grpId="0"/>
      <p:bldP spid="22545" grpId="0"/>
      <p:bldP spid="22546" grpId="0"/>
      <p:bldP spid="22547" grpId="0"/>
      <p:bldP spid="22548" grpId="0" bldLvl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3556" name="Text Box 4"/>
          <p:cNvSpPr txBox="1"/>
          <p:nvPr/>
        </p:nvSpPr>
        <p:spPr>
          <a:xfrm>
            <a:off x="56515" y="116205"/>
            <a:ext cx="12045315" cy="132207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r>
              <a:rPr lang="en-US" altLang="x-none" sz="4000" b="1" dirty="0">
                <a:ln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ea"/>
              </a:rPr>
              <a:t>1</a:t>
            </a:r>
            <a:r>
              <a:rPr lang="zh-CN" altLang="en-US" sz="4000" b="1" dirty="0">
                <a:ln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ea"/>
              </a:rPr>
              <a:t>、</a:t>
            </a:r>
            <a:r>
              <a:rPr lang="en-US" altLang="x-none" sz="4000" b="1" dirty="0">
                <a:ln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ea"/>
              </a:rPr>
              <a:t>“</a:t>
            </a:r>
            <a:r>
              <a:rPr lang="zh-CN" altLang="en-US" sz="4000" b="1" dirty="0">
                <a:ln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ea"/>
              </a:rPr>
              <a:t>我”对藤野先生怀有一种什么感情</a:t>
            </a:r>
            <a:r>
              <a:rPr lang="en-US" altLang="x-none" sz="4000" b="1" dirty="0">
                <a:ln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ea"/>
              </a:rPr>
              <a:t>?</a:t>
            </a:r>
            <a:r>
              <a:rPr lang="zh-CN" altLang="en-US" sz="4000" b="1" dirty="0">
                <a:ln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ea"/>
              </a:rPr>
              <a:t>引用课文内容简要回答。</a:t>
            </a:r>
            <a:endParaRPr lang="en-US" altLang="x-none" sz="4000" b="1" dirty="0">
              <a:ln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+mn-ea"/>
            </a:endParaRPr>
          </a:p>
        </p:txBody>
      </p:sp>
      <p:sp>
        <p:nvSpPr>
          <p:cNvPr id="23557" name="Text Box 5"/>
          <p:cNvSpPr txBox="1"/>
          <p:nvPr/>
        </p:nvSpPr>
        <p:spPr>
          <a:xfrm>
            <a:off x="56515" y="1743075"/>
            <a:ext cx="12045315" cy="441198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30000"/>
              </a:lnSpc>
            </a:pPr>
            <a:r>
              <a:rPr lang="en-US" altLang="x-none" sz="3600" b="1" dirty="0">
                <a:ln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ea"/>
              </a:rPr>
              <a:t>“</a:t>
            </a:r>
            <a:r>
              <a:rPr lang="zh-CN" altLang="en-US" sz="3600" b="1" dirty="0">
                <a:ln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ea"/>
              </a:rPr>
              <a:t>我”对藤野先生的感情</a:t>
            </a:r>
            <a:r>
              <a:rPr lang="en-US" altLang="x-none" sz="3600" b="1" dirty="0">
                <a:ln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ea"/>
              </a:rPr>
              <a:t>:</a:t>
            </a:r>
            <a:endParaRPr lang="en-US" altLang="x-none" sz="3600" b="1" dirty="0">
              <a:ln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+mn-ea"/>
            </a:endParaRPr>
          </a:p>
          <a:p>
            <a:pPr>
              <a:lnSpc>
                <a:spcPct val="130000"/>
              </a:lnSpc>
            </a:pPr>
            <a:r>
              <a:rPr lang="zh-CN" altLang="en-US" sz="3600" b="1" dirty="0">
                <a:solidFill>
                  <a:schemeClr val="accent1">
                    <a:lumMod val="50000"/>
                  </a:schemeClr>
                </a:solidFill>
                <a:latin typeface="仿宋" panose="02010609060101010101" charset="-122"/>
                <a:ea typeface="仿宋" panose="02010609060101010101" charset="-122"/>
              </a:rPr>
              <a:t>首先，是</a:t>
            </a:r>
            <a:r>
              <a:rPr lang="zh-CN" altLang="en-US" sz="3600" b="1" u="sng" dirty="0">
                <a:solidFill>
                  <a:srgbClr val="CC0000"/>
                </a:solidFill>
                <a:latin typeface="仿宋" panose="02010609060101010101" charset="-122"/>
                <a:ea typeface="仿宋" panose="02010609060101010101" charset="-122"/>
              </a:rPr>
              <a:t>感激、怀念</a:t>
            </a:r>
            <a:r>
              <a:rPr lang="en-US" altLang="x-none" sz="3600" b="1" dirty="0">
                <a:solidFill>
                  <a:schemeClr val="accent1">
                    <a:lumMod val="50000"/>
                  </a:schemeClr>
                </a:solidFill>
                <a:latin typeface="仿宋" panose="02010609060101010101" charset="-122"/>
                <a:ea typeface="仿宋" panose="02010609060101010101" charset="-122"/>
              </a:rPr>
              <a:t>,</a:t>
            </a:r>
            <a:r>
              <a:rPr lang="zh-CN" altLang="en-US" sz="3600" b="1" dirty="0">
                <a:solidFill>
                  <a:schemeClr val="accent1">
                    <a:lumMod val="50000"/>
                  </a:schemeClr>
                </a:solidFill>
                <a:latin typeface="仿宋" panose="02010609060101010101" charset="-122"/>
                <a:ea typeface="仿宋" panose="02010609060101010101" charset="-122"/>
              </a:rPr>
              <a:t>体现在</a:t>
            </a:r>
            <a:r>
              <a:rPr lang="en-US" altLang="x-none" sz="3600" b="1" dirty="0">
                <a:solidFill>
                  <a:schemeClr val="accent1">
                    <a:lumMod val="50000"/>
                  </a:schemeClr>
                </a:solidFill>
                <a:latin typeface="仿宋" panose="02010609060101010101" charset="-122"/>
                <a:ea typeface="仿宋" panose="02010609060101010101" charset="-122"/>
              </a:rPr>
              <a:t>:</a:t>
            </a:r>
            <a:endParaRPr lang="en-US" altLang="x-none" sz="3600" b="1" dirty="0">
              <a:solidFill>
                <a:schemeClr val="accent1">
                  <a:lumMod val="50000"/>
                </a:schemeClr>
              </a:solidFill>
              <a:latin typeface="仿宋" panose="02010609060101010101" charset="-122"/>
              <a:ea typeface="仿宋" panose="02010609060101010101" charset="-122"/>
            </a:endParaRPr>
          </a:p>
          <a:p>
            <a:pPr>
              <a:lnSpc>
                <a:spcPct val="130000"/>
              </a:lnSpc>
            </a:pPr>
            <a:r>
              <a:rPr lang="en-US" altLang="x-none" sz="3600" b="1" dirty="0">
                <a:latin typeface="仿宋" panose="02010609060101010101" charset="-122"/>
                <a:ea typeface="仿宋" panose="02010609060101010101" charset="-122"/>
              </a:rPr>
              <a:t>①</a:t>
            </a:r>
            <a:r>
              <a:rPr lang="zh-CN" altLang="en-US" sz="3600" b="1" dirty="0">
                <a:latin typeface="仿宋" panose="02010609060101010101" charset="-122"/>
                <a:ea typeface="仿宋" panose="02010609060101010101" charset="-122"/>
              </a:rPr>
              <a:t>装订收藏讲义</a:t>
            </a:r>
            <a:endParaRPr lang="zh-CN" altLang="en-US" sz="3600" b="1" dirty="0">
              <a:latin typeface="仿宋" panose="02010609060101010101" charset="-122"/>
              <a:ea typeface="仿宋" panose="02010609060101010101" charset="-122"/>
            </a:endParaRPr>
          </a:p>
          <a:p>
            <a:pPr>
              <a:lnSpc>
                <a:spcPct val="130000"/>
              </a:lnSpc>
            </a:pPr>
            <a:r>
              <a:rPr lang="zh-CN" altLang="en-US" sz="3600" b="1" dirty="0">
                <a:latin typeface="仿宋" panose="02010609060101010101" charset="-122"/>
                <a:ea typeface="仿宋" panose="02010609060101010101" charset="-122"/>
              </a:rPr>
              <a:t>②悬挂先生的照片</a:t>
            </a:r>
            <a:endParaRPr lang="zh-CN" altLang="en-US" sz="3600" b="1" dirty="0">
              <a:latin typeface="仿宋" panose="02010609060101010101" charset="-122"/>
              <a:ea typeface="仿宋" panose="02010609060101010101" charset="-122"/>
            </a:endParaRPr>
          </a:p>
          <a:p>
            <a:pPr>
              <a:lnSpc>
                <a:spcPct val="130000"/>
              </a:lnSpc>
            </a:pPr>
            <a:r>
              <a:rPr lang="zh-CN" altLang="en-US" sz="3600" b="1" dirty="0">
                <a:latin typeface="仿宋" panose="02010609060101010101" charset="-122"/>
                <a:ea typeface="仿宋" panose="02010609060101010101" charset="-122"/>
              </a:rPr>
              <a:t>③多写文章把怀念之情化为斗争和力量</a:t>
            </a:r>
            <a:endParaRPr lang="en-US" altLang="x-none" sz="3600" b="1" dirty="0">
              <a:latin typeface="仿宋" panose="02010609060101010101" charset="-122"/>
              <a:ea typeface="仿宋" panose="02010609060101010101" charset="-122"/>
            </a:endParaRPr>
          </a:p>
          <a:p>
            <a:pPr>
              <a:lnSpc>
                <a:spcPct val="130000"/>
              </a:lnSpc>
            </a:pPr>
            <a:r>
              <a:rPr lang="zh-CN" altLang="en-US" sz="3600" b="1" dirty="0">
                <a:solidFill>
                  <a:schemeClr val="accent1">
                    <a:lumMod val="50000"/>
                  </a:schemeClr>
                </a:solidFill>
                <a:latin typeface="仿宋" panose="02010609060101010101" charset="-122"/>
                <a:ea typeface="仿宋" panose="02010609060101010101" charset="-122"/>
              </a:rPr>
              <a:t>然后，是因“状况无聊”对没有寄信和照片的</a:t>
            </a:r>
            <a:r>
              <a:rPr lang="zh-CN" altLang="en-US" sz="3600" b="1" u="sng" dirty="0">
                <a:solidFill>
                  <a:srgbClr val="CC0000"/>
                </a:solidFill>
                <a:latin typeface="仿宋" panose="02010609060101010101" charset="-122"/>
                <a:ea typeface="仿宋" panose="02010609060101010101" charset="-122"/>
              </a:rPr>
              <a:t>愧疚之情</a:t>
            </a:r>
            <a:r>
              <a:rPr lang="zh-CN" altLang="en-US" sz="3600" b="1" dirty="0">
                <a:solidFill>
                  <a:srgbClr val="CC0000"/>
                </a:solidFill>
                <a:latin typeface="仿宋" panose="02010609060101010101" charset="-122"/>
                <a:ea typeface="仿宋" panose="02010609060101010101" charset="-122"/>
              </a:rPr>
              <a:t>。</a:t>
            </a:r>
            <a:endParaRPr lang="en-US" altLang="x-none" sz="3600" b="1" dirty="0">
              <a:solidFill>
                <a:srgbClr val="CC0000"/>
              </a:solidFill>
              <a:latin typeface="仿宋" panose="02010609060101010101" charset="-122"/>
              <a:ea typeface="仿宋" panose="02010609060101010101" charset="-122"/>
            </a:endParaRPr>
          </a:p>
        </p:txBody>
      </p:sp>
    </p:spTree>
  </p:cSld>
  <p:clrMapOvr>
    <a:masterClrMapping/>
  </p:clrMapOvr>
  <p:transition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35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35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57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4579" name="Rectangle 3"/>
          <p:cNvSpPr/>
          <p:nvPr/>
        </p:nvSpPr>
        <p:spPr>
          <a:xfrm>
            <a:off x="56515" y="405130"/>
            <a:ext cx="12129135" cy="76835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r>
              <a:rPr lang="en-US" altLang="x-none" sz="4400" b="1" dirty="0">
                <a:ln/>
                <a:solidFill>
                  <a:schemeClr val="accent1">
                    <a:lumMod val="5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ea"/>
              </a:rPr>
              <a:t>2</a:t>
            </a:r>
            <a:r>
              <a:rPr lang="zh-CN" altLang="en-US" sz="4400" b="1" dirty="0">
                <a:ln/>
                <a:solidFill>
                  <a:schemeClr val="accent1">
                    <a:lumMod val="5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ea"/>
              </a:rPr>
              <a:t>、课文除直接写藤野先生外</a:t>
            </a:r>
            <a:r>
              <a:rPr lang="en-US" altLang="x-none" sz="4400" b="1" dirty="0">
                <a:ln/>
                <a:solidFill>
                  <a:schemeClr val="accent1">
                    <a:lumMod val="5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ea"/>
              </a:rPr>
              <a:t>,</a:t>
            </a:r>
            <a:r>
              <a:rPr lang="zh-CN" altLang="en-US" sz="4400" b="1" dirty="0">
                <a:ln/>
                <a:solidFill>
                  <a:schemeClr val="accent1">
                    <a:lumMod val="5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ea"/>
              </a:rPr>
              <a:t>还写了哪些内容</a:t>
            </a:r>
            <a:r>
              <a:rPr lang="en-US" altLang="x-none" sz="4400" b="1" dirty="0">
                <a:ln/>
                <a:solidFill>
                  <a:schemeClr val="accent1">
                    <a:lumMod val="5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ea"/>
              </a:rPr>
              <a:t>?</a:t>
            </a:r>
            <a:endParaRPr lang="en-US" altLang="x-none" sz="4400" b="1" dirty="0">
              <a:ln/>
              <a:solidFill>
                <a:schemeClr val="accent1">
                  <a:lumMod val="50000"/>
                </a:schemeClr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+mn-ea"/>
            </a:endParaRPr>
          </a:p>
        </p:txBody>
      </p:sp>
      <p:sp>
        <p:nvSpPr>
          <p:cNvPr id="24580" name="Text Box 4"/>
          <p:cNvSpPr txBox="1"/>
          <p:nvPr/>
        </p:nvSpPr>
        <p:spPr>
          <a:xfrm>
            <a:off x="56515" y="1317625"/>
            <a:ext cx="12129135" cy="452183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60000"/>
              </a:lnSpc>
            </a:pPr>
            <a:r>
              <a:rPr lang="en-US" altLang="x-none" sz="3600" b="1" dirty="0">
                <a:ln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A.</a:t>
            </a:r>
            <a:r>
              <a:rPr lang="zh-CN" altLang="en-US" sz="3600" b="1" dirty="0">
                <a:ln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在东京清国留学生赏樱花、学跳舞的恶浊、庸俗的生活</a:t>
            </a:r>
            <a:r>
              <a:rPr lang="en-US" altLang="x-none" sz="3600" b="1" dirty="0">
                <a:ln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;</a:t>
            </a:r>
            <a:endParaRPr lang="en-US" altLang="x-none" sz="3600" b="1" dirty="0">
              <a:ln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仿宋" panose="02010609060101010101" charset="-122"/>
              <a:ea typeface="仿宋" panose="02010609060101010101" charset="-122"/>
            </a:endParaRPr>
          </a:p>
          <a:p>
            <a:pPr>
              <a:lnSpc>
                <a:spcPct val="160000"/>
              </a:lnSpc>
            </a:pPr>
            <a:r>
              <a:rPr lang="en-US" altLang="x-none" sz="3600" b="1" dirty="0">
                <a:ln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B.</a:t>
            </a:r>
            <a:r>
              <a:rPr lang="zh-CN" altLang="en-US" sz="3600" b="1" dirty="0">
                <a:ln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赴仙台途中对日暮里和水户的深刻印象</a:t>
            </a:r>
            <a:r>
              <a:rPr lang="en-US" altLang="x-none" sz="3600" b="1" dirty="0">
                <a:ln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;</a:t>
            </a:r>
            <a:endParaRPr lang="en-US" altLang="x-none" sz="3600" b="1" dirty="0">
              <a:ln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仿宋" panose="02010609060101010101" charset="-122"/>
              <a:ea typeface="仿宋" panose="02010609060101010101" charset="-122"/>
            </a:endParaRPr>
          </a:p>
          <a:p>
            <a:pPr>
              <a:lnSpc>
                <a:spcPct val="160000"/>
              </a:lnSpc>
            </a:pPr>
            <a:r>
              <a:rPr lang="en-US" altLang="x-none" sz="3600" b="1" dirty="0">
                <a:ln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C.</a:t>
            </a:r>
            <a:r>
              <a:rPr lang="zh-CN" altLang="en-US" sz="3600" b="1" dirty="0">
                <a:ln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受到仙台医专的职员的优待</a:t>
            </a:r>
            <a:r>
              <a:rPr lang="en-US" altLang="x-none" sz="3600" b="1" dirty="0">
                <a:ln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;</a:t>
            </a:r>
            <a:endParaRPr lang="en-US" altLang="x-none" sz="3600" b="1" dirty="0">
              <a:ln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仿宋" panose="02010609060101010101" charset="-122"/>
              <a:ea typeface="仿宋" panose="02010609060101010101" charset="-122"/>
            </a:endParaRPr>
          </a:p>
          <a:p>
            <a:pPr>
              <a:lnSpc>
                <a:spcPct val="160000"/>
              </a:lnSpc>
            </a:pPr>
            <a:r>
              <a:rPr lang="en-US" altLang="x-none" sz="3600" b="1" dirty="0">
                <a:ln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D.</a:t>
            </a:r>
            <a:r>
              <a:rPr lang="zh-CN" altLang="en-US" sz="3600" b="1" dirty="0">
                <a:ln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日本“爱国青年”的寻衅和看电影事件</a:t>
            </a:r>
            <a:r>
              <a:rPr lang="en-US" altLang="x-none" sz="3600" b="1" dirty="0">
                <a:ln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;</a:t>
            </a:r>
            <a:endParaRPr lang="en-US" altLang="x-none" sz="3600" b="1" dirty="0">
              <a:ln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仿宋" panose="02010609060101010101" charset="-122"/>
              <a:ea typeface="仿宋" panose="02010609060101010101" charset="-122"/>
            </a:endParaRPr>
          </a:p>
          <a:p>
            <a:pPr>
              <a:lnSpc>
                <a:spcPct val="160000"/>
              </a:lnSpc>
            </a:pPr>
            <a:r>
              <a:rPr lang="en-US" altLang="x-none" sz="3600" b="1" dirty="0">
                <a:ln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E.</a:t>
            </a:r>
            <a:r>
              <a:rPr lang="zh-CN" altLang="en-US" sz="3600" b="1" dirty="0">
                <a:ln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弃医从文的思想的转变</a:t>
            </a:r>
            <a:r>
              <a:rPr lang="en-US" altLang="x-none" sz="3600" b="1" dirty="0">
                <a:ln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.</a:t>
            </a:r>
            <a:endParaRPr lang="en-US" altLang="x-none" sz="3600" b="1" dirty="0">
              <a:ln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仿宋" panose="02010609060101010101" charset="-122"/>
              <a:ea typeface="仿宋" panose="02010609060101010101" charset="-122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45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45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580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5602" name="Text Box 3"/>
          <p:cNvSpPr txBox="1"/>
          <p:nvPr/>
        </p:nvSpPr>
        <p:spPr>
          <a:xfrm>
            <a:off x="3289935" y="0"/>
            <a:ext cx="4605655" cy="101473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algn="ctr"/>
            <a:r>
              <a:rPr lang="zh-CN" altLang="en-US" sz="6000" b="1" dirty="0">
                <a:solidFill>
                  <a:srgbClr val="CC00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隶书" panose="02010509060101010101" pitchFamily="49" charset="-122"/>
                <a:ea typeface="隶书" panose="02010509060101010101" pitchFamily="49" charset="-122"/>
              </a:rPr>
              <a:t>在 东 京</a:t>
            </a:r>
            <a:endParaRPr lang="zh-CN" altLang="en-US" sz="6000" b="1" dirty="0">
              <a:solidFill>
                <a:srgbClr val="CC0000"/>
              </a:solidFill>
              <a:effectLst>
                <a:outerShdw blurRad="38100" dist="38100" dir="2700000">
                  <a:srgbClr val="000000"/>
                </a:outerShdw>
              </a:effectLst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25603" name="Text Box 4"/>
          <p:cNvSpPr txBox="1"/>
          <p:nvPr/>
        </p:nvSpPr>
        <p:spPr>
          <a:xfrm>
            <a:off x="2057400" y="1704975"/>
            <a:ext cx="2928620" cy="64516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sz="3600" b="1" dirty="0">
                <a:effectLst>
                  <a:outerShdw blurRad="38100" dist="38100" dir="2700000">
                    <a:srgbClr val="FFFFFF"/>
                  </a:outerShdw>
                </a:effectLst>
                <a:latin typeface="Times New Roman" panose="02020603050405020304" pitchFamily="18" charset="0"/>
                <a:ea typeface="华文中宋" panose="02010600040101010101" pitchFamily="2" charset="-122"/>
              </a:rPr>
              <a:t>所见所闻</a:t>
            </a:r>
            <a:r>
              <a:rPr lang="en-US" altLang="x-none" sz="3600" b="1" dirty="0">
                <a:effectLst>
                  <a:outerShdw blurRad="38100" dist="38100" dir="2700000">
                    <a:srgbClr val="FFFFFF"/>
                  </a:outerShdw>
                </a:effectLst>
                <a:latin typeface="Times New Roman" panose="02020603050405020304" pitchFamily="18" charset="0"/>
                <a:ea typeface="华文中宋" panose="02010600040101010101" pitchFamily="2" charset="-122"/>
              </a:rPr>
              <a:t>——</a:t>
            </a:r>
            <a:endParaRPr lang="en-US" altLang="x-none" sz="3600" b="1" dirty="0">
              <a:effectLst>
                <a:outerShdw blurRad="38100" dist="38100" dir="2700000">
                  <a:srgbClr val="FFFFFF"/>
                </a:outerShdw>
              </a:effectLst>
              <a:latin typeface="Times New Roman" panose="02020603050405020304" pitchFamily="18" charset="0"/>
              <a:ea typeface="华文中宋" panose="02010600040101010101" pitchFamily="2" charset="-122"/>
            </a:endParaRPr>
          </a:p>
        </p:txBody>
      </p:sp>
      <p:sp>
        <p:nvSpPr>
          <p:cNvPr id="25604" name="Text Box 5"/>
          <p:cNvSpPr txBox="1"/>
          <p:nvPr/>
        </p:nvSpPr>
        <p:spPr>
          <a:xfrm>
            <a:off x="4876800" y="1295400"/>
            <a:ext cx="3855720" cy="64516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sz="3600" b="1" dirty="0">
                <a:solidFill>
                  <a:srgbClr val="990099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Times New Roman" panose="02020603050405020304" pitchFamily="18" charset="0"/>
                <a:ea typeface="黑体" panose="02010609060101010101" pitchFamily="49" charset="-122"/>
              </a:rPr>
              <a:t>清国留学生的丑态</a:t>
            </a:r>
            <a:endParaRPr lang="zh-CN" altLang="en-US" sz="3600" b="1" dirty="0">
              <a:solidFill>
                <a:srgbClr val="990099"/>
              </a:solidFill>
              <a:effectLst>
                <a:outerShdw blurRad="38100" dist="38100" dir="2700000">
                  <a:srgbClr val="000000"/>
                </a:outerShdw>
              </a:effectLst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25605" name="AutoShape 6"/>
          <p:cNvSpPr/>
          <p:nvPr/>
        </p:nvSpPr>
        <p:spPr>
          <a:xfrm rot="10800000">
            <a:off x="1828800" y="3505200"/>
            <a:ext cx="4724400" cy="914400"/>
          </a:xfrm>
          <a:prstGeom prst="wedgeRoundRectCallout">
            <a:avLst>
              <a:gd name="adj1" fmla="val -56051"/>
              <a:gd name="adj2" fmla="val 97741"/>
              <a:gd name="adj3" fmla="val 16667"/>
            </a:avLst>
          </a:prstGeom>
          <a:solidFill>
            <a:srgbClr val="CCECFF"/>
          </a:solidFill>
          <a:ln w="38100" cap="sq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rot="10800000"/>
          <a:p>
            <a:pPr algn="ctr"/>
            <a:endParaRPr lang="zh-CN" altLang="en-US" sz="2800" b="1" dirty="0">
              <a:latin typeface="Times New Roman" panose="02020603050405020304" pitchFamily="18" charset="0"/>
            </a:endParaRPr>
          </a:p>
        </p:txBody>
      </p:sp>
      <p:sp>
        <p:nvSpPr>
          <p:cNvPr id="25606" name="Text Box 7"/>
          <p:cNvSpPr txBox="1"/>
          <p:nvPr/>
        </p:nvSpPr>
        <p:spPr>
          <a:xfrm>
            <a:off x="1828800" y="3657600"/>
            <a:ext cx="4724400" cy="583565"/>
          </a:xfrm>
          <a:prstGeom prst="rect">
            <a:avLst/>
          </a:prstGeom>
          <a:solidFill>
            <a:srgbClr val="CCECFF"/>
          </a:solidFill>
          <a:ln w="9525">
            <a:noFill/>
          </a:ln>
        </p:spPr>
        <p:txBody>
          <a:bodyPr>
            <a:spAutoFit/>
          </a:bodyPr>
          <a:p>
            <a:r>
              <a:rPr lang="zh-CN" altLang="en-US" sz="3200" b="1" dirty="0">
                <a:solidFill>
                  <a:srgbClr val="FF3399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Times New Roman" panose="02020603050405020304" pitchFamily="18" charset="0"/>
                <a:ea typeface="黑体" panose="02010609060101010101" pitchFamily="49" charset="-122"/>
              </a:rPr>
              <a:t>修辞：夸张、比喻、反语</a:t>
            </a:r>
            <a:endParaRPr lang="zh-CN" altLang="en-US" sz="3200" b="1" dirty="0">
              <a:solidFill>
                <a:srgbClr val="FF3399"/>
              </a:solidFill>
              <a:effectLst>
                <a:outerShdw blurRad="38100" dist="38100" dir="2700000">
                  <a:srgbClr val="000000"/>
                </a:outerShdw>
              </a:effectLst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25607" name="Text Box 8"/>
          <p:cNvSpPr txBox="1"/>
          <p:nvPr/>
        </p:nvSpPr>
        <p:spPr>
          <a:xfrm>
            <a:off x="1981200" y="4876800"/>
            <a:ext cx="3295650" cy="64516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x-none" sz="3200" b="1" dirty="0">
                <a:latin typeface="Times New Roman" panose="02020603050405020304" pitchFamily="18" charset="0"/>
              </a:rPr>
              <a:t>  </a:t>
            </a:r>
            <a:r>
              <a:rPr lang="zh-CN" altLang="en-US" sz="3600" b="1" dirty="0">
                <a:effectLst>
                  <a:outerShdw blurRad="38100" dist="38100" dir="2700000">
                    <a:srgbClr val="FFFFFF"/>
                  </a:outerShdw>
                </a:effectLst>
                <a:latin typeface="Times New Roman" panose="02020603050405020304" pitchFamily="18" charset="0"/>
                <a:ea typeface="华文中宋" panose="02010600040101010101" pitchFamily="2" charset="-122"/>
              </a:rPr>
              <a:t>所     感</a:t>
            </a:r>
            <a:r>
              <a:rPr lang="en-US" altLang="x-none" sz="3600" b="1" dirty="0">
                <a:effectLst>
                  <a:outerShdw blurRad="38100" dist="38100" dir="2700000">
                    <a:srgbClr val="FFFFFF"/>
                  </a:outerShdw>
                </a:effectLst>
                <a:latin typeface="Times New Roman" panose="02020603050405020304" pitchFamily="18" charset="0"/>
                <a:ea typeface="华文中宋" panose="02010600040101010101" pitchFamily="2" charset="-122"/>
              </a:rPr>
              <a:t>——</a:t>
            </a:r>
            <a:r>
              <a:rPr lang="en-US" altLang="x-none" sz="3200" b="1" dirty="0">
                <a:latin typeface="Times New Roman" panose="02020603050405020304" pitchFamily="18" charset="0"/>
              </a:rPr>
              <a:t>     </a:t>
            </a:r>
            <a:endParaRPr lang="en-US" altLang="x-none" sz="3200" b="1" dirty="0">
              <a:latin typeface="Times New Roman" panose="02020603050405020304" pitchFamily="18" charset="0"/>
            </a:endParaRPr>
          </a:p>
        </p:txBody>
      </p:sp>
      <p:sp>
        <p:nvSpPr>
          <p:cNvPr id="25608" name="Text Box 9"/>
          <p:cNvSpPr txBox="1"/>
          <p:nvPr/>
        </p:nvSpPr>
        <p:spPr>
          <a:xfrm>
            <a:off x="4724400" y="4876800"/>
            <a:ext cx="3300413" cy="1198880"/>
          </a:xfrm>
          <a:prstGeom prst="rect">
            <a:avLst/>
          </a:prstGeom>
          <a:solidFill>
            <a:schemeClr val="bg1">
              <a:alpha val="71999"/>
            </a:schemeClr>
          </a:solidFill>
          <a:ln w="9525">
            <a:noFill/>
          </a:ln>
        </p:spPr>
        <p:txBody>
          <a:bodyPr>
            <a:spAutoFit/>
          </a:bodyPr>
          <a:p>
            <a:r>
              <a:rPr lang="en-US" altLang="x-none" sz="3600" b="1" dirty="0">
                <a:solidFill>
                  <a:srgbClr val="990099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Times New Roman" panose="02020603050405020304" pitchFamily="18" charset="0"/>
                <a:ea typeface="黑体" panose="02010609060101010101" pitchFamily="49" charset="-122"/>
              </a:rPr>
              <a:t>  </a:t>
            </a:r>
            <a:r>
              <a:rPr lang="zh-CN" altLang="en-US" sz="3600" b="1" dirty="0">
                <a:solidFill>
                  <a:srgbClr val="990099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Times New Roman" panose="02020603050405020304" pitchFamily="18" charset="0"/>
                <a:ea typeface="黑体" panose="02010609060101010101" pitchFamily="49" charset="-122"/>
              </a:rPr>
              <a:t>厌恶之极，</a:t>
            </a:r>
            <a:endParaRPr lang="zh-CN" altLang="en-US" sz="3600" b="1" dirty="0">
              <a:solidFill>
                <a:srgbClr val="990099"/>
              </a:solidFill>
              <a:effectLst>
                <a:outerShdw blurRad="38100" dist="38100" dir="2700000">
                  <a:srgbClr val="000000"/>
                </a:outerShdw>
              </a:effectLst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r>
              <a:rPr lang="zh-CN" altLang="en-US" sz="3600" b="1" dirty="0">
                <a:solidFill>
                  <a:srgbClr val="990099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Times New Roman" panose="02020603050405020304" pitchFamily="18" charset="0"/>
                <a:ea typeface="黑体" panose="02010609060101010101" pitchFamily="49" charset="-122"/>
              </a:rPr>
              <a:t>不屑与之为伍</a:t>
            </a:r>
            <a:endParaRPr lang="zh-CN" altLang="en-US" sz="3600" b="1" dirty="0">
              <a:solidFill>
                <a:srgbClr val="990099"/>
              </a:solidFill>
              <a:effectLst>
                <a:outerShdw blurRad="38100" dist="38100" dir="2700000">
                  <a:srgbClr val="000000"/>
                </a:outerShdw>
              </a:effectLst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25609" name="Text Box 10"/>
          <p:cNvSpPr txBox="1"/>
          <p:nvPr/>
        </p:nvSpPr>
        <p:spPr>
          <a:xfrm>
            <a:off x="4876800" y="2057400"/>
            <a:ext cx="3970020" cy="64516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sz="3600" b="1" dirty="0">
                <a:solidFill>
                  <a:srgbClr val="990099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Times New Roman" panose="02020603050405020304" pitchFamily="18" charset="0"/>
                <a:ea typeface="黑体" panose="02010609060101010101" pitchFamily="49" charset="-122"/>
              </a:rPr>
              <a:t>不学无术 思想腐朽</a:t>
            </a:r>
            <a:endParaRPr lang="zh-CN" altLang="en-US" sz="3600" b="1" dirty="0">
              <a:solidFill>
                <a:srgbClr val="990099"/>
              </a:solidFill>
              <a:effectLst>
                <a:outerShdw blurRad="38100" dist="38100" dir="2700000">
                  <a:srgbClr val="000000"/>
                </a:outerShdw>
              </a:effectLst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25610" name="AutoShape 11"/>
          <p:cNvSpPr/>
          <p:nvPr/>
        </p:nvSpPr>
        <p:spPr>
          <a:xfrm>
            <a:off x="8534400" y="1752600"/>
            <a:ext cx="533400" cy="4038600"/>
          </a:xfrm>
          <a:prstGeom prst="rightBrace">
            <a:avLst>
              <a:gd name="adj1" fmla="val 63095"/>
              <a:gd name="adj2" fmla="val 50000"/>
            </a:avLst>
          </a:prstGeom>
          <a:noFill/>
          <a:ln w="38100" cap="flat" cmpd="sng">
            <a:solidFill>
              <a:srgbClr val="CC0000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p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25611" name="Text Box 12"/>
          <p:cNvSpPr txBox="1"/>
          <p:nvPr/>
        </p:nvSpPr>
        <p:spPr>
          <a:xfrm>
            <a:off x="9185593" y="2492375"/>
            <a:ext cx="1198245" cy="2189480"/>
          </a:xfrm>
          <a:prstGeom prst="rect">
            <a:avLst/>
          </a:prstGeom>
          <a:noFill/>
          <a:ln w="9525">
            <a:noFill/>
          </a:ln>
        </p:spPr>
        <p:txBody>
          <a:bodyPr vert="eaVert" wrap="none">
            <a:spAutoFit/>
          </a:bodyPr>
          <a:p>
            <a:r>
              <a:rPr lang="zh-CN" altLang="en-US" sz="6600" b="1" dirty="0">
                <a:solidFill>
                  <a:srgbClr val="660066"/>
                </a:solidFill>
                <a:latin typeface="Times New Roman" panose="02020603050405020304" pitchFamily="18" charset="0"/>
                <a:ea typeface="华文新魏" panose="02010800040101010101" pitchFamily="2" charset="-122"/>
              </a:rPr>
              <a:t>爱  国</a:t>
            </a:r>
            <a:endParaRPr lang="zh-CN" altLang="en-US" sz="6600" b="1" dirty="0">
              <a:solidFill>
                <a:srgbClr val="660066"/>
              </a:solidFill>
              <a:latin typeface="Times New Roman" panose="02020603050405020304" pitchFamily="18" charset="0"/>
              <a:ea typeface="华文新魏" panose="02010800040101010101" pitchFamily="2" charset="-122"/>
            </a:endParaRPr>
          </a:p>
        </p:txBody>
      </p:sp>
    </p:spTree>
  </p:cSld>
  <p:clrMapOvr>
    <a:masterClrMapping/>
  </p:clrMapOvr>
  <p:transition>
    <p:check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56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56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56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56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56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56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56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56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56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56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56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56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56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56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56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56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256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256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256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256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602" grpId="0"/>
      <p:bldP spid="25603" grpId="0"/>
      <p:bldP spid="25604" grpId="0"/>
      <p:bldP spid="25605" grpId="0" bldLvl="0" animBg="1"/>
      <p:bldP spid="25606" grpId="0" bldLvl="0" animBg="1"/>
      <p:bldP spid="25607" grpId="0"/>
      <p:bldP spid="25608" grpId="0" bldLvl="0" animBg="1"/>
      <p:bldP spid="25609" grpId="0"/>
      <p:bldP spid="25610" grpId="0" bldLvl="0" animBg="1"/>
      <p:bldP spid="25611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6626" name="Text Box 3"/>
          <p:cNvSpPr txBox="1"/>
          <p:nvPr/>
        </p:nvSpPr>
        <p:spPr>
          <a:xfrm>
            <a:off x="3473450" y="155575"/>
            <a:ext cx="4742815" cy="101473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algn="ctr"/>
            <a:r>
              <a:rPr lang="zh-CN" altLang="en-US" sz="6000" b="1" dirty="0">
                <a:solidFill>
                  <a:srgbClr val="0000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隶书" panose="02010509060101010101" pitchFamily="49" charset="-122"/>
                <a:ea typeface="隶书" panose="02010509060101010101" pitchFamily="49" charset="-122"/>
              </a:rPr>
              <a:t>去 仙 台</a:t>
            </a:r>
            <a:endParaRPr lang="zh-CN" altLang="en-US" sz="6000" b="1" dirty="0">
              <a:solidFill>
                <a:srgbClr val="0000FF"/>
              </a:solidFill>
              <a:effectLst>
                <a:outerShdw blurRad="38100" dist="38100" dir="2700000">
                  <a:srgbClr val="C0C0C0"/>
                </a:outerShdw>
              </a:effectLst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26627" name="Text Box 4"/>
          <p:cNvSpPr txBox="1"/>
          <p:nvPr/>
        </p:nvSpPr>
        <p:spPr>
          <a:xfrm>
            <a:off x="2209800" y="2981325"/>
            <a:ext cx="1861185" cy="76835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sz="4400" b="1" dirty="0">
                <a:solidFill>
                  <a:srgbClr val="CC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华文中宋" panose="02010600040101010101" pitchFamily="2" charset="-122"/>
              </a:rPr>
              <a:t>去仙台</a:t>
            </a:r>
            <a:endParaRPr lang="zh-CN" altLang="en-US" sz="4400" b="1" dirty="0">
              <a:solidFill>
                <a:srgbClr val="CC0000"/>
              </a:solidFill>
              <a:effectLst>
                <a:outerShdw blurRad="38100" dist="38100" dir="2700000">
                  <a:srgbClr val="C0C0C0"/>
                </a:outerShdw>
              </a:effectLst>
              <a:latin typeface="Times New Roman" panose="02020603050405020304" pitchFamily="18" charset="0"/>
              <a:ea typeface="华文中宋" panose="02010600040101010101" pitchFamily="2" charset="-122"/>
            </a:endParaRPr>
          </a:p>
        </p:txBody>
      </p:sp>
      <p:sp>
        <p:nvSpPr>
          <p:cNvPr id="26628" name="Text Box 5"/>
          <p:cNvSpPr txBox="1"/>
          <p:nvPr/>
        </p:nvSpPr>
        <p:spPr>
          <a:xfrm>
            <a:off x="5232400" y="1628775"/>
            <a:ext cx="2217420" cy="70675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sz="4000" b="1" dirty="0"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华文中宋" panose="02010600040101010101" pitchFamily="2" charset="-122"/>
              </a:rPr>
              <a:t>日暮里：</a:t>
            </a:r>
            <a:endParaRPr lang="zh-CN" altLang="en-US" sz="4000" b="1" dirty="0">
              <a:effectLst>
                <a:outerShdw blurRad="38100" dist="38100" dir="2700000">
                  <a:srgbClr val="C0C0C0"/>
                </a:outerShdw>
              </a:effectLst>
              <a:latin typeface="Times New Roman" panose="02020603050405020304" pitchFamily="18" charset="0"/>
              <a:ea typeface="华文中宋" panose="02010600040101010101" pitchFamily="2" charset="-122"/>
            </a:endParaRPr>
          </a:p>
        </p:txBody>
      </p:sp>
      <p:sp>
        <p:nvSpPr>
          <p:cNvPr id="26629" name="Text Box 6"/>
          <p:cNvSpPr txBox="1"/>
          <p:nvPr/>
        </p:nvSpPr>
        <p:spPr>
          <a:xfrm>
            <a:off x="5303838" y="4437063"/>
            <a:ext cx="1708785" cy="70675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sz="4000" b="1" dirty="0"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华文中宋" panose="02010600040101010101" pitchFamily="2" charset="-122"/>
              </a:rPr>
              <a:t>水户：</a:t>
            </a:r>
            <a:endParaRPr lang="zh-CN" altLang="en-US" sz="4000" b="1" dirty="0">
              <a:effectLst>
                <a:outerShdw blurRad="38100" dist="38100" dir="2700000">
                  <a:srgbClr val="C0C0C0"/>
                </a:outerShdw>
              </a:effectLst>
              <a:latin typeface="Times New Roman" panose="02020603050405020304" pitchFamily="18" charset="0"/>
              <a:ea typeface="华文中宋" panose="02010600040101010101" pitchFamily="2" charset="-122"/>
            </a:endParaRPr>
          </a:p>
        </p:txBody>
      </p:sp>
      <p:sp>
        <p:nvSpPr>
          <p:cNvPr id="26630" name="Text Box 7"/>
          <p:cNvSpPr txBox="1"/>
          <p:nvPr/>
        </p:nvSpPr>
        <p:spPr>
          <a:xfrm>
            <a:off x="7104063" y="1700213"/>
            <a:ext cx="2937510" cy="64516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sz="3600" b="1" dirty="0">
                <a:solidFill>
                  <a:srgbClr val="990099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黑体" panose="02010609060101010101" pitchFamily="49" charset="-122"/>
              </a:rPr>
              <a:t>触发忧国之情</a:t>
            </a:r>
            <a:endParaRPr lang="zh-CN" altLang="en-US" sz="3600" b="1" dirty="0">
              <a:solidFill>
                <a:srgbClr val="990099"/>
              </a:solidFill>
              <a:effectLst>
                <a:outerShdw blurRad="38100" dist="38100" dir="2700000">
                  <a:srgbClr val="C0C0C0"/>
                </a:outerShdw>
              </a:effectLst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26631" name="Text Box 8"/>
          <p:cNvSpPr txBox="1"/>
          <p:nvPr/>
        </p:nvSpPr>
        <p:spPr>
          <a:xfrm>
            <a:off x="6600825" y="4437063"/>
            <a:ext cx="3855720" cy="64516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sz="3600" b="1" dirty="0">
                <a:solidFill>
                  <a:srgbClr val="990099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黑体" panose="02010609060101010101" pitchFamily="49" charset="-122"/>
              </a:rPr>
              <a:t>反清志士客死之地</a:t>
            </a:r>
            <a:endParaRPr lang="zh-CN" altLang="en-US" sz="3600" b="1" dirty="0">
              <a:solidFill>
                <a:srgbClr val="990099"/>
              </a:solidFill>
              <a:effectLst>
                <a:outerShdw blurRad="38100" dist="38100" dir="2700000">
                  <a:srgbClr val="C0C0C0"/>
                </a:outerShdw>
              </a:effectLst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26632" name="Line 9"/>
          <p:cNvSpPr/>
          <p:nvPr/>
        </p:nvSpPr>
        <p:spPr>
          <a:xfrm flipV="1">
            <a:off x="4151313" y="2205038"/>
            <a:ext cx="1066800" cy="1219200"/>
          </a:xfrm>
          <a:prstGeom prst="line">
            <a:avLst/>
          </a:prstGeom>
          <a:ln w="38100" cap="sq" cmpd="sng">
            <a:solidFill>
              <a:schemeClr val="tx1"/>
            </a:solidFill>
            <a:prstDash val="solid"/>
            <a:headEnd type="none" w="med" len="med"/>
            <a:tailEnd type="triangle" w="med" len="med"/>
          </a:ln>
        </p:spPr>
      </p:sp>
      <p:sp>
        <p:nvSpPr>
          <p:cNvPr id="26633" name="Line 10"/>
          <p:cNvSpPr/>
          <p:nvPr/>
        </p:nvSpPr>
        <p:spPr>
          <a:xfrm>
            <a:off x="4151313" y="3573463"/>
            <a:ext cx="1143000" cy="1143000"/>
          </a:xfrm>
          <a:prstGeom prst="line">
            <a:avLst/>
          </a:prstGeom>
          <a:ln w="38100" cap="sq" cmpd="sng">
            <a:solidFill>
              <a:schemeClr val="tx1"/>
            </a:solidFill>
            <a:prstDash val="solid"/>
            <a:headEnd type="none" w="med" len="med"/>
            <a:tailEnd type="triangle" w="med" len="med"/>
          </a:ln>
        </p:spPr>
      </p:sp>
      <p:sp>
        <p:nvSpPr>
          <p:cNvPr id="26634" name="AutoShape 11"/>
          <p:cNvSpPr/>
          <p:nvPr/>
        </p:nvSpPr>
        <p:spPr>
          <a:xfrm>
            <a:off x="7391400" y="2276475"/>
            <a:ext cx="533400" cy="1944688"/>
          </a:xfrm>
          <a:prstGeom prst="upDownArrow">
            <a:avLst>
              <a:gd name="adj1" fmla="val 50000"/>
              <a:gd name="adj2" fmla="val 72916"/>
            </a:avLst>
          </a:prstGeom>
          <a:solidFill>
            <a:srgbClr val="FF9900"/>
          </a:solidFill>
          <a:ln w="2857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vert="eaVert" wrap="none" anchor="ctr"/>
          <a:p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26635" name="Text Box 12"/>
          <p:cNvSpPr txBox="1"/>
          <p:nvPr/>
        </p:nvSpPr>
        <p:spPr>
          <a:xfrm>
            <a:off x="6311900" y="2708275"/>
            <a:ext cx="1098550" cy="119888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sz="7200" b="1" dirty="0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华文新魏" panose="02010800040101010101" pitchFamily="2" charset="-122"/>
              </a:rPr>
              <a:t>爱</a:t>
            </a:r>
            <a:endParaRPr lang="zh-CN" altLang="en-US" sz="7200" b="1" dirty="0">
              <a:solidFill>
                <a:srgbClr val="FF0000"/>
              </a:solidFill>
              <a:effectLst>
                <a:outerShdw blurRad="38100" dist="38100" dir="2700000">
                  <a:srgbClr val="C0C0C0"/>
                </a:outerShdw>
              </a:effectLst>
              <a:latin typeface="Times New Roman" panose="02020603050405020304" pitchFamily="18" charset="0"/>
              <a:ea typeface="华文新魏" panose="02010800040101010101" pitchFamily="2" charset="-122"/>
            </a:endParaRPr>
          </a:p>
        </p:txBody>
      </p:sp>
      <p:sp>
        <p:nvSpPr>
          <p:cNvPr id="26636" name="Text Box 13"/>
          <p:cNvSpPr txBox="1"/>
          <p:nvPr/>
        </p:nvSpPr>
        <p:spPr>
          <a:xfrm>
            <a:off x="7824788" y="2708275"/>
            <a:ext cx="1098550" cy="119888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sz="7200" b="1" dirty="0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华文新魏" panose="02010800040101010101" pitchFamily="2" charset="-122"/>
              </a:rPr>
              <a:t>国</a:t>
            </a:r>
            <a:endParaRPr lang="zh-CN" altLang="en-US" sz="7200" b="1" dirty="0">
              <a:solidFill>
                <a:srgbClr val="FF0000"/>
              </a:solidFill>
              <a:effectLst>
                <a:outerShdw blurRad="38100" dist="38100" dir="2700000">
                  <a:srgbClr val="C0C0C0"/>
                </a:outerShdw>
              </a:effectLst>
              <a:latin typeface="Times New Roman" panose="02020603050405020304" pitchFamily="18" charset="0"/>
              <a:ea typeface="华文新魏" panose="02010800040101010101" pitchFamily="2" charset="-122"/>
            </a:endParaRPr>
          </a:p>
        </p:txBody>
      </p:sp>
    </p:spTree>
  </p:cSld>
  <p:clrMapOvr>
    <a:masterClrMapping/>
  </p:clrMapOvr>
  <p:transition>
    <p:checke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66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66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66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66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66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66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66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66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66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66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66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66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66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66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66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66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266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266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266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266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266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266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626" grpId="0"/>
      <p:bldP spid="26627" grpId="0"/>
      <p:bldP spid="26628" grpId="0"/>
      <p:bldP spid="26629" grpId="0"/>
      <p:bldP spid="26630" grpId="0"/>
      <p:bldP spid="26631" grpId="0"/>
      <p:bldP spid="26634" grpId="0" bldLvl="0" animBg="1"/>
      <p:bldP spid="26635" grpId="0"/>
      <p:bldP spid="26636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7650" name="Rectangle 2"/>
          <p:cNvSpPr>
            <a:spLocks noGrp="1"/>
          </p:cNvSpPr>
          <p:nvPr>
            <p:ph type="title"/>
          </p:nvPr>
        </p:nvSpPr>
        <p:spPr/>
        <p:txBody>
          <a:bodyPr vert="horz" wrap="square" anchor="ctr"/>
          <a:p>
            <a:pPr eaLnBrk="1" hangingPunct="1"/>
            <a:r>
              <a:rPr lang="en-US" altLang="x-none" dirty="0"/>
              <a:t>    </a:t>
            </a:r>
            <a:endParaRPr lang="en-US" altLang="x-none" sz="6600" dirty="0">
              <a:solidFill>
                <a:schemeClr val="tx1"/>
              </a:solidFill>
              <a:ea typeface="仿宋_GB2312" pitchFamily="49" charset="-122"/>
            </a:endParaRPr>
          </a:p>
        </p:txBody>
      </p:sp>
      <p:sp>
        <p:nvSpPr>
          <p:cNvPr id="27651" name="Rectangle 3"/>
          <p:cNvSpPr>
            <a:spLocks noGrp="1"/>
          </p:cNvSpPr>
          <p:nvPr>
            <p:ph type="body"/>
          </p:nvPr>
        </p:nvSpPr>
        <p:spPr>
          <a:xfrm>
            <a:off x="57150" y="1499870"/>
            <a:ext cx="12078335" cy="3858260"/>
          </a:xfrm>
        </p:spPr>
        <p:txBody>
          <a:bodyPr vert="horz" wrap="square" anchor="t"/>
          <a:p>
            <a:pPr eaLnBrk="1" hangingPunct="1">
              <a:lnSpc>
                <a:spcPct val="130000"/>
              </a:lnSpc>
              <a:buNone/>
            </a:pPr>
            <a:r>
              <a:rPr lang="en-US" altLang="x-none" b="1" dirty="0">
                <a:solidFill>
                  <a:srgbClr val="A50021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仿宋_GB2312" pitchFamily="49" charset="-122"/>
                <a:ea typeface="仿宋_GB2312" pitchFamily="49" charset="-122"/>
              </a:rPr>
              <a:t>     </a:t>
            </a:r>
            <a:r>
              <a:rPr lang="en-US" altLang="x-none" b="1" dirty="0">
                <a:solidFill>
                  <a:srgbClr val="A50021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+mn-ea"/>
              </a:rPr>
              <a:t> </a:t>
            </a:r>
            <a:r>
              <a:rPr lang="zh-CN" altLang="en-US" sz="3600" b="1" dirty="0">
                <a:effectLst>
                  <a:outerShdw blurRad="38100" dist="38100" dir="2700000">
                    <a:srgbClr val="C0C0C0"/>
                  </a:outerShdw>
                </a:effectLst>
                <a:latin typeface="+mn-ea"/>
              </a:rPr>
              <a:t>虽然得到一些优待和关照，但面对日本人民善良的心地和友好的情谊，</a:t>
            </a:r>
            <a:r>
              <a:rPr lang="zh-CN" altLang="en-US" sz="3600" b="1" dirty="0">
                <a:solidFill>
                  <a:srgbClr val="990099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+mn-ea"/>
              </a:rPr>
              <a:t>作者推断为“物以希为贵”，</a:t>
            </a:r>
            <a:r>
              <a:rPr lang="zh-CN" altLang="en-US" sz="3600" b="1" dirty="0">
                <a:effectLst>
                  <a:outerShdw blurRad="38100" dist="38100" dir="2700000">
                    <a:srgbClr val="C0C0C0"/>
                  </a:outerShdw>
                </a:effectLst>
                <a:latin typeface="+mn-ea"/>
              </a:rPr>
              <a:t>感到受到的不是尊重，而是一种</a:t>
            </a:r>
            <a:r>
              <a:rPr lang="zh-CN" altLang="en-US" sz="3600" b="1" dirty="0">
                <a:solidFill>
                  <a:srgbClr val="990099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+mn-ea"/>
              </a:rPr>
              <a:t>辛酸</a:t>
            </a:r>
            <a:r>
              <a:rPr lang="zh-CN" altLang="en-US" sz="3600" b="1" dirty="0">
                <a:effectLst>
                  <a:outerShdw blurRad="38100" dist="38100" dir="2700000">
                    <a:srgbClr val="C0C0C0"/>
                  </a:outerShdw>
                </a:effectLst>
                <a:latin typeface="+mn-ea"/>
              </a:rPr>
              <a:t>，一种弱国国民难于承受的内心的辛酸，这里反映出他极强的民族自尊心。</a:t>
            </a:r>
            <a:endParaRPr lang="zh-CN" altLang="en-US" sz="3600" b="1" dirty="0">
              <a:effectLst>
                <a:outerShdw blurRad="38100" dist="38100" dir="2700000">
                  <a:srgbClr val="C0C0C0"/>
                </a:outerShdw>
              </a:effectLst>
              <a:latin typeface="+mn-ea"/>
            </a:endParaRPr>
          </a:p>
        </p:txBody>
      </p:sp>
      <p:sp>
        <p:nvSpPr>
          <p:cNvPr id="27652" name="Text Box 6"/>
          <p:cNvSpPr txBox="1"/>
          <p:nvPr/>
        </p:nvSpPr>
        <p:spPr>
          <a:xfrm>
            <a:off x="3828415" y="333375"/>
            <a:ext cx="4717415" cy="101473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algn="ctr">
              <a:spcBef>
                <a:spcPct val="50000"/>
              </a:spcBef>
            </a:pPr>
            <a:r>
              <a:rPr lang="zh-CN" altLang="en-US" sz="6000" b="1" dirty="0">
                <a:solidFill>
                  <a:schemeClr val="hlink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  <a:ea typeface="隶书" panose="02010509060101010101" pitchFamily="49" charset="-122"/>
              </a:rPr>
              <a:t>在 仙 台</a:t>
            </a:r>
            <a:endParaRPr lang="zh-CN" altLang="en-US" sz="6000" b="1" dirty="0">
              <a:solidFill>
                <a:schemeClr val="hlink"/>
              </a:solidFill>
              <a:effectLst>
                <a:outerShdw blurRad="38100" dist="38100" dir="2700000">
                  <a:srgbClr val="C0C0C0"/>
                </a:outerShdw>
              </a:effectLst>
              <a:latin typeface="Arial" panose="020B0604020202020204" pitchFamily="34" charset="0"/>
              <a:ea typeface="隶书" panose="02010509060101010101" pitchFamily="49" charset="-122"/>
            </a:endParaRPr>
          </a:p>
        </p:txBody>
      </p:sp>
      <p:sp>
        <p:nvSpPr>
          <p:cNvPr id="27653" name="AutoShape 8"/>
          <p:cNvSpPr/>
          <p:nvPr/>
        </p:nvSpPr>
        <p:spPr>
          <a:xfrm>
            <a:off x="5664200" y="4508500"/>
            <a:ext cx="863600" cy="866775"/>
          </a:xfrm>
          <a:prstGeom prst="downArrow">
            <a:avLst>
              <a:gd name="adj1" fmla="val 50000"/>
              <a:gd name="adj2" fmla="val 25091"/>
            </a:avLst>
          </a:pr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vert="eaVert" wrap="none" anchor="ctr"/>
          <a:p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27654" name="Text Box 9"/>
          <p:cNvSpPr txBox="1"/>
          <p:nvPr/>
        </p:nvSpPr>
        <p:spPr>
          <a:xfrm>
            <a:off x="5087938" y="5229225"/>
            <a:ext cx="2305050" cy="119888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7200" b="1" dirty="0">
                <a:solidFill>
                  <a:srgbClr val="660066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  <a:ea typeface="华文新魏" panose="02010800040101010101" pitchFamily="2" charset="-122"/>
              </a:rPr>
              <a:t>爱国</a:t>
            </a:r>
            <a:endParaRPr lang="zh-CN" altLang="en-US" sz="7200" b="1" dirty="0">
              <a:solidFill>
                <a:srgbClr val="660066"/>
              </a:solidFill>
              <a:effectLst>
                <a:outerShdw blurRad="38100" dist="38100" dir="2700000">
                  <a:srgbClr val="C0C0C0"/>
                </a:outerShdw>
              </a:effectLst>
              <a:latin typeface="Arial" panose="020B0604020202020204" pitchFamily="34" charset="0"/>
              <a:ea typeface="华文新魏" panose="02010800040101010101" pitchFamily="2" charset="-122"/>
            </a:endParaRPr>
          </a:p>
        </p:txBody>
      </p:sp>
    </p:spTree>
  </p:cSld>
  <p:clrMapOvr>
    <a:masterClrMapping/>
  </p:clrMapOvr>
  <p:transition spd="med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>
                                            <p:txEl>
                                              <p:charRg st="0" end="9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7651">
                                            <p:txEl>
                                              <p:charRg st="0" end="9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7651">
                                            <p:txEl>
                                              <p:charRg st="0" end="9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76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76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76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76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653" grpId="0" bldLvl="0" animBg="1"/>
      <p:bldP spid="27654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8674" name="Text Box 2"/>
          <p:cNvSpPr txBox="1"/>
          <p:nvPr/>
        </p:nvSpPr>
        <p:spPr>
          <a:xfrm>
            <a:off x="3401060" y="47625"/>
            <a:ext cx="5904230" cy="92202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r>
              <a:rPr lang="zh-CN" altLang="en-US" sz="5400" b="1" dirty="0">
                <a:solidFill>
                  <a:srgbClr val="000099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弃医从文的原因</a:t>
            </a:r>
            <a:endParaRPr lang="zh-CN" altLang="en-US" sz="5400" b="1" dirty="0">
              <a:solidFill>
                <a:srgbClr val="000099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28676" name="Text Box 4"/>
          <p:cNvSpPr txBox="1"/>
          <p:nvPr/>
        </p:nvSpPr>
        <p:spPr>
          <a:xfrm>
            <a:off x="2333625" y="1062038"/>
            <a:ext cx="2152650" cy="5462587"/>
          </a:xfrm>
          <a:prstGeom prst="rect">
            <a:avLst/>
          </a:prstGeom>
          <a:noFill/>
          <a:ln w="9525">
            <a:noFill/>
          </a:ln>
        </p:spPr>
        <p:txBody>
          <a:bodyPr vert="eaVert">
            <a:spAutoFit/>
          </a:bodyPr>
          <a:p>
            <a:r>
              <a:rPr lang="zh-CN" altLang="en-US" sz="4800" b="1" dirty="0">
                <a:solidFill>
                  <a:srgbClr val="660033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Times New Roman" panose="02020603050405020304" pitchFamily="18" charset="0"/>
                <a:ea typeface="华文新魏" panose="02010800040101010101" pitchFamily="2" charset="-122"/>
              </a:rPr>
              <a:t>看电影事件</a:t>
            </a:r>
            <a:r>
              <a:rPr lang="en-US" altLang="x-none" sz="4000" b="1" dirty="0">
                <a:solidFill>
                  <a:srgbClr val="003300"/>
                </a:solidFill>
                <a:latin typeface="Times New Roman" panose="02020603050405020304" pitchFamily="18" charset="0"/>
                <a:ea typeface="楷体_GB2312" pitchFamily="49" charset="-122"/>
              </a:rPr>
              <a:t>——</a:t>
            </a:r>
            <a:r>
              <a:rPr lang="zh-CN" altLang="en-US" sz="4000" b="1" dirty="0">
                <a:solidFill>
                  <a:srgbClr val="003300"/>
                </a:solidFill>
                <a:latin typeface="Times New Roman" panose="02020603050405020304" pitchFamily="18" charset="0"/>
                <a:ea typeface="楷体_GB2312" pitchFamily="49" charset="-122"/>
              </a:rPr>
              <a:t>思想受极大震动，民族自尊心受到严重挫伤</a:t>
            </a:r>
            <a:endParaRPr lang="zh-CN" altLang="en-US" sz="4000" b="1" dirty="0">
              <a:solidFill>
                <a:srgbClr val="003300"/>
              </a:solidFill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sp>
        <p:nvSpPr>
          <p:cNvPr id="28677" name="AutoShape 5"/>
          <p:cNvSpPr/>
          <p:nvPr/>
        </p:nvSpPr>
        <p:spPr>
          <a:xfrm>
            <a:off x="4800600" y="3357563"/>
            <a:ext cx="2971800" cy="638175"/>
          </a:xfrm>
          <a:prstGeom prst="leftRightArrow">
            <a:avLst>
              <a:gd name="adj1" fmla="val 50000"/>
              <a:gd name="adj2" fmla="val 93134"/>
            </a:avLst>
          </a:prstGeom>
          <a:solidFill>
            <a:srgbClr val="FF9900"/>
          </a:solidFill>
          <a:ln w="2857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p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28678" name="Text Box 6"/>
          <p:cNvSpPr txBox="1"/>
          <p:nvPr/>
        </p:nvSpPr>
        <p:spPr>
          <a:xfrm>
            <a:off x="5808663" y="2420938"/>
            <a:ext cx="946150" cy="101473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sz="6000" b="1" dirty="0">
                <a:solidFill>
                  <a:srgbClr val="CC0000"/>
                </a:solidFill>
                <a:latin typeface="Times New Roman" panose="02020603050405020304" pitchFamily="18" charset="0"/>
                <a:ea typeface="华文新魏" panose="02010800040101010101" pitchFamily="2" charset="-122"/>
              </a:rPr>
              <a:t>爱</a:t>
            </a:r>
            <a:endParaRPr lang="zh-CN" altLang="en-US" sz="6000" b="1" dirty="0">
              <a:solidFill>
                <a:srgbClr val="CC0000"/>
              </a:solidFill>
              <a:latin typeface="Times New Roman" panose="02020603050405020304" pitchFamily="18" charset="0"/>
              <a:ea typeface="华文新魏" panose="02010800040101010101" pitchFamily="2" charset="-122"/>
            </a:endParaRPr>
          </a:p>
        </p:txBody>
      </p:sp>
      <p:sp>
        <p:nvSpPr>
          <p:cNvPr id="28679" name="Text Box 7"/>
          <p:cNvSpPr txBox="1"/>
          <p:nvPr/>
        </p:nvSpPr>
        <p:spPr>
          <a:xfrm>
            <a:off x="5880100" y="3860800"/>
            <a:ext cx="946150" cy="101473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sz="6000" b="1" dirty="0">
                <a:solidFill>
                  <a:srgbClr val="CC0000"/>
                </a:solidFill>
                <a:latin typeface="Times New Roman" panose="02020603050405020304" pitchFamily="18" charset="0"/>
                <a:ea typeface="华文新魏" panose="02010800040101010101" pitchFamily="2" charset="-122"/>
              </a:rPr>
              <a:t>国</a:t>
            </a:r>
            <a:endParaRPr lang="zh-CN" altLang="en-US" sz="6000" b="1" dirty="0">
              <a:solidFill>
                <a:srgbClr val="CC0000"/>
              </a:solidFill>
              <a:latin typeface="Times New Roman" panose="02020603050405020304" pitchFamily="18" charset="0"/>
              <a:ea typeface="华文新魏" panose="02010800040101010101" pitchFamily="2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7939405" y="1062355"/>
            <a:ext cx="2152650" cy="5026025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p>
            <a:pPr algn="l"/>
            <a:r>
              <a:rPr lang="zh-CN" altLang="en-US" sz="4800" b="1" dirty="0">
                <a:solidFill>
                  <a:srgbClr val="660033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Times New Roman" panose="02020603050405020304" pitchFamily="18" charset="0"/>
                <a:ea typeface="华文新魏" panose="02010800040101010101" pitchFamily="2" charset="-122"/>
                <a:sym typeface="+mn-ea"/>
              </a:rPr>
              <a:t>匿名信事件</a:t>
            </a:r>
            <a:r>
              <a:rPr lang="en-US" altLang="x-none" sz="4000" b="1" dirty="0">
                <a:solidFill>
                  <a:srgbClr val="003300"/>
                </a:solidFill>
                <a:latin typeface="Times New Roman" panose="02020603050405020304" pitchFamily="18" charset="0"/>
                <a:ea typeface="楷体_GB2312" pitchFamily="49" charset="-122"/>
                <a:sym typeface="+mn-ea"/>
              </a:rPr>
              <a:t>——</a:t>
            </a:r>
            <a:r>
              <a:rPr lang="zh-CN" altLang="en-US" sz="4000" b="1" dirty="0">
                <a:solidFill>
                  <a:srgbClr val="003300"/>
                </a:solidFill>
                <a:latin typeface="Times New Roman" panose="02020603050405020304" pitchFamily="18" charset="0"/>
                <a:ea typeface="楷体_GB2312" pitchFamily="49" charset="-122"/>
                <a:sym typeface="+mn-ea"/>
              </a:rPr>
              <a:t>个人与祖国的尊严受到侵犯</a:t>
            </a:r>
            <a:endParaRPr lang="zh-CN" altLang="en-US" sz="4000"/>
          </a:p>
        </p:txBody>
      </p:sp>
    </p:spTree>
  </p:cSld>
  <p:clrMapOvr>
    <a:masterClrMapping/>
  </p:clrMapOvr>
  <p:transition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86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86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86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86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3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86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86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3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86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86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676" grpId="0"/>
      <p:bldP spid="28677" grpId="0" bldLvl="0" animBg="1"/>
      <p:bldP spid="28678" grpId="0"/>
      <p:bldP spid="28679" grpId="0"/>
      <p:bldP spid="2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69635" name="文本框 69634"/>
          <p:cNvSpPr txBox="1"/>
          <p:nvPr/>
        </p:nvSpPr>
        <p:spPr>
          <a:xfrm>
            <a:off x="1794510" y="1498918"/>
            <a:ext cx="8820150" cy="4972050"/>
          </a:xfrm>
          <a:prstGeom prst="rect">
            <a:avLst/>
          </a:prstGeom>
          <a:noFill/>
          <a:ln w="38100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square">
            <a:spAutoFit/>
          </a:bodyPr>
          <a:p>
            <a:pPr>
              <a:lnSpc>
                <a:spcPct val="130000"/>
              </a:lnSpc>
              <a:buClr>
                <a:schemeClr val="bg1"/>
              </a:buClr>
            </a:pPr>
            <a:r>
              <a:rPr lang="zh-CN" altLang="en-US" sz="4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      </a:t>
            </a:r>
            <a:r>
              <a:rPr lang="zh-CN" altLang="en-US" sz="4000" b="1" dirty="0">
                <a:latin typeface="Times New Roman" panose="02020603050405020304" pitchFamily="18" charset="0"/>
                <a:ea typeface="宋体" panose="02010600030101010101" pitchFamily="2" charset="-122"/>
              </a:rPr>
              <a:t>课文以</a:t>
            </a:r>
            <a:r>
              <a:rPr lang="zh-CN" altLang="en-US" sz="4000" b="1" u="sng" dirty="0">
                <a:latin typeface="Times New Roman" panose="02020603050405020304" pitchFamily="18" charset="0"/>
                <a:ea typeface="宋体" panose="02010600030101010101" pitchFamily="2" charset="-122"/>
              </a:rPr>
              <a:t>      </a:t>
            </a:r>
            <a:r>
              <a:rPr lang="zh-CN" altLang="en-US" sz="4000" b="1" u="sng" dirty="0">
                <a:latin typeface="Times New Roman" panose="02020603050405020304" pitchFamily="18" charset="0"/>
                <a:ea typeface="宋体" panose="02010600030101010101" pitchFamily="2" charset="-122"/>
              </a:rPr>
              <a:t>                         </a:t>
            </a:r>
            <a:r>
              <a:rPr lang="zh-CN" altLang="en-US" sz="4000" b="1" dirty="0">
                <a:latin typeface="Times New Roman" panose="02020603050405020304" pitchFamily="18" charset="0"/>
                <a:ea typeface="宋体" panose="02010600030101010101" pitchFamily="2" charset="-122"/>
              </a:rPr>
              <a:t>为明线，</a:t>
            </a:r>
            <a:endParaRPr lang="zh-CN" altLang="en-US" sz="4000" b="1" dirty="0"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>
              <a:lnSpc>
                <a:spcPct val="130000"/>
              </a:lnSpc>
              <a:buClr>
                <a:schemeClr val="bg1"/>
              </a:buClr>
            </a:pPr>
            <a:r>
              <a:rPr lang="zh-CN" altLang="en-US" sz="4000" b="1" dirty="0">
                <a:latin typeface="Times New Roman" panose="02020603050405020304" pitchFamily="18" charset="0"/>
                <a:ea typeface="宋体" panose="02010600030101010101" pitchFamily="2" charset="-122"/>
              </a:rPr>
              <a:t>   以</a:t>
            </a:r>
            <a:r>
              <a:rPr lang="zh-CN" altLang="en-US" sz="4000" b="1" u="sng" dirty="0">
                <a:latin typeface="Times New Roman" panose="02020603050405020304" pitchFamily="18" charset="0"/>
                <a:ea typeface="宋体" panose="02010600030101010101" pitchFamily="2" charset="-122"/>
              </a:rPr>
              <a:t>                                           </a:t>
            </a:r>
            <a:r>
              <a:rPr lang="zh-CN" altLang="en-US" sz="4000" b="1" dirty="0">
                <a:latin typeface="Times New Roman" panose="02020603050405020304" pitchFamily="18" charset="0"/>
                <a:ea typeface="宋体" panose="02010600030101010101" pitchFamily="2" charset="-122"/>
              </a:rPr>
              <a:t>为暗线，</a:t>
            </a:r>
            <a:endParaRPr lang="zh-CN" altLang="en-US" sz="4000" b="1" dirty="0"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>
              <a:lnSpc>
                <a:spcPct val="130000"/>
              </a:lnSpc>
              <a:buClr>
                <a:schemeClr val="bg1"/>
              </a:buClr>
            </a:pPr>
            <a:r>
              <a:rPr lang="zh-CN" altLang="en-US" sz="4000" b="1" dirty="0">
                <a:latin typeface="Times New Roman" panose="02020603050405020304" pitchFamily="18" charset="0"/>
                <a:ea typeface="宋体" panose="02010600030101010101" pitchFamily="2" charset="-122"/>
              </a:rPr>
              <a:t>   赞扬了</a:t>
            </a:r>
            <a:r>
              <a:rPr lang="zh-CN" altLang="en-US" sz="4000" b="1" u="sng" dirty="0">
                <a:latin typeface="Times New Roman" panose="02020603050405020304" pitchFamily="18" charset="0"/>
                <a:ea typeface="宋体" panose="02010600030101010101" pitchFamily="2" charset="-122"/>
              </a:rPr>
              <a:t>                           </a:t>
            </a:r>
            <a:r>
              <a:rPr lang="zh-CN" altLang="en-US" sz="4000" b="1" dirty="0">
                <a:latin typeface="Times New Roman" panose="02020603050405020304" pitchFamily="18" charset="0"/>
                <a:ea typeface="宋体" panose="02010600030101010101" pitchFamily="2" charset="-122"/>
              </a:rPr>
              <a:t>的高尚品质，</a:t>
            </a:r>
            <a:endParaRPr lang="zh-CN" altLang="en-US" sz="4000" b="1" dirty="0"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>
              <a:lnSpc>
                <a:spcPct val="130000"/>
              </a:lnSpc>
              <a:buClr>
                <a:schemeClr val="bg1"/>
              </a:buClr>
            </a:pPr>
            <a:r>
              <a:rPr lang="zh-CN" altLang="en-US" sz="4000" b="1" dirty="0">
                <a:latin typeface="Times New Roman" panose="02020603050405020304" pitchFamily="18" charset="0"/>
                <a:ea typeface="宋体" panose="02010600030101010101" pitchFamily="2" charset="-122"/>
              </a:rPr>
              <a:t>   抒发了对他的</a:t>
            </a:r>
            <a:r>
              <a:rPr lang="zh-CN" altLang="en-US" sz="4000" b="1" u="sng" dirty="0">
                <a:latin typeface="Times New Roman" panose="02020603050405020304" pitchFamily="18" charset="0"/>
                <a:ea typeface="宋体" panose="02010600030101010101" pitchFamily="2" charset="-122"/>
              </a:rPr>
              <a:t>                           </a:t>
            </a:r>
            <a:r>
              <a:rPr lang="zh-CN" altLang="en-US" sz="4000" b="1" dirty="0">
                <a:latin typeface="Times New Roman" panose="02020603050405020304" pitchFamily="18" charset="0"/>
                <a:ea typeface="宋体" panose="02010600030101010101" pitchFamily="2" charset="-122"/>
              </a:rPr>
              <a:t>之情；</a:t>
            </a:r>
            <a:endParaRPr lang="zh-CN" altLang="en-US" sz="4000" b="1" dirty="0"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>
              <a:lnSpc>
                <a:spcPct val="130000"/>
              </a:lnSpc>
              <a:buClr>
                <a:schemeClr val="bg1"/>
              </a:buClr>
            </a:pPr>
            <a:r>
              <a:rPr lang="zh-CN" altLang="en-US" sz="4000" b="1" dirty="0">
                <a:latin typeface="Times New Roman" panose="02020603050405020304" pitchFamily="18" charset="0"/>
                <a:ea typeface="宋体" panose="02010600030101010101" pitchFamily="2" charset="-122"/>
              </a:rPr>
              <a:t>   追述了自己</a:t>
            </a:r>
            <a:r>
              <a:rPr lang="zh-CN" altLang="en-US" sz="4000" b="1" u="sng" dirty="0">
                <a:latin typeface="Times New Roman" panose="02020603050405020304" pitchFamily="18" charset="0"/>
                <a:ea typeface="宋体" panose="02010600030101010101" pitchFamily="2" charset="-122"/>
              </a:rPr>
              <a:t>                   </a:t>
            </a:r>
            <a:r>
              <a:rPr lang="zh-CN" altLang="en-US" sz="4000" b="1" dirty="0">
                <a:latin typeface="Times New Roman" panose="02020603050405020304" pitchFamily="18" charset="0"/>
                <a:ea typeface="宋体" panose="02010600030101010101" pitchFamily="2" charset="-122"/>
              </a:rPr>
              <a:t>的思想变化，</a:t>
            </a:r>
            <a:endParaRPr lang="zh-CN" altLang="en-US" sz="4000" b="1" dirty="0"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>
              <a:lnSpc>
                <a:spcPct val="130000"/>
              </a:lnSpc>
              <a:buClr>
                <a:schemeClr val="bg1"/>
              </a:buClr>
            </a:pPr>
            <a:r>
              <a:rPr lang="zh-CN" altLang="en-US" sz="4000" b="1" dirty="0">
                <a:latin typeface="Times New Roman" panose="02020603050405020304" pitchFamily="18" charset="0"/>
                <a:ea typeface="宋体" panose="02010600030101010101" pitchFamily="2" charset="-122"/>
              </a:rPr>
              <a:t>   洋溢着强烈的</a:t>
            </a:r>
            <a:r>
              <a:rPr lang="zh-CN" altLang="en-US" sz="4000" b="1" u="sng" dirty="0">
                <a:latin typeface="Times New Roman" panose="02020603050405020304" pitchFamily="18" charset="0"/>
                <a:ea typeface="宋体" panose="02010600030101010101" pitchFamily="2" charset="-122"/>
              </a:rPr>
              <a:t>                    </a:t>
            </a:r>
            <a:r>
              <a:rPr lang="zh-CN" altLang="en-US" sz="4000" b="1" dirty="0">
                <a:latin typeface="Times New Roman" panose="02020603050405020304" pitchFamily="18" charset="0"/>
                <a:ea typeface="宋体" panose="02010600030101010101" pitchFamily="2" charset="-122"/>
              </a:rPr>
              <a:t>思想感情。</a:t>
            </a:r>
            <a:endParaRPr lang="zh-CN" altLang="en-US" sz="4000" b="1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69638" name="文本框 69637"/>
          <p:cNvSpPr txBox="1"/>
          <p:nvPr/>
        </p:nvSpPr>
        <p:spPr>
          <a:xfrm>
            <a:off x="4227830" y="1616075"/>
            <a:ext cx="4229100" cy="70675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spcBef>
                <a:spcPct val="50000"/>
              </a:spcBef>
            </a:pPr>
            <a:r>
              <a:rPr lang="zh-CN" altLang="en-US" sz="36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与藤野先生的交</a:t>
            </a:r>
            <a:r>
              <a:rPr lang="zh-CN" altLang="en-US" sz="40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往</a:t>
            </a:r>
            <a:endParaRPr lang="zh-CN" altLang="en-US" sz="4000" b="1" dirty="0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69639" name="文本框 69638"/>
          <p:cNvSpPr txBox="1"/>
          <p:nvPr/>
        </p:nvSpPr>
        <p:spPr>
          <a:xfrm>
            <a:off x="4227513" y="2458403"/>
            <a:ext cx="2592387" cy="70675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40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爱国思想</a:t>
            </a:r>
            <a:endParaRPr lang="zh-CN" altLang="en-US" sz="4000" b="1" dirty="0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69640" name="文本框 69639"/>
          <p:cNvSpPr txBox="1"/>
          <p:nvPr/>
        </p:nvSpPr>
        <p:spPr>
          <a:xfrm>
            <a:off x="4295775" y="3284538"/>
            <a:ext cx="2225040" cy="70675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zh-CN" altLang="en-US" sz="40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藤野先生</a:t>
            </a:r>
            <a:endParaRPr lang="zh-CN" altLang="en-US" sz="4000" b="1" dirty="0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69641" name="文本框 69640"/>
          <p:cNvSpPr txBox="1"/>
          <p:nvPr/>
        </p:nvSpPr>
        <p:spPr>
          <a:xfrm>
            <a:off x="5686425" y="4085590"/>
            <a:ext cx="2241550" cy="70675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r>
              <a:rPr lang="zh-CN" altLang="en-US" sz="40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真挚怀念</a:t>
            </a:r>
            <a:endParaRPr lang="zh-CN" altLang="en-US" sz="4000" b="1" dirty="0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69642" name="文本框 69641"/>
          <p:cNvSpPr txBox="1"/>
          <p:nvPr/>
        </p:nvSpPr>
        <p:spPr>
          <a:xfrm>
            <a:off x="4800600" y="4792028"/>
            <a:ext cx="2225040" cy="70675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zh-CN" altLang="en-US" sz="40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弃医从文</a:t>
            </a:r>
            <a:endParaRPr lang="zh-CN" altLang="en-US" sz="4000" b="1" dirty="0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69643" name="文本框 69642"/>
          <p:cNvSpPr txBox="1"/>
          <p:nvPr/>
        </p:nvSpPr>
        <p:spPr>
          <a:xfrm>
            <a:off x="5431790" y="5651183"/>
            <a:ext cx="2225040" cy="70675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zh-CN" altLang="en-US" sz="40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爱国主义</a:t>
            </a:r>
            <a:endParaRPr lang="zh-CN" altLang="en-US" sz="4000" b="1" dirty="0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1848485" y="242570"/>
            <a:ext cx="8819515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ctr"/>
            <a:r>
              <a:rPr lang="zh-CN" altLang="en-US" sz="4800" b="1">
                <a:ln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ea"/>
              </a:rPr>
              <a:t>小 结（把 握 主 旨）</a:t>
            </a:r>
            <a:endParaRPr lang="zh-CN" altLang="en-US" sz="4800" b="1">
              <a:ln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96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96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96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96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696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96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696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696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696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696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696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696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696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696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696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696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9635" grpId="0" bldLvl="0" animBg="1"/>
      <p:bldP spid="69635" grpId="1" bldLvl="0" animBg="1"/>
      <p:bldP spid="69638" grpId="0"/>
      <p:bldP spid="69639" grpId="0"/>
      <p:bldP spid="69640" grpId="0"/>
      <p:bldP spid="69641" grpId="0"/>
      <p:bldP spid="69642" grpId="0"/>
      <p:bldP spid="69643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0722" name="Text Box 3"/>
          <p:cNvSpPr txBox="1"/>
          <p:nvPr/>
        </p:nvSpPr>
        <p:spPr>
          <a:xfrm>
            <a:off x="62865" y="147955"/>
            <a:ext cx="7435850" cy="82994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4800" b="1" dirty="0">
                <a:ln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ea"/>
              </a:rPr>
              <a:t>1</a:t>
            </a:r>
            <a:r>
              <a:rPr lang="zh-CN" altLang="en-US" sz="4800" b="1" dirty="0">
                <a:ln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ea"/>
              </a:rPr>
              <a:t>、</a:t>
            </a:r>
            <a:r>
              <a:rPr lang="zh-CN" altLang="en-US" sz="4800" b="1" dirty="0">
                <a:ln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ea"/>
              </a:rPr>
              <a:t>精读</a:t>
            </a:r>
            <a:r>
              <a:rPr lang="en-US" altLang="x-none" sz="4800" b="1" dirty="0">
                <a:ln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ea"/>
              </a:rPr>
              <a:t>1—2</a:t>
            </a:r>
            <a:r>
              <a:rPr lang="zh-CN" altLang="en-US" sz="4800" b="1" dirty="0">
                <a:ln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ea"/>
              </a:rPr>
              <a:t>段</a:t>
            </a:r>
            <a:r>
              <a:rPr lang="en-US" altLang="x-none" sz="4800" b="1" dirty="0">
                <a:ln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ea"/>
              </a:rPr>
              <a:t>,</a:t>
            </a:r>
            <a:r>
              <a:rPr lang="zh-CN" altLang="en-US" sz="4800" b="1" dirty="0">
                <a:ln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ea"/>
              </a:rPr>
              <a:t>思考</a:t>
            </a:r>
            <a:r>
              <a:rPr lang="en-US" altLang="x-none" sz="4800" b="1" dirty="0">
                <a:ln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ea"/>
              </a:rPr>
              <a:t>:</a:t>
            </a:r>
            <a:endParaRPr lang="en-US" altLang="x-none" sz="4800" b="1" dirty="0">
              <a:ln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+mn-ea"/>
            </a:endParaRPr>
          </a:p>
        </p:txBody>
      </p:sp>
      <p:sp>
        <p:nvSpPr>
          <p:cNvPr id="30723" name="Text Box 4"/>
          <p:cNvSpPr txBox="1"/>
          <p:nvPr/>
        </p:nvSpPr>
        <p:spPr>
          <a:xfrm>
            <a:off x="62865" y="1118870"/>
            <a:ext cx="11979910" cy="144526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10000"/>
              </a:lnSpc>
            </a:pPr>
            <a:r>
              <a:rPr lang="en-US" altLang="x-none" sz="4000" b="1" dirty="0">
                <a:ln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ea"/>
              </a:rPr>
              <a:t>(1)“</a:t>
            </a:r>
            <a:r>
              <a:rPr lang="zh-CN" altLang="en-US" sz="4000" b="1" dirty="0">
                <a:ln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ea"/>
              </a:rPr>
              <a:t>东京也无非是这样”与后文哪几句话相呼应</a:t>
            </a:r>
            <a:r>
              <a:rPr lang="en-US" altLang="x-none" sz="4000" b="1" dirty="0">
                <a:ln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ea"/>
              </a:rPr>
              <a:t>?</a:t>
            </a:r>
            <a:r>
              <a:rPr lang="zh-CN" altLang="en-US" sz="4000" b="1" dirty="0">
                <a:ln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ea"/>
              </a:rPr>
              <a:t>流露出作者怎样的情绪</a:t>
            </a:r>
            <a:r>
              <a:rPr lang="en-US" altLang="x-none" sz="4000" b="1" dirty="0">
                <a:ln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ea"/>
              </a:rPr>
              <a:t>?</a:t>
            </a:r>
            <a:endParaRPr lang="en-US" altLang="x-none" sz="4000" b="1" dirty="0">
              <a:ln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+mn-ea"/>
            </a:endParaRPr>
          </a:p>
        </p:txBody>
      </p:sp>
      <p:sp>
        <p:nvSpPr>
          <p:cNvPr id="30724" name="Text Box 5"/>
          <p:cNvSpPr txBox="1"/>
          <p:nvPr/>
        </p:nvSpPr>
        <p:spPr>
          <a:xfrm>
            <a:off x="63500" y="2924175"/>
            <a:ext cx="11781155" cy="119888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r>
              <a:rPr lang="zh-CN" altLang="en-US" sz="3600" b="1" dirty="0">
                <a:solidFill>
                  <a:srgbClr val="0000CC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           </a:t>
            </a:r>
            <a:r>
              <a:rPr lang="zh-CN" altLang="en-US" sz="3600" b="1" dirty="0">
                <a:ln/>
                <a:solidFill>
                  <a:schemeClr val="accent5">
                    <a:lumMod val="75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ea"/>
              </a:rPr>
              <a:t>“到别的地方去看看</a:t>
            </a:r>
            <a:r>
              <a:rPr lang="en-US" altLang="x-none" sz="3600" b="1" dirty="0">
                <a:ln/>
                <a:solidFill>
                  <a:schemeClr val="accent5">
                    <a:lumMod val="75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ea"/>
              </a:rPr>
              <a:t>,</a:t>
            </a:r>
            <a:r>
              <a:rPr lang="zh-CN" altLang="en-US" sz="3600" b="1" dirty="0">
                <a:ln/>
                <a:solidFill>
                  <a:schemeClr val="accent5">
                    <a:lumMod val="75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ea"/>
              </a:rPr>
              <a:t>如何呢</a:t>
            </a:r>
            <a:r>
              <a:rPr lang="en-US" altLang="x-none" sz="3600" b="1" dirty="0">
                <a:ln/>
                <a:solidFill>
                  <a:schemeClr val="accent5">
                    <a:lumMod val="75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ea"/>
              </a:rPr>
              <a:t>?”</a:t>
            </a:r>
            <a:endParaRPr lang="en-US" altLang="x-none" sz="3600" b="1" dirty="0">
              <a:ln/>
              <a:solidFill>
                <a:schemeClr val="accent5">
                  <a:lumMod val="75000"/>
                </a:schemeClr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+mn-ea"/>
            </a:endParaRPr>
          </a:p>
          <a:p>
            <a:r>
              <a:rPr lang="en-US" altLang="x-none" sz="3600" b="1" dirty="0">
                <a:ln/>
                <a:solidFill>
                  <a:schemeClr val="accent5">
                    <a:lumMod val="75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ea"/>
              </a:rPr>
              <a:t>             “</a:t>
            </a:r>
            <a:r>
              <a:rPr lang="zh-CN" altLang="en-US" sz="3600" b="1" dirty="0">
                <a:ln/>
                <a:solidFill>
                  <a:schemeClr val="accent5">
                    <a:lumMod val="75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ea"/>
              </a:rPr>
              <a:t>我就往仙台的医学专门学校去”</a:t>
            </a:r>
            <a:r>
              <a:rPr lang="zh-CN" altLang="en-US" sz="3600" b="1" dirty="0">
                <a:solidFill>
                  <a:srgbClr val="0000CC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          </a:t>
            </a:r>
            <a:endParaRPr lang="zh-CN" altLang="en-US" sz="3600" b="1" dirty="0">
              <a:solidFill>
                <a:srgbClr val="0000CC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30735" name="Text Box 16"/>
          <p:cNvSpPr txBox="1"/>
          <p:nvPr/>
        </p:nvSpPr>
        <p:spPr>
          <a:xfrm>
            <a:off x="62865" y="4234180"/>
            <a:ext cx="12098655" cy="225171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30000"/>
              </a:lnSpc>
            </a:pPr>
            <a:r>
              <a:rPr lang="en-US" altLang="zh-CN" sz="3600" b="1" dirty="0">
                <a:solidFill>
                  <a:srgbClr val="0000CC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      </a:t>
            </a:r>
            <a:r>
              <a:rPr lang="zh-CN" altLang="en-US" sz="3600" b="1" dirty="0">
                <a:ln/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ea"/>
              </a:rPr>
              <a:t>以极其厌恶的情绪和辛辣讽刺的笔触</a:t>
            </a:r>
            <a:r>
              <a:rPr lang="en-US" altLang="x-none" sz="3600" b="1" dirty="0">
                <a:ln/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ea"/>
              </a:rPr>
              <a:t>,</a:t>
            </a:r>
            <a:r>
              <a:rPr lang="zh-CN" altLang="en-US" sz="3600" b="1" dirty="0">
                <a:ln/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ea"/>
              </a:rPr>
              <a:t>描写了清国留学生污浊庸俗的生活，流露出作者矛盾、失望、痛苦、厌恶的复杂情绪，反衬一个爱国志士忧国忧民的悲愤。</a:t>
            </a:r>
            <a:endParaRPr lang="zh-CN" altLang="en-US" sz="3600" b="1" dirty="0">
              <a:ln/>
              <a:solidFill>
                <a:srgbClr val="C0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+mn-ea"/>
            </a:endParaRPr>
          </a:p>
        </p:txBody>
      </p:sp>
      <p:sp>
        <p:nvSpPr>
          <p:cNvPr id="2" name="文本框 1"/>
          <p:cNvSpPr txBox="1"/>
          <p:nvPr/>
        </p:nvSpPr>
        <p:spPr>
          <a:xfrm flipH="1">
            <a:off x="8550275" y="3106420"/>
            <a:ext cx="1693545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l"/>
            <a:r>
              <a:rPr lang="zh-CN" altLang="en-US" sz="3600" b="1" dirty="0">
                <a:ln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ea"/>
                <a:sym typeface="+mn-ea"/>
              </a:rPr>
              <a:t>呼应</a:t>
            </a:r>
            <a:endParaRPr lang="zh-CN" altLang="en-US" sz="3600" b="1" dirty="0">
              <a:ln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+mn-ea"/>
              <a:sym typeface="+mn-ea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883920" y="3201035"/>
            <a:ext cx="697230" cy="64516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</a:bodyPr>
          <a:p>
            <a:pPr algn="l"/>
            <a:r>
              <a:rPr lang="zh-CN" altLang="en-US" sz="3600" b="1" dirty="0">
                <a:ln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ea"/>
                <a:sym typeface="+mn-ea"/>
              </a:rPr>
              <a:t>与</a:t>
            </a:r>
            <a:endParaRPr lang="zh-CN" altLang="en-US" sz="3600" b="1" dirty="0">
              <a:ln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+mn-ea"/>
              <a:sym typeface="+mn-ea"/>
            </a:endParaRPr>
          </a:p>
        </p:txBody>
      </p:sp>
    </p:spTree>
  </p:cSld>
  <p:clrMapOvr>
    <a:masterClrMapping/>
  </p:clrMapOvr>
  <p:transition>
    <p:checke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07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07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07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07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24" grpId="0"/>
      <p:bldP spid="30735" grpId="0"/>
      <p:bldP spid="3" grpId="0"/>
      <p:bldP spid="2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1747" name="Rectangle 3"/>
          <p:cNvSpPr/>
          <p:nvPr/>
        </p:nvSpPr>
        <p:spPr>
          <a:xfrm>
            <a:off x="46355" y="765175"/>
            <a:ext cx="12017375" cy="97091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30000"/>
              </a:lnSpc>
            </a:pPr>
            <a:r>
              <a:rPr lang="en-US" altLang="x-none" sz="4400" b="1" dirty="0">
                <a:ln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ea"/>
              </a:rPr>
              <a:t>(2)“</a:t>
            </a:r>
            <a:r>
              <a:rPr lang="zh-CN" altLang="en-US" sz="4400" b="1" dirty="0">
                <a:ln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ea"/>
              </a:rPr>
              <a:t>实在标致极了”改为“实在丑极了”可以吗</a:t>
            </a:r>
            <a:r>
              <a:rPr lang="en-US" altLang="x-none" sz="4400" b="1" dirty="0">
                <a:ln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ea"/>
              </a:rPr>
              <a:t>?</a:t>
            </a:r>
            <a:endParaRPr lang="en-US" altLang="x-none" sz="4400" b="1" dirty="0">
              <a:ln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+mn-ea"/>
            </a:endParaRPr>
          </a:p>
        </p:txBody>
      </p:sp>
      <p:sp>
        <p:nvSpPr>
          <p:cNvPr id="31748" name="Text Box 4"/>
          <p:cNvSpPr txBox="1"/>
          <p:nvPr/>
        </p:nvSpPr>
        <p:spPr>
          <a:xfrm>
            <a:off x="2135188" y="2565400"/>
            <a:ext cx="309880" cy="64516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endParaRPr lang="zh-CN" altLang="en-US" sz="3600" b="1" dirty="0"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31749" name="Text Box 5"/>
          <p:cNvSpPr txBox="1"/>
          <p:nvPr/>
        </p:nvSpPr>
        <p:spPr>
          <a:xfrm>
            <a:off x="86995" y="2175510"/>
            <a:ext cx="12018010" cy="403098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  <a:scene3d>
              <a:camera prst="orthographicFront"/>
              <a:lightRig rig="threePt" dir="t"/>
            </a:scene3d>
          </a:bodyPr>
          <a:p>
            <a:pPr>
              <a:lnSpc>
                <a:spcPct val="160000"/>
              </a:lnSpc>
            </a:pPr>
            <a:r>
              <a:rPr lang="en-US" altLang="zh-CN" sz="3600" b="1" dirty="0">
                <a:solidFill>
                  <a:srgbClr val="0000CC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 </a:t>
            </a:r>
            <a:r>
              <a:rPr lang="en-US" altLang="zh-CN" sz="3600" b="1" dirty="0">
                <a:ln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     </a:t>
            </a:r>
            <a:r>
              <a:rPr lang="zh-CN" altLang="en-US" sz="4000" b="1" dirty="0">
                <a:ln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句中“标致”是</a:t>
            </a:r>
            <a:r>
              <a:rPr lang="zh-CN" altLang="en-US" sz="4000" b="1" dirty="0">
                <a:ln/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反语</a:t>
            </a:r>
            <a:r>
              <a:rPr lang="en-US" altLang="x-none" sz="4000" b="1" dirty="0">
                <a:ln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,</a:t>
            </a:r>
            <a:r>
              <a:rPr lang="zh-CN" altLang="en-US" sz="4000" b="1" dirty="0">
                <a:ln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用以</a:t>
            </a:r>
            <a:r>
              <a:rPr lang="zh-CN" altLang="en-US" sz="4000" b="1" dirty="0">
                <a:ln/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讽刺</a:t>
            </a:r>
            <a:r>
              <a:rPr lang="zh-CN" altLang="en-US" sz="4000" b="1" dirty="0">
                <a:ln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。</a:t>
            </a:r>
            <a:r>
              <a:rPr lang="en-US" altLang="x-none" sz="4000" b="1" dirty="0">
                <a:ln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“</a:t>
            </a:r>
            <a:r>
              <a:rPr lang="zh-CN" altLang="en-US" sz="4000" b="1" dirty="0">
                <a:ln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实在”表示“的确”的意思</a:t>
            </a:r>
            <a:r>
              <a:rPr lang="en-US" altLang="x-none" sz="4000" b="1" dirty="0">
                <a:ln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,</a:t>
            </a:r>
            <a:r>
              <a:rPr lang="zh-CN" altLang="en-US" sz="4000" b="1" dirty="0">
                <a:ln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用“实在”加强“标致”</a:t>
            </a:r>
            <a:r>
              <a:rPr lang="en-US" altLang="x-none" sz="4000" b="1" dirty="0">
                <a:ln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,</a:t>
            </a:r>
            <a:r>
              <a:rPr lang="zh-CN" altLang="en-US" sz="4000" b="1" dirty="0">
                <a:ln/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增强反语的讽刺力量</a:t>
            </a:r>
            <a:r>
              <a:rPr lang="en-US" altLang="x-none" sz="4000" b="1" dirty="0">
                <a:ln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,</a:t>
            </a:r>
            <a:r>
              <a:rPr lang="zh-CN" altLang="en-US" sz="4000" b="1" dirty="0">
                <a:ln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更强烈表达作者</a:t>
            </a:r>
            <a:r>
              <a:rPr lang="zh-CN" altLang="en-US" sz="4000" b="1" dirty="0">
                <a:ln/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对清国留学生的鄙视和反感</a:t>
            </a:r>
            <a:r>
              <a:rPr lang="zh-CN" altLang="en-US" sz="4000" b="1" dirty="0">
                <a:ln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。而改动后语意直露</a:t>
            </a:r>
            <a:r>
              <a:rPr lang="en-US" altLang="x-none" sz="4000" b="1" dirty="0">
                <a:ln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,</a:t>
            </a:r>
            <a:r>
              <a:rPr lang="zh-CN" altLang="en-US" sz="4000" b="1" dirty="0">
                <a:ln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缺乏了讽刺意味。</a:t>
            </a:r>
            <a:endParaRPr lang="zh-CN" altLang="en-US" sz="4000" b="1" dirty="0">
              <a:ln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仿宋" panose="02010609060101010101" charset="-122"/>
              <a:ea typeface="仿宋" panose="02010609060101010101" charset="-122"/>
            </a:endParaRPr>
          </a:p>
        </p:txBody>
      </p:sp>
    </p:spTree>
  </p:cSld>
  <p:clrMapOvr>
    <a:masterClrMapping/>
  </p:clrMapOvr>
  <p:transition>
    <p:strips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17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17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749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2770" name="Text Box 2"/>
          <p:cNvSpPr txBox="1"/>
          <p:nvPr/>
        </p:nvSpPr>
        <p:spPr>
          <a:xfrm>
            <a:off x="1524000" y="274638"/>
            <a:ext cx="9144000" cy="64516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endParaRPr lang="zh-CN" altLang="en-US" sz="3600" b="1" dirty="0"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32772" name="Text Box 4"/>
          <p:cNvSpPr txBox="1"/>
          <p:nvPr/>
        </p:nvSpPr>
        <p:spPr>
          <a:xfrm>
            <a:off x="1682750" y="174625"/>
            <a:ext cx="309880" cy="64516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endParaRPr lang="zh-CN" altLang="en-US" sz="3600" b="1" dirty="0"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32773" name="Text Box 5"/>
          <p:cNvSpPr txBox="1"/>
          <p:nvPr/>
        </p:nvSpPr>
        <p:spPr>
          <a:xfrm>
            <a:off x="-26670" y="0"/>
            <a:ext cx="12245340" cy="265176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30000"/>
              </a:lnSpc>
            </a:pPr>
            <a:r>
              <a:rPr lang="en-US" altLang="zh-CN" sz="4800" b="1" dirty="0">
                <a:ln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ea"/>
              </a:rPr>
              <a:t>2</a:t>
            </a:r>
            <a:r>
              <a:rPr lang="zh-CN" altLang="en-US" sz="4800" b="1" dirty="0">
                <a:ln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ea"/>
              </a:rPr>
              <a:t>、</a:t>
            </a:r>
            <a:r>
              <a:rPr lang="zh-CN" altLang="en-US" sz="4800" b="1" dirty="0">
                <a:ln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ea"/>
              </a:rPr>
              <a:t>精读第</a:t>
            </a:r>
            <a:r>
              <a:rPr lang="en-US" altLang="x-none" sz="4800" b="1" dirty="0">
                <a:ln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ea"/>
              </a:rPr>
              <a:t>5</a:t>
            </a:r>
            <a:r>
              <a:rPr lang="zh-CN" altLang="en-US" sz="4800" b="1" dirty="0">
                <a:ln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ea"/>
              </a:rPr>
              <a:t>语段</a:t>
            </a:r>
            <a:r>
              <a:rPr lang="en-US" altLang="x-none" sz="4800" b="1" dirty="0">
                <a:ln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ea"/>
              </a:rPr>
              <a:t>,</a:t>
            </a:r>
            <a:r>
              <a:rPr lang="zh-CN" altLang="en-US" sz="4800" b="1" dirty="0">
                <a:ln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ea"/>
              </a:rPr>
              <a:t>思考</a:t>
            </a:r>
            <a:r>
              <a:rPr lang="en-US" altLang="x-none" sz="4800" b="1" dirty="0">
                <a:ln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ea"/>
              </a:rPr>
              <a:t>:</a:t>
            </a:r>
            <a:endParaRPr lang="en-US" altLang="x-none" sz="4800" b="1" dirty="0">
              <a:ln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+mn-ea"/>
            </a:endParaRPr>
          </a:p>
          <a:p>
            <a:pPr>
              <a:lnSpc>
                <a:spcPct val="130000"/>
              </a:lnSpc>
            </a:pPr>
            <a:r>
              <a:rPr lang="en-US" altLang="x-none" sz="4000" b="1" dirty="0">
                <a:ln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ea"/>
              </a:rPr>
              <a:t>(1)</a:t>
            </a:r>
            <a:r>
              <a:rPr lang="zh-CN" altLang="en-US" sz="4000" b="1" dirty="0">
                <a:ln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ea"/>
              </a:rPr>
              <a:t>初到仙台的“我”受到优待</a:t>
            </a:r>
            <a:r>
              <a:rPr lang="en-US" altLang="x-none" sz="4000" b="1" dirty="0">
                <a:ln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ea"/>
              </a:rPr>
              <a:t>,</a:t>
            </a:r>
            <a:r>
              <a:rPr lang="zh-CN" altLang="en-US" sz="4000" b="1" dirty="0">
                <a:ln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ea"/>
              </a:rPr>
              <a:t>究其原因是“物以稀为贵”</a:t>
            </a:r>
            <a:r>
              <a:rPr lang="en-US" altLang="x-none" sz="4000" b="1" dirty="0">
                <a:ln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ea"/>
              </a:rPr>
              <a:t>,</a:t>
            </a:r>
            <a:r>
              <a:rPr lang="zh-CN" altLang="en-US" sz="4000" b="1" dirty="0">
                <a:ln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ea"/>
              </a:rPr>
              <a:t>句中的“大概”可以用“因为”替代吗</a:t>
            </a:r>
            <a:r>
              <a:rPr lang="en-US" altLang="x-none" sz="4000" b="1" dirty="0">
                <a:ln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ea"/>
              </a:rPr>
              <a:t>?</a:t>
            </a:r>
            <a:endParaRPr lang="en-US" altLang="x-none" sz="4000" b="1" dirty="0">
              <a:ln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+mn-ea"/>
            </a:endParaRPr>
          </a:p>
        </p:txBody>
      </p:sp>
      <p:sp>
        <p:nvSpPr>
          <p:cNvPr id="32774" name="Rectangle 6"/>
          <p:cNvSpPr/>
          <p:nvPr/>
        </p:nvSpPr>
        <p:spPr>
          <a:xfrm>
            <a:off x="73660" y="2755900"/>
            <a:ext cx="12145010" cy="424561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30000"/>
              </a:lnSpc>
            </a:pPr>
            <a:r>
              <a:rPr lang="en-US" altLang="x-none" sz="3600" b="1" dirty="0">
                <a:solidFill>
                  <a:srgbClr val="0000CC"/>
                </a:solidFill>
                <a:latin typeface="仿宋" panose="02010609060101010101" charset="-122"/>
                <a:ea typeface="仿宋" panose="02010609060101010101" charset="-122"/>
              </a:rPr>
              <a:t>   </a:t>
            </a:r>
            <a:r>
              <a:rPr lang="en-US" altLang="x-none" sz="3600" b="1" dirty="0">
                <a:ln/>
                <a:solidFill>
                  <a:schemeClr val="accent1">
                    <a:lumMod val="5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“</a:t>
            </a:r>
            <a:r>
              <a:rPr lang="zh-CN" altLang="en-US" sz="3600" b="1" dirty="0">
                <a:ln/>
                <a:solidFill>
                  <a:schemeClr val="accent1">
                    <a:lumMod val="5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大概”表示猜测</a:t>
            </a:r>
            <a:r>
              <a:rPr lang="en-US" altLang="x-none" sz="3600" b="1" dirty="0">
                <a:ln/>
                <a:solidFill>
                  <a:schemeClr val="accent1">
                    <a:lumMod val="5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,</a:t>
            </a:r>
            <a:r>
              <a:rPr lang="zh-CN" altLang="en-US" sz="3600" b="1" dirty="0">
                <a:ln/>
                <a:solidFill>
                  <a:schemeClr val="accent1">
                    <a:lumMod val="5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与句末语气的“罢”合用</a:t>
            </a:r>
            <a:r>
              <a:rPr lang="en-US" altLang="x-none" sz="3600" b="1" dirty="0">
                <a:ln/>
                <a:solidFill>
                  <a:schemeClr val="accent1">
                    <a:lumMod val="5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,</a:t>
            </a:r>
            <a:r>
              <a:rPr lang="zh-CN" altLang="en-US" sz="3600" b="1" dirty="0">
                <a:ln/>
                <a:solidFill>
                  <a:schemeClr val="accent1">
                    <a:lumMod val="5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更加强了不肯定语气。作者用诙谐的口气猜测他在仙台受“优待”的原因</a:t>
            </a:r>
            <a:r>
              <a:rPr lang="en-US" altLang="x-none" sz="3600" b="1" dirty="0">
                <a:ln/>
                <a:solidFill>
                  <a:schemeClr val="accent1">
                    <a:lumMod val="5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,</a:t>
            </a:r>
            <a:r>
              <a:rPr lang="zh-CN" altLang="en-US" sz="3600" b="1" dirty="0">
                <a:ln/>
                <a:solidFill>
                  <a:schemeClr val="accent1">
                    <a:lumMod val="5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有</a:t>
            </a:r>
            <a:r>
              <a:rPr lang="zh-CN" altLang="en-US" sz="3600" b="1" dirty="0">
                <a:ln/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自谦、自喜、感激</a:t>
            </a:r>
            <a:r>
              <a:rPr lang="zh-CN" altLang="en-US" sz="3600" b="1" dirty="0">
                <a:ln/>
                <a:solidFill>
                  <a:schemeClr val="accent1">
                    <a:lumMod val="5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之情。但推断为“物以稀为贵”</a:t>
            </a:r>
            <a:r>
              <a:rPr lang="en-US" altLang="x-none" sz="3600" b="1" dirty="0">
                <a:ln/>
                <a:solidFill>
                  <a:schemeClr val="accent1">
                    <a:lumMod val="5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,</a:t>
            </a:r>
            <a:r>
              <a:rPr lang="zh-CN" altLang="en-US" sz="3600" b="1" dirty="0">
                <a:ln/>
                <a:solidFill>
                  <a:schemeClr val="accent1">
                    <a:lumMod val="5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包含</a:t>
            </a:r>
            <a:r>
              <a:rPr lang="zh-CN" altLang="en-US" sz="3600" b="1" dirty="0">
                <a:ln/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一个弱</a:t>
            </a:r>
            <a:r>
              <a:rPr lang="zh-CN" altLang="en-US" sz="3600" b="1" dirty="0">
                <a:ln/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  <a:sym typeface="+mn-ea"/>
              </a:rPr>
              <a:t>国国民的辛酸</a:t>
            </a:r>
            <a:r>
              <a:rPr lang="en-US" altLang="x-none" sz="3600" b="1" dirty="0">
                <a:ln/>
                <a:solidFill>
                  <a:schemeClr val="accent1">
                    <a:lumMod val="5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  <a:sym typeface="+mn-ea"/>
              </a:rPr>
              <a:t>,</a:t>
            </a:r>
            <a:r>
              <a:rPr lang="zh-CN" altLang="en-US" sz="3600" b="1" dirty="0">
                <a:ln/>
                <a:solidFill>
                  <a:schemeClr val="accent1">
                    <a:lumMod val="5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  <a:sym typeface="+mn-ea"/>
              </a:rPr>
              <a:t>同时反映出作者</a:t>
            </a:r>
            <a:r>
              <a:rPr lang="zh-CN" altLang="en-US" sz="3600" b="1" dirty="0">
                <a:ln/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  <a:sym typeface="+mn-ea"/>
              </a:rPr>
              <a:t>强烈的民族自尊心</a:t>
            </a:r>
            <a:r>
              <a:rPr lang="zh-CN" altLang="en-US" sz="3600" b="1" dirty="0">
                <a:ln/>
                <a:solidFill>
                  <a:schemeClr val="accent1">
                    <a:lumMod val="5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  <a:sym typeface="+mn-ea"/>
              </a:rPr>
              <a:t>。</a:t>
            </a:r>
            <a:r>
              <a:rPr lang="en-US" altLang="x-none" sz="3600" b="1" dirty="0">
                <a:ln/>
                <a:solidFill>
                  <a:schemeClr val="accent1">
                    <a:lumMod val="5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  <a:sym typeface="+mn-ea"/>
              </a:rPr>
              <a:t>“</a:t>
            </a:r>
            <a:r>
              <a:rPr lang="zh-CN" altLang="en-US" sz="3600" b="1" dirty="0">
                <a:ln/>
                <a:solidFill>
                  <a:schemeClr val="accent1">
                    <a:lumMod val="5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  <a:sym typeface="+mn-ea"/>
              </a:rPr>
              <a:t>因为”表达不出这层意味。</a:t>
            </a:r>
            <a:endParaRPr lang="zh-CN" altLang="en-US" sz="3600" b="1" dirty="0">
              <a:ln/>
              <a:solidFill>
                <a:schemeClr val="accent1">
                  <a:lumMod val="50000"/>
                </a:schemeClr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仿宋" panose="02010609060101010101" charset="-122"/>
              <a:ea typeface="仿宋" panose="02010609060101010101" charset="-122"/>
              <a:sym typeface="+mn-ea"/>
            </a:endParaRPr>
          </a:p>
          <a:p>
            <a:endParaRPr lang="zh-CN" altLang="en-US" sz="3600" b="1" dirty="0">
              <a:ln/>
              <a:solidFill>
                <a:schemeClr val="accent1">
                  <a:lumMod val="50000"/>
                </a:schemeClr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仿宋" panose="02010609060101010101" charset="-122"/>
              <a:ea typeface="仿宋" panose="02010609060101010101" charset="-122"/>
              <a:sym typeface="+mn-ea"/>
            </a:endParaRPr>
          </a:p>
        </p:txBody>
      </p:sp>
    </p:spTree>
  </p:cSld>
  <p:clrMapOvr>
    <a:masterClrMapping/>
  </p:clrMapOvr>
  <p:transition>
    <p:push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27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27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774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3798" name="Text Box 6"/>
          <p:cNvSpPr txBox="1"/>
          <p:nvPr/>
        </p:nvSpPr>
        <p:spPr>
          <a:xfrm>
            <a:off x="24130" y="-5715"/>
            <a:ext cx="12078335" cy="297053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20000"/>
              </a:lnSpc>
            </a:pPr>
            <a:r>
              <a:rPr lang="en-US" altLang="zh-CN" sz="4800" b="1" dirty="0">
                <a:ln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ea"/>
              </a:rPr>
              <a:t>3</a:t>
            </a:r>
            <a:r>
              <a:rPr lang="zh-CN" altLang="en-US" sz="4800" b="1" dirty="0">
                <a:ln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ea"/>
              </a:rPr>
              <a:t>、</a:t>
            </a:r>
            <a:r>
              <a:rPr lang="zh-CN" altLang="en-US" sz="4800" b="1" dirty="0">
                <a:ln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ea"/>
              </a:rPr>
              <a:t>精读第</a:t>
            </a:r>
            <a:r>
              <a:rPr lang="en-US" altLang="x-none" sz="4800" b="1" dirty="0">
                <a:ln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ea"/>
              </a:rPr>
              <a:t>24---31</a:t>
            </a:r>
            <a:r>
              <a:rPr lang="zh-CN" altLang="en-US" sz="4800" b="1" dirty="0">
                <a:ln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ea"/>
              </a:rPr>
              <a:t>段</a:t>
            </a:r>
            <a:r>
              <a:rPr lang="en-US" altLang="x-none" sz="4800" b="1" dirty="0">
                <a:ln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ea"/>
              </a:rPr>
              <a:t>,</a:t>
            </a:r>
            <a:r>
              <a:rPr lang="zh-CN" altLang="en-US" sz="4800" b="1" dirty="0">
                <a:ln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ea"/>
              </a:rPr>
              <a:t>思考</a:t>
            </a:r>
            <a:r>
              <a:rPr lang="en-US" altLang="x-none" sz="4800" b="1" dirty="0">
                <a:ln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ea"/>
              </a:rPr>
              <a:t>:</a:t>
            </a:r>
            <a:endParaRPr lang="en-US" altLang="x-none" sz="4800" b="1" dirty="0">
              <a:ln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+mn-ea"/>
            </a:endParaRPr>
          </a:p>
          <a:p>
            <a:pPr>
              <a:lnSpc>
                <a:spcPct val="120000"/>
              </a:lnSpc>
            </a:pPr>
            <a:r>
              <a:rPr lang="en-US" altLang="x-none" sz="3600" b="1" dirty="0">
                <a:ln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ea"/>
              </a:rPr>
              <a:t>(1)</a:t>
            </a:r>
            <a:r>
              <a:rPr lang="zh-CN" altLang="en-US" sz="3600" b="1" dirty="0">
                <a:ln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ea"/>
              </a:rPr>
              <a:t>怎样理解“中国是弱国</a:t>
            </a:r>
            <a:r>
              <a:rPr lang="en-US" altLang="x-none" sz="3600" b="1" dirty="0">
                <a:ln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ea"/>
              </a:rPr>
              <a:t>,</a:t>
            </a:r>
            <a:r>
              <a:rPr lang="zh-CN" altLang="en-US" sz="3600" b="1" dirty="0">
                <a:ln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ea"/>
              </a:rPr>
              <a:t>所以中国人当然是低能儿</a:t>
            </a:r>
            <a:r>
              <a:rPr lang="en-US" altLang="x-none" sz="3600" b="1" dirty="0">
                <a:ln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ea"/>
              </a:rPr>
              <a:t>,</a:t>
            </a:r>
            <a:r>
              <a:rPr lang="zh-CN" altLang="en-US" sz="3600" b="1" dirty="0">
                <a:ln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ea"/>
              </a:rPr>
              <a:t>分数在六十分以上</a:t>
            </a:r>
            <a:r>
              <a:rPr lang="en-US" altLang="x-none" sz="3600" b="1" dirty="0">
                <a:ln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ea"/>
              </a:rPr>
              <a:t>,</a:t>
            </a:r>
            <a:r>
              <a:rPr lang="zh-CN" altLang="en-US" sz="3600" b="1" dirty="0">
                <a:ln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ea"/>
              </a:rPr>
              <a:t>便不是自己的能力了</a:t>
            </a:r>
            <a:r>
              <a:rPr lang="en-US" altLang="x-none" sz="3600" b="1" dirty="0">
                <a:ln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ea"/>
              </a:rPr>
              <a:t>:</a:t>
            </a:r>
            <a:r>
              <a:rPr lang="zh-CN" altLang="en-US" sz="3600" b="1" dirty="0">
                <a:ln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ea"/>
              </a:rPr>
              <a:t>也无怪他们疑惑。</a:t>
            </a:r>
            <a:r>
              <a:rPr lang="en-US" altLang="x-none" sz="3600" b="1" dirty="0">
                <a:ln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ea"/>
              </a:rPr>
              <a:t>”</a:t>
            </a:r>
            <a:r>
              <a:rPr lang="zh-CN" altLang="en-US" sz="3600" b="1" dirty="0">
                <a:ln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ea"/>
              </a:rPr>
              <a:t>这句话</a:t>
            </a:r>
            <a:r>
              <a:rPr lang="en-US" altLang="x-none" sz="3600" b="1" dirty="0">
                <a:ln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ea"/>
              </a:rPr>
              <a:t>?</a:t>
            </a:r>
            <a:endParaRPr lang="en-US" altLang="x-none" sz="3600" b="1" dirty="0">
              <a:ln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+mn-ea"/>
            </a:endParaRPr>
          </a:p>
        </p:txBody>
      </p:sp>
      <p:sp>
        <p:nvSpPr>
          <p:cNvPr id="33799" name="Text Box 7"/>
          <p:cNvSpPr txBox="1"/>
          <p:nvPr/>
        </p:nvSpPr>
        <p:spPr>
          <a:xfrm>
            <a:off x="57150" y="2497455"/>
            <a:ext cx="12078335" cy="441198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30000"/>
              </a:lnSpc>
            </a:pPr>
            <a:r>
              <a:rPr lang="en-US" altLang="x-none" sz="3200" b="1" dirty="0">
                <a:latin typeface="Arial" panose="020B0604020202020204" pitchFamily="34" charset="0"/>
                <a:ea typeface="黑体" panose="02010609060101010101" pitchFamily="49" charset="-122"/>
              </a:rPr>
              <a:t>      </a:t>
            </a:r>
            <a:r>
              <a:rPr lang="en-US" altLang="x-none" sz="3200" b="1" dirty="0">
                <a:latin typeface="仿宋" panose="02010609060101010101" charset="-122"/>
                <a:ea typeface="仿宋" panose="02010609060101010101" charset="-122"/>
              </a:rPr>
              <a:t> </a:t>
            </a:r>
            <a:r>
              <a:rPr lang="zh-CN" altLang="en-US" sz="3600" b="1" dirty="0">
                <a:ln/>
                <a:solidFill>
                  <a:schemeClr val="accent1">
                    <a:lumMod val="5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这句话不是直接、正面表述作者的愤慨</a:t>
            </a:r>
            <a:r>
              <a:rPr lang="en-US" altLang="x-none" sz="3600" b="1" dirty="0">
                <a:ln/>
                <a:solidFill>
                  <a:schemeClr val="accent1">
                    <a:lumMod val="5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,</a:t>
            </a:r>
            <a:r>
              <a:rPr lang="zh-CN" altLang="en-US" sz="3600" b="1" dirty="0">
                <a:ln/>
                <a:solidFill>
                  <a:schemeClr val="accent1">
                    <a:lumMod val="5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而是以歧视中国的日本人的心理来写</a:t>
            </a:r>
            <a:r>
              <a:rPr lang="en-US" altLang="x-none" sz="3600" b="1" dirty="0">
                <a:ln/>
                <a:solidFill>
                  <a:schemeClr val="accent1">
                    <a:lumMod val="5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,</a:t>
            </a:r>
            <a:r>
              <a:rPr lang="zh-CN" altLang="en-US" sz="3600" b="1" dirty="0">
                <a:ln/>
                <a:solidFill>
                  <a:schemeClr val="accent1">
                    <a:lumMod val="5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这种出于偏见而武断作结论</a:t>
            </a:r>
            <a:r>
              <a:rPr lang="en-US" altLang="x-none" sz="3600" b="1" dirty="0">
                <a:ln/>
                <a:solidFill>
                  <a:schemeClr val="accent1">
                    <a:lumMod val="5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,</a:t>
            </a:r>
            <a:r>
              <a:rPr lang="zh-CN" altLang="en-US" sz="3600" b="1" dirty="0">
                <a:ln/>
                <a:solidFill>
                  <a:schemeClr val="accent1">
                    <a:lumMod val="5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侮辱人格的做法引起作者极大的愤慨</a:t>
            </a:r>
            <a:r>
              <a:rPr lang="en-US" altLang="x-none" sz="3600" b="1" dirty="0">
                <a:ln/>
                <a:solidFill>
                  <a:schemeClr val="accent1">
                    <a:lumMod val="5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,</a:t>
            </a:r>
            <a:r>
              <a:rPr lang="zh-CN" altLang="en-US" sz="3600" b="1" dirty="0">
                <a:ln/>
                <a:solidFill>
                  <a:schemeClr val="accent1">
                    <a:lumMod val="5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这种愤慨</a:t>
            </a:r>
            <a:r>
              <a:rPr lang="zh-CN" altLang="en-US" sz="3600" b="1" dirty="0">
                <a:ln/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不仅是因个人的人格遭受侮辱</a:t>
            </a:r>
            <a:r>
              <a:rPr lang="en-US" altLang="x-none" sz="3600" b="1" dirty="0">
                <a:ln/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,</a:t>
            </a:r>
            <a:r>
              <a:rPr lang="zh-CN" altLang="en-US" sz="3600" b="1" dirty="0">
                <a:ln/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更因民族衰弱在列强面前遭到歧视而产生的悲哀</a:t>
            </a:r>
            <a:r>
              <a:rPr lang="zh-CN" altLang="en-US" sz="3600" b="1" dirty="0">
                <a:ln/>
                <a:solidFill>
                  <a:schemeClr val="accent1">
                    <a:lumMod val="5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。话中表达了作者</a:t>
            </a:r>
            <a:r>
              <a:rPr lang="zh-CN" altLang="en-US" sz="3600" b="1" dirty="0">
                <a:ln/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极强的民族自尊心和忧盼祖国强盛的愿望</a:t>
            </a:r>
            <a:r>
              <a:rPr lang="zh-CN" altLang="en-US" sz="3600" b="1" dirty="0">
                <a:ln/>
                <a:solidFill>
                  <a:schemeClr val="accent1">
                    <a:lumMod val="5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。</a:t>
            </a:r>
            <a:endParaRPr lang="zh-CN" altLang="en-US" sz="3600" b="1" dirty="0">
              <a:ln/>
              <a:solidFill>
                <a:schemeClr val="accent1">
                  <a:lumMod val="50000"/>
                </a:schemeClr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仿宋" panose="02010609060101010101" charset="-122"/>
              <a:ea typeface="仿宋" panose="02010609060101010101" charset="-122"/>
            </a:endParaRPr>
          </a:p>
        </p:txBody>
      </p:sp>
    </p:spTree>
  </p:cSld>
  <p:clrMapOvr>
    <a:masterClrMapping/>
  </p:clrMapOvr>
  <p:transition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37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799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4819" name="Text Box 3"/>
          <p:cNvSpPr txBox="1"/>
          <p:nvPr/>
        </p:nvSpPr>
        <p:spPr>
          <a:xfrm>
            <a:off x="29210" y="107950"/>
            <a:ext cx="12134215" cy="169164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30000"/>
              </a:lnSpc>
            </a:pPr>
            <a:r>
              <a:rPr lang="en-US" altLang="x-none" sz="4000" b="1" dirty="0">
                <a:ln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ea"/>
              </a:rPr>
              <a:t>(2)“</a:t>
            </a:r>
            <a:r>
              <a:rPr lang="zh-CN" altLang="en-US" sz="4000" b="1" dirty="0">
                <a:ln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ea"/>
              </a:rPr>
              <a:t>他们也何尝不酒醉似的喝彩”句中的“何尝”是什么意思</a:t>
            </a:r>
            <a:r>
              <a:rPr lang="en-US" altLang="x-none" sz="4000" b="1" dirty="0">
                <a:ln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ea"/>
              </a:rPr>
              <a:t>?</a:t>
            </a:r>
            <a:endParaRPr lang="en-US" altLang="x-none" sz="4000" b="1" dirty="0">
              <a:ln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+mn-ea"/>
            </a:endParaRPr>
          </a:p>
        </p:txBody>
      </p:sp>
      <p:sp>
        <p:nvSpPr>
          <p:cNvPr id="34820" name="Text Box 4"/>
          <p:cNvSpPr txBox="1"/>
          <p:nvPr/>
        </p:nvSpPr>
        <p:spPr>
          <a:xfrm>
            <a:off x="29210" y="2193290"/>
            <a:ext cx="12134215" cy="396748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40000"/>
              </a:lnSpc>
            </a:pPr>
            <a:r>
              <a:rPr lang="en-US" altLang="x-none" sz="3600" b="1" dirty="0">
                <a:ln/>
                <a:solidFill>
                  <a:schemeClr val="accent1">
                    <a:lumMod val="5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   “</a:t>
            </a:r>
            <a:r>
              <a:rPr lang="zh-CN" altLang="en-US" sz="3600" b="1" dirty="0">
                <a:ln/>
                <a:solidFill>
                  <a:schemeClr val="accent1">
                    <a:lumMod val="5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何尝”与“不”连用</a:t>
            </a:r>
            <a:r>
              <a:rPr lang="en-US" altLang="x-none" sz="3600" b="1" dirty="0">
                <a:ln/>
                <a:solidFill>
                  <a:schemeClr val="accent1">
                    <a:lumMod val="5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,</a:t>
            </a:r>
            <a:r>
              <a:rPr lang="zh-CN" altLang="en-US" sz="3600" b="1" dirty="0">
                <a:ln/>
                <a:solidFill>
                  <a:schemeClr val="accent1">
                    <a:lumMod val="5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以反诘的语气加强肯定</a:t>
            </a:r>
            <a:r>
              <a:rPr lang="en-US" altLang="x-none" sz="3600" b="1" dirty="0">
                <a:ln/>
                <a:solidFill>
                  <a:schemeClr val="accent1">
                    <a:lumMod val="5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,</a:t>
            </a:r>
            <a:r>
              <a:rPr lang="zh-CN" altLang="en-US" sz="3600" b="1" dirty="0">
                <a:ln/>
                <a:solidFill>
                  <a:schemeClr val="accent1">
                    <a:lumMod val="5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说明他们无一例外的幸灾乐祸</a:t>
            </a:r>
            <a:r>
              <a:rPr lang="en-US" altLang="x-none" sz="3600" b="1" dirty="0">
                <a:ln/>
                <a:solidFill>
                  <a:schemeClr val="accent1">
                    <a:lumMod val="5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,</a:t>
            </a:r>
            <a:r>
              <a:rPr lang="zh-CN" altLang="en-US" sz="3600" b="1" dirty="0">
                <a:ln/>
                <a:solidFill>
                  <a:schemeClr val="accent1">
                    <a:lumMod val="5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麻木不仁，强烈表达了作者</a:t>
            </a:r>
            <a:r>
              <a:rPr lang="zh-CN" altLang="en-US" sz="3600" b="1" dirty="0">
                <a:ln/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对人们精神麻木的极其沉痛的情感</a:t>
            </a:r>
            <a:r>
              <a:rPr lang="zh-CN" altLang="en-US" sz="3600" b="1" dirty="0">
                <a:ln/>
                <a:solidFill>
                  <a:schemeClr val="accent1">
                    <a:lumMod val="5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。</a:t>
            </a:r>
            <a:r>
              <a:rPr lang="en-US" altLang="x-none" sz="3600" b="1" dirty="0">
                <a:ln/>
                <a:solidFill>
                  <a:schemeClr val="accent1">
                    <a:lumMod val="5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“</a:t>
            </a:r>
            <a:r>
              <a:rPr lang="zh-CN" altLang="en-US" sz="3600" b="1" dirty="0">
                <a:ln/>
                <a:solidFill>
                  <a:schemeClr val="accent1">
                    <a:lumMod val="5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酒醉似的喝彩”原指日本学生看到中国人被枪毙时兴高采烈的表现，句中的“他们”指麻木的中国人。</a:t>
            </a:r>
            <a:endParaRPr lang="zh-CN" altLang="en-US" sz="3600" b="1" dirty="0">
              <a:ln/>
              <a:solidFill>
                <a:schemeClr val="accent1">
                  <a:lumMod val="50000"/>
                </a:schemeClr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仿宋" panose="02010609060101010101" charset="-122"/>
              <a:ea typeface="仿宋" panose="02010609060101010101" charset="-122"/>
            </a:endParaRPr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48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820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5843" name="Text Box 3"/>
          <p:cNvSpPr txBox="1"/>
          <p:nvPr/>
        </p:nvSpPr>
        <p:spPr>
          <a:xfrm>
            <a:off x="40640" y="189230"/>
            <a:ext cx="12094210" cy="169164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30000"/>
              </a:lnSpc>
            </a:pPr>
            <a:r>
              <a:rPr lang="en-US" altLang="x-none" sz="4000" b="1" dirty="0">
                <a:ln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ea"/>
              </a:rPr>
              <a:t>(3)</a:t>
            </a:r>
            <a:r>
              <a:rPr lang="zh-CN" altLang="en-US" sz="4000" b="1" dirty="0">
                <a:ln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ea"/>
              </a:rPr>
              <a:t>匿名信和看电影事件促成作者弃医从文的转变</a:t>
            </a:r>
            <a:r>
              <a:rPr lang="en-US" altLang="x-none" sz="4000" b="1" dirty="0">
                <a:ln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ea"/>
              </a:rPr>
              <a:t>,</a:t>
            </a:r>
            <a:r>
              <a:rPr lang="zh-CN" altLang="en-US" sz="4000" b="1" dirty="0">
                <a:ln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ea"/>
              </a:rPr>
              <a:t>对这两件事的叙述侧重点有什么不同</a:t>
            </a:r>
            <a:r>
              <a:rPr lang="en-US" altLang="x-none" sz="4000" b="1" dirty="0">
                <a:ln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ea"/>
              </a:rPr>
              <a:t>?</a:t>
            </a:r>
            <a:endParaRPr lang="en-US" altLang="x-none" sz="4000" b="1" dirty="0">
              <a:ln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+mn-ea"/>
            </a:endParaRPr>
          </a:p>
        </p:txBody>
      </p:sp>
      <p:sp>
        <p:nvSpPr>
          <p:cNvPr id="35844" name="Text Box 4"/>
          <p:cNvSpPr txBox="1"/>
          <p:nvPr/>
        </p:nvSpPr>
        <p:spPr>
          <a:xfrm>
            <a:off x="40640" y="1880235"/>
            <a:ext cx="12094210" cy="474281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40000"/>
              </a:lnSpc>
            </a:pPr>
            <a:r>
              <a:rPr lang="en-US" altLang="x-none" sz="3600" b="1" dirty="0">
                <a:latin typeface="Arial" panose="020B0604020202020204" pitchFamily="34" charset="0"/>
                <a:ea typeface="黑体" panose="02010609060101010101" pitchFamily="49" charset="-122"/>
              </a:rPr>
              <a:t>    </a:t>
            </a:r>
            <a:r>
              <a:rPr lang="en-US" altLang="x-none" sz="3600" b="1" dirty="0">
                <a:ln/>
                <a:solidFill>
                  <a:schemeClr val="accent1">
                    <a:lumMod val="5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  </a:t>
            </a:r>
            <a:r>
              <a:rPr lang="zh-CN" altLang="en-US" sz="3600" b="1" dirty="0">
                <a:ln/>
                <a:solidFill>
                  <a:schemeClr val="accent1">
                    <a:lumMod val="5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匿名信事件中作者有意揭示日本“爱国青年”的荒谬逻辑</a:t>
            </a:r>
            <a:r>
              <a:rPr lang="en-US" altLang="x-none" sz="3600" b="1" dirty="0">
                <a:ln/>
                <a:solidFill>
                  <a:schemeClr val="accent1">
                    <a:lumMod val="5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,</a:t>
            </a:r>
            <a:r>
              <a:rPr lang="zh-CN" altLang="en-US" sz="3600" b="1" dirty="0">
                <a:ln/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表现在遭受屈辱后极力辛酸和愤懑的感情</a:t>
            </a:r>
            <a:r>
              <a:rPr lang="zh-CN" altLang="en-US" sz="3600" b="1" dirty="0">
                <a:ln/>
                <a:solidFill>
                  <a:schemeClr val="accent1">
                    <a:lumMod val="5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。看电影事件反映作者</a:t>
            </a:r>
            <a:r>
              <a:rPr lang="zh-CN" altLang="en-US" sz="3600" b="1" dirty="0">
                <a:ln/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难以抑制的激愤</a:t>
            </a:r>
            <a:r>
              <a:rPr lang="zh-CN" altLang="en-US" sz="3600" b="1" dirty="0">
                <a:ln/>
                <a:solidFill>
                  <a:schemeClr val="accent1">
                    <a:lumMod val="5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。第一件事</a:t>
            </a:r>
            <a:r>
              <a:rPr lang="zh-CN" altLang="en-US" sz="3600" b="1" dirty="0">
                <a:ln/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侧重写弱国国民受人歧视</a:t>
            </a:r>
            <a:r>
              <a:rPr lang="en-US" altLang="x-none" sz="3600" b="1" dirty="0">
                <a:ln/>
                <a:solidFill>
                  <a:schemeClr val="accent1">
                    <a:lumMod val="5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,</a:t>
            </a:r>
            <a:r>
              <a:rPr lang="zh-CN" altLang="en-US" sz="3600" b="1" dirty="0">
                <a:ln/>
                <a:solidFill>
                  <a:schemeClr val="accent1">
                    <a:lumMod val="5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从而激发作者立志使自己祖国富强的志向</a:t>
            </a:r>
            <a:r>
              <a:rPr lang="en-US" altLang="x-none" sz="3600" b="1" dirty="0">
                <a:ln/>
                <a:solidFill>
                  <a:schemeClr val="accent1">
                    <a:lumMod val="5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,</a:t>
            </a:r>
            <a:r>
              <a:rPr lang="zh-CN" altLang="en-US" sz="3600" b="1" dirty="0">
                <a:ln/>
                <a:solidFill>
                  <a:schemeClr val="accent1">
                    <a:lumMod val="5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第二件事写</a:t>
            </a:r>
            <a:r>
              <a:rPr lang="zh-CN" altLang="en-US" sz="3600" b="1" dirty="0">
                <a:ln/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中国国民的不觉悟</a:t>
            </a:r>
            <a:r>
              <a:rPr lang="en-US" altLang="x-none" sz="3600" b="1" dirty="0">
                <a:ln/>
                <a:solidFill>
                  <a:schemeClr val="accent1">
                    <a:lumMod val="5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------</a:t>
            </a:r>
            <a:r>
              <a:rPr lang="zh-CN" altLang="en-US" sz="3600" b="1" dirty="0">
                <a:ln/>
                <a:solidFill>
                  <a:schemeClr val="accent1">
                    <a:lumMod val="5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这是造成民族衰弱的重要原因之一</a:t>
            </a:r>
            <a:r>
              <a:rPr lang="en-US" altLang="x-none" sz="3600" b="1" dirty="0">
                <a:ln/>
                <a:solidFill>
                  <a:schemeClr val="accent1">
                    <a:lumMod val="5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,</a:t>
            </a:r>
            <a:r>
              <a:rPr lang="zh-CN" altLang="en-US" sz="3600" b="1" dirty="0">
                <a:ln/>
                <a:solidFill>
                  <a:schemeClr val="accent1">
                    <a:lumMod val="5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这两件事促使作者弃医从文。</a:t>
            </a:r>
            <a:endParaRPr lang="zh-CN" altLang="en-US" sz="3600" b="1" dirty="0">
              <a:ln/>
              <a:solidFill>
                <a:schemeClr val="accent1">
                  <a:lumMod val="50000"/>
                </a:schemeClr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仿宋" panose="02010609060101010101" charset="-122"/>
              <a:ea typeface="仿宋" panose="02010609060101010101" charset="-122"/>
            </a:endParaRPr>
          </a:p>
        </p:txBody>
      </p:sp>
    </p:spTree>
  </p:cSld>
  <p:clrMapOvr>
    <a:masterClrMapping/>
  </p:clrMapOvr>
  <p:transition>
    <p:cover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58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58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844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6870" name="Text Box 6"/>
          <p:cNvSpPr txBox="1"/>
          <p:nvPr/>
        </p:nvSpPr>
        <p:spPr>
          <a:xfrm>
            <a:off x="-19685" y="72390"/>
            <a:ext cx="12114530" cy="533590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20000"/>
              </a:lnSpc>
            </a:pPr>
            <a:r>
              <a:rPr lang="en-US" altLang="x-none" sz="4400" b="1" dirty="0">
                <a:ln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ea"/>
              </a:rPr>
              <a:t>4</a:t>
            </a:r>
            <a:r>
              <a:rPr lang="zh-CN" altLang="en-US" sz="4400" b="1" dirty="0">
                <a:ln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ea"/>
              </a:rPr>
              <a:t>、精读第</a:t>
            </a:r>
            <a:r>
              <a:rPr lang="en-US" altLang="x-none" sz="4400" b="1" dirty="0">
                <a:ln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ea"/>
              </a:rPr>
              <a:t>38</a:t>
            </a:r>
            <a:r>
              <a:rPr lang="zh-CN" altLang="en-US" sz="4400" b="1" dirty="0">
                <a:ln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ea"/>
              </a:rPr>
              <a:t>段</a:t>
            </a:r>
            <a:r>
              <a:rPr lang="en-US" altLang="x-none" sz="4400" b="1" dirty="0">
                <a:ln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ea"/>
              </a:rPr>
              <a:t>,</a:t>
            </a:r>
            <a:r>
              <a:rPr lang="zh-CN" altLang="en-US" sz="4400" b="1" dirty="0">
                <a:ln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ea"/>
              </a:rPr>
              <a:t>思考</a:t>
            </a:r>
            <a:r>
              <a:rPr lang="en-US" altLang="x-none" sz="4400" b="1" dirty="0">
                <a:ln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ea"/>
              </a:rPr>
              <a:t>:</a:t>
            </a:r>
            <a:endParaRPr lang="en-US" altLang="x-none" sz="4400" b="1" dirty="0">
              <a:ln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+mn-ea"/>
            </a:endParaRPr>
          </a:p>
          <a:p>
            <a:pPr>
              <a:lnSpc>
                <a:spcPct val="120000"/>
              </a:lnSpc>
            </a:pPr>
            <a:r>
              <a:rPr lang="en-US" altLang="x-none" sz="4000" b="1" dirty="0">
                <a:ln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ea"/>
              </a:rPr>
              <a:t>“</a:t>
            </a:r>
            <a:r>
              <a:rPr lang="zh-CN" altLang="en-US" sz="4000" b="1" dirty="0">
                <a:ln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ea"/>
              </a:rPr>
              <a:t>良心发现”指</a:t>
            </a:r>
            <a:endParaRPr lang="zh-CN" altLang="en-US" sz="4000" b="1" dirty="0">
              <a:ln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+mn-ea"/>
            </a:endParaRPr>
          </a:p>
          <a:p>
            <a:pPr>
              <a:lnSpc>
                <a:spcPct val="120000"/>
              </a:lnSpc>
            </a:pPr>
            <a:endParaRPr lang="zh-CN" altLang="en-US" sz="4000" b="1" dirty="0">
              <a:ln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+mn-ea"/>
            </a:endParaRPr>
          </a:p>
          <a:p>
            <a:pPr>
              <a:lnSpc>
                <a:spcPct val="120000"/>
              </a:lnSpc>
            </a:pPr>
            <a:r>
              <a:rPr lang="zh-CN" altLang="en-US" sz="4000" b="1" dirty="0">
                <a:ln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ea"/>
              </a:rPr>
              <a:t>“增加勇气”指</a:t>
            </a:r>
            <a:endParaRPr lang="zh-CN" altLang="en-US" sz="4000" b="1" dirty="0">
              <a:ln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+mn-ea"/>
            </a:endParaRPr>
          </a:p>
          <a:p>
            <a:pPr>
              <a:lnSpc>
                <a:spcPct val="120000"/>
              </a:lnSpc>
            </a:pPr>
            <a:endParaRPr lang="zh-CN" altLang="en-US" sz="4000" b="1" dirty="0">
              <a:ln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+mn-ea"/>
            </a:endParaRPr>
          </a:p>
          <a:p>
            <a:pPr>
              <a:lnSpc>
                <a:spcPct val="120000"/>
              </a:lnSpc>
            </a:pPr>
            <a:endParaRPr lang="zh-CN" altLang="en-US" sz="4000" b="1" dirty="0">
              <a:ln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+mn-ea"/>
            </a:endParaRPr>
          </a:p>
          <a:p>
            <a:pPr>
              <a:lnSpc>
                <a:spcPct val="120000"/>
              </a:lnSpc>
            </a:pPr>
            <a:r>
              <a:rPr lang="zh-CN" altLang="en-US" sz="4000" b="1" dirty="0">
                <a:ln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ea"/>
              </a:rPr>
              <a:t>“正人君子”指</a:t>
            </a:r>
            <a:endParaRPr lang="zh-CN" altLang="en-US" sz="4000" b="1" dirty="0">
              <a:ln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+mn-ea"/>
            </a:endParaRPr>
          </a:p>
        </p:txBody>
      </p:sp>
      <p:sp>
        <p:nvSpPr>
          <p:cNvPr id="36871" name="Text Box 7"/>
          <p:cNvSpPr txBox="1"/>
          <p:nvPr/>
        </p:nvSpPr>
        <p:spPr>
          <a:xfrm>
            <a:off x="29845" y="1668145"/>
            <a:ext cx="12113895" cy="70675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r>
              <a:rPr lang="en-US" altLang="zh-CN" sz="4000" b="1" dirty="0">
                <a:ln/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    </a:t>
            </a:r>
            <a:r>
              <a:rPr lang="zh-CN" altLang="en-US" sz="4000" b="1" dirty="0">
                <a:ln/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作者热爱祖国、勇于斗争的思想受到触动。</a:t>
            </a:r>
            <a:endParaRPr lang="zh-CN" altLang="en-US" sz="4000" b="1" dirty="0">
              <a:ln/>
              <a:solidFill>
                <a:srgbClr val="C0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仿宋" panose="02010609060101010101" charset="-122"/>
              <a:ea typeface="仿宋" panose="02010609060101010101" charset="-122"/>
            </a:endParaRPr>
          </a:p>
        </p:txBody>
      </p:sp>
      <p:sp>
        <p:nvSpPr>
          <p:cNvPr id="36872" name="Text Box 8"/>
          <p:cNvSpPr txBox="1"/>
          <p:nvPr/>
        </p:nvSpPr>
        <p:spPr>
          <a:xfrm>
            <a:off x="8890" y="3238500"/>
            <a:ext cx="12056745" cy="132207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r>
              <a:rPr lang="en-US" altLang="x-none" sz="4000" b="1" dirty="0">
                <a:ln/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    </a:t>
            </a:r>
            <a:r>
              <a:rPr lang="zh-CN" altLang="en-US" sz="4000" b="1" dirty="0">
                <a:ln/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作者长期遭受反动势力的迫害</a:t>
            </a:r>
            <a:r>
              <a:rPr lang="en-US" altLang="x-none" sz="4000" b="1" dirty="0">
                <a:ln/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,</a:t>
            </a:r>
            <a:r>
              <a:rPr lang="zh-CN" altLang="en-US" sz="4000" b="1" dirty="0">
                <a:ln/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一想到藤野先生对自己乃至中国的希望</a:t>
            </a:r>
            <a:r>
              <a:rPr lang="en-US" altLang="x-none" sz="4000" b="1" dirty="0">
                <a:ln/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,</a:t>
            </a:r>
            <a:r>
              <a:rPr lang="zh-CN" altLang="en-US" sz="4000" b="1" dirty="0">
                <a:ln/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便增加了勇气。</a:t>
            </a:r>
            <a:endParaRPr lang="zh-CN" altLang="en-US" sz="4000" b="1" dirty="0">
              <a:ln/>
              <a:solidFill>
                <a:srgbClr val="C0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仿宋" panose="02010609060101010101" charset="-122"/>
              <a:ea typeface="仿宋" panose="02010609060101010101" charset="-122"/>
            </a:endParaRPr>
          </a:p>
        </p:txBody>
      </p:sp>
      <p:sp>
        <p:nvSpPr>
          <p:cNvPr id="36873" name="Text Box 9"/>
          <p:cNvSpPr txBox="1"/>
          <p:nvPr/>
        </p:nvSpPr>
        <p:spPr>
          <a:xfrm>
            <a:off x="29845" y="5408295"/>
            <a:ext cx="12035790" cy="70675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  <a:scene3d>
              <a:camera prst="orthographicFront"/>
              <a:lightRig rig="threePt" dir="t"/>
            </a:scene3d>
          </a:bodyPr>
          <a:p>
            <a:r>
              <a:rPr lang="en-US" altLang="zh-CN" sz="3600" b="1" dirty="0">
                <a:ln/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    </a:t>
            </a:r>
            <a:r>
              <a:rPr lang="zh-CN" altLang="en-US" sz="4000" b="1" dirty="0">
                <a:ln/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帝国主义、封建势力、反动政府的御用文人。</a:t>
            </a:r>
            <a:endParaRPr lang="zh-CN" altLang="en-US" sz="4000" b="1" dirty="0">
              <a:ln/>
              <a:solidFill>
                <a:srgbClr val="C0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仿宋" panose="02010609060101010101" charset="-122"/>
              <a:ea typeface="仿宋" panose="02010609060101010101" charset="-122"/>
            </a:endParaRPr>
          </a:p>
        </p:txBody>
      </p:sp>
    </p:spTree>
  </p:cSld>
  <p:clrMapOvr>
    <a:masterClrMapping/>
  </p:clrMapOvr>
  <p:transition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68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68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68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68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68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68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871" grpId="0"/>
      <p:bldP spid="36872" grpId="0"/>
      <p:bldP spid="36873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7891" name="Text Box 3"/>
          <p:cNvSpPr txBox="1"/>
          <p:nvPr/>
        </p:nvSpPr>
        <p:spPr>
          <a:xfrm>
            <a:off x="48260" y="333375"/>
            <a:ext cx="12091670" cy="132207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r>
              <a:rPr lang="zh-CN" altLang="en-US" sz="4000" b="1" dirty="0">
                <a:ln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ea"/>
              </a:rPr>
              <a:t>文章最后一句话有什么意思</a:t>
            </a:r>
            <a:r>
              <a:rPr lang="en-US" altLang="x-none" sz="4000" b="1" dirty="0">
                <a:ln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ea"/>
              </a:rPr>
              <a:t>?</a:t>
            </a:r>
            <a:r>
              <a:rPr lang="zh-CN" altLang="en-US" sz="4000" b="1" dirty="0">
                <a:ln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ea"/>
              </a:rPr>
              <a:t>这样一来的结尾有何作用</a:t>
            </a:r>
            <a:r>
              <a:rPr lang="en-US" altLang="x-none" sz="4000" b="1" dirty="0">
                <a:ln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ea"/>
              </a:rPr>
              <a:t>?</a:t>
            </a:r>
            <a:endParaRPr lang="en-US" altLang="x-none" sz="4000" b="1" dirty="0">
              <a:ln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+mn-ea"/>
            </a:endParaRPr>
          </a:p>
        </p:txBody>
      </p:sp>
      <p:sp>
        <p:nvSpPr>
          <p:cNvPr id="37892" name="Text Box 4"/>
          <p:cNvSpPr txBox="1"/>
          <p:nvPr/>
        </p:nvSpPr>
        <p:spPr>
          <a:xfrm>
            <a:off x="48260" y="1786255"/>
            <a:ext cx="12092305" cy="274955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40000"/>
              </a:lnSpc>
            </a:pPr>
            <a:r>
              <a:rPr lang="en-US" altLang="x-none" sz="3600" b="1" dirty="0">
                <a:latin typeface="Arial" panose="020B0604020202020204" pitchFamily="34" charset="0"/>
                <a:ea typeface="黑体" panose="02010609060101010101" pitchFamily="49" charset="-122"/>
              </a:rPr>
              <a:t>      </a:t>
            </a:r>
            <a:r>
              <a:rPr lang="en-US" altLang="x-none" sz="3600" b="1" dirty="0">
                <a:solidFill>
                  <a:srgbClr val="0000FF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 </a:t>
            </a:r>
            <a:r>
              <a:rPr lang="zh-CN" altLang="en-US" sz="3600" b="1" dirty="0">
                <a:ln/>
                <a:solidFill>
                  <a:schemeClr val="accent1">
                    <a:lumMod val="5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这句话的意思是</a:t>
            </a:r>
            <a:r>
              <a:rPr lang="zh-CN" altLang="en-US" sz="3600" b="1" dirty="0">
                <a:ln/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作者决心以笔做刀枪</a:t>
            </a:r>
            <a:r>
              <a:rPr lang="en-US" altLang="x-none" sz="3600" b="1" dirty="0">
                <a:ln/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,</a:t>
            </a:r>
            <a:r>
              <a:rPr lang="zh-CN" altLang="en-US" sz="3600" b="1" dirty="0">
                <a:ln/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与反动势力斗争到底</a:t>
            </a:r>
            <a:r>
              <a:rPr lang="en-US" altLang="x-none" sz="3600" b="1" dirty="0">
                <a:ln/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,</a:t>
            </a:r>
            <a:r>
              <a:rPr lang="zh-CN" altLang="en-US" sz="3600" b="1" dirty="0">
                <a:ln/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为中国的光明继续奋斗</a:t>
            </a:r>
            <a:r>
              <a:rPr lang="zh-CN" altLang="en-US" sz="3600" b="1" dirty="0">
                <a:ln/>
                <a:solidFill>
                  <a:schemeClr val="accent1">
                    <a:lumMod val="5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。</a:t>
            </a:r>
            <a:endParaRPr lang="zh-CN" altLang="en-US" sz="3600" b="1" dirty="0">
              <a:ln/>
              <a:solidFill>
                <a:schemeClr val="accent1">
                  <a:lumMod val="50000"/>
                </a:schemeClr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仿宋" panose="02010609060101010101" charset="-122"/>
              <a:ea typeface="仿宋" panose="02010609060101010101" charset="-122"/>
            </a:endParaRPr>
          </a:p>
          <a:p>
            <a:endParaRPr lang="zh-CN" altLang="en-US" sz="3600" b="1" dirty="0">
              <a:ln/>
              <a:solidFill>
                <a:schemeClr val="accent1">
                  <a:lumMod val="50000"/>
                </a:schemeClr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仿宋" panose="02010609060101010101" charset="-122"/>
              <a:ea typeface="仿宋" panose="02010609060101010101" charset="-122"/>
            </a:endParaRPr>
          </a:p>
          <a:p>
            <a:r>
              <a:rPr lang="zh-CN" altLang="en-US" sz="3600" b="1" dirty="0">
                <a:solidFill>
                  <a:srgbClr val="0000CC"/>
                </a:solidFill>
                <a:latin typeface="仿宋" panose="02010609060101010101" charset="-122"/>
                <a:ea typeface="仿宋" panose="02010609060101010101" charset="-122"/>
              </a:rPr>
              <a:t>    </a:t>
            </a:r>
            <a:endParaRPr lang="zh-CN" altLang="en-US" sz="3600" b="1" dirty="0">
              <a:solidFill>
                <a:srgbClr val="0000CC"/>
              </a:solidFill>
              <a:latin typeface="仿宋" panose="02010609060101010101" charset="-122"/>
              <a:ea typeface="仿宋" panose="02010609060101010101" charset="-122"/>
            </a:endParaRPr>
          </a:p>
        </p:txBody>
      </p:sp>
      <p:sp>
        <p:nvSpPr>
          <p:cNvPr id="37893" name="Rectangle 5"/>
          <p:cNvSpPr/>
          <p:nvPr/>
        </p:nvSpPr>
        <p:spPr>
          <a:xfrm>
            <a:off x="48260" y="3641725"/>
            <a:ext cx="11939270" cy="241681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40000"/>
              </a:lnSpc>
            </a:pPr>
            <a:r>
              <a:rPr lang="en-US" altLang="zh-CN" sz="3600" b="1" dirty="0">
                <a:solidFill>
                  <a:srgbClr val="0000CC"/>
                </a:solidFill>
                <a:latin typeface="仿宋" panose="02010609060101010101" charset="-122"/>
                <a:ea typeface="仿宋" panose="02010609060101010101" charset="-122"/>
                <a:sym typeface="+mn-ea"/>
              </a:rPr>
              <a:t>    </a:t>
            </a:r>
            <a:r>
              <a:rPr lang="zh-CN" altLang="en-US" sz="3600" b="1" dirty="0">
                <a:ln/>
                <a:solidFill>
                  <a:schemeClr val="accent1">
                    <a:lumMod val="5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  <a:sym typeface="+mn-ea"/>
              </a:rPr>
              <a:t>这一结尾把</a:t>
            </a:r>
            <a:r>
              <a:rPr lang="zh-CN" altLang="en-US" sz="3600" b="1" dirty="0">
                <a:ln/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  <a:sym typeface="+mn-ea"/>
              </a:rPr>
              <a:t>对藤野先生的深切怀念之情与爱国主义精神统一起来</a:t>
            </a:r>
            <a:r>
              <a:rPr lang="en-US" altLang="x-none" sz="3600" b="1" dirty="0">
                <a:ln/>
                <a:solidFill>
                  <a:schemeClr val="accent1">
                    <a:lumMod val="5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  <a:sym typeface="+mn-ea"/>
              </a:rPr>
              <a:t>,</a:t>
            </a:r>
            <a:r>
              <a:rPr lang="zh-CN" altLang="en-US" sz="3600" b="1" dirty="0">
                <a:ln/>
                <a:solidFill>
                  <a:schemeClr val="accent1">
                    <a:lumMod val="5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  <a:sym typeface="+mn-ea"/>
              </a:rPr>
              <a:t>把</a:t>
            </a:r>
            <a:r>
              <a:rPr lang="zh-CN" altLang="en-US" sz="3600" b="1" dirty="0">
                <a:ln/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  <a:sym typeface="+mn-ea"/>
              </a:rPr>
              <a:t>对往事的回忆与现实</a:t>
            </a:r>
            <a:r>
              <a:rPr lang="zh-CN" altLang="en-US" sz="3600" b="1" dirty="0">
                <a:ln/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政治斗争结合起来</a:t>
            </a:r>
            <a:r>
              <a:rPr lang="en-US" altLang="x-none" sz="3600" b="1" dirty="0">
                <a:ln/>
                <a:solidFill>
                  <a:schemeClr val="accent1">
                    <a:lumMod val="5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,</a:t>
            </a:r>
            <a:r>
              <a:rPr lang="zh-CN" altLang="en-US" sz="3600" b="1" dirty="0">
                <a:ln/>
                <a:solidFill>
                  <a:schemeClr val="accent1">
                    <a:lumMod val="5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从而</a:t>
            </a:r>
            <a:r>
              <a:rPr lang="zh-CN" altLang="en-US" sz="3600" b="1" dirty="0">
                <a:ln/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深化了主题</a:t>
            </a:r>
            <a:r>
              <a:rPr lang="en-US" altLang="x-none" sz="3600" b="1" dirty="0">
                <a:ln/>
                <a:solidFill>
                  <a:schemeClr val="accent1">
                    <a:lumMod val="5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,</a:t>
            </a:r>
            <a:r>
              <a:rPr lang="zh-CN" altLang="en-US" sz="3600" b="1" dirty="0">
                <a:ln/>
                <a:solidFill>
                  <a:schemeClr val="accent1">
                    <a:lumMod val="5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使文章</a:t>
            </a:r>
            <a:r>
              <a:rPr lang="zh-CN" altLang="en-US" sz="3600" b="1" dirty="0">
                <a:ln/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更具现实意义</a:t>
            </a:r>
            <a:r>
              <a:rPr lang="zh-CN" altLang="en-US" sz="3600" b="1" dirty="0">
                <a:ln/>
                <a:solidFill>
                  <a:schemeClr val="accent1">
                    <a:lumMod val="5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。</a:t>
            </a:r>
            <a:endParaRPr lang="zh-CN" altLang="en-US" sz="3600" b="1" dirty="0">
              <a:ln/>
              <a:solidFill>
                <a:schemeClr val="accent1">
                  <a:lumMod val="50000"/>
                </a:schemeClr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仿宋" panose="02010609060101010101" charset="-122"/>
              <a:ea typeface="仿宋" panose="02010609060101010101" charset="-122"/>
            </a:endParaRP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78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4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78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78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78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78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78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892" grpId="0"/>
      <p:bldP spid="37893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9939" name="Text Box 3"/>
          <p:cNvSpPr txBox="1"/>
          <p:nvPr/>
        </p:nvSpPr>
        <p:spPr>
          <a:xfrm>
            <a:off x="22860" y="45720"/>
            <a:ext cx="11945620" cy="193802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50000"/>
              </a:lnSpc>
            </a:pPr>
            <a:r>
              <a:rPr lang="zh-CN" altLang="en-US" sz="4000" b="1" dirty="0">
                <a:ln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ea"/>
              </a:rPr>
              <a:t>同样是写老师的回忆录</a:t>
            </a:r>
            <a:r>
              <a:rPr lang="en-US" altLang="x-none" sz="4000" b="1" dirty="0">
                <a:ln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ea"/>
              </a:rPr>
              <a:t>,</a:t>
            </a:r>
            <a:r>
              <a:rPr lang="zh-CN" altLang="en-US" sz="4000" b="1" dirty="0">
                <a:ln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ea"/>
              </a:rPr>
              <a:t>试比较本文和</a:t>
            </a:r>
            <a:r>
              <a:rPr lang="en-US" altLang="x-none" sz="4000" b="1" dirty="0">
                <a:ln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ea"/>
              </a:rPr>
              <a:t>《</a:t>
            </a:r>
            <a:r>
              <a:rPr lang="zh-CN" altLang="en-US" sz="4000" b="1" dirty="0">
                <a:ln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ea"/>
              </a:rPr>
              <a:t>从百草园到三味书屋</a:t>
            </a:r>
            <a:r>
              <a:rPr lang="en-US" altLang="x-none" sz="4000" b="1" dirty="0">
                <a:ln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ea"/>
              </a:rPr>
              <a:t>》</a:t>
            </a:r>
            <a:r>
              <a:rPr lang="zh-CN" altLang="en-US" sz="4000" b="1" dirty="0">
                <a:ln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ea"/>
              </a:rPr>
              <a:t>两文蕴含的作者的思想感情有何不同</a:t>
            </a:r>
            <a:r>
              <a:rPr lang="en-US" altLang="x-none" sz="4000" b="1" dirty="0">
                <a:ln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ea"/>
              </a:rPr>
              <a:t>?</a:t>
            </a:r>
            <a:endParaRPr lang="en-US" altLang="x-none" sz="4000" b="1" dirty="0">
              <a:ln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+mn-ea"/>
            </a:endParaRPr>
          </a:p>
        </p:txBody>
      </p:sp>
      <p:sp>
        <p:nvSpPr>
          <p:cNvPr id="39940" name="Text Box 4"/>
          <p:cNvSpPr txBox="1"/>
          <p:nvPr/>
        </p:nvSpPr>
        <p:spPr>
          <a:xfrm>
            <a:off x="22860" y="2161540"/>
            <a:ext cx="12094845" cy="291528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70000"/>
              </a:lnSpc>
            </a:pPr>
            <a:r>
              <a:rPr lang="en-US" altLang="x-none" sz="3600" b="1" dirty="0">
                <a:latin typeface="Arial" panose="020B0604020202020204" pitchFamily="34" charset="0"/>
                <a:ea typeface="黑体" panose="02010609060101010101" pitchFamily="49" charset="-122"/>
              </a:rPr>
              <a:t>       </a:t>
            </a:r>
            <a:r>
              <a:rPr lang="zh-CN" altLang="en-US" sz="3600" b="1" dirty="0">
                <a:ln/>
                <a:solidFill>
                  <a:schemeClr val="accent1">
                    <a:lumMod val="5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作者对三味书屋中施行封建教育的先生只是</a:t>
            </a:r>
            <a:r>
              <a:rPr lang="zh-CN" altLang="en-US" sz="3600" b="1" dirty="0">
                <a:ln/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“很恭敬”</a:t>
            </a:r>
            <a:r>
              <a:rPr lang="en-US" altLang="x-none" sz="3600" b="1" dirty="0">
                <a:ln/>
                <a:solidFill>
                  <a:schemeClr val="accent1">
                    <a:lumMod val="5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;</a:t>
            </a:r>
            <a:r>
              <a:rPr lang="zh-CN" altLang="en-US" sz="3600" b="1" dirty="0">
                <a:ln/>
                <a:solidFill>
                  <a:schemeClr val="accent1">
                    <a:lumMod val="5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而</a:t>
            </a:r>
            <a:r>
              <a:rPr lang="en-US" altLang="x-none" sz="3600" b="1" dirty="0">
                <a:ln/>
                <a:solidFill>
                  <a:schemeClr val="accent1">
                    <a:lumMod val="5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《</a:t>
            </a:r>
            <a:r>
              <a:rPr lang="zh-CN" altLang="en-US" sz="3600" b="1" dirty="0">
                <a:ln/>
                <a:solidFill>
                  <a:schemeClr val="accent1">
                    <a:lumMod val="5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藤野先生</a:t>
            </a:r>
            <a:r>
              <a:rPr lang="en-US" altLang="x-none" sz="3600" b="1" dirty="0">
                <a:ln/>
                <a:solidFill>
                  <a:schemeClr val="accent1">
                    <a:lumMod val="5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》</a:t>
            </a:r>
            <a:r>
              <a:rPr lang="zh-CN" altLang="en-US" sz="3600" b="1" dirty="0">
                <a:ln/>
                <a:solidFill>
                  <a:schemeClr val="accent1">
                    <a:lumMod val="5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则表现了作者对毫无民族偏见，热心诚恳地关心，帮助“我”的藤野先生</a:t>
            </a:r>
            <a:r>
              <a:rPr lang="zh-CN" altLang="en-US" sz="3600" b="1" dirty="0">
                <a:ln/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真诚的感激和深切的怀念</a:t>
            </a:r>
            <a:r>
              <a:rPr lang="zh-CN" altLang="en-US" sz="3600" b="1" dirty="0">
                <a:ln/>
                <a:solidFill>
                  <a:schemeClr val="accent1">
                    <a:lumMod val="5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。</a:t>
            </a:r>
            <a:endParaRPr lang="zh-CN" altLang="en-US" sz="3600" b="1" dirty="0">
              <a:ln/>
              <a:solidFill>
                <a:schemeClr val="accent1">
                  <a:lumMod val="50000"/>
                </a:schemeClr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仿宋" panose="02010609060101010101" charset="-122"/>
              <a:ea typeface="仿宋" panose="02010609060101010101" charset="-122"/>
            </a:endParaRPr>
          </a:p>
        </p:txBody>
      </p:sp>
    </p:spTree>
  </p:cSld>
  <p:clrMapOvr>
    <a:masterClrMapping/>
  </p:clrMapOvr>
  <p:transition>
    <p:zoom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99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940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0965" name="Text Box 7"/>
          <p:cNvSpPr txBox="1"/>
          <p:nvPr/>
        </p:nvSpPr>
        <p:spPr>
          <a:xfrm>
            <a:off x="32385" y="476250"/>
            <a:ext cx="12119610" cy="76835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algn="ctr">
              <a:spcBef>
                <a:spcPct val="50000"/>
              </a:spcBef>
            </a:pPr>
            <a:r>
              <a:rPr lang="zh-CN" altLang="en-US" sz="4400" b="1" dirty="0">
                <a:ln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ea"/>
              </a:rPr>
              <a:t>作业：（二选一）</a:t>
            </a:r>
            <a:endParaRPr lang="zh-CN" altLang="en-US" sz="4400" b="1" dirty="0">
              <a:ln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+mn-ea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32385" y="1276985"/>
            <a:ext cx="12119610" cy="2887980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pPr algn="l">
              <a:lnSpc>
                <a:spcPct val="110000"/>
              </a:lnSpc>
              <a:spcBef>
                <a:spcPct val="50000"/>
              </a:spcBef>
            </a:pPr>
            <a:r>
              <a:rPr lang="en-US" altLang="x-none" sz="3600" b="1" dirty="0">
                <a:ln/>
                <a:solidFill>
                  <a:schemeClr val="accent1">
                    <a:lumMod val="5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ea"/>
                <a:sym typeface="+mn-ea"/>
              </a:rPr>
              <a:t>1</a:t>
            </a:r>
            <a:r>
              <a:rPr lang="zh-CN" altLang="en-US" sz="3600" b="1" dirty="0">
                <a:ln/>
                <a:solidFill>
                  <a:schemeClr val="accent1">
                    <a:lumMod val="5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ea"/>
                <a:sym typeface="+mn-ea"/>
              </a:rPr>
              <a:t>、学习本文抓住主要特征和事迹来表现人物的思想品质的</a:t>
            </a:r>
            <a:endParaRPr lang="zh-CN" altLang="en-US" sz="3600" b="1" dirty="0">
              <a:ln/>
              <a:solidFill>
                <a:schemeClr val="accent1">
                  <a:lumMod val="50000"/>
                </a:schemeClr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+mn-ea"/>
              <a:sym typeface="+mn-ea"/>
            </a:endParaRPr>
          </a:p>
          <a:p>
            <a:pPr algn="l">
              <a:lnSpc>
                <a:spcPct val="110000"/>
              </a:lnSpc>
              <a:spcBef>
                <a:spcPct val="50000"/>
              </a:spcBef>
            </a:pPr>
            <a:r>
              <a:rPr lang="zh-CN" altLang="en-US" sz="3600" b="1" dirty="0">
                <a:ln/>
                <a:solidFill>
                  <a:schemeClr val="accent1">
                    <a:lumMod val="5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ea"/>
                <a:sym typeface="+mn-ea"/>
              </a:rPr>
              <a:t>写作方法，写一篇短文。（要求：选自己熟悉的人来写，写</a:t>
            </a:r>
            <a:endParaRPr lang="zh-CN" altLang="en-US" sz="3600" b="1" dirty="0">
              <a:ln/>
              <a:solidFill>
                <a:schemeClr val="accent1">
                  <a:lumMod val="50000"/>
                </a:schemeClr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+mn-ea"/>
              <a:sym typeface="+mn-ea"/>
            </a:endParaRPr>
          </a:p>
          <a:p>
            <a:pPr algn="l">
              <a:lnSpc>
                <a:spcPct val="110000"/>
              </a:lnSpc>
              <a:spcBef>
                <a:spcPct val="50000"/>
              </a:spcBef>
            </a:pPr>
            <a:r>
              <a:rPr lang="zh-CN" altLang="en-US" sz="3600" b="1" dirty="0">
                <a:ln/>
                <a:solidFill>
                  <a:schemeClr val="accent1">
                    <a:lumMod val="5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ea"/>
                <a:sym typeface="+mn-ea"/>
              </a:rPr>
              <a:t>前要认真观察，并能作出进一步的接触和深入了解。） </a:t>
            </a:r>
            <a:endParaRPr lang="zh-CN" altLang="en-US" sz="3600" b="1" dirty="0">
              <a:ln/>
              <a:solidFill>
                <a:schemeClr val="accent1">
                  <a:lumMod val="50000"/>
                </a:schemeClr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+mn-ea"/>
              <a:sym typeface="+mn-ea"/>
            </a:endParaRPr>
          </a:p>
          <a:p>
            <a:pPr>
              <a:spcBef>
                <a:spcPct val="50000"/>
              </a:spcBef>
            </a:pPr>
            <a:endParaRPr lang="zh-CN" altLang="en-US" sz="3600" b="1" dirty="0">
              <a:ln/>
              <a:solidFill>
                <a:schemeClr val="accent1">
                  <a:lumMod val="50000"/>
                </a:schemeClr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+mn-ea"/>
              <a:sym typeface="+mn-ea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32385" y="4164965"/>
            <a:ext cx="11914505" cy="1753235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pPr algn="l">
              <a:lnSpc>
                <a:spcPct val="150000"/>
              </a:lnSpc>
            </a:pPr>
            <a:r>
              <a:rPr lang="en-US" altLang="x-none" sz="3600" b="1" dirty="0">
                <a:ln/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ea"/>
                <a:sym typeface="+mn-ea"/>
              </a:rPr>
              <a:t>2</a:t>
            </a:r>
            <a:r>
              <a:rPr lang="zh-CN" altLang="en-US" sz="3600" b="1" dirty="0">
                <a:ln/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ea"/>
                <a:sym typeface="+mn-ea"/>
              </a:rPr>
              <a:t>、多年后，鲁迅写信给恩师藤野先生，请你代他写一封信</a:t>
            </a:r>
            <a:endParaRPr lang="zh-CN" altLang="en-US" sz="3600" b="1" dirty="0">
              <a:ln/>
              <a:solidFill>
                <a:srgbClr val="C0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+mn-ea"/>
              <a:sym typeface="+mn-ea"/>
            </a:endParaRPr>
          </a:p>
          <a:p>
            <a:pPr algn="l">
              <a:lnSpc>
                <a:spcPct val="150000"/>
              </a:lnSpc>
            </a:pPr>
            <a:r>
              <a:rPr lang="zh-CN" altLang="en-US" sz="3600" b="1" dirty="0">
                <a:ln/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ea"/>
                <a:sym typeface="+mn-ea"/>
              </a:rPr>
              <a:t>以表达对藤野先生的怀念和感激。</a:t>
            </a:r>
            <a:endParaRPr lang="zh-CN" altLang="en-US" sz="3600" b="1" dirty="0">
              <a:ln/>
              <a:solidFill>
                <a:srgbClr val="C0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+mn-ea"/>
              <a:sym typeface="+mn-ea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3449</Words>
  <Application>WPS 演示</Application>
  <PresentationFormat>宽屏</PresentationFormat>
  <Paragraphs>302</Paragraphs>
  <Slides>29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23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29</vt:i4>
      </vt:variant>
    </vt:vector>
  </HeadingPairs>
  <TitlesOfParts>
    <vt:vector size="53" baseType="lpstr">
      <vt:lpstr>Arial</vt:lpstr>
      <vt:lpstr>宋体</vt:lpstr>
      <vt:lpstr>Wingdings</vt:lpstr>
      <vt:lpstr>华文琥珀</vt:lpstr>
      <vt:lpstr>华文新魏</vt:lpstr>
      <vt:lpstr>Times New Roman</vt:lpstr>
      <vt:lpstr>仿宋</vt:lpstr>
      <vt:lpstr>黑体</vt:lpstr>
      <vt:lpstr>华文行楷</vt:lpstr>
      <vt:lpstr>微软雅黑</vt:lpstr>
      <vt:lpstr>Arial Unicode MS</vt:lpstr>
      <vt:lpstr>Calibri Light</vt:lpstr>
      <vt:lpstr>Calibri</vt:lpstr>
      <vt:lpstr>隶书</vt:lpstr>
      <vt:lpstr>华文中宋</vt:lpstr>
      <vt:lpstr>仿宋_GB2312</vt:lpstr>
      <vt:lpstr>楷体_GB2312</vt:lpstr>
      <vt:lpstr>新宋体</vt:lpstr>
      <vt:lpstr>华文隶书</vt:lpstr>
      <vt:lpstr>宋体-方正超大字符集</vt:lpstr>
      <vt:lpstr>楷体</vt:lpstr>
      <vt:lpstr>方正舒体</vt:lpstr>
      <vt:lpstr>Comic Sans MS</vt:lpstr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    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>gaj_xp</cp:lastModifiedBy>
  <cp:revision>28</cp:revision>
  <dcterms:created xsi:type="dcterms:W3CDTF">2015-05-05T08:02:00Z</dcterms:created>
  <dcterms:modified xsi:type="dcterms:W3CDTF">2017-10-16T15:02:01Z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2052-10.1.0.6759</vt:lpwstr>
  </property>
</Properties>
</file>