
<file path=[Content_Types].xml><?xml version="1.0" encoding="utf-8"?>
<Types xmlns="http://schemas.openxmlformats.org/package/2006/content-types">
  <Default Extension="jpeg" ContentType="image/jpeg"/>
  <Default Extension="JPG" ContentType="image/.jp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  <p:sldMasterId id="2147483655" r:id="rId5"/>
  </p:sldMasterIdLst>
  <p:notesMasterIdLst>
    <p:notesMasterId r:id="rId9"/>
  </p:notesMasterIdLst>
  <p:sldIdLst>
    <p:sldId id="1673" r:id="rId6"/>
    <p:sldId id="902" r:id="rId7"/>
    <p:sldId id="1627" r:id="rId8"/>
    <p:sldId id="1629" r:id="rId10"/>
    <p:sldId id="1625" r:id="rId11"/>
    <p:sldId id="1345" r:id="rId12"/>
    <p:sldId id="1811" r:id="rId13"/>
    <p:sldId id="1660" r:id="rId14"/>
    <p:sldId id="1772" r:id="rId15"/>
    <p:sldId id="1773" r:id="rId16"/>
    <p:sldId id="1602" r:id="rId17"/>
    <p:sldId id="1626" r:id="rId18"/>
    <p:sldId id="1630" r:id="rId19"/>
    <p:sldId id="1812" r:id="rId20"/>
    <p:sldId id="1782" r:id="rId21"/>
    <p:sldId id="1735" r:id="rId22"/>
    <p:sldId id="1760" r:id="rId23"/>
    <p:sldId id="1783" r:id="rId24"/>
    <p:sldId id="1665" r:id="rId25"/>
    <p:sldId id="1784" r:id="rId26"/>
    <p:sldId id="1718" r:id="rId27"/>
    <p:sldId id="1738" r:id="rId28"/>
    <p:sldId id="1666" r:id="rId29"/>
    <p:sldId id="1739" r:id="rId30"/>
    <p:sldId id="1742" r:id="rId31"/>
    <p:sldId id="1743" r:id="rId32"/>
    <p:sldId id="1700" r:id="rId33"/>
    <p:sldId id="1695" r:id="rId34"/>
    <p:sldId id="1696" r:id="rId35"/>
    <p:sldId id="1727" r:id="rId36"/>
    <p:sldId id="1728" r:id="rId37"/>
    <p:sldId id="1776" r:id="rId38"/>
    <p:sldId id="1763" r:id="rId39"/>
    <p:sldId id="1726" r:id="rId40"/>
    <p:sldId id="1729" r:id="rId41"/>
    <p:sldId id="1748" r:id="rId42"/>
    <p:sldId id="1769" r:id="rId43"/>
    <p:sldId id="1749" r:id="rId44"/>
    <p:sldId id="1750" r:id="rId45"/>
    <p:sldId id="1751" r:id="rId46"/>
    <p:sldId id="1785" r:id="rId47"/>
    <p:sldId id="1632" r:id="rId48"/>
    <p:sldId id="334" r:id="rId49"/>
  </p:sldIdLst>
  <p:sldSz cx="9144000" cy="5143500" type="screen16x9"/>
  <p:notesSz cx="6858000" cy="9144000"/>
  <p:custDataLst>
    <p:tags r:id="rId53"/>
  </p:custDataLst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39420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87947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1889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75831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197735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63779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07721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51663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66CCFF"/>
    <a:srgbClr val="F9C5A5"/>
    <a:srgbClr val="FFFA9F"/>
    <a:srgbClr val="0099FF"/>
    <a:srgbClr val="00FF00"/>
    <a:srgbClr val="DDEFED"/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009" autoAdjust="0"/>
    <p:restoredTop sz="99629" autoAdjust="0"/>
  </p:normalViewPr>
  <p:slideViewPr>
    <p:cSldViewPr showGuides="1">
      <p:cViewPr>
        <p:scale>
          <a:sx n="125" d="100"/>
          <a:sy n="125" d="100"/>
        </p:scale>
        <p:origin x="-504" y="-4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96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3" Type="http://schemas.openxmlformats.org/officeDocument/2006/relationships/tags" Target="tags/tag13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0" Type="http://schemas.openxmlformats.org/officeDocument/2006/relationships/slide" Target="slides/slide3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4670FB2-006C-4847-BB90-20723631ED0B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3942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87947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1889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75831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197735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3779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07721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1663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三百户编为一谋克，十谋克编为一猛安，平时耕作，战时出征。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古代供传递军事情报的官员途中食宿、换马的场所。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负责传递公文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ym typeface="+mn-ea"/>
              </a:rPr>
              <a:t>元代四川行省与湖广行省的区域划分，并非以长江为界。</a:t>
            </a:r>
            <a:endParaRPr lang="zh-CN" altLang="en-US" b="1">
              <a:sym typeface="+mn-ea"/>
            </a:endParaRPr>
          </a:p>
          <a:p>
            <a:endParaRPr lang="zh-CN" altLang="en-US"/>
          </a:p>
          <a:p>
            <a:r>
              <a:rPr lang="zh-CN" altLang="en-US" b="1">
                <a:sym typeface="+mn-ea"/>
              </a:rPr>
              <a:t>现在四川省和贵州省的区域划分</a:t>
            </a:r>
            <a:r>
              <a:rPr lang="zh-CN" altLang="en-US" dirty="0">
                <a:latin typeface="+mn-ea"/>
                <a:cs typeface="+mn-ea"/>
                <a:sym typeface="+mn-ea"/>
              </a:rPr>
              <a:t>以长江为界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元朝汉族文人多仕途无望，故无奈自嘲而用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散曲</a:t>
            </a: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来抒发愁闷情怀。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特点：游牧民族与农耕民族分治；官分南北，因俗而治。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意义：对统一多民族国家的治理具有借鉴作用，巩固了辽朝疆域，有利于维护国家政权的稳定和国内的安定；缓和了民族矛盾，有利于增进契丹族、汉族等民族间的交融；传承了中华文化，有助于推动辽朝的封建化进程。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大定之治：金朝金世宗在位期间，进入鼎盛时期，政治稳定，经济繁荣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zh-CN" altLang="en-US" dirty="0" smtClean="0">
                <a:sym typeface="+mn-ea"/>
              </a:rPr>
              <a:t>信息一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元朝不再实行唐朝的地方行政制度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元朝地方管理实行行省制。行省设置犬牙交错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打破了依山川形便划分区域的原则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行省长官由中央委派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行省辖区广阔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军政大权集中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提高了行政效率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巩固了多民族国家的统一。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信息二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元朝版图相较于唐朝更加辽阔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西藏开始接受中央政府管辖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由直属中央政府的宣政院管理。宣政院是中央政府最早设置的管理西藏地区的行政机构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对巩固多民族国家统一有重要意义。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信息三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元朝设辽阳行省、岭北行省、甘肃行省等管辖北方地区。唐朝时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对内陆边疆地区往往通过册封和朝贡实行控制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很不稳定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元朝的边疆管理更多地呈现与内陆一体化的趋向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设置行省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征发赋役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控制力加强。</a:t>
            </a:r>
            <a:endParaRPr lang="zh-CN" altLang="en-US" dirty="0"/>
          </a:p>
          <a:p>
            <a:pPr algn="dist"/>
            <a:r>
              <a:rPr lang="zh-CN" altLang="en-US" dirty="0" smtClean="0">
                <a:sym typeface="+mn-ea"/>
              </a:rPr>
              <a:t>信息四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都城由今西安到北京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政治中心北移。西安地处关中平原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天然屏</a:t>
            </a:r>
            <a:endParaRPr lang="en-US" altLang="zh-CN" dirty="0" smtClean="0"/>
          </a:p>
          <a:p>
            <a:pPr algn="just"/>
            <a:r>
              <a:rPr lang="zh-CN" altLang="en-US" dirty="0" smtClean="0">
                <a:sym typeface="+mn-ea"/>
              </a:rPr>
              <a:t>障形成了良好的军事防御优势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隋唐定都长安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但同时兴建洛阳城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开凿大运河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加强南北沟通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随着经济重心南移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政治中心有向东向南转移趋势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宋朝先后定都开封和杭州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元朝为北方游牧民族建立的政权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政治中心靠近其发源地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兼顾中原农业区域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故定都北京。各朝代选择都城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都是根据当时政治、经济发展和加强边防的需要。</a:t>
            </a:r>
            <a:endParaRPr lang="zh-CN" altLang="en-US" dirty="0" smtClean="0"/>
          </a:p>
          <a:p>
            <a:pPr algn="just"/>
            <a:r>
              <a:rPr lang="en-US" dirty="0" smtClean="0">
                <a:sym typeface="+mn-ea"/>
              </a:rPr>
              <a:t>(</a:t>
            </a:r>
            <a:r>
              <a:rPr lang="zh-CN" altLang="en-US" dirty="0" smtClean="0">
                <a:sym typeface="+mn-ea"/>
              </a:rPr>
              <a:t>提取两项变化信息并说明即可</a:t>
            </a:r>
            <a:r>
              <a:rPr lang="en-US" dirty="0" smtClean="0">
                <a:sym typeface="+mn-ea"/>
              </a:rPr>
              <a:t>)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(1)</a:t>
            </a:r>
            <a:r>
              <a:rPr lang="zh-CN" altLang="en-US" dirty="0" smtClean="0">
                <a:sym typeface="+mn-ea"/>
              </a:rPr>
              <a:t>角度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血缘认同；文化认同；</a:t>
            </a:r>
            <a:r>
              <a:rPr lang="zh-CN" altLang="en-US" dirty="0" smtClean="0">
                <a:sym typeface="+mn-ea"/>
              </a:rPr>
              <a:t>制度认同。</a:t>
            </a:r>
            <a:endParaRPr lang="zh-CN" altLang="en-US" dirty="0" smtClean="0"/>
          </a:p>
          <a:p>
            <a:pPr algn="dist"/>
            <a:r>
              <a:rPr lang="zh-CN" altLang="en-US" dirty="0" smtClean="0">
                <a:sym typeface="+mn-ea"/>
              </a:rPr>
              <a:t>作用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为其合法地位寻找历史依据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有利于巩固政权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稳定对中原地区的统</a:t>
            </a:r>
            <a:endParaRPr lang="en-US" altLang="zh-CN" dirty="0" smtClean="0"/>
          </a:p>
          <a:p>
            <a:pPr algn="just"/>
            <a:r>
              <a:rPr lang="zh-CN" altLang="en-US" dirty="0" smtClean="0">
                <a:sym typeface="+mn-ea"/>
              </a:rPr>
              <a:t>治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有利于学习借鉴汉文化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促进本民族的发展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有利于民族交融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推动统一多民族国家的发展。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(2)</a:t>
            </a:r>
            <a:r>
              <a:rPr lang="zh-CN" altLang="en-US" dirty="0" smtClean="0">
                <a:sym typeface="+mn-ea"/>
              </a:rPr>
              <a:t>这些出土文物承载着丰富的历史信息。图一表现的是西夏的法律制度，可供研究西夏的制度和社会治理情况；图二的纳粮收据可供研究西夏农业的发展和生产关系状况；图三的西夏文</a:t>
            </a:r>
            <a:r>
              <a:rPr lang="en-US" altLang="zh-CN" dirty="0" smtClean="0">
                <a:sym typeface="+mn-ea"/>
              </a:rPr>
              <a:t>《</a:t>
            </a:r>
            <a:r>
              <a:rPr lang="zh-CN" altLang="en-US" dirty="0" smtClean="0">
                <a:sym typeface="+mn-ea"/>
              </a:rPr>
              <a:t>论语</a:t>
            </a:r>
            <a:r>
              <a:rPr lang="en-US" altLang="zh-CN" dirty="0" smtClean="0">
                <a:sym typeface="+mn-ea"/>
              </a:rPr>
              <a:t>》</a:t>
            </a:r>
            <a:r>
              <a:rPr lang="zh-CN" altLang="en-US" dirty="0" smtClean="0">
                <a:sym typeface="+mn-ea"/>
              </a:rPr>
              <a:t>，反映了西夏文化的发展以及与汉文化的交流、交融；</a:t>
            </a:r>
            <a:r>
              <a:rPr lang="zh-CN" altLang="en-US" dirty="0" smtClean="0">
                <a:sym typeface="+mn-ea"/>
              </a:rPr>
              <a:t>图四的佛经反映了西夏佛教和文化的发展状况。</a:t>
            </a:r>
            <a:endParaRPr lang="zh-CN" altLang="en-US" dirty="0" smtClean="0">
              <a:sym typeface="+mn-ea"/>
            </a:endParaRPr>
          </a:p>
          <a:p>
            <a:pPr algn="just"/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这些印刷品的出土表明西夏时期雕版印刷、活字印刷技术已广泛应用于社会生活的方方面面，</a:t>
            </a:r>
            <a:r>
              <a:rPr lang="zh-CN" altLang="en-US" b="1" dirty="0" smtClean="0">
                <a:sym typeface="+mn-ea"/>
              </a:rPr>
              <a:t>反映了对汉文化的学习、继承与发展</a:t>
            </a:r>
            <a:r>
              <a:rPr lang="zh-CN" altLang="en-US" dirty="0" smtClean="0">
                <a:sym typeface="+mn-ea"/>
              </a:rPr>
              <a:t>。这些出土文物是研究西夏历史和边疆发展的第一手资料，</a:t>
            </a:r>
            <a:r>
              <a:rPr lang="zh-CN" altLang="en-US" dirty="0" smtClean="0">
                <a:sym typeface="+mn-ea"/>
              </a:rPr>
              <a:t>具有宝贵的历史研究价值。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2" descr="C:\Users\Thinkpad\Desktop\7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3733" cy="514483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-6696" y="5326244"/>
            <a:ext cx="9150429" cy="272115"/>
          </a:xfrm>
          <a:prstGeom prst="rect">
            <a:avLst/>
          </a:prstGeom>
          <a:noFill/>
          <a:ln>
            <a:noFill/>
          </a:ln>
          <a:effectLst/>
        </p:spPr>
        <p:txBody>
          <a:bodyPr lIns="49294" tIns="24647" rIns="49294" bIns="24647" anchor="ctr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68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.pptjia.com/image/20190424/67814c43894d3385b07e0d3b4d367a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362" cy="5143500"/>
          </a:xfrm>
          <a:prstGeom prst="rect">
            <a:avLst/>
          </a:prstGeom>
          <a:noFill/>
        </p:spPr>
      </p:pic>
      <p:pic>
        <p:nvPicPr>
          <p:cNvPr id="8" name="Picture 2" descr="E:\版式\23版—版式\23版一轮光盘版式12.2\23版一轮光盘版式--导与练内文用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084" y="131790"/>
            <a:ext cx="1143008" cy="39111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Administrator\Desktop\图片1.png"/>
          <p:cNvPicPr>
            <a:picLocks noChangeAspect="1" noChangeArrowheads="1"/>
          </p:cNvPicPr>
          <p:nvPr/>
        </p:nvPicPr>
        <p:blipFill>
          <a:blip r:embed="rId2"/>
          <a:srcRect l="6944"/>
          <a:stretch>
            <a:fillRect/>
          </a:stretch>
        </p:blipFill>
        <p:spPr bwMode="auto">
          <a:xfrm>
            <a:off x="1095596" y="3214692"/>
            <a:ext cx="8077000" cy="1928826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 bwMode="auto">
          <a:xfrm>
            <a:off x="428596" y="3447889"/>
            <a:ext cx="8715404" cy="1692771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4329" y="0"/>
            <a:ext cx="8579671" cy="168085"/>
            <a:chOff x="564329" y="0"/>
            <a:chExt cx="8508265" cy="166686"/>
          </a:xfrm>
        </p:grpSpPr>
        <p:pic>
          <p:nvPicPr>
            <p:cNvPr id="55301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4329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2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85057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3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404167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4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320263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5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239432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6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58601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7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7219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8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99136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9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91053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20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 r="73911"/>
            <a:stretch>
              <a:fillRect/>
            </a:stretch>
          </p:blipFill>
          <p:spPr bwMode="auto">
            <a:xfrm>
              <a:off x="8830517" y="0"/>
              <a:ext cx="242077" cy="166686"/>
            </a:xfrm>
            <a:prstGeom prst="rect">
              <a:avLst/>
            </a:prstGeom>
            <a:noFill/>
          </p:spPr>
        </p:pic>
      </p:grpSp>
      <p:pic>
        <p:nvPicPr>
          <p:cNvPr id="55299" name="Picture 3" descr="C:\Users\Administrator\Desktop\7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" y="-30480"/>
            <a:ext cx="579092" cy="88771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-11040" y="86660"/>
            <a:ext cx="646331" cy="7858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历史</a:t>
            </a:r>
            <a:endParaRPr lang="zh-CN" altLang="en-US" sz="2000" dirty="0" smtClean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571618"/>
            <a:ext cx="9144000" cy="1785950"/>
            <a:chOff x="0" y="1571618"/>
            <a:chExt cx="9144000" cy="1785950"/>
          </a:xfrm>
        </p:grpSpPr>
        <p:sp>
          <p:nvSpPr>
            <p:cNvPr id="8" name="矩形 7"/>
            <p:cNvSpPr/>
            <p:nvPr/>
          </p:nvSpPr>
          <p:spPr bwMode="auto">
            <a:xfrm>
              <a:off x="0" y="1571618"/>
              <a:ext cx="9144000" cy="1785950"/>
            </a:xfrm>
            <a:prstGeom prst="rect">
              <a:avLst/>
            </a:prstGeom>
            <a:solidFill>
              <a:srgbClr val="003399">
                <a:alpha val="76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spAutoFit/>
            </a:bodyPr>
            <a:lstStyle/>
            <a:p>
              <a:pPr marL="0" marR="0" indent="0" algn="l" defTabSz="6858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41918" y="1643056"/>
              <a:ext cx="8501122" cy="137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6600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谢谢观赏</a:t>
              </a:r>
              <a:endParaRPr lang="zh-CN" altLang="en-US" sz="6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../../../&#27169;&#25311;&#24378;&#21270;&#32451;/&#31532;&#19968;&#37096;&#20998;&#12288;&#20013;&#22269;&#21490;/&#31532;&#22235;&#21333;&#20803;&#12288;&#36797;&#23435;&#22799;&#37329;&#22810;&#27665;&#26063;&#25919;&#26435;&#30340;&#24182;&#31435;&#19982;&#20803;&#26397;&#30340;&#32479;&#19968;/&#31532;8&#35838;&#26102;&#12288;&#36797;&#22799;&#37329;&#20803;&#8212;&#21046;&#24230;&#24314;&#35774;&#19982;&#32479;&#19968;&#22810;&#27665;&#26063;&#22269;&#23478;&#30340;&#21457;&#23637;.docx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7604" y="1616344"/>
            <a:ext cx="8929750" cy="14305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辽夏金元</a:t>
            </a:r>
            <a:r>
              <a:rPr lang="en-US" altLang="zh-CN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endParaRPr lang="en-US" altLang="zh-CN" sz="3600" dirty="0" smtClean="0">
              <a:ln w="11430"/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制度建设与统一多民族国家的发展</a:t>
            </a:r>
            <a:endParaRPr lang="zh-CN" altLang="en-US" sz="3600" dirty="0" smtClean="0">
              <a:ln w="11430"/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00100" y="1714494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必备知识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366" y="71420"/>
            <a:ext cx="8858312" cy="761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一、辽夏金元的统治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辽、西夏与金</a:t>
            </a:r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35906" y="2214560"/>
            <a:ext cx="1000132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</a:rPr>
              <a:t>南面官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880135"/>
          <a:ext cx="8858313" cy="3897629"/>
        </p:xfrm>
        <a:graphic>
          <a:graphicData uri="http://schemas.openxmlformats.org/drawingml/2006/table">
            <a:tbl>
              <a:tblPr/>
              <a:tblGrid>
                <a:gridCol w="768015"/>
                <a:gridCol w="2696766"/>
                <a:gridCol w="2607449"/>
                <a:gridCol w="2786083"/>
              </a:tblGrid>
              <a:tr h="33146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辽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契丹族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西夏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党项族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金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女真族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5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建国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916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耶律阿保机建立契丹国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定都上京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后改国号为辽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1038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元昊称帝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定都兴庆府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国号大夏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史称西夏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1115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完颜阿骨打建立金朝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定都会宁府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</a:t>
                      </a:r>
                      <a:endParaRPr lang="en-US" altLang="zh-CN" sz="18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1153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金迁都燕京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将燕京改名为中都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58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制度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南、北面官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负责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以汉人为主的农耕民族事务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北面官负责契丹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等</a:t>
                      </a:r>
                      <a:endParaRPr lang="en-US" altLang="zh-CN" sz="18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事务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因俗而治</a:t>
                      </a: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，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蕃汉分治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制度基本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模仿北宋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同时有一套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本民族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称谓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endParaRPr lang="en-US" altLang="zh-CN" sz="18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官称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基本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沿袭唐宋制度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endParaRPr lang="en-US" sz="18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altLang="zh-CN" sz="18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8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44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关系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宋辽关系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辽与北宋长期对峙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大部分时间里维持了和平局面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通使频繁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贸易活跃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夏金关系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北宋灭亡后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西夏向金朝称臣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仍然保持事实上的独立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金与辽宋关系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:1125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金灭辽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,1127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灭北宋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与南宋逐渐形成对峙局面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71538" y="3018026"/>
            <a:ext cx="171451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</a:rPr>
              <a:t>游牧民族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86512" y="2857502"/>
            <a:ext cx="1714512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</a:rPr>
              <a:t>猛安谋克制</a:t>
            </a:r>
            <a:r>
              <a:rPr lang="en-US" altLang="zh-CN" sz="1800" dirty="0" smtClean="0">
                <a:solidFill>
                  <a:srgbClr val="FF0000"/>
                </a:solidFill>
              </a:rPr>
              <a:t>   </a:t>
            </a:r>
            <a:endParaRPr lang="en-US" altLang="zh-CN" sz="1800" dirty="0" smtClean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68670" y="3147695"/>
            <a:ext cx="3554730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女真族的管理系统；兵农合一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9" grpId="0"/>
      <p:bldP spid="11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06" y="71420"/>
            <a:ext cx="8858312" cy="36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从蒙古崛起到元朝统一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/>
              <a:t>(1)</a:t>
            </a:r>
            <a:r>
              <a:rPr lang="zh-CN" altLang="en-US" sz="2000" dirty="0" smtClean="0"/>
              <a:t>蒙古崛起</a:t>
            </a:r>
            <a:endParaRPr lang="zh-CN" altLang="en-US" sz="2000" dirty="0" smtClean="0"/>
          </a:p>
          <a:p>
            <a:r>
              <a:rPr lang="zh-CN" altLang="en-US" sz="2000" dirty="0" smtClean="0"/>
              <a:t>①建国</a:t>
            </a:r>
            <a:r>
              <a:rPr lang="en-US" sz="2000" dirty="0" smtClean="0"/>
              <a:t>:1206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铁木真建立蒙古汗国。</a:t>
            </a:r>
            <a:endParaRPr lang="zh-CN" altLang="en-US" sz="2000" dirty="0" smtClean="0"/>
          </a:p>
          <a:p>
            <a:r>
              <a:rPr lang="zh-CN" altLang="en-US" sz="2000" dirty="0" smtClean="0"/>
              <a:t>②征伐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蒙古军队先后灭掉西辽、西夏和金朝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收服吐蕃诸部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兼并云南的大理政权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还远征到中亚、西亚、东欧地区。</a:t>
            </a:r>
            <a:r>
              <a:rPr lang="zh-CN" altLang="en-US" sz="2000" dirty="0" smtClean="0">
                <a:highlight>
                  <a:srgbClr val="FFFF00"/>
                </a:highlight>
              </a:rPr>
              <a:t>蒙古军队三次西征</a:t>
            </a:r>
            <a:r>
              <a:rPr lang="en-US" sz="2000" dirty="0" smtClean="0">
                <a:highlight>
                  <a:srgbClr val="FFFF00"/>
                </a:highlight>
              </a:rPr>
              <a:t>,</a:t>
            </a:r>
            <a:r>
              <a:rPr lang="zh-CN" altLang="en-US" sz="2000" dirty="0" smtClean="0">
                <a:highlight>
                  <a:srgbClr val="FFFF00"/>
                </a:highlight>
              </a:rPr>
              <a:t>破坏了经济</a:t>
            </a:r>
            <a:r>
              <a:rPr lang="en-US" sz="2000" dirty="0" smtClean="0">
                <a:highlight>
                  <a:srgbClr val="FFFF00"/>
                </a:highlight>
              </a:rPr>
              <a:t>,</a:t>
            </a:r>
            <a:r>
              <a:rPr lang="zh-CN" altLang="en-US" sz="2000" u="sng" dirty="0" smtClean="0">
                <a:highlight>
                  <a:srgbClr val="FFFF00"/>
                </a:highlight>
              </a:rPr>
              <a:t>客观</a:t>
            </a:r>
            <a:r>
              <a:rPr lang="zh-CN" altLang="en-US" sz="2000" dirty="0" smtClean="0">
                <a:highlight>
                  <a:srgbClr val="FFFF00"/>
                </a:highlight>
              </a:rPr>
              <a:t>上推动了东西方交流</a:t>
            </a:r>
            <a:r>
              <a:rPr lang="en-US" sz="2000" dirty="0" smtClean="0">
                <a:highlight>
                  <a:srgbClr val="FFFF00"/>
                </a:highlight>
              </a:rPr>
              <a:t>,</a:t>
            </a:r>
            <a:r>
              <a:rPr lang="zh-CN" altLang="en-US" sz="2000" dirty="0" smtClean="0">
                <a:highlight>
                  <a:srgbClr val="FFFF00"/>
                </a:highlight>
              </a:rPr>
              <a:t>引发了民族迁徙</a:t>
            </a:r>
            <a:r>
              <a:rPr lang="zh-CN" altLang="en-US" sz="2000" dirty="0" smtClean="0"/>
              <a:t>。</a:t>
            </a:r>
            <a:endParaRPr lang="zh-CN" altLang="en-US" sz="2000" dirty="0" smtClean="0"/>
          </a:p>
          <a:p>
            <a:r>
              <a:rPr lang="en-US" sz="2000" dirty="0" smtClean="0"/>
              <a:t>(2)</a:t>
            </a:r>
            <a:r>
              <a:rPr lang="zh-CN" altLang="en-US" sz="2000" dirty="0" smtClean="0"/>
              <a:t>元朝建立</a:t>
            </a:r>
            <a:r>
              <a:rPr lang="en-US" sz="2000" dirty="0" smtClean="0"/>
              <a:t>:</a:t>
            </a:r>
            <a:r>
              <a:rPr lang="en-US" sz="2000" u="sng" dirty="0" smtClean="0"/>
              <a:t>        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忽必烈定国号为大元。</a:t>
            </a:r>
            <a:endParaRPr lang="zh-CN" altLang="en-US" sz="2000" dirty="0" smtClean="0"/>
          </a:p>
          <a:p>
            <a:r>
              <a:rPr lang="en-US" sz="2000" dirty="0" smtClean="0"/>
              <a:t>(3)</a:t>
            </a:r>
            <a:r>
              <a:rPr lang="zh-CN" altLang="en-US" sz="2000" dirty="0" smtClean="0"/>
              <a:t>元朝统一</a:t>
            </a:r>
            <a:endParaRPr lang="zh-CN" altLang="en-US" sz="2000" dirty="0" smtClean="0"/>
          </a:p>
          <a:p>
            <a:r>
              <a:rPr lang="zh-CN" altLang="en-US" sz="2000" dirty="0" smtClean="0"/>
              <a:t>①标志</a:t>
            </a:r>
            <a:r>
              <a:rPr lang="en-US" sz="2000" dirty="0" smtClean="0"/>
              <a:t>:1279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元军在崖山海域击败南宋余部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完成统一。</a:t>
            </a:r>
            <a:endParaRPr lang="zh-CN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2357436"/>
            <a:ext cx="128588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cs typeface="Times New Roman" panose="02020603050405020304"/>
              </a:rPr>
              <a:t>1271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71420"/>
            <a:ext cx="9001188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②统治措施</a:t>
            </a:r>
            <a:endParaRPr lang="zh-CN" alt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2664690" y="389446"/>
            <a:ext cx="1285884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驿站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471007"/>
          <a:ext cx="8858312" cy="4528997"/>
        </p:xfrm>
        <a:graphic>
          <a:graphicData uri="http://schemas.openxmlformats.org/drawingml/2006/table">
            <a:tbl>
              <a:tblPr/>
              <a:tblGrid>
                <a:gridCol w="1071570"/>
                <a:gridCol w="7786742"/>
              </a:tblGrid>
              <a:tr h="254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交通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修筑驿道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设立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急递铺系统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11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地方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行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省制度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a.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分布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除今天的河北、山西、山东地区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由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直辖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外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全国共设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个行省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b.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影响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了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en-US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巩固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了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 </a:t>
                      </a:r>
                      <a:r>
                        <a:rPr lang="en-US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是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我国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开端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也促进了边疆少数民族地区政治、经济和文化的发展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47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边疆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a.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吐蕃地区由直属中央政府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进行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管理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b.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设北庭都元帅府、宣慰司等管理军政事务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加强了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管辖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c.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在澎湖设置巡检司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经略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en-US" altLang="zh-CN" sz="16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16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d.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在东北、云南等地设行省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征发赋役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7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民族关系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推行“四等人制”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形成新民族</a:t>
                      </a:r>
                      <a:r>
                        <a:rPr lang="en-US" alt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——</a:t>
                      </a:r>
                      <a:r>
                        <a:rPr lang="zh-CN" altLang="en-US" sz="16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回族</a:t>
                      </a:r>
                      <a:endParaRPr lang="zh-CN" altLang="en-US" sz="16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选官制度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部分保留蒙古传统方式。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1314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年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恢复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en-US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但时断时续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监察制度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监察机构严密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中央设御史台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地方设行御史台、肃政廉访司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法律教化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对唐宋法律整体上弃而不用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但在司法实践中广泛援引唐律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货币税收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将纸币作为单一流通货币来发行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称为“钞”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税收基本上沿袭唐朝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在税粮外又有“科差”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基层治理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162050" algn="l"/>
                        </a:tabLs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户口类型复杂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按</a:t>
                      </a:r>
                      <a:r>
                        <a:rPr lang="en-US" altLang="zh-CN" sz="16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划分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统称为“诸色户计”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一旦定籍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世代相袭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不得变动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6502" marR="665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214942" y="714362"/>
            <a:ext cx="1285884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中书省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3932" y="978598"/>
            <a:ext cx="1285884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行政效率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46772" y="989356"/>
            <a:ext cx="1928826" cy="410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统一</a:t>
            </a:r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多民族国家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00892" y="978598"/>
            <a:ext cx="785818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省制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71934" y="1603892"/>
            <a:ext cx="928694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宣政院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36590" y="1825096"/>
            <a:ext cx="857256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西域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43306" y="2103958"/>
            <a:ext cx="857256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台湾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21922" y="2907424"/>
            <a:ext cx="107157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科举制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57488" y="4562180"/>
            <a:ext cx="1071570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cs typeface="Times New Roman" panose="02020603050405020304"/>
              </a:rPr>
              <a:t>职业</a:t>
            </a:r>
            <a:endParaRPr lang="zh-CN" alt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19250" y="-20955"/>
            <a:ext cx="606742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古代供传递军事情报的官员途中食宿、换马的场所。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4572000" y="366395"/>
            <a:ext cx="1704340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负责传递公文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2844" y="214296"/>
            <a:ext cx="8786874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拓展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古代中国地方行政区划的基本原则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山川形便、犬牙交错。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山川形便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以山川作为行政区划分边界。提高行政管理效率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但易产生割据。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犬牙交错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打破自然地理疆界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。有利于加强中央集权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巩固统一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但区域内经济文化交流受限。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两大原则在历代都有运用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整体来讲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从秦到唐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犬牙交错一直处于从属地位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宋代以后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犬牙交错更为普遍。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1881" y="144061"/>
            <a:ext cx="3703960" cy="435703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22238" y="4653694"/>
            <a:ext cx="1841309" cy="495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15" b="1">
                <a:sym typeface="+mn-ea"/>
              </a:rPr>
              <a:t>元代四川行省</a:t>
            </a:r>
            <a:endParaRPr lang="zh-CN" altLang="en-US" sz="2015" b="1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302" y="144061"/>
            <a:ext cx="4514435" cy="4303146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rot="19680000">
            <a:off x="1270343" y="1930413"/>
            <a:ext cx="2485314" cy="50207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595"/>
          </a:p>
        </p:txBody>
      </p:sp>
      <p:sp>
        <p:nvSpPr>
          <p:cNvPr id="6" name="椭圆 5"/>
          <p:cNvSpPr/>
          <p:nvPr/>
        </p:nvSpPr>
        <p:spPr>
          <a:xfrm rot="21120000">
            <a:off x="4404996" y="2952177"/>
            <a:ext cx="3461725" cy="139738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595"/>
          </a:p>
        </p:txBody>
      </p:sp>
      <p:sp>
        <p:nvSpPr>
          <p:cNvPr id="7" name="文本框 6"/>
          <p:cNvSpPr txBox="1"/>
          <p:nvPr/>
        </p:nvSpPr>
        <p:spPr>
          <a:xfrm>
            <a:off x="5600166" y="4583264"/>
            <a:ext cx="1841309" cy="495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15" b="1">
                <a:sym typeface="+mn-ea"/>
              </a:rPr>
              <a:t>现在四川省</a:t>
            </a:r>
            <a:endParaRPr lang="zh-CN" altLang="en-US" sz="2015" b="1"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714362"/>
            <a:ext cx="11430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棉花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8" y="135789"/>
            <a:ext cx="892971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二、辽夏金元的经济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714362"/>
          <a:ext cx="8786874" cy="3929090"/>
        </p:xfrm>
        <a:graphic>
          <a:graphicData uri="http://schemas.openxmlformats.org/drawingml/2006/table">
            <a:tbl>
              <a:tblPr/>
              <a:tblGrid>
                <a:gridCol w="1286510"/>
                <a:gridCol w="7500364"/>
              </a:tblGrid>
              <a:tr h="992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种植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在元朝得到大力推广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南方植棉逐渐普遍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带动了棉纺织业的发展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手工业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制瓷业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元朝出现新型彩绘瓷器青花瓷和釉里红。宋元时期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瓷器大量出口海外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成为继丝绸之后中华文明新的物质象征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4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边疆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在辽夏金元统治下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获得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进一步开发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边境贸易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宋与辽夏金各政权之间的经济往来十分密切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官方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设置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进行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互市交易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也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相当活跃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4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货币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元朝在全国范围内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将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作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为主币发行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推动了商业的发展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2682352"/>
            <a:ext cx="16430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边疆地区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3834" y="3184215"/>
            <a:ext cx="10715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榷场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28926" y="3636251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民间贸易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00496" y="4143386"/>
            <a:ext cx="7858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纸币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285734"/>
          <a:ext cx="8715436" cy="4157666"/>
        </p:xfrm>
        <a:graphic>
          <a:graphicData uri="http://schemas.openxmlformats.org/drawingml/2006/table">
            <a:tbl>
              <a:tblPr/>
              <a:tblGrid>
                <a:gridCol w="1286510"/>
                <a:gridCol w="7428926"/>
              </a:tblGrid>
              <a:tr h="8315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海外贸易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成为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宋元国库的重要财源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30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城市繁荣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元朝临安改称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杭州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被外国旅行家称为“世界最富丽名贵之城”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大都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是当时北方最大的经济中心和商品集散地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30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经济重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心南移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元朝时南北经济差距继续扩大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全国大部分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人口和税收集中在江南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。元朝重新开通了大运河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还创造性地开辟了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长途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航线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643042" y="428610"/>
            <a:ext cx="135729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外贸税收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29454" y="3579505"/>
            <a:ext cx="8572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海运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786214" y="676262"/>
            <a:ext cx="135729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元杂剧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76" y="142858"/>
            <a:ext cx="892971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三、辽夏金元的文化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61293" y="715632"/>
          <a:ext cx="8696987" cy="4139565"/>
        </p:xfrm>
        <a:graphic>
          <a:graphicData uri="http://schemas.openxmlformats.org/drawingml/2006/table">
            <a:tbl>
              <a:tblPr/>
              <a:tblGrid>
                <a:gridCol w="775335"/>
                <a:gridCol w="2032000"/>
                <a:gridCol w="5889652"/>
              </a:tblGrid>
              <a:tr h="9226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文学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元曲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包括散曲和杂剧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标志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着中国古代戏曲艺术的成熟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代表作家有关汉卿、王实甫等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</a:tr>
              <a:tr h="9228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科技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郭守敬编定新的历法《授时历》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元朝王祯编撰的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》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集北方和南方的农业技术于一体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</a:tr>
              <a:tr h="434484">
                <a:tc row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文字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辽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创制契丹大字、小字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484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金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创制女真文字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484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西夏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西夏文通过出土文献大量保存下来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2838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蒙古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与元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畏兀体蒙古文、八思巴改制藏文字母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825742" y="1621540"/>
            <a:ext cx="10001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农书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42976" y="1714494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主题探究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71420"/>
            <a:ext cx="8929718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主题　制度建设与统一多民族国家的发展</a:t>
            </a:r>
            <a:endParaRPr lang="zh-CN" altLang="en-US" sz="2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041" y="709600"/>
            <a:ext cx="892975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探究一　辽夏金元的制度创设与民族政权的特点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制度创设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契丹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官分南北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以国制治契丹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以汉制待汉人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北面治宫帐、部族、属国之政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南面治汉人州县、租赋、军马之事。因俗而治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得其宜矣。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2000" dirty="0" smtClean="0"/>
              <a:t>——《</a:t>
            </a:r>
            <a:r>
              <a:rPr lang="zh-CN" altLang="en-US" sz="2000" dirty="0" smtClean="0"/>
              <a:t>辽史</a:t>
            </a:r>
            <a:r>
              <a:rPr lang="en-US" sz="2000" dirty="0" smtClean="0"/>
              <a:t>·</a:t>
            </a:r>
            <a:r>
              <a:rPr lang="zh-CN" altLang="en-US" sz="2000" dirty="0" smtClean="0"/>
              <a:t>百官志一</a:t>
            </a:r>
            <a:r>
              <a:rPr lang="en-US" altLang="zh-CN" sz="2000" dirty="0" smtClean="0"/>
              <a:t>》</a:t>
            </a:r>
            <a:endParaRPr lang="en-US" altLang="zh-CN" sz="2000" dirty="0" smtClean="0"/>
          </a:p>
          <a:p>
            <a:pPr>
              <a:lnSpc>
                <a:spcPct val="120000"/>
              </a:lnSpc>
            </a:pP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根据材料一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概括指出辽朝南、北面官制的主要特点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分析此制度的历史意义。</a:t>
            </a:r>
            <a:endParaRPr lang="zh-CN" alt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23185" y="3291827"/>
            <a:ext cx="8572560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特点：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游牧民族与农耕民族分治；官分南北，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因俗而治。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/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意义：对统一多民族国家的治理具有借鉴作用，巩固了辽朝疆域，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有利于维护国家政权的稳定和国内的安定；缓和了民族矛盾，有利于增进契丹族、汉族等民族间的交融；传承了中华文化，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有助于推动辽朝的封建化进程。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138564"/>
            <a:ext cx="8929750" cy="3189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金迁都北京</a:t>
            </a:r>
            <a:endPara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40000"/>
              </a:lnSpc>
            </a:pP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1800" dirty="0" smtClean="0"/>
              <a:t>　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金熙宗统治时期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(1135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1148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金吸收先进的汉文化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改革女真落后的旧俗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取得了一定成效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但改革遭到女真保守派贵族的反抗。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1141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南宋与金订立绍兴和议。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dist">
              <a:lnSpc>
                <a:spcPct val="140000"/>
              </a:lnSpc>
            </a:pP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1151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金海陵王颁发的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议迁都燕京诏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中说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“京师粤在一隅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而方疆广于万里。以北则民清而事简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以南则地远而事繁。深虑州府申陈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或至半年而往</a:t>
            </a:r>
            <a:endParaRPr lang="en-US" altLang="zh-CN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40000"/>
              </a:lnSpc>
            </a:pP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复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闾阎（平民）疾苦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何由期月而周知。供馈困于转输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使命苦于驿顿。”金朝模仿汴京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经营燕京。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1153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金迁都燕京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将燕京改名为中都。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40000"/>
              </a:lnSpc>
            </a:pP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800" dirty="0" smtClean="0"/>
              <a:t>(2)</a:t>
            </a:r>
            <a:r>
              <a:rPr lang="zh-CN" altLang="en-US" sz="1800" dirty="0" smtClean="0"/>
              <a:t>阅读材料二并结合所学知识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简要分析金迁都燕京的原因及影响。</a:t>
            </a:r>
            <a:endParaRPr lang="zh-CN" altLang="en-US" sz="1800" dirty="0" smtClean="0"/>
          </a:p>
        </p:txBody>
      </p:sp>
      <p:sp>
        <p:nvSpPr>
          <p:cNvPr id="4" name="TextBox 3"/>
          <p:cNvSpPr txBox="1"/>
          <p:nvPr>
            <p:custDataLst>
              <p:tags r:id="rId1"/>
            </p:custDataLst>
          </p:nvPr>
        </p:nvSpPr>
        <p:spPr>
          <a:xfrm>
            <a:off x="285720" y="3291827"/>
            <a:ext cx="8572560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原因:为适应女真族封建化趋势,削弱东北地区女真贵族的势力;绍兴和议后金朝的范围扩大,为巩固金朝对广大地区的统治,便于传达政令,加强管理;客观上,大批女真人进入中原,首都在会宁府,位置偏远,物资供应不足,转输不便。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138564"/>
            <a:ext cx="8929750" cy="3636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金迁都北京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2000" dirty="0" smtClean="0"/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金熙宗统治时期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(1135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1148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金吸收先进的汉文化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改革女真落后的旧俗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取得了一定成效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但改革遭到女真保守派贵族的反抗。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1141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南宋与金订立绍兴和议。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di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1151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金海陵王颁发的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议迁都燕京诏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“京师粤在一隅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而方疆广于万里。以北则民清而事简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以南则地远而事繁。深虑州府申陈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或至半年而往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闾阎疾苦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何由期月而周知。供馈困于转输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使命苦于驿顿。”金朝模仿汴京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经营燕京。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1153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金迁都燕京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将燕京改名为中都。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阅读材料二并结合所学知识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简要分析金迁都燕京的原因及影响。</a:t>
            </a:r>
            <a:endParaRPr lang="zh-CN" altLang="en-US" sz="2000" dirty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642924"/>
            <a:ext cx="8786874" cy="350046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714362"/>
            <a:ext cx="857256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影响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加速了女真族政权的封建化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为金世宗“大定之治”的出现创造了条件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促进了北方地区的民族交融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为统一多民族封建国家发展作出了贡献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推动了北京地区的开发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开启了北京作为王朝都城的历史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并为元明清时期定都北京及北京城建设奠定基础。</a:t>
            </a:r>
            <a:endParaRPr lang="zh-CN" altLang="en-US" sz="2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8" y="142858"/>
            <a:ext cx="9001156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国家统一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材料三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图22唐朝前期疆域和边疆各族的分布图669年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571472" y="1142989"/>
            <a:ext cx="3357586" cy="2188417"/>
          </a:xfrm>
          <a:prstGeom prst="rect">
            <a:avLst/>
          </a:prstGeom>
        </p:spPr>
      </p:pic>
      <p:pic>
        <p:nvPicPr>
          <p:cNvPr id="6" name="图28元朝形势图1330年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929190" y="994274"/>
            <a:ext cx="3657688" cy="25061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429006"/>
            <a:ext cx="3786214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图一　唐朝前期疆域和边疆</a:t>
            </a:r>
            <a:endParaRPr lang="en-US" altLang="zh-CN" sz="2000" dirty="0" smtClean="0"/>
          </a:p>
          <a:p>
            <a:pPr algn="ctr"/>
            <a:r>
              <a:rPr lang="zh-CN" altLang="en-US" sz="2000" dirty="0" smtClean="0"/>
              <a:t>各族分布图</a:t>
            </a:r>
            <a:r>
              <a:rPr lang="en-US" sz="2000" dirty="0" smtClean="0"/>
              <a:t>(669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)</a:t>
            </a:r>
            <a:endParaRPr lang="zh-CN" altLang="en-US" sz="20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072066" y="3564813"/>
            <a:ext cx="378621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图二　元朝形势图</a:t>
            </a:r>
            <a:r>
              <a:rPr lang="en-US" sz="2000" dirty="0" smtClean="0"/>
              <a:t>(1330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71406" y="4357700"/>
            <a:ext cx="900115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(3)</a:t>
            </a:r>
            <a:r>
              <a:rPr lang="zh-CN" altLang="en-US" sz="2000" dirty="0" smtClean="0"/>
              <a:t>比较图一、图二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提取两项变化的信息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并结合所学知识予以说明。</a:t>
            </a:r>
            <a:endParaRPr lang="zh-CN" altLang="en-US" sz="2000" dirty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2844" y="285734"/>
            <a:ext cx="8786874" cy="4286280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357172"/>
            <a:ext cx="85725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(3)</a:t>
            </a:r>
            <a:r>
              <a:rPr lang="zh-CN" altLang="en-US" sz="2000" dirty="0" smtClean="0"/>
              <a:t>信息一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元朝不再实行唐朝的地方行政制度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元朝地方管理实行行省制。行省设置犬牙交错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打破了依山川形便划分区域的原则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行省长官由中央委派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行省辖区广阔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军政大权集中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提高了行政效率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巩固了多民族国家的统一。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信息二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元朝版图相较于唐朝更加辽阔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西藏开始接受中央政府管辖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由直属中央政府的宣政院管理。宣政院是中央政府最早设置的管理西藏地区的行政机构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对巩固多民族国家统一有重要意义。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信息三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元朝设辽阳行省、岭北行省、甘肃行省等管辖北方地区。唐朝时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对内陆边疆地区往往通过册封和朝贡实行控制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很不稳定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元朝的边疆管理更多地呈现与内陆一体化的趋向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设置行省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征发赋役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控制力加强。</a:t>
            </a:r>
            <a:endParaRPr lang="zh-CN" altLang="en-US" sz="2000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2844" y="285734"/>
            <a:ext cx="8786874" cy="3071834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357172"/>
            <a:ext cx="8572560" cy="2873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 smtClean="0"/>
              <a:t>信息四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都城由今西安到北京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政治中心北移。西安地处关中平原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天然屏</a:t>
            </a:r>
            <a:endParaRPr lang="en-US" altLang="zh-CN" sz="2000" dirty="0" smtClean="0"/>
          </a:p>
          <a:p>
            <a:pPr algn="just"/>
            <a:r>
              <a:rPr lang="zh-CN" altLang="en-US" sz="2000" dirty="0" smtClean="0"/>
              <a:t>障形成了良好的军事防御优势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隋唐定都长安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但同时兴建洛阳城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开凿大运河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加强南北沟通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随着经济重心南移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政治中心有向东向南转移趋势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宋朝先后定都开封和杭州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元朝为北方游牧民族建立的政权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政治中心靠近其发源地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兼顾中原农业区域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故定都北京。各朝代选择都城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都是根据当时政治、经济发展和加强边防的需要。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(</a:t>
            </a:r>
            <a:r>
              <a:rPr lang="zh-CN" altLang="en-US" sz="2000" dirty="0" smtClean="0"/>
              <a:t>提取两项变化信息并说明即可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8" y="71420"/>
            <a:ext cx="9001156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探究二　认识少数民族在统一多民族国家发展中的贡献</a:t>
            </a:r>
            <a:endParaRPr lang="zh-CN" altLang="en-US" sz="16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华夏认同</a:t>
            </a:r>
            <a:endParaRPr lang="zh-CN" altLang="en-US" sz="1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1214428"/>
          <a:ext cx="8643998" cy="3000397"/>
        </p:xfrm>
        <a:graphic>
          <a:graphicData uri="http://schemas.openxmlformats.org/drawingml/2006/table">
            <a:tbl>
              <a:tblPr/>
              <a:tblGrid>
                <a:gridCol w="6643734"/>
                <a:gridCol w="2000264"/>
              </a:tblGrid>
              <a:tr h="30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内容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出处</a:t>
                      </a:r>
                      <a:endParaRPr lang="zh-CN" sz="16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“昔黄帝有子二十五人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或内列诸华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或外分荒服。昌意少子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受封北土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国有大鲜卑山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因以为号。”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《魏书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·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序纪》</a:t>
                      </a:r>
                      <a:endParaRPr lang="zh-CN" sz="16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“</a:t>
                      </a: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辽之先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出自炎帝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……奇首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辽先祖名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生都菴山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徙潢河之滨。”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《辽史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·</a:t>
                      </a:r>
                      <a:r>
                        <a:rPr lang="zh-CN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太祖本纪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》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“受命之君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当事天敬神。有大功德者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朕欲祀之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何先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?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”“</a:t>
                      </a: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孔子大圣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万世所尊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宜先。”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《辽史》</a:t>
                      </a:r>
                      <a:r>
                        <a:rPr lang="zh-CN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卷七十二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9"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“诏设</a:t>
                      </a: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御史大夫、御史中丞、翰林学士院、大宗正府、殿前都点检</a:t>
                      </a:r>
                      <a:r>
                        <a:rPr lang="zh-CN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……</a:t>
                      </a:r>
                      <a:endParaRPr lang="en-US" altLang="zh-CN" sz="1600" b="1" dirty="0" smtClean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地方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设路、府、州、县。”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《金史</a:t>
                      </a:r>
                      <a:r>
                        <a:rPr lang="en-US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·</a:t>
                      </a:r>
                      <a:r>
                        <a:rPr lang="zh-CN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百官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志》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“祀唐尧于平阳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舜禹于广宁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夏禹于安邑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周文于洛阳。”</a:t>
                      </a:r>
                      <a:endParaRPr lang="zh-CN" sz="16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《北史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·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魏</a:t>
                      </a:r>
                      <a:r>
                        <a:rPr lang="zh-CN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本纪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第三》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“其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孔子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道可尊</a:t>
                      </a:r>
                      <a:r>
                        <a:rPr lang="en-US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使万世景仰。”</a:t>
                      </a:r>
                      <a:endParaRPr lang="zh-CN" sz="16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《金史</a:t>
                      </a:r>
                      <a:r>
                        <a:rPr lang="en-US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·</a:t>
                      </a:r>
                      <a:r>
                        <a:rPr lang="zh-CN" sz="16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熙宗</a:t>
                      </a:r>
                      <a:r>
                        <a:rPr lang="zh-CN" sz="16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本纪》</a:t>
                      </a:r>
                      <a:endParaRPr lang="zh-CN" sz="16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438" y="4286262"/>
            <a:ext cx="9001156" cy="687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600" dirty="0" smtClean="0"/>
              <a:t>(1)</a:t>
            </a:r>
            <a:r>
              <a:rPr lang="zh-CN" altLang="en-US" sz="1600" dirty="0" smtClean="0"/>
              <a:t>根据材料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概括指出少数民族政权华夏认同的主要角度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评析少数民族政权华夏认同的历史作用。</a:t>
            </a:r>
            <a:endParaRPr lang="zh-CN" altLang="en-US" sz="1600" dirty="0"/>
          </a:p>
        </p:txBody>
      </p:sp>
      <p:sp>
        <p:nvSpPr>
          <p:cNvPr id="2" name="文本框 1"/>
          <p:cNvSpPr txBox="1"/>
          <p:nvPr/>
        </p:nvSpPr>
        <p:spPr>
          <a:xfrm>
            <a:off x="2835910" y="1707515"/>
            <a:ext cx="4572000" cy="470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血缘认同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200275" y="2571750"/>
            <a:ext cx="4572000" cy="470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文化认同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3420110" y="3220085"/>
            <a:ext cx="4572000" cy="470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制度认同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714362"/>
            <a:ext cx="8786874" cy="192882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785800"/>
            <a:ext cx="8572560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角度：血缘认同；文化认同；</a:t>
            </a:r>
            <a:r>
              <a:rPr lang="zh-CN" altLang="en-US" sz="2000" dirty="0" smtClean="0"/>
              <a:t>制度认同。</a:t>
            </a:r>
            <a:endParaRPr lang="zh-CN" altLang="en-US" sz="2000" dirty="0" smtClean="0"/>
          </a:p>
          <a:p>
            <a:pPr algn="dist"/>
            <a:r>
              <a:rPr lang="zh-CN" altLang="en-US" sz="2000" dirty="0" smtClean="0"/>
              <a:t>作用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为其合法地位寻找历史依据，有利于巩固政权，</a:t>
            </a:r>
            <a:r>
              <a:rPr lang="zh-CN" altLang="en-US" sz="2000" dirty="0" smtClean="0"/>
              <a:t>稳定对中原地区的统</a:t>
            </a:r>
            <a:endParaRPr lang="en-US" altLang="zh-CN" sz="2000" dirty="0" smtClean="0"/>
          </a:p>
          <a:p>
            <a:pPr algn="just"/>
            <a:r>
              <a:rPr lang="zh-CN" altLang="en-US" sz="2000" dirty="0" smtClean="0"/>
              <a:t>治；有利于学习借鉴汉文化，促进本民族的发展；有利于民族交融，</a:t>
            </a:r>
            <a:r>
              <a:rPr lang="zh-CN" altLang="en-US" sz="2000" dirty="0" smtClean="0"/>
              <a:t>推动统一多民族国家的发展。</a:t>
            </a:r>
            <a:endParaRPr lang="zh-CN" altLang="en-US" sz="200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42858"/>
            <a:ext cx="8858312" cy="3673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深化拓展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/>
              <a:t>对宋元时期民族交融的认识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1.</a:t>
            </a:r>
            <a:r>
              <a:rPr lang="zh-CN" altLang="en-US" sz="2000" dirty="0" smtClean="0"/>
              <a:t>因俗而治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少数民族既学习中原文化和典章制度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又保留民族特色。辽代实行的南北面官制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胡汉分治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金朝基本沿袭唐宋制度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金世宗被誉为“小尧舜”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出现“大定之治”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同时保留本民族兵民合一的猛安谋克制。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2.</a:t>
            </a:r>
            <a:r>
              <a:rPr lang="zh-CN" altLang="en-US" sz="2000" dirty="0" smtClean="0"/>
              <a:t>少数民族在制度创建上对后世影响深远。如元代实行的行省制以及边疆管理的成功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对后世影响深远。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3.</a:t>
            </a:r>
            <a:r>
              <a:rPr lang="zh-CN" altLang="en-US" sz="2000" dirty="0" smtClean="0"/>
              <a:t>汉族吸收少数民族日常用品、风俗习惯等</a:t>
            </a:r>
            <a:r>
              <a:rPr lang="en-US" sz="2000" dirty="0" smtClean="0"/>
              <a:t>,</a:t>
            </a:r>
            <a:r>
              <a:rPr lang="zh-CN" altLang="en-US" sz="2000" dirty="0" smtClean="0">
                <a:solidFill>
                  <a:srgbClr val="FF0000"/>
                </a:solidFill>
              </a:rPr>
              <a:t>中华民族多元一体的格局进一步发展。</a:t>
            </a:r>
            <a:endParaRPr lang="zh-CN" altLang="en-US" sz="2000" dirty="0" smtClean="0">
              <a:solidFill>
                <a:srgbClr val="FF0000"/>
              </a:solidFill>
            </a:endParaRPr>
          </a:p>
          <a:p>
            <a:pPr algn="just"/>
            <a:r>
              <a:rPr lang="en-US" sz="2000" dirty="0" smtClean="0"/>
              <a:t>4.</a:t>
            </a:r>
            <a:r>
              <a:rPr lang="zh-CN" altLang="en-US" sz="2000" dirty="0" smtClean="0"/>
              <a:t>民族交融中形成我国回族的前身。</a:t>
            </a:r>
            <a:endParaRPr lang="zh-CN" altLang="en-US" sz="2000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142858"/>
            <a:ext cx="9001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边疆开发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下面为出土的西夏王朝雕版、活字印刷品。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M222LTSLS08d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2214546" y="1071551"/>
            <a:ext cx="3786214" cy="32673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406" y="4493507"/>
            <a:ext cx="900115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分析说明材料中出土文物的史料价值。</a:t>
            </a:r>
            <a:endParaRPr lang="zh-CN" altLang="en-US" sz="2000" dirty="0"/>
          </a:p>
        </p:txBody>
      </p:sp>
      <p:sp>
        <p:nvSpPr>
          <p:cNvPr id="2" name="文本框 1"/>
          <p:cNvSpPr txBox="1"/>
          <p:nvPr/>
        </p:nvSpPr>
        <p:spPr>
          <a:xfrm>
            <a:off x="342265" y="1275715"/>
            <a:ext cx="1712595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法律制度和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社会治理情况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00470" y="1203960"/>
            <a:ext cx="2402840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农业的发展和生产关系；赋税制度。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93980" y="2860040"/>
            <a:ext cx="2120265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文化的发展以及与汉文化的交流、交融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6441440" y="2860040"/>
            <a:ext cx="1875155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佛教和文化的发展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932045" y="492760"/>
            <a:ext cx="2303145" cy="4914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一手资料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8564" y="571486"/>
            <a:ext cx="8786874" cy="300039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0002" y="678782"/>
            <a:ext cx="866971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这些出土文物承载着丰富的历史信息。图一表现的是西夏的法律制度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可供研究西夏的制度和社会治理情况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图二的纳粮收据可供研究西夏农业的发展和生产关系状况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图三的西夏文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论语</a:t>
            </a:r>
            <a:r>
              <a:rPr lang="en-US" altLang="zh-CN" sz="2000" dirty="0" smtClean="0"/>
              <a:t>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反映了西夏文化的发展以及与汉文化的交流、交融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图四的佛经反映了西夏佛教和文化的发展状况。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这些印刷品的出土表明西夏时期雕版印刷、活字印刷技术已广泛应用于社会生活的方方面面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反映了对汉文化的学习、继承与发展。这些出土文物是研究西夏历史和边疆发展的第一手资料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具有宝贵的历史研究价值。</a:t>
            </a:r>
            <a:endParaRPr lang="zh-CN" altLang="en-US" sz="2000" dirty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438" y="214296"/>
            <a:ext cx="900115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深化拓展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北方少数民族政权在中国历史上的重要作用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/>
              <a:t>1.</a:t>
            </a:r>
            <a:r>
              <a:rPr lang="zh-CN" altLang="en-US" sz="2000" dirty="0" smtClean="0"/>
              <a:t>推动了中国政治中心的北移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使政治中心与经济重心进一步分离。</a:t>
            </a:r>
            <a:endParaRPr lang="zh-CN" altLang="en-US" sz="2000" dirty="0" smtClean="0"/>
          </a:p>
          <a:p>
            <a:pPr algn="dist"/>
            <a:r>
              <a:rPr lang="en-US" sz="2000" dirty="0" smtClean="0"/>
              <a:t>2.</a:t>
            </a:r>
            <a:r>
              <a:rPr lang="zh-CN" altLang="en-US" sz="2000" dirty="0" smtClean="0"/>
              <a:t>征服战争与和平交往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加强了边疆地区与中原地区联系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初步奠定了中国的</a:t>
            </a:r>
            <a:endParaRPr lang="en-US" altLang="zh-CN" sz="2000" dirty="0" smtClean="0"/>
          </a:p>
          <a:p>
            <a:r>
              <a:rPr lang="zh-CN" altLang="en-US" sz="2000" dirty="0" smtClean="0"/>
              <a:t>版图。</a:t>
            </a:r>
            <a:endParaRPr lang="zh-CN" altLang="en-US" sz="2000" dirty="0" smtClean="0"/>
          </a:p>
          <a:p>
            <a:r>
              <a:rPr lang="en-US" sz="2000" dirty="0" smtClean="0"/>
              <a:t>3.</a:t>
            </a:r>
            <a:r>
              <a:rPr lang="zh-CN" altLang="en-US" sz="2000" dirty="0" smtClean="0"/>
              <a:t>促进了北方地区开发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推动了民族交融。</a:t>
            </a:r>
            <a:endParaRPr lang="zh-CN" altLang="en-US" sz="2000" dirty="0" smtClean="0"/>
          </a:p>
          <a:p>
            <a:r>
              <a:rPr lang="en-US" sz="2000" dirty="0" smtClean="0"/>
              <a:t>4.</a:t>
            </a:r>
            <a:r>
              <a:rPr lang="zh-CN" altLang="en-US" sz="2000" dirty="0" smtClean="0"/>
              <a:t>因俗而治兼顾不同民族的统治制度、政策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为统一多民族国家的治理提供了有益借鉴。</a:t>
            </a:r>
            <a:endParaRPr lang="zh-CN" altLang="en-US" sz="2000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1406" y="92870"/>
            <a:ext cx="900115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结构图示</a:t>
            </a:r>
            <a:r>
              <a:rPr 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endParaRPr lang="zh-CN" altLang="en-US" sz="2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8" y="3357568"/>
            <a:ext cx="900115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逻辑表达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/>
              <a:t>阐释图示要素间关系。</a:t>
            </a:r>
            <a:endParaRPr lang="zh-CN" altLang="en-US" sz="2000" dirty="0"/>
          </a:p>
        </p:txBody>
      </p:sp>
      <p:pic>
        <p:nvPicPr>
          <p:cNvPr id="7" name="F23ZFX1LTSBLS12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779099" y="428610"/>
            <a:ext cx="5364669" cy="2714644"/>
          </a:xfrm>
          <a:prstGeom prst="rect">
            <a:avLst/>
          </a:prstGeo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1406" y="71420"/>
            <a:ext cx="90011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/>
              <a:t>两宋时期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出现多个民族政权并立的局面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在与两宋长期对峙中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既有战争冲突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又有经济交流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辽、夏、金、元少数民族政权积极学习中原汉人的政治、经济与文化。这一时期的华夏文化不断向四周扩散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民族之间也不断迁徙交流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促进了民族交融。元朝的建立结束了多民族政权并立的局面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实现了国家的统一。元朝加强交通建设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对吐蕃、西域、台湾均设有机构管理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有效巩固了国家统一。首创行省制度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加强对边疆地区的管辖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这是历史上行政管理制度的一项重大改革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对后世产生了深远的历史影响。</a:t>
            </a:r>
            <a:endParaRPr lang="zh-CN" altLang="en-US" sz="2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42976" y="1792691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高考深化练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635863"/>
            <a:ext cx="8929750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(2013·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上海卷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,11)</a:t>
            </a:r>
            <a:r>
              <a:rPr lang="zh-CN" altLang="en-US" sz="2000" dirty="0" smtClean="0"/>
              <a:t>按政权建立年代先后排列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正确的是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契丹、金、北宋、元    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北宋、契丹、金、元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北宋、金、契丹、元</a:t>
            </a:r>
            <a:r>
              <a:rPr lang="en-US" sz="2000" dirty="0" smtClean="0"/>
              <a:t>	       D.</a:t>
            </a:r>
            <a:r>
              <a:rPr lang="zh-CN" altLang="en-US" sz="2000" dirty="0" smtClean="0"/>
              <a:t>契丹、北宋、金、元</a:t>
            </a:r>
            <a:endParaRPr lang="zh-CN" altLang="en-US" sz="2000" dirty="0"/>
          </a:p>
        </p:txBody>
      </p:sp>
      <p:pic>
        <p:nvPicPr>
          <p:cNvPr id="10" name="考点一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06" y="176196"/>
            <a:ext cx="1131185" cy="360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85852" y="142858"/>
            <a:ext cx="400052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政治建设与民族交融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2143122"/>
            <a:ext cx="8858312" cy="1428760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221609"/>
            <a:ext cx="8643998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907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年耶律阿保机称帝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建立政权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,916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年建国号契丹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北宋是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960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年由宋太祖赵匡胤建立的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;1115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女真族首领完颜阿骨打称帝建国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国号大金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endParaRPr 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1271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忽必烈定国号为元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164308"/>
            <a:ext cx="8929750" cy="225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2.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海南卷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,4)</a:t>
            </a:r>
            <a:r>
              <a:rPr lang="zh-CN" altLang="en-US" sz="1800" dirty="0" smtClean="0"/>
              <a:t>种植桑、枣树是唐宋以降施仁政的象征。宋太祖下诏“广植桑枣者”免税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“伐桑枣为薪者”治罪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西夏有“禁民伐桑枣为薪”的规定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金朝也规定“凡桑枣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民户以多植为勤”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即使户籍少的猛安谋克也须拿出十分之一的土地种植桑枣。上述现象说明两宋时期统一多民族国家的发展表现</a:t>
            </a:r>
            <a:r>
              <a:rPr lang="zh-CN" altLang="en-US" sz="1800" dirty="0" smtClean="0"/>
              <a:t>在</a:t>
            </a:r>
            <a:r>
              <a:rPr lang="en-US" sz="1800" dirty="0" smtClean="0"/>
              <a:t>(</a:t>
            </a:r>
            <a:r>
              <a:rPr lang="zh-CN" altLang="en-US" sz="1800" dirty="0" smtClean="0"/>
              <a:t>　　</a:t>
            </a:r>
            <a:r>
              <a:rPr lang="en-US" sz="1800" dirty="0" smtClean="0"/>
              <a:t>)</a:t>
            </a:r>
            <a:endParaRPr lang="zh-CN" altLang="en-US" sz="1800" dirty="0" smtClean="0"/>
          </a:p>
          <a:p>
            <a:r>
              <a:rPr lang="en-US" sz="1800" dirty="0" smtClean="0"/>
              <a:t>A.</a:t>
            </a:r>
            <a:r>
              <a:rPr lang="zh-CN" altLang="en-US" sz="1800" dirty="0" smtClean="0"/>
              <a:t>疆域拓展</a:t>
            </a:r>
            <a:r>
              <a:rPr lang="en-US" sz="1800" dirty="0" smtClean="0"/>
              <a:t>	B.</a:t>
            </a:r>
            <a:r>
              <a:rPr lang="zh-CN" altLang="en-US" sz="1800" dirty="0" smtClean="0"/>
              <a:t>民户管理</a:t>
            </a:r>
            <a:endParaRPr lang="zh-CN" altLang="en-US" sz="1800" dirty="0" smtClean="0"/>
          </a:p>
          <a:p>
            <a:r>
              <a:rPr lang="en-US" sz="1800" dirty="0" smtClean="0"/>
              <a:t>C.</a:t>
            </a:r>
            <a:r>
              <a:rPr lang="zh-CN" altLang="en-US" sz="1800" dirty="0" smtClean="0"/>
              <a:t>文化认同</a:t>
            </a:r>
            <a:r>
              <a:rPr lang="en-US" sz="1800" dirty="0" smtClean="0"/>
              <a:t>	D.</a:t>
            </a:r>
            <a:r>
              <a:rPr lang="zh-CN" altLang="en-US" sz="1800" dirty="0" smtClean="0"/>
              <a:t>政权认同</a:t>
            </a:r>
            <a:endParaRPr lang="zh-CN" altLang="en-US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0944" y="2500312"/>
            <a:ext cx="8786874" cy="2000264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2382" y="2564397"/>
            <a:ext cx="8605898" cy="184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:C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种植桑、枣树是唐宋以降施仁政的象征。北宋、西夏、金政权的相关规定是对这一仁政象征含义的认同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表现在两宋时期统一多民族国家发展上即为文化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认</a:t>
            </a:r>
            <a:endParaRPr lang="en-US" altLang="zh-CN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同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西夏和金朝属于独立王朝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不属于宋朝的疆域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政府鼓励种植桑树和枣树是为了体现仁政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西夏、金朝和宋朝属于不同的政权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周边少数民族认同的是中原文化而不是中原政权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1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3.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(2018·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天津卷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,2)</a:t>
            </a:r>
            <a:r>
              <a:rPr lang="zh-CN" altLang="en-US" sz="2000" dirty="0" smtClean="0"/>
              <a:t>元朝在地方实行行省制度。行省“掌国庶务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统郡县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镇边鄙</a:t>
            </a:r>
            <a:r>
              <a:rPr lang="en-US" altLang="zh-CN" sz="2000" dirty="0" smtClean="0"/>
              <a:t>……</a:t>
            </a:r>
            <a:r>
              <a:rPr lang="zh-CN" altLang="en-US" sz="2000" dirty="0" smtClean="0"/>
              <a:t>凡钱粮、兵甲、屯种、漕运、军国重事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无不领之”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但地方官吏的选用主要由中书省和吏部负责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调动行省所属军队须皇帝批准。这表明元朝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地方拥有适度权力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地方缺乏实际权力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行省权力集中专断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君主专制得以加强</a:t>
            </a:r>
            <a:endParaRPr lang="zh-CN" altLang="en-US" sz="20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0944" y="2214560"/>
            <a:ext cx="8820212" cy="264320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2273242"/>
            <a:ext cx="8643998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根据材料关键信息行省“凡钱粮、兵甲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无不领之”可知行省有实际权力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但地方官吏和军队由中央管辖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由此可知地方受到中央的管辖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拥有适度权力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根据材料“地方官吏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由中书省和吏部负责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调动行省所属军队须皇帝批准”可知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行省的权力受到中央的制约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行省体现的是地方行政制度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它的实行加强了中央集权而非君主专制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350111"/>
            <a:ext cx="892975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2000" dirty="0" smtClean="0"/>
              <a:t>4.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海南卷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,5)</a:t>
            </a:r>
            <a:r>
              <a:rPr lang="zh-CN" altLang="en-US" sz="2000" dirty="0" smtClean="0"/>
              <a:t>元延祐元年</a:t>
            </a:r>
            <a:r>
              <a:rPr lang="en-US" sz="2000" dirty="0" smtClean="0"/>
              <a:t>(1314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)</a:t>
            </a:r>
            <a:r>
              <a:rPr lang="zh-CN" altLang="en-US" sz="2000" dirty="0" smtClean="0"/>
              <a:t>恢复开科取士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规定凡考经问或明经的人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以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大学</a:t>
            </a:r>
            <a:r>
              <a:rPr lang="en-US" altLang="zh-CN" sz="2000" dirty="0" smtClean="0"/>
              <a:t>》《</a:t>
            </a:r>
            <a:r>
              <a:rPr lang="zh-CN" altLang="en-US" sz="2000" dirty="0" smtClean="0"/>
              <a:t>论语</a:t>
            </a:r>
            <a:r>
              <a:rPr lang="en-US" altLang="zh-CN" sz="2000" dirty="0" smtClean="0"/>
              <a:t>》《</a:t>
            </a:r>
            <a:r>
              <a:rPr lang="zh-CN" altLang="en-US" sz="2000" dirty="0" smtClean="0"/>
              <a:t>孟子</a:t>
            </a:r>
            <a:r>
              <a:rPr lang="en-US" altLang="zh-CN" sz="2000" dirty="0" smtClean="0"/>
              <a:t>》《</a:t>
            </a:r>
            <a:r>
              <a:rPr lang="zh-CN" altLang="en-US" sz="2000" dirty="0" smtClean="0"/>
              <a:t>中庸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为课本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以朱熹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四书章句集注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为参考书。由此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科举再次成为思想与权力之间的制度化链接。此举意在</a:t>
            </a:r>
            <a:endParaRPr lang="en-US" altLang="zh-CN" sz="2000" dirty="0" smtClean="0"/>
          </a:p>
          <a:p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尊重前朝传统文化信仰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争取汉族士人的政治认同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缓和中央与地方的矛盾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恢复程朱理学的正统地位</a:t>
            </a:r>
            <a:endParaRPr lang="zh-CN" altLang="en-US" sz="2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80944" y="428610"/>
            <a:ext cx="8786874" cy="3143271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2382" y="492696"/>
            <a:ext cx="8605898" cy="283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根据材料中“规定凡考经问或明经的人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大学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论语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孟子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中庸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为课本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以朱熹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四书章句集注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为参考书”并结合所学知识可知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上述书籍均是汉族士人进入仕途的必读儒家经典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以其为课本和参考书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有利于汉族士人进入仕途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从而加强汉族士人对元朝的政治认同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从而达到巩固统治的目的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“尊重前朝传统文化信仰”“恢复程朱理学的正统地位”均不是主要目的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两项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“中央与地方的矛盾”与材料信息无关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深化认知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元朝在中国古代的历史地位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207326" y="628662"/>
          <a:ext cx="8793830" cy="3871914"/>
        </p:xfrm>
        <a:graphic>
          <a:graphicData uri="http://schemas.openxmlformats.org/drawingml/2006/table">
            <a:tbl>
              <a:tblPr/>
              <a:tblGrid>
                <a:gridCol w="1030922"/>
                <a:gridCol w="7762908"/>
              </a:tblGrid>
              <a:tr h="645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完成全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国统一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实现国家统一</a:t>
                      </a:r>
                      <a:r>
                        <a:rPr 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并对地方进行有效管辖</a:t>
                      </a:r>
                      <a:r>
                        <a:rPr 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西藏、台湾都正式纳入中央政府的管辖之下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首创行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省制度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设行省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提高行政效率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巩固了多民族国家统一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是我国省制的开端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促进民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族交融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蒙古族等边疆少数民族大量内迁</a:t>
                      </a:r>
                      <a:r>
                        <a:rPr 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汉族人民向边疆地区流动</a:t>
                      </a:r>
                      <a:r>
                        <a:rPr 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元朝是统一多民族国家发展的重要时期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经济发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展繁荣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漕运、海运规模空前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对外贸易发达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大都成为闻名世界的商业</a:t>
                      </a:r>
                      <a:r>
                        <a:rPr lang="zh-CN" sz="20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大</a:t>
                      </a:r>
                      <a:endParaRPr lang="en-US" altLang="zh-CN" sz="2000" b="1" dirty="0" smtClean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都市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文化多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元开放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文化多元</a:t>
                      </a:r>
                      <a:r>
                        <a:rPr 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尊重各民族的文化和宗教信仰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中西交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流频繁</a:t>
                      </a:r>
                      <a:endParaRPr lang="zh-CN" sz="20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实行开放的对外政策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促进了中外贸易的发展</a:t>
                      </a:r>
                      <a:r>
                        <a:rPr lang="en-US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加强了中西文化</a:t>
                      </a:r>
                      <a:r>
                        <a:rPr lang="zh-CN" sz="20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的</a:t>
                      </a:r>
                      <a:endParaRPr lang="en-US" altLang="zh-CN" sz="2000" b="1" dirty="0" smtClean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交流</a:t>
                      </a:r>
                      <a:endParaRPr lang="zh-CN" sz="20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2844" y="4564945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综上所述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元朝的统一顺应了</a:t>
            </a:r>
            <a:r>
              <a:rPr lang="zh-CN" alt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历史发展趋势</a:t>
            </a:r>
            <a:r>
              <a:rPr 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具有承上启下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、继往开来的历史地位。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2844" y="550307"/>
            <a:ext cx="892975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5.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(2015·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海南卷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,6)</a:t>
            </a:r>
            <a:r>
              <a:rPr lang="zh-CN" altLang="en-US" sz="2000" dirty="0" smtClean="0"/>
              <a:t>元朝时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大规模的漕粮海运前所未有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海外贸易繁荣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泉州还被誉为“世界第一大港”。这反映出当时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A.</a:t>
            </a:r>
            <a:r>
              <a:rPr lang="zh-CN" altLang="en-US" sz="2000" dirty="0" smtClean="0"/>
              <a:t>重农抑商政策废止</a:t>
            </a:r>
            <a:r>
              <a:rPr lang="en-US" sz="2000" dirty="0" smtClean="0"/>
              <a:t>	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B.</a:t>
            </a:r>
            <a:r>
              <a:rPr lang="zh-CN" altLang="en-US" sz="2000" dirty="0" smtClean="0"/>
              <a:t>造船航海技术进步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C.</a:t>
            </a:r>
            <a:r>
              <a:rPr lang="zh-CN" altLang="en-US" sz="2000" dirty="0" smtClean="0"/>
              <a:t>内河航运严重不畅</a:t>
            </a:r>
            <a:r>
              <a:rPr lang="en-US" sz="2000" dirty="0" smtClean="0"/>
              <a:t>	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D.</a:t>
            </a:r>
            <a:r>
              <a:rPr lang="zh-CN" altLang="en-US" sz="2000" dirty="0" smtClean="0"/>
              <a:t>陆上丝绸之路受阻</a:t>
            </a:r>
            <a:endParaRPr lang="zh-CN" altLang="en-US" sz="2000" dirty="0"/>
          </a:p>
        </p:txBody>
      </p:sp>
      <p:pic>
        <p:nvPicPr>
          <p:cNvPr id="6" name="考点二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44" y="92936"/>
            <a:ext cx="1131185" cy="36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728" y="32077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经济发展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3071816"/>
            <a:ext cx="8858312" cy="185738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3143254"/>
            <a:ext cx="8643998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我国古代一直实行重农抑商政策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元朝并未废止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宋元时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造船工艺和航海技术有重大进步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材料体现的是漕粮海运和海外贸易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未体现内河航运状况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陆上丝绸之路受阻材料未体现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且不符合史实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93161"/>
            <a:ext cx="8929750" cy="283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6.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广东卷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,4)</a:t>
            </a:r>
            <a:r>
              <a:rPr lang="en-US" sz="2000" dirty="0" smtClean="0"/>
              <a:t>1289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元政府在广泛种植木棉的浙东、江东、江西、湖广、福建等地设木棉提举司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每年向民间征收木棉布十万匹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使民众不堪重负。这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加重了区域经济的不均衡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妨碍了社会经济的发展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推动私营棉纺织业的繁荣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促使财政管理权限下移</a:t>
            </a:r>
            <a:endParaRPr lang="zh-CN" altLang="en-US" sz="2000" dirty="0" smtClean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80944" y="3000378"/>
            <a:ext cx="8786874" cy="1785950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2382" y="3050075"/>
            <a:ext cx="8572560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由材料元政府“设木棉提举司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每年向民间征收木棉布十万匹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使民众不堪重负”可知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元代的赋税政策加重对农民的剥削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同时固化了耕织结合的小农经济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使木棉这种经济作物的商品化程度降低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也抑制了私营纺织业的发展。因而影响社会经济的发展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589650"/>
            <a:ext cx="892975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7.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(2016·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上海卷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,9)</a:t>
            </a:r>
            <a:r>
              <a:rPr lang="zh-CN" altLang="en-US" sz="2000" dirty="0" smtClean="0"/>
              <a:t>中国文化不仅惠及近邻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而且泽被远西。下图关于“中国古代文化外传”的时间轴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“</a:t>
            </a:r>
            <a:r>
              <a:rPr lang="en-US" sz="2000" dirty="0" smtClean="0"/>
              <a:t>?</a:t>
            </a:r>
            <a:r>
              <a:rPr lang="zh-CN" altLang="en-US" sz="2000" dirty="0" smtClean="0"/>
              <a:t>”处应填入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428728" y="71420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文化发展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考点三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360" y="150806"/>
            <a:ext cx="1131185" cy="360000"/>
          </a:xfrm>
          <a:prstGeom prst="rect">
            <a:avLst/>
          </a:prstGeom>
        </p:spPr>
      </p:pic>
      <p:pic>
        <p:nvPicPr>
          <p:cNvPr id="5" name="F23ZFX1LTSAXLS25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2000231" y="1571618"/>
            <a:ext cx="5028657" cy="16430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406" y="3286130"/>
            <a:ext cx="892975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A.</a:t>
            </a:r>
            <a:r>
              <a:rPr lang="zh-CN" altLang="en-US" sz="2000" dirty="0" smtClean="0"/>
              <a:t>火器随蒙古西征传入欧洲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中国丝绸受到古罗马上层人士喜爱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唐三彩随遣唐使流入日本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瓷杯瓷盘随海禁的开放传到菲律宾</a:t>
            </a:r>
            <a:endParaRPr lang="zh-CN" altLang="en-US" sz="20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214296"/>
            <a:ext cx="8858312" cy="228601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85734"/>
            <a:ext cx="8643998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材料中设问处的时间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13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世纪处于中国宋元时期。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13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火药武器随蒙古西征传入阿拉伯地区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后又传入欧洲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中国丝绸受到古罗马上层人士喜爱出现在汉朝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不符合时间限制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唐三彩随遣唐使流入日本出现在隋唐时期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不符合时间限制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瓷杯瓷盘随海禁的开放传到菲律宾出现在明清时期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不符合时间限制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71420"/>
            <a:ext cx="892975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8.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(2018·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江苏卷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,4)</a:t>
            </a:r>
            <a:r>
              <a:rPr lang="zh-CN" altLang="en-US" sz="2000" dirty="0" smtClean="0"/>
              <a:t>清代黄周星评论元曲说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“曲之体无他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不过八字尽之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曰少引圣籍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多发天然而已。”“制曲之诀无他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不过四字尽之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曰雅俗共赏。”这说明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元曲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贴近生活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易受欢迎</a:t>
            </a:r>
            <a:r>
              <a:rPr lang="en-US" sz="2000" dirty="0" smtClean="0"/>
              <a:t>	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寄情山水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意境悠远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句式整齐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语言精炼</a:t>
            </a:r>
            <a:r>
              <a:rPr lang="en-US" sz="2000" dirty="0" smtClean="0"/>
              <a:t>	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内容丰富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包罗万象</a:t>
            </a:r>
            <a:endParaRPr lang="zh-CN" altLang="en-US" sz="20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42844" y="3000378"/>
            <a:ext cx="8858312" cy="185738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3071816"/>
            <a:ext cx="8643998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题干的关键信息“少引圣籍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多发天然”“雅俗共赏”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体现了元曲贴近生活、易受欢迎的特征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题干不能反映元曲寄情山水的风格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材料没有反映元曲句式的特点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题干只是说明了元曲雅俗共赏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并没有体现出元曲内容的丰富性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41685"/>
            <a:ext cx="892975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9.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(2017·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海南卷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,5)</a:t>
            </a:r>
            <a:r>
              <a:rPr lang="zh-CN" altLang="en-US" sz="2000" dirty="0" smtClean="0"/>
              <a:t>下图是我国出土的古代杂剧砖雕图案。据此可知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元杂剧</a:t>
            </a:r>
            <a:endParaRPr lang="en-US" altLang="zh-CN" sz="2000" dirty="0" smtClean="0"/>
          </a:p>
          <a:p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已经有明确的角色分工</a:t>
            </a:r>
            <a:r>
              <a:rPr lang="en-US" sz="2000" dirty="0" smtClean="0"/>
              <a:t>	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演变为后来的京剧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以歌舞为主要艺术形式</a:t>
            </a:r>
            <a:r>
              <a:rPr lang="en-US" sz="2000" dirty="0" smtClean="0"/>
              <a:t>	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基本取材于宫廷生活</a:t>
            </a:r>
            <a:endParaRPr lang="zh-CN" altLang="en-US" sz="2000" dirty="0" smtClean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42844" y="2643188"/>
            <a:ext cx="8858312" cy="185738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2714626"/>
            <a:ext cx="8643998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图片中每个人物都有特定的服饰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扮演不同的角色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可见元杂剧已经有明确的角色分工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京剧主要是由汉剧和徽剧等融合而来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与元杂剧无关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以歌舞为主要艺术形式据图片无法得出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元杂剧取材于现实生活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不局限于宫廷生活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Q17SGKTLS3E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5429256" y="714362"/>
            <a:ext cx="3320012" cy="157163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92834"/>
            <a:ext cx="8929750" cy="3894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 smtClean="0"/>
              <a:t>10.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(2015·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,48)</a:t>
            </a:r>
            <a:r>
              <a:rPr lang="zh-CN" altLang="en-US" sz="1600" dirty="0" smtClean="0"/>
              <a:t>阅读材料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回答问题。</a:t>
            </a:r>
            <a:endParaRPr lang="zh-CN" altLang="en-US" sz="1600" dirty="0" smtClean="0"/>
          </a:p>
          <a:p>
            <a:pPr algn="just">
              <a:lnSpc>
                <a:spcPct val="120000"/>
              </a:lnSpc>
            </a:pPr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(1148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1227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登州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今属山东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,19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岁时投入道教全真派。全真派是当时新出现的一个道教派别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主张兼修儒、释。丘处机潜心研习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成为一方道教领袖。其时黄河南北陷于战乱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全真派徒众剧增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成为蒙古、金、宋竞相争取的对象。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1220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应成吉思汗之召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丘处机偕弟子西行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历时四年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行程万余里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到达成吉思汗驻跸的雪山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在今中亚地区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。成吉思汗常与他交谈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丘处机“每言欲一天下者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必在乎不嗜杀人。及问为治之方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则对以敬天爱民为本”。成吉思汗深为认同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“命左右书之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且以训诸子”。史载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某日暴雷异常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成吉思汗询问是何预兆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丘处机借此回答说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“人罪莫大于不孝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不孝则不顺乎天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故天威震动以警之。似闻境内不孝者多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陛下宜明天威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以导有众。”成吉思汗采纳了他的建议。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丘处机的弟子李志常撰写了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长春真人西游记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一书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记录了丘处机西行谒见成吉思汗的经历与见闻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流传至今。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1600" dirty="0" smtClean="0"/>
              <a:t>——</a:t>
            </a:r>
            <a:r>
              <a:rPr lang="zh-CN" altLang="en-US" sz="1600" dirty="0" smtClean="0"/>
              <a:t>据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元史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等</a:t>
            </a:r>
            <a:endParaRPr lang="zh-CN" altLang="en-US" sz="1600" dirty="0" smtClean="0"/>
          </a:p>
          <a:p>
            <a:pPr>
              <a:lnSpc>
                <a:spcPct val="120000"/>
              </a:lnSpc>
            </a:pPr>
            <a:r>
              <a:rPr lang="en-US" sz="1600" dirty="0" smtClean="0"/>
              <a:t>(1)</a:t>
            </a:r>
            <a:r>
              <a:rPr lang="zh-CN" altLang="en-US" sz="1600" dirty="0" smtClean="0"/>
              <a:t>根据材料并结合所学知识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简析丘处机的意见被成吉思汗接受的原因。</a:t>
            </a:r>
            <a:endParaRPr lang="zh-CN" altLang="en-US" sz="16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2844" y="4143386"/>
            <a:ext cx="8858312" cy="71436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282" y="4143386"/>
            <a:ext cx="8643998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sz="1600" dirty="0" smtClean="0"/>
              <a:t>(1)</a:t>
            </a:r>
            <a:r>
              <a:rPr lang="zh-CN" altLang="en-US" sz="1600" dirty="0" smtClean="0"/>
              <a:t>成吉思汗需要为庞大的统治区域寻求治理方法</a:t>
            </a:r>
            <a:r>
              <a:rPr lang="en-US" sz="1600" dirty="0" smtClean="0"/>
              <a:t>;</a:t>
            </a:r>
            <a:r>
              <a:rPr lang="zh-CN" altLang="en-US" sz="1600" dirty="0" smtClean="0"/>
              <a:t>丘处机学识广博</a:t>
            </a:r>
            <a:r>
              <a:rPr lang="en-US" sz="1600" dirty="0" smtClean="0"/>
              <a:t>;</a:t>
            </a:r>
            <a:r>
              <a:rPr lang="zh-CN" altLang="en-US" sz="1600" dirty="0" smtClean="0"/>
              <a:t>善于选择劝谏的方式与时机。</a:t>
            </a:r>
            <a:endParaRPr lang="zh-CN" altLang="en-US" sz="16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92834"/>
            <a:ext cx="8929750" cy="401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 smtClean="0"/>
              <a:t>10.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(2015·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,48)</a:t>
            </a:r>
            <a:r>
              <a:rPr lang="zh-CN" altLang="en-US" sz="1600" dirty="0" smtClean="0"/>
              <a:t>阅读材料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回答问题。</a:t>
            </a:r>
            <a:endParaRPr lang="zh-CN" altLang="en-US" sz="1600" dirty="0" smtClean="0"/>
          </a:p>
          <a:p>
            <a:pPr algn="just">
              <a:lnSpc>
                <a:spcPct val="120000"/>
              </a:lnSpc>
            </a:pPr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(1148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1227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登州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今属山东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,19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岁时投入道教全真派。全真派是当时新出现的一个道教派别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主张兼修儒、释。丘处机潜心研习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成为一方道教领袖。其时黄河南北陷于战乱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全真派徒众剧增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成为蒙古、金、宋竞相争取的对象。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1220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应成吉思汗之召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丘处机偕弟子西行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历时四年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行程万余里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到达成吉思汗驻跸的雪山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在今中亚地区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。成吉思汗常与他交谈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丘处机“每言欲一天下者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必在乎不嗜杀人。及问为治之方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则对以敬天爱民为本”。成吉思汗深为认同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“命左右书之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且以训诸子”。史载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某日暴雷异常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成吉思汗询问是何预兆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丘处机借此回答说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“人罪莫大于不孝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不孝则不顺乎天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故天威震动以警之。似闻境内不孝者多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陛下宜明天威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以导有众。”成吉思汗采纳了他的建议。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丘处机的弟子李志常撰写了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长春真人西游记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一书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记录了丘处机西行谒见成吉思汗的经历与见闻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流传至今。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1600" dirty="0" smtClean="0"/>
              <a:t>——</a:t>
            </a:r>
            <a:r>
              <a:rPr lang="zh-CN" altLang="en-US" sz="1600" dirty="0" smtClean="0"/>
              <a:t>据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元史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等</a:t>
            </a:r>
            <a:endParaRPr lang="zh-CN" altLang="en-US" sz="1600" dirty="0" smtClean="0"/>
          </a:p>
          <a:p>
            <a:r>
              <a:rPr lang="en-US" sz="1600" dirty="0" smtClean="0"/>
              <a:t>(2)</a:t>
            </a:r>
            <a:r>
              <a:rPr lang="zh-CN" altLang="en-US" sz="1600" dirty="0" smtClean="0"/>
              <a:t>根据材料并结合所学知识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指出丘处机西行的意义。</a:t>
            </a:r>
            <a:endParaRPr lang="zh-CN" altLang="en-US" sz="16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2844" y="4143386"/>
            <a:ext cx="8858312" cy="71436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282" y="4143386"/>
            <a:ext cx="8643998" cy="687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sz="1600" dirty="0" smtClean="0"/>
              <a:t>(2)</a:t>
            </a:r>
            <a:r>
              <a:rPr lang="zh-CN" altLang="en-US" sz="1600" dirty="0" smtClean="0"/>
              <a:t>使蒙古最高统治者较为深入地接触到中原的思想文化</a:t>
            </a:r>
            <a:r>
              <a:rPr lang="en-US" sz="1600" dirty="0" smtClean="0"/>
              <a:t>;</a:t>
            </a:r>
            <a:r>
              <a:rPr lang="zh-CN" altLang="en-US" sz="1600" dirty="0" smtClean="0"/>
              <a:t>为后来元朝的统治起了一定作用</a:t>
            </a:r>
            <a:r>
              <a:rPr lang="en-US" sz="1600" dirty="0" smtClean="0"/>
              <a:t>;</a:t>
            </a:r>
            <a:r>
              <a:rPr lang="zh-CN" altLang="en-US" sz="1600" dirty="0" smtClean="0"/>
              <a:t>留下了关于当时西域地区重要的文献记录。</a:t>
            </a:r>
            <a:endParaRPr lang="zh-CN" altLang="en-US" sz="16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hlinkClick r:id="rId1" action="ppaction://hlinkfile"/>
          </p:cNvPr>
          <p:cNvSpPr>
            <a:spLocks noChangeArrowheads="1"/>
          </p:cNvSpPr>
          <p:nvPr/>
        </p:nvSpPr>
        <p:spPr bwMode="auto">
          <a:xfrm>
            <a:off x="2143108" y="1643056"/>
            <a:ext cx="5143536" cy="1428760"/>
          </a:xfrm>
          <a:prstGeom prst="rect">
            <a:avLst/>
          </a:prstGeom>
          <a:solidFill>
            <a:schemeClr val="accent1">
              <a:alpha val="0"/>
            </a:schemeClr>
          </a:solidFill>
          <a:ln w="25400" algn="ctr">
            <a:noFill/>
            <a:miter lim="800000"/>
          </a:ln>
        </p:spPr>
        <p:txBody>
          <a:bodyPr lIns="91422" tIns="45712" rIns="91422" bIns="45712" anchor="ctr"/>
          <a:lstStyle/>
          <a:p>
            <a:pPr algn="ctr">
              <a:lnSpc>
                <a:spcPct val="100000"/>
              </a:lnSpc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</a:t>
            </a:r>
            <a:r>
              <a:rPr lang="zh-CN" altLang="en-US" sz="3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进入   模拟强化练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19"/>
                            </p:stCondLst>
                            <p:childTnLst>
                              <p:par>
                                <p:cTn id="11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aec83644-7b79-4d95-9b65-9e6d3eff08cc}"/>
</p:tagLst>
</file>

<file path=ppt/tags/tag2.xml><?xml version="1.0" encoding="utf-8"?>
<p:tagLst xmlns:p="http://schemas.openxmlformats.org/presentationml/2006/main">
  <p:tag name="KSO_WM_UNIT_TABLE_BEAUTIFY" val="smartTable{fe7729df-9e01-4ce1-b4b1-292891867acc}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UNIT_TABLE_BEAUTIFY" val="smartTable{e1c2c0bd-e7af-4c12-9ed9-261d0a1bd7da}"/>
</p:tagLst>
</file>

<file path=ppt/tags/tag5.xml><?xml version="1.0" encoding="utf-8"?>
<p:tagLst xmlns:p="http://schemas.openxmlformats.org/presentationml/2006/main">
  <p:tag name="KSO_WM_UNIT_TABLE_BEAUTIFY" val="smartTable{24b660d6-a6f3-40c0-981b-961438661a09}"/>
</p:tagLst>
</file>

<file path=ppt/tags/tag6.xml><?xml version="1.0" encoding="utf-8"?>
<p:tagLst xmlns:p="http://schemas.openxmlformats.org/presentationml/2006/main">
  <p:tag name="KSO_WM_UNIT_TABLE_BEAUTIFY" val="smartTable{21aebbfd-8f39-4c5d-b5f6-e967522c70bf}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UNIT_TABLE_BEAUTIFY" val="smartTable{f35b5063-5bb0-4c94-8010-a60d4ede3b41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PP_MARK_KEY" val="5685b3f4-627f-4865-be33-a219a004cf8f"/>
  <p:tag name="COMMONDATA" val="eyJoZGlkIjoiYmQ3NjQxYmZmN2ZkODIxYWNiNTEzMzQyMTZmNzQ1MmMifQ=="/>
</p:tagLst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sz="2000" dirty="0" smtClean="0">
            <a:solidFill>
              <a:srgbClr val="0000FF"/>
            </a:solidFill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/>
        </a:defPPr>
      </a:lstStyle>
    </a:tx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8833</Words>
  <Application>WPS 演示</Application>
  <PresentationFormat>全屏显示(16:9)</PresentationFormat>
  <Paragraphs>496</Paragraphs>
  <Slides>43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43</vt:i4>
      </vt:variant>
    </vt:vector>
  </HeadingPairs>
  <TitlesOfParts>
    <vt:vector size="59" baseType="lpstr">
      <vt:lpstr>Arial</vt:lpstr>
      <vt:lpstr>宋体</vt:lpstr>
      <vt:lpstr>Wingdings</vt:lpstr>
      <vt:lpstr>黑体</vt:lpstr>
      <vt:lpstr>楷体</vt:lpstr>
      <vt:lpstr>仿宋_GB2312</vt:lpstr>
      <vt:lpstr>仿宋</vt:lpstr>
      <vt:lpstr>微软雅黑</vt:lpstr>
      <vt:lpstr>Times New Roman</vt:lpstr>
      <vt:lpstr>Calibri</vt:lpstr>
      <vt:lpstr>Arial Unicode MS</vt:lpstr>
      <vt:lpstr>Calibri</vt:lpstr>
      <vt:lpstr>5_自定义设计方案</vt:lpstr>
      <vt:lpstr>7_自定义设计方案</vt:lpstr>
      <vt:lpstr>8_自定义设计方案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嘉泳</cp:lastModifiedBy>
  <cp:revision>4358</cp:revision>
  <dcterms:created xsi:type="dcterms:W3CDTF">2013-07-26T02:41:00Z</dcterms:created>
  <dcterms:modified xsi:type="dcterms:W3CDTF">2023-05-19T01:26:55Z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18A0A72673744C81B3707C283BB6F929_13</vt:lpwstr>
  </property>
  <property fmtid="{D5CDD505-2E9C-101B-9397-08002B2CF9AE}" pid="3" name="KSOProductBuildVer">
    <vt:lpwstr>2052-11.1.0.14309</vt:lpwstr>
  </property>
</Properties>
</file>