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414" r:id="rId4"/>
    <p:sldId id="415" r:id="rId5"/>
    <p:sldId id="359" r:id="rId6"/>
    <p:sldId id="358" r:id="rId7"/>
    <p:sldId id="360" r:id="rId8"/>
    <p:sldId id="361" r:id="rId9"/>
    <p:sldId id="345" r:id="rId10"/>
    <p:sldId id="346" r:id="rId11"/>
    <p:sldId id="350" r:id="rId12"/>
    <p:sldId id="347" r:id="rId13"/>
    <p:sldId id="352" r:id="rId14"/>
    <p:sldId id="351" r:id="rId15"/>
    <p:sldId id="348" r:id="rId16"/>
    <p:sldId id="349" r:id="rId17"/>
    <p:sldId id="413" r:id="rId18"/>
    <p:sldId id="416" r:id="rId19"/>
    <p:sldId id="306" r:id="rId20"/>
    <p:sldId id="411" r:id="rId21"/>
    <p:sldId id="412" r:id="rId22"/>
    <p:sldId id="311" r:id="rId23"/>
    <p:sldId id="313" r:id="rId24"/>
    <p:sldId id="281" r:id="rId25"/>
    <p:sldId id="314" r:id="rId26"/>
    <p:sldId id="315" r:id="rId27"/>
    <p:sldId id="316" r:id="rId28"/>
    <p:sldId id="317" r:id="rId29"/>
    <p:sldId id="472" r:id="rId30"/>
    <p:sldId id="363" r:id="rId31"/>
    <p:sldId id="365" r:id="rId32"/>
    <p:sldId id="364" r:id="rId33"/>
    <p:sldId id="473" r:id="rId34"/>
    <p:sldId id="470" r:id="rId35"/>
    <p:sldId id="505" r:id="rId36"/>
    <p:sldId id="471" r:id="rId37"/>
    <p:sldId id="362" r:id="rId3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b="1">
                <a:latin typeface="华文行楷" charset="0"/>
                <a:ea typeface="华文行楷" charset="0"/>
              </a:rPr>
              <a:t>语言表达题</a:t>
            </a:r>
            <a:endParaRPr lang="zh-CN" altLang="en-US" b="1">
              <a:latin typeface="华文行楷" charset="0"/>
              <a:ea typeface="华文行楷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0980" y="240030"/>
            <a:ext cx="6955155" cy="6389370"/>
          </a:xfrm>
        </p:spPr>
        <p:txBody>
          <a:bodyPr/>
          <a:p>
            <a:r>
              <a:rPr lang="zh-CN" altLang="en-US" b="1">
                <a:solidFill>
                  <a:srgbClr val="FF0000"/>
                </a:solidFill>
              </a:rPr>
              <a:t>灾害降临,记录一座城市的表情</a:t>
            </a:r>
            <a:endParaRPr lang="zh-CN" altLang="en-US" b="1">
              <a:solidFill>
                <a:srgbClr val="FF0000"/>
              </a:solidFill>
            </a:endParaRPr>
          </a:p>
          <a:p>
            <a:endParaRPr lang="zh-CN" altLang="en-US"/>
          </a:p>
          <a:p>
            <a:r>
              <a:rPr lang="zh-CN" altLang="en-US"/>
              <a:t>深圳,面对轰然而至的灾害,连夜未眠。这段日子,肯定会让许多人难忘,难忘的还有这座城市的种种表情。</a:t>
            </a:r>
            <a:endParaRPr lang="zh-CN" altLang="en-US"/>
          </a:p>
          <a:p>
            <a:r>
              <a:rPr lang="zh-CN" altLang="en-US">
                <a:sym typeface="+mn-ea"/>
              </a:rPr>
              <a:t>只要有一丝希望就不放弃,救援人员争分夺秒展开救援。</a:t>
            </a:r>
            <a:endParaRPr lang="zh-CN" altLang="en-US">
              <a:sym typeface="+mn-ea"/>
            </a:endParaRPr>
          </a:p>
          <a:p>
            <a:r>
              <a:rPr lang="zh-CN" altLang="en-US"/>
              <a:t>救援,从白天到深夜都没有停过;奇迹,从昨夜期盼到今日;不放弃!黄金72小时内,深圳绝不会放弃每一个生还的可能。</a:t>
            </a:r>
            <a:endParaRPr lang="zh-CN" altLang="en-US"/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专业救援队伍与黄金72小时“赛跑”！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敞开家门、提供帮助的路人甲 温存施援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泥沼中的前线记者和医护人员 日夜坚守</a:t>
            </a:r>
            <a:endParaRPr lang="zh-CN" altLang="en-US" b="1">
              <a:solidFill>
                <a:srgbClr val="0000CC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7138035" y="127000"/>
            <a:ext cx="4908550" cy="42202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1790" y="365760"/>
            <a:ext cx="11470005" cy="1094105"/>
          </a:xfrm>
        </p:spPr>
        <p:txBody>
          <a:bodyPr>
            <a:normAutofit fontScale="90000"/>
          </a:bodyPr>
          <a:p>
            <a:pPr algn="ctr"/>
            <a:r>
              <a:rPr lang="zh-CN" altLang="en-US" sz="4000" b="1">
                <a:solidFill>
                  <a:srgbClr val="0000CC"/>
                </a:solidFill>
              </a:rPr>
              <a:t>自助者天助</a:t>
            </a:r>
            <a:br>
              <a:rPr lang="zh-CN" altLang="en-US" sz="4000" b="1">
                <a:solidFill>
                  <a:srgbClr val="0000CC"/>
                </a:solidFill>
              </a:rPr>
            </a:br>
            <a:r>
              <a:rPr lang="en-US" altLang="zh-CN" sz="3600" b="1">
                <a:solidFill>
                  <a:srgbClr val="FF0000"/>
                </a:solidFill>
              </a:rPr>
              <a:t>——</a:t>
            </a:r>
            <a:r>
              <a:rPr lang="zh-CN" altLang="en-US" sz="3600" b="1">
                <a:solidFill>
                  <a:srgbClr val="FF0000"/>
                </a:solidFill>
              </a:rPr>
              <a:t>山村盲人女教师刘芳，为贵州国培学员做讲座</a:t>
            </a:r>
            <a:r>
              <a:rPr lang="zh-CN" altLang="en-US" b="1">
                <a:solidFill>
                  <a:srgbClr val="FF0000"/>
                </a:solidFill>
              </a:rPr>
              <a:t> 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被誉为“中国大山里的海伦·凯勒”的贵阳市白云三中盲人女教师刘芳，在贵阳为贵州首批乡村教师传统文化国培学员作题为“用爱倾听”的师德讲座，再次感动无数人。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1997年刘芳被医生确诊为视网膜色素变性患者成为盲人后，克服眼疾，坚守三尺讲台。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逆境、自强、乐观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115" y="264795"/>
            <a:ext cx="11586845" cy="6273800"/>
          </a:xfrm>
        </p:spPr>
        <p:txBody>
          <a:bodyPr/>
          <a:p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维权</a:t>
            </a:r>
            <a:r>
              <a:rPr lang="zh-CN" altLang="en-US" sz="4000" b="1">
                <a:solidFill>
                  <a:schemeClr val="tx1"/>
                </a:solidFill>
                <a:latin typeface="华文行楷" charset="0"/>
                <a:ea typeface="华文行楷" charset="0"/>
              </a:rPr>
              <a:t>律师，关于生命、法律、良知、责任：</a:t>
            </a:r>
            <a:endParaRPr lang="zh-CN" altLang="en-US" sz="4000" b="1">
              <a:solidFill>
                <a:schemeClr val="tx1"/>
              </a:solidFill>
              <a:latin typeface="华文行楷" charset="0"/>
              <a:ea typeface="华文行楷" charset="0"/>
            </a:endParaRPr>
          </a:p>
          <a:p>
            <a:endParaRPr lang="zh-CN" altLang="en-US" sz="4000" b="1">
              <a:solidFill>
                <a:schemeClr val="tx1"/>
              </a:solidFill>
              <a:latin typeface="华文行楷" charset="0"/>
              <a:ea typeface="华文行楷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</a:rPr>
              <a:t>评论：在这个世界上，</a:t>
            </a:r>
            <a:r>
              <a:rPr lang="zh-CN" altLang="en-US" sz="3200" b="1">
                <a:solidFill>
                  <a:srgbClr val="FF0000"/>
                </a:solidFill>
              </a:rPr>
              <a:t>良知</a:t>
            </a:r>
            <a:r>
              <a:rPr lang="zh-CN" altLang="en-US" sz="3200" b="1">
                <a:solidFill>
                  <a:srgbClr val="0000CC"/>
                </a:solidFill>
              </a:rPr>
              <a:t>是最高的准则，是不允许用任何借口来无视的。自然法永远高于社会法。</a:t>
            </a:r>
            <a:endParaRPr lang="zh-CN" altLang="en-US" sz="3200" b="1">
              <a:solidFill>
                <a:srgbClr val="0000CC"/>
              </a:solidFill>
            </a:endParaRPr>
          </a:p>
          <a:p>
            <a:endParaRPr lang="zh-CN" altLang="en-US" sz="3600" b="1">
              <a:solidFill>
                <a:srgbClr val="0000CC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一个不愿反省自己错误的民族，是没有希望的民族；一个文过饰非的国家，是一个不负责任的国家。</a:t>
            </a:r>
            <a:endParaRPr lang="zh-CN" altLang="en-US" sz="32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  <a:p>
            <a:endParaRPr lang="zh-CN" altLang="en-US" sz="32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法庭以煽动民族仇恨罪、寻衅滋事罪两罪并罚判处浦有期徒刑3年，缓刑3年。</a:t>
            </a:r>
            <a:r>
              <a:rPr lang="zh-CN" altLang="en-US" sz="32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浦志强被关押已经一年多，现在判三缓三：言论自由是有边界的，互联网上的言论自由同样如此。</a:t>
            </a:r>
            <a:endParaRPr lang="zh-CN" altLang="en-US" sz="32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56005" y="134620"/>
            <a:ext cx="10515600" cy="972185"/>
          </a:xfrm>
        </p:spPr>
        <p:txBody>
          <a:bodyPr/>
          <a:p>
            <a:r>
              <a:rPr lang="zh-CN" altLang="en-US" sz="4800" b="1">
                <a:latin typeface="华文行楷" charset="0"/>
                <a:ea typeface="华文行楷" charset="0"/>
                <a:sym typeface="+mn-ea"/>
              </a:rPr>
              <a:t>把枪口抬高一厘米的故事！</a:t>
            </a:r>
            <a:endParaRPr lang="zh-CN" altLang="en-US" sz="4800" b="1">
              <a:latin typeface="华文行楷" charset="0"/>
              <a:ea typeface="华文行楷" charset="0"/>
              <a:sym typeface="+mn-ea"/>
            </a:endParaRPr>
          </a:p>
        </p:txBody>
      </p:sp>
      <p:sp>
        <p:nvSpPr>
          <p:cNvPr id="6" name="内容占位符 5"/>
          <p:cNvSpPr/>
          <p:nvPr>
            <p:ph idx="1"/>
          </p:nvPr>
        </p:nvSpPr>
        <p:spPr>
          <a:xfrm>
            <a:off x="212090" y="1009015"/>
            <a:ext cx="11835130" cy="5711190"/>
          </a:xfrm>
        </p:spPr>
        <p:txBody>
          <a:bodyPr>
            <a:normAutofit fontScale="50000"/>
          </a:bodyPr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1989年2月，东德士兵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亨里奇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举枪射杀了正在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翻越柏林墙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想逃往西德的青年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格夫洛伊。柏林墙被推翻，东西德回归统一后，亨里奇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遭到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格夫洛伊家人的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起诉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，被要求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追究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亨里奇的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法律责任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。在法庭上，亨里奇的辩护律师称，亨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里奇是在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执行命令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，作为一名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军人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，执行命令是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天职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，他别无选择。可是，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法官西奥多·赛德尔义正词严地反驳道，作为军人，不执行上级命令是有罪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的，这一点无可置疑。但在这里，我想提醒大家注意的是，请不要忽视这样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一个细节：作为一名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军人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打不准是无罪的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。作为一个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心智健全的人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，当你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发现有人翻墙越境时，此时此刻，你在举枪瞄准射击时，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有把枪口抬高一厘</a:t>
            </a:r>
            <a:endParaRPr lang="zh-CN" altLang="en-US" sz="54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米的权利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，这是你应主动承担的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良心和义务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！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最终，法庭以士兵亨里奇蓄意射杀格夫洛伊的罪名，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判处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他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有期徒刑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三年半，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且不予假释。                                    </a:t>
            </a:r>
            <a:r>
              <a:rPr lang="en-US" altLang="zh-CN" sz="54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</a:rPr>
              <a:t>第一个故事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内容占位符 5"/>
          <p:cNvSpPr/>
          <p:nvPr>
            <p:ph idx="1"/>
          </p:nvPr>
        </p:nvSpPr>
        <p:spPr>
          <a:xfrm>
            <a:off x="199390" y="152400"/>
            <a:ext cx="11739880" cy="644588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zh-CN" altLang="en-US" sz="32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第二个故事：</a:t>
            </a:r>
            <a:endParaRPr lang="zh-CN" altLang="en-US" sz="3200" b="1">
              <a:solidFill>
                <a:srgbClr val="FF0000"/>
              </a:solidFill>
              <a:latin typeface="华文行楷" charset="0"/>
              <a:ea typeface="华文行楷" charset="0"/>
            </a:endParaRPr>
          </a:p>
          <a:p>
            <a:pPr marL="0" indent="0">
              <a:buNone/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十八个世纪，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德国皇帝威廉一世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曾在波茨坦建立了一座行宫。一次，他住进了行宫，登高远眺波茨坦市的全景，但他的视线却被一座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磨坊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挡住了。皇帝大为扫兴。这座磨坊“有碍观瞻”。他派人与磨坊主去协商，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打算买下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这座磨坊，以便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拆除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。不想，磨坊主坚决不卖，理由很简单：这是我祖上世代留下来的，不能败在我手里，无论多少钱都不卖！皇帝大怒，派出卫队，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强行将磨房拆了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倔犟的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磨坊主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向法院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提起了诉讼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。让人惊讶的是，法院居然判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皇帝败诉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。并判决皇帝在原地按原貌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重建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这座磨坊，并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赔偿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磨坊主的经济损失。皇帝服从地执行了法院的判决，重建了这座磨坊。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数十年后，威廉一世与磨坊主都相继去世。磨坊主的儿子因经营不善而濒临破产。他写信给当时的皇帝威廉二世，自愿将磨坊出卖给他。威廉二世接到这封信后，感慨万千。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5885" y="155575"/>
            <a:ext cx="11939270" cy="6273800"/>
          </a:xfrm>
        </p:spPr>
        <p:txBody>
          <a:bodyPr>
            <a:noAutofit/>
          </a:bodyPr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他认为磨坊之事关系到国家的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司法独立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和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审判公正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的形象。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它是一座丰碑，成为德国司法独立和裁判公正的象征，应当永远保留。便亲笔回信，劝其保留这座磨坊，以传子孙。并赠给了他6000马克，以偿还其所欠债务。小磨坊主收到回信后，十分感动。决定不再出售这座磨坊，以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铭记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这段往事。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正如十八世纪中叶英国首相威廉·皮特所说：“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即使是最穷的人，在他的小屋里也敢于对抗国王的权威。屋子可能很破旧，屋顶可能摇摇欲坠；但风能进，雨能进，国王不能进，他的千军万马也不敢跨过这间破房子的门槛。</a:t>
            </a:r>
            <a:endParaRPr lang="zh-CN" altLang="en-US" sz="3200" b="1" u="sng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评论：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人最自由、自主、安全和独立的时候是在被称为家的房子里，如果连这一栖身之地都不是自己所有的，人到哪里去寻求和确保自己的独立自主安全和幸福了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？财政权是其它权利的基础和保障，也是人类自由和尊严的根基。财政权使个人权利具体化，从而在根本上限制了政府对个人权利的侵犯。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115" y="264795"/>
            <a:ext cx="11586845" cy="6273800"/>
          </a:xfrm>
        </p:spPr>
        <p:txBody>
          <a:bodyPr/>
          <a:p>
            <a:r>
              <a:rPr lang="zh-CN" altLang="en-US" b="1">
                <a:solidFill>
                  <a:srgbClr val="0000CC"/>
                </a:solidFill>
              </a:rPr>
              <a:t>16.在下面一段文字横线处补写恰当的语句，使整段文字语意完整连贯，内容贴切，逻辑严密。每处不超过15个字。（5分）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有</a:t>
            </a:r>
            <a:r>
              <a:rPr lang="zh-CN" altLang="en-US" b="1">
                <a:solidFill>
                  <a:srgbClr val="FF0000"/>
                </a:solidFill>
              </a:rPr>
              <a:t>一种曾经很流行的说法</a:t>
            </a:r>
            <a:r>
              <a:rPr lang="zh-CN" altLang="en-US" b="1">
                <a:solidFill>
                  <a:srgbClr val="0000CC"/>
                </a:solidFill>
              </a:rPr>
              <a:t>，认为病毒是在细胞之前出现的。</a:t>
            </a:r>
            <a:r>
              <a:rPr lang="zh-CN" altLang="en-US" b="1" u="sng">
                <a:solidFill>
                  <a:srgbClr val="0000CC"/>
                </a:solidFill>
              </a:rPr>
              <a:t> ①                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一种更可信的说法</a:t>
            </a:r>
            <a:r>
              <a:rPr lang="zh-CN" altLang="en-US" b="1">
                <a:solidFill>
                  <a:srgbClr val="0000CC"/>
                </a:solidFill>
              </a:rPr>
              <a:t>是，病毒是在很久以前从它们的细胞中逃出来的</a:t>
            </a:r>
            <a:r>
              <a:rPr lang="zh-CN" altLang="en-US" b="1">
                <a:solidFill>
                  <a:srgbClr val="FF0000"/>
                </a:solidFill>
              </a:rPr>
              <a:t>基因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物质。随着时间的推移，</a:t>
            </a:r>
            <a:r>
              <a:rPr lang="zh-CN" altLang="en-US" b="1" u="sng">
                <a:solidFill>
                  <a:srgbClr val="0000CC"/>
                </a:solidFill>
              </a:rPr>
              <a:t> ②                                       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，能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自我复制，在细胞中寄生，成了病毒。对它们的宿主细胞越适应的病毒，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危害性越小。这就是病毒进化的形式。</a:t>
            </a:r>
            <a:r>
              <a:rPr lang="zh-CN" altLang="en-US" b="1" u="sng">
                <a:solidFill>
                  <a:srgbClr val="0000CC"/>
                </a:solidFill>
              </a:rPr>
              <a:t> ③                     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，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但那些</a:t>
            </a:r>
            <a:r>
              <a:rPr lang="zh-CN" altLang="en-US" b="1">
                <a:solidFill>
                  <a:srgbClr val="FF0000"/>
                </a:solidFill>
              </a:rPr>
              <a:t>进化得不完美的病毒引起的危害和痛苦是巨大的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5789930" y="1024255"/>
            <a:ext cx="5615940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</a:t>
            </a:r>
            <a:r>
              <a:rPr lang="zh-CN" altLang="en-US" sz="3200" b="1">
                <a:latin typeface="黑体" charset="0"/>
                <a:ea typeface="黑体" charset="0"/>
                <a:sym typeface="+mn-ea"/>
              </a:rPr>
              <a:t>现在看来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这种说法不太准确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5143500" y="2601595"/>
            <a:ext cx="5599430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②这些基因提高了独立的能力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5043170" y="4744720"/>
            <a:ext cx="6944995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</a:t>
            </a:r>
            <a:r>
              <a:rPr sz="3200" b="1">
                <a:solidFill>
                  <a:schemeClr val="tx1"/>
                </a:solidFill>
                <a:latin typeface="黑体" charset="0"/>
                <a:ea typeface="黑体" charset="0"/>
              </a:rPr>
              <a:t>进化完美的病毒对生命体没有危害</a:t>
            </a:r>
            <a:endParaRPr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115" y="264795"/>
            <a:ext cx="11586845" cy="6273800"/>
          </a:xfrm>
        </p:spPr>
        <p:txBody>
          <a:bodyPr/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大约公元前4000年，尼泊尔人发明了自己的“楔形文字”。</a:t>
            </a:r>
            <a:r>
              <a:rPr lang="zh-CN" altLang="en-US" b="1">
                <a:solidFill>
                  <a:srgbClr val="FF0000"/>
                </a:solidFill>
              </a:rPr>
              <a:t>这些文字</a:t>
            </a:r>
            <a:r>
              <a:rPr lang="zh-CN" altLang="en-US" b="1">
                <a:solidFill>
                  <a:srgbClr val="0000CC"/>
                </a:solidFill>
              </a:rPr>
              <a:t>＿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＿＿①＿＿＿</a:t>
            </a:r>
            <a:r>
              <a:rPr lang="zh-CN" altLang="en-US" b="1" u="sng">
                <a:solidFill>
                  <a:srgbClr val="0000CC"/>
                </a:solidFill>
              </a:rPr>
              <a:t>     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，少许几笔即可完成。</a:t>
            </a:r>
            <a:r>
              <a:rPr lang="zh-CN" altLang="en-US" b="1">
                <a:solidFill>
                  <a:srgbClr val="FF0000"/>
                </a:solidFill>
              </a:rPr>
              <a:t>泥版</a:t>
            </a:r>
            <a:r>
              <a:rPr lang="zh-CN" altLang="en-US" b="1">
                <a:solidFill>
                  <a:srgbClr val="0000CC"/>
                </a:solidFill>
              </a:rPr>
              <a:t>是尼泊尔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人最主要的</a:t>
            </a:r>
            <a:r>
              <a:rPr lang="zh-CN" altLang="en-US" b="1">
                <a:solidFill>
                  <a:srgbClr val="FF0000"/>
                </a:solidFill>
              </a:rPr>
              <a:t>书写材料</a:t>
            </a:r>
            <a:r>
              <a:rPr lang="zh-CN" altLang="en-US" b="1">
                <a:solidFill>
                  <a:srgbClr val="0000CC"/>
                </a:solidFill>
              </a:rPr>
              <a:t>，除此之外，＿＿＿＿②＿＿＿</a:t>
            </a:r>
            <a:r>
              <a:rPr lang="zh-CN" altLang="en-US" b="1" u="sng">
                <a:solidFill>
                  <a:srgbClr val="0000CC"/>
                </a:solidFill>
              </a:rPr>
              <a:t>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但是，</a:t>
            </a:r>
            <a:r>
              <a:rPr lang="zh-CN" altLang="en-US" b="1">
                <a:solidFill>
                  <a:srgbClr val="FF0000"/>
                </a:solidFill>
              </a:rPr>
              <a:t>木板</a:t>
            </a:r>
            <a:r>
              <a:rPr lang="zh-CN" altLang="en-US" b="1">
                <a:solidFill>
                  <a:srgbClr val="0000CC"/>
                </a:solidFill>
              </a:rPr>
              <a:t>文书不易保存，所以现在＿＿＿③＿＿</a:t>
            </a:r>
            <a:r>
              <a:rPr lang="zh-CN" altLang="en-US" b="1" u="sng">
                <a:solidFill>
                  <a:srgbClr val="0000CC"/>
                </a:solidFill>
              </a:rPr>
              <a:t>                                   ＿ </a:t>
            </a:r>
            <a:r>
              <a:rPr lang="zh-CN" altLang="en-US" b="1">
                <a:solidFill>
                  <a:srgbClr val="0000CC"/>
                </a:solidFill>
              </a:rPr>
              <a:t>，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即便有些存留下来，也是破损严重；坚固的</a:t>
            </a:r>
            <a:r>
              <a:rPr lang="zh-CN" altLang="en-US" b="1">
                <a:solidFill>
                  <a:srgbClr val="FF0000"/>
                </a:solidFill>
              </a:rPr>
              <a:t>石料</a:t>
            </a:r>
            <a:r>
              <a:rPr lang="zh-CN" altLang="en-US" b="1">
                <a:solidFill>
                  <a:srgbClr val="0000CC"/>
                </a:solidFill>
              </a:rPr>
              <a:t>在当地又极为稀少，几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乎成为神庙或皇室专用。相比之下，</a:t>
            </a:r>
            <a:r>
              <a:rPr lang="zh-CN" altLang="en-US" b="1">
                <a:solidFill>
                  <a:srgbClr val="FF0000"/>
                </a:solidFill>
              </a:rPr>
              <a:t>泥版</a:t>
            </a:r>
            <a:r>
              <a:rPr lang="zh-CN" altLang="en-US" b="1">
                <a:solidFill>
                  <a:srgbClr val="0000CC"/>
                </a:solidFill>
              </a:rPr>
              <a:t>成了最好的选择。</a:t>
            </a:r>
            <a:endParaRPr lang="zh-CN" altLang="en-US" b="1">
              <a:solidFill>
                <a:srgbClr val="0000CC"/>
              </a:solidFill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1722120" y="1704340"/>
            <a:ext cx="2528570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①写法简单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5716905" y="2247900"/>
            <a:ext cx="6278880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②木板和石料也曾充当过书写材料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3519805" y="4350385"/>
            <a:ext cx="8171180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</a:t>
            </a:r>
            <a:r>
              <a:rPr sz="3200" b="1">
                <a:solidFill>
                  <a:schemeClr val="tx1"/>
                </a:solidFill>
                <a:latin typeface="黑体" charset="0"/>
                <a:ea typeface="黑体" charset="0"/>
              </a:rPr>
              <a:t>它们基本都已消踪灭迹</a:t>
            </a:r>
            <a:r>
              <a:rPr 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/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留存下来的极少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115" y="264795"/>
            <a:ext cx="11586845" cy="6273800"/>
          </a:xfrm>
        </p:spPr>
        <p:txBody>
          <a:bodyPr/>
          <a:p>
            <a:r>
              <a:rPr lang="zh-CN" altLang="en-US" b="1">
                <a:solidFill>
                  <a:srgbClr val="0000CC"/>
                </a:solidFill>
              </a:rPr>
              <a:t>17．“三字经”是中国人喜闻乐见的传统文学形式，如《弟子规》中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“亲所好，力为</a:t>
            </a:r>
            <a:r>
              <a:rPr lang="zh-CN" altLang="en-US" b="1">
                <a:solidFill>
                  <a:srgbClr val="FF0000"/>
                </a:solidFill>
              </a:rPr>
              <a:t>具</a:t>
            </a:r>
            <a:r>
              <a:rPr lang="zh-CN" altLang="en-US" b="1">
                <a:solidFill>
                  <a:srgbClr val="0000CC"/>
                </a:solidFill>
              </a:rPr>
              <a:t>。亲所恶，谨为</a:t>
            </a:r>
            <a:r>
              <a:rPr lang="zh-CN" altLang="en-US" b="1">
                <a:solidFill>
                  <a:srgbClr val="FF0000"/>
                </a:solidFill>
              </a:rPr>
              <a:t>去</a:t>
            </a:r>
            <a:r>
              <a:rPr lang="zh-CN" altLang="en-US" b="1">
                <a:solidFill>
                  <a:srgbClr val="0000CC"/>
                </a:solidFill>
              </a:rPr>
              <a:t>。身有伤，贻亲</a:t>
            </a:r>
            <a:r>
              <a:rPr lang="zh-CN" altLang="en-US" b="1">
                <a:solidFill>
                  <a:srgbClr val="FF0000"/>
                </a:solidFill>
              </a:rPr>
              <a:t>忧</a:t>
            </a:r>
            <a:r>
              <a:rPr lang="zh-CN" altLang="en-US" b="1">
                <a:solidFill>
                  <a:srgbClr val="0000CC"/>
                </a:solidFill>
              </a:rPr>
              <a:t>。德有伤，贻亲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羞</a:t>
            </a:r>
            <a:r>
              <a:rPr lang="zh-CN" altLang="en-US" b="1">
                <a:solidFill>
                  <a:srgbClr val="0000CC"/>
                </a:solidFill>
              </a:rPr>
              <a:t>。”如《惠州信访三字经》中“断争议，平纠</a:t>
            </a:r>
            <a:r>
              <a:rPr lang="zh-CN" altLang="en-US" b="1">
                <a:solidFill>
                  <a:srgbClr val="FF0000"/>
                </a:solidFill>
              </a:rPr>
              <a:t>纷</a:t>
            </a:r>
            <a:r>
              <a:rPr lang="zh-CN" altLang="en-US" b="1">
                <a:solidFill>
                  <a:srgbClr val="0000CC"/>
                </a:solidFill>
              </a:rPr>
              <a:t>。依法律，按规</a:t>
            </a:r>
            <a:r>
              <a:rPr lang="zh-CN" altLang="en-US" b="1">
                <a:solidFill>
                  <a:srgbClr val="FF0000"/>
                </a:solidFill>
              </a:rPr>
              <a:t>程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能虚心，乐倾</a:t>
            </a:r>
            <a:r>
              <a:rPr lang="zh-CN" altLang="en-US" b="1">
                <a:solidFill>
                  <a:srgbClr val="FF0000"/>
                </a:solidFill>
              </a:rPr>
              <a:t>听</a:t>
            </a:r>
            <a:r>
              <a:rPr lang="zh-CN" altLang="en-US" b="1">
                <a:solidFill>
                  <a:srgbClr val="0000CC"/>
                </a:solidFill>
              </a:rPr>
              <a:t>。用真心，换真</a:t>
            </a:r>
            <a:r>
              <a:rPr lang="zh-CN" altLang="en-US" b="1">
                <a:solidFill>
                  <a:srgbClr val="FF0000"/>
                </a:solidFill>
              </a:rPr>
              <a:t>情</a:t>
            </a:r>
            <a:r>
              <a:rPr lang="zh-CN" altLang="en-US" b="1">
                <a:solidFill>
                  <a:srgbClr val="0000CC"/>
                </a:solidFill>
              </a:rPr>
              <a:t>。防源头，畅渠</a:t>
            </a:r>
            <a:r>
              <a:rPr lang="zh-CN" altLang="en-US" b="1">
                <a:solidFill>
                  <a:srgbClr val="FF0000"/>
                </a:solidFill>
              </a:rPr>
              <a:t>道</a:t>
            </a:r>
            <a:r>
              <a:rPr lang="zh-CN" altLang="en-US" b="1">
                <a:solidFill>
                  <a:srgbClr val="0000CC"/>
                </a:solidFill>
              </a:rPr>
              <a:t>。百姓事，无有</a:t>
            </a:r>
            <a:r>
              <a:rPr lang="zh-CN" altLang="en-US" b="1">
                <a:solidFill>
                  <a:srgbClr val="FF0000"/>
                </a:solidFill>
              </a:rPr>
              <a:t>小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善解释，善疏</a:t>
            </a:r>
            <a:r>
              <a:rPr lang="zh-CN" altLang="en-US" b="1">
                <a:solidFill>
                  <a:srgbClr val="FF0000"/>
                </a:solidFill>
              </a:rPr>
              <a:t>导</a:t>
            </a:r>
            <a:r>
              <a:rPr lang="zh-CN" altLang="en-US" b="1">
                <a:solidFill>
                  <a:srgbClr val="0000CC"/>
                </a:solidFill>
              </a:rPr>
              <a:t>。和气多，怨气</a:t>
            </a:r>
            <a:r>
              <a:rPr lang="zh-CN" altLang="en-US" b="1">
                <a:solidFill>
                  <a:srgbClr val="FF0000"/>
                </a:solidFill>
              </a:rPr>
              <a:t>少</a:t>
            </a:r>
            <a:r>
              <a:rPr lang="zh-CN" altLang="en-US" b="1">
                <a:solidFill>
                  <a:srgbClr val="0000CC"/>
                </a:solidFill>
              </a:rPr>
              <a:t>。”三字一句，内容准确，简洁连贯，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朗朗上口，易于传播。请根据自己的心得体会编一则《语文学习三字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经》。每句三字，八句以上，不超过50字（包括标点）。（5分） 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要求：内容合理明确</a:t>
            </a:r>
            <a:r>
              <a:rPr lang="en-US" altLang="zh-CN" b="1">
                <a:solidFill>
                  <a:srgbClr val="FF0000"/>
                </a:solidFill>
              </a:rPr>
              <a:t>3</a:t>
            </a:r>
            <a:r>
              <a:rPr lang="zh-CN" altLang="en-US" b="1">
                <a:solidFill>
                  <a:srgbClr val="FF0000"/>
                </a:solidFill>
              </a:rPr>
              <a:t>分</a:t>
            </a:r>
            <a:r>
              <a:rPr lang="en-US" altLang="zh-CN" b="1">
                <a:solidFill>
                  <a:srgbClr val="FF0000"/>
                </a:solidFill>
              </a:rPr>
              <a:t>+</a:t>
            </a:r>
            <a:r>
              <a:rPr lang="zh-CN" altLang="en-US" b="1">
                <a:solidFill>
                  <a:srgbClr val="FF0000"/>
                </a:solidFill>
              </a:rPr>
              <a:t>顺序连贯</a:t>
            </a:r>
            <a:r>
              <a:rPr lang="en-US" altLang="zh-CN" b="1">
                <a:solidFill>
                  <a:srgbClr val="FF0000"/>
                </a:solidFill>
              </a:rPr>
              <a:t>1</a:t>
            </a:r>
            <a:r>
              <a:rPr lang="zh-CN" altLang="en-US" b="1">
                <a:solidFill>
                  <a:srgbClr val="FF0000"/>
                </a:solidFill>
              </a:rPr>
              <a:t>分</a:t>
            </a:r>
            <a:r>
              <a:rPr lang="en-US" altLang="zh-CN" b="1">
                <a:solidFill>
                  <a:srgbClr val="FF0000"/>
                </a:solidFill>
              </a:rPr>
              <a:t>+</a:t>
            </a:r>
            <a:r>
              <a:rPr lang="zh-CN" altLang="en-US" b="1">
                <a:solidFill>
                  <a:srgbClr val="FF0000"/>
                </a:solidFill>
              </a:rPr>
              <a:t>押韵</a:t>
            </a:r>
            <a:r>
              <a:rPr lang="en-US" altLang="zh-CN" b="1">
                <a:solidFill>
                  <a:srgbClr val="FF0000"/>
                </a:solidFill>
              </a:rPr>
              <a:t>1</a:t>
            </a:r>
            <a:r>
              <a:rPr lang="zh-CN" altLang="en-US" b="1">
                <a:solidFill>
                  <a:srgbClr val="FF0000"/>
                </a:solidFill>
              </a:rPr>
              <a:t>分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方法：对象</a:t>
            </a:r>
            <a:r>
              <a:rPr lang="en-US" altLang="zh-CN" b="1">
                <a:solidFill>
                  <a:srgbClr val="FF0000"/>
                </a:solidFill>
              </a:rPr>
              <a:t>+</a:t>
            </a:r>
            <a:r>
              <a:rPr lang="zh-CN" altLang="en-US" b="1">
                <a:solidFill>
                  <a:srgbClr val="FF0000"/>
                </a:solidFill>
              </a:rPr>
              <a:t>依据</a:t>
            </a:r>
            <a:r>
              <a:rPr lang="en-US" altLang="zh-CN" b="1">
                <a:solidFill>
                  <a:srgbClr val="FF0000"/>
                </a:solidFill>
              </a:rPr>
              <a:t>+</a:t>
            </a:r>
            <a:r>
              <a:rPr lang="zh-CN" altLang="en-US" b="1">
                <a:solidFill>
                  <a:srgbClr val="FF0000"/>
                </a:solidFill>
              </a:rPr>
              <a:t>做法</a:t>
            </a:r>
            <a:r>
              <a:rPr lang="en-US" altLang="zh-CN" b="1">
                <a:solidFill>
                  <a:srgbClr val="FF0000"/>
                </a:solidFill>
              </a:rPr>
              <a:t>+</a:t>
            </a:r>
            <a:r>
              <a:rPr lang="zh-CN" altLang="en-US" b="1">
                <a:solidFill>
                  <a:srgbClr val="FF0000"/>
                </a:solidFill>
              </a:rPr>
              <a:t>结果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210185" y="3926840"/>
            <a:ext cx="11728450" cy="106680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学语文，要耐劳。字词句，要记好。勤积累，基础劳。多看书，多思考。写和背，很重要。勤则熟，熟则巧。修身性，文化高。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775" y="226060"/>
            <a:ext cx="6193790" cy="6273800"/>
          </a:xfrm>
        </p:spPr>
        <p:txBody>
          <a:bodyPr/>
          <a:p>
            <a:r>
              <a:rPr lang="zh-CN" altLang="en-US" b="1">
                <a:solidFill>
                  <a:srgbClr val="0000CC"/>
                </a:solidFill>
              </a:rPr>
              <a:t>请看以下图文材料，根据要求答题。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由于人类不必要的装饰需要，全球象牙贸易恣意蔓延，100多万只大象因此失去了生命。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（1）根据所提供的材料，设计一句放在画面上方的广告宣传语，形成一则完整的公益广告。要求：鲜明地表达广告主旨，有号召力；不超过15字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（2）从这则公益广告的</a:t>
            </a:r>
            <a:r>
              <a:rPr lang="zh-CN" altLang="en-US" b="1" u="sng">
                <a:solidFill>
                  <a:srgbClr val="0000CC"/>
                </a:solidFill>
              </a:rPr>
              <a:t>图文</a:t>
            </a:r>
            <a:r>
              <a:rPr lang="zh-CN" altLang="en-US" b="1">
                <a:solidFill>
                  <a:srgbClr val="0000CC"/>
                </a:solidFill>
              </a:rPr>
              <a:t>特点出发，简要评价它的创意。（3分）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6424930" y="109220"/>
            <a:ext cx="5662930" cy="6579235"/>
          </a:xfrm>
          <a:prstGeom prst="rect">
            <a:avLst/>
          </a:prstGeom>
        </p:spPr>
      </p:pic>
      <p:sp>
        <p:nvSpPr>
          <p:cNvPr id="6146" name="文本框 6145"/>
          <p:cNvSpPr txBox="1"/>
          <p:nvPr/>
        </p:nvSpPr>
        <p:spPr>
          <a:xfrm>
            <a:off x="238125" y="139700"/>
            <a:ext cx="8050530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①购买就等于杀我，对象牙制品说“不”！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82550" y="4534535"/>
            <a:ext cx="6319520" cy="185928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</a:t>
            </a:r>
            <a:r>
              <a:rPr lang="zh-CN" altLang="en-US" sz="2800" b="1">
                <a:solidFill>
                  <a:schemeClr val="tx1"/>
                </a:solidFill>
                <a:latin typeface="黑体" charset="0"/>
                <a:ea typeface="黑体" charset="0"/>
              </a:rPr>
              <a:t>人格化的表现方式使整个公益广告打动人心，小象的话以孩子的口吻说出，不仅能引起人们的同情，还能促使人类反思自己的行为。</a:t>
            </a:r>
            <a:endParaRPr lang="zh-CN" altLang="en-US" sz="28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4640" y="1825625"/>
            <a:ext cx="10786745" cy="4338320"/>
          </a:xfrm>
        </p:spPr>
        <p:txBody>
          <a:bodyPr/>
          <a:p>
            <a:endParaRPr lang="zh-CN" altLang="en-US"/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（2）从这则公益广告的</a:t>
            </a:r>
            <a:r>
              <a:rPr lang="zh-CN" altLang="en-US" b="1" u="sng">
                <a:solidFill>
                  <a:srgbClr val="FF0000"/>
                </a:solidFill>
                <a:sym typeface="+mn-ea"/>
              </a:rPr>
              <a:t>图文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特点出发，简要评价它的创意。（3分）</a:t>
            </a:r>
            <a:endParaRPr lang="zh-CN" altLang="en-US"/>
          </a:p>
        </p:txBody>
      </p:sp>
      <p:sp>
        <p:nvSpPr>
          <p:cNvPr id="6149" name="文本框 6148"/>
          <p:cNvSpPr txBox="1"/>
          <p:nvPr/>
        </p:nvSpPr>
        <p:spPr>
          <a:xfrm>
            <a:off x="791210" y="3024505"/>
            <a:ext cx="10605770" cy="252984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</a:t>
            </a:r>
            <a:r>
              <a:rPr lang="zh-CN" altLang="en-US" sz="3200" b="1">
                <a:solidFill>
                  <a:schemeClr val="bg1"/>
                </a:solidFill>
                <a:latin typeface="黑体" charset="0"/>
                <a:ea typeface="黑体" charset="0"/>
              </a:rPr>
              <a:t>【文】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人格化的表现方式使整个公益广告打动人心，小象的话以孩子的口吻说出，不仅能引起人们的同情，还能促使人类反思自己的行为。②</a:t>
            </a:r>
            <a:r>
              <a:rPr lang="zh-CN" altLang="en-US" sz="3200" b="1">
                <a:solidFill>
                  <a:schemeClr val="bg1"/>
                </a:solidFill>
                <a:latin typeface="黑体" charset="0"/>
                <a:ea typeface="黑体" charset="0"/>
              </a:rPr>
              <a:t>【图】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构图简洁，图片与文字搭配巧妙，能激发人们的联想——它们的未来将通向何方？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672465" y="520700"/>
            <a:ext cx="10580370" cy="131064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①象牙饰品，装饰了你们的美丽，消殒了我们的生命。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  <a:p>
            <a:pPr lvl="0" algn="ctr">
              <a:spcBef>
                <a:spcPct val="50000"/>
              </a:spcBef>
            </a:pPr>
            <a:r>
              <a:rPr lang="zh-CN" altLang="en-US" sz="3200" b="1">
                <a:latin typeface="黑体" charset="0"/>
                <a:ea typeface="黑体" charset="0"/>
                <a:sym typeface="+mn-ea"/>
              </a:rPr>
              <a:t>②没有买卖，就没有杀害！        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【合理运用修辞】</a:t>
            </a:r>
            <a:endParaRPr lang="zh-CN" altLang="en-US" sz="3200" b="1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ldLvl="0" animBg="1"/>
      <p:bldP spid="614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115" y="264795"/>
            <a:ext cx="11586845" cy="6273800"/>
          </a:xfrm>
        </p:spPr>
        <p:txBody>
          <a:bodyPr>
            <a:normAutofit lnSpcReduction="10000"/>
          </a:bodyPr>
          <a:p>
            <a:r>
              <a:rPr lang="zh-CN" altLang="en-US" b="1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日前，上海市委研究室联合华东政法大学团委，针对</a:t>
            </a:r>
            <a:r>
              <a:rPr lang="zh-CN" altLang="en-US" b="1">
                <a:solidFill>
                  <a:srgbClr val="FF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上海青年</a:t>
            </a:r>
            <a:r>
              <a:rPr lang="zh-CN" altLang="en-US" b="1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的法治观</a:t>
            </a:r>
            <a:endParaRPr lang="zh-CN" altLang="en-US" b="1">
              <a:solidFill>
                <a:srgbClr val="0000CC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念状况进行了一些调查，以下是其中一项调查情况。请</a:t>
            </a:r>
            <a:r>
              <a:rPr lang="zh-CN" altLang="en-US" b="1" u="sng">
                <a:solidFill>
                  <a:srgbClr val="FF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根据</a:t>
            </a:r>
            <a:r>
              <a:rPr lang="zh-CN" altLang="en-US" b="1" u="sng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调查情况</a:t>
            </a:r>
            <a:r>
              <a:rPr lang="zh-CN" altLang="en-US" b="1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写</a:t>
            </a:r>
            <a:endParaRPr lang="zh-CN" altLang="en-US" b="1">
              <a:solidFill>
                <a:srgbClr val="0000CC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出</a:t>
            </a:r>
            <a:r>
              <a:rPr lang="zh-CN" altLang="en-US" b="1" u="sng">
                <a:solidFill>
                  <a:srgbClr val="FF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调查结论</a:t>
            </a:r>
            <a:r>
              <a:rPr lang="zh-CN" altLang="en-US" b="1">
                <a:solidFill>
                  <a:srgbClr val="CC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。</a:t>
            </a:r>
            <a:endParaRPr lang="zh-CN" altLang="en-US" b="1">
              <a:solidFill>
                <a:srgbClr val="CC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【方法点拨】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第一步：观察现象，发现共性</a:t>
            </a:r>
            <a:endParaRPr lang="en-US" altLang="zh-CN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第二步：</a:t>
            </a:r>
            <a:r>
              <a:rPr lang="zh-CN" altLang="en-US" b="1">
                <a:solidFill>
                  <a:srgbClr val="FF0000"/>
                </a:solidFill>
              </a:rPr>
              <a:t>如何</a:t>
            </a:r>
            <a:r>
              <a:rPr lang="zh-CN" altLang="en-US" b="1">
                <a:solidFill>
                  <a:srgbClr val="0000CC"/>
                </a:solidFill>
              </a:rPr>
              <a:t>找共性</a:t>
            </a:r>
            <a:r>
              <a:rPr lang="en-US" altLang="zh-CN" b="1">
                <a:solidFill>
                  <a:srgbClr val="0000CC"/>
                </a:solidFill>
                <a:sym typeface="+mn-ea"/>
              </a:rPr>
              <a:t>——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分析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核心事件</a:t>
            </a:r>
            <a:r>
              <a:rPr lang="en-US" altLang="zh-CN" b="1">
                <a:solidFill>
                  <a:srgbClr val="0000CC"/>
                </a:solidFill>
                <a:sym typeface="+mn-ea"/>
              </a:rPr>
              <a:t>——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透过现象看本质</a:t>
            </a:r>
            <a:endParaRPr lang="zh-CN" altLang="en-US" b="1" u="sng">
              <a:solidFill>
                <a:srgbClr val="0000CC"/>
              </a:solidFill>
              <a:sym typeface="+mn-ea"/>
            </a:endParaRPr>
          </a:p>
          <a:p>
            <a:r>
              <a:rPr lang="zh-CN" altLang="en-US" b="1" u="sng">
                <a:solidFill>
                  <a:srgbClr val="0000CC"/>
                </a:solidFill>
                <a:sym typeface="+mn-ea"/>
              </a:rPr>
              <a:t>                                                                         （</a:t>
            </a:r>
            <a:r>
              <a:rPr lang="zh-CN" altLang="en-US" sz="1400" b="1" u="sng">
                <a:solidFill>
                  <a:srgbClr val="FF0000"/>
                </a:solidFill>
                <a:sym typeface="+mn-ea"/>
              </a:rPr>
              <a:t>思想、精神层面</a:t>
            </a:r>
            <a:r>
              <a:rPr lang="en-US" altLang="zh-CN" sz="1400" b="1" u="sng">
                <a:solidFill>
                  <a:srgbClr val="FF0000"/>
                </a:solidFill>
                <a:sym typeface="+mn-ea"/>
              </a:rPr>
              <a:t>——</a:t>
            </a:r>
            <a:r>
              <a:rPr lang="zh-CN" altLang="en-US" sz="1400" b="1" u="sng">
                <a:solidFill>
                  <a:srgbClr val="FF0000"/>
                </a:solidFill>
                <a:sym typeface="+mn-ea"/>
              </a:rPr>
              <a:t>关心什么，想什么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）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endParaRPr lang="en-US" altLang="zh-CN" b="1">
              <a:solidFill>
                <a:srgbClr val="0000CC"/>
              </a:solidFill>
            </a:endParaRPr>
          </a:p>
        </p:txBody>
      </p:sp>
      <p:graphicFrame>
        <p:nvGraphicFramePr>
          <p:cNvPr id="0" name="表格 -1"/>
          <p:cNvGraphicFramePr/>
          <p:nvPr/>
        </p:nvGraphicFramePr>
        <p:xfrm>
          <a:off x="332105" y="2039620"/>
          <a:ext cx="11358245" cy="9645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96845"/>
                <a:gridCol w="2365375"/>
                <a:gridCol w="3367405"/>
                <a:gridCol w="2928620"/>
              </a:tblGrid>
              <a:tr h="490855"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受访对象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青年白领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青年蓝领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青年学生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710"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FF0000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最关注的</a:t>
                      </a: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法律</a:t>
                      </a:r>
                      <a:endParaRPr lang="zh-CN" altLang="en-US" sz="2800" b="1" u="none">
                        <a:solidFill>
                          <a:srgbClr val="FF0000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婚姻家庭法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劳动者权益保护法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buNone/>
                      </a:pPr>
                      <a:r>
                        <a:rPr lang="zh-CN" altLang="en-US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消费者权益保护法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9" name="文本框 6148"/>
          <p:cNvSpPr txBox="1"/>
          <p:nvPr/>
        </p:nvSpPr>
        <p:spPr>
          <a:xfrm>
            <a:off x="239395" y="3256280"/>
            <a:ext cx="11680825" cy="106680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上海青年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最关注的（1分）是与自身利益（1分）密切相关（1分）的法律。（意思对即可）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50" y="264795"/>
            <a:ext cx="11586845" cy="6450330"/>
          </a:xfrm>
        </p:spPr>
        <p:txBody>
          <a:bodyPr>
            <a:normAutofit fontScale="90000" lnSpcReduction="20000"/>
          </a:bodyPr>
          <a:p>
            <a:r>
              <a:rPr lang="zh-CN" altLang="en-US" sz="3200" b="1">
                <a:solidFill>
                  <a:srgbClr val="0000CC"/>
                </a:solidFill>
              </a:rPr>
              <a:t>安徽某中学对该校600名学生采用问卷调查的方式，就 “出彩中国人”</a:t>
            </a:r>
            <a:endParaRPr lang="zh-CN" altLang="en-US" sz="3200" b="1">
              <a:solidFill>
                <a:srgbClr val="0000CC"/>
              </a:solidFill>
            </a:endParaRPr>
          </a:p>
          <a:p>
            <a:r>
              <a:rPr lang="zh-CN" altLang="en-US" sz="3200" b="1">
                <a:solidFill>
                  <a:srgbClr val="0000CC"/>
                </a:solidFill>
              </a:rPr>
              <a:t>和“中国好声音”两大电视节目的收视情况进行调查，统计结果如下：</a:t>
            </a:r>
            <a:endParaRPr lang="zh-CN" altLang="en-US" sz="3200" b="1">
              <a:solidFill>
                <a:srgbClr val="0000CC"/>
              </a:solidFill>
            </a:endParaRPr>
          </a:p>
          <a:p>
            <a:endParaRPr lang="zh-CN" altLang="en-US" sz="3200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sz="3200" b="1">
                <a:solidFill>
                  <a:srgbClr val="0000CC"/>
                </a:solidFill>
              </a:rPr>
              <a:t>（1）请用一句话概括统计结果。 </a:t>
            </a:r>
            <a:endParaRPr lang="zh-CN" altLang="en-US" sz="3200" b="1">
              <a:solidFill>
                <a:srgbClr val="0000CC"/>
              </a:solidFill>
            </a:endParaRPr>
          </a:p>
          <a:p>
            <a:r>
              <a:rPr lang="zh-CN" altLang="en-US" sz="3200" b="1">
                <a:solidFill>
                  <a:srgbClr val="0000CC"/>
                </a:solidFill>
              </a:rPr>
              <a:t>（2）以上统计结果说明了什么问题？ </a:t>
            </a:r>
            <a:endParaRPr lang="zh-CN" altLang="en-US" sz="3200" b="1">
              <a:solidFill>
                <a:srgbClr val="0000CC"/>
              </a:solidFill>
            </a:endParaRPr>
          </a:p>
          <a:p>
            <a:endParaRPr lang="zh-CN" altLang="en-US" sz="3200" b="1">
              <a:solidFill>
                <a:srgbClr val="0000CC"/>
              </a:solidFill>
            </a:endParaRPr>
          </a:p>
        </p:txBody>
      </p:sp>
      <p:graphicFrame>
        <p:nvGraphicFramePr>
          <p:cNvPr id="0" name="表格 -1"/>
          <p:cNvGraphicFramePr/>
          <p:nvPr/>
        </p:nvGraphicFramePr>
        <p:xfrm>
          <a:off x="594360" y="1132205"/>
          <a:ext cx="10922635" cy="42786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3690"/>
                <a:gridCol w="2567940"/>
                <a:gridCol w="2558415"/>
                <a:gridCol w="299085"/>
                <a:gridCol w="1956435"/>
                <a:gridCol w="1957070"/>
              </a:tblGrid>
              <a:tr h="8534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2800" b="1">
                          <a:solidFill>
                            <a:srgbClr val="FF0000"/>
                          </a:solidFill>
                          <a:sym typeface="+mn-ea"/>
                        </a:rPr>
                        <a:t>调查内容</a:t>
                      </a:r>
                      <a:endParaRPr lang="zh-CN" altLang="en-US" sz="2800" b="1" u="none">
                        <a:solidFill>
                          <a:srgbClr val="FF0000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sz="2800" b="1">
                          <a:solidFill>
                            <a:srgbClr val="FF0000"/>
                          </a:solidFill>
                          <a:sym typeface="+mn-ea"/>
                        </a:rPr>
                        <a:t>出彩中国人</a:t>
                      </a:r>
                      <a:endParaRPr lang="zh-CN" altLang="en-US" sz="2800" b="1" u="none">
                        <a:solidFill>
                          <a:srgbClr val="FF0000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zh-CN" altLang="en-US" sz="2800" b="1" u="none">
                          <a:solidFill>
                            <a:srgbClr val="FF0000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中国好声音</a:t>
                      </a:r>
                      <a:endParaRPr lang="zh-CN" altLang="en-US" sz="2800" b="1" u="none">
                        <a:solidFill>
                          <a:srgbClr val="FF0000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440"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zh-CN" sz="2800" b="1">
                          <a:solidFill>
                            <a:srgbClr val="0000CC"/>
                          </a:solidFill>
                          <a:sym typeface="+mn-ea"/>
                        </a:rPr>
                        <a:t>喜欢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FF0000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zh-CN" sz="2800" b="1">
                          <a:solidFill>
                            <a:srgbClr val="0000CC"/>
                          </a:solidFill>
                          <a:sym typeface="+mn-ea"/>
                        </a:rPr>
                        <a:t>不太关注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zh-CN" sz="2800" b="1">
                          <a:solidFill>
                            <a:srgbClr val="0000CC"/>
                          </a:solidFill>
                          <a:sym typeface="+mn-ea"/>
                        </a:rPr>
                        <a:t>喜欢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zh-CN" sz="2800" b="1">
                          <a:solidFill>
                            <a:srgbClr val="0000CC"/>
                          </a:solidFill>
                          <a:sym typeface="+mn-ea"/>
                        </a:rPr>
                        <a:t>不太关注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原因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很感人，很 励志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与自己关系不大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能表现个 性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品位不高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收视人数 </a:t>
                      </a:r>
                      <a:endParaRPr sz="2800" b="1">
                        <a:solidFill>
                          <a:srgbClr val="0000CC"/>
                        </a:solidFill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en-US" altLang="zh-CN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182</a:t>
                      </a:r>
                      <a:endParaRPr lang="en-US" altLang="zh-CN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en-US" altLang="zh-CN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418</a:t>
                      </a:r>
                      <a:endParaRPr lang="en-US" altLang="zh-CN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en-US" altLang="zh-CN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490</a:t>
                      </a:r>
                      <a:endParaRPr lang="en-US" altLang="zh-CN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en-US" altLang="zh-CN" sz="2800" b="1" u="none">
                          <a:solidFill>
                            <a:srgbClr val="0000CC"/>
                          </a:solidFill>
                          <a:latin typeface="宋体" charset="0"/>
                          <a:ea typeface="宋体" charset="0"/>
                          <a:cs typeface="宋体" charset="0"/>
                        </a:rPr>
                        <a:t>110</a:t>
                      </a:r>
                      <a:endParaRPr lang="en-US" altLang="zh-CN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lang="zh-CN" sz="2800" b="1">
                          <a:solidFill>
                            <a:srgbClr val="0000CC"/>
                          </a:solidFill>
                          <a:sym typeface="+mn-ea"/>
                        </a:rPr>
                        <a:t>比例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30.3%</a:t>
                      </a: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69.7%</a:t>
                      </a:r>
                      <a:endParaRPr sz="2800" b="1">
                        <a:solidFill>
                          <a:srgbClr val="0000CC"/>
                        </a:solidFill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</a:endParaRPr>
                    </a:p>
                  </a:txBody>
                  <a:tcPr marL="0" marR="0" marT="0" marB="1" vert="horz" anchor="t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81.7%</a:t>
                      </a:r>
                      <a:endParaRPr sz="2800" b="1">
                        <a:solidFill>
                          <a:srgbClr val="0000CC"/>
                        </a:solidFill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indent="0" algn="ctr">
                        <a:buNone/>
                      </a:pPr>
                      <a:r>
                        <a:rPr sz="2800" b="1">
                          <a:solidFill>
                            <a:srgbClr val="0000CC"/>
                          </a:solidFill>
                          <a:sym typeface="+mn-ea"/>
                        </a:rPr>
                        <a:t>18.3%</a:t>
                      </a:r>
                      <a:endParaRPr sz="2800" b="1">
                        <a:solidFill>
                          <a:srgbClr val="0000CC"/>
                        </a:solidFill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800" b="1" u="none">
                        <a:solidFill>
                          <a:srgbClr val="0000CC"/>
                        </a:solidFill>
                        <a:latin typeface="宋体" charset="0"/>
                        <a:ea typeface="宋体" charset="0"/>
                        <a:cs typeface="宋体" charset="0"/>
                        <a:sym typeface="+mn-ea"/>
                      </a:endParaRPr>
                    </a:p>
                  </a:txBody>
                  <a:tcPr marL="0" marR="0" marT="0" marB="1" vert="horz" anchor="t">
                    <a:lnL cap="flat">
                      <a:noFill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115" y="264795"/>
            <a:ext cx="11586845" cy="6273800"/>
          </a:xfrm>
        </p:spPr>
        <p:txBody>
          <a:bodyPr/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（1）请用一句话概括统计结果。 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（2）以上统计结果说明了什么问题？ 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  <a:p>
            <a:endParaRPr lang="zh-CN" altLang="en-US" b="1">
              <a:solidFill>
                <a:srgbClr val="FF0000"/>
              </a:solidFill>
              <a:sym typeface="+mn-ea"/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参答：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（1）更多的学生喜欢“中国好声音”。 （2分。意思对，即可得分） 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（2）反映了青少年渴望张扬个性的特点。 （3分，意思对，即可得分）</a:t>
            </a:r>
            <a:endParaRPr lang="zh-CN" altLang="en-US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740" y="137795"/>
            <a:ext cx="12034520" cy="6506210"/>
          </a:xfrm>
        </p:spPr>
        <p:txBody>
          <a:bodyPr>
            <a:normAutofit lnSpcReduction="10000"/>
          </a:bodyPr>
          <a:p>
            <a:r>
              <a:rPr lang="zh-CN" altLang="en-US" sz="3200" b="1">
                <a:solidFill>
                  <a:srgbClr val="FF0000"/>
                </a:solidFill>
                <a:sym typeface="+mn-ea"/>
              </a:rPr>
              <a:t>两批次蛋  分别检出  环丙沙星防腐剂</a:t>
            </a:r>
            <a:endParaRPr lang="zh-CN" altLang="en-US" sz="3200" b="1">
              <a:solidFill>
                <a:srgbClr val="FF0000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湖北荆江蛋业有限公司生产的荆江牌土鸡蛋   检出</a:t>
            </a:r>
            <a:r>
              <a:rPr lang="zh-CN" altLang="en-US" b="1" u="sng">
                <a:solidFill>
                  <a:srgbClr val="0000CC"/>
                </a:solidFill>
              </a:rPr>
              <a:t>环丙沙星</a:t>
            </a:r>
            <a:endParaRPr lang="zh-CN" altLang="en-US" b="1" u="sng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宜春市温汤佬食品有限责任公司生产的温汤佬牌温汤佬咸鸭蛋  检出</a:t>
            </a:r>
            <a:r>
              <a:rPr lang="zh-CN" altLang="en-US" b="1" u="sng">
                <a:solidFill>
                  <a:srgbClr val="0000CC"/>
                </a:solidFill>
              </a:rPr>
              <a:t>山梨酸</a:t>
            </a:r>
            <a:endParaRPr lang="zh-CN" altLang="en-US" b="1" u="sng">
              <a:solidFill>
                <a:srgbClr val="0000CC"/>
              </a:solidFill>
            </a:endParaRPr>
          </a:p>
          <a:p>
            <a:endParaRPr lang="zh-CN" altLang="en-US" b="1" u="sng">
              <a:solidFill>
                <a:srgbClr val="0000CC"/>
              </a:solidFill>
            </a:endParaRPr>
          </a:p>
          <a:p>
            <a:r>
              <a:rPr lang="zh-CN" altLang="en-US" sz="3200" b="1" u="sng">
                <a:solidFill>
                  <a:srgbClr val="FF0000"/>
                </a:solidFill>
              </a:rPr>
              <a:t>帮忙刷单赚100元佣金   近百大学生被骗80多万</a:t>
            </a:r>
            <a:endParaRPr lang="zh-CN" altLang="en-US" sz="3200" b="1" u="sng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C00000"/>
                </a:solidFill>
              </a:rPr>
              <a:t>受害</a:t>
            </a:r>
            <a:r>
              <a:rPr lang="zh-CN" altLang="en-US" b="1">
                <a:solidFill>
                  <a:srgbClr val="0000CC"/>
                </a:solidFill>
              </a:rPr>
              <a:t>：小郑是金华一所高校的学生，这两天，她吃不下睡不着，因为欠了分期付款公司好几千块钱，不知道该怎么办。更夸张的是，全校有至少90人都和她有一样的遭遇，欠下的钱款总额超过80万元。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C00000"/>
                </a:solidFill>
              </a:rPr>
              <a:t>事件还原</a:t>
            </a:r>
            <a:r>
              <a:rPr lang="zh-CN" altLang="en-US" b="1">
                <a:solidFill>
                  <a:srgbClr val="0000CC"/>
                </a:solidFill>
              </a:rPr>
              <a:t>：你帮我刷一部手机，我给你100元佣金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C00000"/>
                </a:solidFill>
              </a:rPr>
              <a:t>事件发展</a:t>
            </a:r>
            <a:r>
              <a:rPr lang="zh-CN" altLang="en-US" b="1">
                <a:solidFill>
                  <a:srgbClr val="0000CC"/>
                </a:solidFill>
              </a:rPr>
              <a:t>：校保卫处正在统计受骗人数，至少90位学生被骗80多万元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C00000"/>
                </a:solidFill>
              </a:rPr>
              <a:t>维权进展</a:t>
            </a:r>
            <a:r>
              <a:rPr lang="zh-CN" altLang="en-US" b="1">
                <a:solidFill>
                  <a:srgbClr val="0000CC"/>
                </a:solidFill>
              </a:rPr>
              <a:t>：如果是故意失联，涉嫌构成诈骗罪   </a:t>
            </a:r>
            <a:endParaRPr lang="zh-CN" altLang="en-US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4355" y="378460"/>
            <a:ext cx="10515600" cy="977265"/>
          </a:xfrm>
        </p:spPr>
        <p:txBody>
          <a:bodyPr/>
          <a:p>
            <a:r>
              <a:rPr lang="zh-CN" altLang="en-US" sz="48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这是</a:t>
            </a:r>
            <a:r>
              <a:rPr lang="en-US" altLang="zh-CN" sz="48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“</a:t>
            </a:r>
            <a:r>
              <a:rPr lang="zh-CN" altLang="en-US" sz="48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暖新闻</a:t>
            </a:r>
            <a:r>
              <a:rPr lang="en-US" altLang="zh-CN" sz="48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”</a:t>
            </a:r>
            <a:r>
              <a:rPr lang="zh-CN" altLang="en-US" sz="48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：</a:t>
            </a:r>
            <a:endParaRPr lang="zh-CN" altLang="en-US" sz="4800" b="1">
              <a:solidFill>
                <a:srgbClr val="FF0000"/>
              </a:solidFill>
              <a:latin typeface="华文行楷" charset="0"/>
              <a:ea typeface="华文行楷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3210" y="1362075"/>
            <a:ext cx="11598910" cy="4351655"/>
          </a:xfrm>
        </p:spPr>
        <p:txBody>
          <a:bodyPr>
            <a:normAutofit lnSpcReduction="10000"/>
          </a:bodyPr>
          <a:p>
            <a:r>
              <a:rPr lang="en-US" altLang="zh-CN" b="1">
                <a:solidFill>
                  <a:srgbClr val="0000CC"/>
                </a:solidFill>
                <a:sym typeface="+mn-ea"/>
              </a:rPr>
              <a:t>1.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加强网络舆情管理工作：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增强社会责任感</a:t>
            </a:r>
            <a:r>
              <a:rPr lang="zh-CN" altLang="en-US" b="1">
                <a:solidFill>
                  <a:srgbClr val="0000CC"/>
                </a:solidFill>
              </a:rPr>
              <a:t>，规范个人网络行为。舆情的传播往往带有消极的色彩，需要正确的引导。该局强调国税工作人员应当从自身做起，进一步增强</a:t>
            </a:r>
            <a:r>
              <a:rPr lang="zh-CN" altLang="en-US" b="1">
                <a:solidFill>
                  <a:srgbClr val="FF0000"/>
                </a:solidFill>
              </a:rPr>
              <a:t>政治意识、大局意识、责任意识和忧患意识</a:t>
            </a:r>
            <a:r>
              <a:rPr lang="zh-CN" altLang="en-US" b="1">
                <a:solidFill>
                  <a:srgbClr val="0000CC"/>
                </a:solidFill>
              </a:rPr>
              <a:t>，始终把国家和公众利益放在首位，营造</a:t>
            </a:r>
            <a:r>
              <a:rPr lang="zh-CN" altLang="en-US" b="1">
                <a:solidFill>
                  <a:srgbClr val="FF0000"/>
                </a:solidFill>
              </a:rPr>
              <a:t>和谐健康的网络环境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en-US" altLang="zh-CN" b="1">
                <a:solidFill>
                  <a:srgbClr val="FF0000"/>
                </a:solidFill>
              </a:rPr>
              <a:t>2.</a:t>
            </a:r>
            <a:r>
              <a:rPr lang="zh-CN" altLang="en-US" b="1">
                <a:solidFill>
                  <a:srgbClr val="FF0000"/>
                </a:solidFill>
              </a:rPr>
              <a:t>又是一年平安夜：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郑州</a:t>
            </a:r>
            <a:r>
              <a:rPr lang="zh-CN" altLang="en-US" b="1">
                <a:solidFill>
                  <a:srgbClr val="0000CC"/>
                </a:solidFill>
              </a:rPr>
              <a:t>公交加密班次 ；平安夜狂欢后，在</a:t>
            </a:r>
            <a:r>
              <a:rPr lang="zh-CN" altLang="en-US" b="1">
                <a:solidFill>
                  <a:srgbClr val="FF0000"/>
                </a:solidFill>
              </a:rPr>
              <a:t>贵阳</a:t>
            </a:r>
            <a:r>
              <a:rPr lang="zh-CN" altLang="en-US" b="1">
                <a:solidFill>
                  <a:srgbClr val="0000CC"/>
                </a:solidFill>
              </a:rPr>
              <a:t>可乘坐这些公交车回家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/>
          </a:p>
          <a:p>
            <a:r>
              <a:rPr lang="en-US" altLang="zh-CN" b="1">
                <a:solidFill>
                  <a:srgbClr val="0000CC"/>
                </a:solidFill>
              </a:rPr>
              <a:t>3.</a:t>
            </a:r>
            <a:r>
              <a:rPr lang="zh-CN" altLang="en-US" b="1">
                <a:solidFill>
                  <a:srgbClr val="0000CC"/>
                </a:solidFill>
              </a:rPr>
              <a:t>银川公交人拾金不昧 好人好事蔚然成风</a:t>
            </a:r>
            <a:endParaRPr lang="zh-CN" altLang="en-US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730" y="190500"/>
            <a:ext cx="11649710" cy="6437630"/>
          </a:xfrm>
        </p:spPr>
        <p:txBody>
          <a:bodyPr>
            <a:normAutofit lnSpcReduction="20000"/>
          </a:bodyPr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</a:rPr>
              <a:t> 11.在下面一段文字横线处补写恰当的语句，使整段文字语意完整连贯，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</a:rPr>
              <a:t>内容贴切，每处 不超过 15 个字。（6 分） 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 u="sng">
                <a:solidFill>
                  <a:srgbClr val="0000CC"/>
                </a:solidFill>
              </a:rPr>
              <a:t>文艺复兴</a:t>
            </a:r>
            <a:r>
              <a:rPr lang="zh-CN" altLang="en-US" b="1">
                <a:solidFill>
                  <a:srgbClr val="0000CC"/>
                </a:solidFill>
              </a:rPr>
              <a:t>是一个文化奇迹，在那些年代，</a:t>
            </a:r>
            <a:r>
              <a:rPr lang="zh-CN" altLang="en-US" b="1" u="sng">
                <a:solidFill>
                  <a:srgbClr val="0000CC"/>
                </a:solidFill>
              </a:rPr>
              <a:t>        ①                                            ， </a:t>
            </a:r>
            <a:endParaRPr lang="zh-CN" altLang="en-US" b="1" u="sng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</a:rPr>
              <a:t>还有</a:t>
            </a:r>
            <a:r>
              <a:rPr lang="zh-CN" altLang="en-US" b="1">
                <a:solidFill>
                  <a:srgbClr val="0000CC"/>
                </a:solidFill>
              </a:rPr>
              <a:t>我们</a:t>
            </a:r>
            <a:r>
              <a:rPr lang="zh-CN" altLang="en-US" b="1" u="sng">
                <a:solidFill>
                  <a:srgbClr val="0000CC"/>
                </a:solidFill>
              </a:rPr>
              <a:t>伟大的伽利略等物理学家</a:t>
            </a:r>
            <a:r>
              <a:rPr lang="zh-CN" altLang="en-US" b="1">
                <a:solidFill>
                  <a:srgbClr val="0000CC"/>
                </a:solidFill>
              </a:rPr>
              <a:t>，</a:t>
            </a:r>
            <a:r>
              <a:rPr lang="zh-CN" altLang="en-US" b="1">
                <a:solidFill>
                  <a:srgbClr val="FF0000"/>
                </a:solidFill>
              </a:rPr>
              <a:t>还有</a:t>
            </a:r>
            <a:r>
              <a:rPr lang="zh-CN" altLang="en-US" b="1">
                <a:solidFill>
                  <a:srgbClr val="0000CC"/>
                </a:solidFill>
              </a:rPr>
              <a:t>弗兰西斯·培根等哲学家。伽利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略开创了实验验证真理的先河，而</a:t>
            </a:r>
            <a:r>
              <a:rPr lang="zh-CN" altLang="en-US" b="1">
                <a:solidFill>
                  <a:srgbClr val="FF0000"/>
                </a:solidFill>
              </a:rPr>
              <a:t>培根子</a:t>
            </a:r>
            <a:r>
              <a:rPr lang="zh-CN" altLang="en-US" b="1">
                <a:solidFill>
                  <a:srgbClr val="0000CC"/>
                </a:solidFill>
              </a:rPr>
              <a:t>则是宣扬这一科学研究方法的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第一人。他提出了唯物主义经验论 的原则，认为知识和观念起源于感性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世界，感觉经验是一切知识的源泉。主张以实验和观察材料为基础，经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过分析、比较、选择、排除，最后得出正确的结论。</a:t>
            </a:r>
            <a:r>
              <a:rPr lang="zh-CN" altLang="en-US" b="1" u="sng">
                <a:solidFill>
                  <a:srgbClr val="0000CC"/>
                </a:solidFill>
              </a:rPr>
              <a:t>      ②                          </a:t>
            </a:r>
            <a:r>
              <a:rPr lang="zh-CN" altLang="en-US" b="1">
                <a:solidFill>
                  <a:srgbClr val="0000CC"/>
                </a:solidFill>
              </a:rPr>
              <a:t>， 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</a:rPr>
              <a:t>因为他</a:t>
            </a:r>
            <a:r>
              <a:rPr lang="zh-CN" altLang="en-US" b="1">
                <a:solidFill>
                  <a:srgbClr val="0000CC"/>
                </a:solidFill>
              </a:rPr>
              <a:t>就像中国春秋战国时代的</a:t>
            </a:r>
            <a:r>
              <a:rPr lang="zh-CN" altLang="en-US" b="1">
                <a:solidFill>
                  <a:srgbClr val="FF0000"/>
                </a:solidFill>
              </a:rPr>
              <a:t>诸子</a:t>
            </a:r>
            <a:r>
              <a:rPr lang="zh-CN" altLang="en-US" b="1">
                <a:solidFill>
                  <a:srgbClr val="0000CC"/>
                </a:solidFill>
              </a:rPr>
              <a:t>百家一样， 创立一派学说并广收信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徒。培根曾经说过：“</a:t>
            </a:r>
            <a:r>
              <a:rPr lang="zh-CN" altLang="en-US" b="1" u="sng">
                <a:solidFill>
                  <a:srgbClr val="FF0000"/>
                </a:solidFill>
              </a:rPr>
              <a:t>知识</a:t>
            </a:r>
            <a:r>
              <a:rPr lang="zh-CN" altLang="en-US" b="1">
                <a:solidFill>
                  <a:srgbClr val="0000CC"/>
                </a:solidFill>
              </a:rPr>
              <a:t>就是</a:t>
            </a:r>
            <a:r>
              <a:rPr lang="zh-CN" altLang="en-US" b="1">
                <a:solidFill>
                  <a:srgbClr val="FF0000"/>
                </a:solidFill>
              </a:rPr>
              <a:t>力量</a:t>
            </a:r>
            <a:r>
              <a:rPr lang="zh-CN" altLang="en-US" b="1">
                <a:solidFill>
                  <a:srgbClr val="0000CC"/>
                </a:solidFill>
              </a:rPr>
              <a:t>。”于是，</a:t>
            </a:r>
            <a:r>
              <a:rPr lang="zh-CN" altLang="en-US" b="1" u="sng">
                <a:solidFill>
                  <a:srgbClr val="0000CC"/>
                </a:solidFill>
              </a:rPr>
              <a:t>      ③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，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人们就不断用实验物理的方法去探究新的</a:t>
            </a:r>
            <a:r>
              <a:rPr lang="zh-CN" altLang="en-US" b="1" u="sng">
                <a:solidFill>
                  <a:srgbClr val="FF0000"/>
                </a:solidFill>
              </a:rPr>
              <a:t>知识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5680075" y="520700"/>
            <a:ext cx="6336030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①诞生的不只是但丁等文艺大家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7142480" y="3458210"/>
            <a:ext cx="4946015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②之所以称呼培根为“子”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6783705" y="5615305"/>
            <a:ext cx="5299075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</a:t>
            </a:r>
            <a:r>
              <a:rPr sz="3200" b="1">
                <a:solidFill>
                  <a:schemeClr val="tx1"/>
                </a:solidFill>
                <a:latin typeface="黑体" charset="0"/>
                <a:ea typeface="黑体" charset="0"/>
              </a:rPr>
              <a:t>为了寻求力量并汲取力量</a:t>
            </a:r>
            <a:endParaRPr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6146" name="文本框 6145"/>
          <p:cNvSpPr txBox="1"/>
          <p:nvPr/>
        </p:nvSpPr>
        <p:spPr>
          <a:xfrm>
            <a:off x="324485" y="405130"/>
            <a:ext cx="11620500" cy="31699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itchFamily="2" charset="0"/>
                <a:ea typeface="宋体" charset="-122"/>
              </a:rPr>
              <a:t>【思路点拨】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做题时要注意：</a:t>
            </a:r>
            <a:endParaRPr lang="zh-CN" altLang="en-US" sz="3600" b="1">
              <a:solidFill>
                <a:schemeClr val="tx1"/>
              </a:solidFill>
              <a:latin typeface="Times New Roman" pitchFamily="2" charset="0"/>
              <a:ea typeface="宋体" charset="-122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①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综观</a:t>
            </a: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文段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，把握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中心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。</a:t>
            </a: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②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弄清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陈述对象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。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  <a:sym typeface="+mn-ea"/>
              </a:rPr>
              <a:t>③</a:t>
            </a:r>
            <a:r>
              <a:rPr lang="zh-CN" altLang="en-US" sz="3600" b="1">
                <a:latin typeface="Times New Roman" pitchFamily="2" charset="0"/>
                <a:ea typeface="宋体" charset="-122"/>
                <a:sym typeface="+mn-ea"/>
              </a:rPr>
              <a:t>留心文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段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sym typeface="+mn-ea"/>
              </a:rPr>
              <a:t>形式</a:t>
            </a:r>
            <a:r>
              <a:rPr lang="zh-CN" altLang="en-US" sz="3600" b="1">
                <a:latin typeface="Times New Roman" pitchFamily="2" charset="0"/>
                <a:ea typeface="宋体" charset="-122"/>
                <a:sym typeface="+mn-ea"/>
              </a:rPr>
              <a:t>：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sym typeface="+mn-ea"/>
              </a:rPr>
              <a:t>体裁、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感情基调、关联词的对应使用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以及主要句子的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句式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特点等。</a:t>
            </a:r>
            <a:r>
              <a:rPr lang="zh-CN" altLang="en-US" sz="40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cs typeface="楷体_GB2312" charset="0"/>
                <a:sym typeface="+mn-ea"/>
              </a:rPr>
              <a:t>④</a:t>
            </a: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cs typeface="楷体_GB2312" charset="0"/>
                <a:sym typeface="+mn-ea"/>
              </a:rPr>
              <a:t>斟酌文段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cs typeface="楷体_GB2312" charset="0"/>
                <a:sym typeface="+mn-ea"/>
              </a:rPr>
              <a:t>内在逻辑：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是否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前后照应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，意思是否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连贯顺畅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。</a:t>
            </a:r>
            <a:endParaRPr lang="zh-CN" altLang="en-US" sz="3600" b="1">
              <a:solidFill>
                <a:schemeClr val="tx1"/>
              </a:solidFill>
              <a:latin typeface="Times New Roman" pitchFamily="2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56005" y="134620"/>
            <a:ext cx="10515600" cy="972185"/>
          </a:xfrm>
        </p:spPr>
        <p:txBody>
          <a:bodyPr/>
          <a:p>
            <a:r>
              <a:rPr lang="zh-CN" altLang="en-US" sz="5400" b="1">
                <a:latin typeface="华文行楷" charset="0"/>
                <a:ea typeface="华文行楷" charset="0"/>
                <a:sym typeface="+mn-ea"/>
              </a:rPr>
              <a:t>轻松一下，换一换思维吧！</a:t>
            </a:r>
            <a:endParaRPr lang="zh-CN" altLang="en-US" sz="5400" b="1">
              <a:latin typeface="华文行楷" charset="0"/>
              <a:ea typeface="华文行楷" charset="0"/>
              <a:sym typeface="+mn-ea"/>
            </a:endParaRPr>
          </a:p>
        </p:txBody>
      </p:sp>
      <p:sp>
        <p:nvSpPr>
          <p:cNvPr id="6" name="内容占位符 5"/>
          <p:cNvSpPr/>
          <p:nvPr>
            <p:ph idx="1"/>
          </p:nvPr>
        </p:nvSpPr>
        <p:spPr>
          <a:xfrm>
            <a:off x="212090" y="1009650"/>
            <a:ext cx="11835130" cy="4962525"/>
          </a:xfrm>
        </p:spPr>
        <p:txBody>
          <a:bodyPr>
            <a:normAutofit fontScale="50000"/>
          </a:bodyPr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1.下列选段中是侄儿写给叔叔的信中，不得体的地方是（ ） 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   今日得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老叔（甲）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之信，喜极。此信之前，获叔所赠《梦学真诠》一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书，收到后已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惠存（乙）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，暇日一定研读。如有所得，当以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奉闻（丙）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叔近读何书？亦乞</a:t>
            </a:r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见示（丁）</a:t>
            </a:r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 A.甲          B.乙           C.丙           D.丁 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2.下列诗句与“疏松影落空坛静”对仗工整的一项是(3 分)（ ） 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A. 曲径通幽芳草香             B. 细草香闲小洞幽 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C. 锦屏春短碧纱暗             D. 晚凉天净月华开 </a:t>
            </a:r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54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730" y="190500"/>
            <a:ext cx="11649710" cy="6437630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sym typeface="+mn-ea"/>
              </a:rPr>
              <a:t>14在下面一段文字横线处补写恰当的语句，使整段文字语意完整连贯，内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sym typeface="+mn-ea"/>
              </a:rPr>
              <a:t>容贴切，逻辑严密。每处不超过12个字。（6分）（2013唐山摸底）        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sym typeface="+mn-ea"/>
              </a:rPr>
              <a:t> 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sym typeface="+mn-ea"/>
              </a:rPr>
              <a:t>从新课改的视角看，</a:t>
            </a:r>
            <a:r>
              <a:rPr lang="zh-CN" altLang="en-US" b="1">
                <a:solidFill>
                  <a:srgbClr val="C00000"/>
                </a:solidFill>
                <a:sym typeface="+mn-ea"/>
              </a:rPr>
              <a:t>教师</a:t>
            </a:r>
            <a:r>
              <a:rPr lang="zh-CN" altLang="en-US" b="1" u="sng">
                <a:solidFill>
                  <a:srgbClr val="FF0000"/>
                </a:solidFill>
                <a:sym typeface="+mn-ea"/>
              </a:rPr>
              <a:t>不应再是单纯的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知识传授者，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          ①                     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sym typeface="+mn-ea"/>
              </a:rPr>
              <a:t>他将“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游客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”引入佳境，自由观赏、探究奥秘，但当“游客”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对巍然高耸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  <a:sym typeface="+mn-ea"/>
              </a:rPr>
              <a:t>的建筑群茫然不解或不识鸟兽草木之名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时，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他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不会置身事外，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②                 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 ，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        </a:t>
            </a:r>
            <a:endParaRPr lang="zh-CN" altLang="en-US" b="1" u="sng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 u="sng">
                <a:solidFill>
                  <a:srgbClr val="0000CC"/>
                </a:solidFill>
                <a:sym typeface="+mn-ea"/>
              </a:rPr>
              <a:t>②                                                                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令人如沐春风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，有时还要象仙人指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sym typeface="+mn-ea"/>
              </a:rPr>
              <a:t>路，</a:t>
            </a:r>
            <a:r>
              <a:rPr lang="zh-CN" altLang="en-US" b="1" u="sng">
                <a:solidFill>
                  <a:srgbClr val="FF0000"/>
                </a:solidFill>
                <a:sym typeface="+mn-ea"/>
              </a:rPr>
              <a:t>在“游客”的思路出现滞涩凝绝时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轻灵而高妙地</a:t>
            </a:r>
            <a:r>
              <a:rPr lang="zh-CN" altLang="en-US" b="1" u="sng">
                <a:solidFill>
                  <a:srgbClr val="FF0000"/>
                </a:solidFill>
                <a:sym typeface="+mn-ea"/>
              </a:rPr>
              <a:t>一“点”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，即收到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sym typeface="+mn-ea"/>
              </a:rPr>
              <a:t>“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       ③                  （诗句）                      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”的奇效 。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7590155" y="984885"/>
            <a:ext cx="4502785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①教师更应像一个导游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768985" y="2851785"/>
            <a:ext cx="5139055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②而是适时出面做精彩解说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1609090" y="4363085"/>
            <a:ext cx="3816350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</a:t>
            </a:r>
            <a:r>
              <a:rPr sz="3200" b="1">
                <a:solidFill>
                  <a:schemeClr val="tx1"/>
                </a:solidFill>
                <a:latin typeface="黑体" charset="0"/>
                <a:ea typeface="黑体" charset="0"/>
              </a:rPr>
              <a:t>柳暗花明又一村</a:t>
            </a:r>
            <a:endParaRPr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730" y="190500"/>
            <a:ext cx="11649710" cy="6437630"/>
          </a:xfrm>
        </p:spPr>
        <p:txBody>
          <a:bodyPr>
            <a:normAutofit/>
          </a:bodyPr>
          <a:p>
            <a:r>
              <a:rPr lang="zh-CN" altLang="en-US" b="1">
                <a:solidFill>
                  <a:srgbClr val="0000CC"/>
                </a:solidFill>
              </a:rPr>
              <a:t>9. 中国人的吃喝绝对是一种文化，今天我们就来对此进行一番文化自省。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作为</a:t>
            </a:r>
            <a:r>
              <a:rPr lang="zh-CN" altLang="en-US" b="1">
                <a:solidFill>
                  <a:srgbClr val="FF0000"/>
                </a:solidFill>
              </a:rPr>
              <a:t>个人</a:t>
            </a:r>
            <a:r>
              <a:rPr lang="zh-CN" altLang="en-US" b="1">
                <a:solidFill>
                  <a:srgbClr val="0000CC"/>
                </a:solidFill>
              </a:rPr>
              <a:t>，</a:t>
            </a:r>
            <a:r>
              <a:rPr lang="zh-CN" altLang="en-US" b="1">
                <a:solidFill>
                  <a:srgbClr val="FF0000"/>
                </a:solidFill>
              </a:rPr>
              <a:t>我就不大能节制吃喝</a:t>
            </a:r>
            <a:r>
              <a:rPr lang="zh-CN" altLang="en-US" b="1">
                <a:solidFill>
                  <a:srgbClr val="0000CC"/>
                </a:solidFill>
              </a:rPr>
              <a:t>：因为当过知青，有过饥渴难耐的体验，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所以只要有机会就期盼“好好撮一顿”。</a:t>
            </a:r>
            <a:r>
              <a:rPr lang="zh-CN" altLang="en-US" b="1" u="sng">
                <a:solidFill>
                  <a:srgbClr val="0000CC"/>
                </a:solidFill>
              </a:rPr>
              <a:t>①                 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：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有人振振有词地找到“文化根据”，说是凡农耕、游牧民族的后代都遗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传着一种“饥渴因子”，一旦</a:t>
            </a:r>
            <a:r>
              <a:rPr lang="zh-CN" altLang="en-US" b="1" u="sng">
                <a:solidFill>
                  <a:srgbClr val="0000CC"/>
                </a:solidFill>
              </a:rPr>
              <a:t>②                                        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，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就容易放开肚量胡吃海喝。作为</a:t>
            </a:r>
            <a:r>
              <a:rPr lang="zh-CN" altLang="en-US" b="1">
                <a:solidFill>
                  <a:srgbClr val="FF0000"/>
                </a:solidFill>
              </a:rPr>
              <a:t>民族</a:t>
            </a:r>
            <a:r>
              <a:rPr lang="zh-CN" altLang="en-US" b="1">
                <a:solidFill>
                  <a:srgbClr val="0000CC"/>
                </a:solidFill>
              </a:rPr>
              <a:t>，</a:t>
            </a:r>
            <a:r>
              <a:rPr lang="zh-CN" altLang="en-US" b="1">
                <a:solidFill>
                  <a:srgbClr val="FF0000"/>
                </a:solidFill>
              </a:rPr>
              <a:t>我们也不大注意节制吃喝</a:t>
            </a:r>
            <a:r>
              <a:rPr lang="zh-CN" altLang="en-US" b="1">
                <a:solidFill>
                  <a:srgbClr val="0000CC"/>
                </a:solidFill>
              </a:rPr>
              <a:t>：侵吞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公款要判刑，公款吃喝却很容易被宽容，于是，山珍海味满桌，多高级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的红酒皆能一饮而尽，直让外宾目瞪口呆。舌尖上的浪费，不可小看。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无论个人、群体或民族，</a:t>
            </a:r>
            <a:r>
              <a:rPr lang="zh-CN" altLang="en-US" b="1">
                <a:solidFill>
                  <a:srgbClr val="FF0000"/>
                </a:solidFill>
              </a:rPr>
              <a:t>若想</a:t>
            </a:r>
            <a:r>
              <a:rPr lang="zh-CN" altLang="en-US" b="1">
                <a:solidFill>
                  <a:srgbClr val="0000CC"/>
                </a:solidFill>
              </a:rPr>
              <a:t>匡民风，清世风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③        </a:t>
            </a:r>
            <a:r>
              <a:rPr lang="zh-CN" altLang="en-US" u="sng">
                <a:sym typeface="+mn-ea"/>
              </a:rPr>
              <a:t>                                    </a:t>
            </a:r>
            <a:r>
              <a:rPr lang="zh-CN" altLang="en-US">
                <a:sym typeface="+mn-ea"/>
              </a:rPr>
              <a:t>。  </a:t>
            </a:r>
            <a:endParaRPr lang="zh-CN" altLang="en-US"/>
          </a:p>
        </p:txBody>
      </p:sp>
      <p:sp>
        <p:nvSpPr>
          <p:cNvPr id="6146" name="文本框 6145"/>
          <p:cNvSpPr txBox="1"/>
          <p:nvPr/>
        </p:nvSpPr>
        <p:spPr>
          <a:xfrm>
            <a:off x="5176520" y="636905"/>
            <a:ext cx="6797675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①作为群体，我们也不大能节制吃喝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5605145" y="2632075"/>
            <a:ext cx="5861050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②吃喝不受约束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4163060" y="5323840"/>
            <a:ext cx="7750810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③不妨从狠刹吃喝风做起</a:t>
            </a:r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</a:rPr>
              <a:t>/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必须节制吃喝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730" y="190500"/>
            <a:ext cx="11649710" cy="6437630"/>
          </a:xfrm>
        </p:spPr>
        <p:txBody>
          <a:bodyPr/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3.下面表述</a:t>
            </a:r>
            <a:r>
              <a:rPr lang="zh-CN" altLang="en-US" b="1" u="sng">
                <a:solidFill>
                  <a:srgbClr val="0000CC"/>
                </a:solidFill>
              </a:rPr>
              <a:t>不得体</a:t>
            </a:r>
            <a:r>
              <a:rPr lang="zh-CN" altLang="en-US" b="1">
                <a:solidFill>
                  <a:srgbClr val="0000CC"/>
                </a:solidFill>
              </a:rPr>
              <a:t>的一项是       </a:t>
            </a:r>
            <a:r>
              <a:rPr lang="zh-CN" altLang="en-US" sz="54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【乐一乐吧！】</a:t>
            </a:r>
            <a:endParaRPr lang="zh-CN" altLang="en-US" sz="5400" b="1">
              <a:solidFill>
                <a:srgbClr val="FF0000"/>
              </a:solidFill>
              <a:latin typeface="华文行楷" charset="0"/>
              <a:ea typeface="华文行楷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A．地震无情，人间有爱。地震震不垮我们的信心，它只会让我们更加众志成城。让我们一起努力，一起为尼泊尔人民祈福！（“尼泊尔地震”网络留言） 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B．本人于 5 月 4 日下午在校篮球场拾到一个黑色皮包， 里面有一张餐卡和五百元现金， 望失主尽快与高三 X 班李 XX 联系。（招领启事正文） 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C．婺宿腾辉百龄半度，天星焕彩五福骈臻。（寿联） 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</a:rPr>
              <a:t>D．看《环球时报》，把地球抱回家。（《环球时报》广告语） </a:t>
            </a:r>
            <a:endParaRPr lang="zh-CN" altLang="en-US" b="1">
              <a:solidFill>
                <a:srgbClr val="0000CC"/>
              </a:solidFill>
            </a:endParaRPr>
          </a:p>
          <a:p>
            <a:pPr>
              <a:spcAft>
                <a:spcPts val="600"/>
              </a:spcAft>
            </a:pPr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0345" y="201295"/>
            <a:ext cx="11727815" cy="6363335"/>
          </a:xfrm>
        </p:spPr>
        <p:txBody>
          <a:bodyPr>
            <a:normAutofit lnSpcReduction="10000"/>
          </a:bodyPr>
          <a:p>
            <a:r>
              <a:rPr lang="zh-CN" altLang="en-US" b="1">
                <a:solidFill>
                  <a:srgbClr val="0000CC"/>
                </a:solidFill>
              </a:rPr>
              <a:t>某刊记者就“</a:t>
            </a:r>
            <a:r>
              <a:rPr lang="zh-CN" altLang="en-US" b="1">
                <a:solidFill>
                  <a:srgbClr val="FF0000"/>
                </a:solidFill>
              </a:rPr>
              <a:t>语言文字与中华经典诵读</a:t>
            </a:r>
            <a:r>
              <a:rPr lang="zh-CN" altLang="en-US" b="1">
                <a:solidFill>
                  <a:srgbClr val="0000CC"/>
                </a:solidFill>
              </a:rPr>
              <a:t>”采访了国家语委有关专家。下面是报道节选，请补写出其中的空缺部分。要求：符合情境，简明得体，正确使用标点符号。（6分）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记者：请您介绍一下</a:t>
            </a:r>
            <a:r>
              <a:rPr lang="zh-CN" altLang="en-US" b="1" u="sng">
                <a:solidFill>
                  <a:srgbClr val="0000CC"/>
                </a:solidFill>
              </a:rPr>
              <a:t> ①                                                                                          。</a:t>
            </a:r>
            <a:endParaRPr lang="zh-CN" altLang="en-US" b="1" u="sng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专家：</a:t>
            </a:r>
            <a:r>
              <a:rPr lang="zh-CN" altLang="en-US" b="1">
                <a:solidFill>
                  <a:srgbClr val="FF0000"/>
                </a:solidFill>
              </a:rPr>
              <a:t>语言文字工作的目标</a:t>
            </a:r>
            <a:r>
              <a:rPr lang="zh-CN" altLang="en-US" b="1">
                <a:solidFill>
                  <a:srgbClr val="0000CC"/>
                </a:solidFill>
              </a:rPr>
              <a:t>就是要推广全国通用的普通话和推行规范的汉字，实现每个人都能用普通话顺畅地交流。</a:t>
            </a:r>
            <a:r>
              <a:rPr lang="zh-CN" altLang="en-US" b="1">
                <a:solidFill>
                  <a:srgbClr val="FF0000"/>
                </a:solidFill>
              </a:rPr>
              <a:t>在新的背景下</a:t>
            </a:r>
            <a:r>
              <a:rPr lang="zh-CN" altLang="en-US" b="1">
                <a:solidFill>
                  <a:srgbClr val="0000CC"/>
                </a:solidFill>
              </a:rPr>
              <a:t>，现在我们需要关注的是如何推广和如何更有效推广的问题，这是我们现在面临的</a:t>
            </a:r>
            <a:r>
              <a:rPr lang="zh-CN" altLang="en-US" b="1">
                <a:solidFill>
                  <a:srgbClr val="FF0000"/>
                </a:solidFill>
              </a:rPr>
              <a:t>最主要的任务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记者：</a:t>
            </a:r>
            <a:r>
              <a:rPr lang="zh-CN" altLang="en-US" b="1" u="sng">
                <a:solidFill>
                  <a:srgbClr val="0000CC"/>
                </a:solidFill>
              </a:rPr>
              <a:t> ②                                                                                                                    。</a:t>
            </a:r>
            <a:endParaRPr lang="zh-CN" altLang="en-US" b="1" u="sng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专家：</a:t>
            </a:r>
            <a:r>
              <a:rPr lang="zh-CN" altLang="en-US" b="1">
                <a:solidFill>
                  <a:srgbClr val="FF0000"/>
                </a:solidFill>
              </a:rPr>
              <a:t>开展经典诵读活动的主要目的</a:t>
            </a:r>
            <a:r>
              <a:rPr lang="zh-CN" altLang="en-US" b="1">
                <a:solidFill>
                  <a:srgbClr val="0000CC"/>
                </a:solidFill>
              </a:rPr>
              <a:t>是通过诵读中华优秀经典诗文，让国民在诵读中亲近中国文化，在亲近中热爱中华文明，在热爱中创新传统思想，在创新中弘扬民族精神。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记者：媒体上经常有声音批评国民语文能力下降，请问</a:t>
            </a:r>
            <a:r>
              <a:rPr lang="zh-CN" altLang="en-US" b="1" u="sng">
                <a:solidFill>
                  <a:srgbClr val="0000CC"/>
                </a:solidFill>
              </a:rPr>
              <a:t>③                          。 </a:t>
            </a:r>
            <a:r>
              <a:rPr lang="zh-CN" altLang="en-US" b="1">
                <a:solidFill>
                  <a:srgbClr val="0000CC"/>
                </a:solidFill>
              </a:rPr>
              <a:t>   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专家：</a:t>
            </a:r>
            <a:r>
              <a:rPr lang="zh-CN" altLang="en-US" b="1">
                <a:solidFill>
                  <a:srgbClr val="FF0000"/>
                </a:solidFill>
              </a:rPr>
              <a:t>诵读经典</a:t>
            </a:r>
            <a:r>
              <a:rPr lang="zh-CN" altLang="en-US" b="1">
                <a:solidFill>
                  <a:srgbClr val="0000CC"/>
                </a:solidFill>
              </a:rPr>
              <a:t>对语文能力的提升有着显著</a:t>
            </a:r>
            <a:r>
              <a:rPr lang="zh-CN" altLang="en-US" b="1">
                <a:solidFill>
                  <a:srgbClr val="FF0000"/>
                </a:solidFill>
              </a:rPr>
              <a:t>作用</a:t>
            </a:r>
            <a:r>
              <a:rPr lang="zh-CN" altLang="en-US" b="1">
                <a:solidFill>
                  <a:srgbClr val="0000CC"/>
                </a:solidFill>
              </a:rPr>
              <a:t>，多读一点经典诗文对我们精神修养、行为修养的提升</a:t>
            </a:r>
            <a:r>
              <a:rPr lang="zh-CN" altLang="en-US" b="1">
                <a:solidFill>
                  <a:srgbClr val="FF0000"/>
                </a:solidFill>
              </a:rPr>
              <a:t>有着重要作用</a:t>
            </a:r>
            <a:r>
              <a:rPr lang="zh-CN" altLang="en-US" b="1">
                <a:solidFill>
                  <a:srgbClr val="0000CC"/>
                </a:solidFill>
              </a:rPr>
              <a:t>。</a:t>
            </a:r>
            <a:endParaRPr lang="zh-CN" altLang="en-US" b="1">
              <a:solidFill>
                <a:srgbClr val="0000CC"/>
              </a:solidFill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4337685" y="1153160"/>
            <a:ext cx="6797675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①语言文字工作的目标和主要任务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2766695" y="3096260"/>
            <a:ext cx="7732395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②请问开展经典诵读活动的目的是什么？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4314825" y="6130290"/>
            <a:ext cx="7519035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③开展诵读经典活动有什么重要作用？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8420" y="73660"/>
            <a:ext cx="11972925" cy="64960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0000CC"/>
                </a:solidFill>
              </a:rPr>
              <a:t>2014年3月11日，</a:t>
            </a:r>
            <a:r>
              <a:rPr lang="zh-CN" altLang="en-US" sz="2800" b="1">
                <a:solidFill>
                  <a:srgbClr val="FF0000"/>
                </a:solidFill>
              </a:rPr>
              <a:t>美国著名历史学家史景迁先生</a:t>
            </a:r>
            <a:r>
              <a:rPr lang="zh-CN" altLang="en-US" sz="2800" b="1">
                <a:solidFill>
                  <a:srgbClr val="0000CC"/>
                </a:solidFill>
              </a:rPr>
              <a:t>接受了《人物》杂志记者的采访，以下是相关文字片段，请你根据交谈的内容，在文中画横线处填上适当的语句。要求：符合情境，简明得体，每问不得超过20字。（6分）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记：</a:t>
            </a:r>
            <a:r>
              <a:rPr lang="zh-CN" altLang="en-US" sz="2800" b="1" u="sng">
                <a:solidFill>
                  <a:srgbClr val="0000CC"/>
                </a:solidFill>
              </a:rPr>
              <a:t>（1）                                                                                                                      。                                   </a:t>
            </a:r>
            <a:endParaRPr lang="zh-CN" altLang="en-US" sz="2800" b="1" u="sng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史：和以往相比，</a:t>
            </a:r>
            <a:r>
              <a:rPr lang="zh-CN" altLang="en-US" sz="2800" b="1">
                <a:solidFill>
                  <a:srgbClr val="FF0000"/>
                </a:solidFill>
              </a:rPr>
              <a:t>这次中国之行，学生的热情尤其高涨</a:t>
            </a:r>
            <a:r>
              <a:rPr lang="zh-CN" altLang="en-US" sz="2800" b="1">
                <a:solidFill>
                  <a:srgbClr val="0000CC"/>
                </a:solidFill>
              </a:rPr>
              <a:t>，他们好奇的不仅仅是中国历史，还有讲述中国历史的方式。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记：你对</a:t>
            </a:r>
            <a:r>
              <a:rPr lang="zh-CN" altLang="en-US" sz="2800" b="1">
                <a:solidFill>
                  <a:srgbClr val="FF0000"/>
                </a:solidFill>
              </a:rPr>
              <a:t>中国哪个时期的历史</a:t>
            </a:r>
            <a:r>
              <a:rPr lang="zh-CN" altLang="en-US" sz="2800" b="1">
                <a:solidFill>
                  <a:srgbClr val="0000CC"/>
                </a:solidFill>
              </a:rPr>
              <a:t>最感兴趣？                                  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史：我对</a:t>
            </a:r>
            <a:r>
              <a:rPr lang="zh-CN" altLang="en-US" sz="2800" b="1">
                <a:solidFill>
                  <a:srgbClr val="FF0000"/>
                </a:solidFill>
              </a:rPr>
              <a:t>中国明清时期的历史</a:t>
            </a:r>
            <a:r>
              <a:rPr lang="zh-CN" altLang="en-US" sz="2800" b="1">
                <a:solidFill>
                  <a:srgbClr val="0000CC"/>
                </a:solidFill>
              </a:rPr>
              <a:t>尤其是十七世纪七八十年代和十八世纪的历史</a:t>
            </a:r>
            <a:r>
              <a:rPr lang="zh-CN" altLang="en-US" sz="2800" b="1">
                <a:solidFill>
                  <a:srgbClr val="FF0000"/>
                </a:solidFill>
              </a:rPr>
              <a:t>最感兴趣</a:t>
            </a:r>
            <a:r>
              <a:rPr lang="zh-CN" altLang="en-US" sz="2800" b="1">
                <a:solidFill>
                  <a:srgbClr val="0000CC"/>
                </a:solidFill>
              </a:rPr>
              <a:t>。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记：</a:t>
            </a:r>
            <a:r>
              <a:rPr lang="zh-CN" altLang="en-US" sz="2800" b="1" u="sng">
                <a:solidFill>
                  <a:srgbClr val="0000CC"/>
                </a:solidFill>
              </a:rPr>
              <a:t>（2）                                                                                                                        </a:t>
            </a:r>
            <a:r>
              <a:rPr lang="zh-CN" altLang="en-US" sz="2800" b="1">
                <a:solidFill>
                  <a:srgbClr val="0000CC"/>
                </a:solidFill>
              </a:rPr>
              <a:t>。                                 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史：还原历史的真相</a:t>
            </a:r>
            <a:r>
              <a:rPr lang="zh-CN" altLang="en-US" sz="2800" b="1">
                <a:solidFill>
                  <a:srgbClr val="C00000"/>
                </a:solidFill>
              </a:rPr>
              <a:t>是</a:t>
            </a:r>
            <a:r>
              <a:rPr lang="zh-CN" altLang="en-US" sz="2800" b="1">
                <a:solidFill>
                  <a:srgbClr val="FF0000"/>
                </a:solidFill>
              </a:rPr>
              <a:t>研究历史</a:t>
            </a:r>
            <a:r>
              <a:rPr lang="zh-CN" altLang="en-US" sz="2800" b="1">
                <a:solidFill>
                  <a:srgbClr val="0000CC"/>
                </a:solidFill>
              </a:rPr>
              <a:t>时的一个</a:t>
            </a:r>
            <a:r>
              <a:rPr lang="zh-CN" altLang="en-US" sz="2800" b="1">
                <a:solidFill>
                  <a:srgbClr val="FF0000"/>
                </a:solidFill>
              </a:rPr>
              <a:t>大难题</a:t>
            </a:r>
            <a:r>
              <a:rPr lang="zh-CN" altLang="en-US" sz="2800" b="1">
                <a:solidFill>
                  <a:srgbClr val="0000CC"/>
                </a:solidFill>
              </a:rPr>
              <a:t>。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记：你的历史研究</a:t>
            </a:r>
            <a:r>
              <a:rPr lang="zh-CN" altLang="en-US" sz="2800" b="1">
                <a:solidFill>
                  <a:srgbClr val="FF0000"/>
                </a:solidFill>
              </a:rPr>
              <a:t>着力关注</a:t>
            </a:r>
            <a:r>
              <a:rPr lang="zh-CN" altLang="en-US" sz="2800" b="1">
                <a:solidFill>
                  <a:srgbClr val="0000CC"/>
                </a:solidFill>
              </a:rPr>
              <a:t>的是什么？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史：我认为</a:t>
            </a:r>
            <a:r>
              <a:rPr lang="zh-CN" altLang="en-US" sz="2800" b="1">
                <a:solidFill>
                  <a:srgbClr val="FF0000"/>
                </a:solidFill>
              </a:rPr>
              <a:t>关注</a:t>
            </a:r>
            <a:r>
              <a:rPr lang="zh-CN" altLang="en-US" sz="2800" b="1">
                <a:solidFill>
                  <a:srgbClr val="0000CC"/>
                </a:solidFill>
              </a:rPr>
              <a:t>个人是考察历史的很好的方式。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记：你用“</a:t>
            </a:r>
            <a:r>
              <a:rPr lang="zh-CN" altLang="en-US" sz="2800" b="1">
                <a:solidFill>
                  <a:srgbClr val="FF0000"/>
                </a:solidFill>
              </a:rPr>
              <a:t>史景迁</a:t>
            </a:r>
            <a:r>
              <a:rPr lang="zh-CN" altLang="en-US" sz="2800" b="1">
                <a:solidFill>
                  <a:srgbClr val="0000CC"/>
                </a:solidFill>
              </a:rPr>
              <a:t>”作为你的中文名字，有什么</a:t>
            </a:r>
            <a:r>
              <a:rPr lang="zh-CN" altLang="en-US" sz="2800" b="1">
                <a:solidFill>
                  <a:srgbClr val="FF0000"/>
                </a:solidFill>
              </a:rPr>
              <a:t>特别含义</a:t>
            </a:r>
            <a:r>
              <a:rPr lang="zh-CN" altLang="en-US" sz="2800" b="1">
                <a:solidFill>
                  <a:srgbClr val="0000CC"/>
                </a:solidFill>
              </a:rPr>
              <a:t>吗？</a:t>
            </a:r>
            <a:endParaRPr lang="zh-CN" altLang="en-US" sz="2800" b="1">
              <a:solidFill>
                <a:srgbClr val="0000CC"/>
              </a:solidFill>
            </a:endParaRPr>
          </a:p>
          <a:p>
            <a:r>
              <a:rPr lang="zh-CN" altLang="en-US" sz="2800" b="1">
                <a:solidFill>
                  <a:srgbClr val="0000CC"/>
                </a:solidFill>
              </a:rPr>
              <a:t>   史：</a:t>
            </a:r>
            <a:r>
              <a:rPr lang="zh-CN" altLang="en-US" sz="2800" b="1" u="sng">
                <a:solidFill>
                  <a:srgbClr val="0000CC"/>
                </a:solidFill>
              </a:rPr>
              <a:t>（3）                                                                                                                         </a:t>
            </a:r>
            <a:r>
              <a:rPr lang="zh-CN" altLang="en-US" sz="2800" b="1">
                <a:solidFill>
                  <a:srgbClr val="0000CC"/>
                </a:solidFill>
              </a:rPr>
              <a:t>。                     </a:t>
            </a:r>
            <a:endParaRPr lang="zh-CN" altLang="en-US" sz="2800" b="1">
              <a:solidFill>
                <a:srgbClr val="0000CC"/>
              </a:solidFill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72390" y="1153160"/>
            <a:ext cx="11967845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①你这次来中国讲学，发现学生有怎样的变化</a:t>
            </a:r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</a:rPr>
              <a:t>/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感觉学生怎么样？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1694180" y="3707765"/>
            <a:ext cx="10397490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②你研究历史时遇到的最大困难（问题、障碍）是什么？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5445760" y="6143625"/>
            <a:ext cx="6309995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③在史学研究上，我景仰司马迁。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内容占位符 10"/>
          <p:cNvSpPr>
            <a:spLocks noGrp="1"/>
          </p:cNvSpPr>
          <p:nvPr>
            <p:ph idx="1"/>
          </p:nvPr>
        </p:nvSpPr>
        <p:spPr>
          <a:xfrm>
            <a:off x="254000" y="302260"/>
            <a:ext cx="11685905" cy="6202680"/>
          </a:xfrm>
        </p:spPr>
        <p:txBody>
          <a:bodyPr/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前人有诗说：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国家不幸诗家幸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，赋到沧桑句便工。此语当然有理，不过，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在过去的时代里，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不仅是国家不幸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     ①                                                         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才能写出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血泪交迸与苍生息息相通的诗文。如果屈原得意于庙堂之上，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李白沦为供奉之臣，杜甫也居画屋高楼，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   ②                                                   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如同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夜空最灿烂的星辰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宣告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缺席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。柳宗元在政治上失败，生活也坎坷困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顿，但让他的政敌所始料不及的是，他们把他抛向了生活的底层，可是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陷阱与荆棘造就的，却是中唐第一流的哲学家、思想家、散文家和诗人。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在“永贞革新”中，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柳宗元是败军之将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；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但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在精神领域</a:t>
            </a:r>
            <a:r>
              <a:rPr lang="zh-CN" altLang="en-US" b="1" u="sng">
                <a:solidFill>
                  <a:srgbClr val="0000CC"/>
                </a:solidFill>
                <a:sym typeface="+mn-ea"/>
              </a:rPr>
              <a:t>③                          </a:t>
            </a:r>
            <a:r>
              <a:rPr lang="zh-CN" altLang="en-US" b="1">
                <a:solidFill>
                  <a:srgbClr val="0000CC"/>
                </a:solidFill>
                <a:sym typeface="+mn-ea"/>
              </a:rPr>
              <a:t>，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sym typeface="+mn-ea"/>
              </a:rPr>
              <a:t>特别是中国的诗歌史与散文史上，他都拥有黄金铸就的一章。</a:t>
            </a:r>
            <a:endParaRPr lang="zh-CN" altLang="en-US" b="1">
              <a:solidFill>
                <a:srgbClr val="0000CC"/>
              </a:solidFill>
              <a:sym typeface="+mn-ea"/>
            </a:endParaRPr>
          </a:p>
          <a:p>
            <a:endParaRPr lang="zh-CN" altLang="en-US" b="1">
              <a:solidFill>
                <a:srgbClr val="0000CC"/>
              </a:solidFill>
              <a:sym typeface="+mn-ea"/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6242685" y="758190"/>
            <a:ext cx="5057140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①而且诗人自己也有不幸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6754495" y="1762760"/>
            <a:ext cx="5093335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②那中国诗坛定将黯然失色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935990" y="4878070"/>
            <a:ext cx="11162665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③他却是可以高视阔步的王者</a:t>
            </a:r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</a:rPr>
              <a:t>/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人生的大赢家</a:t>
            </a:r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</a:rPr>
              <a:t>/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最终的胜利者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6146" name="文本框 6145"/>
          <p:cNvSpPr txBox="1"/>
          <p:nvPr/>
        </p:nvSpPr>
        <p:spPr>
          <a:xfrm>
            <a:off x="324485" y="405130"/>
            <a:ext cx="11620500" cy="31699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600">
                <a:solidFill>
                  <a:srgbClr val="0000FF"/>
                </a:solidFill>
                <a:latin typeface="Times New Roman" pitchFamily="2" charset="0"/>
                <a:ea typeface="宋体" charset="-122"/>
              </a:rPr>
              <a:t>【思路点拨】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做题时要注意：</a:t>
            </a:r>
            <a:endParaRPr lang="zh-CN" altLang="en-US" sz="3600" b="1">
              <a:solidFill>
                <a:schemeClr val="tx1"/>
              </a:solidFill>
              <a:latin typeface="Times New Roman" pitchFamily="2" charset="0"/>
              <a:ea typeface="宋体" charset="-122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①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综观</a:t>
            </a: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文段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，把握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中心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。</a:t>
            </a: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②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弄清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陈述对象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。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  <a:sym typeface="+mn-ea"/>
              </a:rPr>
              <a:t>③</a:t>
            </a:r>
            <a:r>
              <a:rPr lang="zh-CN" altLang="en-US" sz="3600" b="1">
                <a:latin typeface="Times New Roman" pitchFamily="2" charset="0"/>
                <a:ea typeface="宋体" charset="-122"/>
                <a:sym typeface="+mn-ea"/>
              </a:rPr>
              <a:t>留心文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段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sym typeface="+mn-ea"/>
              </a:rPr>
              <a:t>形式</a:t>
            </a:r>
            <a:r>
              <a:rPr lang="zh-CN" altLang="en-US" sz="3600" b="1">
                <a:latin typeface="Times New Roman" pitchFamily="2" charset="0"/>
                <a:ea typeface="宋体" charset="-122"/>
                <a:sym typeface="+mn-ea"/>
              </a:rPr>
              <a:t>：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sym typeface="+mn-ea"/>
              </a:rPr>
              <a:t>体裁、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感情基调、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latin typeface="Times New Roman" pitchFamily="2" charset="0"/>
                <a:ea typeface="宋体" charset="-122"/>
                <a:sym typeface="+mn-ea"/>
              </a:rPr>
              <a:t>关联词的对应使用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以及主要句子的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句式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特点等。</a:t>
            </a:r>
            <a:r>
              <a:rPr lang="zh-CN" altLang="en-US" sz="40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cs typeface="楷体_GB2312" charset="0"/>
                <a:sym typeface="+mn-ea"/>
              </a:rPr>
              <a:t>④</a:t>
            </a:r>
            <a:r>
              <a:rPr lang="zh-CN" altLang="en-US" sz="3600" b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cs typeface="楷体_GB2312" charset="0"/>
                <a:sym typeface="+mn-ea"/>
              </a:rPr>
              <a:t>斟酌文段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chemeClr val="tx1"/>
                </a:solidFill>
                <a:latin typeface="Times New Roman" pitchFamily="2" charset="0"/>
                <a:ea typeface="宋体" charset="-122"/>
                <a:cs typeface="楷体_GB2312" charset="0"/>
                <a:sym typeface="+mn-ea"/>
              </a:rPr>
              <a:t>内在逻辑：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是否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前后照应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，意思是否</a:t>
            </a:r>
            <a:r>
              <a:rPr lang="zh-CN" altLang="en-US" sz="3600" b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2" charset="0"/>
                <a:ea typeface="宋体" charset="-122"/>
              </a:rPr>
              <a:t>连贯顺畅</a:t>
            </a:r>
            <a:r>
              <a:rPr lang="zh-CN" altLang="en-US" sz="3600" b="1">
                <a:solidFill>
                  <a:schemeClr val="tx1"/>
                </a:solidFill>
                <a:latin typeface="Times New Roman" pitchFamily="2" charset="0"/>
                <a:ea typeface="宋体" charset="-122"/>
              </a:rPr>
              <a:t>。</a:t>
            </a:r>
            <a:endParaRPr lang="zh-CN" altLang="en-US" sz="3600" b="1">
              <a:solidFill>
                <a:schemeClr val="tx1"/>
              </a:solidFill>
              <a:latin typeface="Times New Roman" pitchFamily="2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730" y="191135"/>
            <a:ext cx="11649710" cy="6478905"/>
          </a:xfrm>
        </p:spPr>
        <p:txBody>
          <a:bodyPr/>
          <a:p>
            <a:r>
              <a:rPr lang="zh-CN" altLang="en-US" b="1">
                <a:solidFill>
                  <a:srgbClr val="0000CC"/>
                </a:solidFill>
              </a:rPr>
              <a:t>南京美女街头美丽“冻”人 寻求与路人拥抱 </a:t>
            </a:r>
            <a:endParaRPr lang="zh-CN" altLang="en-US" b="1">
              <a:solidFill>
                <a:srgbClr val="0000CC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4573270" y="775970"/>
            <a:ext cx="7483475" cy="601535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5885" y="155575"/>
            <a:ext cx="11939270" cy="6273800"/>
          </a:xfrm>
        </p:spPr>
        <p:txBody>
          <a:bodyPr>
            <a:noAutofit/>
          </a:bodyPr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郭德纲安慰岳云鹏   被人骂说明红了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12月21日晚，相声演员岳云鹏通过微博晒和师傅郭德纲合影，并写道：“最近各种事情困扰我，今天找我师父来了，师父问我为什么别扭？我说最近有网友骂我，我不知道怎么调整心态和状态，师父问我有多少条骂你的？我说有几万条。师父说他不满意，等几十万条的时候再找他吧。我糊涂了，我应该怎么办？”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随后，郭德纲转发徒弟微博，并安慰道：“作艺的不挨骂就没有道理了。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褒贬是买主，喝彩是闲人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。好多人骂你也不是真骂，就是骂着玩儿而已。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不同的人站在不同的位置对你有不同的看法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人参果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再金贵，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猪八戒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嚼着也跟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萝卜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似的。看着岳云鹏和烧饼被人骂，我很欣慰，说明红了。”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3505" y="192405"/>
            <a:ext cx="11989435" cy="6478905"/>
          </a:xfrm>
        </p:spPr>
        <p:txBody>
          <a:bodyPr>
            <a:normAutofit lnSpcReduction="10000"/>
          </a:bodyPr>
          <a:p>
            <a:r>
              <a:rPr lang="zh-CN" altLang="en-US" b="1">
                <a:solidFill>
                  <a:srgbClr val="FF0000"/>
                </a:solidFill>
              </a:rPr>
              <a:t>男子欲过户房屋，被要求给祖父开“死亡证明”。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山东济南市民卢先生近日想将已故双亲的房子过户到自己名下，被告知要开各种证明。其中</a:t>
            </a:r>
            <a:r>
              <a:rPr lang="zh-CN" altLang="en-US" b="1">
                <a:solidFill>
                  <a:srgbClr val="FF0000"/>
                </a:solidFill>
              </a:rPr>
              <a:t>祖父的殡葬证明</a:t>
            </a:r>
            <a:r>
              <a:rPr lang="zh-CN" altLang="en-US" b="1">
                <a:solidFill>
                  <a:srgbClr val="0000CC"/>
                </a:solidFill>
              </a:rPr>
              <a:t>着实让他为难，据了解，卢先生的祖父在1912年去世，距今已有103年了。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近些年，各种“</a:t>
            </a:r>
            <a:r>
              <a:rPr lang="zh-CN" altLang="en-US" b="1">
                <a:solidFill>
                  <a:srgbClr val="FF0000"/>
                </a:solidFill>
              </a:rPr>
              <a:t>奇葩证明</a:t>
            </a:r>
            <a:r>
              <a:rPr lang="zh-CN" altLang="en-US" b="1">
                <a:solidFill>
                  <a:srgbClr val="0000CC"/>
                </a:solidFill>
              </a:rPr>
              <a:t>”屡见不鲜，比如出境要求证明夫妻是夫妻、领取社保金的时候证明我还活着、拆迁的时候证明我爸是我爸等，仿佛一个个政府讲给群众的“冷笑话”，逗的大家乐不可支，可是对于当事人来说，在办理事情的时候面对这些“冷笑话”，只能自己去品味那份焦急和无奈。说到底，“奇葩证明”荒唐的背后隐藏的是相关责任部门的不作为和推卸责任。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雾霾、雾霾、雾霾！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南京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出现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枚红色雾霾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，网友调侃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出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新款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了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b="1">
              <a:solidFill>
                <a:srgbClr val="FF0000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内容占位符 5"/>
          <p:cNvSpPr/>
          <p:nvPr>
            <p:ph idx="1"/>
          </p:nvPr>
        </p:nvSpPr>
        <p:spPr>
          <a:xfrm>
            <a:off x="199390" y="152400"/>
            <a:ext cx="11739880" cy="644588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其实，在这个地球上，人们俗话说的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正能量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在任何地方的意思，都差不多，无非是那些阳光、温暖、暖人心的事。世界上任何国家，无论任何政治制度，人有何种肤色，爱都是一样的内涵。没有爱，就没有正能量。把正能量政治化，把一个为了追求政治正确而不惜乱说的网络写手捧成正能量的标板，虽然能蛊惑一些完全没有常识的愚民，但最终的效果，却是得不偿失。毕竟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舆论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不是最底层的愚民能够主导的，他们容易轻信，也容易改变，从来，历史都不是他们推动的。？？？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《“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环卫工人跪地除冰”视频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引爆网络》追踪报道，乌鲁木齐“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神秘暖男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”，送环卫工百余只保温杯。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《看哭了！乌鲁木齐大雪过后，你以为雪停就结束了，其实只是开始》的视频走红，画面里一名身穿蓝色环卫服的女环卫工在跪地除冰，引起不少市民关注，微信朋友圈里铺天盖地的转发，疆内外各大门户网站都进行了转载。还有一名“神秘人”为保洁员送上了百余只保温杯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内容占位符 5"/>
          <p:cNvSpPr/>
          <p:nvPr>
            <p:ph idx="1"/>
          </p:nvPr>
        </p:nvSpPr>
        <p:spPr>
          <a:xfrm>
            <a:off x="199390" y="152400"/>
            <a:ext cx="11739880" cy="644588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广州“破烂王”尚丙辉，成立工作室一年帮助过百人。</a:t>
            </a:r>
            <a:endParaRPr lang="zh-CN" altLang="en-US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本月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20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日，为27位有杰出贡献的志愿者颁奖，并为8名孤独老人、孤儿举办了庆生会。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尚丙辉，安徽临泉县人。由于家贫且兄弟姐妹众多，1999年，作为家中老大的尚丙辉南下广州打工，2002年起做起收购废品的生意。虽然他十几年间一直和垃圾打交道，却被人称作“最美破烂王”。多年来，尚丙辉利用自己开的废品回收站，收留、扶助了不少流浪者……2014年底，以他命名的“尚丙辉关爱外来人员工作室”正式挂牌，许多流浪者在这里找到了家的温暖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《神秘好人街头雇人免费派发馒头》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：东莞“神秘人”街头发馒头，2年来风雨无阻。主要送给老弱病残流浪者，风雨无阻坚持行善两年多。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730" y="190500"/>
            <a:ext cx="11649710" cy="6437630"/>
          </a:xfrm>
        </p:spPr>
        <p:txBody>
          <a:bodyPr>
            <a:normAutofit lnSpcReduction="10000"/>
          </a:bodyPr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 5.在下面一段文字横线处补写恰当的语句，使整段文字语意完整连贯，内容贴切，逻辑严密。每处不超过25个字。（6 分）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endParaRPr lang="zh-CN" altLang="en-US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土壤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的发生起始于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母岩的风化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过程，坚硬的裸露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母岩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在日积月累的风化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作用下形成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成土母质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。接下来，这些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成土母质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在微生物和低等植物的作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用下逐渐演变为原始的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土壤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，然后再经过草本植物和木本植物的熟化最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终产生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肥力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，形成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成熟土壤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       ①      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成土过程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必须要在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生物</a:t>
            </a:r>
            <a:endParaRPr lang="zh-CN" altLang="en-US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因素参与下才能发生，因此，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     ②     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，而且成土过程一经发生，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便一定与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风化过程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同时进行，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两个过程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是无法分离的。所以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土壤的形成</a:t>
            </a:r>
            <a:endParaRPr lang="zh-CN" altLang="en-US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和发育过程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，可以看作是以母质为基础，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       ③       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（</a:t>
            </a:r>
            <a:r>
              <a:rPr sz="1200" b="1">
                <a:solidFill>
                  <a:srgbClr val="0000CC"/>
                </a:solidFill>
                <a:latin typeface="黑体" charset="0"/>
                <a:ea typeface="黑体" charset="0"/>
              </a:rPr>
              <a:t>山西省2015届高三年级第二次诊断考试语文试卷</a:t>
            </a:r>
            <a:r>
              <a:rPr lang="zh-CN" altLang="en-US" sz="1200" b="1">
                <a:solidFill>
                  <a:srgbClr val="0000CC"/>
                </a:solidFill>
                <a:latin typeface="黑体" charset="0"/>
                <a:ea typeface="黑体" charset="0"/>
              </a:rPr>
              <a:t>）</a:t>
            </a:r>
            <a:br>
              <a:rPr lang="zh-CN" altLang="en-US" sz="1200" b="1">
                <a:solidFill>
                  <a:srgbClr val="0000CC"/>
                </a:solidFill>
                <a:latin typeface="黑体" charset="0"/>
                <a:ea typeface="黑体" charset="0"/>
              </a:rPr>
            </a:b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6352540" y="894715"/>
            <a:ext cx="5137785" cy="5791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①这个过程称为成土过程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5108575" y="1762760"/>
            <a:ext cx="6739890" cy="579120"/>
          </a:xfrm>
          <a:prstGeom prst="rect">
            <a:avLst/>
          </a:prstGeom>
          <a:solidFill>
            <a:srgbClr val="00FF00"/>
          </a:solidFill>
          <a:ln w="952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②它只能发生在地球上出现生命之后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2474595" y="5463540"/>
            <a:ext cx="9544685" cy="579120"/>
          </a:xfrm>
          <a:prstGeom prst="rect">
            <a:avLst/>
          </a:prstGeom>
          <a:solidFill>
            <a:srgbClr val="00CCFF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③</a:t>
            </a:r>
            <a:r>
              <a:rPr sz="3200" b="1">
                <a:solidFill>
                  <a:schemeClr val="tx1"/>
                </a:solidFill>
                <a:latin typeface="黑体" charset="0"/>
                <a:ea typeface="黑体" charset="0"/>
              </a:rPr>
              <a:t>与各个自然要素不断进行物质和能量交换的过程</a:t>
            </a:r>
            <a:endParaRPr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  <p:bldP spid="6149" grpId="0" bldLvl="0" animBg="1"/>
      <p:bldP spid="6147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2730" y="190500"/>
            <a:ext cx="11649710" cy="6437630"/>
          </a:xfrm>
        </p:spPr>
        <p:txBody>
          <a:bodyPr>
            <a:normAutofit lnSpcReduction="20000"/>
          </a:bodyPr>
          <a:p>
            <a:r>
              <a:rPr lang="zh-CN" altLang="en-US" b="1">
                <a:solidFill>
                  <a:srgbClr val="0000CC"/>
                </a:solidFill>
              </a:rPr>
              <a:t>（2013新课标I卷）在下面一段文字横线出补写恰当的语句，使整段文字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语意完整连贯，内容贴切，逻辑严密。每处不超过12个字   </a:t>
            </a:r>
            <a:endParaRPr lang="zh-CN" altLang="en-US" b="1">
              <a:solidFill>
                <a:srgbClr val="0000CC"/>
              </a:solidFill>
            </a:endParaRPr>
          </a:p>
          <a:p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水是植物主要的组成成分，植物体的含水量一般为60%－80%，有的甚至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可达90%以上。</a:t>
            </a:r>
            <a:r>
              <a:rPr lang="zh-CN" altLang="en-US" b="1" u="sng">
                <a:solidFill>
                  <a:srgbClr val="0000CC"/>
                </a:solidFill>
              </a:rPr>
              <a:t>                   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①</a:t>
            </a:r>
            <a:r>
              <a:rPr lang="zh-CN" altLang="en-US" b="1" u="sng">
                <a:solidFill>
                  <a:srgbClr val="0000CC"/>
                </a:solidFill>
              </a:rPr>
              <a:t>                                                  </a:t>
            </a:r>
            <a:r>
              <a:rPr lang="zh-CN" altLang="en-US" b="1">
                <a:solidFill>
                  <a:srgbClr val="0000CC"/>
                </a:solidFill>
              </a:rPr>
              <a:t>，土壤中的矿物质、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氧、二氧化碳等都必须先溶于水后，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          ②     </a:t>
            </a:r>
            <a:r>
              <a:rPr lang="zh-CN" altLang="en-US" b="1" u="sng">
                <a:solidFill>
                  <a:srgbClr val="0000CC"/>
                </a:solidFill>
              </a:rPr>
              <a:t>              </a:t>
            </a:r>
            <a:r>
              <a:rPr lang="zh-CN" altLang="en-US" b="1">
                <a:solidFill>
                  <a:srgbClr val="0000CC"/>
                </a:solidFill>
              </a:rPr>
              <a:t>。水还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能维持细胞和组织的紧张度，以利于各种代谢的正常进行。水是光合作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用制造有机物的原料，它还作为反应物参与植物体内很多生物化学过程。</a:t>
            </a:r>
            <a:endParaRPr lang="zh-CN" altLang="en-US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因此，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       ③                        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r>
              <a:rPr lang="zh-CN" altLang="en-US" b="1">
                <a:solidFill>
                  <a:srgbClr val="0000CC"/>
                </a:solidFill>
              </a:rPr>
              <a:t>  </a:t>
            </a:r>
            <a:r>
              <a:rPr lang="zh-CN" altLang="en-US"/>
              <a:t>                   </a:t>
            </a:r>
            <a:endParaRPr lang="zh-CN" altLang="en-US"/>
          </a:p>
          <a:p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内容占位符 5"/>
          <p:cNvSpPr/>
          <p:nvPr>
            <p:ph idx="1"/>
          </p:nvPr>
        </p:nvSpPr>
        <p:spPr>
          <a:xfrm>
            <a:off x="199390" y="152400"/>
            <a:ext cx="11739880" cy="644588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素胚勾勒出青花笔锋浓转淡 瓶身描绘的牡丹一如你初妆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冉冉檀香透过窗心事我了然 宣纸上走笔至此搁一半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釉色渲染仕女图韵味被私藏 而你嫣然的一笑如含苞开放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你的美一缕飘散 去到我去不了的地方 天青色等烟雨而我在等你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炊烟袅袅升起隔江千万里 在瓶底书刻隶仿前朝的飘逸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就当我为遇见你伏笔 天青色等烟雨而我在等你 月色被打捞起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晕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开了结局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如传世的青花瓷自顾自美丽 你眼带笑意 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色白花青的锦鲤跃然于碗底 临摹宋体落款时却惦记着你 你隐藏在窑烧里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千年的秘密 极细腻犹如绣花针落地 帘外芭蕉惹骤雨门环惹铜绿 而我路过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那江南小镇惹了你 在泼墨山水画里 你从墨色深处被隐去 天青色等烟雨而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我在等你 炊烟袅袅升起隔江千万里 在瓶底书刻隶仿前朝的飘逸 就当我为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遇见你伏笔 天青色等烟雨而我在等你 月色被打捞起晕开了结局 如传世的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青花瓷自顾自美丽 你眼带笑意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115" y="264795"/>
            <a:ext cx="11586845" cy="6273800"/>
          </a:xfrm>
        </p:spPr>
        <p:txBody>
          <a:bodyPr/>
          <a:p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喜欢的原因有三点：一、喜欢其中的意境；二、恰如其分的中国元素；三、音乐与浪漫的完美融合。</a:t>
            </a:r>
            <a:endParaRPr lang="zh-CN" altLang="en-US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天青色等烟雨而我在等你，炊烟袅袅升起隔江千万里……”优美的中国传统诗词的风格，配乐中浓郁的中国风的味道，同时又采用新的编曲、新的唱法。传统与现代的结合使《青花瓷》在不同年龄的人群中广为传唱。上述材料启示我们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A．既要增强民族文化的认同感，又要直面外来文化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B．既要让中华文化走向世界，又要使世界文化进入中国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C．既要继承和发扬传统文化，又要在实践中不断创新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D．既要汲取传统文化的精华，又要剔除传统文化的糟粕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00"/>
        </a:solidFill>
        <a:ln w="57150" cap="flat" cmpd="thickThin">
          <a:solidFill>
            <a:srgbClr val="FF0000"/>
          </a:solidFill>
          <a:prstDash val="solid"/>
          <a:miter/>
          <a:headEnd type="none" w="med" len="med"/>
          <a:tailEnd type="none" w="med" len="med"/>
        </a:ln>
      </a:spPr>
      <a:bodyPr wrap="square">
        <a:spAutoFit/>
      </a:bodyPr>
      <a:lstStyle>
        <a:defPPr lvl="0" algn="ctr">
          <a:spcBef>
            <a:spcPct val="50000"/>
          </a:spcBef>
          <a:defRPr lang="zh-CN" altLang="en-US" sz="3600">
            <a:solidFill>
              <a:srgbClr val="0000FF"/>
            </a:solidFill>
            <a:latin typeface="Times New Roman" pitchFamily="2" charset="0"/>
            <a:ea typeface="宋体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10716</Words>
  <Application>Kingsoft Office WPP</Application>
  <PresentationFormat>宽屏</PresentationFormat>
  <Paragraphs>448</Paragraphs>
  <Slides>36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37" baseType="lpstr">
      <vt:lpstr>Office 主题</vt:lpstr>
      <vt:lpstr>语言表达题</vt:lpstr>
      <vt:lpstr>PowerPoint 演示文稿</vt:lpstr>
      <vt:lpstr>自助者天助 ——山村盲人女教师刘芳，为贵州国培学员做讲座 </vt:lpstr>
      <vt:lpstr>PowerPoint 演示文稿</vt:lpstr>
      <vt:lpstr>把枪口抬高一厘米的故事！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这是“暖新闻”：</vt:lpstr>
      <vt:lpstr>PowerPoint 演示文稿</vt:lpstr>
      <vt:lpstr>PowerPoint 演示文稿</vt:lpstr>
      <vt:lpstr>轻松一下，换一换思维吧！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63</cp:revision>
  <dcterms:created xsi:type="dcterms:W3CDTF">2015-12-22T02:59:00Z</dcterms:created>
  <dcterms:modified xsi:type="dcterms:W3CDTF">2016-01-20T03:12:19Z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