
<file path=[Content_Types].xml><?xml version="1.0" encoding="utf-8"?>
<Types xmlns="http://schemas.openxmlformats.org/package/2006/content-types">
  <Default Extension="jpeg" ContentType="image/jpeg"/>
  <Default Extension="JPG" ContentType="image/.jp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57" r:id="rId3"/>
    <p:sldId id="258" r:id="rId4"/>
    <p:sldId id="259" r:id="rId5"/>
    <p:sldId id="260" r:id="rId6"/>
    <p:sldId id="261" r:id="rId7"/>
    <p:sldId id="266" r:id="rId8"/>
    <p:sldId id="267" r:id="rId9"/>
    <p:sldId id="269" r:id="rId10"/>
    <p:sldId id="268" r:id="rId11"/>
    <p:sldId id="262" r:id="rId13"/>
    <p:sldId id="270" r:id="rId14"/>
    <p:sldId id="263" r:id="rId15"/>
    <p:sldId id="264" r:id="rId16"/>
    <p:sldId id="265" r:id="rId17"/>
    <p:sldId id="271" r:id="rId18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gs" Target="tags/tag13.xml"/><Relationship Id="rId22" Type="http://schemas.openxmlformats.org/officeDocument/2006/relationships/commentAuthors" Target="commentAuthors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1800" kern="100"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【教学目的】
1、通过联系生活实际，介绍超声波传递能量的应用——超声清洗的原理。
2、通过联系生活实际，介绍超声波传递能量的应用——超声碎石的原理。
3、通过联系生活实际，介绍超声波传递能量的应用——超声加湿的原理。
4、通过自主查阅，了解次声波传递能量在生活中的应用。
【讲稿内容】
【1】生活中，我们还会利用高频率的超声波传递能量。
【2】一般来说，超声波产生的振动比较强烈，常被用来清洗物体。
【3】（点击动画）如，应用超声波清洗眼镜、（点击动画）超声波牙刷。
【4】把被清洗的物体放在清洗液里，超声波穿过液体，并引起激烈的振动。
【5】振动把物体上的污垢敲击下来，而不会损坏被清洗的物体。
【6】（点击动画）外科医生常利用超声波振动，除去人体内的结石。
【7】向人体内的结石发射超声波，结石会被击成细小的粉末，从而可以顺畅的被排出体外。
【8】（点击动画）超声波传递的能量，还可以把水打碎成雾状，增加空气的湿度，这就是超声波加湿的原理。
【9】以上这些，都是超声波传递能量的应用。
【10】低频率的次声波，能否传递能量呢？
【11】声，还有哪些利用？</a:t>
            </a:r>
            <a:endParaRPr lang="zh-CN" altLang="en-US" sz="1800" kern="100">
              <a:effectLst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43F2D2F-6F0A-4825-8532-B6E66EE74B0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6" Type="http://schemas.openxmlformats.org/officeDocument/2006/relationships/image" Target="../media/image2.png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tags" Target="../tags/tag1.xm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.png"/><Relationship Id="rId8" Type="http://schemas.openxmlformats.org/officeDocument/2006/relationships/image" Target="../media/image9.png"/><Relationship Id="rId7" Type="http://schemas.openxmlformats.org/officeDocument/2006/relationships/image" Target="../media/image8.png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分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:\0PPT素材\背景及图片\白麻子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79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solidFill>
              <a:srgbClr val="1F497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直接连接符 2"/>
          <p:cNvCxnSpPr>
            <a:cxnSpLocks noChangeShapeType="1"/>
          </p:cNvCxnSpPr>
          <p:nvPr userDrawn="1"/>
        </p:nvCxnSpPr>
        <p:spPr bwMode="auto">
          <a:xfrm flipV="1">
            <a:off x="1270001" y="871539"/>
            <a:ext cx="9531351" cy="0"/>
          </a:xfrm>
          <a:prstGeom prst="line">
            <a:avLst/>
          </a:prstGeom>
          <a:noFill/>
          <a:ln w="15875" algn="ctr">
            <a:solidFill>
              <a:srgbClr val="118C3B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" name="KSO_Shape"/>
          <p:cNvSpPr/>
          <p:nvPr userDrawn="1"/>
        </p:nvSpPr>
        <p:spPr bwMode="auto">
          <a:xfrm>
            <a:off x="10941052" y="400050"/>
            <a:ext cx="292100" cy="538163"/>
          </a:xfrm>
          <a:custGeom>
            <a:avLst/>
            <a:gdLst>
              <a:gd name="T0" fmla="*/ 2147483646 w 2361"/>
              <a:gd name="T1" fmla="*/ 2147483646 h 4328"/>
              <a:gd name="T2" fmla="*/ 2147483646 w 2361"/>
              <a:gd name="T3" fmla="*/ 2147483646 h 4328"/>
              <a:gd name="T4" fmla="*/ 2147483646 w 2361"/>
              <a:gd name="T5" fmla="*/ 2147483646 h 4328"/>
              <a:gd name="T6" fmla="*/ 2147483646 w 2361"/>
              <a:gd name="T7" fmla="*/ 2147483646 h 4328"/>
              <a:gd name="T8" fmla="*/ 2147483646 w 2361"/>
              <a:gd name="T9" fmla="*/ 2147483646 h 4328"/>
              <a:gd name="T10" fmla="*/ 2147483646 w 2361"/>
              <a:gd name="T11" fmla="*/ 2147483646 h 4328"/>
              <a:gd name="T12" fmla="*/ 2147483646 w 2361"/>
              <a:gd name="T13" fmla="*/ 2147483646 h 4328"/>
              <a:gd name="T14" fmla="*/ 2147483646 w 2361"/>
              <a:gd name="T15" fmla="*/ 2147483646 h 4328"/>
              <a:gd name="T16" fmla="*/ 0 w 2361"/>
              <a:gd name="T17" fmla="*/ 2147483646 h 4328"/>
              <a:gd name="T18" fmla="*/ 2147483646 w 2361"/>
              <a:gd name="T19" fmla="*/ 2147483646 h 4328"/>
              <a:gd name="T20" fmla="*/ 2147483646 w 2361"/>
              <a:gd name="T21" fmla="*/ 2147483646 h 4328"/>
              <a:gd name="T22" fmla="*/ 2147483646 w 2361"/>
              <a:gd name="T23" fmla="*/ 2147483646 h 4328"/>
              <a:gd name="T24" fmla="*/ 2147483646 w 2361"/>
              <a:gd name="T25" fmla="*/ 2147483646 h 4328"/>
              <a:gd name="T26" fmla="*/ 2147483646 w 2361"/>
              <a:gd name="T27" fmla="*/ 2147483646 h 4328"/>
              <a:gd name="T28" fmla="*/ 2147483646 w 2361"/>
              <a:gd name="T29" fmla="*/ 2147483646 h 4328"/>
              <a:gd name="T30" fmla="*/ 2147483646 w 2361"/>
              <a:gd name="T31" fmla="*/ 2147483646 h 4328"/>
              <a:gd name="T32" fmla="*/ 2147483646 w 2361"/>
              <a:gd name="T33" fmla="*/ 2147483646 h 4328"/>
              <a:gd name="T34" fmla="*/ 2147483646 w 2361"/>
              <a:gd name="T35" fmla="*/ 2147483646 h 4328"/>
              <a:gd name="T36" fmla="*/ 2147483646 w 2361"/>
              <a:gd name="T37" fmla="*/ 2147483646 h 4328"/>
              <a:gd name="T38" fmla="*/ 2147483646 w 2361"/>
              <a:gd name="T39" fmla="*/ 2147483646 h 4328"/>
              <a:gd name="T40" fmla="*/ 2147483646 w 2361"/>
              <a:gd name="T41" fmla="*/ 2147483646 h 4328"/>
              <a:gd name="T42" fmla="*/ 2147483646 w 2361"/>
              <a:gd name="T43" fmla="*/ 2147483646 h 4328"/>
              <a:gd name="T44" fmla="*/ 2147483646 w 2361"/>
              <a:gd name="T45" fmla="*/ 2147483646 h 4328"/>
              <a:gd name="T46" fmla="*/ 2147483646 w 2361"/>
              <a:gd name="T47" fmla="*/ 2147483646 h 4328"/>
              <a:gd name="T48" fmla="*/ 2147483646 w 2361"/>
              <a:gd name="T49" fmla="*/ 2147483646 h 4328"/>
              <a:gd name="T50" fmla="*/ 2147483646 w 2361"/>
              <a:gd name="T51" fmla="*/ 2147483646 h 4328"/>
              <a:gd name="T52" fmla="*/ 2147483646 w 2361"/>
              <a:gd name="T53" fmla="*/ 2147483646 h 4328"/>
              <a:gd name="T54" fmla="*/ 2147483646 w 2361"/>
              <a:gd name="T55" fmla="*/ 2147483646 h 4328"/>
              <a:gd name="T56" fmla="*/ 2147483646 w 2361"/>
              <a:gd name="T57" fmla="*/ 2147483646 h 4328"/>
              <a:gd name="T58" fmla="*/ 2147483646 w 2361"/>
              <a:gd name="T59" fmla="*/ 2147483646 h 4328"/>
              <a:gd name="T60" fmla="*/ 2147483646 w 2361"/>
              <a:gd name="T61" fmla="*/ 2147483646 h 4328"/>
              <a:gd name="T62" fmla="*/ 2147483646 w 2361"/>
              <a:gd name="T63" fmla="*/ 2147483646 h 432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2361" h="4328">
                <a:moveTo>
                  <a:pt x="2361" y="252"/>
                </a:moveTo>
                <a:cubicBezTo>
                  <a:pt x="2361" y="200"/>
                  <a:pt x="2361" y="200"/>
                  <a:pt x="2361" y="200"/>
                </a:cubicBezTo>
                <a:cubicBezTo>
                  <a:pt x="2293" y="156"/>
                  <a:pt x="2293" y="156"/>
                  <a:pt x="2293" y="156"/>
                </a:cubicBezTo>
                <a:cubicBezTo>
                  <a:pt x="2197" y="100"/>
                  <a:pt x="2197" y="100"/>
                  <a:pt x="2197" y="100"/>
                </a:cubicBezTo>
                <a:cubicBezTo>
                  <a:pt x="2103" y="55"/>
                  <a:pt x="2024" y="21"/>
                  <a:pt x="1960" y="0"/>
                </a:cubicBezTo>
                <a:cubicBezTo>
                  <a:pt x="1646" y="616"/>
                  <a:pt x="1646" y="616"/>
                  <a:pt x="1646" y="616"/>
                </a:cubicBezTo>
                <a:cubicBezTo>
                  <a:pt x="1621" y="661"/>
                  <a:pt x="1621" y="661"/>
                  <a:pt x="1621" y="661"/>
                </a:cubicBezTo>
                <a:cubicBezTo>
                  <a:pt x="1491" y="921"/>
                  <a:pt x="1491" y="921"/>
                  <a:pt x="1491" y="921"/>
                </a:cubicBezTo>
                <a:cubicBezTo>
                  <a:pt x="1375" y="1143"/>
                  <a:pt x="1375" y="1143"/>
                  <a:pt x="1375" y="1143"/>
                </a:cubicBezTo>
                <a:cubicBezTo>
                  <a:pt x="1393" y="1152"/>
                  <a:pt x="1393" y="1152"/>
                  <a:pt x="1393" y="1152"/>
                </a:cubicBezTo>
                <a:cubicBezTo>
                  <a:pt x="1375" y="1186"/>
                  <a:pt x="1375" y="1186"/>
                  <a:pt x="1375" y="1186"/>
                </a:cubicBezTo>
                <a:cubicBezTo>
                  <a:pt x="136" y="3609"/>
                  <a:pt x="136" y="3609"/>
                  <a:pt x="136" y="3609"/>
                </a:cubicBezTo>
                <a:cubicBezTo>
                  <a:pt x="187" y="3632"/>
                  <a:pt x="187" y="3632"/>
                  <a:pt x="187" y="3632"/>
                </a:cubicBezTo>
                <a:cubicBezTo>
                  <a:pt x="79" y="3850"/>
                  <a:pt x="79" y="3850"/>
                  <a:pt x="79" y="3850"/>
                </a:cubicBezTo>
                <a:cubicBezTo>
                  <a:pt x="121" y="3886"/>
                  <a:pt x="121" y="3886"/>
                  <a:pt x="121" y="3886"/>
                </a:cubicBezTo>
                <a:cubicBezTo>
                  <a:pt x="49" y="4029"/>
                  <a:pt x="49" y="4029"/>
                  <a:pt x="49" y="4029"/>
                </a:cubicBezTo>
                <a:cubicBezTo>
                  <a:pt x="115" y="4078"/>
                  <a:pt x="115" y="4078"/>
                  <a:pt x="115" y="4078"/>
                </a:cubicBezTo>
                <a:cubicBezTo>
                  <a:pt x="0" y="4309"/>
                  <a:pt x="0" y="4309"/>
                  <a:pt x="0" y="4309"/>
                </a:cubicBezTo>
                <a:cubicBezTo>
                  <a:pt x="0" y="4309"/>
                  <a:pt x="0" y="4309"/>
                  <a:pt x="0" y="4309"/>
                </a:cubicBezTo>
                <a:cubicBezTo>
                  <a:pt x="19" y="4328"/>
                  <a:pt x="19" y="4328"/>
                  <a:pt x="19" y="4328"/>
                </a:cubicBezTo>
                <a:cubicBezTo>
                  <a:pt x="25" y="4321"/>
                  <a:pt x="25" y="4321"/>
                  <a:pt x="25" y="4321"/>
                </a:cubicBezTo>
                <a:cubicBezTo>
                  <a:pt x="140" y="4089"/>
                  <a:pt x="140" y="4089"/>
                  <a:pt x="140" y="4089"/>
                </a:cubicBezTo>
                <a:cubicBezTo>
                  <a:pt x="140" y="4095"/>
                  <a:pt x="167" y="4103"/>
                  <a:pt x="221" y="4114"/>
                </a:cubicBezTo>
                <a:cubicBezTo>
                  <a:pt x="234" y="4096"/>
                  <a:pt x="257" y="4050"/>
                  <a:pt x="290" y="3978"/>
                </a:cubicBezTo>
                <a:cubicBezTo>
                  <a:pt x="352" y="3989"/>
                  <a:pt x="352" y="3989"/>
                  <a:pt x="352" y="3989"/>
                </a:cubicBezTo>
                <a:cubicBezTo>
                  <a:pt x="461" y="3773"/>
                  <a:pt x="461" y="3773"/>
                  <a:pt x="461" y="3773"/>
                </a:cubicBezTo>
                <a:cubicBezTo>
                  <a:pt x="520" y="3805"/>
                  <a:pt x="520" y="3805"/>
                  <a:pt x="520" y="3805"/>
                </a:cubicBezTo>
                <a:cubicBezTo>
                  <a:pt x="1747" y="1401"/>
                  <a:pt x="1747" y="1401"/>
                  <a:pt x="1747" y="1401"/>
                </a:cubicBezTo>
                <a:cubicBezTo>
                  <a:pt x="1779" y="1346"/>
                  <a:pt x="1779" y="1346"/>
                  <a:pt x="1779" y="1346"/>
                </a:cubicBezTo>
                <a:cubicBezTo>
                  <a:pt x="1796" y="1354"/>
                  <a:pt x="1796" y="1354"/>
                  <a:pt x="1796" y="1354"/>
                </a:cubicBezTo>
                <a:cubicBezTo>
                  <a:pt x="2169" y="621"/>
                  <a:pt x="2169" y="621"/>
                  <a:pt x="2169" y="621"/>
                </a:cubicBezTo>
                <a:cubicBezTo>
                  <a:pt x="2250" y="471"/>
                  <a:pt x="2250" y="471"/>
                  <a:pt x="2250" y="471"/>
                </a:cubicBezTo>
                <a:cubicBezTo>
                  <a:pt x="2263" y="480"/>
                  <a:pt x="2263" y="480"/>
                  <a:pt x="2263" y="480"/>
                </a:cubicBezTo>
                <a:cubicBezTo>
                  <a:pt x="1922" y="1143"/>
                  <a:pt x="1922" y="1143"/>
                  <a:pt x="1922" y="1143"/>
                </a:cubicBezTo>
                <a:cubicBezTo>
                  <a:pt x="1904" y="1173"/>
                  <a:pt x="1899" y="1192"/>
                  <a:pt x="1904" y="1201"/>
                </a:cubicBezTo>
                <a:cubicBezTo>
                  <a:pt x="1904" y="1207"/>
                  <a:pt x="1912" y="1208"/>
                  <a:pt x="1928" y="1205"/>
                </a:cubicBezTo>
                <a:cubicBezTo>
                  <a:pt x="1939" y="1196"/>
                  <a:pt x="1939" y="1196"/>
                  <a:pt x="1939" y="1196"/>
                </a:cubicBezTo>
                <a:cubicBezTo>
                  <a:pt x="2355" y="382"/>
                  <a:pt x="2355" y="382"/>
                  <a:pt x="2355" y="382"/>
                </a:cubicBezTo>
                <a:cubicBezTo>
                  <a:pt x="2360" y="368"/>
                  <a:pt x="2359" y="357"/>
                  <a:pt x="2350" y="350"/>
                </a:cubicBezTo>
                <a:cubicBezTo>
                  <a:pt x="2335" y="350"/>
                  <a:pt x="2323" y="347"/>
                  <a:pt x="2316" y="341"/>
                </a:cubicBezTo>
                <a:cubicBezTo>
                  <a:pt x="2316" y="333"/>
                  <a:pt x="2316" y="333"/>
                  <a:pt x="2316" y="333"/>
                </a:cubicBezTo>
                <a:cubicBezTo>
                  <a:pt x="2361" y="252"/>
                  <a:pt x="2361" y="252"/>
                  <a:pt x="2361" y="252"/>
                </a:cubicBezTo>
                <a:close/>
                <a:moveTo>
                  <a:pt x="1672" y="1438"/>
                </a:moveTo>
                <a:cubicBezTo>
                  <a:pt x="505" y="3724"/>
                  <a:pt x="505" y="3724"/>
                  <a:pt x="505" y="3724"/>
                </a:cubicBezTo>
                <a:cubicBezTo>
                  <a:pt x="504" y="3736"/>
                  <a:pt x="500" y="3740"/>
                  <a:pt x="492" y="3737"/>
                </a:cubicBezTo>
                <a:cubicBezTo>
                  <a:pt x="488" y="3728"/>
                  <a:pt x="392" y="3679"/>
                  <a:pt x="204" y="3590"/>
                </a:cubicBezTo>
                <a:cubicBezTo>
                  <a:pt x="204" y="3583"/>
                  <a:pt x="204" y="3583"/>
                  <a:pt x="204" y="3583"/>
                </a:cubicBezTo>
                <a:cubicBezTo>
                  <a:pt x="733" y="2560"/>
                  <a:pt x="996" y="2045"/>
                  <a:pt x="992" y="2041"/>
                </a:cubicBezTo>
                <a:cubicBezTo>
                  <a:pt x="1192" y="1661"/>
                  <a:pt x="1192" y="1661"/>
                  <a:pt x="1192" y="1661"/>
                </a:cubicBezTo>
                <a:cubicBezTo>
                  <a:pt x="1437" y="1175"/>
                  <a:pt x="1437" y="1175"/>
                  <a:pt x="1437" y="1175"/>
                </a:cubicBezTo>
                <a:cubicBezTo>
                  <a:pt x="1446" y="1175"/>
                  <a:pt x="1446" y="1175"/>
                  <a:pt x="1446" y="1175"/>
                </a:cubicBezTo>
                <a:cubicBezTo>
                  <a:pt x="1508" y="1211"/>
                  <a:pt x="1508" y="1211"/>
                  <a:pt x="1508" y="1211"/>
                </a:cubicBezTo>
                <a:cubicBezTo>
                  <a:pt x="1719" y="1316"/>
                  <a:pt x="1719" y="1316"/>
                  <a:pt x="1719" y="1316"/>
                </a:cubicBezTo>
                <a:cubicBezTo>
                  <a:pt x="1727" y="1317"/>
                  <a:pt x="1732" y="1322"/>
                  <a:pt x="1732" y="1329"/>
                </a:cubicBezTo>
                <a:cubicBezTo>
                  <a:pt x="1672" y="1438"/>
                  <a:pt x="1672" y="1438"/>
                  <a:pt x="1672" y="1438"/>
                </a:cubicBezTo>
                <a:close/>
                <a:moveTo>
                  <a:pt x="1781" y="1275"/>
                </a:moveTo>
                <a:cubicBezTo>
                  <a:pt x="1770" y="1288"/>
                  <a:pt x="1770" y="1288"/>
                  <a:pt x="1770" y="1288"/>
                </a:cubicBezTo>
                <a:cubicBezTo>
                  <a:pt x="1762" y="1280"/>
                  <a:pt x="1762" y="1280"/>
                  <a:pt x="1762" y="1280"/>
                </a:cubicBezTo>
                <a:cubicBezTo>
                  <a:pt x="1448" y="1122"/>
                  <a:pt x="1448" y="1122"/>
                  <a:pt x="1448" y="1122"/>
                </a:cubicBezTo>
                <a:cubicBezTo>
                  <a:pt x="1446" y="1118"/>
                  <a:pt x="1446" y="1118"/>
                  <a:pt x="1446" y="1118"/>
                </a:cubicBezTo>
                <a:cubicBezTo>
                  <a:pt x="1986" y="62"/>
                  <a:pt x="1986" y="62"/>
                  <a:pt x="1986" y="62"/>
                </a:cubicBezTo>
                <a:cubicBezTo>
                  <a:pt x="1994" y="62"/>
                  <a:pt x="1994" y="62"/>
                  <a:pt x="1994" y="62"/>
                </a:cubicBezTo>
                <a:cubicBezTo>
                  <a:pt x="2115" y="114"/>
                  <a:pt x="2220" y="169"/>
                  <a:pt x="2310" y="226"/>
                </a:cubicBezTo>
                <a:cubicBezTo>
                  <a:pt x="2312" y="239"/>
                  <a:pt x="2312" y="239"/>
                  <a:pt x="2312" y="239"/>
                </a:cubicBezTo>
                <a:cubicBezTo>
                  <a:pt x="1781" y="1275"/>
                  <a:pt x="1781" y="1275"/>
                  <a:pt x="1781" y="1275"/>
                </a:cubicBezTo>
                <a:close/>
              </a:path>
            </a:pathLst>
          </a:custGeom>
          <a:solidFill>
            <a:srgbClr val="1F21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/>
          <a:p>
            <a:endParaRPr lang="zh-CN" altLang="en-US"/>
          </a:p>
        </p:txBody>
      </p:sp>
      <p:sp>
        <p:nvSpPr>
          <p:cNvPr id="5" name="MH_Other_4"/>
          <p:cNvSpPr/>
          <p:nvPr userDrawn="1">
            <p:custDataLst>
              <p:tags r:id="rId3"/>
            </p:custDataLst>
          </p:nvPr>
        </p:nvSpPr>
        <p:spPr>
          <a:xfrm>
            <a:off x="313268" y="220664"/>
            <a:ext cx="556684" cy="555625"/>
          </a:xfrm>
          <a:prstGeom prst="ellipse">
            <a:avLst/>
          </a:prstGeom>
          <a:solidFill>
            <a:schemeClr val="accent2"/>
          </a:solidFill>
          <a:ln w="15875">
            <a:noFill/>
          </a:ln>
          <a:effectLst>
            <a:outerShdw blurRad="50800" dist="25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952" tIns="37974" rIns="75952" bIns="37974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sym typeface="+mn-lt"/>
            </a:endParaRPr>
          </a:p>
        </p:txBody>
      </p:sp>
      <p:sp>
        <p:nvSpPr>
          <p:cNvPr id="6" name="MH_Other_4"/>
          <p:cNvSpPr/>
          <p:nvPr userDrawn="1">
            <p:custDataLst>
              <p:tags r:id="rId4"/>
            </p:custDataLst>
          </p:nvPr>
        </p:nvSpPr>
        <p:spPr>
          <a:xfrm>
            <a:off x="-91017" y="674689"/>
            <a:ext cx="361951" cy="361950"/>
          </a:xfrm>
          <a:prstGeom prst="ellipse">
            <a:avLst/>
          </a:prstGeom>
          <a:solidFill>
            <a:schemeClr val="accent1"/>
          </a:solidFill>
          <a:ln w="15875">
            <a:noFill/>
          </a:ln>
          <a:effectLst>
            <a:outerShdw blurRad="50800" dist="25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952" tIns="37974" rIns="75952" bIns="37974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sym typeface="+mn-lt"/>
            </a:endParaRPr>
          </a:p>
        </p:txBody>
      </p:sp>
      <p:sp>
        <p:nvSpPr>
          <p:cNvPr id="7" name="椭圆 6"/>
          <p:cNvSpPr/>
          <p:nvPr userDrawn="1"/>
        </p:nvSpPr>
        <p:spPr>
          <a:xfrm>
            <a:off x="780124" y="417420"/>
            <a:ext cx="432000" cy="432000"/>
          </a:xfrm>
          <a:prstGeom prst="ellipse">
            <a:avLst/>
          </a:prstGeom>
          <a:gradFill flip="none" rotWithShape="1">
            <a:gsLst>
              <a:gs pos="5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  <a:gs pos="0">
                <a:schemeClr val="bg1"/>
              </a:gs>
            </a:gsLst>
            <a:lin ang="18900000" scaled="0"/>
          </a:gradFill>
          <a:ln w="9525"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MH_Other_4"/>
          <p:cNvSpPr/>
          <p:nvPr userDrawn="1">
            <p:custDataLst>
              <p:tags r:id="rId5"/>
            </p:custDataLst>
          </p:nvPr>
        </p:nvSpPr>
        <p:spPr>
          <a:xfrm>
            <a:off x="211667" y="15875"/>
            <a:ext cx="205317" cy="204788"/>
          </a:xfrm>
          <a:prstGeom prst="ellipse">
            <a:avLst/>
          </a:prstGeom>
          <a:solidFill>
            <a:schemeClr val="accent1"/>
          </a:solidFill>
          <a:ln w="15875">
            <a:noFill/>
          </a:ln>
          <a:effectLst>
            <a:outerShdw blurRad="50800" dist="25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952" tIns="37974" rIns="75952" bIns="37974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sym typeface="+mn-lt"/>
            </a:endParaRPr>
          </a:p>
        </p:txBody>
      </p:sp>
      <p:sp>
        <p:nvSpPr>
          <p:cNvPr id="9" name="矩形 3"/>
          <p:cNvSpPr>
            <a:spLocks noChangeArrowheads="1"/>
          </p:cNvSpPr>
          <p:nvPr userDrawn="1"/>
        </p:nvSpPr>
        <p:spPr bwMode="auto">
          <a:xfrm>
            <a:off x="1881611" y="515938"/>
            <a:ext cx="1299845" cy="212090"/>
          </a:xfrm>
          <a:prstGeom prst="rect">
            <a:avLst/>
          </a:prstGeom>
          <a:noFill/>
          <a:ln>
            <a:noFill/>
          </a:ln>
        </p:spPr>
        <p:txBody>
          <a:bodyPr wrap="none" lIns="51309" tIns="25654" rIns="51309" bIns="25654">
            <a:spAutoFit/>
          </a:bodyPr>
          <a:lstStyle>
            <a:lvl1pPr marL="342900" indent="-342900"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1pPr>
            <a:lvl2pPr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9pPr>
          </a:lstStyle>
          <a:p>
            <a:pPr marL="0" lvl="1" algn="ctr">
              <a:defRPr/>
            </a:pPr>
            <a:r>
              <a:rPr lang="en-US" altLang="zh-CN" sz="1045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Teaching Analysis</a:t>
            </a:r>
            <a:endParaRPr lang="zh-CN" altLang="en-US" sz="1045">
              <a:solidFill>
                <a:srgbClr val="7F7F7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标题 1"/>
          <p:cNvSpPr txBox="1"/>
          <p:nvPr userDrawn="1"/>
        </p:nvSpPr>
        <p:spPr bwMode="auto">
          <a:xfrm>
            <a:off x="1432985" y="200661"/>
            <a:ext cx="863600" cy="281305"/>
          </a:xfrm>
          <a:prstGeom prst="rect">
            <a:avLst/>
          </a:prstGeom>
          <a:noFill/>
          <a:ln>
            <a:noFill/>
          </a:ln>
        </p:spPr>
        <p:txBody>
          <a:bodyPr wrap="none" lIns="51309" tIns="25654" rIns="51309" bIns="25654" anchor="ctr">
            <a:spAutoFit/>
          </a:bodyPr>
          <a:lstStyle>
            <a:lvl1pPr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495">
                <a:solidFill>
                  <a:srgbClr val="0D692C"/>
                </a:solidFill>
                <a:latin typeface="微软雅黑" panose="020B0503020204020204" charset="-122"/>
                <a:ea typeface="微软雅黑" panose="020B0503020204020204" charset="-122"/>
              </a:rPr>
              <a:t>教学分析</a:t>
            </a:r>
            <a:endParaRPr lang="zh-CN" altLang="en-US" sz="1495">
              <a:solidFill>
                <a:srgbClr val="0D692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1" name="图片 10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-2602"/>
          <a:stretch>
            <a:fillRect/>
          </a:stretch>
        </p:blipFill>
        <p:spPr bwMode="auto">
          <a:xfrm>
            <a:off x="10839451" y="5753100"/>
            <a:ext cx="2015067" cy="1898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38512"/>
            <a:ext cx="2084100" cy="1118752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55" y="5878546"/>
            <a:ext cx="864164" cy="838682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46" y="6530433"/>
            <a:ext cx="377042" cy="327568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596" y="6165304"/>
            <a:ext cx="8652563" cy="692696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445" y="6442945"/>
            <a:ext cx="218246" cy="324036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2883" y="6273316"/>
            <a:ext cx="218246" cy="324036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460" y="6273317"/>
            <a:ext cx="4079698" cy="581725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0721" y="5591798"/>
            <a:ext cx="1210510" cy="12518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46761E-07 4.25926E-06 L 0.0056 0.00509 C 0.00801 0.00509 0.01042 0.00717 0.01296 0.00717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500" y="359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8"/>
            <a:ext cx="109728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A6A8252-B14F-4121-A288-07E9DD2C6072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file:///D:\qq&#25991;&#20214;\712321467\Image\C2C\Image2\%7b75232B38-A165-1FB7-499C-2E1C792CACB5%7d.png" TargetMode="External"/><Relationship Id="rId15" Type="http://schemas.openxmlformats.org/officeDocument/2006/relationships/image" Target="../media/image11.png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1073743875" descr="学科网 zxxk.com"/>
          <p:cNvPicPr>
            <a:picLocks noChangeAspect="1"/>
          </p:cNvPicPr>
          <p:nvPr/>
        </p:nvPicPr>
        <p:blipFill>
          <a:blip r:embed="rId15" r:link="rId16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4.xml"/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5.xml"/><Relationship Id="rId7" Type="http://schemas.openxmlformats.org/officeDocument/2006/relationships/image" Target="../media/image21.jpeg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8.xml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9.xml"/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31.jpeg"/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tags" Target="../tags/tag12.xml"/><Relationship Id="rId2" Type="http://schemas.openxmlformats.org/officeDocument/2006/relationships/image" Target="../media/image35.png"/><Relationship Id="rId1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96435" y="2192655"/>
            <a:ext cx="609600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/>
              <a:t>2.3声的利用</a:t>
            </a:r>
            <a:endParaRPr lang="zh-CN" altLang="en-US" sz="3200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5949951" y="442384"/>
            <a:ext cx="4288367" cy="5996516"/>
            <a:chOff x="2789" y="0"/>
            <a:chExt cx="2971" cy="4320"/>
          </a:xfrm>
        </p:grpSpPr>
        <p:pic>
          <p:nvPicPr>
            <p:cNvPr id="47106" name="Picture 3" descr="Img22214640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789" y="0"/>
              <a:ext cx="2971" cy="206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7107" name="Picture 4" descr="Img22416723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789" y="2069"/>
              <a:ext cx="2971" cy="2251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10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3433" y="440267"/>
            <a:ext cx="3920067" cy="59986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AutoShape 8"/>
          <p:cNvSpPr/>
          <p:nvPr/>
        </p:nvSpPr>
        <p:spPr>
          <a:xfrm>
            <a:off x="3892551" y="2328333"/>
            <a:ext cx="3435349" cy="2220384"/>
          </a:xfrm>
          <a:prstGeom prst="irregularSeal2">
            <a:avLst/>
          </a:prstGeom>
          <a:solidFill>
            <a:srgbClr val="CCFFCC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r>
              <a:rPr lang="zh-CN" altLang="en-US" sz="3735" b="1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次声波</a:t>
            </a:r>
            <a:endParaRPr lang="zh-CN" altLang="en-US" sz="3735" b="1">
              <a:solidFill>
                <a:srgbClr val="0000FF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00151" y="442384"/>
            <a:ext cx="2927349" cy="5916083"/>
            <a:chOff x="0" y="0"/>
            <a:chExt cx="2042" cy="4320"/>
          </a:xfrm>
        </p:grpSpPr>
        <p:pic>
          <p:nvPicPr>
            <p:cNvPr id="48130" name="Picture 3" descr="image00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2115"/>
              <a:ext cx="2018" cy="22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8131" name="Picture 4" descr="F200505261043020000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2042" cy="2115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" name="Group 5"/>
          <p:cNvGrpSpPr/>
          <p:nvPr/>
        </p:nvGrpSpPr>
        <p:grpSpPr>
          <a:xfrm>
            <a:off x="4436533" y="88900"/>
            <a:ext cx="6731000" cy="6324600"/>
            <a:chOff x="2018" y="0"/>
            <a:chExt cx="3742" cy="4320"/>
          </a:xfrm>
        </p:grpSpPr>
        <p:pic>
          <p:nvPicPr>
            <p:cNvPr id="48133" name="Picture 6" descr="U662P1T1D5817471F21DT2005020814023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59" y="2894"/>
              <a:ext cx="1901" cy="142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8134" name="Picture 7" descr="wm04122602_1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87" y="1797"/>
              <a:ext cx="1973" cy="1144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48135" name="Group 8"/>
            <p:cNvGrpSpPr/>
            <p:nvPr/>
          </p:nvGrpSpPr>
          <p:grpSpPr>
            <a:xfrm>
              <a:off x="2018" y="0"/>
              <a:ext cx="1860" cy="4320"/>
              <a:chOff x="2018" y="0"/>
              <a:chExt cx="1860" cy="4320"/>
            </a:xfrm>
          </p:grpSpPr>
          <p:pic>
            <p:nvPicPr>
              <p:cNvPr id="48136" name="Picture 9" descr="200451191327797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018" y="0"/>
                <a:ext cx="1846" cy="211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48137" name="Picture 10" descr="01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18" y="2115"/>
                <a:ext cx="1860" cy="2205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pic>
          <p:nvPicPr>
            <p:cNvPr id="48138" name="Picture 11" descr="u=2582042394,970928615&amp;gp=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878" y="0"/>
              <a:ext cx="1882" cy="1752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4" name="AutoShape 14"/>
          <p:cNvSpPr/>
          <p:nvPr/>
        </p:nvSpPr>
        <p:spPr>
          <a:xfrm>
            <a:off x="3045884" y="2654300"/>
            <a:ext cx="3302000" cy="1615017"/>
          </a:xfrm>
          <a:prstGeom prst="irregularSeal2">
            <a:avLst/>
          </a:prstGeom>
          <a:solidFill>
            <a:srgbClr val="CCFFCC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r>
              <a:rPr lang="zh-CN" altLang="en-US" sz="3735" b="1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次声波</a:t>
            </a:r>
            <a:endParaRPr lang="zh-CN" altLang="en-US" sz="3735" b="1">
              <a:solidFill>
                <a:srgbClr val="0000FF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</p:spTree>
    <p:custDataLst>
      <p:tags r:id="rId8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72884" y="1068917"/>
            <a:ext cx="2090420" cy="66611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3735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声与信息</a:t>
            </a:r>
            <a:endParaRPr lang="zh-CN" altLang="en-US" sz="3735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Text Box 8"/>
          <p:cNvSpPr txBox="1"/>
          <p:nvPr/>
        </p:nvSpPr>
        <p:spPr>
          <a:xfrm>
            <a:off x="829733" y="2021417"/>
            <a:ext cx="869103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zh-CN" altLang="en-US" sz="3735" b="1">
                <a:latin typeface="Times New Roman" panose="02020603050405020304" pitchFamily="18" charset="0"/>
                <a:ea typeface="黑体" panose="02010609060101010101" pitchFamily="2" charset="-122"/>
              </a:rPr>
              <a:t>从异常声音中获取信息（可闻声）</a:t>
            </a:r>
            <a:endParaRPr lang="zh-CN" altLang="en-US" sz="3735" b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" name="Text Box 10"/>
          <p:cNvSpPr txBox="1"/>
          <p:nvPr/>
        </p:nvSpPr>
        <p:spPr>
          <a:xfrm>
            <a:off x="829733" y="2806700"/>
            <a:ext cx="10739967" cy="216281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735" b="1">
                <a:solidFill>
                  <a:srgbClr val="FF3788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医生通过听诊器诊断疾病</a:t>
            </a:r>
            <a:r>
              <a:rPr lang="en-US" altLang="zh-CN" sz="3735" b="1">
                <a:solidFill>
                  <a:srgbClr val="FF3788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;</a:t>
            </a:r>
            <a:endParaRPr lang="en-US" altLang="zh-CN" sz="3735" b="1">
              <a:solidFill>
                <a:srgbClr val="FF3788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735" b="1">
                <a:solidFill>
                  <a:srgbClr val="00B05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汽车修理师通过听汽车发动机的声音判断故障 </a:t>
            </a:r>
            <a:r>
              <a:rPr lang="en-US" altLang="zh-CN" sz="3735" b="1">
                <a:solidFill>
                  <a:srgbClr val="00B05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;</a:t>
            </a:r>
            <a:endParaRPr lang="en-US" altLang="zh-CN" sz="3735" b="1">
              <a:solidFill>
                <a:srgbClr val="00B05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735" b="1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铁路工人用铁锤敲击钢轨会发现松动的螺栓</a:t>
            </a:r>
            <a:r>
              <a:rPr lang="en-US" altLang="zh-CN" sz="3735" b="1">
                <a:solidFill>
                  <a:srgbClr val="00B0F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……</a:t>
            </a:r>
            <a:endParaRPr lang="en-US" altLang="zh-CN" sz="3735" b="1">
              <a:solidFill>
                <a:srgbClr val="00B0F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00151" y="1244600"/>
            <a:ext cx="5727700" cy="3810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Text Box 2"/>
          <p:cNvSpPr txBox="1"/>
          <p:nvPr/>
        </p:nvSpPr>
        <p:spPr>
          <a:xfrm>
            <a:off x="7226300" y="2087033"/>
            <a:ext cx="4267200" cy="181673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3735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3735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把脉（切脉）</a:t>
            </a:r>
            <a:r>
              <a:rPr lang="en-US" altLang="zh-CN" sz="3735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3735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利用声音诊病的最早的例子</a:t>
            </a:r>
            <a:endParaRPr lang="zh-CN" altLang="en-US" sz="3735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/>
          <p:cNvPicPr>
            <a:picLocks noChangeAspect="1"/>
          </p:cNvPicPr>
          <p:nvPr/>
        </p:nvPicPr>
        <p:blipFill>
          <a:blip r:embed="rId1"/>
          <a:srcRect t="5368"/>
          <a:stretch>
            <a:fillRect/>
          </a:stretch>
        </p:blipFill>
        <p:spPr>
          <a:xfrm>
            <a:off x="2063750" y="404813"/>
            <a:ext cx="4505326" cy="6453187"/>
          </a:xfrm>
          <a:prstGeom prst="rect">
            <a:avLst/>
          </a:prstGeom>
          <a:noFill/>
          <a:ln w="5715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0243" name="Picture 7"/>
          <p:cNvPicPr>
            <a:picLocks noChangeAspect="1"/>
          </p:cNvPicPr>
          <p:nvPr/>
        </p:nvPicPr>
        <p:blipFill>
          <a:blip r:embed="rId2"/>
          <a:srcRect t="5815"/>
          <a:stretch>
            <a:fillRect/>
          </a:stretch>
        </p:blipFill>
        <p:spPr>
          <a:xfrm>
            <a:off x="6889750" y="549275"/>
            <a:ext cx="3527425" cy="3402013"/>
          </a:xfrm>
          <a:prstGeom prst="rect">
            <a:avLst/>
          </a:prstGeom>
          <a:noFill/>
          <a:ln w="381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0244" name="Text Box 8"/>
          <p:cNvSpPr txBox="1"/>
          <p:nvPr/>
        </p:nvSpPr>
        <p:spPr>
          <a:xfrm>
            <a:off x="6816725" y="4797425"/>
            <a:ext cx="3515360" cy="13220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>
                <a:solidFill>
                  <a:srgbClr val="FF0066"/>
                </a:solidFill>
              </a:rPr>
              <a:t>彩色</a:t>
            </a:r>
            <a:r>
              <a:rPr lang="en-US" altLang="zh-CN" sz="4000" b="1">
                <a:solidFill>
                  <a:srgbClr val="FF0066"/>
                </a:solidFill>
              </a:rPr>
              <a:t>B</a:t>
            </a:r>
            <a:r>
              <a:rPr lang="zh-CN" altLang="en-US" sz="4000" b="1">
                <a:solidFill>
                  <a:srgbClr val="FF0066"/>
                </a:solidFill>
              </a:rPr>
              <a:t>型超声波</a:t>
            </a:r>
            <a:endParaRPr lang="zh-CN" altLang="en-US" sz="4000" b="1">
              <a:solidFill>
                <a:srgbClr val="FF0066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>
                <a:solidFill>
                  <a:srgbClr val="FF0066"/>
                </a:solidFill>
              </a:rPr>
              <a:t>诊断仪</a:t>
            </a:r>
            <a:endParaRPr lang="zh-CN" altLang="en-US" sz="4000" b="1">
              <a:solidFill>
                <a:srgbClr val="FF0066"/>
              </a:solidFill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1774825" y="260350"/>
            <a:ext cx="4105276" cy="3263900"/>
          </a:xfrm>
          <a:ln w="57150">
            <a:solidFill>
              <a:srgbClr val="FF0066">
                <a:alpha val="100000"/>
              </a:srgbClr>
            </a:solidFill>
            <a:miter lim="800000"/>
            <a:headEnd/>
            <a:tailEnd/>
          </a:ln>
        </p:spPr>
      </p:pic>
      <p:pic>
        <p:nvPicPr>
          <p:cNvPr id="11267" name="Picture 9"/>
          <p:cNvPicPr>
            <a:picLocks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319963" y="657226"/>
            <a:ext cx="3087688" cy="3033713"/>
          </a:xfrm>
          <a:ln w="57150">
            <a:solidFill>
              <a:srgbClr val="FF0066">
                <a:alpha val="100000"/>
              </a:srgbClr>
            </a:solidFill>
            <a:miter lim="800000"/>
            <a:headEnd/>
            <a:tailEnd/>
          </a:ln>
        </p:spPr>
      </p:pic>
      <p:pic>
        <p:nvPicPr>
          <p:cNvPr id="11268" name="Picture 13"/>
          <p:cNvPicPr>
            <a:picLocks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992313" y="3762376"/>
            <a:ext cx="3095626" cy="3095626"/>
          </a:xfrm>
          <a:ln w="57150">
            <a:solidFill>
              <a:srgbClr val="FF0066">
                <a:alpha val="100000"/>
              </a:srgbClr>
            </a:solidFill>
            <a:miter lim="800000"/>
            <a:headEnd/>
            <a:tailEnd/>
          </a:ln>
        </p:spPr>
      </p:pic>
      <p:sp>
        <p:nvSpPr>
          <p:cNvPr id="11269" name="Rectangle 16"/>
          <p:cNvSpPr/>
          <p:nvPr/>
        </p:nvSpPr>
        <p:spPr>
          <a:xfrm>
            <a:off x="5232400" y="5803583"/>
            <a:ext cx="302958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>
                <a:solidFill>
                  <a:schemeClr val="accent2"/>
                </a:solidFill>
              </a:rPr>
              <a:t>超声波测速仪 </a:t>
            </a:r>
            <a:endParaRPr lang="zh-CN" altLang="en-US" sz="3600" b="1">
              <a:solidFill>
                <a:schemeClr val="accent2"/>
              </a:solidFill>
            </a:endParaRPr>
          </a:p>
        </p:txBody>
      </p:sp>
      <p:sp>
        <p:nvSpPr>
          <p:cNvPr id="11270" name="Rectangle 17"/>
          <p:cNvSpPr/>
          <p:nvPr/>
        </p:nvSpPr>
        <p:spPr>
          <a:xfrm>
            <a:off x="7104064" y="4009709"/>
            <a:ext cx="302958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>
                <a:solidFill>
                  <a:schemeClr val="accent2"/>
                </a:solidFill>
              </a:rPr>
              <a:t>超声波测厚仪 </a:t>
            </a:r>
            <a:endParaRPr lang="zh-CN" altLang="en-US" sz="3600" b="1">
              <a:solidFill>
                <a:schemeClr val="accent2"/>
              </a:solidFill>
            </a:endParaRPr>
          </a:p>
        </p:txBody>
      </p:sp>
      <p:sp>
        <p:nvSpPr>
          <p:cNvPr id="11271" name="Text Box 18"/>
          <p:cNvSpPr txBox="1"/>
          <p:nvPr/>
        </p:nvSpPr>
        <p:spPr>
          <a:xfrm>
            <a:off x="6021388" y="404813"/>
            <a:ext cx="736600" cy="2834640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>
                <a:solidFill>
                  <a:schemeClr val="accent2"/>
                </a:solidFill>
              </a:rPr>
              <a:t>超声波探伤仪</a:t>
            </a:r>
            <a:endParaRPr lang="zh-CN" altLang="en-US" sz="3600" b="1">
              <a:solidFill>
                <a:schemeClr val="accent2"/>
              </a:solidFill>
            </a:endParaRP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70" grpId="0"/>
      <p:bldP spid="112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4"/>
          <p:cNvSpPr txBox="1"/>
          <p:nvPr/>
        </p:nvSpPr>
        <p:spPr>
          <a:xfrm>
            <a:off x="1774825" y="404813"/>
            <a:ext cx="8497888" cy="14757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>
                <a:solidFill>
                  <a:srgbClr val="FF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二</a:t>
            </a:r>
            <a:r>
              <a:rPr lang="en-US" altLang="zh-CN" sz="3600" b="1">
                <a:solidFill>
                  <a:srgbClr val="FF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.</a:t>
            </a:r>
            <a:r>
              <a:rPr lang="zh-CN" altLang="en-US" sz="3600" b="1">
                <a:solidFill>
                  <a:srgbClr val="FF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声与能量</a:t>
            </a:r>
            <a:endParaRPr lang="zh-CN" altLang="en-US" sz="3600" b="1">
              <a:solidFill>
                <a:srgbClr val="FF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endParaRPr lang="en-US" altLang="zh-CN" sz="3600" b="1">
              <a:solidFill>
                <a:srgbClr val="FF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6387" name="Text Box 5"/>
          <p:cNvSpPr txBox="1"/>
          <p:nvPr/>
        </p:nvSpPr>
        <p:spPr>
          <a:xfrm>
            <a:off x="598170" y="1052195"/>
            <a:ext cx="792162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/>
              <a:t>声波能传递能量吗？</a:t>
            </a:r>
            <a:endParaRPr lang="zh-CN" altLang="en-US" sz="3600" b="1"/>
          </a:p>
        </p:txBody>
      </p:sp>
      <p:sp>
        <p:nvSpPr>
          <p:cNvPr id="16388" name="Text Box 6"/>
          <p:cNvSpPr txBox="1"/>
          <p:nvPr/>
        </p:nvSpPr>
        <p:spPr>
          <a:xfrm>
            <a:off x="2484120" y="1697355"/>
            <a:ext cx="813593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/>
              <a:t>利用声波传递能量的事例有哪些？</a:t>
            </a:r>
            <a:endParaRPr lang="zh-CN" altLang="en-US" sz="3600" b="1"/>
          </a:p>
        </p:txBody>
      </p:sp>
      <p:sp>
        <p:nvSpPr>
          <p:cNvPr id="16389" name="Text Box 7"/>
          <p:cNvSpPr txBox="1"/>
          <p:nvPr/>
        </p:nvSpPr>
        <p:spPr>
          <a:xfrm>
            <a:off x="703580" y="2564765"/>
            <a:ext cx="1099947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/>
              <a:t>外科医生利用超声波传递能量</a:t>
            </a:r>
            <a:r>
              <a:rPr lang="en-US" altLang="zh-CN" sz="3600" b="1"/>
              <a:t>,</a:t>
            </a:r>
            <a:r>
              <a:rPr lang="zh-CN" altLang="en-US" sz="3600" b="1"/>
              <a:t>除去人体内的结石</a:t>
            </a:r>
            <a:r>
              <a:rPr lang="en-US" altLang="zh-CN" sz="3600" b="1"/>
              <a:t>.</a:t>
            </a:r>
            <a:endParaRPr lang="en-US" altLang="zh-CN" sz="3600" b="1"/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/>
              <a:t> </a:t>
            </a:r>
            <a:r>
              <a:rPr lang="zh-CN" altLang="en-US" sz="3600" b="1"/>
              <a:t>超声波雾化</a:t>
            </a:r>
            <a:r>
              <a:rPr lang="en-US" altLang="zh-CN" sz="3600" b="1"/>
              <a:t>.</a:t>
            </a:r>
            <a:endParaRPr lang="en-US" altLang="zh-CN" sz="3600" b="1"/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/>
              <a:t>超声波清洁牙垢</a:t>
            </a:r>
            <a:r>
              <a:rPr lang="en-US" altLang="zh-CN" sz="3600" b="1"/>
              <a:t>.</a:t>
            </a:r>
            <a:endParaRPr lang="en-US" altLang="zh-CN" sz="3600" b="1"/>
          </a:p>
        </p:txBody>
      </p:sp>
      <p:sp>
        <p:nvSpPr>
          <p:cNvPr id="16390" name="Text Box 8"/>
          <p:cNvSpPr txBox="1"/>
          <p:nvPr/>
        </p:nvSpPr>
        <p:spPr>
          <a:xfrm>
            <a:off x="296545" y="4871720"/>
            <a:ext cx="105295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/>
              <a:t>   </a:t>
            </a:r>
            <a:r>
              <a:rPr lang="zh-CN" altLang="en-US" sz="3600" b="1"/>
              <a:t>工人利用超声波传递能量</a:t>
            </a:r>
            <a:r>
              <a:rPr lang="en-US" altLang="zh-CN" sz="3600" b="1"/>
              <a:t>,</a:t>
            </a:r>
            <a:r>
              <a:rPr lang="zh-CN" altLang="en-US" sz="3600" b="1"/>
              <a:t>清洗钟表等精密的机械</a:t>
            </a:r>
            <a:r>
              <a:rPr lang="en-US" altLang="zh-CN" sz="3600" b="1"/>
              <a:t>.</a:t>
            </a:r>
            <a:endParaRPr lang="en-US" altLang="zh-CN" sz="3600" b="1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16389" grpId="0"/>
      <p:bldP spid="163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554565" y="616230"/>
            <a:ext cx="3462655" cy="577977"/>
            <a:chOff x="7264400" y="1235575"/>
            <a:chExt cx="5631448" cy="952638"/>
          </a:xfrm>
        </p:grpSpPr>
        <p:sp>
          <p:nvSpPr>
            <p:cNvPr id="8" name="矩形 7"/>
            <p:cNvSpPr/>
            <p:nvPr/>
          </p:nvSpPr>
          <p:spPr>
            <a:xfrm>
              <a:off x="7393190" y="1350526"/>
              <a:ext cx="4885256" cy="8376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01000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1pPr>
              <a:lvl2pPr marL="4572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2pPr>
              <a:lvl3pPr marL="9144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3pPr>
              <a:lvl4pPr marL="13716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4pPr>
              <a:lvl5pPr marL="18288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5pPr>
              <a:lvl6pPr marL="22860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6pPr>
              <a:lvl7pPr marL="27432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7pPr>
              <a:lvl8pPr marL="32004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8pPr>
              <a:lvl9pPr marL="36576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7264400" y="1235575"/>
              <a:ext cx="5631448" cy="837823"/>
            </a:xfrm>
            <a:prstGeom prst="rect">
              <a:avLst/>
            </a:prstGeom>
            <a:solidFill>
              <a:srgbClr val="FFD20D"/>
            </a:solidFill>
            <a:ln w="38100">
              <a:solidFill>
                <a:srgbClr val="01000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1pPr>
              <a:lvl2pPr marL="4572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2pPr>
              <a:lvl3pPr marL="9144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3pPr>
              <a:lvl4pPr marL="13716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4pPr>
              <a:lvl5pPr marL="18288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5pPr>
              <a:lvl6pPr marL="22860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6pPr>
              <a:lvl7pPr marL="27432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7pPr>
              <a:lvl8pPr marL="32004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8pPr>
              <a:lvl9pPr marL="36576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300" b="0" i="0" u="none" strike="noStrike" kern="1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阿里巴巴普惠体 B" panose="00020600040101010101" charset="-122"/>
                  <a:ea typeface="阿里巴巴普惠体 B" panose="00020600040101010101" charset="-122"/>
                  <a:cs typeface="阿里巴巴普惠体 B" panose="00020600040101010101" charset="-122"/>
                </a:rPr>
                <a:t>超声波传递能量</a:t>
              </a:r>
              <a:endParaRPr kumimoji="0" lang="zh-CN" altLang="en-US" sz="3300" b="0" i="0" u="none" strike="noStrike" kern="1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 B" panose="00020600040101010101" charset="-122"/>
                <a:ea typeface="阿里巴巴普惠体 B" panose="00020600040101010101" charset="-122"/>
                <a:cs typeface="阿里巴巴普惠体 B" panose="00020600040101010101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411640" y="1486951"/>
            <a:ext cx="2970353" cy="3075687"/>
            <a:chOff x="3326560" y="2973901"/>
            <a:chExt cx="5940705" cy="6151374"/>
          </a:xfrm>
        </p:grpSpPr>
        <p:sp>
          <p:nvSpPr>
            <p:cNvPr id="10" name="文本框 9"/>
            <p:cNvSpPr txBox="1"/>
            <p:nvPr/>
          </p:nvSpPr>
          <p:spPr>
            <a:xfrm>
              <a:off x="4557732" y="6949765"/>
              <a:ext cx="3660133" cy="21755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700" b="0" i="0" u="none" strike="noStrike" kern="1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阿里巴巴普惠体 R" panose="00020600040101010101" pitchFamily="18" charset="-122"/>
                  <a:ea typeface="阿里巴巴普惠体 R" panose="00020600040101010101" pitchFamily="18" charset="-122"/>
                  <a:cs typeface="阿里巴巴普惠体 R" panose="00020600040101010101" pitchFamily="18" charset="-122"/>
                </a:rPr>
                <a:t>超声波清洗</a:t>
              </a:r>
              <a:endParaRPr kumimoji="0" lang="zh-CN" altLang="en-US" sz="27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 R" panose="00020600040101010101" pitchFamily="18" charset="-122"/>
                <a:ea typeface="阿里巴巴普惠体 R" panose="00020600040101010101" pitchFamily="18" charset="-122"/>
                <a:cs typeface="阿里巴巴普惠体 R" panose="00020600040101010101" pitchFamily="18" charset="-122"/>
              </a:endParaRPr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01"/>
            <a:stretch>
              <a:fillRect/>
            </a:stretch>
          </p:blipFill>
          <p:spPr>
            <a:xfrm>
              <a:off x="3326560" y="2982340"/>
              <a:ext cx="5768000" cy="3888016"/>
            </a:xfrm>
            <a:prstGeom prst="rect">
              <a:avLst/>
            </a:prstGeom>
          </p:spPr>
        </p:pic>
        <p:sp>
          <p:nvSpPr>
            <p:cNvPr id="12" name="矩形 11"/>
            <p:cNvSpPr/>
            <p:nvPr/>
          </p:nvSpPr>
          <p:spPr>
            <a:xfrm>
              <a:off x="3466977" y="2973901"/>
              <a:ext cx="5800288" cy="4000198"/>
            </a:xfrm>
            <a:prstGeom prst="rect">
              <a:avLst/>
            </a:prstGeom>
            <a:noFill/>
            <a:ln w="76200">
              <a:solidFill>
                <a:srgbClr val="FF58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1pPr>
              <a:lvl2pPr marL="4572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2pPr>
              <a:lvl3pPr marL="9144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3pPr>
              <a:lvl4pPr marL="13716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4pPr>
              <a:lvl5pPr marL="18288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5pPr>
              <a:lvl6pPr marL="22860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6pPr>
              <a:lvl7pPr marL="27432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7pPr>
              <a:lvl8pPr marL="32004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8pPr>
              <a:lvl9pPr marL="36576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854356" y="1470454"/>
            <a:ext cx="2905975" cy="3092184"/>
            <a:chOff x="15103487" y="2940908"/>
            <a:chExt cx="5811950" cy="6184367"/>
          </a:xfrm>
        </p:grpSpPr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383" b="20845"/>
            <a:stretch>
              <a:fillRect/>
            </a:stretch>
          </p:blipFill>
          <p:spPr>
            <a:xfrm>
              <a:off x="15103487" y="2940908"/>
              <a:ext cx="5773597" cy="4028303"/>
            </a:xfrm>
            <a:prstGeom prst="rect">
              <a:avLst/>
            </a:prstGeom>
          </p:spPr>
        </p:pic>
        <p:sp>
          <p:nvSpPr>
            <p:cNvPr id="19" name="矩形 18"/>
            <p:cNvSpPr/>
            <p:nvPr/>
          </p:nvSpPr>
          <p:spPr>
            <a:xfrm>
              <a:off x="15115149" y="2973901"/>
              <a:ext cx="5800288" cy="4000198"/>
            </a:xfrm>
            <a:prstGeom prst="rect">
              <a:avLst/>
            </a:prstGeom>
            <a:noFill/>
            <a:ln w="76200">
              <a:solidFill>
                <a:srgbClr val="FF58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1pPr>
              <a:lvl2pPr marL="4572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2pPr>
              <a:lvl3pPr marL="9144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3pPr>
              <a:lvl4pPr marL="13716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4pPr>
              <a:lvl5pPr marL="18288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5pPr>
              <a:lvl6pPr marL="22860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6pPr>
              <a:lvl7pPr marL="27432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7pPr>
              <a:lvl8pPr marL="32004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8pPr>
              <a:lvl9pPr marL="36576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912936" y="6949765"/>
              <a:ext cx="4253552" cy="21755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700" b="0" i="0" u="none" strike="noStrike" kern="1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阿里巴巴普惠体 R" panose="00020600040101010101" pitchFamily="18" charset="-122"/>
                  <a:ea typeface="阿里巴巴普惠体 R" panose="00020600040101010101" pitchFamily="18" charset="-122"/>
                  <a:cs typeface="阿里巴巴普惠体 R" panose="00020600040101010101" pitchFamily="18" charset="-122"/>
                </a:rPr>
                <a:t>超声波加湿器</a:t>
              </a:r>
              <a:endParaRPr kumimoji="0" lang="zh-CN" altLang="en-US" sz="27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 R" panose="00020600040101010101" pitchFamily="18" charset="-122"/>
                <a:ea typeface="阿里巴巴普惠体 R" panose="00020600040101010101" pitchFamily="18" charset="-122"/>
                <a:cs typeface="阿里巴巴普惠体 R" panose="00020600040101010101" pitchFamily="18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481848" y="3975705"/>
            <a:ext cx="2900144" cy="2567940"/>
            <a:chOff x="3466977" y="7951410"/>
            <a:chExt cx="5800288" cy="5135880"/>
          </a:xfrm>
        </p:grpSpPr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7" t="-153" r="21814" b="45594"/>
            <a:stretch>
              <a:fillRect/>
            </a:stretch>
          </p:blipFill>
          <p:spPr>
            <a:xfrm>
              <a:off x="3476169" y="7951410"/>
              <a:ext cx="5771274" cy="4042116"/>
            </a:xfrm>
            <a:prstGeom prst="rect">
              <a:avLst/>
            </a:prstGeom>
          </p:spPr>
        </p:pic>
        <p:sp>
          <p:nvSpPr>
            <p:cNvPr id="23" name="矩形 22"/>
            <p:cNvSpPr/>
            <p:nvPr/>
          </p:nvSpPr>
          <p:spPr>
            <a:xfrm>
              <a:off x="3466977" y="7984653"/>
              <a:ext cx="5800288" cy="4000198"/>
            </a:xfrm>
            <a:prstGeom prst="rect">
              <a:avLst/>
            </a:prstGeom>
            <a:noFill/>
            <a:ln w="76200">
              <a:solidFill>
                <a:srgbClr val="FF58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1pPr>
              <a:lvl2pPr marL="4572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2pPr>
              <a:lvl3pPr marL="9144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3pPr>
              <a:lvl4pPr marL="13716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4pPr>
              <a:lvl5pPr marL="18288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5pPr>
              <a:lvl6pPr marL="22860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6pPr>
              <a:lvl7pPr marL="27432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7pPr>
              <a:lvl8pPr marL="32004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8pPr>
              <a:lvl9pPr marL="36576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45207" y="11908730"/>
              <a:ext cx="4721860" cy="11785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700" b="0" i="0" u="none" strike="noStrike" kern="1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阿里巴巴普惠体 R" panose="00020600040101010101" pitchFamily="18" charset="-122"/>
                  <a:ea typeface="阿里巴巴普惠体 R" panose="00020600040101010101" pitchFamily="18" charset="-122"/>
                  <a:cs typeface="阿里巴巴普惠体 R" panose="00020600040101010101" pitchFamily="18" charset="-122"/>
                </a:rPr>
                <a:t>超声波牙刷</a:t>
              </a:r>
              <a:endParaRPr kumimoji="0" lang="zh-CN" altLang="en-US" sz="27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 R" panose="00020600040101010101" pitchFamily="18" charset="-122"/>
                <a:ea typeface="阿里巴巴普惠体 R" panose="00020600040101010101" pitchFamily="18" charset="-122"/>
                <a:cs typeface="阿里巴巴普惠体 R" panose="00020600040101010101" pitchFamily="18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860187" y="3992326"/>
            <a:ext cx="2920332" cy="2551430"/>
            <a:chOff x="15115149" y="7984653"/>
            <a:chExt cx="5840663" cy="5102859"/>
          </a:xfrm>
        </p:grpSpPr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5" r="1325"/>
            <a:stretch>
              <a:fillRect/>
            </a:stretch>
          </p:blipFill>
          <p:spPr>
            <a:xfrm>
              <a:off x="15152120" y="7995684"/>
              <a:ext cx="5803692" cy="3954578"/>
            </a:xfrm>
            <a:prstGeom prst="rect">
              <a:avLst/>
            </a:prstGeom>
          </p:spPr>
        </p:pic>
        <p:sp>
          <p:nvSpPr>
            <p:cNvPr id="31" name="矩形 30"/>
            <p:cNvSpPr/>
            <p:nvPr/>
          </p:nvSpPr>
          <p:spPr>
            <a:xfrm>
              <a:off x="15115149" y="7984653"/>
              <a:ext cx="5800288" cy="4000198"/>
            </a:xfrm>
            <a:prstGeom prst="rect">
              <a:avLst/>
            </a:prstGeom>
            <a:noFill/>
            <a:ln w="76200">
              <a:solidFill>
                <a:srgbClr val="FF58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1pPr>
              <a:lvl2pPr marL="4572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2pPr>
              <a:lvl3pPr marL="9144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3pPr>
              <a:lvl4pPr marL="13716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4pPr>
              <a:lvl5pPr marL="18288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5pPr>
              <a:lvl6pPr marL="22860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6pPr>
              <a:lvl7pPr marL="27432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7pPr>
              <a:lvl8pPr marL="32004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8pPr>
              <a:lvl9pPr marL="3657600" marR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sz="1800" b="0" i="0" u="none" strike="noStrike" kern="1200" cap="none" spc="0" normalizeH="0" baseline="0" noProof="0">
                  <a:solidFill>
                    <a:schemeClr val="lt1"/>
                  </a:solidFill>
                  <a:uLnTx/>
                  <a:uFillTx/>
                  <a:latin typeface="Calibri" panose="020F0502020204030204"/>
                  <a:ea typeface="Arial" panose="020B0604020202020204" pitchFamily="34" charset="0"/>
                  <a:cs typeface="Arial" panose="020B0604020202020204" pitchFamily="34" charset="0"/>
                  <a:sym typeface="Wingdings" panose="05000000000000000000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16188299" y="11908952"/>
              <a:ext cx="4766309" cy="11785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700" b="0" i="0" u="none" strike="noStrike" kern="1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阿里巴巴普惠体 R" panose="00020600040101010101" pitchFamily="18" charset="-122"/>
                  <a:ea typeface="阿里巴巴普惠体 R" panose="00020600040101010101" pitchFamily="18" charset="-122"/>
                  <a:cs typeface="阿里巴巴普惠体 R" panose="00020600040101010101" pitchFamily="18" charset="-122"/>
                </a:rPr>
                <a:t>超声波碎石</a:t>
              </a:r>
              <a:endParaRPr kumimoji="0" lang="zh-CN" altLang="en-US" sz="27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 R" panose="00020600040101010101" pitchFamily="18" charset="-122"/>
                <a:ea typeface="阿里巴巴普惠体 R" panose="00020600040101010101" pitchFamily="18" charset="-122"/>
                <a:cs typeface="阿里巴巴普惠体 R" panose="00020600040101010101" pitchFamily="18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90784" y="1549400"/>
            <a:ext cx="5501216" cy="3416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Text Box 17"/>
          <p:cNvSpPr txBox="1"/>
          <p:nvPr/>
        </p:nvSpPr>
        <p:spPr>
          <a:xfrm>
            <a:off x="666751" y="1758951"/>
            <a:ext cx="6318249" cy="296672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3735" b="1">
                <a:latin typeface="黑体" panose="02010609060101010101" pitchFamily="2" charset="-122"/>
                <a:ea typeface="黑体" panose="02010609060101010101" pitchFamily="2" charset="-122"/>
              </a:rPr>
              <a:t>蝙蝠在飞行时会发出超声波，这些声波碰到墙壁或昆虫时会反射回来，根据回声到来的方位和时间，蝙蝠可以确定目标的位置和距离。</a:t>
            </a:r>
            <a:endParaRPr lang="zh-CN" altLang="en-US" sz="3735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Text Box 18"/>
          <p:cNvSpPr txBox="1"/>
          <p:nvPr/>
        </p:nvSpPr>
        <p:spPr>
          <a:xfrm>
            <a:off x="649817" y="4965700"/>
            <a:ext cx="9956800" cy="66611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3735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蝙蝠采用的这种方法叫做</a:t>
            </a:r>
            <a:r>
              <a:rPr lang="zh-CN" altLang="en-US" sz="3735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回声定位</a:t>
            </a:r>
            <a:r>
              <a:rPr lang="zh-CN" altLang="en-US" sz="3735" b="1"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3735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5"/>
          <p:cNvSpPr/>
          <p:nvPr/>
        </p:nvSpPr>
        <p:spPr>
          <a:xfrm>
            <a:off x="2208213" y="260350"/>
            <a:ext cx="626427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latin typeface="Arial" panose="020B0604020202020204" pitchFamily="34" charset="0"/>
              </a:rPr>
              <a:t>海豚与声纳以及</a:t>
            </a:r>
            <a:r>
              <a:rPr lang="zh-CN" altLang="en-US" b="1">
                <a:solidFill>
                  <a:schemeClr val="tx1"/>
                </a:solidFill>
                <a:latin typeface="Arial" panose="020B0604020202020204" pitchFamily="34" charset="0"/>
              </a:rPr>
              <a:t>潜水艇</a:t>
            </a:r>
            <a:endParaRPr lang="zh-CN" altLang="en-US" b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3798" name="Rectangle 6"/>
          <p:cNvSpPr/>
          <p:nvPr/>
        </p:nvSpPr>
        <p:spPr>
          <a:xfrm>
            <a:off x="1703388" y="5800726"/>
            <a:ext cx="8964612" cy="10763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lstStyle/>
          <a:p>
            <a:pPr eaLnBrk="1" hangingPunct="1"/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</a:rPr>
              <a:t>       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</a:rPr>
              <a:t>核潜艇利用海豚仿生制造了声纳系统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</a:rPr>
              <a:t>使自己知道与海岸的距离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</a:rPr>
              <a:t>猎物的行踪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</a:rPr>
              <a:t>深度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  <a:endParaRPr lang="en-US" altLang="zh-CN" sz="3200" b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3799" name="Rectangle 7"/>
          <p:cNvSpPr/>
          <p:nvPr/>
        </p:nvSpPr>
        <p:spPr>
          <a:xfrm>
            <a:off x="8183563" y="1557338"/>
            <a:ext cx="1909762" cy="3046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</a:rPr>
              <a:t>      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</a:rPr>
              <a:t>海豚利用声波识别食物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</a:rPr>
              <a:t>敌人和它们周围的环境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  <a:endParaRPr lang="en-US" altLang="zh-CN" sz="3200" b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33801" name="Picture 9"/>
          <p:cNvPicPr>
            <a:picLocks noChangeAspect="1"/>
          </p:cNvPicPr>
          <p:nvPr>
            <p:ph/>
          </p:nvPr>
        </p:nvPicPr>
        <p:blipFill>
          <a:blip r:embed="rId1"/>
          <a:stretch>
            <a:fillRect/>
          </a:stretch>
        </p:blipFill>
        <p:spPr>
          <a:xfrm>
            <a:off x="1847850" y="1125538"/>
            <a:ext cx="6096000" cy="4572000"/>
          </a:xfrm>
          <a:ln w="57150">
            <a:solidFill>
              <a:schemeClr val="folHlink">
                <a:alpha val="10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/>
      <p:bldP spid="3379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4"/>
          <p:cNvSpPr txBox="1"/>
          <p:nvPr/>
        </p:nvSpPr>
        <p:spPr>
          <a:xfrm>
            <a:off x="553085" y="1130300"/>
            <a:ext cx="1127633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/>
              <a:t>1.</a:t>
            </a:r>
            <a:r>
              <a:rPr lang="zh-CN" altLang="en-US" sz="3600" b="1"/>
              <a:t>中医诊病</a:t>
            </a:r>
            <a:r>
              <a:rPr lang="en-US" altLang="zh-CN" sz="3600" b="1"/>
              <a:t>,</a:t>
            </a:r>
            <a:r>
              <a:rPr lang="zh-CN" altLang="en-US" sz="3600" b="1"/>
              <a:t>一般要“望”、“闻”、“问”、“切”</a:t>
            </a:r>
            <a:r>
              <a:rPr lang="en-US" altLang="zh-CN" sz="3600" b="1"/>
              <a:t>,</a:t>
            </a:r>
            <a:r>
              <a:rPr lang="zh-CN" altLang="en-US" sz="3600" b="1"/>
              <a:t>其中利用病变器官的声音提供信息的诊病方法叫</a:t>
            </a:r>
            <a:r>
              <a:rPr lang="en-US" altLang="zh-CN" sz="3600" b="1"/>
              <a:t>(        )</a:t>
            </a:r>
            <a:endParaRPr lang="en-US" altLang="zh-CN" sz="3600" b="1"/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/>
              <a:t>A.</a:t>
            </a:r>
            <a:r>
              <a:rPr lang="zh-CN" altLang="en-US" sz="3600" b="1"/>
              <a:t>望           </a:t>
            </a:r>
            <a:r>
              <a:rPr lang="en-US" altLang="zh-CN" sz="3600" b="1"/>
              <a:t>B.</a:t>
            </a:r>
            <a:r>
              <a:rPr lang="zh-CN" altLang="en-US" sz="3600" b="1"/>
              <a:t>闻          </a:t>
            </a:r>
            <a:r>
              <a:rPr lang="en-US" altLang="zh-CN" sz="3600" b="1"/>
              <a:t>C.</a:t>
            </a:r>
            <a:r>
              <a:rPr lang="zh-CN" altLang="en-US" sz="3600" b="1"/>
              <a:t>问           </a:t>
            </a:r>
            <a:r>
              <a:rPr lang="en-US" altLang="zh-CN" sz="3600" b="1"/>
              <a:t>D.</a:t>
            </a:r>
            <a:r>
              <a:rPr lang="zh-CN" altLang="en-US" sz="3600" b="1"/>
              <a:t>切</a:t>
            </a:r>
            <a:endParaRPr lang="zh-CN" altLang="en-US" sz="3600" b="1"/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/>
              <a:t>2.</a:t>
            </a:r>
            <a:r>
              <a:rPr lang="zh-CN" altLang="en-US" sz="3600" b="1"/>
              <a:t>科学家通过接收</a:t>
            </a:r>
            <a:r>
              <a:rPr lang="en-US" altLang="zh-CN" sz="3600" b="1"/>
              <a:t>(      )</a:t>
            </a:r>
            <a:r>
              <a:rPr lang="zh-CN" altLang="en-US" sz="3600" b="1"/>
              <a:t>声音</a:t>
            </a:r>
            <a:r>
              <a:rPr lang="en-US" altLang="zh-CN" sz="3600" b="1"/>
              <a:t>,</a:t>
            </a:r>
            <a:r>
              <a:rPr lang="zh-CN" altLang="en-US" sz="3600" b="1"/>
              <a:t>监测预报台风和地震</a:t>
            </a:r>
            <a:r>
              <a:rPr lang="en-US" altLang="zh-CN" sz="3600" b="1"/>
              <a:t>.                  A.</a:t>
            </a:r>
            <a:r>
              <a:rPr lang="zh-CN" altLang="en-US" sz="3600" b="1"/>
              <a:t>人耳能听到的声波</a:t>
            </a:r>
            <a:r>
              <a:rPr lang="en-US" altLang="zh-CN" sz="3600" b="1"/>
              <a:t>   B.</a:t>
            </a:r>
            <a:r>
              <a:rPr lang="zh-CN" altLang="en-US" sz="3600" b="1"/>
              <a:t>超声波              </a:t>
            </a:r>
            <a:r>
              <a:rPr lang="en-US" altLang="zh-CN" sz="3600" b="1"/>
              <a:t>C.</a:t>
            </a:r>
            <a:r>
              <a:rPr lang="zh-CN" altLang="en-US" sz="3600" b="1"/>
              <a:t>次声波</a:t>
            </a:r>
            <a:endParaRPr lang="zh-CN" altLang="en-US" sz="3600" b="1"/>
          </a:p>
        </p:txBody>
      </p:sp>
      <p:sp>
        <p:nvSpPr>
          <p:cNvPr id="25603" name="Text Box 5"/>
          <p:cNvSpPr txBox="1"/>
          <p:nvPr/>
        </p:nvSpPr>
        <p:spPr>
          <a:xfrm>
            <a:off x="10513695" y="1651000"/>
            <a:ext cx="567055" cy="9220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5400" b="1">
                <a:solidFill>
                  <a:srgbClr val="FF0066"/>
                </a:solidFill>
              </a:rPr>
              <a:t>B</a:t>
            </a:r>
            <a:endParaRPr lang="en-US" altLang="zh-CN" sz="5400" b="1">
              <a:solidFill>
                <a:srgbClr val="FF0066"/>
              </a:solidFill>
            </a:endParaRPr>
          </a:p>
        </p:txBody>
      </p:sp>
      <p:sp>
        <p:nvSpPr>
          <p:cNvPr id="25604" name="Text Box 6"/>
          <p:cNvSpPr txBox="1"/>
          <p:nvPr/>
        </p:nvSpPr>
        <p:spPr>
          <a:xfrm>
            <a:off x="4252913" y="3055303"/>
            <a:ext cx="626745" cy="110680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6600" b="1">
                <a:solidFill>
                  <a:srgbClr val="FF0066"/>
                </a:solidFill>
              </a:rPr>
              <a:t>C</a:t>
            </a:r>
            <a:endParaRPr lang="en-US" altLang="zh-CN" sz="6600" b="1">
              <a:solidFill>
                <a:srgbClr val="FF0066"/>
              </a:solidFill>
            </a:endParaRPr>
          </a:p>
        </p:txBody>
      </p:sp>
      <p:sp>
        <p:nvSpPr>
          <p:cNvPr id="24581" name="Text Box 7"/>
          <p:cNvSpPr txBox="1"/>
          <p:nvPr/>
        </p:nvSpPr>
        <p:spPr>
          <a:xfrm>
            <a:off x="3195638" y="319088"/>
            <a:ext cx="20116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>
                <a:solidFill>
                  <a:srgbClr val="FF0066"/>
                </a:solidFill>
              </a:rPr>
              <a:t>提高练习</a:t>
            </a:r>
            <a:endParaRPr lang="zh-CN" altLang="en-US" sz="3600" b="1"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4"/>
          <p:cNvSpPr txBox="1"/>
          <p:nvPr/>
        </p:nvSpPr>
        <p:spPr>
          <a:xfrm>
            <a:off x="452120" y="260350"/>
            <a:ext cx="11228705" cy="47078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/>
              <a:t>3.</a:t>
            </a:r>
            <a:r>
              <a:rPr lang="zh-CN" altLang="en-US" sz="3600" b="1"/>
              <a:t>下列说法正确的是</a:t>
            </a:r>
            <a:r>
              <a:rPr lang="en-US" altLang="zh-CN" sz="3600" b="1"/>
              <a:t>(        )</a:t>
            </a:r>
            <a:endParaRPr lang="en-US" altLang="zh-CN" sz="3600" b="1"/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/>
              <a:t>A.</a:t>
            </a:r>
            <a:r>
              <a:rPr lang="zh-CN" altLang="en-US" sz="2800"/>
              <a:t>海豚和大象都是利用超声波来相互联络</a:t>
            </a:r>
            <a:endParaRPr lang="zh-CN" altLang="en-US" sz="2800"/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/>
              <a:t>B.</a:t>
            </a:r>
            <a:r>
              <a:rPr lang="zh-CN" altLang="en-US" sz="2800"/>
              <a:t>海豚和大象都是利用次声波来相互联络</a:t>
            </a:r>
            <a:endParaRPr lang="zh-CN" altLang="en-US" sz="2800"/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/>
              <a:t>C.</a:t>
            </a:r>
            <a:r>
              <a:rPr lang="zh-CN" altLang="en-US" sz="2800"/>
              <a:t>海豚用的超声波</a:t>
            </a:r>
            <a:r>
              <a:rPr lang="en-US" altLang="zh-CN" sz="2800"/>
              <a:t>,</a:t>
            </a:r>
            <a:r>
              <a:rPr lang="zh-CN" altLang="en-US" sz="2800"/>
              <a:t>大象用的次声波</a:t>
            </a:r>
            <a:endParaRPr lang="zh-CN" altLang="en-US" sz="2800"/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/>
              <a:t>D.</a:t>
            </a:r>
            <a:r>
              <a:rPr lang="zh-CN" altLang="en-US" sz="2800"/>
              <a:t>海豚用的次声波</a:t>
            </a:r>
            <a:r>
              <a:rPr lang="en-US" altLang="zh-CN" sz="2800"/>
              <a:t>,</a:t>
            </a:r>
            <a:r>
              <a:rPr lang="zh-CN" altLang="en-US" sz="2800"/>
              <a:t>大象用的超声波</a:t>
            </a:r>
            <a:endParaRPr lang="zh-CN" altLang="en-US" sz="2800"/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/>
              <a:t>4.</a:t>
            </a:r>
            <a:r>
              <a:rPr lang="zh-CN" altLang="en-US" sz="3600" b="1"/>
              <a:t>用来清洗钟表等精密机械的是</a:t>
            </a:r>
            <a:r>
              <a:rPr lang="en-US" altLang="zh-CN" sz="3600" b="1"/>
              <a:t>(        )</a:t>
            </a:r>
            <a:endParaRPr lang="en-US" altLang="zh-CN" sz="3600" b="1"/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/>
              <a:t>A.</a:t>
            </a:r>
            <a:r>
              <a:rPr lang="zh-CN" altLang="en-US" sz="2800"/>
              <a:t>超声波                   </a:t>
            </a:r>
            <a:r>
              <a:rPr lang="en-US" altLang="zh-CN" sz="2800"/>
              <a:t>B.</a:t>
            </a:r>
            <a:r>
              <a:rPr lang="zh-CN" altLang="en-US" sz="2800"/>
              <a:t>次声波</a:t>
            </a:r>
            <a:r>
              <a:rPr lang="en-US" altLang="zh-CN" sz="2800"/>
              <a:t>     C.</a:t>
            </a:r>
            <a:r>
              <a:rPr lang="zh-CN" altLang="en-US" sz="2800"/>
              <a:t>人耳能听到的声波</a:t>
            </a:r>
            <a:endParaRPr lang="zh-CN" altLang="en-US" sz="2800"/>
          </a:p>
        </p:txBody>
      </p:sp>
      <p:sp>
        <p:nvSpPr>
          <p:cNvPr id="26627" name="Text Box 5"/>
          <p:cNvSpPr txBox="1"/>
          <p:nvPr/>
        </p:nvSpPr>
        <p:spPr>
          <a:xfrm>
            <a:off x="8401050" y="4221163"/>
            <a:ext cx="644525" cy="101473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6000" b="1">
                <a:solidFill>
                  <a:srgbClr val="FF0066"/>
                </a:solidFill>
              </a:rPr>
              <a:t>A</a:t>
            </a:r>
            <a:endParaRPr lang="en-US" altLang="zh-CN" sz="6000" b="1">
              <a:solidFill>
                <a:srgbClr val="FF0066"/>
              </a:solidFill>
            </a:endParaRPr>
          </a:p>
        </p:txBody>
      </p:sp>
      <p:sp>
        <p:nvSpPr>
          <p:cNvPr id="26628" name="Text Box 6"/>
          <p:cNvSpPr txBox="1"/>
          <p:nvPr/>
        </p:nvSpPr>
        <p:spPr>
          <a:xfrm>
            <a:off x="6167438" y="188913"/>
            <a:ext cx="546100" cy="9220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5400" b="1">
                <a:solidFill>
                  <a:srgbClr val="FF0066"/>
                </a:solidFill>
              </a:rPr>
              <a:t>C</a:t>
            </a:r>
            <a:endParaRPr lang="en-US" altLang="zh-CN" sz="5400" b="1"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4"/>
          <p:cNvSpPr txBox="1"/>
          <p:nvPr/>
        </p:nvSpPr>
        <p:spPr>
          <a:xfrm>
            <a:off x="387350" y="260350"/>
            <a:ext cx="11025505" cy="53543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/>
              <a:t>5.</a:t>
            </a:r>
            <a:r>
              <a:rPr lang="zh-CN" altLang="en-US" sz="3600" b="1"/>
              <a:t>科学家发明的声呐系统</a:t>
            </a:r>
            <a:r>
              <a:rPr lang="en-US" altLang="zh-CN" sz="3600" b="1"/>
              <a:t>(        )</a:t>
            </a:r>
            <a:endParaRPr lang="en-US" altLang="zh-CN" sz="3600" b="1"/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A.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能发出超声波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从回声获取信息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B.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能发出次声波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从回声获取信息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C.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发超声波和次声波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视探测物体而定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/>
              <a:t>6.</a:t>
            </a:r>
            <a:r>
              <a:rPr lang="zh-CN" altLang="en-US" sz="3600" b="1"/>
              <a:t>医生下列做法中</a:t>
            </a:r>
            <a:r>
              <a:rPr lang="en-US" altLang="zh-CN" sz="3600" b="1"/>
              <a:t>,</a:t>
            </a:r>
            <a:r>
              <a:rPr lang="zh-CN" altLang="en-US" sz="3600" b="1"/>
              <a:t>从声音中获取信息的是（</a:t>
            </a:r>
            <a:r>
              <a:rPr lang="en-US" altLang="zh-CN" sz="3600" b="1"/>
              <a:t>     </a:t>
            </a:r>
            <a:r>
              <a:rPr lang="zh-CN" altLang="en-US" sz="3600" b="1"/>
              <a:t>）</a:t>
            </a:r>
            <a:endParaRPr lang="zh-CN" altLang="en-US" sz="3600" b="1"/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/>
              <a:t>A.</a:t>
            </a:r>
            <a:r>
              <a:rPr lang="zh-CN" altLang="en-US" sz="2800"/>
              <a:t>通过听诊器</a:t>
            </a:r>
            <a:r>
              <a:rPr lang="en-US" altLang="zh-CN" sz="2800"/>
              <a:t>,</a:t>
            </a:r>
            <a:r>
              <a:rPr lang="zh-CN" altLang="en-US" sz="2800"/>
              <a:t>了解病人的心肺状态</a:t>
            </a:r>
            <a:endParaRPr lang="zh-CN" altLang="en-US" sz="2800"/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/>
              <a:t>B.</a:t>
            </a:r>
            <a:r>
              <a:rPr lang="zh-CN" altLang="en-US" sz="2800"/>
              <a:t>运用“</a:t>
            </a:r>
            <a:r>
              <a:rPr lang="en-US" altLang="zh-CN" sz="2800"/>
              <a:t>B</a:t>
            </a:r>
            <a:r>
              <a:rPr lang="zh-CN" altLang="en-US" sz="2800"/>
              <a:t>超”</a:t>
            </a:r>
            <a:r>
              <a:rPr lang="en-US" altLang="zh-CN" sz="2800"/>
              <a:t>,</a:t>
            </a:r>
            <a:r>
              <a:rPr lang="zh-CN" altLang="en-US" sz="2800"/>
              <a:t>为病人作常规检查</a:t>
            </a:r>
            <a:endParaRPr lang="zh-CN" altLang="en-US" sz="2800"/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/>
              <a:t>C.</a:t>
            </a:r>
            <a:r>
              <a:rPr lang="zh-CN" altLang="en-US" sz="2800"/>
              <a:t>运用超声波治疗仪</a:t>
            </a:r>
            <a:r>
              <a:rPr lang="en-US" altLang="zh-CN" sz="2800"/>
              <a:t>,</a:t>
            </a:r>
            <a:r>
              <a:rPr lang="zh-CN" altLang="en-US" sz="2800"/>
              <a:t>除去病人体内的结石</a:t>
            </a:r>
            <a:endParaRPr lang="zh-CN" altLang="en-US" sz="2800"/>
          </a:p>
        </p:txBody>
      </p:sp>
      <p:sp>
        <p:nvSpPr>
          <p:cNvPr id="27651" name="Text Box 5"/>
          <p:cNvSpPr txBox="1"/>
          <p:nvPr/>
        </p:nvSpPr>
        <p:spPr>
          <a:xfrm>
            <a:off x="7104063" y="260350"/>
            <a:ext cx="895350" cy="922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5400" b="1">
                <a:solidFill>
                  <a:srgbClr val="FF0066"/>
                </a:solidFill>
              </a:rPr>
              <a:t>A</a:t>
            </a:r>
            <a:endParaRPr lang="en-US" altLang="zh-CN" sz="5400" b="1"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/>
          <p:nvPr/>
        </p:nvSpPr>
        <p:spPr>
          <a:xfrm>
            <a:off x="1143000" y="2590800"/>
            <a:ext cx="679451" cy="2392045"/>
          </a:xfrm>
          <a:prstGeom prst="rect">
            <a:avLst/>
          </a:prstGeom>
          <a:solidFill>
            <a:srgbClr val="9BFF9B"/>
          </a:solidFill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3735" b="1">
                <a:latin typeface="黑体" panose="02010609060101010101" pitchFamily="2" charset="-122"/>
                <a:ea typeface="黑体" panose="02010609060101010101" pitchFamily="2" charset="-122"/>
              </a:rPr>
              <a:t>声的利用</a:t>
            </a:r>
            <a:endParaRPr lang="zh-CN" altLang="en-US" sz="3735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新月形 5"/>
          <p:cNvSpPr/>
          <p:nvPr/>
        </p:nvSpPr>
        <p:spPr>
          <a:xfrm>
            <a:off x="1866559" y="1592348"/>
            <a:ext cx="420785" cy="4378319"/>
          </a:xfrm>
          <a:prstGeom prst="moon">
            <a:avLst/>
          </a:prstGeom>
          <a:gradFill flip="none" rotWithShape="1">
            <a:gsLst>
              <a:gs pos="0">
                <a:srgbClr val="009900">
                  <a:tint val="66000"/>
                  <a:satMod val="160000"/>
                </a:srgbClr>
              </a:gs>
              <a:gs pos="50000">
                <a:srgbClr val="009900">
                  <a:tint val="44500"/>
                  <a:satMod val="160000"/>
                </a:srgbClr>
              </a:gs>
              <a:gs pos="100000">
                <a:srgbClr val="0099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2324100" y="1566333"/>
            <a:ext cx="1570567" cy="1568450"/>
          </a:xfrm>
          <a:prstGeom prst="rect">
            <a:avLst/>
          </a:prstGeom>
          <a:solidFill>
            <a:srgbClr val="9BFF9B"/>
          </a:solidFill>
          <a:ln w="9525">
            <a:noFill/>
          </a:ln>
        </p:spPr>
        <p:txBody>
          <a:bodyPr anchor="t" anchorCtr="0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latin typeface="Arial" panose="020B0604020202020204" pitchFamily="34" charset="0"/>
                <a:ea typeface="黑体" panose="02010609060101010101" pitchFamily="2" charset="-122"/>
              </a:rPr>
              <a:t>1.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声音可以传递信息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2309284" y="4368800"/>
            <a:ext cx="1568449" cy="1568450"/>
          </a:xfrm>
          <a:prstGeom prst="rect">
            <a:avLst/>
          </a:prstGeom>
          <a:solidFill>
            <a:srgbClr val="9BFF9B"/>
          </a:solidFill>
          <a:ln w="9525">
            <a:noFill/>
          </a:ln>
        </p:spPr>
        <p:txBody>
          <a:bodyPr anchor="t" anchorCtr="0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latin typeface="Arial" panose="020B0604020202020204" pitchFamily="34" charset="0"/>
                <a:ea typeface="黑体" panose="02010609060101010101" pitchFamily="2" charset="-122"/>
              </a:rPr>
              <a:t>2.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声音可以传递能量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" name="新月形 9"/>
          <p:cNvSpPr/>
          <p:nvPr/>
        </p:nvSpPr>
        <p:spPr>
          <a:xfrm>
            <a:off x="3975884" y="1221935"/>
            <a:ext cx="420780" cy="2415149"/>
          </a:xfrm>
          <a:prstGeom prst="moon">
            <a:avLst/>
          </a:prstGeom>
          <a:gradFill flip="none" rotWithShape="1">
            <a:gsLst>
              <a:gs pos="0">
                <a:srgbClr val="009900">
                  <a:tint val="66000"/>
                  <a:satMod val="160000"/>
                </a:srgbClr>
              </a:gs>
              <a:gs pos="50000">
                <a:srgbClr val="009900">
                  <a:tint val="44500"/>
                  <a:satMod val="160000"/>
                </a:srgbClr>
              </a:gs>
              <a:gs pos="100000">
                <a:srgbClr val="0099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4396317" y="1162051"/>
            <a:ext cx="2465916" cy="911860"/>
          </a:xfrm>
          <a:prstGeom prst="rect">
            <a:avLst/>
          </a:prstGeom>
          <a:solidFill>
            <a:srgbClr val="9BFF9B"/>
          </a:solidFill>
          <a:ln w="9525">
            <a:noFill/>
          </a:ln>
        </p:spPr>
        <p:txBody>
          <a:bodyPr anchor="t" anchorCtr="0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en-US" sz="2665" b="1">
                <a:latin typeface="Arial" panose="020B0604020202020204" pitchFamily="34" charset="0"/>
                <a:ea typeface="黑体" panose="02010609060101010101" pitchFamily="2" charset="-122"/>
              </a:rPr>
              <a:t>（</a:t>
            </a:r>
            <a:r>
              <a:rPr lang="en-US" altLang="zh-CN" sz="2665" b="1">
                <a:latin typeface="Arial" panose="020B0604020202020204" pitchFamily="34" charset="0"/>
                <a:ea typeface="黑体" panose="02010609060101010101" pitchFamily="2" charset="-122"/>
              </a:rPr>
              <a:t>1</a:t>
            </a:r>
            <a:r>
              <a:rPr lang="zh-CN" altLang="en-US" sz="2665" b="1">
                <a:latin typeface="Arial" panose="020B0604020202020204" pitchFamily="34" charset="0"/>
                <a:ea typeface="黑体" panose="02010609060101010101" pitchFamily="2" charset="-122"/>
              </a:rPr>
              <a:t>）直接发出声音的应用</a:t>
            </a:r>
            <a:endParaRPr lang="zh-CN" altLang="en-US" sz="2665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" name="TextBox 13"/>
          <p:cNvSpPr txBox="1"/>
          <p:nvPr/>
        </p:nvSpPr>
        <p:spPr>
          <a:xfrm>
            <a:off x="4430184" y="2660651"/>
            <a:ext cx="2453216" cy="911860"/>
          </a:xfrm>
          <a:prstGeom prst="rect">
            <a:avLst/>
          </a:prstGeom>
          <a:solidFill>
            <a:srgbClr val="9BFF9B"/>
          </a:solidFill>
          <a:ln w="9525">
            <a:noFill/>
          </a:ln>
        </p:spPr>
        <p:txBody>
          <a:bodyPr anchor="t" anchorCtr="0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en-US" sz="2665" b="1">
                <a:latin typeface="Arial" panose="020B0604020202020204" pitchFamily="34" charset="0"/>
                <a:ea typeface="黑体" panose="02010609060101010101" pitchFamily="2" charset="-122"/>
              </a:rPr>
              <a:t>（</a:t>
            </a:r>
            <a:r>
              <a:rPr lang="en-US" altLang="zh-CN" sz="2665" b="1">
                <a:latin typeface="Arial" panose="020B0604020202020204" pitchFamily="34" charset="0"/>
                <a:ea typeface="黑体" panose="02010609060101010101" pitchFamily="2" charset="-122"/>
              </a:rPr>
              <a:t>2</a:t>
            </a:r>
            <a:r>
              <a:rPr lang="zh-CN" altLang="en-US" sz="2665" b="1">
                <a:latin typeface="Arial" panose="020B0604020202020204" pitchFamily="34" charset="0"/>
                <a:ea typeface="黑体" panose="02010609060101010101" pitchFamily="2" charset="-122"/>
              </a:rPr>
              <a:t>）反射回来声音的应用</a:t>
            </a:r>
            <a:endParaRPr lang="zh-CN" altLang="en-US" sz="2665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" name="新月形 12"/>
          <p:cNvSpPr/>
          <p:nvPr/>
        </p:nvSpPr>
        <p:spPr>
          <a:xfrm>
            <a:off x="6917175" y="1162451"/>
            <a:ext cx="155655" cy="952592"/>
          </a:xfrm>
          <a:prstGeom prst="moon">
            <a:avLst>
              <a:gd name="adj" fmla="val 61777"/>
            </a:avLst>
          </a:prstGeom>
          <a:gradFill flip="none" rotWithShape="1">
            <a:gsLst>
              <a:gs pos="0">
                <a:srgbClr val="009900">
                  <a:tint val="66000"/>
                  <a:satMod val="160000"/>
                </a:srgbClr>
              </a:gs>
              <a:gs pos="50000">
                <a:srgbClr val="009900">
                  <a:tint val="44500"/>
                  <a:satMod val="160000"/>
                </a:srgbClr>
              </a:gs>
              <a:gs pos="100000">
                <a:srgbClr val="0099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TextBox 15"/>
          <p:cNvSpPr txBox="1"/>
          <p:nvPr/>
        </p:nvSpPr>
        <p:spPr>
          <a:xfrm>
            <a:off x="7059084" y="1092200"/>
            <a:ext cx="3204633" cy="5016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en-US" sz="2665" b="1">
                <a:latin typeface="Arial" panose="020B0604020202020204" pitchFamily="34" charset="0"/>
                <a:ea typeface="黑体" panose="02010609060101010101" pitchFamily="2" charset="-122"/>
              </a:rPr>
              <a:t>①人类的交谈声</a:t>
            </a:r>
            <a:endParaRPr lang="zh-CN" altLang="en-US" sz="2665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" name="TextBox 16"/>
          <p:cNvSpPr txBox="1"/>
          <p:nvPr/>
        </p:nvSpPr>
        <p:spPr>
          <a:xfrm>
            <a:off x="7071784" y="1591733"/>
            <a:ext cx="3594100" cy="5016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en-US" sz="2665" b="1">
                <a:latin typeface="Arial" panose="020B0604020202020204" pitchFamily="34" charset="0"/>
                <a:ea typeface="黑体" panose="02010609060101010101" pitchFamily="2" charset="-122"/>
              </a:rPr>
              <a:t>②汽车的鸣笛声等</a:t>
            </a:r>
            <a:endParaRPr lang="zh-CN" altLang="en-US" sz="2665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6" name="新月形 15"/>
          <p:cNvSpPr/>
          <p:nvPr/>
        </p:nvSpPr>
        <p:spPr>
          <a:xfrm>
            <a:off x="6995004" y="2353149"/>
            <a:ext cx="221181" cy="1649189"/>
          </a:xfrm>
          <a:prstGeom prst="moon">
            <a:avLst>
              <a:gd name="adj" fmla="val 61777"/>
            </a:avLst>
          </a:prstGeom>
          <a:gradFill flip="none" rotWithShape="1">
            <a:gsLst>
              <a:gs pos="0">
                <a:srgbClr val="009900">
                  <a:tint val="66000"/>
                  <a:satMod val="160000"/>
                </a:srgbClr>
              </a:gs>
              <a:gs pos="50000">
                <a:srgbClr val="009900">
                  <a:tint val="44500"/>
                  <a:satMod val="160000"/>
                </a:srgbClr>
              </a:gs>
              <a:gs pos="100000">
                <a:srgbClr val="0099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TextBox 18"/>
          <p:cNvSpPr txBox="1"/>
          <p:nvPr/>
        </p:nvSpPr>
        <p:spPr>
          <a:xfrm>
            <a:off x="7294033" y="2205567"/>
            <a:ext cx="3591984" cy="5016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665" b="1">
                <a:latin typeface="Times New Roman" panose="02020603050405020304" pitchFamily="18" charset="0"/>
                <a:ea typeface="黑体" panose="02010609060101010101" pitchFamily="2" charset="-122"/>
              </a:rPr>
              <a:t>①蝙蝠的回声定位</a:t>
            </a:r>
            <a:endParaRPr lang="zh-CN" altLang="en-US" sz="2665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" name="TextBox 19"/>
          <p:cNvSpPr txBox="1"/>
          <p:nvPr/>
        </p:nvSpPr>
        <p:spPr>
          <a:xfrm>
            <a:off x="7294033" y="2637367"/>
            <a:ext cx="3972984" cy="5016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665" b="1">
                <a:latin typeface="Times New Roman" panose="02020603050405020304" pitchFamily="18" charset="0"/>
                <a:ea typeface="黑体" panose="02010609060101010101" pitchFamily="2" charset="-122"/>
              </a:rPr>
              <a:t>②利用声呐探测深海</a:t>
            </a:r>
            <a:endParaRPr lang="zh-CN" altLang="en-US" sz="2665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" name="TextBox 20"/>
          <p:cNvSpPr txBox="1"/>
          <p:nvPr/>
        </p:nvSpPr>
        <p:spPr>
          <a:xfrm>
            <a:off x="7294033" y="3122084"/>
            <a:ext cx="1530351" cy="5016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665" b="1">
                <a:latin typeface="Times New Roman" panose="02020603050405020304" pitchFamily="18" charset="0"/>
                <a:ea typeface="黑体" panose="02010609060101010101" pitchFamily="2" charset="-122"/>
              </a:rPr>
              <a:t>③</a:t>
            </a:r>
            <a:r>
              <a:rPr lang="en-US" altLang="zh-CN" sz="2665" b="1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zh-CN" altLang="en-US" sz="2665" b="1">
                <a:latin typeface="Times New Roman" panose="02020603050405020304" pitchFamily="18" charset="0"/>
                <a:ea typeface="黑体" panose="02010609060101010101" pitchFamily="2" charset="-122"/>
              </a:rPr>
              <a:t>超</a:t>
            </a:r>
            <a:endParaRPr lang="zh-CN" altLang="en-US" sz="2665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" name="TextBox 21"/>
          <p:cNvSpPr txBox="1"/>
          <p:nvPr/>
        </p:nvSpPr>
        <p:spPr>
          <a:xfrm>
            <a:off x="7294033" y="3562351"/>
            <a:ext cx="3282951" cy="5016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665" b="1">
                <a:latin typeface="Times New Roman" panose="02020603050405020304" pitchFamily="18" charset="0"/>
                <a:ea typeface="黑体" panose="02010609060101010101" pitchFamily="2" charset="-122"/>
              </a:rPr>
              <a:t>④超声波探伤仪</a:t>
            </a:r>
            <a:endParaRPr lang="zh-CN" altLang="en-US" sz="2665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4315884" y="4243917"/>
            <a:ext cx="4508500" cy="5016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665" b="1">
                <a:latin typeface="Times New Roman" panose="02020603050405020304" pitchFamily="18" charset="0"/>
                <a:ea typeface="黑体" panose="02010609060101010101" pitchFamily="2" charset="-122"/>
              </a:rPr>
              <a:t>①用超声波清洗精密仪器</a:t>
            </a:r>
            <a:endParaRPr lang="zh-CN" altLang="en-US" sz="2665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4315884" y="4699000"/>
            <a:ext cx="4508500" cy="5016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665" b="1">
                <a:latin typeface="Times New Roman" panose="02020603050405020304" pitchFamily="18" charset="0"/>
                <a:ea typeface="黑体" panose="02010609060101010101" pitchFamily="2" charset="-122"/>
              </a:rPr>
              <a:t>②利用超声波做手术</a:t>
            </a:r>
            <a:endParaRPr lang="zh-CN" altLang="en-US" sz="2665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" name="TextBox 25"/>
          <p:cNvSpPr txBox="1"/>
          <p:nvPr/>
        </p:nvSpPr>
        <p:spPr>
          <a:xfrm>
            <a:off x="4326467" y="5113867"/>
            <a:ext cx="4506384" cy="5016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665" b="1">
                <a:latin typeface="Times New Roman" panose="02020603050405020304" pitchFamily="18" charset="0"/>
                <a:ea typeface="黑体" panose="02010609060101010101" pitchFamily="2" charset="-122"/>
              </a:rPr>
              <a:t>③药液雾化器</a:t>
            </a:r>
            <a:endParaRPr lang="zh-CN" altLang="en-US" sz="2665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" name="TextBox 26"/>
          <p:cNvSpPr txBox="1"/>
          <p:nvPr/>
        </p:nvSpPr>
        <p:spPr>
          <a:xfrm>
            <a:off x="4326467" y="5571067"/>
            <a:ext cx="4506384" cy="5016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665" b="1">
                <a:latin typeface="Times New Roman" panose="02020603050405020304" pitchFamily="18" charset="0"/>
                <a:ea typeface="黑体" panose="02010609060101010101" pitchFamily="2" charset="-122"/>
              </a:rPr>
              <a:t>④超声波切割加工</a:t>
            </a:r>
            <a:endParaRPr lang="zh-CN" altLang="en-US" sz="2665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75798" name="组合 15"/>
          <p:cNvPicPr>
            <a:picLocks noGrp="1"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55700" y="88900"/>
            <a:ext cx="5363633" cy="84243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5799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277600" y="12014200"/>
            <a:ext cx="355600" cy="254000"/>
          </a:xfrm>
          <a:prstGeom prst="cube">
            <a:avLst/>
          </a:prstGeom>
        </p:spPr>
      </p:pic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1" grpId="0"/>
      <p:bldP spid="12" grpId="0"/>
      <p:bldP spid="14" grpId="0"/>
      <p:bldP spid="15" grpId="0"/>
      <p:bldP spid="17" grpId="0"/>
      <p:bldP spid="18" grpId="0"/>
      <p:bldP spid="19" grpId="0"/>
      <p:bldP spid="20" grpId="0"/>
      <p:bldP spid="22" grpId="0"/>
      <p:bldP spid="23" grpId="0"/>
      <p:bldP spid="24" grpId="0"/>
      <p:bldP spid="25" grpId="0"/>
    </p:bldLst>
  </p:timing>
</p:sld>
</file>

<file path=ppt/tags/tag1.xml><?xml version="1.0" encoding="utf-8"?>
<p:tagLst xmlns:p="http://schemas.openxmlformats.org/presentationml/2006/main">
  <p:tag name="MH" val="20160202082519"/>
  <p:tag name="MH_LIBRARY" val="GRAPHIC"/>
  <p:tag name="MH_ORDER" val="4"/>
  <p:tag name="MH_TYPE" val="Other"/>
</p:tagLst>
</file>

<file path=ppt/tags/tag2.xml><?xml version="1.0" encoding="utf-8"?>
<p:tagLst xmlns:p="http://schemas.openxmlformats.org/presentationml/2006/main">
  <p:tag name="MH" val="20160202082519"/>
  <p:tag name="MH_LIBRARY" val="GRAPHIC"/>
  <p:tag name="MH_ORDER" val="4"/>
  <p:tag name="MH_TYPE" val="Other"/>
</p:tagLst>
</file>

<file path=ppt/tags/tag3.xml><?xml version="1.0" encoding="utf-8"?>
<p:tagLst xmlns:p="http://schemas.openxmlformats.org/presentationml/2006/main">
  <p:tag name="MH" val="20160202082519"/>
  <p:tag name="MH_LIBRARY" val="GRAPHIC"/>
  <p:tag name="MH_ORDER" val="4"/>
  <p:tag name="MH_TYPE" val="Other"/>
</p:tagLst>
</file>

<file path=ppt/tags/tag4.xml><?xml version="1.0" encoding="utf-8"?>
<p:tagLst xmlns:p="http://schemas.openxmlformats.org/presentationml/2006/main">
  <p:tag name="KSO_WM_BEAUTIFY_FLAG" val="#wm#"/>
  <p:tag name="KSO_WM_TEMPLATE_CATEGORY" val="custom"/>
  <p:tag name="KSO_WM_TEMPLATE_INDEX" val="20204165"/>
</p:tagLst>
</file>

<file path=ppt/tags/tag5.xml><?xml version="1.0" encoding="utf-8"?>
<p:tagLst xmlns:p="http://schemas.openxmlformats.org/presentationml/2006/main">
  <p:tag name="KSO_WM_BEAUTIFY_FLAG" val="#wm#"/>
  <p:tag name="KSO_WM_TEMPLATE_CATEGORY" val="custom"/>
  <p:tag name="KSO_WM_TEMPLATE_INDEX" val="20204165"/>
</p:tagLst>
</file>

<file path=ppt/tags/tag6.xml><?xml version="1.0" encoding="utf-8"?>
<p:tagLst xmlns:p="http://schemas.openxmlformats.org/presentationml/2006/main">
  <p:tag name="KSO_WM_BEAUTIFY_FLAG" val="#wm#"/>
  <p:tag name="KSO_WM_TEMPLATE_CATEGORY" val="custom"/>
  <p:tag name="KSO_WM_TEMPLATE_INDEX" val="20204165"/>
</p:tagLst>
</file>

<file path=ppt/tags/tag7.xml><?xml version="1.0" encoding="utf-8"?>
<p:tagLst xmlns:p="http://schemas.openxmlformats.org/presentationml/2006/main">
  <p:tag name="KSO_WM_BEAUTIFY_FLAG" val="#wm#"/>
  <p:tag name="KSO_WM_TEMPLATE_CATEGORY" val="custom"/>
  <p:tag name="KSO_WM_TEMPLATE_INDEX" val="20204165"/>
</p:tagLst>
</file>

<file path=ppt/tags/tag8.xml><?xml version="1.0" encoding="utf-8"?>
<p:tagLst xmlns:p="http://schemas.openxmlformats.org/presentationml/2006/main">
  <p:tag name="KSO_WM_TEMPLATE_CATEGORY" val="custom"/>
  <p:tag name="KSO_WM_TEMPLATE_INDEX" val="20193369"/>
</p:tagLst>
</file>

<file path=ppt/tags/tag9.xml><?xml version="1.0" encoding="utf-8"?>
<p:tagLst xmlns:p="http://schemas.openxmlformats.org/presentationml/2006/main">
  <p:tag name="KSO_WM_TEMPLATE_CATEGORY" val="custom"/>
  <p:tag name="KSO_WM_TEMPLATE_INDEX" val="20193369"/>
</p:tagLst>
</file>

<file path=ppt/tags/tag10.xml><?xml version="1.0" encoding="utf-8"?>
<p:tagLst xmlns:p="http://schemas.openxmlformats.org/presentationml/2006/main">
  <p:tag name="KSO_WM_TEMPLATE_CATEGORY" val="custom"/>
  <p:tag name="KSO_WM_TEMPLATE_INDEX" val="20193369"/>
</p:tagLst>
</file>

<file path=ppt/tags/tag11.xml><?xml version="1.0" encoding="utf-8"?>
<p:tagLst xmlns:p="http://schemas.openxmlformats.org/presentationml/2006/main">
  <p:tag name="KSO_WM_BEAUTIFY_FLAG" val="#wm#"/>
  <p:tag name="KSO_WM_TEMPLATE_CATEGORY" val="custom"/>
  <p:tag name="KSO_WM_TEMPLATE_INDEX" val="20204165"/>
</p:tagLst>
</file>

<file path=ppt/tags/tag12.xml><?xml version="1.0" encoding="utf-8"?>
<p:tagLst xmlns:p="http://schemas.openxmlformats.org/presentationml/2006/main">
  <p:tag name="KSO_WM_BEAUTIFY_FLAG" val="#wm#"/>
  <p:tag name="KSO_WM_TEMPLATE_CATEGORY" val="custom"/>
  <p:tag name="KSO_WM_TEMPLATE_INDEX" val="20204165"/>
</p:tagLst>
</file>

<file path=ppt/tags/tag13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COMMONDATA" val="eyJoZGlkIjoiNmQ2MTlkYzQxMGVmMmUxNmJhMDY2Mzk0OGE4N2IzNjM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1054</Words>
  <Application>WPS 演示</Application>
  <PresentationFormat/>
  <Paragraphs>121</Paragraphs>
  <Slides>15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30" baseType="lpstr">
      <vt:lpstr>Arial</vt:lpstr>
      <vt:lpstr>宋体</vt:lpstr>
      <vt:lpstr>Wingdings</vt:lpstr>
      <vt:lpstr>黑体</vt:lpstr>
      <vt:lpstr>微软雅黑</vt:lpstr>
      <vt:lpstr>Times New Roman</vt:lpstr>
      <vt:lpstr>楷体</vt:lpstr>
      <vt:lpstr>华文中宋</vt:lpstr>
      <vt:lpstr>Calibri</vt:lpstr>
      <vt:lpstr>Wingdings</vt:lpstr>
      <vt:lpstr>等线</vt:lpstr>
      <vt:lpstr>阿里巴巴普惠体 B</vt:lpstr>
      <vt:lpstr>阿里巴巴普惠体 R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Administrator</cp:lastModifiedBy>
  <cp:revision>8</cp:revision>
  <cp:lastPrinted>2022-09-15T12:01:00Z</cp:lastPrinted>
  <dcterms:created xsi:type="dcterms:W3CDTF">2022-09-15T12:01:00Z</dcterms:created>
  <dcterms:modified xsi:type="dcterms:W3CDTF">2022-09-28T01:26:32Z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A950D2B70A804FB1A8BBB60C386B3C3A</vt:lpwstr>
  </property>
  <property fmtid="{D5CDD505-2E9C-101B-9397-08002B2CF9AE}" pid="7" name="KSOProductBuildVer">
    <vt:lpwstr>2052-11.1.0.12019</vt:lpwstr>
  </property>
</Properties>
</file>