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758" r:id="rId2"/>
    <p:sldId id="749" r:id="rId3"/>
    <p:sldId id="762" r:id="rId4"/>
    <p:sldId id="764" r:id="rId5"/>
    <p:sldId id="765" r:id="rId6"/>
    <p:sldId id="766" r:id="rId7"/>
    <p:sldId id="767" r:id="rId8"/>
    <p:sldId id="768" r:id="rId9"/>
    <p:sldId id="769" r:id="rId10"/>
    <p:sldId id="770" r:id="rId11"/>
    <p:sldId id="771" r:id="rId12"/>
    <p:sldId id="772" r:id="rId13"/>
    <p:sldId id="773" r:id="rId14"/>
    <p:sldId id="774" r:id="rId15"/>
    <p:sldId id="778" r:id="rId16"/>
    <p:sldId id="750" r:id="rId17"/>
    <p:sldId id="801" r:id="rId18"/>
    <p:sldId id="781" r:id="rId19"/>
    <p:sldId id="782" r:id="rId20"/>
    <p:sldId id="783" r:id="rId21"/>
    <p:sldId id="784" r:id="rId22"/>
    <p:sldId id="785" r:id="rId23"/>
    <p:sldId id="786" r:id="rId24"/>
    <p:sldId id="788" r:id="rId25"/>
    <p:sldId id="789" r:id="rId26"/>
    <p:sldId id="798" r:id="rId27"/>
    <p:sldId id="802" r:id="rId28"/>
    <p:sldId id="791" r:id="rId29"/>
    <p:sldId id="792" r:id="rId30"/>
    <p:sldId id="793" r:id="rId31"/>
    <p:sldId id="735" r:id="rId32"/>
  </p:sldIdLst>
  <p:sldSz cx="11522075" cy="6480175"/>
  <p:notesSz cx="6858000" cy="9144000"/>
  <p:defaultTextStyle>
    <a:defPPr>
      <a:defRPr lang="zh-CN"/>
    </a:defPPr>
    <a:lvl1pPr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1pPr>
    <a:lvl2pPr marL="4572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2pPr>
    <a:lvl3pPr marL="9144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3pPr>
    <a:lvl4pPr marL="13716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4pPr>
    <a:lvl5pPr marL="18288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5pPr>
    <a:lvl6pPr marL="22860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6pPr>
    <a:lvl7pPr marL="27432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7pPr>
    <a:lvl8pPr marL="32004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8pPr>
    <a:lvl9pPr marL="36576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9pPr>
  </p:defaultTextStyle>
  <p:extLst>
    <p:ext uri="{EFAFB233-063F-42B5-8137-9DF3F51BA10A}">
      <p15:sldGuideLst xmlns:p15="http://schemas.microsoft.com/office/powerpoint/2012/main">
        <p15:guide id="1" orient="horz" pos="726" userDrawn="1">
          <p15:clr>
            <a:srgbClr val="A4A3A4"/>
          </p15:clr>
        </p15:guide>
        <p15:guide id="2" pos="227" userDrawn="1">
          <p15:clr>
            <a:srgbClr val="A4A3A4"/>
          </p15:clr>
        </p15:guide>
        <p15:guide id="3" orient="horz" pos="317" userDrawn="1">
          <p15:clr>
            <a:srgbClr val="A4A3A4"/>
          </p15:clr>
        </p15:guide>
        <p15:guide id="4" orient="horz" pos="2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1E9"/>
    <a:srgbClr val="FF6600"/>
    <a:srgbClr val="FF9933"/>
    <a:srgbClr val="FF3399"/>
    <a:srgbClr val="FF7C80"/>
    <a:srgbClr val="FFFFFF"/>
    <a:srgbClr val="C6A7DD"/>
    <a:srgbClr val="9E5ECE"/>
    <a:srgbClr val="D60093"/>
    <a:srgbClr val="934B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591" autoAdjust="0"/>
  </p:normalViewPr>
  <p:slideViewPr>
    <p:cSldViewPr>
      <p:cViewPr varScale="1">
        <p:scale>
          <a:sx n="97" d="100"/>
          <a:sy n="97" d="100"/>
        </p:scale>
        <p:origin x="498" y="90"/>
      </p:cViewPr>
      <p:guideLst>
        <p:guide orient="horz" pos="726"/>
        <p:guide pos="227"/>
        <p:guide orient="horz" pos="317"/>
        <p:guide orient="horz" pos="272"/>
      </p:guideLst>
    </p:cSldViewPr>
  </p:slideViewPr>
  <p:outlineViewPr>
    <p:cViewPr>
      <p:scale>
        <a:sx n="33" d="100"/>
        <a:sy n="33" d="100"/>
      </p:scale>
      <p:origin x="0" y="0"/>
    </p:cViewPr>
  </p:outlineViewPr>
  <p:notesTextViewPr>
    <p:cViewPr>
      <p:scale>
        <a:sx n="3" d="2"/>
        <a:sy n="3" d="2"/>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5124" name="幻灯片图像占位符 3"/>
          <p:cNvSpPr>
            <a:spLocks noGrp="1" noRot="1" noChangeAspect="1" noChangeArrowheads="1"/>
          </p:cNvSpPr>
          <p:nvPr>
            <p:ph type="sldImg" idx="4294967295"/>
          </p:nvPr>
        </p:nvSpPr>
        <p:spPr bwMode="auto">
          <a:xfrm>
            <a:off x="381000" y="685800"/>
            <a:ext cx="6096000" cy="3429000"/>
          </a:xfrm>
          <a:prstGeom prst="rect">
            <a:avLst/>
          </a:prstGeom>
          <a:noFill/>
          <a:ln w="12700">
            <a:solidFill>
              <a:srgbClr val="000000"/>
            </a:solidFill>
            <a:miter lim="800000"/>
          </a:ln>
          <a:extLst>
            <a:ext uri="{909E8E84-426E-40DD-AFC4-6F175D3DCCD1}">
              <a14:hiddenFill xmlns:a14="http://schemas.microsoft.com/office/drawing/2010/main">
                <a:solidFill>
                  <a:srgbClr val="FFFFFF"/>
                </a:solidFill>
              </a14:hiddenFill>
            </a:ext>
          </a:extLst>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b="0" noProof="1" dirty="0">
                <a:ea typeface="黑体" panose="02010609060101010101" pitchFamily="49" charset="-122"/>
              </a:defRPr>
            </a:lvl1pPr>
          </a:lstStyle>
          <a:p>
            <a:fld id="{A64CA497-71E0-4184-919F-D45F39379D11}" type="slidenum">
              <a:rPr lang="zh-CN" altLang="en-US"/>
              <a:pPr/>
              <a:t>‹#›</a:t>
            </a:fld>
            <a:endParaRPr lang="zh-CN" altLang="en-US">
              <a:ea typeface="黑体" panose="02010609060101010101" pitchFamily="49" charset="-122"/>
            </a:endParaRPr>
          </a:p>
        </p:txBody>
      </p:sp>
    </p:spTree>
    <p:extLst>
      <p:ext uri="{BB962C8B-B14F-4D97-AF65-F5344CB8AC3E}">
        <p14:creationId xmlns:p14="http://schemas.microsoft.com/office/powerpoint/2010/main" val="1747822530"/>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4CA497-71E0-4184-919F-D45F39379D11}" type="slidenum">
              <a:rPr lang="zh-CN" altLang="en-US" smtClean="0"/>
              <a:pPr/>
              <a:t>31</a:t>
            </a:fld>
            <a:endParaRPr lang="zh-CN" altLang="en-US">
              <a:ea typeface="黑体" panose="02010609060101010101" pitchFamily="49" charset="-122"/>
            </a:endParaRPr>
          </a:p>
        </p:txBody>
      </p:sp>
    </p:spTree>
    <p:extLst>
      <p:ext uri="{BB962C8B-B14F-4D97-AF65-F5344CB8AC3E}">
        <p14:creationId xmlns:p14="http://schemas.microsoft.com/office/powerpoint/2010/main" val="858147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3_标题幻灯片">
    <p:bg>
      <p:bgPr>
        <a:pattFill prst="pct5">
          <a:fgClr>
            <a:schemeClr val="bg2">
              <a:lumMod val="75000"/>
            </a:schemeClr>
          </a:fgClr>
          <a:bgClr>
            <a:schemeClr val="bg1"/>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5108201"/>
      </p:ext>
    </p:extLst>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246955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103702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28942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bg>
      <p:bgPr>
        <a:gradFill>
          <a:gsLst>
            <a:gs pos="61000">
              <a:schemeClr val="bg2">
                <a:lumMod val="90000"/>
              </a:schemeClr>
            </a:gs>
            <a:gs pos="100000">
              <a:schemeClr val="bg2">
                <a:lumMod val="50000"/>
              </a:schemeClr>
            </a:gs>
            <a:gs pos="0">
              <a:schemeClr val="bg2">
                <a:lumMod val="50000"/>
              </a:schemeClr>
            </a:gs>
            <a:gs pos="40000">
              <a:schemeClr val="bg2">
                <a:lumMod val="90000"/>
              </a:schemeClr>
            </a:gs>
          </a:gsLst>
          <a:lin ang="5400000" scaled="1"/>
        </a:gradFill>
        <a:effectLst/>
      </p:bgPr>
    </p:bg>
    <p:spTree>
      <p:nvGrpSpPr>
        <p:cNvPr id="1" name=""/>
        <p:cNvGrpSpPr/>
        <p:nvPr/>
      </p:nvGrpSpPr>
      <p:grpSpPr>
        <a:xfrm>
          <a:off x="0" y="0"/>
          <a:ext cx="0" cy="0"/>
          <a:chOff x="0" y="0"/>
          <a:chExt cx="0" cy="0"/>
        </a:xfrm>
      </p:grpSpPr>
      <p:sp>
        <p:nvSpPr>
          <p:cNvPr id="2" name="矩形 1"/>
          <p:cNvSpPr/>
          <p:nvPr userDrawn="1"/>
        </p:nvSpPr>
        <p:spPr>
          <a:xfrm>
            <a:off x="3201636" y="1583903"/>
            <a:ext cx="5128327" cy="3046988"/>
          </a:xfrm>
          <a:prstGeom prst="rect">
            <a:avLst/>
          </a:prstGeom>
          <a:noFill/>
        </p:spPr>
        <p:txBody>
          <a:bodyPr wrap="none" lIns="91440" tIns="45720" rIns="91440" bIns="45720">
            <a:spAutoFit/>
          </a:bodyPr>
          <a:lstStyle/>
          <a:p>
            <a:pPr algn="ctr"/>
            <a:r>
              <a:rPr lang="zh-CN" altLang="en-US"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rPr>
              <a:t>本课结束</a:t>
            </a:r>
            <a:endParaRPr lang="en-US" altLang="zh-CN"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endParaRPr>
          </a:p>
          <a:p>
            <a:pPr algn="ctr"/>
            <a:r>
              <a:rPr lang="zh-CN" altLang="en-US"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rPr>
              <a:t>谢谢观看</a:t>
            </a:r>
            <a:endParaRPr lang="en-US" altLang="zh-CN"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34260790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章节">
    <p:bg>
      <p:bgPr>
        <a:solidFill>
          <a:schemeClr val="bg1"/>
        </a:solidFill>
        <a:effectLst/>
      </p:bgPr>
    </p:bg>
    <p:spTree>
      <p:nvGrpSpPr>
        <p:cNvPr id="1" name=""/>
        <p:cNvGrpSpPr/>
        <p:nvPr/>
      </p:nvGrpSpPr>
      <p:grpSpPr>
        <a:xfrm>
          <a:off x="0" y="0"/>
          <a:ext cx="0" cy="0"/>
          <a:chOff x="0" y="0"/>
          <a:chExt cx="0" cy="0"/>
        </a:xfrm>
      </p:grpSpPr>
      <p:sp>
        <p:nvSpPr>
          <p:cNvPr id="53" name="矩形 52">
            <a:extLst>
              <a:ext uri="{FF2B5EF4-FFF2-40B4-BE49-F238E27FC236}">
                <a16:creationId xmlns="" xmlns:a16="http://schemas.microsoft.com/office/drawing/2014/main" id="{BA1ED049-C14D-4A1F-97F9-8FC803A6313A}"/>
              </a:ext>
            </a:extLst>
          </p:cNvPr>
          <p:cNvSpPr/>
          <p:nvPr userDrawn="1"/>
        </p:nvSpPr>
        <p:spPr>
          <a:xfrm>
            <a:off x="0" y="2256061"/>
            <a:ext cx="11522075" cy="1740047"/>
          </a:xfrm>
          <a:prstGeom prst="rect">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024"/>
          </a:p>
        </p:txBody>
      </p:sp>
      <p:sp>
        <p:nvSpPr>
          <p:cNvPr id="54" name="标题 1">
            <a:extLst>
              <a:ext uri="{FF2B5EF4-FFF2-40B4-BE49-F238E27FC236}">
                <a16:creationId xmlns="" xmlns:a16="http://schemas.microsoft.com/office/drawing/2014/main" id="{AA99C4E3-901A-413A-864D-39738AA96B93}"/>
              </a:ext>
            </a:extLst>
          </p:cNvPr>
          <p:cNvSpPr>
            <a:spLocks noGrp="1"/>
          </p:cNvSpPr>
          <p:nvPr>
            <p:ph type="ctrTitle"/>
          </p:nvPr>
        </p:nvSpPr>
        <p:spPr>
          <a:xfrm>
            <a:off x="0" y="2256061"/>
            <a:ext cx="11522075" cy="1740047"/>
          </a:xfrm>
          <a:prstGeom prst="rect">
            <a:avLst/>
          </a:prstGeom>
        </p:spPr>
        <p:txBody>
          <a:bodyPr anchor="ctr"/>
          <a:lstStyle>
            <a:lvl1pPr algn="ctr">
              <a:defRPr sz="4158">
                <a:solidFill>
                  <a:schemeClr val="bg1"/>
                </a:solidFill>
                <a:latin typeface="微软雅黑" panose="020B0503020204020204" pitchFamily="34" charset="-122"/>
                <a:ea typeface="微软雅黑" panose="020B0503020204020204" pitchFamily="34" charset="-122"/>
              </a:defRPr>
            </a:lvl1pPr>
          </a:lstStyle>
          <a:p>
            <a:r>
              <a:rPr lang="zh-CN" altLang="en-US" smtClean="0"/>
              <a:t>单击此处编辑母版标题样式</a:t>
            </a:r>
            <a:endParaRPr lang="zh-CN" altLang="en-US" dirty="0"/>
          </a:p>
        </p:txBody>
      </p:sp>
    </p:spTree>
    <p:extLst>
      <p:ext uri="{BB962C8B-B14F-4D97-AF65-F5344CB8AC3E}">
        <p14:creationId xmlns:p14="http://schemas.microsoft.com/office/powerpoint/2010/main" val="35641666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矩形 6"/>
          <p:cNvSpPr/>
          <p:nvPr userDrawn="1"/>
        </p:nvSpPr>
        <p:spPr>
          <a:xfrm>
            <a:off x="-1" y="172927"/>
            <a:ext cx="11522075" cy="288032"/>
          </a:xfrm>
          <a:prstGeom prst="rect">
            <a:avLst/>
          </a:prstGeom>
          <a:gradFill flip="none" rotWithShape="1">
            <a:gsLst>
              <a:gs pos="65000">
                <a:schemeClr val="bg2">
                  <a:lumMod val="90000"/>
                </a:schemeClr>
              </a:gs>
              <a:gs pos="38000">
                <a:schemeClr val="bg2">
                  <a:lumMod val="75000"/>
                </a:schemeClr>
              </a:gs>
              <a:gs pos="1000">
                <a:srgbClr val="0070C0"/>
              </a:gs>
              <a:gs pos="100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nvSpPr>
        <p:spPr>
          <a:xfrm>
            <a:off x="-9728" y="6404527"/>
            <a:ext cx="11522074" cy="72008"/>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2">
                    <a:lumMod val="50000"/>
                  </a:schemeClr>
                </a:solidFill>
              </a:ln>
              <a:solidFill>
                <a:schemeClr val="bg2">
                  <a:lumMod val="50000"/>
                </a:schemeClr>
              </a:solidFill>
            </a:endParaRPr>
          </a:p>
        </p:txBody>
      </p:sp>
    </p:spTree>
    <p:extLst>
      <p:ext uri="{BB962C8B-B14F-4D97-AF65-F5344CB8AC3E}">
        <p14:creationId xmlns:p14="http://schemas.microsoft.com/office/powerpoint/2010/main" val="1345586147"/>
      </p:ext>
    </p:extLst>
  </p:cSld>
  <p:clrMap bg1="lt1" tx1="dk1" bg2="lt2" tx2="dk2" accent1="accent1" accent2="accent2" accent3="accent3" accent4="accent4" accent5="accent5" accent6="accent6" hlink="hlink" folHlink="folHlink"/>
  <p:sldLayoutIdLst>
    <p:sldLayoutId id="2147483697" r:id="rId1"/>
    <p:sldLayoutId id="2147483690" r:id="rId2"/>
    <p:sldLayoutId id="2147483691" r:id="rId3"/>
    <p:sldLayoutId id="2147483692" r:id="rId4"/>
    <p:sldLayoutId id="2147483694" r:id="rId5"/>
    <p:sldLayoutId id="2147483698" r:id="rId6"/>
  </p:sldLayoutIdLst>
  <p:timing>
    <p:tnLst>
      <p:par>
        <p:cTn id="1" dur="indefinite" restart="never" nodeType="tmRoot"/>
      </p:par>
    </p:tnLst>
  </p:timing>
  <p:txStyles>
    <p:titleStyle>
      <a:lvl1pPr algn="ctr" rtl="0" eaLnBrk="1" fontAlgn="base" hangingPunct="1">
        <a:spcBef>
          <a:spcPct val="0"/>
        </a:spcBef>
        <a:spcAft>
          <a:spcPct val="0"/>
        </a:spcAft>
        <a:defRPr sz="4158" kern="1200">
          <a:solidFill>
            <a:schemeClr val="tx1"/>
          </a:solidFill>
          <a:latin typeface="+mj-lt"/>
          <a:ea typeface="+mj-ea"/>
          <a:cs typeface="+mj-cs"/>
        </a:defRPr>
      </a:lvl1pPr>
      <a:lvl2pPr algn="ctr" rtl="0" eaLnBrk="1" fontAlgn="base" hangingPunct="1">
        <a:spcBef>
          <a:spcPct val="0"/>
        </a:spcBef>
        <a:spcAft>
          <a:spcPct val="0"/>
        </a:spcAft>
        <a:defRPr sz="4158">
          <a:solidFill>
            <a:schemeClr val="tx1"/>
          </a:solidFill>
          <a:latin typeface="Arial" charset="0"/>
          <a:ea typeface="黑体" pitchFamily="2" charset="-122"/>
        </a:defRPr>
      </a:lvl2pPr>
      <a:lvl3pPr algn="ctr" rtl="0" eaLnBrk="1" fontAlgn="base" hangingPunct="1">
        <a:spcBef>
          <a:spcPct val="0"/>
        </a:spcBef>
        <a:spcAft>
          <a:spcPct val="0"/>
        </a:spcAft>
        <a:defRPr sz="4158">
          <a:solidFill>
            <a:schemeClr val="tx1"/>
          </a:solidFill>
          <a:latin typeface="Arial" charset="0"/>
          <a:ea typeface="黑体" pitchFamily="2" charset="-122"/>
        </a:defRPr>
      </a:lvl3pPr>
      <a:lvl4pPr algn="ctr" rtl="0" eaLnBrk="1" fontAlgn="base" hangingPunct="1">
        <a:spcBef>
          <a:spcPct val="0"/>
        </a:spcBef>
        <a:spcAft>
          <a:spcPct val="0"/>
        </a:spcAft>
        <a:defRPr sz="4158">
          <a:solidFill>
            <a:schemeClr val="tx1"/>
          </a:solidFill>
          <a:latin typeface="Arial" charset="0"/>
          <a:ea typeface="黑体" pitchFamily="2" charset="-122"/>
        </a:defRPr>
      </a:lvl4pPr>
      <a:lvl5pPr algn="ctr" rtl="0" eaLnBrk="1" fontAlgn="base" hangingPunct="1">
        <a:spcBef>
          <a:spcPct val="0"/>
        </a:spcBef>
        <a:spcAft>
          <a:spcPct val="0"/>
        </a:spcAft>
        <a:defRPr sz="4158">
          <a:solidFill>
            <a:schemeClr val="tx1"/>
          </a:solidFill>
          <a:latin typeface="Arial" charset="0"/>
          <a:ea typeface="黑体" pitchFamily="2" charset="-122"/>
        </a:defRPr>
      </a:lvl5pPr>
      <a:lvl6pPr marL="432008" algn="ctr" rtl="0" eaLnBrk="1" fontAlgn="base" hangingPunct="1">
        <a:spcBef>
          <a:spcPct val="0"/>
        </a:spcBef>
        <a:spcAft>
          <a:spcPct val="0"/>
        </a:spcAft>
        <a:defRPr sz="4158">
          <a:solidFill>
            <a:schemeClr val="tx1"/>
          </a:solidFill>
          <a:latin typeface="Arial" charset="0"/>
          <a:ea typeface="黑体" pitchFamily="2" charset="-122"/>
        </a:defRPr>
      </a:lvl6pPr>
      <a:lvl7pPr marL="864017" algn="ctr" rtl="0" eaLnBrk="1" fontAlgn="base" hangingPunct="1">
        <a:spcBef>
          <a:spcPct val="0"/>
        </a:spcBef>
        <a:spcAft>
          <a:spcPct val="0"/>
        </a:spcAft>
        <a:defRPr sz="4158">
          <a:solidFill>
            <a:schemeClr val="tx1"/>
          </a:solidFill>
          <a:latin typeface="Arial" charset="0"/>
          <a:ea typeface="黑体" pitchFamily="2" charset="-122"/>
        </a:defRPr>
      </a:lvl7pPr>
      <a:lvl8pPr marL="1296025" algn="ctr" rtl="0" eaLnBrk="1" fontAlgn="base" hangingPunct="1">
        <a:spcBef>
          <a:spcPct val="0"/>
        </a:spcBef>
        <a:spcAft>
          <a:spcPct val="0"/>
        </a:spcAft>
        <a:defRPr sz="4158">
          <a:solidFill>
            <a:schemeClr val="tx1"/>
          </a:solidFill>
          <a:latin typeface="Arial" charset="0"/>
          <a:ea typeface="黑体" pitchFamily="2" charset="-122"/>
        </a:defRPr>
      </a:lvl8pPr>
      <a:lvl9pPr marL="1728033" algn="ctr" rtl="0" eaLnBrk="1" fontAlgn="base" hangingPunct="1">
        <a:spcBef>
          <a:spcPct val="0"/>
        </a:spcBef>
        <a:spcAft>
          <a:spcPct val="0"/>
        </a:spcAft>
        <a:defRPr sz="4158">
          <a:solidFill>
            <a:schemeClr val="tx1"/>
          </a:solidFill>
          <a:latin typeface="Arial" charset="0"/>
          <a:ea typeface="黑体" pitchFamily="2" charset="-122"/>
        </a:defRPr>
      </a:lvl9pPr>
    </p:titleStyle>
    <p:bodyStyle>
      <a:lvl1pPr marL="324006" indent="-324006" algn="l" rtl="0" eaLnBrk="1" fontAlgn="base" hangingPunct="1">
        <a:spcBef>
          <a:spcPct val="20000"/>
        </a:spcBef>
        <a:spcAft>
          <a:spcPct val="0"/>
        </a:spcAft>
        <a:buFont typeface="Arial" charset="0"/>
        <a:buChar char="•"/>
        <a:defRPr sz="3024" kern="1200">
          <a:solidFill>
            <a:schemeClr val="tx1"/>
          </a:solidFill>
          <a:latin typeface="+mn-lt"/>
          <a:ea typeface="+mn-ea"/>
          <a:cs typeface="+mn-cs"/>
        </a:defRPr>
      </a:lvl1pPr>
      <a:lvl2pPr marL="702013" indent="-270005" algn="l" rtl="0" eaLnBrk="1" fontAlgn="base" hangingPunct="1">
        <a:spcBef>
          <a:spcPct val="20000"/>
        </a:spcBef>
        <a:spcAft>
          <a:spcPct val="0"/>
        </a:spcAft>
        <a:buFont typeface="Arial" charset="0"/>
        <a:buChar char="–"/>
        <a:defRPr sz="2646" kern="1200">
          <a:solidFill>
            <a:schemeClr val="tx1"/>
          </a:solidFill>
          <a:latin typeface="+mn-lt"/>
          <a:ea typeface="+mn-ea"/>
          <a:cs typeface="+mn-cs"/>
        </a:defRPr>
      </a:lvl2pPr>
      <a:lvl3pPr marL="1080021" indent="-216004" algn="l" rtl="0" eaLnBrk="1" fontAlgn="base" hangingPunct="1">
        <a:spcBef>
          <a:spcPct val="20000"/>
        </a:spcBef>
        <a:spcAft>
          <a:spcPct val="0"/>
        </a:spcAft>
        <a:buFont typeface="Arial" charset="0"/>
        <a:buChar char="•"/>
        <a:defRPr sz="2268" kern="1200">
          <a:solidFill>
            <a:schemeClr val="tx1"/>
          </a:solidFill>
          <a:latin typeface="+mn-lt"/>
          <a:ea typeface="+mn-ea"/>
          <a:cs typeface="+mn-cs"/>
        </a:defRPr>
      </a:lvl3pPr>
      <a:lvl4pPr marL="1512029" indent="-216004" algn="l" rtl="0" eaLnBrk="1" fontAlgn="base" hangingPunct="1">
        <a:spcBef>
          <a:spcPct val="20000"/>
        </a:spcBef>
        <a:spcAft>
          <a:spcPct val="0"/>
        </a:spcAft>
        <a:buFont typeface="Arial" charset="0"/>
        <a:buChar char="–"/>
        <a:defRPr sz="1890" kern="1200">
          <a:solidFill>
            <a:schemeClr val="tx1"/>
          </a:solidFill>
          <a:latin typeface="+mn-lt"/>
          <a:ea typeface="+mn-ea"/>
          <a:cs typeface="+mn-cs"/>
        </a:defRPr>
      </a:lvl4pPr>
      <a:lvl5pPr marL="1944037" indent="-216004" algn="l" rtl="0" eaLnBrk="1" fontAlgn="base" hangingPunct="1">
        <a:spcBef>
          <a:spcPct val="20000"/>
        </a:spcBef>
        <a:spcAft>
          <a:spcPct val="0"/>
        </a:spcAft>
        <a:buFont typeface="Arial" charset="0"/>
        <a:buChar char="»"/>
        <a:defRPr sz="1890" kern="1200">
          <a:solidFill>
            <a:schemeClr val="tx1"/>
          </a:solidFill>
          <a:latin typeface="+mn-lt"/>
          <a:ea typeface="+mn-ea"/>
          <a:cs typeface="+mn-cs"/>
        </a:defRPr>
      </a:lvl5pPr>
      <a:lvl6pPr marL="2376046"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6pPr>
      <a:lvl7pPr marL="2808054"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7pPr>
      <a:lvl8pPr marL="3240062"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8pPr>
      <a:lvl9pPr marL="3672070"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9pPr>
    </p:bodyStyle>
    <p:otherStyle>
      <a:defPPr>
        <a:defRPr lang="zh-CN"/>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prstGeom prst="rect">
            <a:avLst/>
          </a:prstGeom>
        </p:spPr>
        <p:txBody>
          <a:bodyPr/>
          <a:lstStyle/>
          <a:p>
            <a:r>
              <a:rPr lang="zh-CN" altLang="en-US" b="1" dirty="0" smtClean="0"/>
              <a:t>专题</a:t>
            </a:r>
            <a:r>
              <a:rPr lang="en-US" altLang="zh-CN" b="1" dirty="0" smtClean="0"/>
              <a:t>16</a:t>
            </a:r>
            <a:r>
              <a:rPr lang="zh-CN" altLang="en-US" b="1" dirty="0"/>
              <a:t>　北方地区</a:t>
            </a:r>
            <a:endParaRPr lang="zh-CN" altLang="zh-CN" dirty="0"/>
          </a:p>
        </p:txBody>
      </p:sp>
      <p:sp>
        <p:nvSpPr>
          <p:cNvPr id="4" name="矩形 3"/>
          <p:cNvSpPr>
            <a:spLocks noChangeAspect="1"/>
          </p:cNvSpPr>
          <p:nvPr/>
        </p:nvSpPr>
        <p:spPr>
          <a:xfrm>
            <a:off x="236022" y="1440390"/>
            <a:ext cx="1742785" cy="614720"/>
          </a:xfrm>
          <a:prstGeom prst="rect">
            <a:avLst/>
          </a:prstGeom>
        </p:spPr>
        <p:txBody>
          <a:bodyPr wrap="none">
            <a:spAutoFit/>
          </a:bodyPr>
          <a:lstStyle/>
          <a:p>
            <a:pPr>
              <a:lnSpc>
                <a:spcPct val="120000"/>
              </a:lnSpc>
              <a:spcAft>
                <a:spcPts val="0"/>
              </a:spcAft>
              <a:tabLst>
                <a:tab pos="1122622" algn="l"/>
                <a:tab pos="2044239" algn="l"/>
                <a:tab pos="2969457" algn="l"/>
                <a:tab pos="3959476" algn="l"/>
              </a:tabLst>
            </a:pPr>
            <a:r>
              <a:rPr lang="zh-CN" altLang="en-US" sz="3024" dirty="0">
                <a:solidFill>
                  <a:srgbClr val="000000"/>
                </a:solidFill>
                <a:latin typeface="NEU-BZ-S92" panose="02010600010101010101" pitchFamily="2" charset="-122"/>
                <a:ea typeface="方正大黑_GBK" panose="03000509000000000000" pitchFamily="65" charset="-122"/>
                <a:cs typeface="Times New Roman" panose="02020603050405020304" pitchFamily="18" charset="0"/>
              </a:rPr>
              <a:t>考点集训</a:t>
            </a:r>
            <a:endParaRPr lang="zh-CN" altLang="zh-CN" sz="3024" dirty="0">
              <a:solidFill>
                <a:srgbClr val="000000"/>
              </a:solidFill>
              <a:latin typeface="NEU-BZ-S92" panose="02010600010101010101" pitchFamily="2" charset="-122"/>
              <a:ea typeface="方正大黑_GBK" panose="03000509000000000000" pitchFamily="65" charset="-122"/>
              <a:cs typeface="Times New Roman" panose="02020603050405020304" pitchFamily="18" charset="0"/>
            </a:endParaRPr>
          </a:p>
        </p:txBody>
      </p:sp>
    </p:spTree>
    <p:extLst>
      <p:ext uri="{BB962C8B-B14F-4D97-AF65-F5344CB8AC3E}">
        <p14:creationId xmlns:p14="http://schemas.microsoft.com/office/powerpoint/2010/main" val="30196432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spect="1"/>
          </p:cNvSpPr>
          <p:nvPr/>
        </p:nvSpPr>
        <p:spPr>
          <a:xfrm>
            <a:off x="361950" y="441607"/>
            <a:ext cx="6407199" cy="6001643"/>
          </a:xfrm>
          <a:prstGeom prst="rect">
            <a:avLst/>
          </a:prstGeom>
        </p:spPr>
        <p:txBody>
          <a:bodyPr wrap="square">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一、选择题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本大题共</a:t>
            </a:r>
            <a:r>
              <a:rPr lang="en-US" altLang="zh-CN" dirty="0">
                <a:solidFill>
                  <a:srgbClr val="000000"/>
                </a:solidFill>
                <a:ea typeface="宋体" panose="02010600030101010101" pitchFamily="2" charset="-122"/>
                <a:cs typeface="Times New Roman" panose="02020603050405020304" pitchFamily="18" charset="0"/>
              </a:rPr>
              <a:t>15</a:t>
            </a:r>
            <a:r>
              <a:rPr lang="zh-CN" altLang="zh-CN" dirty="0">
                <a:solidFill>
                  <a:srgbClr val="000000"/>
                </a:solidFill>
                <a:latin typeface="Arial" panose="020B0604020202020204" pitchFamily="34" charset="0"/>
                <a:cs typeface="Times New Roman" panose="02020603050405020304" pitchFamily="18" charset="0"/>
              </a:rPr>
              <a:t>小题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每小题</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latin typeface="Arial" panose="020B0604020202020204" pitchFamily="34" charset="0"/>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共</a:t>
            </a:r>
            <a:r>
              <a:rPr lang="en-US" altLang="zh-CN" dirty="0">
                <a:solidFill>
                  <a:srgbClr val="000000"/>
                </a:solidFill>
                <a:ea typeface="宋体" panose="02010600030101010101" pitchFamily="2" charset="-122"/>
                <a:cs typeface="Times New Roman" panose="02020603050405020304" pitchFamily="18" charset="0"/>
              </a:rPr>
              <a:t>60</a:t>
            </a:r>
            <a:r>
              <a:rPr lang="zh-CN" altLang="zh-CN" dirty="0">
                <a:solidFill>
                  <a:srgbClr val="000000"/>
                </a:solidFill>
                <a:latin typeface="Arial" panose="020B0604020202020204" pitchFamily="34" charset="0"/>
                <a:cs typeface="Times New Roman" panose="02020603050405020304" pitchFamily="18" charset="0"/>
              </a:rPr>
              <a:t>分。在每小题给出的四个选项中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只有一项是符合题目要求的。</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鄂伦春</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一词有两种含义</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使用驯鹿的人</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山岭上的人</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。历史上</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我国驯鹿主要分布于大、小兴安岭林区。下图示意东北地区赫哲族、回族、鄂伦春族和蒙古族的主要分布区域。据此完成</a:t>
            </a:r>
            <a:r>
              <a:rPr lang="en-US" altLang="zh-CN" dirty="0">
                <a:solidFill>
                  <a:srgbClr val="000000"/>
                </a:solidFill>
                <a:ea typeface="宋体" panose="02010600030101010101" pitchFamily="2" charset="-122"/>
                <a:cs typeface="Times New Roman" panose="02020603050405020304" pitchFamily="18" charset="0"/>
              </a:rPr>
              <a:t>1~2</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6" name="image157.jpeg"/>
          <p:cNvPicPr/>
          <p:nvPr/>
        </p:nvPicPr>
        <p:blipFill>
          <a:blip r:embed="rId2"/>
          <a:stretch>
            <a:fillRect/>
          </a:stretch>
        </p:blipFill>
        <p:spPr>
          <a:xfrm>
            <a:off x="7155503" y="958152"/>
            <a:ext cx="3926485" cy="4968552"/>
          </a:xfrm>
          <a:prstGeom prst="rect">
            <a:avLst/>
          </a:prstGeom>
        </p:spPr>
      </p:pic>
    </p:spTree>
    <p:extLst>
      <p:ext uri="{BB962C8B-B14F-4D97-AF65-F5344CB8AC3E}">
        <p14:creationId xmlns:p14="http://schemas.microsoft.com/office/powerpoint/2010/main" val="1864289175"/>
      </p:ext>
    </p:extLst>
  </p:cSld>
  <p:clrMapOvr>
    <a:masterClrMapping/>
  </p:clrMapOvr>
  <p:transition spd="slow">
    <p:wheel spokes="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spect="1"/>
          </p:cNvSpPr>
          <p:nvPr/>
        </p:nvSpPr>
        <p:spPr>
          <a:xfrm>
            <a:off x="361950" y="1161687"/>
            <a:ext cx="10807700" cy="422885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鄂伦春族对应图中符号</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rgbClr val="000000"/>
                </a:solidFill>
                <a:ea typeface="宋体" panose="02010600030101010101" pitchFamily="2" charset="-122"/>
                <a:cs typeface="Times New Roman" panose="02020603050405020304" pitchFamily="18" charset="0"/>
              </a:rPr>
              <a:t>少数民族</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a:t>
            </a:r>
            <a:r>
              <a:rPr lang="zh-CN" altLang="zh-CN" dirty="0">
                <a:solidFill>
                  <a:srgbClr val="000000"/>
                </a:solidFill>
                <a:ea typeface="宋体" panose="02010600030101010101" pitchFamily="2" charset="-122"/>
                <a:cs typeface="Times New Roman" panose="02020603050405020304" pitchFamily="18" charset="0"/>
              </a:rPr>
              <a:t>少数民族</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③</a:t>
            </a:r>
            <a:r>
              <a:rPr lang="zh-CN" altLang="zh-CN" dirty="0">
                <a:solidFill>
                  <a:srgbClr val="000000"/>
                </a:solidFill>
                <a:ea typeface="宋体" panose="02010600030101010101" pitchFamily="2" charset="-122"/>
                <a:cs typeface="Times New Roman" panose="02020603050405020304" pitchFamily="18" charset="0"/>
              </a:rPr>
              <a:t>少数民族</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④</a:t>
            </a:r>
            <a:r>
              <a:rPr lang="zh-CN" altLang="zh-CN" dirty="0">
                <a:solidFill>
                  <a:srgbClr val="000000"/>
                </a:solidFill>
                <a:ea typeface="宋体" panose="02010600030101010101" pitchFamily="2" charset="-122"/>
                <a:cs typeface="Times New Roman" panose="02020603050405020304" pitchFamily="18" charset="0"/>
              </a:rPr>
              <a:t>少数民族</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根据</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使用驯鹿的人</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山岭上的人</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推断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鄂伦春族的传统生产方式主要</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泛舟捕鱼</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农耕定居</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山林狩猎</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草原游牧</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矩形 5"/>
          <p:cNvSpPr/>
          <p:nvPr/>
        </p:nvSpPr>
        <p:spPr>
          <a:xfrm>
            <a:off x="5564677" y="1253359"/>
            <a:ext cx="458780" cy="584775"/>
          </a:xfrm>
          <a:prstGeom prst="rect">
            <a:avLst/>
          </a:prstGeom>
        </p:spPr>
        <p:txBody>
          <a:bodyPr wrap="none">
            <a:spAutoFit/>
          </a:bodyPr>
          <a:lstStyle/>
          <a:p>
            <a:r>
              <a:rPr lang="en-US" altLang="zh-CN" dirty="0" smtClean="0">
                <a:ea typeface="宋体" panose="02010600030101010101" pitchFamily="2" charset="-122"/>
              </a:rPr>
              <a:t>B</a:t>
            </a:r>
            <a:endParaRPr lang="zh-CN" altLang="en-US" dirty="0"/>
          </a:p>
        </p:txBody>
      </p:sp>
      <p:sp>
        <p:nvSpPr>
          <p:cNvPr id="7" name="矩形 6"/>
          <p:cNvSpPr/>
          <p:nvPr/>
        </p:nvSpPr>
        <p:spPr>
          <a:xfrm>
            <a:off x="3613799" y="3591416"/>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Tree>
    <p:extLst>
      <p:ext uri="{BB962C8B-B14F-4D97-AF65-F5344CB8AC3E}">
        <p14:creationId xmlns:p14="http://schemas.microsoft.com/office/powerpoint/2010/main" val="265718573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1439887"/>
            <a:ext cx="10807700" cy="3590598"/>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根据材料可知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历史上</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我国驯鹿主要分布于大、小兴安岭林区。因此分布在大小兴安岭地区的是</a:t>
            </a:r>
            <a:r>
              <a:rPr lang="zh-CN" altLang="zh-CN" dirty="0">
                <a:latin typeface="Calibri" panose="020F0502020204030204" pitchFamily="34" charset="0"/>
                <a:ea typeface="宋体" panose="02010600030101010101" pitchFamily="2" charset="-122"/>
                <a:cs typeface="宋体" panose="02010600030101010101" pitchFamily="2" charset="-122"/>
              </a:rPr>
              <a:t>②</a:t>
            </a:r>
            <a:r>
              <a:rPr lang="zh-CN" altLang="zh-CN" dirty="0">
                <a:ea typeface="宋体" panose="02010600030101010101" pitchFamily="2" charset="-122"/>
                <a:cs typeface="Times New Roman" panose="02020603050405020304" pitchFamily="18" charset="0"/>
              </a:rPr>
              <a:t>少数民族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鄂伦春族主要居住在大兴安岭山林地带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鄂伦春族是狩猎民族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以打猎为主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使用驯鹿的人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和</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山岭上的人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穿兽皮制成的皮袍</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他们的衣食住行方面都显示了狩猎民族特点。故选</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531460939"/>
      </p:ext>
    </p:extLst>
  </p:cSld>
  <p:clrMapOvr>
    <a:masterClrMapping/>
  </p:clrMapOvr>
  <p:transition spd="slow">
    <p:wheel spokes="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a:spLocks noChangeAspect="1"/>
          </p:cNvSpPr>
          <p:nvPr/>
        </p:nvSpPr>
        <p:spPr>
          <a:xfrm>
            <a:off x="361950" y="595455"/>
            <a:ext cx="10807700" cy="5410712"/>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福建莆田质检</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黄河金三角地区位于三省交界处</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如图所示。读图完成</a:t>
            </a:r>
            <a:r>
              <a:rPr lang="en-US" altLang="zh-CN" dirty="0">
                <a:solidFill>
                  <a:srgbClr val="000000"/>
                </a:solidFill>
                <a:ea typeface="宋体" panose="02010600030101010101" pitchFamily="2" charset="-122"/>
                <a:cs typeface="Times New Roman" panose="02020603050405020304" pitchFamily="18" charset="0"/>
              </a:rPr>
              <a:t>3~4</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黄河金三角</a:t>
            </a:r>
            <a:r>
              <a:rPr lang="zh-CN" altLang="zh-CN" dirty="0" smtClean="0">
                <a:solidFill>
                  <a:srgbClr val="000000"/>
                </a:solidFill>
                <a:ea typeface="宋体" panose="02010600030101010101" pitchFamily="2" charset="-122"/>
                <a:cs typeface="Times New Roman" panose="02020603050405020304" pitchFamily="18" charset="0"/>
              </a:rPr>
              <a:t>地区</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地处黄河下游</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以旱作农业为主</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地处湿润地区</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农作物一年一熟</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黄河金三角地区丰富的能源</a:t>
            </a:r>
            <a:r>
              <a:rPr lang="zh-CN" altLang="zh-CN" dirty="0" smtClean="0">
                <a:solidFill>
                  <a:srgbClr val="000000"/>
                </a:solidFill>
                <a:ea typeface="宋体" panose="02010600030101010101" pitchFamily="2" charset="-122"/>
                <a:cs typeface="Times New Roman" panose="02020603050405020304" pitchFamily="18" charset="0"/>
              </a:rPr>
              <a:t>矿产</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石油</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铁矿</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有色金属</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煤炭</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7" name="image158.jpeg"/>
          <p:cNvPicPr/>
          <p:nvPr/>
        </p:nvPicPr>
        <p:blipFill>
          <a:blip r:embed="rId2"/>
          <a:stretch>
            <a:fillRect/>
          </a:stretch>
        </p:blipFill>
        <p:spPr>
          <a:xfrm>
            <a:off x="7181533" y="1603567"/>
            <a:ext cx="3985478" cy="3816424"/>
          </a:xfrm>
          <a:prstGeom prst="rect">
            <a:avLst/>
          </a:prstGeom>
        </p:spPr>
      </p:pic>
      <p:sp>
        <p:nvSpPr>
          <p:cNvPr id="8" name="矩形 7"/>
          <p:cNvSpPr/>
          <p:nvPr/>
        </p:nvSpPr>
        <p:spPr>
          <a:xfrm>
            <a:off x="3931341" y="1849087"/>
            <a:ext cx="458780" cy="584775"/>
          </a:xfrm>
          <a:prstGeom prst="rect">
            <a:avLst/>
          </a:prstGeom>
        </p:spPr>
        <p:txBody>
          <a:bodyPr wrap="none">
            <a:spAutoFit/>
          </a:bodyPr>
          <a:lstStyle/>
          <a:p>
            <a:r>
              <a:rPr lang="en-US" altLang="zh-CN" dirty="0" smtClean="0">
                <a:ea typeface="宋体" panose="02010600030101010101" pitchFamily="2" charset="-122"/>
              </a:rPr>
              <a:t>B</a:t>
            </a:r>
            <a:endParaRPr lang="zh-CN" altLang="en-US" dirty="0"/>
          </a:p>
        </p:txBody>
      </p:sp>
      <p:sp>
        <p:nvSpPr>
          <p:cNvPr id="9" name="矩形 8"/>
          <p:cNvSpPr/>
          <p:nvPr/>
        </p:nvSpPr>
        <p:spPr>
          <a:xfrm>
            <a:off x="1182021" y="4195855"/>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Tree>
    <p:extLst>
      <p:ext uri="{BB962C8B-B14F-4D97-AF65-F5344CB8AC3E}">
        <p14:creationId xmlns:p14="http://schemas.microsoft.com/office/powerpoint/2010/main" val="3223863814"/>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2015951"/>
            <a:ext cx="10807700" cy="2408736"/>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读图可知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黄河金三角位于山西、陕西、河南三省交界</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地处黄河中游地区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以半湿润区为主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农业类型以旱作农业为主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农作物一年两熟或两年三熟。第</a:t>
            </a:r>
            <a:r>
              <a:rPr lang="en-US" altLang="zh-CN" dirty="0">
                <a:ea typeface="宋体" panose="02010600030101010101" pitchFamily="2" charset="-122"/>
                <a:cs typeface="Times New Roman" panose="02020603050405020304" pitchFamily="18" charset="0"/>
              </a:rPr>
              <a:t>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山西、陕西都是我国的煤炭大省。</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4227581469"/>
      </p:ext>
    </p:extLst>
  </p:cSld>
  <p:clrMapOvr>
    <a:masterClrMapping/>
  </p:clrMapOvr>
  <p:transition spd="slow">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a:spLocks noChangeAspect="1"/>
          </p:cNvSpPr>
          <p:nvPr/>
        </p:nvSpPr>
        <p:spPr>
          <a:xfrm>
            <a:off x="361950" y="441607"/>
            <a:ext cx="10807700" cy="2408736"/>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福建漳州质检</a:t>
            </a:r>
            <a:r>
              <a:rPr lang="en-US" altLang="zh-CN" dirty="0">
                <a:solidFill>
                  <a:srgbClr val="000000"/>
                </a:solidFill>
                <a:ea typeface="宋体" panose="02010600030101010101" pitchFamily="2" charset="-122"/>
                <a:cs typeface="Times New Roman" panose="02020603050405020304" pitchFamily="18" charset="0"/>
              </a:rPr>
              <a:t>)2022</a:t>
            </a:r>
            <a:r>
              <a:rPr lang="zh-CN" altLang="zh-CN" dirty="0">
                <a:solidFill>
                  <a:srgbClr val="000000"/>
                </a:solidFill>
                <a:ea typeface="楷体" panose="02010609060101010101" pitchFamily="49" charset="-122"/>
                <a:cs typeface="Times New Roman" panose="02020603050405020304" pitchFamily="18" charset="0"/>
              </a:rPr>
              <a:t>年冬季奥运会将由北京、张家口联合举办。京张高速铁路的开通运营</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成为北京冬奥会的重要交通保障设施。下图为京张高速铁路工程示意图。读图完成</a:t>
            </a:r>
            <a:r>
              <a:rPr lang="en-US" altLang="zh-CN" dirty="0">
                <a:solidFill>
                  <a:srgbClr val="000000"/>
                </a:solidFill>
                <a:ea typeface="宋体" panose="02010600030101010101" pitchFamily="2" charset="-122"/>
                <a:cs typeface="Times New Roman" panose="02020603050405020304" pitchFamily="18" charset="0"/>
              </a:rPr>
              <a:t>5~6</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8" name="image159.jpeg"/>
          <p:cNvPicPr>
            <a:picLocks noChangeAspect="1"/>
          </p:cNvPicPr>
          <p:nvPr/>
        </p:nvPicPr>
        <p:blipFill>
          <a:blip r:embed="rId2"/>
          <a:stretch>
            <a:fillRect/>
          </a:stretch>
        </p:blipFill>
        <p:spPr>
          <a:xfrm>
            <a:off x="1624202" y="2815251"/>
            <a:ext cx="8283197" cy="3450486"/>
          </a:xfrm>
          <a:prstGeom prst="rect">
            <a:avLst/>
          </a:prstGeom>
        </p:spPr>
      </p:pic>
    </p:spTree>
    <p:extLst>
      <p:ext uri="{BB962C8B-B14F-4D97-AF65-F5344CB8AC3E}">
        <p14:creationId xmlns:p14="http://schemas.microsoft.com/office/powerpoint/2010/main" val="2214847756"/>
      </p:ext>
    </p:extLst>
  </p:cSld>
  <p:clrMapOvr>
    <a:masterClrMapping/>
  </p:clrMapOvr>
  <p:transition spd="slow">
    <p:wheel spokes="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spect="1"/>
          </p:cNvSpPr>
          <p:nvPr/>
        </p:nvSpPr>
        <p:spPr>
          <a:xfrm>
            <a:off x="361950" y="831143"/>
            <a:ext cx="10807700" cy="481978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5.</a:t>
            </a:r>
            <a:r>
              <a:rPr lang="zh-CN" altLang="zh-CN" dirty="0">
                <a:solidFill>
                  <a:srgbClr val="000000"/>
                </a:solidFill>
                <a:ea typeface="宋体" panose="02010600030101010101" pitchFamily="2" charset="-122"/>
                <a:cs typeface="Times New Roman" panose="02020603050405020304" pitchFamily="18" charset="0"/>
              </a:rPr>
              <a:t>北京举办冬奥会有利的气候条件</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冬季气温低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冰雪不易融化</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多山地</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坡度较大</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冰雪运动发展迅速</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举办国际大赛的经验丰富</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京张高速铁路建设过程中遇到的自然障碍</a:t>
            </a:r>
            <a:r>
              <a:rPr lang="zh-CN" altLang="zh-CN" dirty="0" smtClean="0">
                <a:solidFill>
                  <a:srgbClr val="000000"/>
                </a:solidFill>
                <a:ea typeface="宋体" panose="02010600030101010101" pitchFamily="2" charset="-122"/>
                <a:cs typeface="Times New Roman" panose="02020603050405020304" pitchFamily="18" charset="0"/>
              </a:rPr>
              <a:t>有</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rgbClr val="000000"/>
                </a:solidFill>
                <a:ea typeface="宋体" panose="02010600030101010101" pitchFamily="2" charset="-122"/>
                <a:cs typeface="Times New Roman" panose="02020603050405020304" pitchFamily="18" charset="0"/>
              </a:rPr>
              <a:t>地势起伏大</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地质条件复杂　</a:t>
            </a:r>
            <a:r>
              <a:rPr lang="en-US" altLang="zh-CN" dirty="0" smtClean="0">
                <a:solidFill>
                  <a:srgbClr val="000000"/>
                </a:solidFill>
                <a:ea typeface="宋体" panose="02010600030101010101" pitchFamily="2" charset="-122"/>
                <a:cs typeface="Times New Roman" panose="02020603050405020304" pitchFamily="18" charset="0"/>
              </a:rPr>
              <a:t>	</a:t>
            </a: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②</a:t>
            </a:r>
            <a:r>
              <a:rPr lang="zh-CN" altLang="zh-CN" dirty="0">
                <a:solidFill>
                  <a:srgbClr val="000000"/>
                </a:solidFill>
                <a:ea typeface="宋体" panose="02010600030101010101" pitchFamily="2" charset="-122"/>
                <a:cs typeface="Times New Roman" panose="02020603050405020304" pitchFamily="18" charset="0"/>
              </a:rPr>
              <a:t>多风沙天气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③</a:t>
            </a:r>
            <a:r>
              <a:rPr lang="zh-CN" altLang="zh-CN" dirty="0">
                <a:solidFill>
                  <a:srgbClr val="000000"/>
                </a:solidFill>
                <a:ea typeface="宋体" panose="02010600030101010101" pitchFamily="2" charset="-122"/>
                <a:cs typeface="Times New Roman" panose="02020603050405020304" pitchFamily="18" charset="0"/>
              </a:rPr>
              <a:t>需跨越河流　</a:t>
            </a:r>
            <a:r>
              <a:rPr lang="en-US" altLang="zh-CN" dirty="0" smtClean="0">
                <a:solidFill>
                  <a:srgbClr val="000000"/>
                </a:solidFill>
                <a:ea typeface="宋体" panose="02010600030101010101" pitchFamily="2" charset="-122"/>
                <a:cs typeface="Times New Roman" panose="02020603050405020304" pitchFamily="18" charset="0"/>
              </a:rPr>
              <a:t>				</a:t>
            </a: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④</a:t>
            </a:r>
            <a:r>
              <a:rPr lang="zh-CN" altLang="zh-CN" dirty="0">
                <a:solidFill>
                  <a:srgbClr val="000000"/>
                </a:solidFill>
                <a:ea typeface="宋体" panose="02010600030101010101" pitchFamily="2" charset="-122"/>
                <a:cs typeface="Times New Roman" panose="02020603050405020304" pitchFamily="18" charset="0"/>
              </a:rPr>
              <a:t>工期短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技术难度大</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①②③</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①②④</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①③④</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②③④</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矩形 5"/>
          <p:cNvSpPr/>
          <p:nvPr/>
        </p:nvSpPr>
        <p:spPr>
          <a:xfrm>
            <a:off x="7201197" y="906335"/>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
        <p:nvSpPr>
          <p:cNvPr id="7" name="矩形 6"/>
          <p:cNvSpPr/>
          <p:nvPr/>
        </p:nvSpPr>
        <p:spPr>
          <a:xfrm>
            <a:off x="8834533" y="2653454"/>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Tree>
    <p:extLst>
      <p:ext uri="{BB962C8B-B14F-4D97-AF65-F5344CB8AC3E}">
        <p14:creationId xmlns:p14="http://schemas.microsoft.com/office/powerpoint/2010/main" val="314741565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1727919"/>
            <a:ext cx="10807700" cy="299966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5</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北京属于温带季风气候</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冬季气温低</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冰雪不易融化</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适合开展冬季运动项目。第</a:t>
            </a:r>
            <a:r>
              <a:rPr lang="en-US" altLang="zh-CN" dirty="0">
                <a:ea typeface="宋体" panose="02010600030101010101" pitchFamily="2" charset="-122"/>
                <a:cs typeface="Times New Roman" panose="02020603050405020304" pitchFamily="18" charset="0"/>
              </a:rPr>
              <a:t>6</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从图中可以看出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京张高速铁路在八达岭、居庸关附近会遇到山地的阻挡</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复杂的地质条件增加了铁路建设难度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途经怀来附近需跨越河流</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春季施工期间容易遇到沙尘天气。</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743720763"/>
      </p:ext>
    </p:extLst>
  </p:cSld>
  <p:clrMapOvr>
    <a:masterClrMapping/>
  </p:clrMapOvr>
  <p:transition spd="slow">
    <p:wheel spokes="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a:spLocks noChangeAspect="1"/>
          </p:cNvSpPr>
          <p:nvPr/>
        </p:nvSpPr>
        <p:spPr>
          <a:xfrm>
            <a:off x="361950" y="595455"/>
            <a:ext cx="4823023" cy="5410712"/>
          </a:xfrm>
          <a:prstGeom prst="rect">
            <a:avLst/>
          </a:prstGeom>
        </p:spPr>
        <p:txBody>
          <a:bodyPr wrap="square">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ea typeface="楷体" panose="02010609060101010101" pitchFamily="49" charset="-122"/>
                <a:cs typeface="Times New Roman" panose="02020603050405020304" pitchFamily="18" charset="0"/>
              </a:rPr>
              <a:t>《河北雄安新区条例》于</a:t>
            </a: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年</a:t>
            </a:r>
            <a:r>
              <a:rPr lang="en-US" altLang="zh-CN" dirty="0">
                <a:solidFill>
                  <a:srgbClr val="000000"/>
                </a:solidFill>
                <a:ea typeface="宋体" panose="02010600030101010101" pitchFamily="2" charset="-122"/>
                <a:cs typeface="Times New Roman" panose="02020603050405020304" pitchFamily="18" charset="0"/>
              </a:rPr>
              <a:t>9</a:t>
            </a:r>
            <a:r>
              <a:rPr lang="zh-CN" altLang="zh-CN" dirty="0">
                <a:solidFill>
                  <a:srgbClr val="000000"/>
                </a:solidFill>
                <a:ea typeface="楷体" panose="02010609060101010101" pitchFamily="49" charset="-122"/>
                <a:cs typeface="Times New Roman" panose="02020603050405020304" pitchFamily="18" charset="0"/>
              </a:rPr>
              <a:t>月</a:t>
            </a: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楷体" panose="02010609060101010101" pitchFamily="49" charset="-122"/>
                <a:cs typeface="Times New Roman" panose="02020603050405020304" pitchFamily="18" charset="0"/>
              </a:rPr>
              <a:t>日起施行。雄安新区的设立对于疏解北京非首都功能</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调整和优化京津冀城市布局和空间结构</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培育创新驱动发展新引擎具有重大意义。读雄安新区位置示意图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7~9</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8" name="image160.jpeg"/>
          <p:cNvPicPr>
            <a:picLocks noChangeAspect="1"/>
          </p:cNvPicPr>
          <p:nvPr/>
        </p:nvPicPr>
        <p:blipFill>
          <a:blip r:embed="rId2"/>
          <a:stretch>
            <a:fillRect/>
          </a:stretch>
        </p:blipFill>
        <p:spPr>
          <a:xfrm>
            <a:off x="5237317" y="656567"/>
            <a:ext cx="6100665" cy="5288079"/>
          </a:xfrm>
          <a:prstGeom prst="rect">
            <a:avLst/>
          </a:prstGeom>
        </p:spPr>
      </p:pic>
    </p:spTree>
    <p:extLst>
      <p:ext uri="{BB962C8B-B14F-4D97-AF65-F5344CB8AC3E}">
        <p14:creationId xmlns:p14="http://schemas.microsoft.com/office/powerpoint/2010/main" val="2317798215"/>
      </p:ext>
    </p:extLst>
  </p:cSld>
  <p:clrMapOvr>
    <a:masterClrMapping/>
  </p:clrMapOvr>
  <p:transition spd="slow">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spect="1"/>
          </p:cNvSpPr>
          <p:nvPr/>
        </p:nvSpPr>
        <p:spPr>
          <a:xfrm>
            <a:off x="361950" y="603168"/>
            <a:ext cx="10807700" cy="536339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7.</a:t>
            </a:r>
            <a:r>
              <a:rPr lang="zh-CN" altLang="zh-CN" dirty="0">
                <a:solidFill>
                  <a:srgbClr val="000000"/>
                </a:solidFill>
                <a:ea typeface="宋体" panose="02010600030101010101" pitchFamily="2" charset="-122"/>
                <a:cs typeface="Times New Roman" panose="02020603050405020304" pitchFamily="18" charset="0"/>
              </a:rPr>
              <a:t>国家在河北省新建雄安新区的首要目的</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促进河北经济发展</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提高河北城市化水平</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集中疏解北京城市功能</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吸引国内外投资</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8.</a:t>
            </a:r>
            <a:r>
              <a:rPr lang="zh-CN" altLang="zh-CN" dirty="0">
                <a:solidFill>
                  <a:srgbClr val="000000"/>
                </a:solidFill>
                <a:ea typeface="宋体" panose="02010600030101010101" pitchFamily="2" charset="-122"/>
                <a:cs typeface="Times New Roman" panose="02020603050405020304" pitchFamily="18" charset="0"/>
              </a:rPr>
              <a:t>与北京市相比</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在河北省建设雄安新区的优势条件</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人才集中</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用地充足</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基础设施完善</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交通便利</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9.</a:t>
            </a:r>
            <a:r>
              <a:rPr lang="zh-CN" altLang="zh-CN" dirty="0">
                <a:solidFill>
                  <a:srgbClr val="000000"/>
                </a:solidFill>
                <a:ea typeface="宋体" panose="02010600030101010101" pitchFamily="2" charset="-122"/>
                <a:cs typeface="Times New Roman" panose="02020603050405020304" pitchFamily="18" charset="0"/>
              </a:rPr>
              <a:t>雄安新区的发展将会使</a:t>
            </a:r>
            <a:r>
              <a:rPr lang="zh-CN" altLang="zh-CN" dirty="0" smtClean="0">
                <a:solidFill>
                  <a:srgbClr val="000000"/>
                </a:solidFill>
                <a:ea typeface="宋体" panose="02010600030101010101" pitchFamily="2" charset="-122"/>
                <a:cs typeface="Times New Roman" panose="02020603050405020304" pitchFamily="18" charset="0"/>
              </a:rPr>
              <a:t>北京</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生态环境压力减轻</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城市用地规模减少</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交通枢纽地位下降</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城市发展潜力下降</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矩形 5"/>
          <p:cNvSpPr/>
          <p:nvPr/>
        </p:nvSpPr>
        <p:spPr>
          <a:xfrm>
            <a:off x="8405669" y="687127"/>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
        <p:nvSpPr>
          <p:cNvPr id="7" name="矩形 6"/>
          <p:cNvSpPr/>
          <p:nvPr/>
        </p:nvSpPr>
        <p:spPr>
          <a:xfrm>
            <a:off x="10163357" y="2433862"/>
            <a:ext cx="458780" cy="584775"/>
          </a:xfrm>
          <a:prstGeom prst="rect">
            <a:avLst/>
          </a:prstGeom>
        </p:spPr>
        <p:txBody>
          <a:bodyPr wrap="none">
            <a:spAutoFit/>
          </a:bodyPr>
          <a:lstStyle/>
          <a:p>
            <a:r>
              <a:rPr lang="en-US" altLang="zh-CN" dirty="0">
                <a:ea typeface="宋体" panose="02010600030101010101" pitchFamily="2" charset="-122"/>
              </a:rPr>
              <a:t>B</a:t>
            </a:r>
            <a:endParaRPr lang="zh-CN" altLang="en-US" dirty="0"/>
          </a:p>
        </p:txBody>
      </p:sp>
      <p:sp>
        <p:nvSpPr>
          <p:cNvPr id="8" name="矩形 7"/>
          <p:cNvSpPr/>
          <p:nvPr/>
        </p:nvSpPr>
        <p:spPr>
          <a:xfrm>
            <a:off x="5967229" y="4195855"/>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Tree>
    <p:extLst>
      <p:ext uri="{BB962C8B-B14F-4D97-AF65-F5344CB8AC3E}">
        <p14:creationId xmlns:p14="http://schemas.microsoft.com/office/powerpoint/2010/main" val="86761509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863823"/>
            <a:ext cx="10807700" cy="477246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7</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我国在河北省新建雄安新区的首要目的是集中疏解北京的非首都功能</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缓解北京的城市压力</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其余三个不是首要目的</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8</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与北京相比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河北省建设雄安新区的优势是地域辽阔、用地充足、开发程度低</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北京具有人才集中、基础设施完善和交通便利的条件</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9</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雄安新区的发展</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可以大大缓解北京的生态环境压力</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可以缓解北京过于严重的城市问题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至于使北京的用地规模减少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削弱京津地区的交通枢纽地位和京津地区的城市发展潜力是不正确的</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562362246"/>
      </p:ext>
    </p:extLst>
  </p:cSld>
  <p:clrMapOvr>
    <a:masterClrMapping/>
  </p:clrMapOvr>
  <p:transition spd="slow">
    <p:wheel spokes="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spect="1"/>
          </p:cNvSpPr>
          <p:nvPr/>
        </p:nvSpPr>
        <p:spPr>
          <a:xfrm>
            <a:off x="361950" y="441607"/>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ea typeface="楷体" panose="02010609060101010101" pitchFamily="49" charset="-122"/>
                <a:cs typeface="Times New Roman" panose="02020603050405020304" pitchFamily="18" charset="0"/>
              </a:rPr>
              <a:t>吉林省盛产玉米、小麦等优质农产品</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是我国的商品粮大省。下图为吉林省地形图。读图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10~12</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5" name="image161.jpeg"/>
          <p:cNvPicPr>
            <a:picLocks noChangeAspect="1"/>
          </p:cNvPicPr>
          <p:nvPr/>
        </p:nvPicPr>
        <p:blipFill>
          <a:blip r:embed="rId2"/>
          <a:stretch>
            <a:fillRect/>
          </a:stretch>
        </p:blipFill>
        <p:spPr>
          <a:xfrm>
            <a:off x="2834491" y="1695239"/>
            <a:ext cx="5862619" cy="4644430"/>
          </a:xfrm>
          <a:prstGeom prst="rect">
            <a:avLst/>
          </a:prstGeom>
        </p:spPr>
      </p:pic>
    </p:spTree>
    <p:extLst>
      <p:ext uri="{BB962C8B-B14F-4D97-AF65-F5344CB8AC3E}">
        <p14:creationId xmlns:p14="http://schemas.microsoft.com/office/powerpoint/2010/main" val="3905575109"/>
      </p:ext>
    </p:extLst>
  </p:cSld>
  <p:clrMapOvr>
    <a:masterClrMapping/>
  </p:clrMapOvr>
  <p:transition spd="slow">
    <p:wheel spokes="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spect="1"/>
          </p:cNvSpPr>
          <p:nvPr/>
        </p:nvSpPr>
        <p:spPr>
          <a:xfrm>
            <a:off x="361950" y="863823"/>
            <a:ext cx="10807700" cy="481978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10.</a:t>
            </a:r>
            <a:r>
              <a:rPr lang="zh-CN" altLang="zh-CN" dirty="0" smtClean="0">
                <a:solidFill>
                  <a:srgbClr val="000000"/>
                </a:solidFill>
                <a:ea typeface="宋体" panose="02010600030101010101" pitchFamily="2" charset="-122"/>
                <a:cs typeface="Times New Roman" panose="02020603050405020304" pitchFamily="18" charset="0"/>
              </a:rPr>
              <a:t>吉林省</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林地多分布在西北部</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河流众多</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无结冰期</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耕地类型以水田为主</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地势东南高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西北低</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11.</a:t>
            </a:r>
            <a:r>
              <a:rPr lang="zh-CN" altLang="zh-CN" dirty="0">
                <a:solidFill>
                  <a:srgbClr val="000000"/>
                </a:solidFill>
                <a:ea typeface="宋体" panose="02010600030101010101" pitchFamily="2" charset="-122"/>
                <a:cs typeface="Times New Roman" panose="02020603050405020304" pitchFamily="18" charset="0"/>
              </a:rPr>
              <a:t>吉林省成为商品粮大省的主要原因</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rgbClr val="000000"/>
                </a:solidFill>
                <a:ea typeface="宋体" panose="02010600030101010101" pitchFamily="2" charset="-122"/>
                <a:cs typeface="Times New Roman" panose="02020603050405020304" pitchFamily="18" charset="0"/>
              </a:rPr>
              <a:t>全年多雨</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水源充足　</a:t>
            </a:r>
            <a:r>
              <a:rPr lang="en-US" altLang="zh-CN" dirty="0" smtClean="0">
                <a:solidFill>
                  <a:srgbClr val="000000"/>
                </a:solidFill>
                <a:ea typeface="宋体" panose="02010600030101010101" pitchFamily="2" charset="-122"/>
                <a:cs typeface="Times New Roman" panose="02020603050405020304" pitchFamily="18" charset="0"/>
              </a:rPr>
              <a:t>	</a:t>
            </a: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②</a:t>
            </a:r>
            <a:r>
              <a:rPr lang="zh-CN" altLang="zh-CN" dirty="0">
                <a:solidFill>
                  <a:srgbClr val="000000"/>
                </a:solidFill>
                <a:ea typeface="宋体" panose="02010600030101010101" pitchFamily="2" charset="-122"/>
                <a:cs typeface="Times New Roman" panose="02020603050405020304" pitchFamily="18" charset="0"/>
              </a:rPr>
              <a:t>平原广阔</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土壤肥沃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③</a:t>
            </a:r>
            <a:r>
              <a:rPr lang="zh-CN" altLang="zh-CN" dirty="0">
                <a:solidFill>
                  <a:srgbClr val="000000"/>
                </a:solidFill>
                <a:ea typeface="宋体" panose="02010600030101010101" pitchFamily="2" charset="-122"/>
                <a:cs typeface="Times New Roman" panose="02020603050405020304" pitchFamily="18" charset="0"/>
              </a:rPr>
              <a:t>地处低纬</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热量丰富　</a:t>
            </a:r>
            <a:r>
              <a:rPr lang="en-US" altLang="zh-CN" dirty="0" smtClean="0">
                <a:solidFill>
                  <a:srgbClr val="000000"/>
                </a:solidFill>
                <a:ea typeface="宋体" panose="02010600030101010101" pitchFamily="2" charset="-122"/>
                <a:cs typeface="Times New Roman" panose="02020603050405020304" pitchFamily="18" charset="0"/>
              </a:rPr>
              <a:t>	</a:t>
            </a: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④</a:t>
            </a:r>
            <a:r>
              <a:rPr lang="zh-CN" altLang="zh-CN" dirty="0">
                <a:solidFill>
                  <a:srgbClr val="000000"/>
                </a:solidFill>
                <a:ea typeface="宋体" panose="02010600030101010101" pitchFamily="2" charset="-122"/>
                <a:cs typeface="Times New Roman" panose="02020603050405020304" pitchFamily="18" charset="0"/>
              </a:rPr>
              <a:t>地广人稀</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商品率高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①②</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②③</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②④</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③④</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矩形 5"/>
          <p:cNvSpPr/>
          <p:nvPr/>
        </p:nvSpPr>
        <p:spPr>
          <a:xfrm>
            <a:off x="2501013" y="948847"/>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
        <p:nvSpPr>
          <p:cNvPr id="7" name="矩形 6"/>
          <p:cNvSpPr/>
          <p:nvPr/>
        </p:nvSpPr>
        <p:spPr>
          <a:xfrm>
            <a:off x="7767429" y="2703351"/>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Tree>
    <p:extLst>
      <p:ext uri="{BB962C8B-B14F-4D97-AF65-F5344CB8AC3E}">
        <p14:creationId xmlns:p14="http://schemas.microsoft.com/office/powerpoint/2010/main" val="3270887835"/>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spect="1"/>
          </p:cNvSpPr>
          <p:nvPr/>
        </p:nvSpPr>
        <p:spPr>
          <a:xfrm>
            <a:off x="361950" y="1727919"/>
            <a:ext cx="10807700" cy="299966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12.</a:t>
            </a:r>
            <a:r>
              <a:rPr lang="zh-CN" altLang="zh-CN" dirty="0">
                <a:solidFill>
                  <a:srgbClr val="000000"/>
                </a:solidFill>
                <a:ea typeface="宋体" panose="02010600030101010101" pitchFamily="2" charset="-122"/>
                <a:cs typeface="Times New Roman" panose="02020603050405020304" pitchFamily="18" charset="0"/>
              </a:rPr>
              <a:t>图</a:t>
            </a:r>
            <a:r>
              <a:rPr lang="zh-CN" altLang="zh-CN" dirty="0" smtClean="0">
                <a:solidFill>
                  <a:srgbClr val="000000"/>
                </a:solidFill>
                <a:ea typeface="宋体" panose="02010600030101010101" pitchFamily="2" charset="-122"/>
                <a:cs typeface="Times New Roman" panose="02020603050405020304" pitchFamily="18" charset="0"/>
              </a:rPr>
              <a:t>中</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Ⅰ</a:t>
            </a:r>
            <a:r>
              <a:rPr lang="zh-CN" altLang="zh-CN" dirty="0">
                <a:solidFill>
                  <a:srgbClr val="000000"/>
                </a:solidFill>
                <a:ea typeface="宋体" panose="02010600030101010101" pitchFamily="2" charset="-122"/>
                <a:cs typeface="Times New Roman" panose="02020603050405020304" pitchFamily="18" charset="0"/>
              </a:rPr>
              <a:t>地草场广阔</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适宜发展畜牧业</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B.</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Ⅱ</a:t>
            </a:r>
            <a:r>
              <a:rPr lang="zh-CN" altLang="zh-CN" dirty="0">
                <a:solidFill>
                  <a:srgbClr val="000000"/>
                </a:solidFill>
                <a:ea typeface="宋体" panose="02010600030101010101" pitchFamily="2" charset="-122"/>
                <a:cs typeface="Times New Roman" panose="02020603050405020304" pitchFamily="18" charset="0"/>
              </a:rPr>
              <a:t>地分布最广的糖料作物是甘蔗</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玉米、小麦是</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Ⅲ</a:t>
            </a:r>
            <a:r>
              <a:rPr lang="zh-CN" altLang="zh-CN" dirty="0">
                <a:solidFill>
                  <a:srgbClr val="000000"/>
                </a:solidFill>
                <a:ea typeface="宋体" panose="02010600030101010101" pitchFamily="2" charset="-122"/>
                <a:cs typeface="Times New Roman" panose="02020603050405020304" pitchFamily="18" charset="0"/>
              </a:rPr>
              <a:t>地主要粮食作物</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人参、鹿茸等林业特产来自</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Ⅳ</a:t>
            </a:r>
            <a:r>
              <a:rPr lang="zh-CN" altLang="zh-CN" dirty="0">
                <a:solidFill>
                  <a:srgbClr val="000000"/>
                </a:solidFill>
                <a:ea typeface="宋体" panose="02010600030101010101" pitchFamily="2" charset="-122"/>
                <a:cs typeface="Times New Roman" panose="02020603050405020304" pitchFamily="18" charset="0"/>
              </a:rPr>
              <a:t>地</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矩形 4"/>
          <p:cNvSpPr/>
          <p:nvPr/>
        </p:nvSpPr>
        <p:spPr>
          <a:xfrm>
            <a:off x="2078797" y="1809759"/>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Tree>
    <p:extLst>
      <p:ext uri="{BB962C8B-B14F-4D97-AF65-F5344CB8AC3E}">
        <p14:creationId xmlns:p14="http://schemas.microsoft.com/office/powerpoint/2010/main" val="1079684221"/>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595455"/>
            <a:ext cx="10807700" cy="536339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10</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由图可知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吉林省林地多分布在东南部</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吉林省纬度较高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河流有结冰期</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吉林省属于温带季风气候</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耕地以旱地为主</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由图可知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吉林省从东南向西北依次为山地、低山丘陵、台地平原和平原</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地势东南高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西北低</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正确。第</a:t>
            </a:r>
            <a:r>
              <a:rPr lang="en-US" altLang="zh-CN" dirty="0">
                <a:ea typeface="宋体" panose="02010600030101010101" pitchFamily="2" charset="-122"/>
                <a:cs typeface="Times New Roman" panose="02020603050405020304" pitchFamily="18" charset="0"/>
              </a:rPr>
              <a:t>11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吉林省属于温带季风气候</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夏季高温多雨</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冬季寒冷干燥</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①</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吉林省位于东部地区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平原广阔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黑土广布</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土壤肥沃</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②</a:t>
            </a:r>
            <a:r>
              <a:rPr lang="zh-CN" altLang="zh-CN" dirty="0">
                <a:ea typeface="宋体" panose="02010600030101010101" pitchFamily="2" charset="-122"/>
                <a:cs typeface="Times New Roman" panose="02020603050405020304" pitchFamily="18" charset="0"/>
              </a:rPr>
              <a:t>正确</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吉林省地处高纬度地区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热量不足</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③</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吉林省位于东北地区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地广人稀</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粮食消费少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商品率高</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④</a:t>
            </a:r>
            <a:r>
              <a:rPr lang="zh-CN" altLang="zh-CN" dirty="0">
                <a:ea typeface="宋体" panose="02010600030101010101" pitchFamily="2" charset="-122"/>
                <a:cs typeface="Times New Roman" panose="02020603050405020304" pitchFamily="18" charset="0"/>
              </a:rPr>
              <a:t>正确。综上所述</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②④</a:t>
            </a:r>
            <a:r>
              <a:rPr lang="zh-CN" altLang="zh-CN" dirty="0">
                <a:ea typeface="宋体" panose="02010600030101010101" pitchFamily="2" charset="-122"/>
                <a:cs typeface="Times New Roman" panose="02020603050405020304" pitchFamily="18" charset="0"/>
              </a:rPr>
              <a:t>正确</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C</a:t>
            </a:r>
            <a:r>
              <a:rPr lang="zh-CN" altLang="zh-CN" dirty="0" smtClean="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026412995"/>
      </p:ext>
    </p:extLst>
  </p:cSld>
  <p:clrMapOvr>
    <a:masterClrMapping/>
  </p:clrMapOvr>
  <p:transition spd="slow">
    <p:wheel spokes="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727919"/>
            <a:ext cx="10807700" cy="299966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由图可知</a:t>
            </a:r>
            <a:r>
              <a:rPr lang="en-US" altLang="zh-CN" dirty="0">
                <a:ea typeface="宋体" panose="02010600030101010101" pitchFamily="2" charset="-122"/>
                <a:cs typeface="Times New Roman" panose="02020603050405020304" pitchFamily="18" charset="0"/>
              </a:rPr>
              <a:t>,I</a:t>
            </a:r>
            <a:r>
              <a:rPr lang="zh-CN" altLang="zh-CN" dirty="0">
                <a:ea typeface="宋体" panose="02010600030101010101" pitchFamily="2" charset="-122"/>
                <a:cs typeface="Times New Roman" panose="02020603050405020304" pitchFamily="18" charset="0"/>
              </a:rPr>
              <a:t>地为东部山地林农地带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适宜发展林业和农业</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;II</a:t>
            </a:r>
            <a:r>
              <a:rPr lang="zh-CN" altLang="zh-CN" dirty="0">
                <a:ea typeface="宋体" panose="02010600030101010101" pitchFamily="2" charset="-122"/>
                <a:cs typeface="Times New Roman" panose="02020603050405020304" pitchFamily="18" charset="0"/>
              </a:rPr>
              <a:t>地分布最广的糖料作物是甜菜</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Ⅲ</a:t>
            </a:r>
            <a:r>
              <a:rPr lang="zh-CN" altLang="zh-CN" dirty="0">
                <a:ea typeface="宋体" panose="02010600030101010101" pitchFamily="2" charset="-122"/>
                <a:cs typeface="Times New Roman" panose="02020603050405020304" pitchFamily="18" charset="0"/>
              </a:rPr>
              <a:t>地是中西部台地平原农业地带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适宜种植玉米、小麦等粮食作物</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正确</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Ⅳ</a:t>
            </a:r>
            <a:r>
              <a:rPr lang="zh-CN" altLang="zh-CN" dirty="0">
                <a:ea typeface="宋体" panose="02010600030101010101" pitchFamily="2" charset="-122"/>
                <a:cs typeface="Times New Roman" panose="02020603050405020304" pitchFamily="18" charset="0"/>
              </a:rPr>
              <a:t>地是西部平原农牧地带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人参、鹿茸属于林业特产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不可能来自</a:t>
            </a:r>
            <a:r>
              <a:rPr lang="zh-CN" altLang="zh-CN" dirty="0">
                <a:latin typeface="Calibri" panose="020F0502020204030204" pitchFamily="34" charset="0"/>
                <a:ea typeface="宋体" panose="02010600030101010101" pitchFamily="2" charset="-122"/>
                <a:cs typeface="宋体" panose="02010600030101010101" pitchFamily="2" charset="-122"/>
              </a:rPr>
              <a:t>Ⅳ</a:t>
            </a:r>
            <a:r>
              <a:rPr lang="zh-CN" altLang="zh-CN" dirty="0">
                <a:ea typeface="宋体" panose="02010600030101010101" pitchFamily="2" charset="-122"/>
                <a:cs typeface="Times New Roman" panose="02020603050405020304" pitchFamily="18" charset="0"/>
              </a:rPr>
              <a:t>地</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错误。</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685924862"/>
      </p:ext>
    </p:extLst>
  </p:cSld>
  <p:clrMapOvr>
    <a:masterClrMapping/>
  </p:clrMapOvr>
  <p:transition spd="slow">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(2020·</a:t>
            </a:r>
            <a:r>
              <a:rPr lang="zh-CN" altLang="zh-CN" dirty="0">
                <a:solidFill>
                  <a:srgbClr val="000000"/>
                </a:solidFill>
                <a:ea typeface="楷体" panose="02010609060101010101" pitchFamily="49" charset="-122"/>
                <a:cs typeface="Times New Roman" panose="02020603050405020304" pitchFamily="18" charset="0"/>
              </a:rPr>
              <a:t>福建中考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下图示意京津冀城市群规划的双</a:t>
            </a: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楷体" panose="02010609060101010101" pitchFamily="49" charset="-122"/>
                <a:cs typeface="Times New Roman" panose="02020603050405020304" pitchFamily="18" charset="0"/>
              </a:rPr>
              <a:t>字形区域发展格局。读图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13~15</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198.jpeg"/>
          <p:cNvPicPr/>
          <p:nvPr/>
        </p:nvPicPr>
        <p:blipFill>
          <a:blip r:embed="rId2"/>
          <a:stretch>
            <a:fillRect/>
          </a:stretch>
        </p:blipFill>
        <p:spPr>
          <a:xfrm>
            <a:off x="3472876" y="1782521"/>
            <a:ext cx="4585848" cy="4464496"/>
          </a:xfrm>
          <a:prstGeom prst="rect">
            <a:avLst/>
          </a:prstGeom>
        </p:spPr>
      </p:pic>
    </p:spTree>
    <p:extLst>
      <p:ext uri="{BB962C8B-B14F-4D97-AF65-F5344CB8AC3E}">
        <p14:creationId xmlns:p14="http://schemas.microsoft.com/office/powerpoint/2010/main" val="3021308004"/>
      </p:ext>
    </p:extLst>
  </p:cSld>
  <p:clrMapOvr>
    <a:masterClrMapping/>
  </p:clrMapOvr>
  <p:transition spd="slow">
    <p:wheel spokes="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6001643"/>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13.</a:t>
            </a:r>
            <a:r>
              <a:rPr lang="zh-CN" altLang="zh-CN" dirty="0">
                <a:solidFill>
                  <a:srgbClr val="000000"/>
                </a:solidFill>
                <a:ea typeface="宋体" panose="02010600030101010101" pitchFamily="2" charset="-122"/>
                <a:cs typeface="Times New Roman" panose="02020603050405020304" pitchFamily="18" charset="0"/>
              </a:rPr>
              <a:t>该城市群濒临的海洋</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渤海</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黄海</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东海</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南海</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14.C</a:t>
            </a:r>
            <a:r>
              <a:rPr lang="en-US" altLang="zh-CN" baseline="-25000"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区域重点发展高新技术产业</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适宜布局的工业部门</a:t>
            </a:r>
            <a:r>
              <a:rPr lang="zh-CN" altLang="zh-CN" dirty="0" smtClean="0">
                <a:solidFill>
                  <a:srgbClr val="000000"/>
                </a:solidFill>
                <a:ea typeface="宋体" panose="02010600030101010101" pitchFamily="2" charset="-122"/>
                <a:cs typeface="Times New Roman" panose="02020603050405020304" pitchFamily="18" charset="0"/>
              </a:rPr>
              <a:t>是</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石油化工</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电子信息</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金属冶炼</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纺织服装</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15.C</a:t>
            </a:r>
            <a:r>
              <a:rPr lang="en-US" altLang="zh-CN" baseline="-25000"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区域大力发展观光农业的突出优势</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港口众多</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生态良好</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矿产丰富</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地形平坦</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5341991" y="504904"/>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
        <p:nvSpPr>
          <p:cNvPr id="4" name="矩形 3"/>
          <p:cNvSpPr/>
          <p:nvPr/>
        </p:nvSpPr>
        <p:spPr>
          <a:xfrm>
            <a:off x="772821" y="2867537"/>
            <a:ext cx="458780" cy="584775"/>
          </a:xfrm>
          <a:prstGeom prst="rect">
            <a:avLst/>
          </a:prstGeom>
        </p:spPr>
        <p:txBody>
          <a:bodyPr wrap="none">
            <a:spAutoFit/>
          </a:bodyPr>
          <a:lstStyle/>
          <a:p>
            <a:r>
              <a:rPr lang="en-US" altLang="zh-CN" dirty="0">
                <a:ea typeface="宋体" panose="02010600030101010101" pitchFamily="2" charset="-122"/>
              </a:rPr>
              <a:t>B</a:t>
            </a:r>
            <a:endParaRPr lang="zh-CN" altLang="en-US" dirty="0"/>
          </a:p>
        </p:txBody>
      </p:sp>
      <p:sp>
        <p:nvSpPr>
          <p:cNvPr id="5" name="矩形 4"/>
          <p:cNvSpPr/>
          <p:nvPr/>
        </p:nvSpPr>
        <p:spPr>
          <a:xfrm>
            <a:off x="8238805" y="4627903"/>
            <a:ext cx="458780" cy="584775"/>
          </a:xfrm>
          <a:prstGeom prst="rect">
            <a:avLst/>
          </a:prstGeom>
        </p:spPr>
        <p:txBody>
          <a:bodyPr wrap="none">
            <a:spAutoFit/>
          </a:bodyPr>
          <a:lstStyle/>
          <a:p>
            <a:r>
              <a:rPr lang="en-US" altLang="zh-CN" dirty="0">
                <a:ea typeface="宋体" panose="02010600030101010101" pitchFamily="2" charset="-122"/>
              </a:rPr>
              <a:t>B</a:t>
            </a:r>
            <a:endParaRPr lang="zh-CN" altLang="en-US" dirty="0"/>
          </a:p>
        </p:txBody>
      </p:sp>
    </p:spTree>
    <p:extLst>
      <p:ext uri="{BB962C8B-B14F-4D97-AF65-F5344CB8AC3E}">
        <p14:creationId xmlns:p14="http://schemas.microsoft.com/office/powerpoint/2010/main" val="2240645465"/>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871935"/>
            <a:ext cx="10807700" cy="2408736"/>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由图可知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京津冀地区位于太行山脉以东</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濒临我国内海渤海。第</a:t>
            </a:r>
            <a:r>
              <a:rPr lang="en-US" altLang="zh-CN" dirty="0">
                <a:ea typeface="宋体" panose="02010600030101010101" pitchFamily="2" charset="-122"/>
                <a:cs typeface="Times New Roman" panose="02020603050405020304" pitchFamily="18" charset="0"/>
              </a:rPr>
              <a:t>14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纺织服装、石油工业、金属冶炼都属于传统工业</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电子信息工业属于高新技术产业。第</a:t>
            </a:r>
            <a:r>
              <a:rPr lang="en-US" altLang="zh-CN" dirty="0">
                <a:ea typeface="宋体" panose="02010600030101010101" pitchFamily="2" charset="-122"/>
                <a:cs typeface="Times New Roman" panose="02020603050405020304" pitchFamily="18" charset="0"/>
              </a:rPr>
              <a:t>15</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,C</a:t>
            </a:r>
            <a:r>
              <a:rPr lang="en-US" altLang="zh-CN" baseline="-25000"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区域远离北京、天津等大城市</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位于山区附近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环境优美</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生态良好。</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598140019"/>
      </p:ext>
    </p:extLst>
  </p:cSld>
  <p:clrMapOvr>
    <a:masterClrMapping/>
  </p:clrMapOvr>
  <p:transition spd="slow">
    <p:wheel spokes="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a:spLocks noChangeAspect="1"/>
          </p:cNvSpPr>
          <p:nvPr/>
        </p:nvSpPr>
        <p:spPr>
          <a:xfrm>
            <a:off x="361950" y="1439887"/>
            <a:ext cx="10807700" cy="3590598"/>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二、非选择题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本大题共</a:t>
            </a: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latin typeface="Arial" panose="020B0604020202020204" pitchFamily="34" charset="0"/>
                <a:cs typeface="Times New Roman" panose="02020603050405020304" pitchFamily="18" charset="0"/>
              </a:rPr>
              <a:t>小题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每小题</a:t>
            </a:r>
            <a:r>
              <a:rPr lang="en-US" altLang="zh-CN" dirty="0">
                <a:solidFill>
                  <a:srgbClr val="000000"/>
                </a:solidFill>
                <a:ea typeface="宋体" panose="02010600030101010101" pitchFamily="2" charset="-122"/>
                <a:cs typeface="Times New Roman" panose="02020603050405020304" pitchFamily="18" charset="0"/>
              </a:rPr>
              <a:t>20</a:t>
            </a:r>
            <a:r>
              <a:rPr lang="zh-CN" altLang="zh-CN" dirty="0">
                <a:solidFill>
                  <a:srgbClr val="000000"/>
                </a:solidFill>
                <a:latin typeface="Arial" panose="020B0604020202020204" pitchFamily="34" charset="0"/>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共</a:t>
            </a:r>
            <a:r>
              <a:rPr lang="en-US" altLang="zh-CN" dirty="0">
                <a:solidFill>
                  <a:srgbClr val="000000"/>
                </a:solidFill>
                <a:ea typeface="宋体" panose="02010600030101010101" pitchFamily="2" charset="-122"/>
                <a:cs typeface="Times New Roman" panose="02020603050405020304" pitchFamily="18" charset="0"/>
              </a:rPr>
              <a:t>40</a:t>
            </a:r>
            <a:r>
              <a:rPr lang="zh-CN" altLang="zh-CN" dirty="0">
                <a:solidFill>
                  <a:srgbClr val="000000"/>
                </a:solidFill>
                <a:latin typeface="Arial" panose="020B0604020202020204" pitchFamily="34" charset="0"/>
                <a:cs typeface="Times New Roman" panose="02020603050405020304" pitchFamily="18" charset="0"/>
              </a:rPr>
              <a:t>分。</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16.</a:t>
            </a:r>
            <a:r>
              <a:rPr lang="zh-CN" altLang="zh-CN" dirty="0">
                <a:solidFill>
                  <a:srgbClr val="000000"/>
                </a:solidFill>
                <a:ea typeface="宋体" panose="02010600030101010101" pitchFamily="2" charset="-122"/>
                <a:cs typeface="Times New Roman" panose="02020603050405020304" pitchFamily="18" charset="0"/>
              </a:rPr>
              <a:t>阅读图文材料</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完成下列各题。</a:t>
            </a:r>
            <a:r>
              <a:rPr lang="en-US" altLang="zh-CN" dirty="0">
                <a:solidFill>
                  <a:srgbClr val="000000"/>
                </a:solidFill>
                <a:ea typeface="宋体" panose="02010600030101010101" pitchFamily="2" charset="-122"/>
                <a:cs typeface="Times New Roman" panose="02020603050405020304" pitchFamily="18" charset="0"/>
              </a:rPr>
              <a:t>(20</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材料一</a:t>
            </a:r>
            <a:r>
              <a:rPr lang="en-US" altLang="zh-CN" dirty="0">
                <a:solidFill>
                  <a:srgbClr val="000000"/>
                </a:solidFill>
                <a:ea typeface="宋体" panose="02010600030101010101" pitchFamily="2" charset="-122"/>
                <a:cs typeface="Times New Roman" panose="02020603050405020304" pitchFamily="18" charset="0"/>
              </a:rPr>
              <a:t>:21</a:t>
            </a:r>
            <a:r>
              <a:rPr lang="zh-CN" altLang="zh-CN" dirty="0">
                <a:solidFill>
                  <a:srgbClr val="000000"/>
                </a:solidFill>
                <a:ea typeface="楷体" panose="02010609060101010101" pitchFamily="49" charset="-122"/>
                <a:cs typeface="Times New Roman" panose="02020603050405020304" pitchFamily="18" charset="0"/>
              </a:rPr>
              <a:t>世纪初</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北京市</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新农村建设发展规划</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确定</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北京市的农业按照</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生态、安全、优质、集约、有效</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的都市型现代化发展方向</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以服务城市、改善生态和增加农民收入为宗旨</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提高农业综合生产能力、社会服务能力和生态保障能力。</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734199233"/>
      </p:ext>
    </p:extLst>
  </p:cSld>
  <p:clrMapOvr>
    <a:masterClrMapping/>
  </p:clrMapOvr>
  <p:transition spd="slow">
    <p:wheel spokes="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spect="1"/>
          </p:cNvSpPr>
          <p:nvPr/>
        </p:nvSpPr>
        <p:spPr>
          <a:xfrm>
            <a:off x="361950" y="1449689"/>
            <a:ext cx="10807700" cy="3590598"/>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延庆县平均海拔</a:t>
            </a:r>
            <a:r>
              <a:rPr lang="en-US" altLang="zh-CN" dirty="0">
                <a:solidFill>
                  <a:srgbClr val="000000"/>
                </a:solidFill>
                <a:ea typeface="宋体" panose="02010600030101010101" pitchFamily="2" charset="-122"/>
                <a:cs typeface="Times New Roman" panose="02020603050405020304" pitchFamily="18" charset="0"/>
              </a:rPr>
              <a:t>500</a:t>
            </a:r>
            <a:r>
              <a:rPr lang="zh-CN" altLang="zh-CN" dirty="0">
                <a:solidFill>
                  <a:srgbClr val="000000"/>
                </a:solidFill>
                <a:ea typeface="楷体" panose="02010609060101010101" pitchFamily="49" charset="-122"/>
                <a:cs typeface="Times New Roman" panose="02020603050405020304" pitchFamily="18" charset="0"/>
              </a:rPr>
              <a:t>米左右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近年试种并扩大新兴品种</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水果玉米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的种植</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该品种生长周期短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甜度高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农民收益大。当地政府及农业机构为农户提供种子、技术、销售服务</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推动该特色产业发展。北京市顺义县距离北京城区仅</a:t>
            </a:r>
            <a:r>
              <a:rPr lang="en-US" altLang="zh-CN" dirty="0">
                <a:solidFill>
                  <a:srgbClr val="000000"/>
                </a:solidFill>
                <a:ea typeface="宋体" panose="02010600030101010101" pitchFamily="2" charset="-122"/>
                <a:cs typeface="Times New Roman" panose="02020603050405020304" pitchFamily="18" charset="0"/>
              </a:rPr>
              <a:t>35</a:t>
            </a:r>
            <a:r>
              <a:rPr lang="zh-CN" altLang="zh-CN" dirty="0">
                <a:solidFill>
                  <a:srgbClr val="000000"/>
                </a:solidFill>
                <a:ea typeface="楷体" panose="02010609060101010101" pitchFamily="49" charset="-122"/>
                <a:cs typeface="Times New Roman" panose="02020603050405020304" pitchFamily="18" charset="0"/>
              </a:rPr>
              <a:t>千米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是北京较早形成的蔬菜种植基地之一。当地提供的绿色蔬菜可以通过便捷的运输第一时间到达北京市民的菜篮子。</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021815936"/>
      </p:ext>
    </p:extLst>
  </p:cSld>
  <p:clrMapOvr>
    <a:masterClrMapping/>
  </p:clrMapOvr>
  <p:transition spd="slow">
    <p:wheel spokes="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781983"/>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材料三</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下图是北京市农业分布图和下表是延庆县与顺义区气候资料比较表。</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4" name="image163.jpeg"/>
          <p:cNvPicPr/>
          <p:nvPr/>
        </p:nvPicPr>
        <p:blipFill>
          <a:blip r:embed="rId2"/>
          <a:stretch>
            <a:fillRect/>
          </a:stretch>
        </p:blipFill>
        <p:spPr>
          <a:xfrm>
            <a:off x="280416" y="2140303"/>
            <a:ext cx="3821825" cy="3491716"/>
          </a:xfrm>
          <a:prstGeom prst="rect">
            <a:avLst/>
          </a:prstGeom>
        </p:spPr>
      </p:pic>
      <p:graphicFrame>
        <p:nvGraphicFramePr>
          <p:cNvPr id="5" name="表格 4"/>
          <p:cNvGraphicFramePr>
            <a:graphicFrameLocks noGrp="1" noChangeAspect="1"/>
          </p:cNvGraphicFramePr>
          <p:nvPr>
            <p:extLst>
              <p:ext uri="{D42A27DB-BD31-4B8C-83A1-F6EECF244321}">
                <p14:modId xmlns:p14="http://schemas.microsoft.com/office/powerpoint/2010/main" val="1954816970"/>
              </p:ext>
            </p:extLst>
          </p:nvPr>
        </p:nvGraphicFramePr>
        <p:xfrm>
          <a:off x="4394397" y="2860383"/>
          <a:ext cx="6839248" cy="2340864"/>
        </p:xfrm>
        <a:graphic>
          <a:graphicData uri="http://schemas.openxmlformats.org/drawingml/2006/table">
            <a:tbl>
              <a:tblPr firstRow="1" firstCol="1" bandRow="1"/>
              <a:tblGrid>
                <a:gridCol w="1899791"/>
                <a:gridCol w="1899791"/>
                <a:gridCol w="1519833"/>
                <a:gridCol w="1519833"/>
              </a:tblGrid>
              <a:tr h="514709">
                <a:tc gridSpan="2">
                  <a:txBody>
                    <a:bodyPr/>
                    <a:lstStyle/>
                    <a:p>
                      <a:pPr algn="ctr">
                        <a:lnSpc>
                          <a:spcPct val="120000"/>
                        </a:lnSpc>
                        <a:spcAft>
                          <a:spcPts val="0"/>
                        </a:spcAft>
                        <a:tabLst>
                          <a:tab pos="1029335" algn="l"/>
                          <a:tab pos="1850390" algn="l"/>
                          <a:tab pos="2538095" algn="l"/>
                          <a:tab pos="3221990" algn="l"/>
                        </a:tabLst>
                      </a:pPr>
                      <a:r>
                        <a:rPr lang="zh-CN" sz="3200" b="1"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比较项</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20000"/>
                        </a:lnSpc>
                        <a:spcAft>
                          <a:spcPts val="0"/>
                        </a:spcAft>
                        <a:tabLst>
                          <a:tab pos="1029335" algn="l"/>
                          <a:tab pos="1850390" algn="l"/>
                          <a:tab pos="2538095" algn="l"/>
                          <a:tab pos="3221990" algn="l"/>
                        </a:tabLst>
                      </a:pPr>
                      <a:r>
                        <a:rPr lang="zh-CN" sz="3200" b="1"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延庆县</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顺义区</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4709">
                <a:tc rowSpan="2">
                  <a:txBody>
                    <a:bodyPr/>
                    <a:lstStyle/>
                    <a:p>
                      <a:pPr algn="ctr">
                        <a:lnSpc>
                          <a:spcPct val="120000"/>
                        </a:lnSpc>
                        <a:spcAft>
                          <a:spcPts val="0"/>
                        </a:spcAft>
                        <a:tabLst>
                          <a:tab pos="1029335" algn="l"/>
                          <a:tab pos="1850390" algn="l"/>
                          <a:tab pos="2538095" algn="l"/>
                          <a:tab pos="3221990" algn="l"/>
                        </a:tabLst>
                      </a:pPr>
                      <a:r>
                        <a:rPr lang="zh-CN" sz="3200" b="1"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气温</a:t>
                      </a:r>
                      <a:r>
                        <a:rPr lang="en-US"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3200" b="1" dirty="0">
                          <a:solidFill>
                            <a:srgbClr val="000000"/>
                          </a:solidFill>
                          <a:effectLst/>
                          <a:latin typeface="Calibri" panose="020F0502020204030204" pitchFamily="34" charset="0"/>
                          <a:ea typeface="宋体" panose="02010600030101010101" pitchFamily="2" charset="-122"/>
                          <a:cs typeface="宋体" panose="02010600030101010101" pitchFamily="2" charset="-122"/>
                        </a:rPr>
                        <a:t>℃</a:t>
                      </a:r>
                      <a:r>
                        <a:rPr lang="en-US"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年均温</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8.5</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14.0</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4709">
                <a:tc vMerge="1">
                  <a:txBody>
                    <a:bodyPr/>
                    <a:lstStyle/>
                    <a:p>
                      <a:endParaRPr lang="zh-CN" altLang="en-US"/>
                    </a:p>
                  </a:txBody>
                  <a:tcPr/>
                </a:tc>
                <a:tc>
                  <a:txBody>
                    <a:bodyPr/>
                    <a:lstStyle/>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日较差</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13.1</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11.1</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4709">
                <a:tc gridSpan="2">
                  <a:txBody>
                    <a:bodyPr/>
                    <a:lstStyle/>
                    <a:p>
                      <a:pPr algn="ctr">
                        <a:lnSpc>
                          <a:spcPct val="120000"/>
                        </a:lnSpc>
                        <a:spcAft>
                          <a:spcPts val="0"/>
                        </a:spcAft>
                        <a:tabLst>
                          <a:tab pos="1029335" algn="l"/>
                          <a:tab pos="1850390" algn="l"/>
                          <a:tab pos="2538095" algn="l"/>
                          <a:tab pos="3221990" algn="l"/>
                        </a:tabLst>
                      </a:pPr>
                      <a:r>
                        <a:rPr lang="zh-CN" sz="3200" b="1">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年降水量</a:t>
                      </a: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3200" b="1">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毫米</a:t>
                      </a: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a:txBody>
                    <a:bodyPr/>
                    <a:lstStyle/>
                    <a:p>
                      <a:pPr algn="ctr">
                        <a:lnSpc>
                          <a:spcPct val="120000"/>
                        </a:lnSpc>
                        <a:spcAft>
                          <a:spcPts val="0"/>
                        </a:spcAft>
                        <a:tabLst>
                          <a:tab pos="1029335" algn="l"/>
                          <a:tab pos="1850390" algn="l"/>
                          <a:tab pos="2538095" algn="l"/>
                          <a:tab pos="3221990" algn="l"/>
                        </a:tabLst>
                      </a:pPr>
                      <a:r>
                        <a:rPr lang="en-US" sz="3200" b="1">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434.6</a:t>
                      </a:r>
                      <a:endParaRPr lang="zh-CN" sz="320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20000"/>
                        </a:lnSpc>
                        <a:spcAft>
                          <a:spcPts val="0"/>
                        </a:spcAft>
                        <a:tabLst>
                          <a:tab pos="1029335" algn="l"/>
                          <a:tab pos="1850390" algn="l"/>
                          <a:tab pos="2538095" algn="l"/>
                          <a:tab pos="3221990" algn="l"/>
                        </a:tabLst>
                      </a:pPr>
                      <a:r>
                        <a:rPr lang="en-US" sz="3200" b="1" dirty="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683</a:t>
                      </a:r>
                      <a:endParaRPr lang="zh-CN" sz="3200" dirty="0">
                        <a:effectLst/>
                        <a:latin typeface="Calibri" panose="020F0502020204030204" pitchFamily="34" charset="0"/>
                        <a:ea typeface="宋体" panose="02010600030101010101" pitchFamily="2" charset="-122"/>
                        <a:cs typeface="Times New Roman" panose="02020603050405020304" pitchFamily="18"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71133902"/>
      </p:ext>
    </p:extLst>
  </p:cSld>
  <p:clrMapOvr>
    <a:masterClrMapping/>
  </p:clrMapOvr>
  <p:transition spd="slow">
    <p:wheel spokes="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a:spLocks noChangeAspect="1"/>
          </p:cNvSpPr>
          <p:nvPr/>
        </p:nvSpPr>
        <p:spPr>
          <a:xfrm>
            <a:off x="361950" y="605287"/>
            <a:ext cx="10807700" cy="422885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延庆县位于北京市的</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部</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地形以</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为主。</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延庆县气温日较差比顺义区</a:t>
            </a:r>
            <a:r>
              <a:rPr lang="zh-CN" altLang="zh-CN" u="sng"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有利于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水果玉米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糖分积累</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所以玉米甜度高。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水果玉米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从延庆县销往北京城区</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最佳运输方式是</a:t>
            </a:r>
            <a:r>
              <a:rPr lang="zh-CN" altLang="zh-CN" u="sng" dirty="0">
                <a:solidFill>
                  <a:srgbClr val="000000"/>
                </a:solidFill>
                <a:ea typeface="宋体" panose="02010600030101010101" pitchFamily="2" charset="-122"/>
                <a:cs typeface="Times New Roman" panose="02020603050405020304" pitchFamily="18" charset="0"/>
              </a:rPr>
              <a:t>　　</a:t>
            </a:r>
            <a:r>
              <a:rPr lang="en-US" altLang="zh-CN" u="sng" dirty="0" smtClean="0">
                <a:solidFill>
                  <a:srgbClr val="000000"/>
                </a:solidFill>
                <a:ea typeface="宋体" panose="02010600030101010101" pitchFamily="2" charset="-122"/>
                <a:cs typeface="Times New Roman" panose="02020603050405020304" pitchFamily="18" charset="0"/>
              </a:rPr>
              <a:t>            </a:t>
            </a:r>
            <a:r>
              <a:rPr lang="zh-CN" altLang="zh-CN" u="sng"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简述延庆县</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水果玉米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生产规模不断扩大的社会经济原因。</a:t>
            </a: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8" name="矩形 7"/>
          <p:cNvSpPr/>
          <p:nvPr/>
        </p:nvSpPr>
        <p:spPr>
          <a:xfrm>
            <a:off x="4936269" y="637161"/>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西北</a:t>
            </a:r>
            <a:endParaRPr lang="zh-CN" altLang="en-US" dirty="0"/>
          </a:p>
        </p:txBody>
      </p:sp>
      <p:sp>
        <p:nvSpPr>
          <p:cNvPr id="9" name="矩形 8"/>
          <p:cNvSpPr/>
          <p:nvPr/>
        </p:nvSpPr>
        <p:spPr>
          <a:xfrm>
            <a:off x="8261653" y="637161"/>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山地</a:t>
            </a:r>
            <a:endParaRPr lang="zh-CN" altLang="en-US" dirty="0"/>
          </a:p>
        </p:txBody>
      </p:sp>
      <p:sp>
        <p:nvSpPr>
          <p:cNvPr id="10" name="矩形 9"/>
          <p:cNvSpPr/>
          <p:nvPr/>
        </p:nvSpPr>
        <p:spPr>
          <a:xfrm>
            <a:off x="6337101" y="1799927"/>
            <a:ext cx="596638"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大</a:t>
            </a:r>
            <a:endParaRPr lang="zh-CN" altLang="en-US" dirty="0"/>
          </a:p>
        </p:txBody>
      </p:sp>
      <p:sp>
        <p:nvSpPr>
          <p:cNvPr id="11" name="矩形 10"/>
          <p:cNvSpPr/>
          <p:nvPr/>
        </p:nvSpPr>
        <p:spPr>
          <a:xfrm>
            <a:off x="4690749" y="2967365"/>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公路运输</a:t>
            </a:r>
            <a:endParaRPr lang="zh-CN" altLang="en-US" dirty="0"/>
          </a:p>
        </p:txBody>
      </p:sp>
      <p:sp>
        <p:nvSpPr>
          <p:cNvPr id="12" name="矩形 11"/>
          <p:cNvSpPr>
            <a:spLocks noChangeAspect="1"/>
          </p:cNvSpPr>
          <p:nvPr/>
        </p:nvSpPr>
        <p:spPr>
          <a:xfrm>
            <a:off x="361950" y="4783019"/>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新农村建设的政策引导</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当地政府的推动</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农业机构的优质服务</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市场需求量大等。</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90240166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arn(inVertical)">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1809759"/>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与延庆县相比较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顺义区发展蔬菜种植的优势条件有哪些</a:t>
            </a:r>
            <a:r>
              <a:rPr lang="en-US" altLang="zh-CN" dirty="0" smtClean="0">
                <a:solidFill>
                  <a:srgbClr val="000000"/>
                </a:solidFill>
                <a:ea typeface="宋体" panose="02010600030101010101" pitchFamily="2" charset="-122"/>
                <a:cs typeface="Times New Roman" panose="02020603050405020304" pitchFamily="18" charset="0"/>
              </a:rPr>
              <a:t>?</a:t>
            </a: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smtClean="0">
                <a:solidFill>
                  <a:srgbClr val="000000"/>
                </a:solidFill>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4" name="矩形 3"/>
          <p:cNvSpPr>
            <a:spLocks noChangeAspect="1"/>
          </p:cNvSpPr>
          <p:nvPr/>
        </p:nvSpPr>
        <p:spPr>
          <a:xfrm>
            <a:off x="361950" y="3036633"/>
            <a:ext cx="10807700" cy="1817805"/>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年均温更高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热量条件更好</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年降水量更多</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水分条件更好</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位于平原地区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地势平坦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距离市场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或北京市区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更近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发展较早</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产业基础较好。</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37733571"/>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1161687"/>
            <a:ext cx="10807700" cy="4181529"/>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latin typeface="Arial" panose="020B0604020202020204" pitchFamily="34" charset="0"/>
                <a:cs typeface="Times New Roman" panose="02020603050405020304" pitchFamily="18" charset="0"/>
              </a:rPr>
              <a:t>解析</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图中可根据</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上北下南、左西右东</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判断方向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可以看出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延庆县位于北京市的西北方向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地形以山地为主。第</a:t>
            </a:r>
            <a:r>
              <a:rPr lang="en-US" altLang="zh-CN"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延庆县的气温日较差比顺义区更大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从延庆运输水果到北京</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最佳运输方式是公路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水果保鲜期短</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运输量小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且两地距离短。第</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延庆水果玉米种植规模不断扩大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主要得益于当地新农村建设的政策引导</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当地政府的大力推动</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农业机构的优质服务</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以及北京市人口稠密</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市场需求量大等</a:t>
            </a:r>
            <a:r>
              <a:rPr lang="zh-CN" altLang="zh-CN" dirty="0" smtClean="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33988439"/>
      </p:ext>
    </p:extLst>
  </p:cSld>
  <p:clrMapOvr>
    <a:masterClrMapping/>
  </p:clrMapOvr>
  <p:transition spd="slow">
    <p:wheel spokes="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1727919"/>
            <a:ext cx="10807700" cy="3046988"/>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smtClean="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与延庆相比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顺义区发展农业的有利条件有</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纬度更低、海拔更低</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年均温更高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热量条件更好</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年降水量更多</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水分条件更好</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位于华北平原地区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地势平坦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土壤更肥沃</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种植条件更优越</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离北京市区更近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消费市场更为广阔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发展的历史也更悠久</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农业生产技术水平更高。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416766879"/>
      </p:ext>
    </p:extLst>
  </p:cSld>
  <p:clrMapOvr>
    <a:masterClrMapping/>
  </p:clrMapOvr>
  <p:transition spd="slow">
    <p:wheel spokes="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441607"/>
            <a:ext cx="10807700" cy="5410712"/>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17.</a:t>
            </a:r>
            <a:r>
              <a:rPr lang="zh-CN" altLang="zh-CN" dirty="0">
                <a:solidFill>
                  <a:srgbClr val="000000"/>
                </a:solidFill>
                <a:ea typeface="宋体" panose="02010600030101010101" pitchFamily="2" charset="-122"/>
                <a:cs typeface="Times New Roman" panose="02020603050405020304" pitchFamily="18" charset="0"/>
              </a:rPr>
              <a:t>阅读图文材料</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完成下列各题。</a:t>
            </a:r>
            <a:r>
              <a:rPr lang="en-US" altLang="zh-CN" dirty="0">
                <a:solidFill>
                  <a:srgbClr val="000000"/>
                </a:solidFill>
                <a:ea typeface="宋体" panose="02010600030101010101" pitchFamily="2" charset="-122"/>
                <a:cs typeface="Times New Roman" panose="02020603050405020304" pitchFamily="18" charset="0"/>
              </a:rPr>
              <a:t>(20</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材料一</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黄土是风携带的沙尘当风力减弱时沉积形成的</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往往土层深厚肥沃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松散但又具有直立的特点</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不易倒塌。黄土高原是世界上最广泛的黄土分布区</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也是几千年中华农耕文明的诞生地。</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黄土高原的</a:t>
            </a:r>
            <a:r>
              <a:rPr lang="zh-CN" altLang="zh-CN" dirty="0" smtClean="0">
                <a:solidFill>
                  <a:srgbClr val="000000"/>
                </a:solidFill>
                <a:ea typeface="楷体" panose="02010609060101010101" pitchFamily="49" charset="-122"/>
                <a:cs typeface="Times New Roman" panose="02020603050405020304" pitchFamily="18" charset="0"/>
              </a:rPr>
              <a:t>不同</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部位</a:t>
            </a:r>
            <a:r>
              <a:rPr lang="zh-CN" altLang="zh-CN" dirty="0">
                <a:solidFill>
                  <a:srgbClr val="000000"/>
                </a:solidFill>
                <a:ea typeface="楷体" panose="02010609060101010101" pitchFamily="49" charset="-122"/>
                <a:cs typeface="Times New Roman" panose="02020603050405020304" pitchFamily="18" charset="0"/>
              </a:rPr>
              <a:t>颗粒大小有明显</a:t>
            </a:r>
            <a:r>
              <a:rPr lang="zh-CN" altLang="zh-CN" dirty="0" smtClean="0">
                <a:solidFill>
                  <a:srgbClr val="000000"/>
                </a:solidFill>
                <a:ea typeface="楷体" panose="02010609060101010101" pitchFamily="49" charset="-122"/>
                <a:cs typeface="Times New Roman" panose="02020603050405020304" pitchFamily="18" charset="0"/>
              </a:rPr>
              <a:t>差</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异</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下图示意不同颗粒</a:t>
            </a:r>
            <a:r>
              <a:rPr lang="zh-CN" altLang="zh-CN" dirty="0" smtClean="0">
                <a:solidFill>
                  <a:srgbClr val="000000"/>
                </a:solidFill>
                <a:ea typeface="楷体" panose="02010609060101010101" pitchFamily="49" charset="-122"/>
                <a:cs typeface="Times New Roman" panose="02020603050405020304" pitchFamily="18" charset="0"/>
              </a:rPr>
              <a:t>带</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楷体" panose="02010609060101010101" pitchFamily="49" charset="-122"/>
                <a:cs typeface="Times New Roman" panose="02020603050405020304" pitchFamily="18" charset="0"/>
              </a:rPr>
              <a:t>的</a:t>
            </a:r>
            <a:r>
              <a:rPr lang="zh-CN" altLang="zh-CN" dirty="0">
                <a:solidFill>
                  <a:srgbClr val="000000"/>
                </a:solidFill>
                <a:ea typeface="楷体" panose="02010609060101010101" pitchFamily="49" charset="-122"/>
                <a:cs typeface="Times New Roman" panose="02020603050405020304" pitchFamily="18" charset="0"/>
              </a:rPr>
              <a:t>分布。</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4" name="image164.jpeg"/>
          <p:cNvPicPr/>
          <p:nvPr/>
        </p:nvPicPr>
        <p:blipFill>
          <a:blip r:embed="rId2"/>
          <a:stretch>
            <a:fillRect/>
          </a:stretch>
        </p:blipFill>
        <p:spPr>
          <a:xfrm>
            <a:off x="5119613" y="2889879"/>
            <a:ext cx="6193256" cy="3384376"/>
          </a:xfrm>
          <a:prstGeom prst="rect">
            <a:avLst/>
          </a:prstGeom>
        </p:spPr>
      </p:pic>
    </p:spTree>
    <p:extLst>
      <p:ext uri="{BB962C8B-B14F-4D97-AF65-F5344CB8AC3E}">
        <p14:creationId xmlns:p14="http://schemas.microsoft.com/office/powerpoint/2010/main" val="953627082"/>
      </p:ext>
    </p:extLst>
  </p:cSld>
  <p:clrMapOvr>
    <a:masterClrMapping/>
  </p:clrMapOvr>
  <p:transition spd="slow">
    <p:wheel spokes="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spect="1"/>
          </p:cNvSpPr>
          <p:nvPr/>
        </p:nvSpPr>
        <p:spPr>
          <a:xfrm>
            <a:off x="361950" y="781983"/>
            <a:ext cx="10807700" cy="481978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位于黄土高原上黄土带内的省级行政中心</a:t>
            </a:r>
            <a:r>
              <a:rPr lang="zh-CN" altLang="zh-CN" dirty="0" smtClean="0">
                <a:solidFill>
                  <a:srgbClr val="000000"/>
                </a:solidFill>
                <a:ea typeface="宋体" panose="02010600030101010101" pitchFamily="2" charset="-122"/>
                <a:cs typeface="Times New Roman" panose="02020603050405020304" pitchFamily="18" charset="0"/>
              </a:rPr>
              <a:t>有</a:t>
            </a:r>
            <a:r>
              <a:rPr lang="en-US" altLang="zh-CN" dirty="0" smtClean="0">
                <a:solidFill>
                  <a:srgbClr val="000000"/>
                </a:solidFill>
                <a:ea typeface="宋体" panose="02010600030101010101" pitchFamily="2" charset="-122"/>
                <a:cs typeface="Times New Roman" panose="02020603050405020304" pitchFamily="18" charset="0"/>
              </a:rPr>
              <a:t>___________</a:t>
            </a: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宋体" panose="02010600030101010101" pitchFamily="2" charset="-122"/>
                <a:cs typeface="Times New Roman" panose="02020603050405020304" pitchFamily="18" charset="0"/>
              </a:rPr>
              <a:t>和</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黄土高原颗粒带大体沿</a:t>
            </a:r>
            <a:r>
              <a:rPr lang="zh-CN" altLang="zh-CN" u="sng" dirty="0">
                <a:solidFill>
                  <a:srgbClr val="000000"/>
                </a:solidFill>
                <a:ea typeface="宋体" panose="02010600030101010101" pitchFamily="2" charset="-122"/>
                <a:cs typeface="Times New Roman" panose="02020603050405020304" pitchFamily="18" charset="0"/>
              </a:rPr>
              <a:t>　　</a:t>
            </a:r>
            <a:r>
              <a:rPr lang="en-US" altLang="zh-CN" u="sng" dirty="0" smtClean="0">
                <a:solidFill>
                  <a:srgbClr val="000000"/>
                </a:solidFill>
                <a:ea typeface="宋体" panose="02010600030101010101" pitchFamily="2" charset="-122"/>
                <a:cs typeface="Times New Roman" panose="02020603050405020304" pitchFamily="18" charset="0"/>
              </a:rPr>
              <a:t>                                      </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方向延伸</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从戈壁带到黏黄土带的颗粒直径越来越</a:t>
            </a:r>
            <a:r>
              <a:rPr lang="zh-CN" altLang="zh-CN" u="sng"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说明黄土为来自西北风挟带的沙尘逐渐沉积形成的。</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阻挡风沙进一步向东、向南前进的山脉分别</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_________</a:t>
            </a:r>
          </a:p>
          <a:p>
            <a:pPr>
              <a:lnSpc>
                <a:spcPct val="120000"/>
              </a:lnSpc>
              <a:spcAft>
                <a:spcPts val="0"/>
              </a:spcAft>
              <a:tabLst>
                <a:tab pos="1029335" algn="l"/>
                <a:tab pos="1850390" algn="l"/>
                <a:tab pos="2538095" algn="l"/>
                <a:tab pos="3221990" algn="l"/>
              </a:tabLst>
            </a:pPr>
            <a:r>
              <a:rPr lang="zh-CN" altLang="zh-CN" dirty="0" smtClean="0">
                <a:solidFill>
                  <a:srgbClr val="000000"/>
                </a:solidFill>
                <a:ea typeface="宋体" panose="02010600030101010101" pitchFamily="2" charset="-122"/>
                <a:cs typeface="Times New Roman" panose="02020603050405020304" pitchFamily="18" charset="0"/>
              </a:rPr>
              <a:t>和</a:t>
            </a:r>
            <a:r>
              <a:rPr lang="zh-CN" altLang="zh-CN" u="sng"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因此这两条山脉便成为了黄土高原东部、南部的界线。</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矩形 4"/>
          <p:cNvSpPr/>
          <p:nvPr/>
        </p:nvSpPr>
        <p:spPr>
          <a:xfrm>
            <a:off x="9165077" y="830641"/>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兰州</a:t>
            </a:r>
            <a:endParaRPr lang="zh-CN" altLang="en-US" dirty="0"/>
          </a:p>
        </p:txBody>
      </p:sp>
      <p:sp>
        <p:nvSpPr>
          <p:cNvPr id="6" name="矩形 5"/>
          <p:cNvSpPr/>
          <p:nvPr/>
        </p:nvSpPr>
        <p:spPr>
          <a:xfrm>
            <a:off x="1152525" y="1398130"/>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太原</a:t>
            </a:r>
            <a:endParaRPr lang="zh-CN" altLang="en-US" dirty="0"/>
          </a:p>
        </p:txBody>
      </p:sp>
      <p:sp>
        <p:nvSpPr>
          <p:cNvPr id="7" name="矩形 6"/>
          <p:cNvSpPr/>
          <p:nvPr/>
        </p:nvSpPr>
        <p:spPr>
          <a:xfrm>
            <a:off x="5060621" y="1982905"/>
            <a:ext cx="5399235"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东西</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或纬线、或东北</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西南</a:t>
            </a:r>
            <a:r>
              <a:rPr lang="en-US" altLang="zh-CN" dirty="0">
                <a:ea typeface="宋体" panose="02010600030101010101" pitchFamily="2" charset="-122"/>
              </a:rPr>
              <a:t>)</a:t>
            </a:r>
            <a:endParaRPr lang="zh-CN" altLang="en-US" dirty="0"/>
          </a:p>
        </p:txBody>
      </p:sp>
      <p:sp>
        <p:nvSpPr>
          <p:cNvPr id="8" name="矩形 7"/>
          <p:cNvSpPr/>
          <p:nvPr/>
        </p:nvSpPr>
        <p:spPr>
          <a:xfrm>
            <a:off x="8892566" y="2560226"/>
            <a:ext cx="1281120"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小</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细</a:t>
            </a:r>
            <a:r>
              <a:rPr lang="en-US" altLang="zh-CN" dirty="0">
                <a:ea typeface="宋体" panose="02010600030101010101" pitchFamily="2" charset="-122"/>
              </a:rPr>
              <a:t>)</a:t>
            </a:r>
            <a:endParaRPr lang="zh-CN" altLang="en-US" dirty="0"/>
          </a:p>
        </p:txBody>
      </p:sp>
      <p:sp>
        <p:nvSpPr>
          <p:cNvPr id="9" name="矩形 8"/>
          <p:cNvSpPr/>
          <p:nvPr/>
        </p:nvSpPr>
        <p:spPr>
          <a:xfrm>
            <a:off x="9073405" y="3748938"/>
            <a:ext cx="183255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太行山脉</a:t>
            </a:r>
            <a:endParaRPr lang="zh-CN" altLang="en-US" dirty="0"/>
          </a:p>
        </p:txBody>
      </p:sp>
      <p:sp>
        <p:nvSpPr>
          <p:cNvPr id="10" name="矩形 9"/>
          <p:cNvSpPr/>
          <p:nvPr/>
        </p:nvSpPr>
        <p:spPr>
          <a:xfrm>
            <a:off x="1152524" y="4333713"/>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秦岭</a:t>
            </a:r>
            <a:endParaRPr lang="zh-CN" altLang="en-US" dirty="0"/>
          </a:p>
        </p:txBody>
      </p:sp>
    </p:spTree>
    <p:extLst>
      <p:ext uri="{BB962C8B-B14F-4D97-AF65-F5344CB8AC3E}">
        <p14:creationId xmlns:p14="http://schemas.microsoft.com/office/powerpoint/2010/main" val="58190444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a:spLocks noChangeAspect="1"/>
          </p:cNvSpPr>
          <p:nvPr/>
        </p:nvSpPr>
        <p:spPr>
          <a:xfrm>
            <a:off x="361950" y="2015951"/>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从农耕和住宅两个方面</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分析黄土的哪些特点有利于中华文明在黄土高原诞生</a:t>
            </a:r>
            <a:r>
              <a:rPr lang="en-US" altLang="zh-CN" dirty="0">
                <a:solidFill>
                  <a:srgbClr val="000000"/>
                </a:solidFill>
                <a:ea typeface="宋体" panose="02010600030101010101" pitchFamily="2" charset="-122"/>
                <a:cs typeface="Times New Roman" panose="02020603050405020304" pitchFamily="18" charset="0"/>
              </a:rPr>
              <a:t>?(8</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9" name="矩形 8"/>
          <p:cNvSpPr>
            <a:spLocks noChangeAspect="1"/>
          </p:cNvSpPr>
          <p:nvPr/>
        </p:nvSpPr>
        <p:spPr>
          <a:xfrm>
            <a:off x="361950" y="3238019"/>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黄土土质疏松</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土壤肥沃</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便于耕种</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黄土具有直立性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不易坍塌</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适宜开凿窑洞。</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97909360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7908190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专业教辅课件Q:251490010">
  <a:themeElements>
    <a:clrScheme name="穿越">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经典">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演示文稿3" id="{7F1B58FA-3D69-4926-A2BA-EEBABBAD5E6B}" vid="{76CC91B4-AC1E-4E21-9BDB-923C2B156DCE}"/>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新教材 高中同步(2)</Template>
  <TotalTime>104</TotalTime>
  <Words>1765</Words>
  <Application>Microsoft Office PowerPoint</Application>
  <PresentationFormat>自定义</PresentationFormat>
  <Paragraphs>135</Paragraphs>
  <Slides>31</Slides>
  <Notes>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31</vt:i4>
      </vt:variant>
    </vt:vector>
  </HeadingPairs>
  <TitlesOfParts>
    <vt:vector size="42" baseType="lpstr">
      <vt:lpstr>NEU-BZ-S92</vt:lpstr>
      <vt:lpstr>方正大黑_GBK</vt:lpstr>
      <vt:lpstr>黑体</vt:lpstr>
      <vt:lpstr>楷体</vt:lpstr>
      <vt:lpstr>隶书</vt:lpstr>
      <vt:lpstr>宋体</vt:lpstr>
      <vt:lpstr>微软雅黑</vt:lpstr>
      <vt:lpstr>Arial</vt:lpstr>
      <vt:lpstr>Calibri</vt:lpstr>
      <vt:lpstr>Times New Roman</vt:lpstr>
      <vt:lpstr>专业教辅课件Q:251490010</vt:lpstr>
      <vt:lpstr>专题16　北方地区</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ITSK.com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第1课　生物与环境</dc:title>
  <dc:creator>SkyUser</dc:creator>
  <cp:lastModifiedBy>SkyUser</cp:lastModifiedBy>
  <cp:revision>31</cp:revision>
  <dcterms:created xsi:type="dcterms:W3CDTF">2020-09-14T06:03:07Z</dcterms:created>
  <dcterms:modified xsi:type="dcterms:W3CDTF">2021-10-03T08:20:30Z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0008007650000000000001024140</vt:lpwstr>
  </property>
  <property fmtid="{D5CDD505-2E9C-101B-9397-08002B2CF9AE}" pid="3" name="KSOProductBuildVer">
    <vt:lpwstr>2052-10.1.0.7698</vt:lpwstr>
  </property>
</Properties>
</file>