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960" r:id="rId2"/>
    <p:sldId id="645" r:id="rId3"/>
    <p:sldId id="908" r:id="rId4"/>
    <p:sldId id="914" r:id="rId5"/>
    <p:sldId id="915" r:id="rId6"/>
    <p:sldId id="916" r:id="rId7"/>
    <p:sldId id="961" r:id="rId8"/>
    <p:sldId id="962" r:id="rId9"/>
    <p:sldId id="963" r:id="rId10"/>
    <p:sldId id="964" r:id="rId11"/>
    <p:sldId id="965" r:id="rId12"/>
    <p:sldId id="966" r:id="rId13"/>
    <p:sldId id="967" r:id="rId14"/>
    <p:sldId id="968" r:id="rId15"/>
    <p:sldId id="969" r:id="rId16"/>
    <p:sldId id="970" r:id="rId17"/>
    <p:sldId id="971" r:id="rId18"/>
    <p:sldId id="972" r:id="rId19"/>
    <p:sldId id="973" r:id="rId20"/>
    <p:sldId id="974" r:id="rId21"/>
    <p:sldId id="975" r:id="rId22"/>
    <p:sldId id="976" r:id="rId23"/>
    <p:sldId id="929" r:id="rId24"/>
    <p:sldId id="930" r:id="rId25"/>
    <p:sldId id="931" r:id="rId26"/>
    <p:sldId id="932" r:id="rId27"/>
    <p:sldId id="933" r:id="rId28"/>
    <p:sldId id="934" r:id="rId29"/>
    <p:sldId id="935" r:id="rId30"/>
    <p:sldId id="936" r:id="rId31"/>
    <p:sldId id="937" r:id="rId32"/>
    <p:sldId id="938" r:id="rId33"/>
    <p:sldId id="945" r:id="rId34"/>
    <p:sldId id="946" r:id="rId35"/>
    <p:sldId id="947" r:id="rId36"/>
    <p:sldId id="948" r:id="rId37"/>
    <p:sldId id="949" r:id="rId38"/>
    <p:sldId id="950" r:id="rId39"/>
    <p:sldId id="951" r:id="rId40"/>
    <p:sldId id="952" r:id="rId41"/>
  </p:sldIdLst>
  <p:sldSz cx="24371300" cy="13716000"/>
  <p:notesSz cx="6858000" cy="9144000"/>
  <p:defaultTextStyle>
    <a:defPPr>
      <a:defRPr lang="zh-CN"/>
    </a:defPPr>
    <a:lvl1pPr marL="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37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1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193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56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00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2" orient="horz" pos="1996" userDrawn="1">
          <p15:clr>
            <a:srgbClr val="A4A3A4"/>
          </p15:clr>
        </p15:guide>
        <p15:guide id="13" orient="horz" pos="5936" userDrawn="1">
          <p15:clr>
            <a:srgbClr val="A4A3A4"/>
          </p15:clr>
        </p15:guide>
        <p15:guide id="19" pos="2290" userDrawn="1">
          <p15:clr>
            <a:srgbClr val="A4A3A4"/>
          </p15:clr>
        </p15:guide>
        <p15:guide id="24" pos="12778" userDrawn="1">
          <p15:clr>
            <a:srgbClr val="A4A3A4"/>
          </p15:clr>
        </p15:guide>
        <p15:guide id="30" orient="horz" pos="6900" userDrawn="1">
          <p15:clr>
            <a:srgbClr val="A4A3A4"/>
          </p15:clr>
        </p15:guide>
        <p15:guide id="34" pos="6854" userDrawn="1">
          <p15:clr>
            <a:srgbClr val="A4A3A4"/>
          </p15:clr>
        </p15:guide>
        <p15:guide id="38" orient="horz" pos="3243" userDrawn="1">
          <p15:clr>
            <a:srgbClr val="A4A3A4"/>
          </p15:clr>
        </p15:guide>
        <p15:guide id="39" orient="horz" pos="1145" userDrawn="1">
          <p15:clr>
            <a:srgbClr val="A4A3A4"/>
          </p15:clr>
        </p15:guide>
        <p15:guide id="41" pos="8470" userDrawn="1">
          <p15:clr>
            <a:srgbClr val="A4A3A4"/>
          </p15:clr>
        </p15:guide>
        <p15:guide id="42" pos="1440" userDrawn="1">
          <p15:clr>
            <a:srgbClr val="A4A3A4"/>
          </p15:clr>
        </p15:guide>
        <p15:guide id="43" orient="horz" pos="2789">
          <p15:clr>
            <a:srgbClr val="A4A3A4"/>
          </p15:clr>
        </p15:guide>
        <p15:guide id="44" orient="horz" pos="5454">
          <p15:clr>
            <a:srgbClr val="A4A3A4"/>
          </p15:clr>
        </p15:guide>
        <p15:guide id="45" orient="horz" pos="4093">
          <p15:clr>
            <a:srgbClr val="A4A3A4"/>
          </p15:clr>
        </p15:guide>
        <p15:guide id="46" pos="11248">
          <p15:clr>
            <a:srgbClr val="A4A3A4"/>
          </p15:clr>
        </p15:guide>
        <p15:guide id="47" pos="5550">
          <p15:clr>
            <a:srgbClr val="A4A3A4"/>
          </p15:clr>
        </p15:guide>
        <p15:guide id="48" pos="16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1" clrIdx="0"/>
  <p:cmAuthor id="1" name="孙文纯" initials="孙文纯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5CAA"/>
    <a:srgbClr val="E3F4FD"/>
    <a:srgbClr val="4472C4"/>
    <a:srgbClr val="DA0000"/>
    <a:srgbClr val="D3EDFB"/>
    <a:srgbClr val="D7F1FF"/>
    <a:srgbClr val="FFFDE7"/>
    <a:srgbClr val="FFFEF3"/>
    <a:srgbClr val="FFFE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240" autoAdjust="0"/>
    <p:restoredTop sz="80074" autoAdjust="0"/>
  </p:normalViewPr>
  <p:slideViewPr>
    <p:cSldViewPr>
      <p:cViewPr varScale="1">
        <p:scale>
          <a:sx n="55" d="100"/>
          <a:sy n="55" d="100"/>
        </p:scale>
        <p:origin x="-786" y="-102"/>
      </p:cViewPr>
      <p:guideLst>
        <p:guide orient="horz" pos="5794"/>
        <p:guide orient="horz" pos="4093"/>
        <p:guide orient="horz" pos="6900"/>
        <p:guide orient="horz" pos="2052"/>
        <p:guide orient="horz" pos="6588"/>
        <p:guide orient="horz" pos="4405"/>
        <p:guide orient="horz" pos="5851"/>
        <p:guide pos="873"/>
        <p:guide pos="8498"/>
        <p:guide pos="7307"/>
        <p:guide pos="5267"/>
        <p:guide pos="7534"/>
        <p:guide pos="7024"/>
        <p:guide pos="1837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5" d="100"/>
        <a:sy n="75" d="100"/>
      </p:scale>
      <p:origin x="0" y="-35784"/>
    </p:cViewPr>
  </p:sorterViewPr>
  <p:notesViewPr>
    <p:cSldViewPr>
      <p:cViewPr varScale="1">
        <p:scale>
          <a:sx n="54" d="100"/>
          <a:sy n="54" d="100"/>
        </p:scale>
        <p:origin x="-2892" y="-84"/>
      </p:cViewPr>
      <p:guideLst>
        <p:guide orient="horz" pos="2880"/>
        <p:guide pos="2160"/>
      </p:guideLst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4A69F-A7BF-4946-B3A6-ED01CBEB8F2B}" type="datetimeFigureOut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2019/3/1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31665-BE4C-4D05-B9C5-2B73D647A6C5}" type="slidenum">
              <a:rPr lang="zh-CN" altLang="en-US" smtClean="0">
                <a:latin typeface="Times New Roman" panose="02020603050405020304" pitchFamily="18" charset="0"/>
                <a:ea typeface="楷体" pitchFamily="49" charset="-122"/>
              </a:rPr>
              <a:t>‹#›</a:t>
            </a:fld>
            <a:endParaRPr lang="zh-CN" altLang="en-US" dirty="0">
              <a:latin typeface="Times New Roman" panose="02020603050405020304" pitchFamily="18" charset="0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86026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805CE786-2566-4729-BA0C-6278D59A1AE1}" type="datetimeFigureOut">
              <a:rPr lang="zh-CN" altLang="en-US" smtClean="0"/>
              <a:pPr/>
              <a:t>2019/3/1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ea typeface="楷体" pitchFamily="49" charset="-122"/>
              </a:defRPr>
            </a:lvl1pPr>
          </a:lstStyle>
          <a:p>
            <a:fld id="{E49D8A1A-3085-48B2-A401-84F34E154A3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9738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1pPr>
    <a:lvl2pPr marL="9137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2pPr>
    <a:lvl3pPr marL="18281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3pPr>
    <a:lvl4pPr marL="274193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4pPr>
    <a:lvl5pPr marL="365569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itchFamily="49" charset="-122"/>
        <a:cs typeface="+mn-cs"/>
      </a:defRPr>
    </a:lvl5pPr>
    <a:lvl6pPr marL="457009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485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AF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C30E6916-A717-45A2-853C-B484619599C2}"/>
              </a:ext>
            </a:extLst>
          </p:cNvPr>
          <p:cNvSpPr/>
          <p:nvPr userDrawn="1"/>
        </p:nvSpPr>
        <p:spPr bwMode="auto">
          <a:xfrm>
            <a:off x="1260824" y="682717"/>
            <a:ext cx="21966059" cy="1235215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701" tIns="45378" rIns="90701" bIns="45378" numCol="1" rtlCol="0" anchor="t" anchorCtr="0" compatLnSpc="1"/>
          <a:lstStyle/>
          <a:p>
            <a:pPr defTabSz="906324" fontAlgn="base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prstClr val="black"/>
              </a:solidFill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2" name="椭圆 1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2576636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1" name="椭圆 1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40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6271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D7F1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40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934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F5DD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650" y="1214019"/>
            <a:ext cx="1621006" cy="61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itchFamily="49" charset="-122"/>
            </a:endParaRPr>
          </a:p>
        </p:txBody>
      </p:sp>
      <p:pic>
        <p:nvPicPr>
          <p:cNvPr id="24" name="27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40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832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793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经典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265164" y="736457"/>
            <a:ext cx="2565000" cy="854901"/>
            <a:chOff x="1265164" y="736542"/>
            <a:chExt cx="256500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经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典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读</a:t>
              </a:r>
              <a:endParaRPr lang="zh-CN" altLang="en-US" sz="4800" b="1" dirty="0"/>
            </a:p>
          </p:txBody>
        </p:sp>
      </p:grpSp>
      <p:pic>
        <p:nvPicPr>
          <p:cNvPr id="20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2" name="组合 21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3" name="椭圆 22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4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5" name="组合 24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6" name="椭圆 25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7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8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0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40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038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英译汉记得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pic>
        <p:nvPicPr>
          <p:cNvPr id="1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7" name="椭圆 2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0" name="椭圆 2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2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4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40</a:t>
            </a:r>
            <a:endParaRPr lang="es-ES" sz="1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7128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5" name="27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5"/>
          <p:cNvSpPr txBox="1"/>
          <p:nvPr userDrawn="1"/>
        </p:nvSpPr>
        <p:spPr>
          <a:xfrm>
            <a:off x="21595440" y="12997866"/>
            <a:ext cx="717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1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22" name="椭圆 2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3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25" name="椭圆 2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7" name="28 Imagen"/>
          <p:cNvPicPr>
            <a:picLocks/>
          </p:cNvPicPr>
          <p:nvPr userDrawn="1"/>
        </p:nvPicPr>
        <p:blipFill>
          <a:blip r:embed="rId10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36 CuadroTexto"/>
          <p:cNvSpPr txBox="1"/>
          <p:nvPr userDrawn="1"/>
        </p:nvSpPr>
        <p:spPr>
          <a:xfrm>
            <a:off x="22220650" y="13013255"/>
            <a:ext cx="4187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14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14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9" name="38 CuadroTexto"/>
          <p:cNvSpPr txBox="1"/>
          <p:nvPr userDrawn="1"/>
        </p:nvSpPr>
        <p:spPr>
          <a:xfrm>
            <a:off x="22649663" y="13028644"/>
            <a:ext cx="4700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1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40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42" r:id="rId2"/>
    <p:sldLayoutId id="2147483740" r:id="rId3"/>
    <p:sldLayoutId id="2147483761" r:id="rId4"/>
    <p:sldLayoutId id="2147483743" r:id="rId5"/>
    <p:sldLayoutId id="2147483764" r:id="rId6"/>
    <p:sldLayoutId id="2147483766" r:id="rId7"/>
    <p:sldLayoutId id="2147483768" r:id="rId8"/>
  </p:sldLayoutIdLst>
  <p:timing>
    <p:tnLst>
      <p:par>
        <p:cTn id="1" dur="indefinite" restart="never" nodeType="tmRoot"/>
      </p:par>
    </p:tnLst>
  </p:timing>
  <p:hf hdr="0"/>
  <p:txStyles>
    <p:titleStyle>
      <a:lvl1pPr algn="l" defTabSz="911225" rtl="0" eaLnBrk="1" latinLnBrk="0" hangingPunct="1">
        <a:lnSpc>
          <a:spcPct val="90000"/>
        </a:lnSpc>
        <a:spcBef>
          <a:spcPct val="0"/>
        </a:spcBef>
        <a:buNone/>
        <a:defRPr sz="43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7965" indent="-227965" algn="l" defTabSz="911225" rtl="0" eaLnBrk="1" latinLnBrk="0" hangingPunct="1">
        <a:lnSpc>
          <a:spcPct val="90000"/>
        </a:lnSpc>
        <a:spcBef>
          <a:spcPts val="995"/>
        </a:spcBef>
        <a:buFont typeface="Arial" pitchFamily="34" charset="0"/>
        <a:buChar char="•"/>
        <a:defRPr sz="279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575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168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761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354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1947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540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593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186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779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372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7965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558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151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744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20.xml"/><Relationship Id="rId3" Type="http://schemas.openxmlformats.org/officeDocument/2006/relationships/slide" Target="slide2.xml"/><Relationship Id="rId7" Type="http://schemas.openxmlformats.org/officeDocument/2006/relationships/slide" Target="slide4.xml"/><Relationship Id="rId12" Type="http://schemas.openxmlformats.org/officeDocument/2006/relationships/slide" Target="slide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8.xml"/><Relationship Id="rId11" Type="http://schemas.openxmlformats.org/officeDocument/2006/relationships/slide" Target="slide12.xml"/><Relationship Id="rId5" Type="http://schemas.openxmlformats.org/officeDocument/2006/relationships/slide" Target="slide33.xml"/><Relationship Id="rId10" Type="http://schemas.openxmlformats.org/officeDocument/2006/relationships/slide" Target="slide11.xml"/><Relationship Id="rId4" Type="http://schemas.openxmlformats.org/officeDocument/2006/relationships/slide" Target="slide23.xml"/><Relationship Id="rId9" Type="http://schemas.openxmlformats.org/officeDocument/2006/relationships/slide" Target="slide8.xml"/><Relationship Id="rId14" Type="http://schemas.openxmlformats.org/officeDocument/2006/relationships/slide" Target="slide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>
            <a:fillRect/>
          </a:stretch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4" name="页脚占位符 11"/>
          <p:cNvSpPr txBox="1"/>
          <p:nvPr/>
        </p:nvSpPr>
        <p:spPr>
          <a:xfrm>
            <a:off x="21780260" y="5913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5000" dirty="0">
                <a:latin typeface="方正楷体_GBK" panose="03000509000000000000" pitchFamily="65" charset="-122"/>
                <a:ea typeface="方正楷体_GBK" panose="03000509000000000000" pitchFamily="65" charset="-122"/>
              </a:rPr>
              <a:t>目录</a:t>
            </a:r>
            <a:endParaRPr lang="en-US" altLang="zh-CN" sz="5000" dirty="0"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7" name="TextBox 2">
            <a:hlinkClick r:id="rId3" action="ppaction://hlinksldjump"/>
          </p:cNvPr>
          <p:cNvSpPr txBox="1"/>
          <p:nvPr/>
        </p:nvSpPr>
        <p:spPr>
          <a:xfrm>
            <a:off x="4040650" y="3621351"/>
            <a:ext cx="2880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人称代词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Box 2">
            <a:hlinkClick r:id="rId4" action="ppaction://hlinksldjump"/>
          </p:cNvPr>
          <p:cNvSpPr txBox="1"/>
          <p:nvPr/>
        </p:nvSpPr>
        <p:spPr>
          <a:xfrm>
            <a:off x="2761896" y="9638645"/>
            <a:ext cx="4095755" cy="892546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突破积累练</a:t>
            </a:r>
            <a:r>
              <a:rPr lang="en-US" altLang="zh-CN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5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Box 7">
            <a:hlinkClick r:id="rId4" action="ppaction://hlinksldjump"/>
          </p:cNvPr>
          <p:cNvSpPr txBox="1"/>
          <p:nvPr/>
        </p:nvSpPr>
        <p:spPr>
          <a:xfrm>
            <a:off x="3590650" y="10901232"/>
            <a:ext cx="4959001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单句语法填空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TextBox 7">
            <a:hlinkClick r:id="rId5" action="ppaction://hlinksldjump"/>
          </p:cNvPr>
          <p:cNvSpPr txBox="1"/>
          <p:nvPr/>
        </p:nvSpPr>
        <p:spPr>
          <a:xfrm>
            <a:off x="9625150" y="10901232"/>
            <a:ext cx="4860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单句改错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TextBox 7">
            <a:hlinkClick r:id="rId6" action="ppaction://hlinksldjump"/>
          </p:cNvPr>
          <p:cNvSpPr txBox="1"/>
          <p:nvPr/>
        </p:nvSpPr>
        <p:spPr>
          <a:xfrm>
            <a:off x="15560650" y="10901232"/>
            <a:ext cx="3564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单句写作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249680" y="699135"/>
            <a:ext cx="21871305" cy="96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     </a:t>
            </a:r>
            <a:r>
              <a:rPr lang="zh-CN" altLang="en-US" sz="57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代词</a:t>
            </a:r>
            <a:endParaRPr lang="en-US" altLang="zh-CN" sz="57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TextBox 2">
            <a:hlinkClick r:id="rId7" action="ppaction://hlinksldjump"/>
          </p:cNvPr>
          <p:cNvSpPr txBox="1"/>
          <p:nvPr/>
        </p:nvSpPr>
        <p:spPr>
          <a:xfrm>
            <a:off x="4040650" y="4877976"/>
            <a:ext cx="2880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物主代词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TextBox 2">
            <a:hlinkClick r:id="rId8" action="ppaction://hlinksldjump"/>
          </p:cNvPr>
          <p:cNvSpPr txBox="1"/>
          <p:nvPr/>
        </p:nvSpPr>
        <p:spPr>
          <a:xfrm>
            <a:off x="4040650" y="6134601"/>
            <a:ext cx="2880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反身代词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2">
            <a:hlinkClick r:id="rId9" action="ppaction://hlinksldjump"/>
          </p:cNvPr>
          <p:cNvSpPr txBox="1"/>
          <p:nvPr/>
        </p:nvSpPr>
        <p:spPr>
          <a:xfrm>
            <a:off x="4044681" y="7391226"/>
            <a:ext cx="2880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不定代词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Box 2">
            <a:hlinkClick r:id="rId3" action="ppaction://hlinksldjump"/>
          </p:cNvPr>
          <p:cNvSpPr txBox="1"/>
          <p:nvPr/>
        </p:nvSpPr>
        <p:spPr>
          <a:xfrm>
            <a:off x="2780650" y="2364726"/>
            <a:ext cx="3510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代词的分类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Box 2">
            <a:hlinkClick r:id="rId10" action="ppaction://hlinksldjump"/>
          </p:cNvPr>
          <p:cNvSpPr txBox="1"/>
          <p:nvPr/>
        </p:nvSpPr>
        <p:spPr>
          <a:xfrm>
            <a:off x="10643624" y="3621351"/>
            <a:ext cx="52650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it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作人称代词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TextBox 2">
            <a:hlinkClick r:id="rId11" action="ppaction://hlinksldjump"/>
          </p:cNvPr>
          <p:cNvSpPr txBox="1"/>
          <p:nvPr/>
        </p:nvSpPr>
        <p:spPr>
          <a:xfrm>
            <a:off x="10643624" y="4811605"/>
            <a:ext cx="52650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i</a:t>
            </a:r>
            <a:r>
              <a:rPr lang="en-US" altLang="zh-CN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作非人称代词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Box 2">
            <a:hlinkClick r:id="rId12" action="ppaction://hlinksldjump"/>
          </p:cNvPr>
          <p:cNvSpPr txBox="1"/>
          <p:nvPr/>
        </p:nvSpPr>
        <p:spPr>
          <a:xfrm>
            <a:off x="10643624" y="6001859"/>
            <a:ext cx="52650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i</a:t>
            </a:r>
            <a:r>
              <a:rPr lang="en-US" altLang="zh-CN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作形式主语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TextBox 2">
            <a:hlinkClick r:id="rId13" action="ppaction://hlinksldjump"/>
          </p:cNvPr>
          <p:cNvSpPr txBox="1"/>
          <p:nvPr/>
        </p:nvSpPr>
        <p:spPr>
          <a:xfrm>
            <a:off x="10643624" y="7192113"/>
            <a:ext cx="52650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it</a:t>
            </a:r>
            <a:r>
              <a:rPr lang="zh-CN" altLang="en-US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形式宾语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Box 2">
            <a:hlinkClick r:id="rId10" action="ppaction://hlinksldjump"/>
          </p:cNvPr>
          <p:cNvSpPr txBox="1"/>
          <p:nvPr/>
        </p:nvSpPr>
        <p:spPr>
          <a:xfrm>
            <a:off x="9395600" y="2364726"/>
            <a:ext cx="3510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i</a:t>
            </a:r>
            <a:r>
              <a:rPr lang="en-US" altLang="zh-CN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的用法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TextBox 2">
            <a:hlinkClick r:id="rId14" action="ppaction://hlinksldjump"/>
          </p:cNvPr>
          <p:cNvSpPr txBox="1"/>
          <p:nvPr/>
        </p:nvSpPr>
        <p:spPr>
          <a:xfrm>
            <a:off x="10643624" y="8382367"/>
            <a:ext cx="52650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it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的强调句型</a:t>
            </a:r>
            <a:endParaRPr lang="zh-CN" altLang="en-US" sz="5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80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520650" y="1258644"/>
            <a:ext cx="2340000" cy="52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P290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5" name="图片 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369400" y="876003"/>
            <a:ext cx="20446250" cy="9998906"/>
            <a:chOff x="1369400" y="876003"/>
            <a:chExt cx="20446250" cy="9998906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AFADE"/>
                </a:clrFrom>
                <a:clrTo>
                  <a:srgbClr val="FAFAD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9400" y="1199459"/>
              <a:ext cx="20208094" cy="9675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1144" y="876003"/>
              <a:ext cx="17404506" cy="6469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6637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126" y="2721363"/>
            <a:ext cx="19577404" cy="62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735650" y="2853000"/>
            <a:ext cx="990275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152673" y="4788000"/>
            <a:ext cx="990275" cy="783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us</a:t>
            </a: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5750650" y="7443000"/>
            <a:ext cx="117000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him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P290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3" name="图片 12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1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1565650" y="1143000"/>
            <a:ext cx="3645000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735650" y="6010542"/>
            <a:ext cx="15930000" cy="34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650" y="918000"/>
            <a:ext cx="20822918" cy="868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2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P290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8" name="图片 7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33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79" y="5328688"/>
            <a:ext cx="20142337" cy="4904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254179" y="694650"/>
            <a:ext cx="18761471" cy="3830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501806" y="5521662"/>
            <a:ext cx="1354394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your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686773" y="7100848"/>
            <a:ext cx="1108878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my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254179" y="694650"/>
            <a:ext cx="18761471" cy="3830192"/>
            <a:chOff x="1254178" y="693000"/>
            <a:chExt cx="21368637" cy="436245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178" y="693000"/>
              <a:ext cx="5467350" cy="4362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128" y="693000"/>
              <a:ext cx="15914687" cy="4362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460650" y="8779399"/>
            <a:ext cx="153000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mine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P290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3" name="图片 12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1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386398" y="1188000"/>
            <a:ext cx="3689252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607550" y="4449978"/>
            <a:ext cx="17678100" cy="42980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50" y="961050"/>
            <a:ext cx="19260000" cy="7957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组合 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P290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8" name="图片 7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3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00650" y="815850"/>
            <a:ext cx="2205000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005" y="694651"/>
            <a:ext cx="16578195" cy="788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915650" y="5966999"/>
            <a:ext cx="3240000" cy="846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themselves</a:t>
            </a:r>
            <a:endParaRPr lang="zh-CN" altLang="en-US" sz="48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51" y="8613000"/>
            <a:ext cx="22184999" cy="377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775650" y="9007938"/>
            <a:ext cx="3240000" cy="846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ourselves</a:t>
            </a:r>
            <a:endParaRPr lang="zh-CN" altLang="en-US" sz="48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9003150" y="10728000"/>
            <a:ext cx="2025000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herself</a:t>
            </a:r>
            <a:endParaRPr lang="zh-CN" altLang="en-US" sz="48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P290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1" name="图片 10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529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385888" y="762249"/>
            <a:ext cx="2699762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285648" y="4314753"/>
            <a:ext cx="18972000" cy="43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50" y="648000"/>
            <a:ext cx="20340000" cy="832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50" y="9059776"/>
            <a:ext cx="18899762" cy="3127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1510650" y="9215448"/>
            <a:ext cx="324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 other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685650" y="10865880"/>
            <a:ext cx="3915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another(pair)/others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3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P291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01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079700" y="2271978"/>
            <a:ext cx="19260000" cy="6206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50" y="1053000"/>
            <a:ext cx="20405299" cy="10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415650" y="8978506"/>
            <a:ext cx="630000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</a:t>
            </a:r>
            <a:endParaRPr lang="zh-CN" altLang="en-US" sz="48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860650" y="10363137"/>
            <a:ext cx="630000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</a:t>
            </a:r>
            <a:endParaRPr lang="zh-CN" altLang="en-US" sz="48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P291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0" name="图片 9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48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465650" y="1953001"/>
            <a:ext cx="16605000" cy="603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50" y="693000"/>
            <a:ext cx="19916633" cy="1102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3715650" y="8523000"/>
            <a:ext cx="1755000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pieces</a:t>
            </a:r>
            <a:endParaRPr lang="zh-CN" altLang="en-US" sz="48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6010650" y="10241999"/>
            <a:ext cx="630000" cy="846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8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</a:t>
            </a:r>
            <a:endParaRPr lang="zh-CN" altLang="en-US" sz="48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P291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1" name="图片 10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01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700650" y="1818000"/>
            <a:ext cx="3735000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100850" y="3006000"/>
            <a:ext cx="15619800" cy="244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37" y="468000"/>
            <a:ext cx="17416013" cy="12785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155650" y="7192050"/>
            <a:ext cx="679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thought it was extremely amusing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8135650" y="9153000"/>
            <a:ext cx="526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might be the </a:t>
            </a:r>
            <a:r>
              <a:rPr lang="en-US" altLang="zh-CN" dirty="0" err="1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expressman</a:t>
            </a: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2028063" y="11178000"/>
            <a:ext cx="3172587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doesn’t work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P292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6" name="图片 15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5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520650" y="1143000"/>
            <a:ext cx="4905000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535650" y="3483000"/>
            <a:ext cx="436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is a lovely day today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4715650" y="5209848"/>
            <a:ext cx="5265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was nearly midnight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793" y="918000"/>
            <a:ext cx="18993857" cy="5838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" name="组合 1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P292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1" name="图片 10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8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5165650" y="7244773"/>
            <a:ext cx="4823293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will/is going to snow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50" y="558000"/>
            <a:ext cx="20402948" cy="1192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5167400" y="8959687"/>
            <a:ext cx="5265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he knew where she was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5795650" y="10624974"/>
            <a:ext cx="697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they had never seen each other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P292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0" name="图片 9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54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50" y="2334762"/>
            <a:ext cx="21390214" cy="8715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" name="组合 9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P292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6" name="图片 5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50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700650" y="2795994"/>
            <a:ext cx="3555000" cy="562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486709" y="2583000"/>
            <a:ext cx="19702850" cy="7228637"/>
            <a:chOff x="1486709" y="2583000"/>
            <a:chExt cx="19702850" cy="7228637"/>
          </a:xfrm>
        </p:grpSpPr>
        <p:sp>
          <p:nvSpPr>
            <p:cNvPr id="7" name="矩形 6"/>
            <p:cNvSpPr/>
            <p:nvPr/>
          </p:nvSpPr>
          <p:spPr>
            <a:xfrm>
              <a:off x="2735650" y="4593300"/>
              <a:ext cx="18135000" cy="49647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6709" y="2583000"/>
              <a:ext cx="19702850" cy="72286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矩形 7"/>
            <p:cNvSpPr/>
            <p:nvPr/>
          </p:nvSpPr>
          <p:spPr>
            <a:xfrm>
              <a:off x="11609350" y="6620261"/>
              <a:ext cx="387600" cy="405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0763000" y="7025261"/>
              <a:ext cx="387600" cy="405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0772400" y="7758000"/>
              <a:ext cx="387600" cy="405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P292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6" name="图片 15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06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529950" y="1532938"/>
            <a:ext cx="20412000" cy="367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8" y="782854"/>
            <a:ext cx="20679804" cy="450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矩形 12"/>
          <p:cNvSpPr/>
          <p:nvPr/>
        </p:nvSpPr>
        <p:spPr>
          <a:xfrm>
            <a:off x="10250650" y="3303000"/>
            <a:ext cx="162600" cy="13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250650" y="4563000"/>
            <a:ext cx="162600" cy="13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350" y="6037184"/>
            <a:ext cx="18160137" cy="5458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40650" y="6156269"/>
            <a:ext cx="34875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is obvious that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010650" y="7640448"/>
            <a:ext cx="34875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(should) arrive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6592800" y="8900448"/>
            <a:ext cx="39182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bought/should buy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576350" y="10167774"/>
            <a:ext cx="58693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we had climbed the mountain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P293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11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933372"/>
            <a:ext cx="20126016" cy="7274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650" y="3157500"/>
            <a:ext cx="200025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0782" y="5569691"/>
            <a:ext cx="4381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915650" y="6966269"/>
            <a:ext cx="7660012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is very kind of you to lend us a hand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3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P293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8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888" y="1840259"/>
            <a:ext cx="20246503" cy="8618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5625" y="2628000"/>
            <a:ext cx="200025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0782" y="5569691"/>
            <a:ext cx="4381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555650" y="9699119"/>
            <a:ext cx="17910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is important that you (should) gain some knowledge about first aid in your daily life.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2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P293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26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9170650" y="3135640"/>
            <a:ext cx="1080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takes them about an hour and a half to go to work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575" y="693000"/>
            <a:ext cx="19162950" cy="3679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4675" y="1569142"/>
            <a:ext cx="200025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610100"/>
            <a:ext cx="13320137" cy="862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P293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0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452546" y="2509064"/>
            <a:ext cx="3983104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50" y="2069044"/>
            <a:ext cx="17746852" cy="8422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0970650" y="6291269"/>
            <a:ext cx="6120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keep in touch with customers</a:t>
            </a:r>
          </a:p>
        </p:txBody>
      </p:sp>
      <p:sp>
        <p:nvSpPr>
          <p:cNvPr id="1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7370650" y="7633739"/>
            <a:ext cx="612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learn English well</a:t>
            </a: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8765650" y="9015926"/>
            <a:ext cx="79650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they would finish their work in two days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P293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6" name="图片 15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377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527906" y="2634309"/>
            <a:ext cx="3727743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337" y="2467499"/>
            <a:ext cx="20255567" cy="8349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500650" y="8350386"/>
            <a:ext cx="6120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was with great joy that </a:t>
            </a:r>
          </a:p>
        </p:txBody>
      </p:sp>
      <p:sp>
        <p:nvSpPr>
          <p:cNvPr id="11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3455650" y="9603000"/>
            <a:ext cx="7965000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was because he was ill that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4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9" name="图片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52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05650" y="2493000"/>
            <a:ext cx="2070000" cy="67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650" y="2269343"/>
            <a:ext cx="12690000" cy="8208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组合 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代</a:t>
              </a: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词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0" name="图片 9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7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069281"/>
            <a:ext cx="1886920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“It is + adj. (of sb.) to do 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.”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句型中，形容词体现人的品质；“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is + adj. (for sb.) to do 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.”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句型中，形容词体现不定式动作的性质。句意：你给这位老人让座并在他下车时帮助他，真是太有礼貌了。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polite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体现的是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you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的性格品质，故介词应选用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of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2" name="页脚占位符 11">
            <a:extLst>
              <a:ext uri="{FF2B5EF4-FFF2-40B4-BE49-F238E27FC236}">
                <a16:creationId xmlns="" xmlns:a16="http://schemas.microsoft.com/office/drawing/2014/main" id="{3A5F1A3E-CE8E-4E43-B856-DAD0C89CE34B}"/>
              </a:ext>
            </a:extLst>
          </p:cNvPr>
          <p:cNvSpPr txBox="1">
            <a:spLocks/>
          </p:cNvSpPr>
          <p:nvPr/>
        </p:nvSpPr>
        <p:spPr>
          <a:xfrm>
            <a:off x="21109857" y="6037184"/>
            <a:ext cx="3355334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3</a:t>
            </a:r>
          </a:p>
          <a:p>
            <a:pPr algn="ctr">
              <a:lnSpc>
                <a:spcPct val="11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突破积累练</a:t>
            </a:r>
            <a:endParaRPr lang="en-US" altLang="zh-CN" sz="3200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US" altLang="zh-CN" sz="3200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P288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265164" y="741486"/>
            <a:ext cx="4272250" cy="854901"/>
            <a:chOff x="1265164" y="741486"/>
            <a:chExt cx="4272250" cy="854901"/>
          </a:xfrm>
        </p:grpSpPr>
        <p:sp>
          <p:nvSpPr>
            <p:cNvPr id="15" name="椭圆 14"/>
            <p:cNvSpPr/>
            <p:nvPr/>
          </p:nvSpPr>
          <p:spPr>
            <a:xfrm>
              <a:off x="126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突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2120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破</a:t>
              </a:r>
              <a:endParaRPr lang="zh-CN" altLang="en-US" sz="4800" b="1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297516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积</a:t>
              </a:r>
              <a:endParaRPr lang="zh-CN" altLang="en-US" sz="4800" b="1" dirty="0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27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累</a:t>
              </a:r>
              <a:endParaRPr lang="zh-CN" altLang="en-US" sz="4800" b="1" dirty="0"/>
            </a:p>
          </p:txBody>
        </p:sp>
        <p:sp>
          <p:nvSpPr>
            <p:cNvPr id="20" name="椭圆 19"/>
            <p:cNvSpPr/>
            <p:nvPr/>
          </p:nvSpPr>
          <p:spPr>
            <a:xfrm>
              <a:off x="4682414" y="741486"/>
              <a:ext cx="855000" cy="854901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练</a:t>
              </a:r>
              <a:endParaRPr lang="zh-CN" altLang="en-US" sz="4800" b="1" dirty="0"/>
            </a:p>
          </p:txBody>
        </p:sp>
      </p:grp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2236469"/>
            <a:ext cx="20189375" cy="4680627"/>
            <a:chOff x="1311275" y="2403000"/>
            <a:chExt cx="20189375" cy="4680627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2403000"/>
              <a:ext cx="17804375" cy="1006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阅读下面句子，填入合适的词或用所给词的适当形式填空。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It is polite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you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to give the seat to the old man and help him get off the bus.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5421136" y="4096571"/>
            <a:ext cx="869514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of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8" name="图片 27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25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5778000"/>
            <a:ext cx="18869207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此处代词指代本句中不定式“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eat out”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，作形式主语，故填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2834622"/>
            <a:chOff x="1390725" y="4249005"/>
            <a:chExt cx="2010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Many westerners who come to China cook much less than in their own countries once they realize how cheap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can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be to eat out.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浙江卷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4165650" y="3186140"/>
            <a:ext cx="651544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5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5958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is+adj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for sb.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do </a:t>
            </a:r>
            <a:r>
              <a:rPr lang="en-US" altLang="zh-CN" sz="5400" dirty="0" err="1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为固定句型，意为“（对某人来说，）做某事是很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的”，故填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 spare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。句意：对于我们学生来说，不管我们有多忙，我们都应该抽出时间做运动。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2834622"/>
            <a:chOff x="1390725" y="4249005"/>
            <a:chExt cx="2010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1942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For us students, no matter how busy we are, it is necessary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(spare) some time to do exercise.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18743807" y="2306976"/>
            <a:ext cx="786638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to</a:t>
            </a:r>
            <a:endParaRPr lang="en-US" altLang="zh-CN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8440650" y="3123000"/>
            <a:ext cx="217959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076274" y="3196571"/>
            <a:ext cx="169437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spare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228000"/>
            <a:ext cx="18089425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分析语意可知，“我们”不能两件事都做，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both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表示“（两者）都”，与否定词连用时，表示部分否定，故填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both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。句意：我们今年要么买一辆新车，要么出国旅行，但不能两者都做。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8894350" cy="2834622"/>
            <a:chOff x="1390725" y="4249005"/>
            <a:chExt cx="1889435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We can buy a new car this year or we can travel abroad but we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can’t do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.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4490650" y="3227096"/>
            <a:ext cx="1485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both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8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09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分析语意，空格处应表示“我的（朋友）”，又因为其后没有名词，故应填提示词的名词性物主代词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mine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。句意：三年前，在一次车祸中我失去了一位挚友。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109925" cy="1920526"/>
            <a:chOff x="1390725" y="4249005"/>
            <a:chExt cx="20109925" cy="1920526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424374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Three years ago, I lost a dear friend of 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(I) in a car accident. </a:t>
              </a: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　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3175650" y="2313000"/>
            <a:ext cx="171000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mine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根据空格后的名词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presence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可知，空格处应填提示词的形容词性物主代词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，修饰后面的名词。句意：然而，愤怒很容易变成暴力，因此最好知道愤怒出现的原因，以防止它的出现。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9719132" cy="2834622"/>
            <a:chOff x="1390725" y="4249005"/>
            <a:chExt cx="19719132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033581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However, anger can easily turn violent, and it is best to know the reasons for anger to appear in order to prevent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(it) presence.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北京卷改编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6.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5380650" y="3195565"/>
            <a:ext cx="118429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its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7460001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分析语意，空格处应表示“他自己”，故填提示词的反身代词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himself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。句意：但是，随着狄更斯诞辰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200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周年的临近，了解他是如何使自己成为一个不朽的人对（振兴）我们自己的文化是很重要的。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8264926" cy="3748719"/>
            <a:chOff x="1390725" y="4249005"/>
            <a:chExt cx="18264926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7" y="4249005"/>
              <a:ext cx="17579374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But as the 200th anniversary of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Dickens’s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birth approaches, it is important for our own culture to understand how he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made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u="sng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he) a lasting one.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浙江卷改编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7.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2119119" y="4072806"/>
            <a:ext cx="237153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himself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3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7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7290529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分析语意，空格处应表示“我们的教育体系”，又因为其后没有名词，故填提示词的名词性物主代词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ours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，相当于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our education system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。句意：众所周知，美国的教育体系与我们的完全不同。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18095454" cy="2834622"/>
            <a:chOff x="1390725" y="4249005"/>
            <a:chExt cx="18095454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7409903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As is known to all, the education system of America is totally different from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we).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8.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6290650" y="3199531"/>
            <a:ext cx="15755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ours</a:t>
            </a:r>
            <a:endParaRPr lang="en-US" altLang="zh-CN" sz="5400" dirty="0" smtClean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7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935000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 few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修饰可数名词复数，故空格处应填提示词的名词复数形式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tips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。句意：这里有一些技巧可以帮助你迅速赢得每位邻居的好感。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2313000"/>
            <a:ext cx="20739925" cy="2834622"/>
            <a:chOff x="1390725" y="4249005"/>
            <a:chExt cx="20739925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2005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Here are a few 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(tip) to help you win over everyone in the </a:t>
              </a:r>
              <a:r>
                <a:rPr lang="en-US" altLang="zh-CN" sz="540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neighbourhood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quickly.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浙江卷改编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9.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7550650" y="2313000"/>
            <a:ext cx="143921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tips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5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4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6801992"/>
            <a:ext cx="19935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分析句意可知，此处应表示选择关系，应用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either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，与后面的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构成“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either…or…”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，意为“要么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要么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……”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。句意：它也给了我一个选择，要么让这一页空白，要么继续满怀希望地继续写故事。我选择了希望。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160650" y="2313000"/>
            <a:ext cx="21195000" cy="2834622"/>
            <a:chOff x="935650" y="4249005"/>
            <a:chExt cx="21195000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5" y="4249005"/>
              <a:ext cx="20054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It had also given me a choice</a:t>
              </a:r>
              <a:r>
                <a:rPr lang="zh-CN" altLang="en-US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5400" u="sng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            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to leave that page blank or to keep writing the story with hope. I chose hope.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江苏卷改编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935650" y="4276099"/>
              <a:ext cx="1125001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10.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 flipH="1">
            <a:off x="11375649" y="2296571"/>
            <a:ext cx="2025001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either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单句语法填空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3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5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分析语意，此处应表示“这花了我很多时间”。句意：我母亲整个周末都在医院里。我不得不照顾她，这花了我很多时间。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3181206"/>
            <a:ext cx="20189376" cy="3735890"/>
            <a:chOff x="1311275" y="3347737"/>
            <a:chExt cx="20189376" cy="3735890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下列各句中均有一处错误，请改正。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70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My mother was ill in hospital all weekend. I had to look after her, which took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her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much time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75650" y="5748755"/>
            <a:ext cx="1700048" cy="968818"/>
            <a:chOff x="2501331" y="8048139"/>
            <a:chExt cx="1826921" cy="968818"/>
          </a:xfrm>
        </p:grpSpPr>
        <p:sp>
          <p:nvSpPr>
            <p:cNvPr id="15" name="TextBox 14"/>
            <p:cNvSpPr txBox="1"/>
            <p:nvPr/>
          </p:nvSpPr>
          <p:spPr>
            <a:xfrm>
              <a:off x="2501331" y="8093627"/>
              <a:ext cx="18269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me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8197" y="8048139"/>
              <a:ext cx="967166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869207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根据句子主语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you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可知，此处应表示“提高你（们）自己”。句意：总之，压力是你（们）生活中不可避免的一部分。你（们）应该充分利用它来提高自己。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5" y="3123000"/>
            <a:ext cx="19884925" cy="3748719"/>
            <a:chOff x="1390725" y="4249005"/>
            <a:chExt cx="19884925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In a word, pressure is an inevitable part of your life. You are supposed to make the most of it to promote ourselves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>
                <a:lnSpc>
                  <a:spcPct val="110000"/>
                </a:lnSpc>
              </a:pP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1510650" y="4743000"/>
            <a:ext cx="8508212" cy="995530"/>
            <a:chOff x="2324003" y="8048139"/>
            <a:chExt cx="1407741" cy="995530"/>
          </a:xfrm>
        </p:grpSpPr>
        <p:sp>
          <p:nvSpPr>
            <p:cNvPr id="16" name="TextBox 15"/>
            <p:cNvSpPr txBox="1"/>
            <p:nvPr/>
          </p:nvSpPr>
          <p:spPr>
            <a:xfrm>
              <a:off x="2324003" y="8120339"/>
              <a:ext cx="140774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yourself</a:t>
              </a:r>
              <a:r>
                <a:rPr lang="zh-CN" altLang="en-US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或</a:t>
              </a:r>
              <a:r>
                <a:rPr lang="en-US" altLang="zh-CN" sz="54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yourselves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5776" y="8048139"/>
              <a:ext cx="464561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2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8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9620000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分析语意，此处应表示“帮助你”。句意：我打算直接带你去看她，我相信她能够帮到你。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20424924" cy="3748719"/>
            <a:chOff x="1390725" y="4249005"/>
            <a:chExt cx="19884925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4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 plan to take you directly to visit her.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I’m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sure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she’ll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be able to help yourself.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just">
                <a:lnSpc>
                  <a:spcPct val="110000"/>
                </a:lnSpc>
              </a:pP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880651" y="4743000"/>
            <a:ext cx="2699999" cy="995530"/>
            <a:chOff x="2344672" y="8048139"/>
            <a:chExt cx="1237388" cy="995530"/>
          </a:xfrm>
        </p:grpSpPr>
        <p:sp>
          <p:nvSpPr>
            <p:cNvPr id="15" name="TextBox 14"/>
            <p:cNvSpPr txBox="1"/>
            <p:nvPr/>
          </p:nvSpPr>
          <p:spPr>
            <a:xfrm>
              <a:off x="2344672" y="8120339"/>
              <a:ext cx="123738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you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1270" y="8048139"/>
              <a:ext cx="1023134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1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7" name="图片 16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20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914207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分析语意，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another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表示“（三者或三者以上的）另外一个”，根据句意可知这里没有强调范围，故不能用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another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；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other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可以作形容词，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other things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表示“其他的东西”。句意：首先，我收集了散落在房间里的所有书籍、报纸和其他东西，并把它们放好。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20424924" cy="2834622"/>
            <a:chOff x="1390725" y="4249005"/>
            <a:chExt cx="19884926" cy="2834622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9199375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Firstly I collected all the books, newspapers and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another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things scattered in the rooms and put them in place. </a:t>
              </a:r>
              <a:endParaRPr lang="en-US" altLang="zh-CN" sz="5400" b="1" dirty="0" smtClean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</a:p>
          </p:txBody>
        </p:sp>
      </p:grp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5571704" y="3833625"/>
            <a:ext cx="2058947" cy="995530"/>
            <a:chOff x="2741538" y="8048139"/>
            <a:chExt cx="643594" cy="995530"/>
          </a:xfrm>
        </p:grpSpPr>
        <p:sp>
          <p:nvSpPr>
            <p:cNvPr id="20" name="TextBox 19"/>
            <p:cNvSpPr txBox="1"/>
            <p:nvPr/>
          </p:nvSpPr>
          <p:spPr>
            <a:xfrm>
              <a:off x="2808859" y="8120339"/>
              <a:ext cx="53407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other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1538" y="8048139"/>
              <a:ext cx="643594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3" name="图片 22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87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4">
            <a:extLst>
              <a:ext uri="{FF2B5EF4-FFF2-40B4-BE49-F238E27FC236}">
                <a16:creationId xmlns="" xmlns:a16="http://schemas.microsoft.com/office/drawing/2014/main" id="{BCA10B95-7057-4BE8-B44C-054FFEC2738B}"/>
              </a:ext>
            </a:extLst>
          </p:cNvPr>
          <p:cNvSpPr txBox="1"/>
          <p:nvPr/>
        </p:nvSpPr>
        <p:spPr>
          <a:xfrm>
            <a:off x="2195650" y="7623000"/>
            <a:ext cx="18424591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分析句子结构可知，此时“他们”应该作宾语从句的主语，应用人称代词主语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they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。句意：我爷爷说去年夏天他们卖鱼赚了不少钱。我很高兴看到他们的生活有所改善。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390726" y="3123000"/>
            <a:ext cx="19229515" cy="3748719"/>
            <a:chOff x="1390725" y="4249005"/>
            <a:chExt cx="19359203" cy="3748719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673652" cy="374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My grandpa said last summer 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them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earned quite a lot by selling </a:t>
              </a:r>
              <a:endParaRPr lang="en-US" altLang="zh-CN" sz="5400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the </a:t>
              </a:r>
              <a:r>
                <a:rPr lang="en-US" altLang="zh-CN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fish. I felt happy that their life had improved</a:t>
              </a: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2018•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全国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Ⅰ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卷改编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 algn="just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6000" b="1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改错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342073" y="3888000"/>
            <a:ext cx="1708577" cy="995530"/>
            <a:chOff x="2808859" y="8048139"/>
            <a:chExt cx="534074" cy="995530"/>
          </a:xfrm>
        </p:grpSpPr>
        <p:sp>
          <p:nvSpPr>
            <p:cNvPr id="19" name="TextBox 18"/>
            <p:cNvSpPr txBox="1"/>
            <p:nvPr/>
          </p:nvSpPr>
          <p:spPr>
            <a:xfrm>
              <a:off x="2808859" y="8120339"/>
              <a:ext cx="53407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they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</p:txBody>
        </p:sp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857" y="8048139"/>
              <a:ext cx="412957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20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7" name="图片 26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8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5" name="图片 14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26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19">
            <a:extLst>
              <a:ext uri="{FF2B5EF4-FFF2-40B4-BE49-F238E27FC236}">
                <a16:creationId xmlns="" xmlns:a16="http://schemas.microsoft.com/office/drawing/2014/main" id="{7147294D-1B13-433A-A50F-C9D7DC072271}"/>
              </a:ext>
            </a:extLst>
          </p:cNvPr>
          <p:cNvSpPr txBox="1"/>
          <p:nvPr/>
        </p:nvSpPr>
        <p:spPr>
          <a:xfrm>
            <a:off x="2253355" y="11508102"/>
            <a:ext cx="18887295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                                                                           </a:t>
            </a:r>
            <a:r>
              <a: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in your life.</a:t>
            </a:r>
            <a:endParaRPr lang="en-US" altLang="zh-CN" sz="5400" dirty="0">
              <a:solidFill>
                <a:schemeClr val="accent5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0620241" y="6709908"/>
            <a:ext cx="655409" cy="661885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11275" y="2043000"/>
            <a:ext cx="20189376" cy="3735890"/>
            <a:chOff x="1311275" y="3347737"/>
            <a:chExt cx="20189376" cy="3735890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11275" y="3347737"/>
              <a:ext cx="20189376" cy="931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根据所给提示完成句子。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我不喜欢在我学习时她给我打电话，因为这会让我不能专心学习。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(hate it)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1.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52858" y="5595040"/>
            <a:ext cx="993279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 hate it when she calls me at study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8208628"/>
            <a:ext cx="18894350" cy="2834622"/>
            <a:chOff x="1390725" y="4249005"/>
            <a:chExt cx="18894350" cy="2834622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这完全取决于你这一生希望实现什么目标。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(depend on; accomplish)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新编</a:t>
              </a:r>
              <a:r>
                <a:rPr lang="en-US" altLang="zh-CN" sz="5400" b="1" dirty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2.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6" name="TextBox 19">
            <a:extLst>
              <a:ext uri="{FF2B5EF4-FFF2-40B4-BE49-F238E27FC236}">
                <a16:creationId xmlns="" xmlns:a16="http://schemas.microsoft.com/office/drawing/2014/main" id="{7147294D-1B13-433A-A50F-C9D7DC072271}"/>
              </a:ext>
            </a:extLst>
          </p:cNvPr>
          <p:cNvSpPr txBox="1"/>
          <p:nvPr/>
        </p:nvSpPr>
        <p:spPr>
          <a:xfrm>
            <a:off x="2253355" y="5581571"/>
            <a:ext cx="18887295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u="sng" dirty="0" smtClean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                                                        </a:t>
            </a:r>
            <a:r>
              <a: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,  because it will make me not concentrate on my study.</a:t>
            </a:r>
            <a:endParaRPr lang="en-US" altLang="zh-CN" sz="5400" dirty="0">
              <a:solidFill>
                <a:schemeClr val="accent5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52858" y="11521571"/>
            <a:ext cx="13397792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all depends on what you want to accomplish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0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9" name="图片 1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27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直接连接符 21"/>
          <p:cNvCxnSpPr/>
          <p:nvPr/>
        </p:nvCxnSpPr>
        <p:spPr>
          <a:xfrm>
            <a:off x="2330650" y="6471325"/>
            <a:ext cx="179415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252857" y="7371325"/>
            <a:ext cx="993279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252857" y="5692806"/>
            <a:ext cx="17444565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It is suggested that we should pay more attention to the problems of environment protection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77830" y="8347806"/>
            <a:ext cx="19570114" cy="2844290"/>
            <a:chOff x="1390725" y="4734715"/>
            <a:chExt cx="19570114" cy="2844290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744383"/>
              <a:ext cx="18884563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你自己完成不了这项任务，因此你要和别人合作。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(by oneself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；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others)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734715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4.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390725" y="2944268"/>
            <a:ext cx="18894350" cy="2834622"/>
            <a:chOff x="1390725" y="4249005"/>
            <a:chExt cx="18894350" cy="2834622"/>
          </a:xfrm>
        </p:grpSpPr>
        <p:sp>
          <p:nvSpPr>
            <p:cNvPr id="2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208799" cy="283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有人建议我们应该更加关注环境保护和节能方面的问题。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(it is suggested)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9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2376225" y="11847931"/>
            <a:ext cx="179994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2343432" y="12747931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421225" y="11069412"/>
            <a:ext cx="17941531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You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can’t </a:t>
            </a: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finish the task by yourself so you have to work with others.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TextBox 19">
            <a:extLst>
              <a:ext uri="{FF2B5EF4-FFF2-40B4-BE49-F238E27FC236}">
                <a16:creationId xmlns="" xmlns:a16="http://schemas.microsoft.com/office/drawing/2014/main" id="{7147294D-1B13-433A-A50F-C9D7DC072271}"/>
              </a:ext>
            </a:extLst>
          </p:cNvPr>
          <p:cNvSpPr txBox="1"/>
          <p:nvPr/>
        </p:nvSpPr>
        <p:spPr>
          <a:xfrm>
            <a:off x="12141913" y="6564248"/>
            <a:ext cx="7648737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 and energy conservation.</a:t>
            </a:r>
            <a:endParaRPr lang="en-US" altLang="zh-CN" sz="5400" dirty="0">
              <a:solidFill>
                <a:schemeClr val="accent5"/>
              </a:solidFill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46" name="图片 45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47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26" name="图片 25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9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5F380986-E85D-4581-8505-C5E1B42E6D60}"/>
              </a:ext>
            </a:extLst>
          </p:cNvPr>
          <p:cNvSpPr/>
          <p:nvPr/>
        </p:nvSpPr>
        <p:spPr>
          <a:xfrm>
            <a:off x="1205931" y="693000"/>
            <a:ext cx="21959438" cy="102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Ⅲ </a:t>
            </a:r>
            <a:r>
              <a:rPr lang="zh-CN" altLang="en-US" sz="6000" b="1" dirty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单句写作</a:t>
            </a:r>
            <a:endParaRPr lang="zh-CN" altLang="zh-CN" sz="6000" b="1" dirty="0"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90725" y="2944268"/>
            <a:ext cx="19557220" cy="1920526"/>
            <a:chOff x="1390725" y="4249005"/>
            <a:chExt cx="19557220" cy="1920526"/>
          </a:xfrm>
        </p:grpSpPr>
        <p:sp>
          <p:nvSpPr>
            <p:cNvPr id="11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2076276" y="4249005"/>
              <a:ext cx="18871669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听说你要去参加她的聚会，希望你玩得开心。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(enjoy oneself)</a:t>
              </a:r>
              <a:endParaRPr lang="en-US" altLang="zh-CN" sz="54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2019•</a:t>
              </a:r>
              <a:r>
                <a:rPr lang="zh-CN" altLang="en-US" sz="5400" b="1" dirty="0">
                  <a:solidFill>
                    <a:schemeClr val="accent5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新编</a:t>
              </a:r>
              <a:r>
                <a:rPr lang="en-US" altLang="zh-CN" sz="5400" b="1" dirty="0" smtClean="0">
                  <a:solidFill>
                    <a:schemeClr val="accent5"/>
                  </a:solidFill>
                  <a:latin typeface="楷体" pitchFamily="49" charset="-122"/>
                  <a:ea typeface="楷体" pitchFamily="49" charset="-122"/>
                </a:rPr>
                <a:t>)</a:t>
              </a:r>
              <a:endParaRPr lang="en-US" altLang="zh-CN" sz="5400" b="1" dirty="0">
                <a:solidFill>
                  <a:schemeClr val="accent5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3" name="TextBox 19">
              <a:extLst>
                <a:ext uri="{FF2B5EF4-FFF2-40B4-BE49-F238E27FC236}">
                  <a16:creationId xmlns="" xmlns:a16="http://schemas.microsoft.com/office/drawing/2014/main" id="{7147294D-1B13-433A-A50F-C9D7DC072271}"/>
                </a:ext>
              </a:extLst>
            </p:cNvPr>
            <p:cNvSpPr txBox="1"/>
            <p:nvPr/>
          </p:nvSpPr>
          <p:spPr>
            <a:xfrm>
              <a:off x="1390725" y="4276099"/>
              <a:ext cx="669925" cy="9401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1688" indent="-801688">
                <a:lnSpc>
                  <a:spcPct val="110000"/>
                </a:lnSpc>
              </a:pPr>
              <a:r>
                <a:rPr lang="en-US" altLang="zh-CN" sz="5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5. </a:t>
              </a:r>
              <a:endParaRPr lang="en-US" altLang="zh-CN" sz="5400" dirty="0">
                <a:solidFill>
                  <a:prstClr val="black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031276" y="6016519"/>
            <a:ext cx="179994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1998483" y="6916519"/>
            <a:ext cx="18032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3">
            <a:extLst>
              <a:ext uri="{FF2B5EF4-FFF2-40B4-BE49-F238E27FC236}">
                <a16:creationId xmlns="" xmlns:a16="http://schemas.microsoft.com/office/drawing/2014/main" id="{73079950-13B5-4F6C-A70C-A7805B0CEFF8}"/>
              </a:ext>
            </a:extLst>
          </p:cNvPr>
          <p:cNvSpPr txBox="1"/>
          <p:nvPr/>
        </p:nvSpPr>
        <p:spPr>
          <a:xfrm>
            <a:off x="2076276" y="5238000"/>
            <a:ext cx="17941531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rPr>
              <a:t>I hear that you are going to her party and I hope you can enjoy yourself.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楷体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1109857" y="4411879"/>
            <a:ext cx="3355334" cy="4596059"/>
            <a:chOff x="21109857" y="4411879"/>
            <a:chExt cx="3355334" cy="4596059"/>
          </a:xfrm>
        </p:grpSpPr>
        <p:pic>
          <p:nvPicPr>
            <p:cNvPr id="23" name="图片 22">
              <a:extLst>
                <a:ext uri="{FF2B5EF4-FFF2-40B4-BE49-F238E27FC236}">
                  <a16:creationId xmlns:a16="http://schemas.microsoft.com/office/drawing/2014/main" xmlns="" id="{820E53BC-2A2D-459B-8653-511855384E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211059" y="4411879"/>
              <a:ext cx="2700000" cy="4596059"/>
            </a:xfrm>
            <a:prstGeom prst="rect">
              <a:avLst/>
            </a:prstGeom>
          </p:spPr>
        </p:pic>
        <p:sp>
          <p:nvSpPr>
            <p:cNvPr id="26" name="页脚占位符 11">
              <a:extLst>
                <a:ext uri="{FF2B5EF4-FFF2-40B4-BE49-F238E27FC236}">
                  <a16:creationId xmlns:a16="http://schemas.microsoft.com/office/drawing/2014/main" xmlns="" id="{3A5F1A3E-CE8E-4E43-B856-DAD0C89CE34B}"/>
                </a:ext>
              </a:extLst>
            </p:cNvPr>
            <p:cNvSpPr txBox="1">
              <a:spLocks/>
            </p:cNvSpPr>
            <p:nvPr/>
          </p:nvSpPr>
          <p:spPr>
            <a:xfrm>
              <a:off x="21109857" y="6037184"/>
              <a:ext cx="3355334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 突破语法</a:t>
              </a:r>
              <a:r>
                <a:rPr lang="en-US" altLang="zh-CN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3</a:t>
              </a:r>
            </a:p>
            <a:p>
              <a:pPr algn="ctr">
                <a:lnSpc>
                  <a:spcPct val="110000"/>
                </a:lnSpc>
              </a:pPr>
              <a:r>
                <a:rPr lang="zh-CN" altLang="en-US" sz="3200" dirty="0" smtClean="0">
                  <a:latin typeface="Times New Roman" panose="02020603050405020304" pitchFamily="18" charset="0"/>
                  <a:ea typeface="楷体" pitchFamily="49" charset="-122"/>
                  <a:cs typeface="Times New Roman" panose="02020603050405020304" pitchFamily="18" charset="0"/>
                </a:rPr>
                <a:t>突破积累练</a:t>
              </a:r>
              <a:endParaRPr lang="en-US" altLang="zh-CN" sz="3200" dirty="0" smtClean="0">
                <a:latin typeface="Times New Roman" panose="02020603050405020304" pitchFamily="18" charset="0"/>
                <a:ea typeface="楷体" pitchFamily="49" charset="-122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</a:pPr>
              <a:r>
                <a:rPr lang="en-US" altLang="zh-CN" sz="3200" dirty="0" smtClean="0">
                  <a:solidFill>
                    <a:srgbClr val="FF0000"/>
                  </a:solidFill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P294</a:t>
              </a:r>
              <a:endParaRPr lang="zh-CN" altLang="en-US" sz="32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endParaRPr>
            </a:p>
          </p:txBody>
        </p:sp>
      </p:grpSp>
      <p:pic>
        <p:nvPicPr>
          <p:cNvPr id="14" name="图片 13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14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theme/theme1.xml><?xml version="1.0" encoding="utf-8"?>
<a:theme xmlns:a="http://schemas.openxmlformats.org/drawingml/2006/main" name="黑色背景字幕版">
  <a:themeElements>
    <a:clrScheme name="自定义 1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34916</TotalTime>
  <Words>2063</Words>
  <Application>Microsoft Office PowerPoint</Application>
  <PresentationFormat>自定义</PresentationFormat>
  <Paragraphs>319</Paragraphs>
  <Slides>40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1" baseType="lpstr">
      <vt:lpstr>黑色背景字幕版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qiwen气温</dc:creator>
  <cp:lastModifiedBy>YU</cp:lastModifiedBy>
  <cp:revision>4541</cp:revision>
  <dcterms:created xsi:type="dcterms:W3CDTF">2015-01-26T03:08:00Z</dcterms:created>
  <dcterms:modified xsi:type="dcterms:W3CDTF">2019-03-01T08:18:50Z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