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8" r:id="rId2"/>
    <p:sldId id="256" r:id="rId3"/>
    <p:sldId id="259" r:id="rId4"/>
    <p:sldId id="257" r:id="rId5"/>
    <p:sldId id="267" r:id="rId6"/>
    <p:sldId id="266" r:id="rId7"/>
    <p:sldId id="273" r:id="rId8"/>
    <p:sldId id="265" r:id="rId9"/>
    <p:sldId id="271" r:id="rId10"/>
    <p:sldId id="274" r:id="rId11"/>
    <p:sldId id="268" r:id="rId12"/>
    <p:sldId id="272" r:id="rId13"/>
    <p:sldId id="269" r:id="rId14"/>
    <p:sldId id="270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方正超粗黑简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方正超粗黑简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方正超粗黑简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方正超粗黑简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方正超粗黑简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方正超粗黑简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方正超粗黑简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方正超粗黑简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方正超粗黑简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1111"/>
    <a:srgbClr val="1C1C1C"/>
    <a:srgbClr val="FF0000"/>
    <a:srgbClr val="FFFF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7B0E5-B0D1-4889-A2C3-1CB96E2CD8D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83472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0DA98-7345-435F-8B7B-C1BC75B7445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05533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F04111-29A5-474E-AB59-65D936A8F30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78358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A076C-4357-444A-BC4D-708595F2EE7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04446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A96DBE-60B5-49FC-9ED5-87832FE280E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34769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1D9D33-3712-46F6-A5F2-CAC5B17B359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661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CF8B97-E587-4C97-A8EA-EB8FD0A490F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1280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3D34A-02F0-4AD7-A640-401F807AD64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9660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23C9F-9F75-4CB2-903F-056A7AD2B97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91325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25531-C1A9-4A9C-B564-97B6AE735E6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7255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9B22CD-8D94-4898-924D-3E124A18DB7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8367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ea typeface="+mn-ea"/>
              </a:defRPr>
            </a:lvl1pPr>
          </a:lstStyle>
          <a:p>
            <a:pPr>
              <a:defRPr/>
            </a:pPr>
            <a:fld id="{AB94AD54-E983-444F-A5E6-F383E75FCDB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218.94.38.166/pub/njlib/njlib_xbhzt/njlib_zpxs/njlib_sm/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hyperlink" Target="http://www.heropu.com/hero.asp?id=5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zhgz.com/yuwen/yao/kewen/jxck_jxsc.htm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://www.n318.com/edu/pic/cz/jnj/rjbxjcywsc/200605/edu_374062.html" TargetMode="External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yzhgz.com/yuwen/yao/kewen/jxck_jxsc.ht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http://www.n318.com/edu/pic/cz/jnj/rjbxjcywsc/200605/edu_374062.htm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trshw.com/net_mxnzs.asp?classid=m&amp;tclassid=pic&amp;id=1538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http://www.n318.com/edu/pic/cz/jnj/rjbxjcywsc/200605/edu_374062.html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shw.com/net_mxnzs.asp?classid=m&amp;tclassid=pic&amp;id=1538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4.xml"/><Relationship Id="rId5" Type="http://schemas.openxmlformats.org/officeDocument/2006/relationships/slide" Target="slide13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trshw.com/net_mxnzs.asp?classid=m&amp;tclassid=pic&amp;id=1538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95288" y="3857625"/>
            <a:ext cx="7756525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/>
            <a:r>
              <a:rPr lang="zh-CN" altLang="en-US" sz="6600" b="1">
                <a:ea typeface="宋体" pitchFamily="2" charset="-122"/>
              </a:rPr>
              <a:t>个性鲜明的木刻肖像</a:t>
            </a:r>
          </a:p>
        </p:txBody>
      </p:sp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5076825" y="5157788"/>
            <a:ext cx="3619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方正水柱简体" pitchFamily="65" charset="-122"/>
                <a:ea typeface="方正水柱简体" pitchFamily="65" charset="-122"/>
              </a:rPr>
              <a:t>中山大学附属中学    田强</a:t>
            </a:r>
          </a:p>
        </p:txBody>
      </p:sp>
      <p:pic>
        <p:nvPicPr>
          <p:cNvPr id="4103" name="Picture 7" descr="D:\教学\教学设计-课件\高中《绘画》\版画\木刻自画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47700"/>
            <a:ext cx="285750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luxu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3" y="476250"/>
            <a:ext cx="2430462" cy="32400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200658141618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888" y="44450"/>
            <a:ext cx="4441825" cy="5329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2160588" y="5084763"/>
            <a:ext cx="14033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/>
            <a:r>
              <a:rPr lang="zh-CN" altLang="en-US" sz="3200">
                <a:ea typeface="宋体" pitchFamily="2" charset="-122"/>
              </a:rPr>
              <a:t>鲁迅像</a:t>
            </a:r>
          </a:p>
        </p:txBody>
      </p:sp>
      <p:pic>
        <p:nvPicPr>
          <p:cNvPr id="2065" name="Picture 17" descr="3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0"/>
            <a:ext cx="49006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8" descr="W020050725597731870803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4450"/>
            <a:ext cx="3535362" cy="497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22" r="7401"/>
          <a:stretch>
            <a:fillRect/>
          </a:stretch>
        </p:blipFill>
        <p:spPr bwMode="auto">
          <a:xfrm>
            <a:off x="5292725" y="-26988"/>
            <a:ext cx="3824288" cy="540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10"/>
          <p:cNvSpPr txBox="1">
            <a:spLocks noChangeArrowheads="1"/>
          </p:cNvSpPr>
          <p:nvPr/>
        </p:nvSpPr>
        <p:spPr bwMode="auto">
          <a:xfrm>
            <a:off x="179388" y="1268413"/>
            <a:ext cx="1871662" cy="5286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algn="ctr" eaLnBrk="1" hangingPunct="1"/>
            <a:r>
              <a:rPr lang="zh-CN" altLang="en-US" sz="2800">
                <a:solidFill>
                  <a:srgbClr val="FFFF00"/>
                </a:solidFill>
                <a:ea typeface="方正粗倩简体" pitchFamily="65" charset="-122"/>
                <a:cs typeface="宋体" pitchFamily="2" charset="-122"/>
              </a:rPr>
              <a:t>三言两语</a:t>
            </a:r>
          </a:p>
        </p:txBody>
      </p:sp>
      <p:sp>
        <p:nvSpPr>
          <p:cNvPr id="4100" name="Text Box 11"/>
          <p:cNvSpPr txBox="1">
            <a:spLocks noChangeArrowheads="1"/>
          </p:cNvSpPr>
          <p:nvPr/>
        </p:nvSpPr>
        <p:spPr bwMode="auto">
          <a:xfrm>
            <a:off x="179388" y="3573463"/>
            <a:ext cx="5113337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/>
            <a:r>
              <a:rPr lang="zh-CN" altLang="en-US" sz="2800">
                <a:ea typeface="黑体" pitchFamily="2" charset="-122"/>
              </a:rPr>
              <a:t>你知道吗？鲁迅是一个什么样的人？</a:t>
            </a:r>
          </a:p>
          <a:p>
            <a:pPr eaLnBrk="1" hangingPunct="1"/>
            <a:r>
              <a:rPr lang="zh-CN" altLang="en-US" sz="2800">
                <a:ea typeface="黑体" pitchFamily="2" charset="-122"/>
              </a:rPr>
              <a:t>这些作品表现了鲁迅怎样的性格特征？</a:t>
            </a:r>
          </a:p>
        </p:txBody>
      </p:sp>
      <p:pic>
        <p:nvPicPr>
          <p:cNvPr id="4101" name="Picture 12" descr="200658141618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86" b="2174"/>
          <a:stretch>
            <a:fillRect/>
          </a:stretch>
        </p:blipFill>
        <p:spPr bwMode="auto">
          <a:xfrm>
            <a:off x="2339975" y="0"/>
            <a:ext cx="2749550" cy="3546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tangcity_net200722023420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bright="18000" contrast="7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9" t="4704" r="9332" b="8412"/>
          <a:stretch>
            <a:fillRect/>
          </a:stretch>
        </p:blipFill>
        <p:spPr bwMode="auto">
          <a:xfrm>
            <a:off x="5364163" y="0"/>
            <a:ext cx="3744912" cy="35734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10" descr="200658141618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86" b="2174"/>
          <a:stretch>
            <a:fillRect/>
          </a:stretch>
        </p:blipFill>
        <p:spPr bwMode="auto">
          <a:xfrm>
            <a:off x="2411413" y="0"/>
            <a:ext cx="2749550" cy="3546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11"/>
          <p:cNvSpPr txBox="1">
            <a:spLocks noChangeArrowheads="1"/>
          </p:cNvSpPr>
          <p:nvPr/>
        </p:nvSpPr>
        <p:spPr bwMode="auto">
          <a:xfrm>
            <a:off x="0" y="3716338"/>
            <a:ext cx="93249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>
                <a:ea typeface="黑体" pitchFamily="2" charset="-122"/>
                <a:cs typeface="宋体" pitchFamily="2" charset="-122"/>
              </a:rPr>
              <a:t>学习活动：比较以上作品，说说它们之间的区别？</a:t>
            </a:r>
          </a:p>
        </p:txBody>
      </p:sp>
      <p:pic>
        <p:nvPicPr>
          <p:cNvPr id="3084" name="Picture 12" descr="200658141618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bright="24000" contrast="4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42" b="2223"/>
          <a:stretch>
            <a:fillRect/>
          </a:stretch>
        </p:blipFill>
        <p:spPr bwMode="auto">
          <a:xfrm>
            <a:off x="2424113" y="26988"/>
            <a:ext cx="2808287" cy="3546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1079500" y="692150"/>
            <a:ext cx="8064500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、你是否能够按老师要求收集资料？能否做好课前准备？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、你能否很好地遵守课堂纪律，全身心投入学习活动？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、你是否能够根据所掌握的资料和知识进行木刻肖像的赏析活动？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、你是否掌握了木刻版画的基本技法？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5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、你能否独立运用所学知识和技能完成作业？ </a:t>
            </a:r>
          </a:p>
        </p:txBody>
      </p:sp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6588125" y="115888"/>
            <a:ext cx="2232025" cy="588962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algn="ctr" eaLnBrk="1" hangingPunct="1"/>
            <a:r>
              <a:rPr lang="zh-CN" altLang="en-US" sz="3200" b="1">
                <a:solidFill>
                  <a:schemeClr val="tx2"/>
                </a:solidFill>
                <a:ea typeface="黑体" pitchFamily="2" charset="-122"/>
              </a:rPr>
              <a:t>评价标准</a:t>
            </a:r>
          </a:p>
        </p:txBody>
      </p:sp>
      <p:sp>
        <p:nvSpPr>
          <p:cNvPr id="6148" name="Rectangle 6"/>
          <p:cNvSpPr>
            <a:spLocks noChangeArrowheads="1"/>
          </p:cNvSpPr>
          <p:nvPr/>
        </p:nvSpPr>
        <p:spPr bwMode="auto">
          <a:xfrm>
            <a:off x="1187450" y="633413"/>
            <a:ext cx="7561263" cy="71437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1187450" y="5157788"/>
            <a:ext cx="7705725" cy="71437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184275" y="5184775"/>
            <a:ext cx="5213350" cy="7620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/>
            <a:r>
              <a:rPr lang="zh-CN" altLang="en-US" sz="4400">
                <a:solidFill>
                  <a:srgbClr val="FF0000"/>
                </a:solidFill>
                <a:ea typeface="黑体" pitchFamily="2" charset="-122"/>
              </a:rPr>
              <a:t>相信自己，我能行！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1800225" cy="650875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algn="ctr" eaLnBrk="1" hangingPunct="1"/>
            <a:r>
              <a:rPr lang="zh-CN" altLang="en-US" sz="3600" b="1">
                <a:solidFill>
                  <a:srgbClr val="FF0000"/>
                </a:solidFill>
                <a:ea typeface="黑体" pitchFamily="2" charset="-122"/>
              </a:rPr>
              <a:t>知识点</a:t>
            </a:r>
          </a:p>
        </p:txBody>
      </p:sp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250825" y="839788"/>
            <a:ext cx="6264275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zh-CN" altLang="en-US" sz="2400" b="1">
                <a:ea typeface="宋体" pitchFamily="2" charset="-122"/>
              </a:rPr>
              <a:t>木刻刀法： 平刀，线条多变，刚劲爽利</a:t>
            </a:r>
          </a:p>
          <a:p>
            <a:pPr eaLnBrk="1" hangingPunct="1">
              <a:lnSpc>
                <a:spcPct val="125000"/>
              </a:lnSpc>
            </a:pPr>
            <a:r>
              <a:rPr lang="zh-CN" altLang="en-US" sz="2400" b="1">
                <a:ea typeface="宋体" pitchFamily="2" charset="-122"/>
              </a:rPr>
              <a:t>                   圆刀，线条浑圆厚实</a:t>
            </a:r>
          </a:p>
          <a:p>
            <a:pPr eaLnBrk="1" hangingPunct="1">
              <a:lnSpc>
                <a:spcPct val="125000"/>
              </a:lnSpc>
            </a:pPr>
            <a:r>
              <a:rPr lang="zh-CN" altLang="en-US" sz="2400" b="1">
                <a:ea typeface="宋体" pitchFamily="2" charset="-122"/>
              </a:rPr>
              <a:t>                   三角刀，线条细腻，变化丰富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95288" y="5445125"/>
            <a:ext cx="84248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ea typeface="宋体" pitchFamily="2" charset="-122"/>
              </a:rPr>
              <a:t>木刻常用手法：阴刻、阳刻、阴刻阳刻结合</a:t>
            </a:r>
          </a:p>
        </p:txBody>
      </p:sp>
      <p:pic>
        <p:nvPicPr>
          <p:cNvPr id="28679" name="Picture 7" descr="未标题-7"/>
          <p:cNvPicPr>
            <a:picLocks noChangeAspect="1" noChangeArrowheads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65"/>
          <a:stretch>
            <a:fillRect/>
          </a:stretch>
        </p:blipFill>
        <p:spPr bwMode="auto">
          <a:xfrm>
            <a:off x="6443663" y="0"/>
            <a:ext cx="2668587" cy="36449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0" name="Picture 8" descr="tangcity_net2007220234205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8" t="4704" r="4222" b="7332"/>
          <a:stretch>
            <a:fillRect/>
          </a:stretch>
        </p:blipFill>
        <p:spPr bwMode="auto">
          <a:xfrm>
            <a:off x="1979613" y="2373313"/>
            <a:ext cx="4248150" cy="298608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Rectangle 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1979613" y="1416050"/>
            <a:ext cx="29527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76" name="Rectangle 1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979613" y="1849438"/>
            <a:ext cx="29527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tangcity_net200722023420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6" t="4704" r="4222" b="8412"/>
          <a:stretch>
            <a:fillRect/>
          </a:stretch>
        </p:blipFill>
        <p:spPr bwMode="auto">
          <a:xfrm>
            <a:off x="2700338" y="19050"/>
            <a:ext cx="6480175" cy="49942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107950" y="260350"/>
            <a:ext cx="2376488" cy="275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zh-CN" altLang="en-US" sz="2800" b="1">
                <a:ea typeface="宋体" pitchFamily="2" charset="-122"/>
              </a:rPr>
              <a:t>欣赏探索：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zh-CN" sz="2800" b="1">
                <a:ea typeface="宋体" pitchFamily="2" charset="-122"/>
              </a:rPr>
              <a:t>《</a:t>
            </a:r>
            <a:r>
              <a:rPr lang="zh-CN" altLang="en-US" sz="2800" b="1">
                <a:ea typeface="宋体" pitchFamily="2" charset="-122"/>
              </a:rPr>
              <a:t>鲁迅先生</a:t>
            </a:r>
            <a:r>
              <a:rPr lang="en-US" altLang="zh-CN" sz="2800" b="1">
                <a:ea typeface="宋体" pitchFamily="2" charset="-122"/>
              </a:rPr>
              <a:t>》</a:t>
            </a:r>
            <a:r>
              <a:rPr lang="zh-CN" altLang="en-US" sz="2800" b="1">
                <a:ea typeface="宋体" pitchFamily="2" charset="-122"/>
              </a:rPr>
              <a:t>是如何表现鲁迅先生性格特点的？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323850" y="333375"/>
            <a:ext cx="2447925" cy="588963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rgbClr val="FFFF00"/>
                </a:solidFill>
                <a:ea typeface="经典超圆简" pitchFamily="49" charset="-122"/>
              </a:rPr>
              <a:t>表现与创造</a:t>
            </a:r>
          </a:p>
        </p:txBody>
      </p:sp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323850" y="1125538"/>
            <a:ext cx="8748713" cy="277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黑体" pitchFamily="2" charset="-122"/>
              </a:rPr>
              <a:t>木刻肖像的方法步骤：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黑体" pitchFamily="2" charset="-122"/>
              </a:rPr>
              <a:t>画：用笔画出黑白稿，并将画稿复制到木版上。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黑体" pitchFamily="2" charset="-122"/>
              </a:rPr>
              <a:t>刻：运用木刻技法（刀法）刻出形象。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黑体" pitchFamily="2" charset="-122"/>
              </a:rPr>
              <a:t>印：选用适当的纸张拓印出作品，并落款。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323850" y="333375"/>
            <a:ext cx="8424863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请大家按照老师介绍的方法步骤完成一幅木刻肖像</a:t>
            </a:r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323850" y="1054100"/>
            <a:ext cx="8748713" cy="277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黑体" pitchFamily="2" charset="-122"/>
              </a:rPr>
              <a:t>木刻版画的方法步骤：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黑体" pitchFamily="2" charset="-122"/>
              </a:rPr>
              <a:t>画：画出黑白稿，并将画稿复制到木版上。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黑体" pitchFamily="2" charset="-122"/>
              </a:rPr>
              <a:t>刻：运用木刻技法（刀法）刻出形象。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黑体" pitchFamily="2" charset="-122"/>
              </a:rPr>
              <a:t>印：选用适当的纸张拓印出作品，并落款。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SSL154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75" y="765175"/>
            <a:ext cx="2139950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5" descr="SSL154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836613"/>
            <a:ext cx="20923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6" descr="SSL154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836613"/>
            <a:ext cx="2070100" cy="244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7" descr="SSL1544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836613"/>
            <a:ext cx="2163763" cy="247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 Box 8"/>
          <p:cNvSpPr txBox="1">
            <a:spLocks noChangeArrowheads="1"/>
          </p:cNvSpPr>
          <p:nvPr/>
        </p:nvSpPr>
        <p:spPr bwMode="auto">
          <a:xfrm>
            <a:off x="323850" y="63500"/>
            <a:ext cx="86407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000" b="1">
                <a:ea typeface="宋体" pitchFamily="2" charset="-122"/>
              </a:rPr>
              <a:t>往届同学的作业</a:t>
            </a:r>
          </a:p>
        </p:txBody>
      </p:sp>
      <p:sp>
        <p:nvSpPr>
          <p:cNvPr id="11271" name="Text Box 17"/>
          <p:cNvSpPr txBox="1">
            <a:spLocks noChangeArrowheads="1"/>
          </p:cNvSpPr>
          <p:nvPr/>
        </p:nvSpPr>
        <p:spPr bwMode="auto">
          <a:xfrm>
            <a:off x="71438" y="3429000"/>
            <a:ext cx="8964612" cy="70167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ea typeface="黑体" pitchFamily="2" charset="-122"/>
              </a:rPr>
              <a:t>相信自己，一定比他们做得更好！</a:t>
            </a:r>
          </a:p>
        </p:txBody>
      </p:sp>
      <p:pic>
        <p:nvPicPr>
          <p:cNvPr id="11272" name="Picture 18" descr="Pim000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292600"/>
            <a:ext cx="1892300" cy="2281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19" descr="Pim000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4292600"/>
            <a:ext cx="2520950" cy="2241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20" descr="Pim000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9" r="7295"/>
          <a:stretch>
            <a:fillRect/>
          </a:stretch>
        </p:blipFill>
        <p:spPr bwMode="auto">
          <a:xfrm>
            <a:off x="1331913" y="4292600"/>
            <a:ext cx="1927225" cy="2305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5"/>
          <p:cNvSpPr txBox="1">
            <a:spLocks noChangeArrowheads="1"/>
          </p:cNvSpPr>
          <p:nvPr/>
        </p:nvSpPr>
        <p:spPr bwMode="auto">
          <a:xfrm>
            <a:off x="323850" y="366713"/>
            <a:ext cx="54006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/>
            <a:r>
              <a:rPr lang="zh-CN" altLang="en-US" sz="3600">
                <a:ea typeface="宋体" pitchFamily="2" charset="-122"/>
              </a:rPr>
              <a:t>看看你今天的表现如何？</a:t>
            </a:r>
          </a:p>
        </p:txBody>
      </p:sp>
      <p:pic>
        <p:nvPicPr>
          <p:cNvPr id="12291" name="Picture 6" descr="卡通其它类06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88913"/>
            <a:ext cx="170973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8" descr="卡通其它类00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60350"/>
            <a:ext cx="1439863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 Box 9"/>
          <p:cNvSpPr txBox="1">
            <a:spLocks noChangeArrowheads="1"/>
          </p:cNvSpPr>
          <p:nvPr/>
        </p:nvSpPr>
        <p:spPr bwMode="auto">
          <a:xfrm>
            <a:off x="1763713" y="1412875"/>
            <a:ext cx="7380287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、是否能够按老师要求收集资料？能否做好课前准备？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、能否很好地遵守课堂纪律，全身心投入学习活动？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、是否能够根据所掌握的资料和知识进行木刻肖像的赏析活动？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、是否掌握了木刻版画的基本技法？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2" charset="-122"/>
                <a:ea typeface="黑体" pitchFamily="2" charset="-122"/>
              </a:rPr>
              <a:t>5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、能否独立运用所学知识和技能完成作业？ </a:t>
            </a:r>
          </a:p>
        </p:txBody>
      </p:sp>
      <p:pic>
        <p:nvPicPr>
          <p:cNvPr id="12294" name="Picture 11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1628775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2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3" y="1628775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13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28775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4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717925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5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717925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16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717925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17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709863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18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709863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19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709863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20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797425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4" name="Picture 21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797425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5" name="Picture 22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97425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6" name="Picture 23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373688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7" name="Picture 24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373688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8" name="Picture 25" descr="箭头02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373688"/>
            <a:ext cx="3619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9" name="Picture 26" descr="B--Christmasday节日图07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25538"/>
            <a:ext cx="115252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0" name="Picture 27" descr="B--Christmasday节日图07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125538"/>
            <a:ext cx="115252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1" name="Picture 28" descr="B--Christmasday节日图07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125538"/>
            <a:ext cx="115252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2" name="Picture 29" descr="B--Christmasday节日图07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125538"/>
            <a:ext cx="115252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cnimg_net_098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327275"/>
            <a:ext cx="2943225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2843213" y="4189413"/>
            <a:ext cx="3863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/>
            <a:r>
              <a:rPr kumimoji="1" lang="zh-CN" altLang="en-US" sz="2400" b="1">
                <a:latin typeface="宋体" pitchFamily="2" charset="-122"/>
                <a:ea typeface="宋体" pitchFamily="2" charset="-122"/>
              </a:rPr>
              <a:t>中山大学附属中学    田强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395288" y="836613"/>
            <a:ext cx="8675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zh-CN" altLang="en-US" sz="7200" b="1" i="1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2" charset="-122"/>
              </a:rPr>
              <a:t>谢谢同学们，再见！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《晚秋》（木刻版画）--王海途"/>
          <p:cNvPicPr>
            <a:picLocks noChangeAspect="1" noChangeArrowheads="1"/>
          </p:cNvPicPr>
          <p:nvPr/>
        </p:nvPicPr>
        <p:blipFill>
          <a:blip r:embed="rId2" cstate="print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42"/>
          <a:stretch>
            <a:fillRect/>
          </a:stretch>
        </p:blipFill>
        <p:spPr bwMode="auto">
          <a:xfrm>
            <a:off x="250825" y="766763"/>
            <a:ext cx="7777163" cy="54705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Text Box 7"/>
          <p:cNvSpPr txBox="1">
            <a:spLocks noChangeArrowheads="1"/>
          </p:cNvSpPr>
          <p:nvPr/>
        </p:nvSpPr>
        <p:spPr bwMode="auto">
          <a:xfrm>
            <a:off x="323850" y="6237288"/>
            <a:ext cx="64087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>
                <a:latin typeface="宋体" pitchFamily="2" charset="-122"/>
                <a:ea typeface="宋体" pitchFamily="2" charset="-122"/>
              </a:rPr>
              <a:t>晚秋</a:t>
            </a:r>
            <a:r>
              <a:rPr lang="en-US" altLang="zh-CN" sz="2400" b="1">
                <a:latin typeface="宋体" pitchFamily="2" charset="-122"/>
                <a:ea typeface="宋体" pitchFamily="2" charset="-122"/>
              </a:rPr>
              <a:t>》  </a:t>
            </a:r>
            <a:r>
              <a:rPr lang="zh-CN" altLang="en-US" sz="2400" b="1">
                <a:latin typeface="宋体" pitchFamily="2" charset="-122"/>
                <a:ea typeface="宋体" pitchFamily="2" charset="-122"/>
              </a:rPr>
              <a:t>田强     </a:t>
            </a:r>
            <a:r>
              <a:rPr lang="en-US" altLang="zh-CN" sz="2400" b="1">
                <a:latin typeface="宋体" pitchFamily="2" charset="-122"/>
                <a:ea typeface="宋体" pitchFamily="2" charset="-122"/>
              </a:rPr>
              <a:t>2/5     2006</a:t>
            </a:r>
            <a:r>
              <a:rPr lang="zh-CN" altLang="en-US" sz="2400" b="1">
                <a:latin typeface="宋体" pitchFamily="2" charset="-122"/>
                <a:ea typeface="宋体" pitchFamily="2" charset="-122"/>
              </a:rPr>
              <a:t>年</a:t>
            </a:r>
          </a:p>
        </p:txBody>
      </p:sp>
      <p:sp>
        <p:nvSpPr>
          <p:cNvPr id="14340" name="Text Box 21"/>
          <p:cNvSpPr txBox="1">
            <a:spLocks noChangeArrowheads="1"/>
          </p:cNvSpPr>
          <p:nvPr/>
        </p:nvSpPr>
        <p:spPr bwMode="auto">
          <a:xfrm>
            <a:off x="7504113" y="30019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/>
            <a:endParaRPr lang="zh-CN" altLang="zh-CN">
              <a:ea typeface="宋体" pitchFamily="2" charset="-122"/>
            </a:endParaRPr>
          </a:p>
        </p:txBody>
      </p:sp>
      <p:sp>
        <p:nvSpPr>
          <p:cNvPr id="14341" name="Text Box 2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388100" y="0"/>
            <a:ext cx="2755900" cy="70167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ea typeface="方正大标宋简体" pitchFamily="2" charset="-122"/>
              </a:rPr>
              <a:t>圆刀刀法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《猎人》（木刻版画）--田强（教师）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" r="3577"/>
          <a:stretch>
            <a:fillRect/>
          </a:stretch>
        </p:blipFill>
        <p:spPr bwMode="auto">
          <a:xfrm>
            <a:off x="1835150" y="0"/>
            <a:ext cx="5334000" cy="619283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Text Box 8"/>
          <p:cNvSpPr txBox="1">
            <a:spLocks noChangeArrowheads="1"/>
          </p:cNvSpPr>
          <p:nvPr/>
        </p:nvSpPr>
        <p:spPr bwMode="auto">
          <a:xfrm>
            <a:off x="7097713" y="46038"/>
            <a:ext cx="611187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ea typeface="宋体" pitchFamily="2" charset="-122"/>
              </a:rPr>
              <a:t>《</a:t>
            </a:r>
            <a:r>
              <a:rPr lang="zh-CN" altLang="en-US" sz="2800" b="1">
                <a:ea typeface="宋体" pitchFamily="2" charset="-122"/>
              </a:rPr>
              <a:t>猎人</a:t>
            </a:r>
            <a:r>
              <a:rPr lang="en-US" altLang="zh-CN" sz="2800" b="1">
                <a:ea typeface="宋体" pitchFamily="2" charset="-122"/>
              </a:rPr>
              <a:t>》   </a:t>
            </a:r>
            <a:r>
              <a:rPr lang="zh-CN" altLang="en-US" sz="2800" b="1">
                <a:ea typeface="宋体" pitchFamily="2" charset="-122"/>
              </a:rPr>
              <a:t>田强     </a:t>
            </a:r>
            <a:r>
              <a:rPr lang="en-US" altLang="zh-CN" sz="2800" b="1">
                <a:ea typeface="宋体" pitchFamily="2" charset="-122"/>
              </a:rPr>
              <a:t>2/5       2006</a:t>
            </a:r>
            <a:r>
              <a:rPr lang="zh-CN" altLang="en-US" sz="2800" b="1">
                <a:ea typeface="宋体" pitchFamily="2" charset="-122"/>
              </a:rPr>
              <a:t>年</a:t>
            </a:r>
          </a:p>
        </p:txBody>
      </p:sp>
      <p:pic>
        <p:nvPicPr>
          <p:cNvPr id="32778" name="Picture 10" descr="gaoerj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2" b="2055"/>
          <a:stretch>
            <a:fillRect/>
          </a:stretch>
        </p:blipFill>
        <p:spPr bwMode="auto">
          <a:xfrm>
            <a:off x="1763713" y="-26988"/>
            <a:ext cx="5811837" cy="666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 Box 11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84213" y="549275"/>
            <a:ext cx="854075" cy="316865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方正超粗黑简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400" b="1">
                <a:ea typeface="黑体" pitchFamily="2" charset="-122"/>
              </a:rPr>
              <a:t>三角刀法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3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808080"/>
        </a:dk1>
        <a:lt1>
          <a:srgbClr val="FFFFFF"/>
        </a:lt1>
        <a:dk2>
          <a:srgbClr val="000000"/>
        </a:dk2>
        <a:lt2>
          <a:srgbClr val="000000"/>
        </a:lt2>
        <a:accent1>
          <a:srgbClr val="BBE0E3"/>
        </a:accent1>
        <a:accent2>
          <a:srgbClr val="33339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1520</TotalTime>
  <Words>417</Words>
  <Application>Microsoft Office PowerPoint</Application>
  <PresentationFormat>全屏显示(4:3)</PresentationFormat>
  <Paragraphs>45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Arial</vt:lpstr>
      <vt:lpstr>方正超粗黑简体</vt:lpstr>
      <vt:lpstr>宋体</vt:lpstr>
      <vt:lpstr>Calibri</vt:lpstr>
      <vt:lpstr>方正水柱简体</vt:lpstr>
      <vt:lpstr>方正粗倩简体</vt:lpstr>
      <vt:lpstr>黑体</vt:lpstr>
      <vt:lpstr>经典超圆简</vt:lpstr>
      <vt:lpstr>Times New Roman</vt:lpstr>
      <vt:lpstr>方正大标宋简体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个性鲜明的木刻肖像</dc:title>
  <dc:creator>tianqiang</dc:creator>
  <cp:lastModifiedBy>TIANQIANG</cp:lastModifiedBy>
  <cp:revision>53</cp:revision>
  <dcterms:created xsi:type="dcterms:W3CDTF">2007-05-21T04:22:44Z</dcterms:created>
  <dcterms:modified xsi:type="dcterms:W3CDTF">2015-06-30T07:54:35Z</dcterms:modified>
</cp:coreProperties>
</file>