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F08D5-FA7D-4CF6-8D57-0E8485E167E3}" type="datetimeFigureOut">
              <a:rPr lang="zh-CN" altLang="en-US" smtClean="0"/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7B08-ECB5-427B-84AB-F6AC010ED5ED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F08D5-FA7D-4CF6-8D57-0E8485E167E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7B08-ECB5-427B-84AB-F6AC010ED5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F08D5-FA7D-4CF6-8D57-0E8485E167E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7B08-ECB5-427B-84AB-F6AC010ED5ED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F08D5-FA7D-4CF6-8D57-0E8485E167E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7B08-ECB5-427B-84AB-F6AC010ED5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F08D5-FA7D-4CF6-8D57-0E8485E167E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7B08-ECB5-427B-84AB-F6AC010ED5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F08D5-FA7D-4CF6-8D57-0E8485E167E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7B08-ECB5-427B-84AB-F6AC010ED5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F08D5-FA7D-4CF6-8D57-0E8485E167E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7B08-ECB5-427B-84AB-F6AC010ED5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F08D5-FA7D-4CF6-8D57-0E8485E167E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7B08-ECB5-427B-84AB-F6AC010ED5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单圆角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F08D5-FA7D-4CF6-8D57-0E8485E167E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CCF7B08-ECB5-427B-84AB-F6AC010ED5ED}" type="slidenum">
              <a:rPr lang="zh-CN" altLang="en-US" smtClean="0"/>
            </a:fld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10" name="任意多边形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F08D5-FA7D-4CF6-8D57-0E8485E167E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7B08-ECB5-427B-84AB-F6AC010ED5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F08D5-FA7D-4CF6-8D57-0E8485E167E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7B08-ECB5-427B-84AB-F6AC010ED5E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96F08D5-FA7D-4CF6-8D57-0E8485E167E3}" type="datetimeFigureOut">
              <a:rPr lang="zh-CN" altLang="en-US" smtClean="0"/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CCF7B08-ECB5-427B-84AB-F6AC010ED5ED}" type="slidenum">
              <a:rPr lang="zh-CN" altLang="en-US" smtClean="0"/>
            </a:fld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 panose="05020102010507070707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储蓄存款和商业银行</a:t>
            </a:r>
            <a:endParaRPr lang="zh-CN" altLang="en-US" dirty="0"/>
          </a:p>
        </p:txBody>
      </p:sp>
      <p:sp>
        <p:nvSpPr>
          <p:cNvPr id="4" name="副标题 3"/>
          <p:cNvSpPr/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标题 13107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储蓄存款和商业银行</a:t>
            </a:r>
            <a:endParaRPr lang="zh-CN" altLang="en-US" smtClean="0"/>
          </a:p>
        </p:txBody>
      </p:sp>
      <p:sp>
        <p:nvSpPr>
          <p:cNvPr id="131075" name="内容占位符 13107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dirty="0" smtClean="0"/>
              <a:t>1、储蓄存款的概念</a:t>
            </a:r>
            <a:endParaRPr lang="zh-CN" altLang="en-US" dirty="0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dirty="0" smtClean="0"/>
              <a:t>是指居民个人将属于其所有的人民币或者外币存入储蓄机构，储蓄机构开具凭证，个人依据凭证可以支取存款的本金和利息，储蓄机构依照规定支付存款本金和利息的活动。</a:t>
            </a:r>
            <a:endParaRPr lang="zh-CN" altLang="en-US" dirty="0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dirty="0" smtClean="0"/>
              <a:t>2、我国的储蓄机构</a:t>
            </a:r>
            <a:endParaRPr lang="zh-CN" altLang="en-US" dirty="0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dirty="0" smtClean="0"/>
              <a:t>主要是各商业银行</a:t>
            </a:r>
            <a:endParaRPr lang="zh-CN" altLang="en-US" dirty="0" smtClean="0"/>
          </a:p>
        </p:txBody>
      </p:sp>
      <p:pic>
        <p:nvPicPr>
          <p:cNvPr id="131076" name="图片 131075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786182" y="3643314"/>
            <a:ext cx="240982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077" name="图片 1310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4991100"/>
            <a:ext cx="31623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078" name="图片 13107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29200"/>
            <a:ext cx="3246438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079" name="图片 13107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3643314"/>
            <a:ext cx="2000264" cy="1777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080" name="图片 13107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34125" y="357166"/>
            <a:ext cx="2809875" cy="168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081" name="图片 13108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35713" y="5357826"/>
            <a:ext cx="2808287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4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7" name="标题 13209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zh-CN" altLang="en-US" sz="2800" smtClean="0"/>
            </a:br>
            <a:endParaRPr lang="zh-CN" altLang="en-US" sz="2800" smtClean="0"/>
          </a:p>
        </p:txBody>
      </p:sp>
      <p:sp>
        <p:nvSpPr>
          <p:cNvPr id="224258" name="文本占位符 13209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1905" indent="-363855">
              <a:buFont typeface="Wingdings" panose="05000000000000000000" pitchFamily="2" charset="2"/>
              <a:buNone/>
            </a:pPr>
            <a:endParaRPr lang="en-US" altLang="zh-CN" smtClean="0"/>
          </a:p>
          <a:p>
            <a:pPr marL="1905" indent="-363855">
              <a:buFont typeface="Wingdings" panose="05000000000000000000" pitchFamily="2" charset="2"/>
              <a:buNone/>
            </a:pPr>
            <a:endParaRPr lang="en-US" altLang="zh-CN" smtClean="0"/>
          </a:p>
          <a:p>
            <a:pPr marL="1905" indent="-363855">
              <a:buFont typeface="Wingdings" panose="05000000000000000000" pitchFamily="2" charset="2"/>
              <a:buNone/>
            </a:pPr>
            <a:endParaRPr lang="en-US" altLang="zh-CN" smtClean="0"/>
          </a:p>
        </p:txBody>
      </p:sp>
      <p:pic>
        <p:nvPicPr>
          <p:cNvPr id="132100" name="图片 132099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04825" y="214313"/>
            <a:ext cx="4572000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2101" name="图片 1321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825" y="3719513"/>
            <a:ext cx="3273425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2102" name="图片 1321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94338" y="176213"/>
            <a:ext cx="3616325" cy="265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1" name="标题 1331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33123" name="内容占位符 133122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3、存款利息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（1）概念：银行因为使用储户存款而支付的报酬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是存款本金的增值部分。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（2）存款利息的三个因素：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本金、存期和利息率水平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（3）存款利息的计算公式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存款利息=本金</a:t>
            </a:r>
            <a:r>
              <a:rPr lang="zh-CN" altLang="en-US" smtClean="0">
                <a:sym typeface="Arial" panose="020B0604020202020204" pitchFamily="34" charset="0"/>
              </a:rPr>
              <a:t>×利息率×存款期限</a:t>
            </a:r>
            <a:endParaRPr lang="zh-CN" altLang="en-US" smtClean="0">
              <a:sym typeface="Arial" panose="020B0604020202020204" pitchFamily="34" charset="0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Arial" panose="020B0604020202020204" pitchFamily="34" charset="0"/>
              </a:rPr>
              <a:t>（4）存款利息分类</a:t>
            </a:r>
            <a:endParaRPr lang="zh-CN" altLang="en-US" smtClean="0">
              <a:sym typeface="Arial" panose="020B0604020202020204" pitchFamily="34" charset="0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Arial" panose="020B0604020202020204" pitchFamily="34" charset="0"/>
              </a:rPr>
              <a:t>年利率=月利率×12（月）=日利率×360（天）</a:t>
            </a:r>
            <a:endParaRPr lang="zh-CN" altLang="en-US" smtClean="0">
              <a:sym typeface="Arial" panose="020B0604020202020204" pitchFamily="34" charset="0"/>
            </a:endParaRPr>
          </a:p>
        </p:txBody>
      </p:sp>
      <p:pic>
        <p:nvPicPr>
          <p:cNvPr id="133124" name="图片 13312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215074" y="2857496"/>
            <a:ext cx="2771624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33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33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5" name="标题 13414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34147" name="内容占位符 134146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4、储蓄存款的分类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（1）活期储蓄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①概念：是储户可以随时存入和提取、不规定存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期、存款金额和次数不受限制的储蓄方式。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②特征：流动性强、灵活方便，适合个人日常生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活待用资金的存储，但收益低。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（2）定期储蓄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①概念：事先约定期限、存入后不到期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一般不得提前支取的储蓄方式。</a:t>
            </a:r>
            <a:endParaRPr lang="zh-CN" altLang="en-US" smtClean="0">
              <a:sym typeface="宋体" panose="02010600030101010101" pitchFamily="2" charset="-122"/>
            </a:endParaRPr>
          </a:p>
        </p:txBody>
      </p:sp>
      <p:pic>
        <p:nvPicPr>
          <p:cNvPr id="134148" name="图片 134147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500826" y="0"/>
            <a:ext cx="238125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49" name="图片 1341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2357430"/>
            <a:ext cx="171448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50" name="图片 13414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0"/>
            <a:ext cx="32766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51" name="图片 1341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5105400"/>
            <a:ext cx="3000364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34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0" dur="2000"/>
                                        <p:tgtEl>
                                          <p:spTgt spid="134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134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29" name="标题 13516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35171" name="内容占位符 135170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②特征：流动性较差，收益高于活期储蓄，低于债券和股票。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5、人们储蓄存款的原因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银行的信用比较高、储蓄存款比较安全，风险比较小。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6、储蓄存款的风险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①通货膨胀情况下存款贬值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②定期存款提前支取而损失利息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endParaRPr lang="zh-CN" altLang="en-US" smtClean="0">
              <a:sym typeface="宋体" panose="02010600030101010101" pitchFamily="2" charset="-122"/>
            </a:endParaRPr>
          </a:p>
        </p:txBody>
      </p:sp>
      <p:pic>
        <p:nvPicPr>
          <p:cNvPr id="135172" name="图片 13517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500694" y="3857628"/>
            <a:ext cx="3046412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5173" name="图片 1351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5163445"/>
            <a:ext cx="2003420" cy="1694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标题 13619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我国的商业银行</a:t>
            </a:r>
            <a:endParaRPr lang="zh-CN" altLang="en-US" smtClean="0"/>
          </a:p>
        </p:txBody>
      </p:sp>
      <p:sp>
        <p:nvSpPr>
          <p:cNvPr id="136195" name="内容占位符 136194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905" indent="-363855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lang="zh-CN" altLang="en-US" smtClean="0"/>
              <a:t>7、商业银行的概念及主要业务</a:t>
            </a:r>
            <a:endParaRPr lang="zh-CN" altLang="en-US" smtClean="0"/>
          </a:p>
          <a:p>
            <a:pPr marL="1905" indent="-363855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lang="zh-CN" altLang="en-US" smtClean="0"/>
              <a:t>（1）概念：是指经营吸收存款、发放贷款、办理结算等业务，并以利润为主要经营目标的金融机构。</a:t>
            </a:r>
            <a:endParaRPr lang="zh-CN" altLang="en-US" smtClean="0"/>
          </a:p>
          <a:p>
            <a:pPr marL="1905" indent="-363855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lang="zh-CN" altLang="en-US" smtClean="0"/>
              <a:t>我国的商业银行以国家控股银行为主体，是我国金融体系中最重要的组成部分。</a:t>
            </a:r>
            <a:endParaRPr lang="zh-CN" altLang="en-US" smtClean="0"/>
          </a:p>
          <a:p>
            <a:pPr marL="1905" indent="-363855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lang="zh-CN" altLang="en-US" smtClean="0"/>
              <a:t>（2）商业银行的主要业务</a:t>
            </a:r>
            <a:endParaRPr lang="zh-CN" altLang="en-US" smtClean="0"/>
          </a:p>
          <a:p>
            <a:pPr marL="1905" indent="-363855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①存款业务。是商业银行以一定的利率和期限，向社会吸收资金，并且按规定还本付息的业务。这是商业银行的基础业务。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②贷款业务。贷款是商业银行以一定的利率和期限向借款人提供货币资金，并要求偿还本金和利息的行为。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lnSpc>
                <a:spcPct val="100000"/>
              </a:lnSpc>
              <a:buFont typeface="Wingdings" panose="05000000000000000000" pitchFamily="2" charset="2"/>
              <a:buNone/>
            </a:pPr>
            <a:endParaRPr lang="zh-CN" altLang="en-US" smtClean="0"/>
          </a:p>
          <a:p>
            <a:pPr marL="1905" indent="-363855">
              <a:lnSpc>
                <a:spcPct val="100000"/>
              </a:lnSpc>
              <a:buFont typeface="Wingdings" panose="05000000000000000000" pitchFamily="2" charset="2"/>
              <a:buNone/>
            </a:pPr>
            <a:endParaRPr lang="zh-CN" altLang="en-US" smtClean="0"/>
          </a:p>
        </p:txBody>
      </p:sp>
      <p:pic>
        <p:nvPicPr>
          <p:cNvPr id="136196" name="图片 136195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572132" y="285728"/>
            <a:ext cx="2855912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36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36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36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4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7" name="标题 1372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37219" name="内容占位符 137218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贷款业务是我国商业银行利润的主要来源。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贷款分类：工商业贷款和消费贷款。前者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是发放给工商企业的贷款，后者是对消费者个人发放的。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银行要评估借款人的信用状况，根据评估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的结果决定是否发放贷款。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③结算业务。收取一定的服务费用。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商业银行的其他业务：提供债券买卖及兑换、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>
                <a:sym typeface="宋体" panose="02010600030101010101" pitchFamily="2" charset="-122"/>
              </a:rPr>
              <a:t>代理买卖外汇、代理保险、提供保管箱等服务。</a:t>
            </a:r>
            <a:endParaRPr lang="zh-CN" altLang="en-US" smtClean="0">
              <a:sym typeface="宋体" panose="02010600030101010101" pitchFamily="2" charset="-122"/>
            </a:endParaRPr>
          </a:p>
          <a:p>
            <a:pPr marL="1905" indent="-363855">
              <a:buFont typeface="Wingdings" panose="05000000000000000000" pitchFamily="2" charset="2"/>
              <a:buNone/>
            </a:pP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endParaRPr lang="zh-CN" altLang="en-US" smtClean="0"/>
          </a:p>
        </p:txBody>
      </p:sp>
      <p:pic>
        <p:nvPicPr>
          <p:cNvPr id="137220" name="图片 137219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215074" y="0"/>
            <a:ext cx="2671899" cy="189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7221" name="图片 1372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175" y="2813050"/>
            <a:ext cx="266382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7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7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1" name="标题 13824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38243" name="内容占位符 138242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8、商业银行的作用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（1）它为我国经济建设筹集和分配资金，是社会再生产进行的纽带。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（2）它能够掌握和反映社会经济活动的信息，为企业和政府作出正确的经济决策提供必要的依据。</a:t>
            </a:r>
            <a:endParaRPr lang="zh-CN" altLang="en-US" smtClean="0"/>
          </a:p>
          <a:p>
            <a:pPr marL="1905" indent="-363855">
              <a:buFont typeface="Wingdings" panose="05000000000000000000" pitchFamily="2" charset="2"/>
              <a:buNone/>
            </a:pPr>
            <a:r>
              <a:rPr lang="zh-CN" altLang="en-US" smtClean="0"/>
              <a:t>（3）通过银行，可以对国民经济各部门和企业的生产经营活动进行监督和管理，以优化产业结构，提高国民经济效益。</a:t>
            </a: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5" name="标题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练习</a:t>
            </a:r>
            <a:endParaRPr lang="zh-CN" altLang="en-US" smtClean="0"/>
          </a:p>
        </p:txBody>
      </p:sp>
      <p:sp>
        <p:nvSpPr>
          <p:cNvPr id="3" name="内容占位符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 typeface="Wingdings" panose="05000000000000000000" pitchFamily="2" charset="2"/>
              <a:buNone/>
            </a:pPr>
            <a:r>
              <a:rPr lang="en-US" altLang="zh-CN" smtClean="0"/>
              <a:t>1</a:t>
            </a:r>
            <a:r>
              <a:rPr lang="zh-CN" altLang="en-US" smtClean="0"/>
              <a:t>．近日，上海、北京、广州等一些城市的商业银行根据《商业银行服务价格管理暂行办法》的规定，开始征收专门针对硬币储蓄的“硬币清点费”，如农行规定存入200枚硬币收5元手续费，每增加100个，加收1元；工行则为100枚收取5元等。商业银行的做法(　　)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A．有利于扩展其基础业务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B．目的是为了吸收大额存款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C．主要是为了增加银行利润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D．目的是为了减少成本支出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</a:rPr>
              <a:t>选</a:t>
            </a:r>
            <a:r>
              <a:rPr lang="en-US" altLang="zh-CN" smtClean="0">
                <a:solidFill>
                  <a:srgbClr val="FF0000"/>
                </a:solidFill>
              </a:rPr>
              <a:t>C</a:t>
            </a:r>
            <a:endParaRPr lang="en-US" altLang="zh-CN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49" name="标题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3" name="内容占位符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2．小王现有1万元闲置资金，准备存入银行。假如他选择三年期定期储蓄，存款利率为4.50%(整存整取)，存满三年后他获得的本息合计为(　　)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A．11 050元　　 B．11 150元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C．11 250元　　　 D．11 350元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</a:rPr>
              <a:t>选</a:t>
            </a:r>
            <a:r>
              <a:rPr lang="en-US" altLang="zh-CN" smtClean="0">
                <a:solidFill>
                  <a:srgbClr val="FF0000"/>
                </a:solidFill>
              </a:rPr>
              <a:t>D</a:t>
            </a:r>
            <a:endParaRPr lang="en-US" altLang="zh-CN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3" name="标题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3" name="内容占位符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3．张先生于2011年10月将家中的20万元人民币存入银行，存期为5年，整存整取。2013年6月，张先生的父母因病住院，需要3万元医药费，张先生迫不得已提前支取，存款利息也只得按照活期存款利率计算。上述材料反映了定期存款(　　)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A．适合个人日常生活待用资金存储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B．存取方便灵活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C．具有存期长、比较固定、积累性强的特点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D．可能面临提前支取损失利息的风险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</a:rPr>
              <a:t>选</a:t>
            </a:r>
            <a:r>
              <a:rPr lang="en-US" altLang="zh-CN" smtClean="0">
                <a:solidFill>
                  <a:srgbClr val="FF0000"/>
                </a:solidFill>
              </a:rPr>
              <a:t>D</a:t>
            </a:r>
            <a:endParaRPr lang="en-US" altLang="zh-CN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7" name="标题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3" name="内容占位符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4．某年上半年定期存款利率是3.78%(整存整取)，同期居民消费价格指数(CPl)同比上涨了7.9%。小张年初存入了1万元半年定期存款，到期时(　　)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A．小张的货币购买能力上升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B．小张的货币购买能力下降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C．小张的货币购买能力没有变化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D．CPI变化对小张没有任何影响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</a:rPr>
              <a:t>选</a:t>
            </a:r>
            <a:r>
              <a:rPr lang="en-US" altLang="zh-CN" smtClean="0">
                <a:solidFill>
                  <a:srgbClr val="FF0000"/>
                </a:solidFill>
              </a:rPr>
              <a:t>B</a:t>
            </a:r>
            <a:endParaRPr lang="en-US" altLang="zh-CN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1" name="标题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3" name="内容占位符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 typeface="Wingdings" panose="05000000000000000000" pitchFamily="2" charset="2"/>
              <a:buNone/>
            </a:pPr>
            <a:r>
              <a:rPr lang="en-US" altLang="zh-CN" smtClean="0"/>
              <a:t>5.</a:t>
            </a:r>
            <a:r>
              <a:rPr lang="zh-CN" altLang="en-US" smtClean="0"/>
              <a:t>下面对商业银行的存款业务和贷款业务认识正确的是(　　)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A．存款业务比贷款业务重要，没有存款就没有商业银行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B．贷款业务比存款业务重要，没有贷款就没有银行营利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C．存款业务和贷款业务都重要，它们都是商业银行的主要业务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D．存款业务和贷款业务都不重要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</a:rPr>
              <a:t>选</a:t>
            </a:r>
            <a:r>
              <a:rPr lang="en-US" altLang="zh-CN" smtClean="0">
                <a:solidFill>
                  <a:srgbClr val="FF0000"/>
                </a:solidFill>
              </a:rPr>
              <a:t>C</a:t>
            </a:r>
            <a:endParaRPr lang="en-US" altLang="zh-CN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5" name="标题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3" name="内容占位符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r>
              <a:rPr lang="en-US" altLang="zh-CN" smtClean="0"/>
              <a:t>6</a:t>
            </a:r>
            <a:r>
              <a:rPr lang="zh-CN" altLang="en-US" smtClean="0"/>
              <a:t>．公民的储蓄存款行为(　　)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①是一种投资行为　　　　②是一种信用行为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③是一种消费行为　　　　④以获取利息为直接目的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A．①②③　　    B．②③④ 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/>
              <a:t>C．①③④　　　 D．①②④</a:t>
            </a:r>
            <a:endParaRPr lang="zh-CN" altLang="en-US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zh-CN" altLang="en-US" smtClean="0">
                <a:solidFill>
                  <a:srgbClr val="FF0000"/>
                </a:solidFill>
              </a:rPr>
              <a:t>选</a:t>
            </a:r>
            <a:r>
              <a:rPr lang="en-US" altLang="zh-CN" smtClean="0">
                <a:solidFill>
                  <a:srgbClr val="FF0000"/>
                </a:solidFill>
              </a:rPr>
              <a:t>D</a:t>
            </a:r>
            <a:endParaRPr lang="en-US" altLang="zh-CN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1791</Words>
  <Application>WPS 演示</Application>
  <PresentationFormat>全屏显示(4:3)</PresentationFormat>
  <Paragraphs>113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Arial</vt:lpstr>
      <vt:lpstr>宋体</vt:lpstr>
      <vt:lpstr>Wingdings</vt:lpstr>
      <vt:lpstr>Wingdings 2</vt:lpstr>
      <vt:lpstr>Constantia</vt:lpstr>
      <vt:lpstr>隶书</vt:lpstr>
      <vt:lpstr>Calibri</vt:lpstr>
      <vt:lpstr>微软雅黑</vt:lpstr>
      <vt:lpstr>Arial Unicode MS</vt:lpstr>
      <vt:lpstr>流畅</vt:lpstr>
      <vt:lpstr>储蓄存款和商业银行</vt:lpstr>
      <vt:lpstr>储蓄存款和商业银行</vt:lpstr>
      <vt:lpstr> </vt:lpstr>
      <vt:lpstr>PowerPoint 演示文稿</vt:lpstr>
      <vt:lpstr>PowerPoint 演示文稿</vt:lpstr>
      <vt:lpstr>PowerPoint 演示文稿</vt:lpstr>
      <vt:lpstr>我国的商业银行</vt:lpstr>
      <vt:lpstr>PowerPoint 演示文稿</vt:lpstr>
      <vt:lpstr>PowerPoint 演示文稿</vt:lpstr>
      <vt:lpstr>练习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Administrator</cp:lastModifiedBy>
  <cp:revision>4</cp:revision>
  <dcterms:created xsi:type="dcterms:W3CDTF">2018-07-24T11:56:00Z</dcterms:created>
  <dcterms:modified xsi:type="dcterms:W3CDTF">2020-07-15T14:28:00Z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2052-11.1.0.9828</vt:lpwstr>
  </property>
</Properties>
</file>