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78" r:id="rId4"/>
    <p:sldId id="261" r:id="rId5"/>
    <p:sldId id="257" r:id="rId6"/>
    <p:sldId id="262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314" r:id="rId27"/>
    <p:sldId id="301" r:id="rId28"/>
    <p:sldId id="287" r:id="rId29"/>
    <p:sldId id="288" r:id="rId30"/>
    <p:sldId id="289" r:id="rId31"/>
    <p:sldId id="290" r:id="rId32"/>
    <p:sldId id="292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15" r:id="rId4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4" Type="http://schemas.openxmlformats.org/officeDocument/2006/relationships/tableStyles" Target="tableStyles.xml"/><Relationship Id="rId43" Type="http://schemas.openxmlformats.org/officeDocument/2006/relationships/viewProps" Target="viewProps.xml"/><Relationship Id="rId42" Type="http://schemas.openxmlformats.org/officeDocument/2006/relationships/presProps" Target="presProps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>
            <a:alphaModFix amt="7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hemeOverride" Target="../theme/themeOverride1.xml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jpeg"/><Relationship Id="rId1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9.jpeg"/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4.jpeg"/><Relationship Id="rId1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Relationship Id="rId3" Type="http://schemas.openxmlformats.org/officeDocument/2006/relationships/image" Target="D:/&#20013;&#22823;&#38468;&#20013;/&#20843;&#19978;PPT/&#31532;&#20116;&#21333;&#20803;/&#33487;&#24030;&#22253;&#26519;/http:/www.sz.chinanews.com.cn/suzhou/images/yl1.jpg" TargetMode="External"/><Relationship Id="rId2" Type="http://schemas.openxmlformats.org/officeDocument/2006/relationships/image" Target="../media/image36.jpeg"/><Relationship Id="rId1" Type="http://schemas.openxmlformats.org/officeDocument/2006/relationships/image" Target="../media/image35.GIF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slide" Target="slide1.xml"/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altLang="zh-CN" sz="9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18</a:t>
            </a:r>
            <a:r>
              <a:rPr lang="zh-CN" altLang="en-US" sz="9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《苏州园林》</a:t>
            </a:r>
            <a:endParaRPr lang="zh-CN" altLang="en-US" sz="9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635" y="4099560"/>
            <a:ext cx="9143365" cy="1158240"/>
          </a:xfrm>
        </p:spPr>
        <p:txBody>
          <a:bodyPr/>
          <a:p>
            <a:r>
              <a:rPr lang="zh-CN" altLang="en-US" sz="6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叶圣陶</a:t>
            </a:r>
            <a:endParaRPr lang="zh-CN" altLang="en-US" sz="6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76" name="折角形 58375" descr="d55af73437328497a71e122d"/>
          <p:cNvSpPr/>
          <p:nvPr/>
        </p:nvSpPr>
        <p:spPr>
          <a:xfrm>
            <a:off x="2208213" y="1628775"/>
            <a:ext cx="7848600" cy="4321175"/>
          </a:xfrm>
          <a:prstGeom prst="foldedCorner">
            <a:avLst>
              <a:gd name="adj" fmla="val 12500"/>
            </a:avLst>
          </a:prstGeom>
          <a:blipFill rotWithShape="1">
            <a:blip r:embed="rId1">
              <a:alphaModFix amt="27000"/>
            </a:blip>
            <a:stretch>
              <a:fillRect/>
            </a:stretch>
          </a:blipFill>
          <a:ln w="9525" cap="flat" cmpd="sng">
            <a:solidFill>
              <a:srgbClr val="0099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8375" name="缺角矩形 58374"/>
          <p:cNvSpPr/>
          <p:nvPr/>
        </p:nvSpPr>
        <p:spPr>
          <a:xfrm>
            <a:off x="4583113" y="908050"/>
            <a:ext cx="2881312" cy="576263"/>
          </a:xfrm>
          <a:prstGeom prst="plaque">
            <a:avLst>
              <a:gd name="adj" fmla="val 16667"/>
            </a:avLst>
          </a:prstGeom>
          <a:solidFill>
            <a:schemeClr val="accent1">
              <a:alpha val="12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8370" name="文本框 58369"/>
          <p:cNvSpPr txBox="1"/>
          <p:nvPr/>
        </p:nvSpPr>
        <p:spPr>
          <a:xfrm>
            <a:off x="4943475" y="765175"/>
            <a:ext cx="230505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3600" dirty="0">
                <a:latin typeface="Times New Roman" panose="02020603050405020304" pitchFamily="18" charset="0"/>
                <a:ea typeface="隶书" panose="02010509060101010101" charset="-122"/>
              </a:rPr>
              <a:t>教学目标</a:t>
            </a:r>
            <a:endParaRPr lang="zh-CN" altLang="en-US" sz="3600" dirty="0">
              <a:latin typeface="Times New Roman" panose="02020603050405020304" pitchFamily="18" charset="0"/>
              <a:ea typeface="隶书" panose="02010509060101010101" charset="-122"/>
            </a:endParaRPr>
          </a:p>
        </p:txBody>
      </p:sp>
      <p:sp>
        <p:nvSpPr>
          <p:cNvPr id="58372" name="文本框 58371"/>
          <p:cNvSpPr txBox="1"/>
          <p:nvPr/>
        </p:nvSpPr>
        <p:spPr>
          <a:xfrm>
            <a:off x="2711450" y="1773238"/>
            <a:ext cx="6911975" cy="40309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、领略我国江南园林建筑的风貌，了解苏州园林的特点，并能够从中得到美的享受、激发热爱祖国灿烂文化的感情。</a:t>
            </a:r>
            <a:endParaRPr lang="zh-CN" altLang="en-US" sz="3200" dirty="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、学习本文围绕说明对象的总特征，先总后分，从整体到局部，条理清晰地说明事物的写作方法。</a:t>
            </a:r>
            <a:endParaRPr lang="zh-CN" altLang="en-US" sz="3200" dirty="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20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200" dirty="0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、揣摩文章语言的精妙。</a:t>
            </a:r>
            <a:endParaRPr lang="zh-CN" altLang="en-US" sz="3200" dirty="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7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0051" name="文本占位符 130050"/>
          <p:cNvSpPr>
            <a:spLocks noGrp="1"/>
          </p:cNvSpPr>
          <p:nvPr>
            <p:ph type="body" idx="1"/>
          </p:nvPr>
        </p:nvSpPr>
        <p:spPr>
          <a:xfrm>
            <a:off x="807720" y="668655"/>
            <a:ext cx="10392410" cy="5593715"/>
          </a:xfrm>
        </p:spPr>
        <p:txBody>
          <a:bodyPr>
            <a:normAutofit lnSpcReduction="20000"/>
          </a:bodyPr>
          <a:p>
            <a:pPr>
              <a:lnSpc>
                <a:spcPct val="110000"/>
              </a:lnSpc>
              <a:buNone/>
            </a:pPr>
            <a:r>
              <a:rPr lang="en-US" altLang="zh-CN" sz="4000" b="1" dirty="0">
                <a:latin typeface="隶书" panose="02010509060101010101" charset="-122"/>
                <a:ea typeface="隶书" panose="02010509060101010101" charset="-122"/>
              </a:rPr>
              <a:t>     </a:t>
            </a:r>
            <a:r>
              <a:rPr lang="zh-CN" altLang="en-US" sz="4000" b="1" dirty="0">
                <a:latin typeface="隶书" panose="02010509060101010101" charset="-122"/>
                <a:ea typeface="隶书" panose="02010509060101010101" charset="-122"/>
              </a:rPr>
              <a:t>苏州是我国著名的历史文化名城，因山水秀丽，古典园林妩媚多姿，享有“江南园林甲天下，苏州园林甲江南”之美称。</a:t>
            </a:r>
            <a:r>
              <a:rPr lang="en-US" altLang="zh-CN" sz="4000" b="1" dirty="0">
                <a:latin typeface="隶书" panose="02010509060101010101" charset="-122"/>
                <a:ea typeface="隶书" panose="02010509060101010101" charset="-122"/>
              </a:rPr>
              <a:t>1985</a:t>
            </a:r>
            <a:r>
              <a:rPr lang="zh-CN" altLang="en-US" sz="4000" b="1" dirty="0">
                <a:latin typeface="隶书" panose="02010509060101010101" charset="-122"/>
                <a:ea typeface="隶书" panose="02010509060101010101" charset="-122"/>
              </a:rPr>
              <a:t>年，苏州园林被评为中国十大风景名胜之一。</a:t>
            </a:r>
            <a:endParaRPr lang="zh-CN" altLang="en-US" sz="4000" b="1" dirty="0">
              <a:latin typeface="隶书" panose="02010509060101010101" charset="-122"/>
              <a:ea typeface="隶书" panose="02010509060101010101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4000" b="1" dirty="0">
                <a:latin typeface="隶书" panose="02010509060101010101" charset="-122"/>
                <a:ea typeface="隶书" panose="02010509060101010101" charset="-122"/>
              </a:rPr>
              <a:t>　　苏州城内大小园林将近</a:t>
            </a:r>
            <a:r>
              <a:rPr lang="en-US" altLang="zh-CN" sz="4000" b="1" dirty="0">
                <a:latin typeface="隶书" panose="02010509060101010101" charset="-122"/>
                <a:ea typeface="隶书" panose="02010509060101010101" charset="-122"/>
              </a:rPr>
              <a:t>200</a:t>
            </a:r>
            <a:r>
              <a:rPr lang="zh-CN" altLang="en-US" sz="4000" b="1" dirty="0">
                <a:latin typeface="隶书" panose="02010509060101010101" charset="-122"/>
                <a:ea typeface="隶书" panose="02010509060101010101" charset="-122"/>
              </a:rPr>
              <a:t>处，为全国之冠。苏州园林，在布局、结构、风格上都有自己的艺术特色，被称为苏州四大古典园林的</a:t>
            </a:r>
            <a:r>
              <a:rPr lang="zh-CN" altLang="en-US" sz="4000" b="1" dirty="0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沧浪亭、狮子林、拙政园和留园</a:t>
            </a:r>
            <a:r>
              <a:rPr lang="zh-CN" altLang="en-US" sz="4000" b="1" dirty="0">
                <a:latin typeface="隶书" panose="02010509060101010101" charset="-122"/>
                <a:ea typeface="隶书" panose="02010509060101010101" charset="-122"/>
              </a:rPr>
              <a:t>分别代表着</a:t>
            </a:r>
            <a:r>
              <a:rPr lang="zh-CN" altLang="en-US" sz="4000" b="1" dirty="0">
                <a:solidFill>
                  <a:schemeClr val="accent5">
                    <a:lumMod val="75000"/>
                  </a:schemeClr>
                </a:solidFill>
                <a:latin typeface="隶书" panose="02010509060101010101" charset="-122"/>
                <a:ea typeface="隶书" panose="02010509060101010101" charset="-122"/>
              </a:rPr>
              <a:t>宋、元、明、清</a:t>
            </a:r>
            <a:r>
              <a:rPr lang="zh-CN" altLang="en-US" sz="4000" b="1" dirty="0">
                <a:latin typeface="隶书" panose="02010509060101010101" charset="-122"/>
                <a:ea typeface="隶书" panose="02010509060101010101" charset="-122"/>
              </a:rPr>
              <a:t>四个朝代的艺术风格</a:t>
            </a:r>
            <a:r>
              <a:rPr lang="zh-CN" altLang="en-US" sz="4000" b="1">
                <a:latin typeface="隶书" panose="02010509060101010101" charset="-122"/>
                <a:ea typeface="隶书" panose="02010509060101010101" charset="-122"/>
              </a:rPr>
              <a:t>。</a:t>
            </a:r>
            <a:endParaRPr lang="zh-CN" altLang="en-US" b="1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64275" y="1290320"/>
            <a:ext cx="4976495" cy="4928870"/>
          </a:xfrm>
        </p:spPr>
        <p:txBody>
          <a:bodyPr>
            <a:noAutofit/>
            <a:scene3d>
              <a:camera prst="orthographicFront"/>
              <a:lightRig rig="threePt" dir="t"/>
            </a:scene3d>
          </a:bodyPr>
          <a:p>
            <a:pPr marL="0" indent="0">
              <a:lnSpc>
                <a:spcPct val="120000"/>
              </a:lnSpc>
              <a:buClr>
                <a:schemeClr val="bg1"/>
              </a:buClr>
              <a:buNone/>
            </a:pP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叶圣陶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: (1894~1989),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原名叶绍钧，现代著名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作家、教育家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，有“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优秀的语言艺术家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”之称，代表作是长篇小说</a:t>
            </a:r>
            <a:r>
              <a:rPr lang="en-US" altLang="zh-CN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《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倪焕之</a:t>
            </a:r>
            <a:r>
              <a:rPr lang="en-US" altLang="zh-CN" sz="32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》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。他原籍是江苏苏州，所以对苏州园林很熟悉，又有深刻的研究。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0" indent="0">
              <a:lnSpc>
                <a:spcPct val="110000"/>
              </a:lnSpc>
              <a:buNone/>
            </a:pP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pic>
        <p:nvPicPr>
          <p:cNvPr id="4" name="图片 3" descr="mp56624258_1453847897373_1_th"/>
          <p:cNvPicPr>
            <a:picLocks noChangeAspect="1"/>
          </p:cNvPicPr>
          <p:nvPr/>
        </p:nvPicPr>
        <p:blipFill>
          <a:blip r:embed="rId1"/>
          <a:srcRect l="5366" t="9819" r="30701" b="-370"/>
          <a:stretch>
            <a:fillRect/>
          </a:stretch>
        </p:blipFill>
        <p:spPr>
          <a:xfrm>
            <a:off x="923290" y="543560"/>
            <a:ext cx="5340985" cy="576770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920230" y="543560"/>
            <a:ext cx="293116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作者简介</a:t>
            </a:r>
            <a:endParaRPr lang="zh-CN" altLang="en-US" sz="54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8" name="Rectangle 2"/>
          <p:cNvSpPr/>
          <p:nvPr/>
        </p:nvSpPr>
        <p:spPr>
          <a:xfrm>
            <a:off x="3771265" y="518160"/>
            <a:ext cx="2216785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xuān  xi</a:t>
            </a: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è</a:t>
            </a:r>
            <a:endParaRPr lang="en-US" altLang="zh-CN" sz="4000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6259" name="Rectangle 3"/>
          <p:cNvSpPr/>
          <p:nvPr/>
        </p:nvSpPr>
        <p:spPr>
          <a:xfrm>
            <a:off x="4596130" y="1224915"/>
            <a:ext cx="278511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lu</a:t>
            </a: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á</a:t>
            </a:r>
            <a:r>
              <a:rPr lang="en-US" altLang="zh-CN" sz="400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  zh</a:t>
            </a: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à</a:t>
            </a:r>
            <a:r>
              <a:rPr lang="en-US" altLang="zh-CN" sz="400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ng</a:t>
            </a:r>
            <a:endParaRPr lang="en-US" altLang="zh-CN" sz="4000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6260" name="Rectangle 4"/>
          <p:cNvSpPr/>
          <p:nvPr/>
        </p:nvSpPr>
        <p:spPr>
          <a:xfrm>
            <a:off x="4149725" y="1743710"/>
            <a:ext cx="718185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h</a:t>
            </a: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è</a:t>
            </a:r>
            <a:endParaRPr lang="en-US" altLang="zh-CN" sz="4000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6261" name="Rectangle 5"/>
          <p:cNvSpPr/>
          <p:nvPr/>
        </p:nvSpPr>
        <p:spPr>
          <a:xfrm>
            <a:off x="3508375" y="2450465"/>
            <a:ext cx="179705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</a:t>
            </a: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í</a:t>
            </a:r>
            <a:r>
              <a:rPr lang="en-US" altLang="zh-CN" sz="400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  x</a:t>
            </a: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ú</a:t>
            </a:r>
            <a:r>
              <a:rPr lang="en-US" altLang="zh-CN" sz="400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</a:t>
            </a:r>
            <a:endParaRPr lang="en-US" altLang="zh-CN" sz="4000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6262" name="Rectangle 6"/>
          <p:cNvSpPr/>
          <p:nvPr/>
        </p:nvSpPr>
        <p:spPr>
          <a:xfrm>
            <a:off x="3942080" y="3075305"/>
            <a:ext cx="92583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lòu</a:t>
            </a:r>
            <a:endParaRPr lang="en-US" altLang="zh-CN" sz="4000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6263" name="Rectangle 7"/>
          <p:cNvSpPr/>
          <p:nvPr/>
        </p:nvSpPr>
        <p:spPr>
          <a:xfrm>
            <a:off x="3470275" y="3676015"/>
            <a:ext cx="28194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qi</a:t>
            </a: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á</a:t>
            </a:r>
            <a:r>
              <a:rPr lang="en-US" altLang="zh-CN" sz="400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ng  wēi</a:t>
            </a:r>
            <a:endParaRPr lang="en-US" altLang="zh-CN" sz="4000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6264" name="Rectangle 8"/>
          <p:cNvSpPr/>
          <p:nvPr/>
        </p:nvSpPr>
        <p:spPr>
          <a:xfrm>
            <a:off x="3771265" y="4298950"/>
            <a:ext cx="138811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zhǎo</a:t>
            </a:r>
            <a:endParaRPr lang="en-US" altLang="zh-CN" sz="4000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6265" name="Rectangle 9"/>
          <p:cNvSpPr/>
          <p:nvPr/>
        </p:nvSpPr>
        <p:spPr>
          <a:xfrm>
            <a:off x="3945255" y="5005705"/>
            <a:ext cx="922655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ji</a:t>
            </a: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à</a:t>
            </a:r>
            <a:r>
              <a:rPr lang="en-US" altLang="zh-CN" sz="400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</a:t>
            </a:r>
            <a:endParaRPr lang="en-US" altLang="zh-CN" sz="4000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6266" name="Rectangle 10"/>
          <p:cNvSpPr/>
          <p:nvPr/>
        </p:nvSpPr>
        <p:spPr>
          <a:xfrm>
            <a:off x="3771265" y="5633085"/>
            <a:ext cx="127127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zhu</a:t>
            </a: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ó</a:t>
            </a:r>
            <a:endParaRPr lang="en-US" altLang="zh-CN" sz="4000" dirty="0">
              <a:solidFill>
                <a:srgbClr val="FF0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131" name="Rectangle 11"/>
          <p:cNvSpPr/>
          <p:nvPr/>
        </p:nvSpPr>
        <p:spPr>
          <a:xfrm>
            <a:off x="960755" y="1351280"/>
            <a:ext cx="825500" cy="41541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4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给蓝色字注音</a:t>
            </a:r>
            <a:endParaRPr lang="zh-CN" altLang="en-US" sz="4400" b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51355" y="517525"/>
            <a:ext cx="9365615" cy="58216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304800" algn="just">
              <a:lnSpc>
                <a:spcPct val="115000"/>
              </a:lnSpc>
            </a:pPr>
            <a:r>
              <a:rPr lang="zh-CN" altLang="en-US" sz="3600" b="1" u="sng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轩榭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（ </a:t>
            </a: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         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）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indent="304800" algn="just">
              <a:lnSpc>
                <a:spcPct val="115000"/>
              </a:lnSpc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重</a:t>
            </a:r>
            <a:r>
              <a:rPr lang="zh-CN" altLang="en-US" sz="3600" b="1" u="sng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峦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叠</a:t>
            </a:r>
            <a:r>
              <a:rPr lang="zh-CN" altLang="en-US" sz="3600" b="1" u="sng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嶂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（             ）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indent="304800" algn="just" eaLnBrk="0" hangingPunct="0">
              <a:lnSpc>
                <a:spcPct val="115000"/>
              </a:lnSpc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丘</a:t>
            </a:r>
            <a:r>
              <a:rPr lang="zh-CN" altLang="en-US" sz="3600" b="1" u="sng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壑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（       ）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indent="304800" algn="just" eaLnBrk="0" hangingPunct="0">
              <a:lnSpc>
                <a:spcPct val="115000"/>
              </a:lnSpc>
            </a:pPr>
            <a:r>
              <a:rPr lang="zh-CN" altLang="en-US" sz="3600" b="1" u="sng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嶙峋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（       ）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indent="304800" algn="just" eaLnBrk="0" hangingPunct="0">
              <a:lnSpc>
                <a:spcPct val="115000"/>
              </a:lnSpc>
            </a:pPr>
            <a:r>
              <a:rPr lang="zh-CN" altLang="en-US" sz="3600" b="1" u="sng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镂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空（       ）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indent="304800" algn="just" eaLnBrk="0" hangingPunct="0">
              <a:lnSpc>
                <a:spcPct val="115000"/>
              </a:lnSpc>
            </a:pPr>
            <a:r>
              <a:rPr lang="zh-CN" altLang="en-US" sz="3600" b="1" u="sng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蔷薇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（           ）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indent="304800" algn="just" eaLnBrk="0" hangingPunct="0">
              <a:lnSpc>
                <a:spcPct val="115000"/>
              </a:lnSpc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池</a:t>
            </a:r>
            <a:r>
              <a:rPr lang="zh-CN" altLang="en-US" sz="3600" b="1" u="sng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沼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（       ）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indent="304800" algn="just" eaLnBrk="0" hangingPunct="0">
              <a:lnSpc>
                <a:spcPct val="115000"/>
              </a:lnSpc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相</a:t>
            </a:r>
            <a:r>
              <a:rPr lang="zh-CN" altLang="en-US" sz="3600" b="1" u="sng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间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（       ）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indent="304800" algn="just" eaLnBrk="0" hangingPunct="0">
              <a:lnSpc>
                <a:spcPct val="115000"/>
              </a:lnSpc>
            </a:pPr>
            <a:r>
              <a:rPr lang="zh-CN" altLang="en-US" sz="3600" b="1" u="sng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着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眼（       ） 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6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96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96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/>
      <p:bldP spid="96259" grpId="0"/>
      <p:bldP spid="96260" grpId="0"/>
      <p:bldP spid="96261" grpId="0"/>
      <p:bldP spid="96262" grpId="0"/>
      <p:bldP spid="96263" grpId="0"/>
      <p:bldP spid="96264" grpId="0"/>
      <p:bldP spid="96265" grpId="0"/>
      <p:bldP spid="9626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3666" name="文本占位符 113665"/>
          <p:cNvSpPr>
            <a:spLocks noGrp="1"/>
          </p:cNvSpPr>
          <p:nvPr>
            <p:ph type="body" idx="1"/>
          </p:nvPr>
        </p:nvSpPr>
        <p:spPr>
          <a:xfrm>
            <a:off x="1847850" y="981075"/>
            <a:ext cx="8424863" cy="4826000"/>
          </a:xfrm>
        </p:spPr>
        <p:txBody>
          <a:bodyPr/>
          <a:p>
            <a:pPr>
              <a:buNone/>
            </a:pPr>
            <a:endParaRPr lang="zh-CN" altLang="en-US" b="1" dirty="0">
              <a:ea typeface="楷体_GB2312" pitchFamily="49" charset="-122"/>
            </a:endParaRPr>
          </a:p>
          <a:p>
            <a:pPr>
              <a:buNone/>
            </a:pPr>
            <a:endParaRPr lang="zh-CN" altLang="en-US" b="1" dirty="0">
              <a:ea typeface="楷体_GB2312" pitchFamily="49" charset="-122"/>
            </a:endParaRPr>
          </a:p>
          <a:p>
            <a:pPr>
              <a:buNone/>
            </a:pPr>
            <a:endParaRPr lang="zh-CN" altLang="en-US" b="1" dirty="0">
              <a:ea typeface="楷体_GB2312" pitchFamily="49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990000"/>
                </a:solidFill>
                <a:ea typeface="楷体_GB2312" pitchFamily="49" charset="-122"/>
              </a:rPr>
              <a:t>     请用一个字或者一个词来概括。</a:t>
            </a:r>
            <a:endParaRPr lang="zh-CN" altLang="en-US" b="1" dirty="0">
              <a:solidFill>
                <a:srgbClr val="990000"/>
              </a:solidFill>
              <a:ea typeface="楷体_GB2312" pitchFamily="49" charset="-122"/>
            </a:endParaRPr>
          </a:p>
        </p:txBody>
      </p:sp>
      <p:sp>
        <p:nvSpPr>
          <p:cNvPr id="113667" name="标题 113666"/>
          <p:cNvSpPr>
            <a:spLocks noGrp="1"/>
          </p:cNvSpPr>
          <p:nvPr>
            <p:ph type="title"/>
          </p:nvPr>
        </p:nvSpPr>
        <p:spPr>
          <a:xfrm>
            <a:off x="1992313" y="692150"/>
            <a:ext cx="8347075" cy="1143000"/>
          </a:xfrm>
        </p:spPr>
        <p:txBody>
          <a:bodyPr anchor="ctr"/>
          <a:p>
            <a:r>
              <a:rPr lang="zh-CN" altLang="en-US" dirty="0">
                <a:ea typeface="华文行楷" panose="02010800040101010101" pitchFamily="2" charset="-122"/>
              </a:rPr>
              <a:t>苏州园林给你留下怎样的印象？</a:t>
            </a:r>
            <a:endParaRPr lang="zh-CN" altLang="en-US" dirty="0">
              <a:ea typeface="华文行楷" panose="02010800040101010101" pitchFamily="2" charset="-122"/>
            </a:endParaRPr>
          </a:p>
        </p:txBody>
      </p:sp>
      <p:sp>
        <p:nvSpPr>
          <p:cNvPr id="113668" name="矩形 113667"/>
          <p:cNvSpPr/>
          <p:nvPr/>
        </p:nvSpPr>
        <p:spPr>
          <a:xfrm>
            <a:off x="5016500" y="3716338"/>
            <a:ext cx="2016125" cy="2025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美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4690" name="文本占位符 114689"/>
          <p:cNvSpPr>
            <a:spLocks noGrp="1"/>
          </p:cNvSpPr>
          <p:nvPr>
            <p:ph type="body" idx="1"/>
          </p:nvPr>
        </p:nvSpPr>
        <p:spPr>
          <a:xfrm>
            <a:off x="1847850" y="981075"/>
            <a:ext cx="8424863" cy="4826000"/>
          </a:xfrm>
        </p:spPr>
        <p:txBody>
          <a:bodyPr/>
          <a:p>
            <a:r>
              <a:rPr lang="zh-CN" altLang="en-US" sz="3600" dirty="0">
                <a:ea typeface="华文行楷" panose="02010800040101010101" pitchFamily="2" charset="-122"/>
              </a:rPr>
              <a:t>用波浪线划出表述苏州园林的整体特征的句子。</a:t>
            </a:r>
            <a:endParaRPr lang="zh-CN" altLang="en-US" sz="3600" dirty="0">
              <a:ea typeface="华文行楷" panose="02010800040101010101" pitchFamily="2" charset="-122"/>
            </a:endParaRPr>
          </a:p>
          <a:p>
            <a:endParaRPr lang="zh-CN" altLang="en-US" sz="3600" dirty="0">
              <a:ea typeface="华文行楷" panose="02010800040101010101" pitchFamily="2" charset="-122"/>
            </a:endParaRPr>
          </a:p>
          <a:p>
            <a:endParaRPr lang="zh-CN" altLang="en-US" b="1" dirty="0">
              <a:solidFill>
                <a:srgbClr val="990000"/>
              </a:solidFill>
              <a:ea typeface="楷体_GB2312" pitchFamily="49" charset="-122"/>
            </a:endParaRPr>
          </a:p>
          <a:p>
            <a:r>
              <a:rPr lang="zh-CN" altLang="en-US" b="1" dirty="0">
                <a:solidFill>
                  <a:srgbClr val="990000"/>
                </a:solidFill>
                <a:ea typeface="楷体_GB2312" pitchFamily="49" charset="-122"/>
              </a:rPr>
              <a:t>“务必使游览者无论站在哪个点上，眼前总是一幅完美的图画。”</a:t>
            </a:r>
            <a:endParaRPr lang="zh-CN" altLang="en-US" b="1" dirty="0">
              <a:solidFill>
                <a:srgbClr val="990000"/>
              </a:solidFill>
              <a:ea typeface="楷体_GB2312" pitchFamily="49" charset="-122"/>
            </a:endParaRPr>
          </a:p>
        </p:txBody>
      </p:sp>
      <p:sp>
        <p:nvSpPr>
          <p:cNvPr id="114692" name="圆角矩形标注 114691"/>
          <p:cNvSpPr/>
          <p:nvPr/>
        </p:nvSpPr>
        <p:spPr>
          <a:xfrm>
            <a:off x="7608888" y="1844675"/>
            <a:ext cx="2016125" cy="1223963"/>
          </a:xfrm>
          <a:prstGeom prst="wedgeRoundRectCallout">
            <a:avLst>
              <a:gd name="adj1" fmla="val -83699"/>
              <a:gd name="adj2" fmla="val 81648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本文的主旨句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>
                                            <p:txEl>
                                              <p:charRg st="24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4690">
                                            <p:txEl>
                                              <p:charRg st="24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2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5714" name="文本占位符 115713"/>
          <p:cNvSpPr>
            <a:spLocks noGrp="1"/>
          </p:cNvSpPr>
          <p:nvPr>
            <p:ph type="body" idx="1"/>
          </p:nvPr>
        </p:nvSpPr>
        <p:spPr>
          <a:xfrm>
            <a:off x="1148080" y="2276475"/>
            <a:ext cx="9841865" cy="3530600"/>
          </a:xfrm>
        </p:spPr>
        <p:txBody>
          <a:bodyPr/>
          <a:p>
            <a:pPr>
              <a:lnSpc>
                <a:spcPct val="110000"/>
              </a:lnSpc>
            </a:pPr>
            <a:r>
              <a:rPr lang="zh-CN" altLang="en-US" sz="4400" dirty="0">
                <a:latin typeface="华文行楷" panose="02010800040101010101" pitchFamily="2" charset="-122"/>
                <a:ea typeface="华文行楷" panose="02010800040101010101" pitchFamily="2" charset="-122"/>
              </a:rPr>
              <a:t>快速浏览</a:t>
            </a:r>
            <a:r>
              <a:rPr lang="en-US" altLang="zh-CN" sz="4400">
                <a:latin typeface="华文行楷" panose="02010800040101010101" pitchFamily="2" charset="-122"/>
                <a:ea typeface="华文行楷" panose="02010800040101010101" pitchFamily="2" charset="-122"/>
              </a:rPr>
              <a:t>3</a:t>
            </a:r>
            <a:r>
              <a:rPr lang="en-US" altLang="zh-CN" sz="4400">
                <a:latin typeface="Times New Roman" panose="02020603050405020304" pitchFamily="18" charset="0"/>
                <a:ea typeface="华文行楷" panose="02010800040101010101" pitchFamily="2" charset="-122"/>
              </a:rPr>
              <a:t>—</a:t>
            </a:r>
            <a:r>
              <a:rPr lang="en-US" altLang="zh-CN" sz="4400">
                <a:latin typeface="华文行楷" panose="02010800040101010101" pitchFamily="2" charset="-122"/>
                <a:ea typeface="华文行楷" panose="02010800040101010101" pitchFamily="2" charset="-122"/>
              </a:rPr>
              <a:t>9</a:t>
            </a:r>
            <a:r>
              <a:rPr lang="zh-CN" altLang="en-US" sz="4400" dirty="0">
                <a:latin typeface="华文行楷" panose="02010800040101010101" pitchFamily="2" charset="-122"/>
                <a:ea typeface="华文行楷" panose="02010800040101010101" pitchFamily="2" charset="-122"/>
              </a:rPr>
              <a:t>自然段，画出你认为最能体现苏州园林特点的地方。</a:t>
            </a:r>
            <a:endParaRPr lang="zh-CN" altLang="en-US" sz="44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4400"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r>
              <a:rPr lang="zh-CN" altLang="en-US" sz="4400" dirty="0">
                <a:latin typeface="华文行楷" panose="02010800040101010101" pitchFamily="2" charset="-122"/>
                <a:ea typeface="华文行楷" panose="02010800040101010101" pitchFamily="2" charset="-122"/>
              </a:rPr>
              <a:t>根据苏州园林的特点，找出苏州园林，并说明理由。</a:t>
            </a:r>
            <a:endParaRPr lang="zh-CN" altLang="en-US" sz="44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15715" name="标题 115714"/>
          <p:cNvSpPr>
            <a:spLocks noGrp="1"/>
          </p:cNvSpPr>
          <p:nvPr>
            <p:ph type="title"/>
          </p:nvPr>
        </p:nvSpPr>
        <p:spPr>
          <a:xfrm>
            <a:off x="4295775" y="850265"/>
            <a:ext cx="6250305" cy="1143000"/>
          </a:xfrm>
        </p:spPr>
        <p:txBody>
          <a:bodyPr anchor="ctr"/>
          <a:p>
            <a:r>
              <a:rPr lang="zh-CN" altLang="en-US" dirty="0">
                <a:ea typeface="华文行楷" panose="02010800040101010101" pitchFamily="2" charset="-122"/>
              </a:rPr>
              <a:t>苏州园林</a:t>
            </a:r>
            <a:endParaRPr lang="zh-CN" altLang="en-US" dirty="0">
              <a:ea typeface="华文行楷" panose="02010800040101010101" pitchFamily="2" charset="-122"/>
            </a:endParaRPr>
          </a:p>
        </p:txBody>
      </p:sp>
      <p:sp>
        <p:nvSpPr>
          <p:cNvPr id="115716" name="矩形 115715" descr="白色大理石"/>
          <p:cNvSpPr/>
          <p:nvPr/>
        </p:nvSpPr>
        <p:spPr>
          <a:xfrm>
            <a:off x="2359978" y="849948"/>
            <a:ext cx="1223962" cy="1225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p>
            <a:pPr algn="ctr"/>
            <a:r>
              <a:rPr lang="zh-CN" altLang="en-US" sz="5400">
                <a:blipFill rotWithShape="0">
                  <a:blip r:embed="rId1"/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找</a:t>
            </a:r>
            <a:endParaRPr lang="zh-CN" altLang="en-US" sz="5400">
              <a:blipFill rotWithShape="0">
                <a:blip r:embed="rId1"/>
              </a:blip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5714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5714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>
                                            <p:txEl>
                                              <p:charRg st="23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5714">
                                            <p:txEl>
                                              <p:charRg st="23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5714">
                                            <p:txEl>
                                              <p:charRg st="23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4930" name="文本占位符 124929"/>
          <p:cNvSpPr>
            <a:spLocks noGrp="1"/>
          </p:cNvSpPr>
          <p:nvPr>
            <p:ph type="body" idx="1"/>
          </p:nvPr>
        </p:nvSpPr>
        <p:spPr>
          <a:xfrm>
            <a:off x="1847850" y="2276475"/>
            <a:ext cx="8424863" cy="3530600"/>
          </a:xfrm>
        </p:spPr>
        <p:txBody>
          <a:bodyPr/>
          <a:p>
            <a:pPr>
              <a:buNone/>
            </a:pPr>
            <a:endParaRPr lang="zh-CN" altLang="en-US" sz="3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24931" name="标题 124930"/>
          <p:cNvSpPr>
            <a:spLocks noGrp="1"/>
          </p:cNvSpPr>
          <p:nvPr>
            <p:ph type="title"/>
          </p:nvPr>
        </p:nvSpPr>
        <p:spPr>
          <a:xfrm>
            <a:off x="8066405" y="542290"/>
            <a:ext cx="4943475" cy="1143000"/>
          </a:xfrm>
        </p:spPr>
        <p:txBody>
          <a:bodyPr anchor="ctr"/>
          <a:p>
            <a:r>
              <a:rPr lang="zh-CN" altLang="en-US" dirty="0">
                <a:ea typeface="华文行楷" panose="02010800040101010101" pitchFamily="2" charset="-122"/>
              </a:rPr>
              <a:t>苏州园林</a:t>
            </a:r>
            <a:endParaRPr lang="zh-CN" altLang="en-US" dirty="0">
              <a:ea typeface="华文行楷" panose="02010800040101010101" pitchFamily="2" charset="-122"/>
            </a:endParaRPr>
          </a:p>
        </p:txBody>
      </p:sp>
      <p:sp>
        <p:nvSpPr>
          <p:cNvPr id="124932" name="矩形 124931" descr="白色大理石"/>
          <p:cNvSpPr/>
          <p:nvPr/>
        </p:nvSpPr>
        <p:spPr>
          <a:xfrm>
            <a:off x="6938328" y="753745"/>
            <a:ext cx="70326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p>
            <a:pPr algn="ctr"/>
            <a:r>
              <a:rPr lang="zh-CN" altLang="en-US" sz="5400">
                <a:blipFill rotWithShape="0">
                  <a:blip r:embed="rId1"/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找</a:t>
            </a:r>
            <a:endParaRPr lang="zh-CN" altLang="en-US" sz="5400">
              <a:blipFill rotWithShape="0">
                <a:blip r:embed="rId1"/>
              </a:blip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24943" name="图片 124942" descr="亭台轩榭"/>
          <p:cNvPicPr>
            <a:picLocks noChangeAspect="1"/>
          </p:cNvPicPr>
          <p:nvPr/>
        </p:nvPicPr>
        <p:blipFill>
          <a:blip r:embed="rId2"/>
          <a:srcRect r="1176" b="3815"/>
          <a:stretch>
            <a:fillRect/>
          </a:stretch>
        </p:blipFill>
        <p:spPr>
          <a:xfrm>
            <a:off x="-6350" y="-6985"/>
            <a:ext cx="6347460" cy="44018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4944" name="图片 124943" descr="对称"/>
          <p:cNvPicPr>
            <a:picLocks noChangeAspect="1"/>
          </p:cNvPicPr>
          <p:nvPr/>
        </p:nvPicPr>
        <p:blipFill>
          <a:blip r:embed="rId3"/>
          <a:srcRect r="100" b="6965"/>
          <a:stretch>
            <a:fillRect/>
          </a:stretch>
        </p:blipFill>
        <p:spPr>
          <a:xfrm>
            <a:off x="6342380" y="2072640"/>
            <a:ext cx="5847080" cy="47853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-6350" y="4395470"/>
            <a:ext cx="6346825" cy="21583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02060"/>
                </a:solidFill>
                <a:latin typeface="+mn-ea"/>
              </a:rPr>
              <a:t>    </a:t>
            </a:r>
            <a:r>
              <a:rPr lang="zh-CN" altLang="en-US" sz="28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苏州园林可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绝不讲究对称</a:t>
            </a:r>
            <a:r>
              <a:rPr lang="zh-CN" altLang="en-US" sz="28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，好像故意避免似的。东边有了一个亭子或者一道回廊，西边决不会来一个同样的亭子或者一道同样的回廊。</a:t>
            </a:r>
            <a:endParaRPr lang="zh-CN" altLang="en-US" sz="2800" b="1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5955" name="标题 125954"/>
          <p:cNvSpPr>
            <a:spLocks noGrp="1"/>
          </p:cNvSpPr>
          <p:nvPr>
            <p:ph type="title"/>
          </p:nvPr>
        </p:nvSpPr>
        <p:spPr>
          <a:xfrm>
            <a:off x="8166735" y="673100"/>
            <a:ext cx="4943475" cy="1143000"/>
          </a:xfrm>
        </p:spPr>
        <p:txBody>
          <a:bodyPr anchor="ctr"/>
          <a:p>
            <a:r>
              <a:rPr lang="zh-CN" altLang="en-US" dirty="0">
                <a:ea typeface="华文行楷" panose="02010800040101010101" pitchFamily="2" charset="-122"/>
              </a:rPr>
              <a:t>苏州园林</a:t>
            </a:r>
            <a:endParaRPr lang="zh-CN" altLang="en-US" dirty="0">
              <a:ea typeface="华文行楷" panose="02010800040101010101" pitchFamily="2" charset="-122"/>
            </a:endParaRPr>
          </a:p>
        </p:txBody>
      </p:sp>
      <p:sp>
        <p:nvSpPr>
          <p:cNvPr id="125956" name="矩形 125955" descr="白色大理石"/>
          <p:cNvSpPr/>
          <p:nvPr/>
        </p:nvSpPr>
        <p:spPr>
          <a:xfrm>
            <a:off x="7093903" y="883920"/>
            <a:ext cx="70326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p>
            <a:pPr algn="ctr"/>
            <a:r>
              <a:rPr lang="zh-CN" altLang="en-US" sz="5400">
                <a:blipFill rotWithShape="0">
                  <a:blip r:embed="rId1"/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找</a:t>
            </a:r>
            <a:endParaRPr lang="zh-CN" altLang="en-US" sz="5400">
              <a:blipFill rotWithShape="0">
                <a:blip r:embed="rId1"/>
              </a:blip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25962" name="图片 125961" descr="桥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3610" y="2067560"/>
            <a:ext cx="6191250" cy="47904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5963" name="图片 125962" descr="颐和园桥"/>
          <p:cNvPicPr>
            <a:picLocks noChangeAspect="1"/>
          </p:cNvPicPr>
          <p:nvPr/>
        </p:nvPicPr>
        <p:blipFill>
          <a:blip r:embed="rId3"/>
          <a:srcRect r="1481" b="5356"/>
          <a:stretch>
            <a:fillRect/>
          </a:stretch>
        </p:blipFill>
        <p:spPr>
          <a:xfrm>
            <a:off x="-36830" y="-3175"/>
            <a:ext cx="6059805" cy="48120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-38100" y="4808855"/>
            <a:ext cx="6061075" cy="21209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en-US" altLang="zh-CN" sz="2400">
                <a:latin typeface="+mn-ea"/>
              </a:rPr>
              <a:t>    </a:t>
            </a:r>
            <a:r>
              <a:rPr lang="zh-CN" altLang="en-US" sz="24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假山重峦叠嶂，或者是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几座小山配合着竹子花木</a:t>
            </a:r>
            <a:r>
              <a:rPr lang="zh-CN" altLang="en-US" sz="24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。</a:t>
            </a:r>
            <a:endParaRPr lang="zh-CN" altLang="en-US" sz="2400" b="1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24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    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池沼或河道的边沿很少砌齐整的石岸，总是高低屈曲任其自然</a:t>
            </a:r>
            <a:r>
              <a:rPr lang="zh-CN" altLang="en-US" sz="24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。还在那儿布置几块玲珑的石头，或者种些花草。</a:t>
            </a:r>
            <a:endParaRPr lang="zh-CN" altLang="en-US" sz="2400" b="1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9027" name="标题 129026"/>
          <p:cNvSpPr>
            <a:spLocks noGrp="1"/>
          </p:cNvSpPr>
          <p:nvPr>
            <p:ph type="title"/>
          </p:nvPr>
        </p:nvSpPr>
        <p:spPr>
          <a:xfrm>
            <a:off x="7980680" y="1052830"/>
            <a:ext cx="5172075" cy="1143000"/>
          </a:xfrm>
        </p:spPr>
        <p:txBody>
          <a:bodyPr anchor="ctr"/>
          <a:p>
            <a:r>
              <a:rPr lang="zh-CN" altLang="en-US" dirty="0">
                <a:ea typeface="华文行楷" panose="02010800040101010101" pitchFamily="2" charset="-122"/>
              </a:rPr>
              <a:t>苏州园林</a:t>
            </a:r>
            <a:endParaRPr lang="zh-CN" altLang="en-US" dirty="0">
              <a:ea typeface="华文行楷" panose="02010800040101010101" pitchFamily="2" charset="-122"/>
            </a:endParaRPr>
          </a:p>
        </p:txBody>
      </p:sp>
      <p:sp>
        <p:nvSpPr>
          <p:cNvPr id="129028" name="矩形 129027" descr="白色大理石"/>
          <p:cNvSpPr/>
          <p:nvPr/>
        </p:nvSpPr>
        <p:spPr>
          <a:xfrm>
            <a:off x="7192963" y="1168400"/>
            <a:ext cx="70326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p>
            <a:pPr algn="ctr"/>
            <a:r>
              <a:rPr lang="zh-CN" altLang="en-US" sz="5400">
                <a:blipFill rotWithShape="0">
                  <a:blip r:embed="rId1"/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找</a:t>
            </a:r>
            <a:endParaRPr lang="zh-CN" altLang="en-US" sz="5400">
              <a:blipFill rotWithShape="0">
                <a:blip r:embed="rId1"/>
              </a:blip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29031" name="图片 129030" descr="话"/>
          <p:cNvPicPr>
            <a:picLocks noChangeAspect="1"/>
          </p:cNvPicPr>
          <p:nvPr/>
        </p:nvPicPr>
        <p:blipFill>
          <a:blip r:embed="rId2"/>
          <a:srcRect r="1054" b="5519"/>
          <a:stretch>
            <a:fillRect/>
          </a:stretch>
        </p:blipFill>
        <p:spPr>
          <a:xfrm>
            <a:off x="-12700" y="1905"/>
            <a:ext cx="6061075" cy="4962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9029" name="图片 129028" descr="道旁树"/>
          <p:cNvPicPr>
            <a:picLocks noChangeAspect="1"/>
          </p:cNvPicPr>
          <p:nvPr/>
        </p:nvPicPr>
        <p:blipFill>
          <a:blip r:embed="rId3"/>
          <a:srcRect r="264" b="7990"/>
          <a:stretch>
            <a:fillRect/>
          </a:stretch>
        </p:blipFill>
        <p:spPr>
          <a:xfrm>
            <a:off x="6048375" y="2195195"/>
            <a:ext cx="6167120" cy="46507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-12065" y="4964430"/>
            <a:ext cx="606044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        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高树与低树俯仰生姿</a:t>
            </a:r>
            <a:r>
              <a:rPr lang="zh-CN" altLang="en-US" sz="28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。落叶树与常绿树相间，花时不同的多种花树相间。</a:t>
            </a:r>
            <a:endParaRPr lang="zh-CN" altLang="en-US" sz="2800" b="1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28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没有修剪得像宝塔那样的松柏，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没有阅兵似的道旁树</a:t>
            </a:r>
            <a:r>
              <a:rPr lang="zh-CN" altLang="en-US" sz="28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。</a:t>
            </a:r>
            <a:endParaRPr lang="zh-CN" altLang="en-US" sz="2800" b="1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2099" name="标题 132098"/>
          <p:cNvSpPr>
            <a:spLocks noGrp="1"/>
          </p:cNvSpPr>
          <p:nvPr>
            <p:ph type="title"/>
          </p:nvPr>
        </p:nvSpPr>
        <p:spPr>
          <a:xfrm>
            <a:off x="8152130" y="572770"/>
            <a:ext cx="5114290" cy="1143000"/>
          </a:xfrm>
        </p:spPr>
        <p:txBody>
          <a:bodyPr anchor="ctr"/>
          <a:p>
            <a:r>
              <a:rPr lang="zh-CN" altLang="en-US" dirty="0">
                <a:ea typeface="华文行楷" panose="02010800040101010101" pitchFamily="2" charset="-122"/>
              </a:rPr>
              <a:t>苏州园林</a:t>
            </a:r>
            <a:endParaRPr lang="zh-CN" altLang="en-US" dirty="0">
              <a:ea typeface="华文行楷" panose="02010800040101010101" pitchFamily="2" charset="-122"/>
            </a:endParaRPr>
          </a:p>
        </p:txBody>
      </p:sp>
      <p:sp>
        <p:nvSpPr>
          <p:cNvPr id="132100" name="矩形 132099" descr="白色大理石"/>
          <p:cNvSpPr/>
          <p:nvPr/>
        </p:nvSpPr>
        <p:spPr>
          <a:xfrm>
            <a:off x="7178358" y="784225"/>
            <a:ext cx="70326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p>
            <a:pPr algn="ctr"/>
            <a:r>
              <a:rPr lang="zh-CN" altLang="en-US" sz="5400">
                <a:blipFill rotWithShape="0">
                  <a:blip r:embed="rId1"/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找</a:t>
            </a:r>
            <a:endParaRPr lang="zh-CN" altLang="en-US" sz="5400">
              <a:blipFill rotWithShape="0">
                <a:blip r:embed="rId1"/>
              </a:blip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32101" name="图片 132100" descr="树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735" y="1905"/>
            <a:ext cx="6059170" cy="51206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1070" y="1715135"/>
            <a:ext cx="6194425" cy="513143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-38735" y="5122545"/>
            <a:ext cx="605980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      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墙壁上有砖砌的各式镂空图案</a:t>
            </a:r>
            <a:r>
              <a:rPr lang="zh-CN" altLang="en-US" sz="28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廊子大多是两边无所依傍的</a:t>
            </a:r>
            <a:r>
              <a:rPr lang="zh-CN" altLang="en-US" sz="28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，实际是隔而不隔，界而未界，因而更增加了景致的深度。</a:t>
            </a:r>
            <a:endParaRPr lang="zh-CN" altLang="en-US" sz="2800" b="1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6979" name="标题 126978"/>
          <p:cNvSpPr>
            <a:spLocks noGrp="1"/>
          </p:cNvSpPr>
          <p:nvPr>
            <p:ph type="title"/>
          </p:nvPr>
        </p:nvSpPr>
        <p:spPr>
          <a:xfrm>
            <a:off x="2679065" y="701675"/>
            <a:ext cx="5001260" cy="1143000"/>
          </a:xfrm>
        </p:spPr>
        <p:txBody>
          <a:bodyPr anchor="ctr"/>
          <a:p>
            <a:r>
              <a:rPr lang="zh-CN" altLang="en-US" dirty="0">
                <a:ea typeface="华文行楷" panose="02010800040101010101" pitchFamily="2" charset="-122"/>
              </a:rPr>
              <a:t>苏州园林</a:t>
            </a:r>
            <a:endParaRPr lang="zh-CN" altLang="en-US" dirty="0">
              <a:ea typeface="华文行楷" panose="02010800040101010101" pitchFamily="2" charset="-122"/>
            </a:endParaRPr>
          </a:p>
        </p:txBody>
      </p:sp>
      <p:sp>
        <p:nvSpPr>
          <p:cNvPr id="126980" name="矩形 126979" descr="白色大理石"/>
          <p:cNvSpPr/>
          <p:nvPr/>
        </p:nvSpPr>
        <p:spPr>
          <a:xfrm>
            <a:off x="1720850" y="817563"/>
            <a:ext cx="703263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p>
            <a:pPr algn="ctr"/>
            <a:r>
              <a:rPr lang="zh-CN" altLang="en-US" sz="5400">
                <a:blipFill rotWithShape="0">
                  <a:blip r:embed="rId1"/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找</a:t>
            </a:r>
            <a:endParaRPr lang="zh-CN" altLang="en-US" sz="5400">
              <a:blipFill rotWithShape="0">
                <a:blip r:embed="rId1"/>
              </a:blip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26983" name="图片 126982" descr="060944iivvxxo5esspift2"/>
          <p:cNvPicPr>
            <a:picLocks noChangeAspect="1"/>
          </p:cNvPicPr>
          <p:nvPr/>
        </p:nvPicPr>
        <p:blipFill>
          <a:blip r:embed="rId2"/>
          <a:srcRect l="822" t="5817" r="346" b="4598"/>
          <a:stretch>
            <a:fillRect/>
          </a:stretch>
        </p:blipFill>
        <p:spPr>
          <a:xfrm>
            <a:off x="6270625" y="-64770"/>
            <a:ext cx="5984240" cy="5143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6985" name="图片 126984" descr="JQsh5z1bFtX5zoc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" y="1972945"/>
            <a:ext cx="6269355" cy="4940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6270625" y="5078730"/>
            <a:ext cx="5853430" cy="17145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en-US" altLang="zh-CN" sz="32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梁和柱子以及门窗栏杆大多漆广漆</a:t>
            </a:r>
            <a:r>
              <a:rPr lang="zh-CN" altLang="en-US" sz="32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。墙壁白色。屋瓦和檐漏一律淡灰色。</a:t>
            </a:r>
            <a:endParaRPr lang="zh-CN" altLang="en-US" sz="3200" b="1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7762" name="文本占位符 117761"/>
          <p:cNvSpPr>
            <a:spLocks noGrp="1"/>
          </p:cNvSpPr>
          <p:nvPr>
            <p:ph type="body" idx="1"/>
          </p:nvPr>
        </p:nvSpPr>
        <p:spPr>
          <a:xfrm>
            <a:off x="1847850" y="981075"/>
            <a:ext cx="8424863" cy="4826000"/>
          </a:xfrm>
        </p:spPr>
        <p:txBody>
          <a:bodyPr/>
          <a:p>
            <a:pPr algn="ctr"/>
            <a:endParaRPr lang="zh-CN" altLang="en-US" b="1" dirty="0">
              <a:ea typeface="楷体_GB2312" pitchFamily="49" charset="-122"/>
            </a:endParaRPr>
          </a:p>
          <a:p>
            <a:pPr algn="ctr"/>
            <a:endParaRPr lang="zh-CN" altLang="en-US" b="1" dirty="0">
              <a:ea typeface="楷体_GB2312" pitchFamily="49" charset="-122"/>
            </a:endParaRPr>
          </a:p>
          <a:p>
            <a:pPr algn="ctr"/>
            <a:endParaRPr lang="zh-CN" altLang="en-US" b="1" dirty="0">
              <a:ea typeface="楷体_GB2312" pitchFamily="49" charset="-122"/>
            </a:endParaRPr>
          </a:p>
          <a:p>
            <a:pPr algn="ctr"/>
            <a:endParaRPr lang="zh-CN" altLang="en-US" b="1" dirty="0">
              <a:ea typeface="楷体_GB2312" pitchFamily="49" charset="-122"/>
            </a:endParaRPr>
          </a:p>
          <a:p>
            <a:pPr algn="ctr"/>
            <a:r>
              <a:rPr lang="zh-CN" altLang="en-US" sz="4400" dirty="0">
                <a:ea typeface="华文行楷" panose="02010800040101010101" pitchFamily="2" charset="-122"/>
              </a:rPr>
              <a:t>美是难的。</a:t>
            </a:r>
            <a:r>
              <a:rPr lang="en-US" altLang="zh-CN" sz="4400">
                <a:latin typeface="Times New Roman" panose="02020603050405020304" pitchFamily="18" charset="0"/>
                <a:ea typeface="华文行楷" panose="02010800040101010101" pitchFamily="2" charset="-122"/>
              </a:rPr>
              <a:t>——</a:t>
            </a:r>
            <a:r>
              <a:rPr lang="zh-CN" altLang="en-US" b="1" dirty="0">
                <a:ea typeface="楷体_GB2312" pitchFamily="49" charset="-122"/>
              </a:rPr>
              <a:t>苏格拉底</a:t>
            </a:r>
            <a:endParaRPr lang="zh-CN" altLang="en-US" b="1" dirty="0">
              <a:ea typeface="楷体_GB2312" pitchFamily="49" charset="-122"/>
            </a:endParaRPr>
          </a:p>
          <a:p>
            <a:pPr algn="ctr"/>
            <a:endParaRPr lang="zh-CN" altLang="en-US" b="1" dirty="0">
              <a:ea typeface="楷体_GB2312" pitchFamily="49" charset="-122"/>
            </a:endParaRPr>
          </a:p>
          <a:p>
            <a:pPr algn="ctr"/>
            <a:r>
              <a:rPr lang="zh-CN" altLang="en-US" b="1" dirty="0">
                <a:ea typeface="黑体" panose="02010609060101010101" pitchFamily="2" charset="-122"/>
              </a:rPr>
              <a:t>说明美则更难！</a:t>
            </a:r>
            <a:endParaRPr lang="zh-CN" altLang="en-US" b="1" dirty="0"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>
                                            <p:txEl>
                                              <p:charRg st="4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762">
                                            <p:txEl>
                                              <p:charRg st="4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762">
                                            <p:txEl>
                                              <p:charRg st="4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>
                                            <p:txEl>
                                              <p:charRg st="17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7762">
                                            <p:txEl>
                                              <p:charRg st="17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2338" name="标题 142337"/>
          <p:cNvSpPr>
            <a:spLocks noGrp="1"/>
          </p:cNvSpPr>
          <p:nvPr>
            <p:ph type="title"/>
          </p:nvPr>
        </p:nvSpPr>
        <p:spPr>
          <a:xfrm>
            <a:off x="1774190" y="536575"/>
            <a:ext cx="7779385" cy="765175"/>
          </a:xfrm>
          <a:ln>
            <a:solidFill>
              <a:srgbClr val="FF0000"/>
            </a:solidFill>
            <a:miter/>
          </a:ln>
        </p:spPr>
        <p:txBody>
          <a:bodyPr anchor="ctr">
            <a:normAutofit fontScale="90000"/>
          </a:bodyPr>
          <a:p>
            <a:br>
              <a:rPr lang="zh-CN" altLang="en-US" sz="3600" dirty="0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  <a:sym typeface="+mn-ea"/>
              </a:rPr>
            </a:br>
            <a:r>
              <a:rPr lang="zh-CN" altLang="en-US" sz="3600" dirty="0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  <a:sym typeface="+mn-ea"/>
              </a:rPr>
              <a:t>文章从哪几方面说明整体特征？</a:t>
            </a:r>
            <a:br>
              <a:rPr lang="zh-CN" altLang="en-US" sz="3600" dirty="0">
                <a:solidFill>
                  <a:schemeClr val="tx1"/>
                </a:solidFill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</a:br>
            <a:endParaRPr lang="zh-CN" altLang="en-US" sz="3600" b="1" dirty="0">
              <a:ea typeface="黑体" panose="02010609060101010101" pitchFamily="2" charset="-122"/>
            </a:endParaRPr>
          </a:p>
        </p:txBody>
      </p:sp>
      <p:sp>
        <p:nvSpPr>
          <p:cNvPr id="142339" name="文本占位符 142338"/>
          <p:cNvSpPr>
            <a:spLocks noGrp="1"/>
          </p:cNvSpPr>
          <p:nvPr>
            <p:ph type="body" idx="1"/>
          </p:nvPr>
        </p:nvSpPr>
        <p:spPr>
          <a:xfrm>
            <a:off x="1774825" y="1412875"/>
            <a:ext cx="4537075" cy="4678363"/>
          </a:xfrm>
          <a:solidFill>
            <a:srgbClr val="FF6600">
              <a:alpha val="8000"/>
            </a:srgbClr>
          </a:solidFill>
          <a:ln>
            <a:solidFill>
              <a:srgbClr val="008000"/>
            </a:solidFill>
            <a:miter/>
          </a:ln>
        </p:spPr>
        <p:txBody>
          <a:bodyPr>
            <a:normAutofit lnSpcReduction="10000"/>
          </a:bodyPr>
          <a:p>
            <a:pPr>
              <a:buNone/>
            </a:pPr>
            <a:r>
              <a:rPr lang="zh-CN" altLang="en-US" sz="2800" b="1" dirty="0"/>
              <a:t>大处：</a:t>
            </a:r>
            <a:endParaRPr lang="zh-CN" altLang="en-US" sz="2800" b="1" dirty="0"/>
          </a:p>
          <a:p>
            <a:pPr>
              <a:buNone/>
            </a:pPr>
            <a:r>
              <a:rPr lang="en-US" altLang="zh-CN" sz="2800" b="1"/>
              <a:t>3</a:t>
            </a:r>
            <a:r>
              <a:rPr lang="zh-CN" altLang="en-US" sz="2800" b="1" dirty="0"/>
              <a:t>、亭台轩榭布局的自然美</a:t>
            </a:r>
            <a:endParaRPr lang="zh-CN" altLang="en-US" sz="2800" b="1" dirty="0"/>
          </a:p>
          <a:p>
            <a:pPr>
              <a:buNone/>
            </a:pPr>
            <a:r>
              <a:rPr lang="en-US" altLang="zh-CN" sz="2800" b="1"/>
              <a:t>4</a:t>
            </a:r>
            <a:r>
              <a:rPr lang="zh-CN" altLang="en-US" sz="2800" b="1" dirty="0"/>
              <a:t>、假山池沼的艺术美。</a:t>
            </a:r>
            <a:endParaRPr lang="zh-CN" altLang="en-US" sz="2800" b="1" dirty="0"/>
          </a:p>
          <a:p>
            <a:pPr>
              <a:buNone/>
            </a:pPr>
            <a:r>
              <a:rPr lang="en-US" altLang="zh-CN" sz="2800" b="1"/>
              <a:t>5</a:t>
            </a:r>
            <a:r>
              <a:rPr lang="zh-CN" altLang="en-US" sz="2800" b="1" dirty="0"/>
              <a:t>、花草树木的映衬美。</a:t>
            </a:r>
            <a:endParaRPr lang="zh-CN" altLang="en-US" sz="2800" b="1" dirty="0"/>
          </a:p>
          <a:p>
            <a:pPr>
              <a:buNone/>
            </a:pPr>
            <a:r>
              <a:rPr lang="en-US" altLang="zh-CN" sz="2800" b="1"/>
              <a:t>6</a:t>
            </a:r>
            <a:r>
              <a:rPr lang="zh-CN" altLang="en-US" sz="2800" b="1" dirty="0"/>
              <a:t>、花墙廊子的层次美</a:t>
            </a:r>
            <a:endParaRPr lang="zh-CN" altLang="en-US" sz="2800" b="1" dirty="0"/>
          </a:p>
          <a:p>
            <a:pPr>
              <a:buNone/>
            </a:pPr>
            <a:r>
              <a:rPr lang="zh-CN" altLang="en-US" sz="2800" b="1" dirty="0"/>
              <a:t>细处：</a:t>
            </a:r>
            <a:endParaRPr lang="zh-CN" altLang="en-US" sz="2800" b="1" dirty="0"/>
          </a:p>
          <a:p>
            <a:pPr>
              <a:buNone/>
            </a:pPr>
            <a:r>
              <a:rPr lang="en-US" altLang="zh-CN" sz="2800" b="1"/>
              <a:t>7</a:t>
            </a:r>
            <a:r>
              <a:rPr lang="zh-CN" altLang="en-US" sz="2800" b="1" dirty="0"/>
              <a:t>、讲究每个角落的构图美。</a:t>
            </a:r>
            <a:endParaRPr lang="zh-CN" altLang="en-US" sz="2800" b="1" dirty="0"/>
          </a:p>
          <a:p>
            <a:pPr>
              <a:buNone/>
            </a:pPr>
            <a:r>
              <a:rPr lang="en-US" altLang="zh-CN" sz="2800" b="1"/>
              <a:t>8</a:t>
            </a:r>
            <a:r>
              <a:rPr lang="zh-CN" altLang="en-US" sz="2800" b="1" dirty="0"/>
              <a:t>、门窗的图案美。</a:t>
            </a:r>
            <a:endParaRPr lang="zh-CN" altLang="en-US" sz="2800" b="1" dirty="0"/>
          </a:p>
          <a:p>
            <a:pPr>
              <a:buNone/>
            </a:pPr>
            <a:r>
              <a:rPr lang="en-US" altLang="zh-CN" sz="2800" b="1"/>
              <a:t>9</a:t>
            </a:r>
            <a:r>
              <a:rPr lang="zh-CN" altLang="en-US" sz="2800" b="1" dirty="0"/>
              <a:t>、园内建筑的色彩美</a:t>
            </a:r>
            <a:endParaRPr lang="zh-CN" altLang="en-US" sz="2800" b="1" dirty="0"/>
          </a:p>
        </p:txBody>
      </p:sp>
      <p:sp>
        <p:nvSpPr>
          <p:cNvPr id="142340" name="矩形标注 142339"/>
          <p:cNvSpPr/>
          <p:nvPr/>
        </p:nvSpPr>
        <p:spPr>
          <a:xfrm>
            <a:off x="6456363" y="1412875"/>
            <a:ext cx="4032250" cy="4392613"/>
          </a:xfrm>
          <a:prstGeom prst="wedgeRectCallout">
            <a:avLst>
              <a:gd name="adj1" fmla="val -51653"/>
              <a:gd name="adj2" fmla="val 55782"/>
            </a:avLst>
          </a:prstGeom>
          <a:solidFill>
            <a:schemeClr val="accent1">
              <a:alpha val="13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142341" name="图片 142340" descr="61136aa3eb823683caefd02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27800" y="1484313"/>
            <a:ext cx="3816350" cy="4176712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42342" name="图片 142341" descr="2d1eda47da2fbe0bcefca3f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7800" y="1484313"/>
            <a:ext cx="3816350" cy="4176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2343" name="图片 142342" descr="波形廊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7800" y="1484313"/>
            <a:ext cx="3816350" cy="4176712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42344" name="图片 142343" descr="小飞虹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7800" y="1484313"/>
            <a:ext cx="3816350" cy="4176712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42345" name="图片 142344" descr="2d880deb394dcaf7d539c98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7800" y="1484313"/>
            <a:ext cx="3816350" cy="4176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2346" name="图片 142345" descr="B03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7800" y="1484313"/>
            <a:ext cx="3816350" cy="41767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233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233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2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2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2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2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2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2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2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2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2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2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2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2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2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2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2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2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14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42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5" dur="500"/>
                                        <p:tgtEl>
                                          <p:spTgt spid="142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142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5" dur="500"/>
                                        <p:tgtEl>
                                          <p:spTgt spid="142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9" grpId="0" animBg="1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8242" name="文本框 138241"/>
          <p:cNvSpPr txBox="1"/>
          <p:nvPr/>
        </p:nvSpPr>
        <p:spPr>
          <a:xfrm>
            <a:off x="1774825" y="1773238"/>
            <a:ext cx="2438400" cy="3538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8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总体特征：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务必使游览者无论站在哪个点上，眼前总是一幅完美的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图画。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38243" name="文本框 138242"/>
          <p:cNvSpPr txBox="1"/>
          <p:nvPr/>
        </p:nvSpPr>
        <p:spPr>
          <a:xfrm>
            <a:off x="4953000" y="1462088"/>
            <a:ext cx="38150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①讲究亭台轩榭的布局</a:t>
            </a:r>
            <a:r>
              <a:rPr lang="zh-CN" altLang="en-US" dirty="0">
                <a:latin typeface="Times New Roman" panose="02020603050405020304" pitchFamily="18" charset="0"/>
              </a:rPr>
              <a:t>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38244" name="文本框 138243"/>
          <p:cNvSpPr txBox="1"/>
          <p:nvPr/>
        </p:nvSpPr>
        <p:spPr>
          <a:xfrm>
            <a:off x="4953000" y="2057400"/>
            <a:ext cx="3810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②讲究假山池沼的配合</a:t>
            </a:r>
            <a:r>
              <a:rPr lang="zh-CN" altLang="en-US" dirty="0">
                <a:latin typeface="Times New Roman" panose="02020603050405020304" pitchFamily="18" charset="0"/>
              </a:rPr>
              <a:t>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38245" name="文本框 138244"/>
          <p:cNvSpPr txBox="1"/>
          <p:nvPr/>
        </p:nvSpPr>
        <p:spPr>
          <a:xfrm>
            <a:off x="4953000" y="2743200"/>
            <a:ext cx="4343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③讲究花草树木的映衬</a:t>
            </a:r>
            <a:r>
              <a:rPr lang="zh-CN" altLang="en-US" dirty="0">
                <a:latin typeface="Times New Roman" panose="02020603050405020304" pitchFamily="18" charset="0"/>
              </a:rPr>
              <a:t>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38246" name="文本框 138245"/>
          <p:cNvSpPr txBox="1"/>
          <p:nvPr/>
        </p:nvSpPr>
        <p:spPr>
          <a:xfrm>
            <a:off x="4953000" y="3429000"/>
            <a:ext cx="4114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④讲究近景远景的层次</a:t>
            </a:r>
            <a:r>
              <a:rPr lang="zh-CN" altLang="en-US" dirty="0">
                <a:latin typeface="Times New Roman" panose="02020603050405020304" pitchFamily="18" charset="0"/>
              </a:rPr>
              <a:t>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38247" name="文本框 138246"/>
          <p:cNvSpPr txBox="1"/>
          <p:nvPr/>
        </p:nvSpPr>
        <p:spPr>
          <a:xfrm>
            <a:off x="4953000" y="4129088"/>
            <a:ext cx="4038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⑤角落的构图美</a:t>
            </a:r>
            <a:r>
              <a:rPr lang="zh-CN" altLang="en-US" dirty="0">
                <a:latin typeface="Times New Roman" panose="02020603050405020304" pitchFamily="18" charset="0"/>
              </a:rPr>
              <a:t>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38248" name="文本框 138247"/>
          <p:cNvSpPr txBox="1"/>
          <p:nvPr/>
        </p:nvSpPr>
        <p:spPr>
          <a:xfrm>
            <a:off x="4953000" y="4724400"/>
            <a:ext cx="3810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⑥门窗的图案美</a:t>
            </a:r>
            <a:r>
              <a:rPr lang="zh-CN" altLang="en-US" dirty="0">
                <a:latin typeface="Times New Roman" panose="02020603050405020304" pitchFamily="18" charset="0"/>
              </a:rPr>
              <a:t>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38249" name="文本框 138248"/>
          <p:cNvSpPr txBox="1"/>
          <p:nvPr/>
        </p:nvSpPr>
        <p:spPr>
          <a:xfrm>
            <a:off x="4953000" y="5334000"/>
            <a:ext cx="3810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⑦建筑的色彩美</a:t>
            </a:r>
            <a:r>
              <a:rPr lang="zh-CN" altLang="en-US" dirty="0">
                <a:latin typeface="Times New Roman" panose="02020603050405020304" pitchFamily="18" charset="0"/>
              </a:rPr>
              <a:t>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38250" name="左大括号 138249"/>
          <p:cNvSpPr/>
          <p:nvPr/>
        </p:nvSpPr>
        <p:spPr>
          <a:xfrm>
            <a:off x="4267200" y="1600200"/>
            <a:ext cx="457200" cy="4114800"/>
          </a:xfrm>
          <a:prstGeom prst="leftBrace">
            <a:avLst>
              <a:gd name="adj1" fmla="val 75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8251" name="右大括号 138250"/>
          <p:cNvSpPr/>
          <p:nvPr/>
        </p:nvSpPr>
        <p:spPr>
          <a:xfrm>
            <a:off x="8610600" y="1524000"/>
            <a:ext cx="304800" cy="2286000"/>
          </a:xfrm>
          <a:prstGeom prst="rightBrace">
            <a:avLst>
              <a:gd name="adj1" fmla="val 625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8252" name="右大括号 138251"/>
          <p:cNvSpPr/>
          <p:nvPr/>
        </p:nvSpPr>
        <p:spPr>
          <a:xfrm>
            <a:off x="7924800" y="4267200"/>
            <a:ext cx="152400" cy="1524000"/>
          </a:xfrm>
          <a:prstGeom prst="rightBrace">
            <a:avLst>
              <a:gd name="adj1" fmla="val 83333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8253" name="文本框 138252"/>
          <p:cNvSpPr txBox="1"/>
          <p:nvPr/>
        </p:nvSpPr>
        <p:spPr>
          <a:xfrm>
            <a:off x="8920163" y="2362200"/>
            <a:ext cx="1371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整体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38254" name="文本框 138253"/>
          <p:cNvSpPr txBox="1"/>
          <p:nvPr/>
        </p:nvSpPr>
        <p:spPr>
          <a:xfrm>
            <a:off x="8904288" y="4678363"/>
            <a:ext cx="123507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局部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38255" name="文本框 138254"/>
          <p:cNvSpPr txBox="1"/>
          <p:nvPr/>
        </p:nvSpPr>
        <p:spPr>
          <a:xfrm>
            <a:off x="2532063" y="715963"/>
            <a:ext cx="59118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DA9100"/>
                </a:solidFill>
                <a:latin typeface="Times New Roman" panose="02020603050405020304" pitchFamily="18" charset="0"/>
                <a:ea typeface="楷体_GB2312" pitchFamily="49" charset="-122"/>
              </a:rPr>
              <a:t>总</a:t>
            </a:r>
            <a:endParaRPr lang="zh-CN" altLang="en-US" sz="3200" b="1" dirty="0">
              <a:solidFill>
                <a:srgbClr val="DA91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38256" name="文本框 138255"/>
          <p:cNvSpPr txBox="1"/>
          <p:nvPr/>
        </p:nvSpPr>
        <p:spPr>
          <a:xfrm>
            <a:off x="7319963" y="692150"/>
            <a:ext cx="59118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DA9100"/>
                </a:solidFill>
                <a:latin typeface="Times New Roman" panose="02020603050405020304" pitchFamily="18" charset="0"/>
                <a:ea typeface="楷体_GB2312" pitchFamily="49" charset="-122"/>
              </a:rPr>
              <a:t>分</a:t>
            </a:r>
            <a:endParaRPr lang="zh-CN" altLang="en-US" sz="3200" b="1" dirty="0">
              <a:solidFill>
                <a:srgbClr val="DA91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38257" name="直接连接符 138256"/>
          <p:cNvSpPr/>
          <p:nvPr/>
        </p:nvSpPr>
        <p:spPr>
          <a:xfrm>
            <a:off x="9453563" y="2895600"/>
            <a:ext cx="0" cy="1828800"/>
          </a:xfrm>
          <a:prstGeom prst="line">
            <a:avLst/>
          </a:prstGeom>
          <a:ln w="9525" cap="flat" cmpd="sng">
            <a:solidFill>
              <a:srgbClr val="DA91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38258" name="直接连接符 138257"/>
          <p:cNvSpPr/>
          <p:nvPr/>
        </p:nvSpPr>
        <p:spPr>
          <a:xfrm>
            <a:off x="3143250" y="981075"/>
            <a:ext cx="3960813" cy="0"/>
          </a:xfrm>
          <a:prstGeom prst="line">
            <a:avLst/>
          </a:prstGeom>
          <a:ln w="9525" cap="flat" cmpd="sng">
            <a:solidFill>
              <a:srgbClr val="DA91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38259" name="文本框 138258"/>
          <p:cNvSpPr txBox="1"/>
          <p:nvPr/>
        </p:nvSpPr>
        <p:spPr>
          <a:xfrm>
            <a:off x="1905000" y="457200"/>
            <a:ext cx="60960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华文新魏" panose="02010800040101010101" charset="-122"/>
              </a:rPr>
              <a:t>结构</a:t>
            </a:r>
            <a:endParaRPr lang="zh-CN" altLang="en-US" sz="3200" dirty="0">
              <a:latin typeface="Times New Roman" panose="02020603050405020304" pitchFamily="18" charset="0"/>
              <a:ea typeface="华文新魏" panose="02010800040101010101" charset="-122"/>
            </a:endParaRPr>
          </a:p>
        </p:txBody>
      </p:sp>
      <p:sp>
        <p:nvSpPr>
          <p:cNvPr id="138260" name="文本框 138259"/>
          <p:cNvSpPr txBox="1"/>
          <p:nvPr/>
        </p:nvSpPr>
        <p:spPr>
          <a:xfrm>
            <a:off x="8763000" y="1676400"/>
            <a:ext cx="1905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8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说明顺序</a:t>
            </a:r>
            <a:endParaRPr lang="zh-CN" altLang="en-US" sz="3200" b="1" dirty="0">
              <a:solidFill>
                <a:srgbClr val="008000"/>
              </a:solidFill>
              <a:latin typeface="Times New Roman" panose="02020603050405020304" pitchFamily="18" charset="0"/>
              <a:ea typeface="方正姚体" panose="02010601030101010101" pitchFamily="2" charset="-122"/>
            </a:endParaRPr>
          </a:p>
        </p:txBody>
      </p:sp>
      <p:sp>
        <p:nvSpPr>
          <p:cNvPr id="138261" name="文本框 138260"/>
          <p:cNvSpPr txBox="1"/>
          <p:nvPr/>
        </p:nvSpPr>
        <p:spPr>
          <a:xfrm>
            <a:off x="9885045" y="2997200"/>
            <a:ext cx="675005" cy="1724660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p>
            <a:r>
              <a:rPr lang="zh-CN" altLang="en-US" sz="3200" b="1" dirty="0">
                <a:solidFill>
                  <a:srgbClr val="009900"/>
                </a:solidFill>
                <a:latin typeface="Times New Roman" panose="02020603050405020304" pitchFamily="18" charset="0"/>
              </a:rPr>
              <a:t>逻辑顺序</a:t>
            </a:r>
            <a:endParaRPr lang="zh-CN" altLang="en-US" sz="3200" b="1" dirty="0">
              <a:solidFill>
                <a:srgbClr val="0099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8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"/>
                                        <p:tgtEl>
                                          <p:spTgt spid="138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38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38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38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38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38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38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38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38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8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8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138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8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8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38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6" dur="500"/>
                                        <p:tgtEl>
                                          <p:spTgt spid="138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38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38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5" dur="500"/>
                                        <p:tgtEl>
                                          <p:spTgt spid="138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"/>
                            </p:stCondLst>
                            <p:childTnLst>
                              <p:par>
                                <p:cTn id="8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500"/>
                                        <p:tgtEl>
                                          <p:spTgt spid="138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38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38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/>
      <p:bldP spid="138243" grpId="0"/>
      <p:bldP spid="138244" grpId="0"/>
      <p:bldP spid="138245" grpId="0"/>
      <p:bldP spid="138246" grpId="0"/>
      <p:bldP spid="138247" grpId="0"/>
      <p:bldP spid="138248" grpId="0"/>
      <p:bldP spid="138249" grpId="0"/>
      <p:bldP spid="138253" grpId="0"/>
      <p:bldP spid="138254" grpId="0"/>
      <p:bldP spid="138255" grpId="0"/>
      <p:bldP spid="138256" grpId="0"/>
      <p:bldP spid="138259" grpId="0"/>
      <p:bldP spid="138260" grpId="0"/>
      <p:bldP spid="13826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71" name="折角形 66570"/>
          <p:cNvSpPr/>
          <p:nvPr/>
        </p:nvSpPr>
        <p:spPr>
          <a:xfrm>
            <a:off x="2135188" y="4941888"/>
            <a:ext cx="7777162" cy="1008062"/>
          </a:xfrm>
          <a:prstGeom prst="foldedCorner">
            <a:avLst>
              <a:gd name="adj" fmla="val 12500"/>
            </a:avLst>
          </a:prstGeom>
          <a:solidFill>
            <a:srgbClr val="008000">
              <a:alpha val="85001"/>
            </a:srgbClr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6562" name="标题 66561"/>
          <p:cNvSpPr>
            <a:spLocks noGrp="1"/>
          </p:cNvSpPr>
          <p:nvPr>
            <p:ph type="title"/>
          </p:nvPr>
        </p:nvSpPr>
        <p:spPr>
          <a:xfrm>
            <a:off x="4656138" y="836613"/>
            <a:ext cx="5543550" cy="576262"/>
          </a:xfrm>
        </p:spPr>
        <p:txBody>
          <a:bodyPr vert="horz" wrap="square" lIns="91440" tIns="45720" rIns="91440" bIns="45720" anchor="ctr"/>
          <a:p>
            <a:r>
              <a:rPr lang="zh-CN" altLang="en-US" sz="3200" b="1" dirty="0">
                <a:solidFill>
                  <a:schemeClr val="tx1"/>
                </a:solidFill>
              </a:rPr>
              <a:t>苏州园林的主要特征是什么？</a:t>
            </a:r>
            <a:endParaRPr lang="zh-CN" altLang="en-US" sz="3200" b="1" dirty="0">
              <a:solidFill>
                <a:schemeClr val="tx1"/>
              </a:solidFill>
            </a:endParaRPr>
          </a:p>
        </p:txBody>
      </p:sp>
      <p:sp>
        <p:nvSpPr>
          <p:cNvPr id="66563" name="文本占位符 66562"/>
          <p:cNvSpPr>
            <a:spLocks noGrp="1"/>
          </p:cNvSpPr>
          <p:nvPr>
            <p:ph type="body" idx="1"/>
          </p:nvPr>
        </p:nvSpPr>
        <p:spPr>
          <a:xfrm>
            <a:off x="1847533" y="4942205"/>
            <a:ext cx="8064500" cy="976630"/>
          </a:xfrm>
        </p:spPr>
        <p:txBody>
          <a:bodyPr vert="horz" wrap="square" lIns="91440" tIns="45720" rIns="91440" bIns="45720" anchor="t">
            <a:spAutoFit/>
          </a:bodyPr>
          <a:p>
            <a:pPr marL="457200" indent="-457200" algn="just">
              <a:spcBef>
                <a:spcPct val="50000"/>
              </a:spcBef>
              <a:buNone/>
            </a:pPr>
            <a:r>
              <a:rPr lang="zh-CN" altLang="en-US" sz="3600" dirty="0">
                <a:solidFill>
                  <a:schemeClr val="accent2"/>
                </a:solidFill>
                <a:ea typeface="楷体_GB2312" pitchFamily="49" charset="-122"/>
              </a:rPr>
              <a:t>　</a:t>
            </a:r>
            <a:r>
              <a:rPr lang="zh-CN" altLang="en-US" dirty="0">
                <a:solidFill>
                  <a:schemeClr val="bg1"/>
                </a:solidFill>
                <a:ea typeface="黑体" panose="02010609060101010101" pitchFamily="2" charset="-122"/>
              </a:rPr>
              <a:t>游览者无论站在哪个点上，眼前总是一幅完美的图画。</a:t>
            </a:r>
            <a:endParaRPr lang="zh-CN" altLang="en-US" dirty="0">
              <a:solidFill>
                <a:schemeClr val="bg1"/>
              </a:solidFill>
              <a:ea typeface="黑体" panose="02010609060101010101" pitchFamily="2" charset="-122"/>
            </a:endParaRPr>
          </a:p>
        </p:txBody>
      </p:sp>
      <p:pic>
        <p:nvPicPr>
          <p:cNvPr id="66564" name="图片 6656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11900" y="1844675"/>
            <a:ext cx="3744913" cy="2741613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66568" name="线形标注 1 66567"/>
          <p:cNvSpPr/>
          <p:nvPr/>
        </p:nvSpPr>
        <p:spPr>
          <a:xfrm>
            <a:off x="2063750" y="836613"/>
            <a:ext cx="2520950" cy="504825"/>
          </a:xfrm>
          <a:prstGeom prst="borderCallout1">
            <a:avLst>
              <a:gd name="adj1" fmla="val 115093"/>
              <a:gd name="adj2" fmla="val 4532"/>
              <a:gd name="adj3" fmla="val 115093"/>
              <a:gd name="adj4" fmla="val 310264"/>
            </a:avLst>
          </a:prstGeom>
          <a:solidFill>
            <a:schemeClr val="accent1">
              <a:alpha val="6000"/>
            </a:schemeClr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dirty="0">
                <a:solidFill>
                  <a:srgbClr val="008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阅读课文并思考</a:t>
            </a:r>
            <a:endParaRPr lang="zh-CN" altLang="en-US" dirty="0">
              <a:solidFill>
                <a:srgbClr val="008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66569" name="文本框 66568"/>
          <p:cNvSpPr txBox="1"/>
          <p:nvPr/>
        </p:nvSpPr>
        <p:spPr>
          <a:xfrm>
            <a:off x="3216275" y="908050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66570" name="图片 66569" descr="2d880deb394dcaf7d539c9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750" y="1844675"/>
            <a:ext cx="3960813" cy="2754313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66563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9" name="竖卷形 13318"/>
          <p:cNvSpPr/>
          <p:nvPr/>
        </p:nvSpPr>
        <p:spPr>
          <a:xfrm>
            <a:off x="1992313" y="1773238"/>
            <a:ext cx="3816350" cy="1943100"/>
          </a:xfrm>
          <a:prstGeom prst="verticalScroll">
            <a:avLst>
              <a:gd name="adj" fmla="val 12500"/>
            </a:avLst>
          </a:prstGeom>
          <a:solidFill>
            <a:schemeClr val="accent1">
              <a:alpha val="23000"/>
            </a:schemeClr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14" name="文本框 13313"/>
          <p:cNvSpPr txBox="1"/>
          <p:nvPr/>
        </p:nvSpPr>
        <p:spPr>
          <a:xfrm>
            <a:off x="1992313" y="1125538"/>
            <a:ext cx="40322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8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讲究亭台轩榭的布局</a:t>
            </a:r>
            <a:r>
              <a:rPr lang="zh-CN" altLang="en-US" sz="3200" dirty="0">
                <a:solidFill>
                  <a:srgbClr val="DA91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endParaRPr lang="zh-CN" altLang="en-US" sz="3200" dirty="0">
              <a:solidFill>
                <a:srgbClr val="DA9100"/>
              </a:solidFill>
              <a:effectLst>
                <a:outerShdw blurRad="38100" dist="38100" dir="2700000">
                  <a:srgbClr val="00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13315" name="图片 13314" descr="tu.jpg (17257 bytes)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56363" y="3500438"/>
            <a:ext cx="3455987" cy="2449512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3316" name="图片 13315" descr="拙 政 园 小 飞 虹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6363" y="1052513"/>
            <a:ext cx="3455987" cy="2274887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3318" name="文本框 13317"/>
          <p:cNvSpPr txBox="1"/>
          <p:nvPr/>
        </p:nvSpPr>
        <p:spPr>
          <a:xfrm>
            <a:off x="2424113" y="2060575"/>
            <a:ext cx="3024187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隶书" panose="02010509060101010101" charset="-122"/>
              </a:rPr>
              <a:t>       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苏州园林绝不讲究对称，好像故意避免似的。</a:t>
            </a:r>
            <a:endParaRPr lang="zh-CN" altLang="en-US" sz="2800" dirty="0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3320" name="文本框 13319"/>
          <p:cNvSpPr txBox="1"/>
          <p:nvPr/>
        </p:nvSpPr>
        <p:spPr>
          <a:xfrm>
            <a:off x="2063750" y="4076700"/>
            <a:ext cx="3600450" cy="1337945"/>
          </a:xfrm>
          <a:prstGeom prst="rect">
            <a:avLst/>
          </a:prstGeom>
          <a:solidFill>
            <a:srgbClr val="008000">
              <a:alpha val="16000"/>
            </a:srgbClr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Times New Roman" panose="02020603050405020304" pitchFamily="18" charset="0"/>
              </a:rPr>
              <a:t>图案画：以结构整齐匀称、调和为特点的花纹或图形。</a:t>
            </a:r>
            <a:endParaRPr lang="zh-CN" altLang="en-US" b="1" dirty="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美术画：在平面上用线条或色彩构成的形象。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8" grpId="0"/>
      <p:bldP spid="13320" grpId="0" bldLvl="0" animBg="1"/>
      <p:bldP spid="133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框 19457"/>
          <p:cNvSpPr txBox="1"/>
          <p:nvPr/>
        </p:nvSpPr>
        <p:spPr>
          <a:xfrm>
            <a:off x="6024563" y="765175"/>
            <a:ext cx="4273550" cy="583565"/>
          </a:xfrm>
          <a:prstGeom prst="rect">
            <a:avLst/>
          </a:prstGeom>
          <a:solidFill>
            <a:srgbClr val="008000">
              <a:alpha val="84000"/>
            </a:srgbClr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A1FFA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讲究假山池沼的配合</a:t>
            </a:r>
            <a:r>
              <a:rPr lang="zh-CN" altLang="en-US" dirty="0">
                <a:solidFill>
                  <a:srgbClr val="DA91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 </a:t>
            </a:r>
            <a:endParaRPr lang="zh-CN" altLang="en-US" dirty="0">
              <a:solidFill>
                <a:srgbClr val="DA91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9462" name="文本框 19461"/>
          <p:cNvSpPr txBox="1"/>
          <p:nvPr/>
        </p:nvSpPr>
        <p:spPr>
          <a:xfrm>
            <a:off x="6096000" y="1628775"/>
            <a:ext cx="4176713" cy="1383665"/>
          </a:xfrm>
          <a:prstGeom prst="rect">
            <a:avLst/>
          </a:prstGeom>
          <a:solidFill>
            <a:srgbClr val="009900">
              <a:alpha val="23000"/>
            </a:srgbClr>
          </a:solidFill>
          <a:ln w="952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333300"/>
                </a:solidFill>
                <a:latin typeface="Times New Roman" panose="02020603050405020304" pitchFamily="18" charset="0"/>
                <a:ea typeface="隶书" panose="02010509060101010101" charset="-122"/>
              </a:rPr>
              <a:t>        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池沼或河道的边沿很少砌齐整的石岸，总是高低屈曲任其自然。</a:t>
            </a:r>
            <a:endParaRPr lang="zh-CN" altLang="en-US" sz="2800" b="1" dirty="0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9463" name="文本框 19462"/>
          <p:cNvSpPr txBox="1"/>
          <p:nvPr/>
        </p:nvSpPr>
        <p:spPr>
          <a:xfrm>
            <a:off x="1847850" y="3644900"/>
            <a:ext cx="1727200" cy="2245360"/>
          </a:xfrm>
          <a:prstGeom prst="rect">
            <a:avLst/>
          </a:prstGeom>
          <a:solidFill>
            <a:srgbClr val="008000">
              <a:alpha val="14999"/>
            </a:srgbClr>
          </a:solidFill>
          <a:ln w="9525" cap="flat" cmpd="sng">
            <a:solidFill>
              <a:srgbClr val="00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假山的堆叠，是一项艺术而不仅是技术。</a:t>
            </a:r>
            <a:endParaRPr lang="zh-CN" altLang="en-US" sz="2800" b="1" dirty="0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19464" name="图片 19463" descr="B0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4825" y="692150"/>
            <a:ext cx="4176713" cy="2665413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9465" name="图片 19464" descr="B0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8163" y="3429000"/>
            <a:ext cx="3311525" cy="2592388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9466" name="图片 19465" descr="B00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5413" y="3429000"/>
            <a:ext cx="2879725" cy="2592388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ldLvl="0" animBg="1"/>
      <p:bldP spid="19462" grpId="0" bldLvl="0" animBg="1"/>
      <p:bldP spid="19463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文本框 26625"/>
          <p:cNvSpPr txBox="1"/>
          <p:nvPr/>
        </p:nvSpPr>
        <p:spPr>
          <a:xfrm>
            <a:off x="1524000" y="2924175"/>
            <a:ext cx="46799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讲究花草树木的映衬</a:t>
            </a:r>
            <a:endParaRPr lang="zh-CN" altLang="en-US" sz="36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26627" name="图片 26626" descr="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95438" y="692150"/>
            <a:ext cx="4500562" cy="2192338"/>
          </a:xfrm>
          <a:prstGeom prst="rect">
            <a:avLst/>
          </a:prstGeom>
          <a:noFill/>
          <a:ln w="9525" cap="flat" cmpd="sng">
            <a:solidFill>
              <a:srgbClr val="0099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6628" name="图片 26627" descr="P40200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3950" y="692150"/>
            <a:ext cx="4356100" cy="2209800"/>
          </a:xfrm>
          <a:prstGeom prst="rect">
            <a:avLst/>
          </a:prstGeom>
          <a:noFill/>
          <a:ln w="952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6629" name="图片 26628" descr="GH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388" y="3644900"/>
            <a:ext cx="4427537" cy="2349500"/>
          </a:xfrm>
          <a:prstGeom prst="rect">
            <a:avLst/>
          </a:prstGeom>
          <a:noFill/>
          <a:ln w="952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26630" name="图片 26629" descr="P402000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8875" y="3644900"/>
            <a:ext cx="4321175" cy="2305050"/>
          </a:xfrm>
          <a:prstGeom prst="rect">
            <a:avLst/>
          </a:prstGeom>
          <a:noFill/>
          <a:ln w="9525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6631" name="文本框 26630"/>
          <p:cNvSpPr txBox="1"/>
          <p:nvPr/>
        </p:nvSpPr>
        <p:spPr>
          <a:xfrm>
            <a:off x="6240463" y="2852738"/>
            <a:ext cx="424973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落叶树和常绿树相间，花时不同的多种花树相间。</a:t>
            </a:r>
            <a:endParaRPr lang="zh-CN" altLang="en-US" b="1" dirty="0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52" name="折角形 31751"/>
          <p:cNvSpPr/>
          <p:nvPr/>
        </p:nvSpPr>
        <p:spPr>
          <a:xfrm>
            <a:off x="6383338" y="3357563"/>
            <a:ext cx="4033837" cy="2447925"/>
          </a:xfrm>
          <a:prstGeom prst="foldedCorner">
            <a:avLst>
              <a:gd name="adj" fmla="val 12500"/>
            </a:avLst>
          </a:prstGeom>
          <a:solidFill>
            <a:schemeClr val="accent1">
              <a:alpha val="16000"/>
            </a:schemeClr>
          </a:solidFill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751" name="缺角矩形 31750"/>
          <p:cNvSpPr/>
          <p:nvPr/>
        </p:nvSpPr>
        <p:spPr>
          <a:xfrm>
            <a:off x="1847850" y="765175"/>
            <a:ext cx="719138" cy="4895850"/>
          </a:xfrm>
          <a:prstGeom prst="plaque">
            <a:avLst>
              <a:gd name="adj" fmla="val 16667"/>
            </a:avLst>
          </a:prstGeom>
          <a:solidFill>
            <a:schemeClr val="accent1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746" name="文本框 31745"/>
          <p:cNvSpPr txBox="1"/>
          <p:nvPr/>
        </p:nvSpPr>
        <p:spPr>
          <a:xfrm>
            <a:off x="1843405" y="981075"/>
            <a:ext cx="798195" cy="4686300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 Black" panose="020B0A04020102020204" pitchFamily="34" charset="0"/>
              </a:rPr>
              <a:t>讲究近景远景的层次</a:t>
            </a:r>
            <a:endParaRPr lang="zh-CN" altLang="en-US" sz="40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1747" name="图片 31746" descr="B09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83338" y="765175"/>
            <a:ext cx="4033837" cy="2376488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1748" name="图片 31747" descr="B00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888" y="765175"/>
            <a:ext cx="3457575" cy="2376488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1749" name="矩形 31748"/>
          <p:cNvSpPr/>
          <p:nvPr/>
        </p:nvSpPr>
        <p:spPr>
          <a:xfrm>
            <a:off x="6348413" y="3500438"/>
            <a:ext cx="4319587" cy="2245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ea typeface="隶书" panose="02010509060101010101" charset="-122"/>
              </a:rPr>
              <a:t>        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墙壁上有砖砌的各式镂空图案，廊子大多是两边无所依傍的，实际是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隔而不隔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界而未界</a:t>
            </a:r>
            <a:r>
              <a:rPr lang="zh-CN" altLang="en-US" sz="2800" b="1" dirty="0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，因而更增加了景致的深度。</a:t>
            </a:r>
            <a:endParaRPr lang="zh-CN" altLang="en-US" sz="2800" b="1" dirty="0"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pic>
        <p:nvPicPr>
          <p:cNvPr id="31750" name="图片 31749" descr="从中园看嘉实亭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888" y="3357563"/>
            <a:ext cx="3457575" cy="244792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文本框 39937"/>
          <p:cNvSpPr txBox="1"/>
          <p:nvPr/>
        </p:nvSpPr>
        <p:spPr>
          <a:xfrm>
            <a:off x="9549765" y="765175"/>
            <a:ext cx="613410" cy="2303463"/>
          </a:xfrm>
          <a:prstGeom prst="rect">
            <a:avLst/>
          </a:prstGeom>
          <a:solidFill>
            <a:srgbClr val="008000">
              <a:alpha val="85001"/>
            </a:srgbClr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角落的构图美</a:t>
            </a:r>
            <a:endParaRPr lang="zh-CN" altLang="en-US" sz="2800" b="1" dirty="0">
              <a:solidFill>
                <a:srgbClr val="FFFF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39940" name="图片 39939" descr="B0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47850" y="765175"/>
            <a:ext cx="3743325" cy="2305050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9941" name="图片 39940" descr="B0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1538" y="765175"/>
            <a:ext cx="3313112" cy="2303463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" name="文本框 1"/>
          <p:cNvSpPr txBox="1"/>
          <p:nvPr/>
        </p:nvSpPr>
        <p:spPr>
          <a:xfrm>
            <a:off x="1383030" y="3229610"/>
            <a:ext cx="9372600" cy="2861310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p>
            <a:pPr algn="l"/>
            <a:r>
              <a:rPr lang="zh-CN" altLang="en-US" b="1" dirty="0">
                <a:solidFill>
                  <a:schemeClr val="accent1"/>
                </a:solidFill>
                <a:latin typeface="Arial" panose="020B0604020202020204" pitchFamily="34" charset="0"/>
                <a:ea typeface="隶书" panose="02010509060101010101" charset="-122"/>
                <a:sym typeface="+mn-ea"/>
              </a:rPr>
              <a:t>           </a:t>
            </a:r>
            <a:r>
              <a:rPr lang="zh-CN" altLang="en-US" sz="3600" b="1" dirty="0">
                <a:solidFill>
                  <a:schemeClr val="accent1"/>
                </a:solidFill>
                <a:latin typeface="Arial" panose="020B0604020202020204" pitchFamily="34" charset="0"/>
                <a:ea typeface="隶书" panose="02010509060101010101" charset="-122"/>
                <a:sym typeface="+mn-ea"/>
              </a:rPr>
              <a:t>  </a:t>
            </a:r>
            <a:r>
              <a:rPr lang="zh-CN" altLang="en-US" sz="3600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charset="-122"/>
                <a:sym typeface="+mn-ea"/>
              </a:rPr>
              <a:t>阶砌旁栽几丛书带草。墙上蔓延着爬山虎或者蔷薇木香。如果开窗正对着白色墙壁，太单调了，给补上几竿竹子或几棵芭蕉。诸如此类，无非是要游览者即使就极小范围的局部看，也能得到美的享受。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bldLvl="0" animBg="1"/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9" name="矩形标注 43018"/>
          <p:cNvSpPr/>
          <p:nvPr/>
        </p:nvSpPr>
        <p:spPr>
          <a:xfrm>
            <a:off x="7535863" y="981075"/>
            <a:ext cx="2016125" cy="4752975"/>
          </a:xfrm>
          <a:prstGeom prst="wedgeRectCallout">
            <a:avLst>
              <a:gd name="adj1" fmla="val 58741"/>
              <a:gd name="adj2" fmla="val 2306"/>
            </a:avLst>
          </a:prstGeom>
          <a:solidFill>
            <a:schemeClr val="accent1">
              <a:alpha val="25999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3010" name="文本框 43009"/>
          <p:cNvSpPr txBox="1"/>
          <p:nvPr/>
        </p:nvSpPr>
        <p:spPr>
          <a:xfrm>
            <a:off x="7669530" y="981075"/>
            <a:ext cx="1598295" cy="453707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隶书" panose="02010509060101010101" charset="-122"/>
              </a:rPr>
              <a:t>       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园里的门和窗，图案设计和雕镂琢磨工夫都是工艺美术的上品。</a:t>
            </a:r>
            <a:endParaRPr lang="zh-CN" altLang="en-US" sz="2800" b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3011" name="文本框 43010"/>
          <p:cNvSpPr txBox="1"/>
          <p:nvPr/>
        </p:nvSpPr>
        <p:spPr>
          <a:xfrm>
            <a:off x="9692005" y="1052513"/>
            <a:ext cx="798195" cy="3139440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p>
            <a:r>
              <a:rPr lang="zh-CN" altLang="en-US" sz="4000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门窗的图案美</a:t>
            </a:r>
            <a:endParaRPr lang="zh-CN" altLang="en-US" sz="4000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43013" name="图片 43012" descr="zhuozhen4.gif (8071 字节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27575" y="3500438"/>
            <a:ext cx="2736850" cy="2305050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43015" name="图片 43014" descr="留 园 鸳 鸯 厅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774825" y="3500438"/>
            <a:ext cx="2736850" cy="2305050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43016" name="图片 43015" descr="B06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4825" y="836613"/>
            <a:ext cx="2736850" cy="2268537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43017" name="图片 43016" descr="B04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7575" y="836613"/>
            <a:ext cx="2736850" cy="2232025"/>
          </a:xfrm>
          <a:prstGeom prst="rect">
            <a:avLst/>
          </a:prstGeom>
          <a:noFill/>
          <a:ln w="9525" cap="flat" cmpd="sng">
            <a:solidFill>
              <a:srgbClr val="FFFF99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5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1" grpId="0"/>
      <p:bldP spid="430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44" name="缺角矩形 48143"/>
          <p:cNvSpPr/>
          <p:nvPr/>
        </p:nvSpPr>
        <p:spPr>
          <a:xfrm>
            <a:off x="2063750" y="908050"/>
            <a:ext cx="5545138" cy="433388"/>
          </a:xfrm>
          <a:prstGeom prst="plaque">
            <a:avLst>
              <a:gd name="adj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8131" name="文本框 48130"/>
          <p:cNvSpPr txBox="1"/>
          <p:nvPr/>
        </p:nvSpPr>
        <p:spPr>
          <a:xfrm>
            <a:off x="8198485" y="908050"/>
            <a:ext cx="2583180" cy="5113338"/>
          </a:xfrm>
          <a:prstGeom prst="rect">
            <a:avLst/>
          </a:prstGeom>
          <a:solidFill>
            <a:srgbClr val="008000">
              <a:alpha val="86000"/>
            </a:srgbClr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p>
            <a:pPr>
              <a:spcBef>
                <a:spcPct val="20000"/>
              </a:spcBef>
            </a:pPr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方正隶书简体" pitchFamily="2" charset="-122"/>
              </a:rPr>
              <a:t>   </a:t>
            </a:r>
            <a:r>
              <a:rPr lang="zh-CN" altLang="en-US" sz="2400" dirty="0">
                <a:solidFill>
                  <a:schemeClr val="accent1"/>
                </a:solidFill>
                <a:latin typeface="+mn-ea"/>
              </a:rPr>
              <a:t>  </a:t>
            </a:r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苏州园林与北京的园林不同，</a:t>
            </a:r>
            <a:r>
              <a:rPr lang="zh-CN" altLang="en-US" sz="2400" b="1" dirty="0">
                <a:solidFill>
                  <a:srgbClr val="FF0000"/>
                </a:solidFill>
                <a:latin typeface="+mn-ea"/>
              </a:rPr>
              <a:t>极少使用彩绘。梁和柱子以及门窗栏杆大多漆广漆</a:t>
            </a:r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，那是不刺眼的颜色。墙壁白色。有些室内墙壁下半截铺水泥方砖，淡灰色和白色对称。屋瓦和檐漏一律淡灰色。</a:t>
            </a:r>
            <a:endParaRPr lang="zh-CN" altLang="en-US" sz="2400" b="1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48137" name="图片 48136" descr="颐和园的德和殿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4825" y="1536700"/>
            <a:ext cx="2952750" cy="18923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48138" name="图片 48137" descr="颐仁寿殿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825" y="3560763"/>
            <a:ext cx="2952750" cy="1884362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48139" name="图片 48138" descr="B0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038" y="1536700"/>
            <a:ext cx="2879725" cy="1892300"/>
          </a:xfrm>
          <a:prstGeom prst="rect">
            <a:avLst/>
          </a:prstGeom>
          <a:noFill/>
          <a:ln w="9525" cap="flat" cmpd="sng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48140" name="图片 48139" descr="B04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72038" y="3571875"/>
            <a:ext cx="2879725" cy="1873250"/>
          </a:xfrm>
          <a:prstGeom prst="rect">
            <a:avLst/>
          </a:prstGeom>
          <a:noFill/>
          <a:ln w="9525" cap="flat" cmpd="sng">
            <a:solidFill>
              <a:srgbClr val="339966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48141" name="文本框 48140"/>
          <p:cNvSpPr txBox="1"/>
          <p:nvPr/>
        </p:nvSpPr>
        <p:spPr>
          <a:xfrm>
            <a:off x="2382838" y="5589588"/>
            <a:ext cx="1102360" cy="368300"/>
          </a:xfrm>
          <a:prstGeom prst="rect">
            <a:avLst/>
          </a:prstGeom>
          <a:solidFill>
            <a:srgbClr val="FF0000">
              <a:alpha val="94000"/>
            </a:srgbClr>
          </a:solidFill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北京园林</a:t>
            </a:r>
            <a:endParaRPr lang="zh-CN" altLang="en-US" b="1" dirty="0">
              <a:solidFill>
                <a:srgbClr val="FFFF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8142" name="文本框 48141"/>
          <p:cNvSpPr txBox="1"/>
          <p:nvPr/>
        </p:nvSpPr>
        <p:spPr>
          <a:xfrm>
            <a:off x="5478463" y="5589588"/>
            <a:ext cx="1102360" cy="368300"/>
          </a:xfrm>
          <a:prstGeom prst="rect">
            <a:avLst/>
          </a:prstGeom>
          <a:solidFill>
            <a:srgbClr val="008000">
              <a:alpha val="91000"/>
            </a:srgbClr>
          </a:solidFill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b="1" dirty="0">
                <a:solidFill>
                  <a:srgbClr val="FFFF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2" charset="-122"/>
              </a:rPr>
              <a:t>苏州园林</a:t>
            </a:r>
            <a:endParaRPr lang="zh-CN" altLang="en-US" b="1" dirty="0">
              <a:solidFill>
                <a:srgbClr val="FFFF99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8143" name="文本框 48142"/>
          <p:cNvSpPr txBox="1"/>
          <p:nvPr/>
        </p:nvSpPr>
        <p:spPr>
          <a:xfrm>
            <a:off x="2711450" y="836613"/>
            <a:ext cx="46085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建　筑　的　色　彩　美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" dur="500"/>
                                        <p:tgtEl>
                                          <p:spTgt spid="48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5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ldLvl="0" animBg="1"/>
      <p:bldP spid="48141" grpId="0" bldLvl="0" animBg="1"/>
      <p:bldP spid="48142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3" name="矩形 43014"/>
          <p:cNvSpPr/>
          <p:nvPr/>
        </p:nvSpPr>
        <p:spPr>
          <a:xfrm>
            <a:off x="1323975" y="556260"/>
            <a:ext cx="7989888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   5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、文章的结构是怎么样的</a:t>
            </a: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请理清文章思路。</a:t>
            </a:r>
            <a:endParaRPr lang="zh-CN" altLang="en-US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16" name="文本框 43015"/>
          <p:cNvSpPr txBox="1"/>
          <p:nvPr/>
        </p:nvSpPr>
        <p:spPr>
          <a:xfrm>
            <a:off x="1323975" y="2204720"/>
            <a:ext cx="733425" cy="388620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总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分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总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5601" name="左大括号 43010"/>
          <p:cNvSpPr/>
          <p:nvPr/>
        </p:nvSpPr>
        <p:spPr>
          <a:xfrm>
            <a:off x="2057400" y="1700530"/>
            <a:ext cx="457200" cy="4191000"/>
          </a:xfrm>
          <a:prstGeom prst="leftBrace">
            <a:avLst>
              <a:gd name="adj1" fmla="val 76219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43012" name="文本框 43011"/>
          <p:cNvSpPr txBox="1"/>
          <p:nvPr/>
        </p:nvSpPr>
        <p:spPr>
          <a:xfrm>
            <a:off x="2861945" y="1700530"/>
            <a:ext cx="7239000" cy="4486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一、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1-2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）说明苏州园林在园林艺术中的重要地位。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二、（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3-9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）作者从园林建筑设施的各个方面，说明了苏州园林图画美的总的特征。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三、（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）指出苏州园林的美还不止以上这些，引人回味。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43012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charRg st="26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3012">
                                            <p:txEl>
                                              <p:charRg st="26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charRg st="65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43012">
                                            <p:txEl>
                                              <p:charRg st="65" end="9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6" grpId="0"/>
      <p:bldP spid="43012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Text Box 3"/>
          <p:cNvSpPr txBox="1"/>
          <p:nvPr/>
        </p:nvSpPr>
        <p:spPr>
          <a:xfrm>
            <a:off x="1700530" y="416243"/>
            <a:ext cx="4143375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说明文分类：</a:t>
            </a:r>
            <a:endParaRPr lang="zh-CN" altLang="en-US" sz="5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099" name="Text Box 4"/>
          <p:cNvSpPr txBox="1"/>
          <p:nvPr/>
        </p:nvSpPr>
        <p:spPr>
          <a:xfrm>
            <a:off x="2037080" y="1338263"/>
            <a:ext cx="798195" cy="23050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2" charset="-122"/>
              </a:rPr>
              <a:t>说明对象</a:t>
            </a:r>
            <a:endParaRPr lang="zh-CN" altLang="en-US" sz="40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00" name="AutoShape 5"/>
          <p:cNvSpPr/>
          <p:nvPr/>
        </p:nvSpPr>
        <p:spPr>
          <a:xfrm>
            <a:off x="3000375" y="1714500"/>
            <a:ext cx="95250" cy="1428750"/>
          </a:xfrm>
          <a:prstGeom prst="leftBrace">
            <a:avLst>
              <a:gd name="adj1" fmla="val 302222"/>
              <a:gd name="adj2" fmla="val 50000"/>
            </a:avLst>
          </a:prstGeom>
          <a:noFill/>
          <a:ln w="444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sz="2000" b="1" dirty="0">
              <a:latin typeface="Times New Roman" panose="02020603050405020304" pitchFamily="18" charset="0"/>
              <a:ea typeface="华文新魏" panose="02010800040101010101" charset="-122"/>
            </a:endParaRPr>
          </a:p>
        </p:txBody>
      </p:sp>
      <p:sp>
        <p:nvSpPr>
          <p:cNvPr id="4101" name="Text Box 6"/>
          <p:cNvSpPr txBox="1"/>
          <p:nvPr/>
        </p:nvSpPr>
        <p:spPr>
          <a:xfrm>
            <a:off x="3216275" y="1533525"/>
            <a:ext cx="7451725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事物说明文（实体事物）</a:t>
            </a:r>
            <a:endParaRPr lang="zh-CN" altLang="en-US" sz="48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102" name="Text Box 7"/>
          <p:cNvSpPr txBox="1"/>
          <p:nvPr/>
        </p:nvSpPr>
        <p:spPr>
          <a:xfrm>
            <a:off x="3216275" y="2462213"/>
            <a:ext cx="6983413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事理说明文（抽象事理）</a:t>
            </a:r>
            <a:endParaRPr lang="zh-CN" altLang="en-US" sz="48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00530" y="3761740"/>
            <a:ext cx="70408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540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本文属于哪种说明文：</a:t>
            </a:r>
            <a:endParaRPr lang="zh-CN" altLang="en-US" sz="540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52215" y="4883785"/>
            <a:ext cx="32435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800" b="1">
                <a:latin typeface="+mn-ea"/>
              </a:rPr>
              <a:t>事物说明文</a:t>
            </a:r>
            <a:endParaRPr lang="zh-CN" altLang="en-US" sz="4800" b="1">
              <a:latin typeface="+mn-ea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/>
      <p:bldP spid="2" grpId="0"/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6" name="标题 88065"/>
          <p:cNvSpPr>
            <a:spLocks noGrp="1"/>
          </p:cNvSpPr>
          <p:nvPr>
            <p:ph type="title"/>
          </p:nvPr>
        </p:nvSpPr>
        <p:spPr>
          <a:xfrm>
            <a:off x="-148590" y="1058545"/>
            <a:ext cx="498475" cy="4098925"/>
          </a:xfrm>
        </p:spPr>
        <p:txBody>
          <a:bodyPr anchor="ctr">
            <a:normAutofit/>
          </a:bodyPr>
          <a:p>
            <a:r>
              <a:rPr lang="zh-CN" altLang="en-US" sz="3200" b="1" dirty="0">
                <a:solidFill>
                  <a:srgbClr val="FF0000"/>
                </a:solidFill>
              </a:rPr>
              <a:t>常见的说明方法 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88067" name="文本占位符 88066"/>
          <p:cNvSpPr>
            <a:spLocks noGrp="1"/>
          </p:cNvSpPr>
          <p:nvPr>
            <p:ph type="body" idx="1"/>
          </p:nvPr>
        </p:nvSpPr>
        <p:spPr>
          <a:xfrm>
            <a:off x="891540" y="542290"/>
            <a:ext cx="10353040" cy="5782945"/>
          </a:xfrm>
        </p:spPr>
        <p:txBody>
          <a:bodyPr>
            <a:noAutofit/>
          </a:bodyPr>
          <a:p>
            <a:pPr>
              <a:lnSpc>
                <a:spcPct val="100000"/>
              </a:lnSpc>
              <a:buNone/>
            </a:pPr>
            <a:r>
              <a:rPr lang="zh-CN" altLang="en-US" sz="2000" b="1" dirty="0">
                <a:latin typeface="+mn-ea"/>
              </a:rPr>
              <a:t>①</a:t>
            </a:r>
            <a:r>
              <a:rPr lang="zh-CN" altLang="en-US" sz="2000" b="1" dirty="0">
                <a:solidFill>
                  <a:srgbClr val="FF0000"/>
                </a:solidFill>
                <a:latin typeface="+mn-ea"/>
              </a:rPr>
              <a:t>举例子</a:t>
            </a:r>
            <a:r>
              <a:rPr lang="zh-CN" altLang="en-US" sz="2000" b="1" dirty="0">
                <a:latin typeface="+mn-ea"/>
              </a:rPr>
              <a:t>：举出事例来说明事物或事理。</a:t>
            </a:r>
            <a:endParaRPr lang="zh-CN" altLang="en-US" sz="2000" b="1" dirty="0">
              <a:latin typeface="+mn-ea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000" b="1" dirty="0">
                <a:latin typeface="+mn-ea"/>
              </a:rPr>
              <a:t>②</a:t>
            </a:r>
            <a:r>
              <a:rPr lang="zh-CN" altLang="en-US" sz="2000" b="1" dirty="0">
                <a:solidFill>
                  <a:srgbClr val="FF0000"/>
                </a:solidFill>
                <a:latin typeface="+mn-ea"/>
              </a:rPr>
              <a:t>分类别</a:t>
            </a:r>
            <a:r>
              <a:rPr lang="zh-CN" altLang="en-US" sz="2000" b="1" dirty="0">
                <a:latin typeface="+mn-ea"/>
              </a:rPr>
              <a:t>：将说明对象按一定的标准（事物的形状、性质、成因、功用等）分类，逐一说明。</a:t>
            </a:r>
            <a:endParaRPr lang="zh-CN" altLang="en-US" sz="2000" b="1" dirty="0">
              <a:latin typeface="+mn-ea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000" b="1" dirty="0">
                <a:latin typeface="+mn-ea"/>
              </a:rPr>
              <a:t>③</a:t>
            </a:r>
            <a:r>
              <a:rPr lang="zh-CN" altLang="en-US" sz="2000" b="1" dirty="0">
                <a:solidFill>
                  <a:srgbClr val="FF0000"/>
                </a:solidFill>
                <a:latin typeface="+mn-ea"/>
              </a:rPr>
              <a:t>作比较</a:t>
            </a:r>
            <a:r>
              <a:rPr lang="zh-CN" altLang="en-US" sz="2000" b="1" dirty="0">
                <a:latin typeface="+mn-ea"/>
              </a:rPr>
              <a:t>：把</a:t>
            </a:r>
            <a:r>
              <a:rPr lang="en-US" altLang="zh-CN" sz="2000" b="1">
                <a:latin typeface="+mn-ea"/>
              </a:rPr>
              <a:t>……</a:t>
            </a:r>
            <a:r>
              <a:rPr lang="zh-CN" altLang="en-US" sz="2000" b="1" dirty="0">
                <a:latin typeface="+mn-ea"/>
              </a:rPr>
              <a:t>与</a:t>
            </a:r>
            <a:r>
              <a:rPr lang="en-US" altLang="zh-CN" sz="2000" b="1">
                <a:latin typeface="+mn-ea"/>
              </a:rPr>
              <a:t>……</a:t>
            </a:r>
            <a:r>
              <a:rPr lang="zh-CN" altLang="en-US" sz="2000" b="1" dirty="0">
                <a:latin typeface="+mn-ea"/>
              </a:rPr>
              <a:t>进行比较，两者存在差异性，突出事物的特征。</a:t>
            </a:r>
            <a:endParaRPr lang="zh-CN" altLang="en-US" sz="2000" b="1" dirty="0">
              <a:solidFill>
                <a:schemeClr val="accent5"/>
              </a:solidFill>
              <a:latin typeface="+mn-ea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000" b="1" dirty="0">
                <a:latin typeface="+mn-ea"/>
              </a:rPr>
              <a:t>④</a:t>
            </a:r>
            <a:r>
              <a:rPr lang="zh-CN" altLang="en-US" sz="2000" b="1" dirty="0">
                <a:solidFill>
                  <a:srgbClr val="FF0000"/>
                </a:solidFill>
                <a:latin typeface="+mn-ea"/>
              </a:rPr>
              <a:t>打比方</a:t>
            </a:r>
            <a:r>
              <a:rPr lang="zh-CN" altLang="en-US" sz="2000" b="1" dirty="0">
                <a:latin typeface="+mn-ea"/>
              </a:rPr>
              <a:t>：用比喻的方法，对事物作形象的说明。</a:t>
            </a:r>
            <a:endParaRPr lang="zh-CN" altLang="en-US" sz="2000" b="1" dirty="0">
              <a:solidFill>
                <a:schemeClr val="accent5"/>
              </a:solidFill>
              <a:latin typeface="+mn-ea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000" b="1" dirty="0">
                <a:latin typeface="+mn-ea"/>
              </a:rPr>
              <a:t>⑤</a:t>
            </a:r>
            <a:r>
              <a:rPr lang="zh-CN" altLang="en-US" sz="2000" b="1" dirty="0">
                <a:solidFill>
                  <a:srgbClr val="FF0000"/>
                </a:solidFill>
                <a:latin typeface="+mn-ea"/>
              </a:rPr>
              <a:t>摹状貌</a:t>
            </a:r>
            <a:r>
              <a:rPr lang="zh-CN" altLang="en-US" sz="2000" b="1" dirty="0">
                <a:latin typeface="+mn-ea"/>
              </a:rPr>
              <a:t>：就是通过具体的描写事物的形状或面貌来表明事物的特征。</a:t>
            </a:r>
            <a:endParaRPr lang="zh-CN" altLang="en-US" sz="2000" b="1" dirty="0">
              <a:latin typeface="+mn-ea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000" b="1" dirty="0">
                <a:latin typeface="+mn-ea"/>
              </a:rPr>
              <a:t>⑥</a:t>
            </a:r>
            <a:r>
              <a:rPr lang="zh-CN" altLang="en-US" sz="2000" b="1" dirty="0">
                <a:solidFill>
                  <a:srgbClr val="FF0000"/>
                </a:solidFill>
                <a:latin typeface="+mn-ea"/>
              </a:rPr>
              <a:t>下定义</a:t>
            </a:r>
            <a:r>
              <a:rPr lang="zh-CN" altLang="en-US" sz="2000" b="1" dirty="0">
                <a:latin typeface="+mn-ea"/>
              </a:rPr>
              <a:t>：用简明扼要的话对说明对象的本质属性作周全、周密的规定和说明。它用一种基本固定的判断句式，并揭示出这一事物区别于其他事物的本质属性。</a:t>
            </a:r>
            <a:endParaRPr lang="zh-CN" altLang="en-US" sz="2000" b="1" dirty="0">
              <a:latin typeface="+mn-ea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000" b="1" dirty="0">
                <a:latin typeface="+mn-ea"/>
              </a:rPr>
              <a:t>⑦</a:t>
            </a:r>
            <a:r>
              <a:rPr lang="zh-CN" altLang="en-US" sz="2000" b="1" dirty="0">
                <a:solidFill>
                  <a:srgbClr val="FF0000"/>
                </a:solidFill>
                <a:latin typeface="+mn-ea"/>
              </a:rPr>
              <a:t>作诠释</a:t>
            </a:r>
            <a:r>
              <a:rPr lang="zh-CN" altLang="en-US" sz="2000" b="1" dirty="0">
                <a:latin typeface="+mn-ea"/>
              </a:rPr>
              <a:t>：用通俗易懂的语言介绍或解说事物或事理的特点。</a:t>
            </a:r>
            <a:endParaRPr lang="zh-CN" altLang="en-US" sz="2000" b="1" dirty="0">
              <a:latin typeface="+mn-ea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000" b="1" dirty="0">
                <a:latin typeface="+mn-ea"/>
              </a:rPr>
              <a:t>⑧</a:t>
            </a:r>
            <a:r>
              <a:rPr lang="zh-CN" altLang="en-US" sz="2000" b="1" dirty="0">
                <a:solidFill>
                  <a:srgbClr val="FF0000"/>
                </a:solidFill>
                <a:latin typeface="+mn-ea"/>
              </a:rPr>
              <a:t>列数字</a:t>
            </a:r>
            <a:r>
              <a:rPr lang="zh-CN" altLang="en-US" sz="2000" b="1" dirty="0">
                <a:latin typeface="+mn-ea"/>
              </a:rPr>
              <a:t>：列举数据来具体说明事物或事理的特点。</a:t>
            </a:r>
            <a:endParaRPr lang="zh-CN" altLang="en-US" sz="2000" b="1" dirty="0">
              <a:latin typeface="+mn-ea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000" b="1" dirty="0">
                <a:latin typeface="+mn-ea"/>
              </a:rPr>
              <a:t>⑨</a:t>
            </a:r>
            <a:r>
              <a:rPr lang="zh-CN" altLang="en-US" sz="2000" b="1" dirty="0">
                <a:solidFill>
                  <a:srgbClr val="FF0000"/>
                </a:solidFill>
                <a:latin typeface="+mn-ea"/>
              </a:rPr>
              <a:t>列图表</a:t>
            </a:r>
            <a:r>
              <a:rPr lang="zh-CN" altLang="en-US" sz="2000" b="1" dirty="0">
                <a:latin typeface="+mn-ea"/>
              </a:rPr>
              <a:t>：运用直观的示意图或表格等形式说明事物或事理。</a:t>
            </a:r>
            <a:endParaRPr lang="zh-CN" altLang="en-US" sz="2000" b="1" dirty="0">
              <a:latin typeface="+mn-ea"/>
            </a:endParaRPr>
          </a:p>
          <a:p>
            <a:pPr>
              <a:lnSpc>
                <a:spcPct val="100000"/>
              </a:lnSpc>
              <a:buNone/>
            </a:pPr>
            <a:r>
              <a:rPr lang="zh-CN" altLang="en-US" sz="2000" b="1" dirty="0">
                <a:latin typeface="+mn-ea"/>
              </a:rPr>
              <a:t>⑩</a:t>
            </a:r>
            <a:r>
              <a:rPr lang="zh-CN" altLang="en-US" sz="2000" b="1" dirty="0">
                <a:solidFill>
                  <a:srgbClr val="FF0000"/>
                </a:solidFill>
                <a:latin typeface="+mn-ea"/>
              </a:rPr>
              <a:t>引资料：</a:t>
            </a:r>
            <a:r>
              <a:rPr lang="zh-CN" altLang="en-US" sz="2000" b="1" dirty="0">
                <a:solidFill>
                  <a:schemeClr val="tx1"/>
                </a:solidFill>
                <a:latin typeface="+mn-ea"/>
              </a:rPr>
              <a:t>用引用的方法说明事物的特征，增强说服力，如引用古诗文、谚语、俗话。引用说明在文章开头，还起到引出说明对象的作用。</a:t>
            </a:r>
            <a:r>
              <a:rPr lang="zh-CN" altLang="en-US" sz="2000" b="1" dirty="0">
                <a:solidFill>
                  <a:schemeClr val="accent5"/>
                </a:solidFill>
                <a:latin typeface="+mn-ea"/>
              </a:rPr>
              <a:t>　</a:t>
            </a:r>
            <a:endParaRPr lang="zh-CN" altLang="en-US" sz="2000" b="1" dirty="0">
              <a:solidFill>
                <a:schemeClr val="accent5"/>
              </a:solidFill>
              <a:latin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001385" y="542290"/>
            <a:ext cx="17760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00000"/>
              </a:lnSpc>
              <a:buNone/>
            </a:pPr>
            <a:r>
              <a:rPr lang="zh-CN" altLang="en-US" b="1" dirty="0">
                <a:solidFill>
                  <a:schemeClr val="accent5"/>
                </a:solidFill>
                <a:latin typeface="+mn-ea"/>
                <a:sym typeface="+mn-ea"/>
              </a:rPr>
              <a:t>（具体而真切）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165350" y="1334770"/>
            <a:ext cx="156210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00000"/>
              </a:lnSpc>
              <a:buNone/>
            </a:pPr>
            <a:r>
              <a:rPr lang="zh-CN" altLang="en-US" b="1" dirty="0">
                <a:solidFill>
                  <a:schemeClr val="accent5"/>
                </a:solidFill>
                <a:latin typeface="+mn-ea"/>
                <a:sym typeface="+mn-ea"/>
              </a:rPr>
              <a:t>（条理清楚）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9319895" y="1703705"/>
            <a:ext cx="15951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b="1" dirty="0">
                <a:solidFill>
                  <a:schemeClr val="accent5"/>
                </a:solidFill>
                <a:latin typeface="+mn-ea"/>
                <a:sym typeface="+mn-ea"/>
              </a:rPr>
              <a:t>（突出强调）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752590" y="2172335"/>
            <a:ext cx="20605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b="1" dirty="0">
                <a:solidFill>
                  <a:schemeClr val="accent5"/>
                </a:solidFill>
                <a:latin typeface="+mn-ea"/>
                <a:sym typeface="+mn-ea"/>
              </a:rPr>
              <a:t>（形象生动）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8813165" y="3354070"/>
            <a:ext cx="43414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00000"/>
              </a:lnSpc>
              <a:buNone/>
            </a:pPr>
            <a:r>
              <a:rPr lang="zh-CN" altLang="en-US" b="1" dirty="0">
                <a:solidFill>
                  <a:schemeClr val="accent5"/>
                </a:solidFill>
                <a:latin typeface="+mn-ea"/>
                <a:sym typeface="+mn-ea"/>
              </a:rPr>
              <a:t>（具体的解释说明，通俗易懂）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887210" y="4153535"/>
            <a:ext cx="179197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00000"/>
              </a:lnSpc>
              <a:buNone/>
            </a:pPr>
            <a:r>
              <a:rPr lang="zh-CN" altLang="en-US" b="1" dirty="0">
                <a:solidFill>
                  <a:schemeClr val="accent5"/>
                </a:solidFill>
                <a:latin typeface="+mn-ea"/>
                <a:sym typeface="+mn-ea"/>
              </a:rPr>
              <a:t>（具体而准确）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8935720" y="2540635"/>
            <a:ext cx="202184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（更具体、生动）</a:t>
            </a:r>
            <a:endParaRPr lang="zh-CN" altLang="en-US" b="1" dirty="0">
              <a:solidFill>
                <a:schemeClr val="accent5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987665" y="3785235"/>
            <a:ext cx="179197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（更通俗易懂）</a:t>
            </a:r>
            <a:endParaRPr lang="zh-CN" altLang="en-US" b="1" dirty="0">
              <a:solidFill>
                <a:schemeClr val="accent5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843520" y="4621530"/>
            <a:ext cx="340106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lnSpc>
                <a:spcPct val="100000"/>
              </a:lnSpc>
              <a:buNone/>
            </a:pPr>
            <a:r>
              <a:rPr lang="zh-CN" altLang="en-US" b="1" dirty="0">
                <a:solidFill>
                  <a:schemeClr val="accent5"/>
                </a:solidFill>
                <a:latin typeface="+mn-ea"/>
                <a:sym typeface="+mn-ea"/>
              </a:rPr>
              <a:t>（使读者一目了然，直观形象）</a:t>
            </a:r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7054215" y="5420995"/>
            <a:ext cx="24815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b="1" dirty="0">
                <a:solidFill>
                  <a:schemeClr val="accent5"/>
                </a:solidFill>
                <a:latin typeface="+mn-ea"/>
                <a:sym typeface="+mn-ea"/>
              </a:rPr>
              <a:t>（更具体、更充实）　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8" grpId="0"/>
      <p:bldP spid="6" grpId="0"/>
      <p:bldP spid="9" grpId="0"/>
      <p:bldP spid="7" grpId="0"/>
      <p:bldP spid="10" grpId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090" name="文本占位符 89089"/>
          <p:cNvSpPr>
            <a:spLocks noGrp="1"/>
          </p:cNvSpPr>
          <p:nvPr>
            <p:ph type="body" idx="1"/>
          </p:nvPr>
        </p:nvSpPr>
        <p:spPr/>
        <p:txBody>
          <a:bodyPr/>
          <a:p>
            <a:pPr marL="0" indent="0">
              <a:lnSpc>
                <a:spcPct val="140000"/>
              </a:lnSpc>
              <a:buNone/>
            </a:pPr>
            <a:r>
              <a:rPr lang="zh-CN" altLang="en-US" sz="4000" b="1" dirty="0">
                <a:solidFill>
                  <a:srgbClr val="C00000"/>
                </a:solidFill>
              </a:rPr>
              <a:t>首先，</a:t>
            </a:r>
            <a:r>
              <a:rPr lang="zh-CN" altLang="en-US" sz="4000" b="1" dirty="0"/>
              <a:t>准确判断例句所运用的说明方法（</a:t>
            </a:r>
            <a:r>
              <a:rPr lang="en-US" altLang="zh-CN" sz="4000" b="1" dirty="0"/>
              <a:t>+</a:t>
            </a:r>
            <a:r>
              <a:rPr lang="zh-CN" altLang="en-US" sz="4000" b="1" dirty="0"/>
              <a:t>怎么用的）。</a:t>
            </a:r>
            <a:endParaRPr lang="zh-CN" altLang="en-US" sz="4000" b="1" dirty="0"/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4000" b="1" dirty="0">
                <a:solidFill>
                  <a:srgbClr val="C00000"/>
                </a:solidFill>
              </a:rPr>
              <a:t>其次，</a:t>
            </a:r>
            <a:r>
              <a:rPr lang="zh-CN" altLang="en-US" sz="4000" b="1" dirty="0"/>
              <a:t>切实了解各种说明方法的作用。</a:t>
            </a:r>
            <a:endParaRPr lang="zh-CN" altLang="en-US" sz="4000" b="1" dirty="0"/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4000" b="1" dirty="0">
                <a:solidFill>
                  <a:srgbClr val="C00000"/>
                </a:solidFill>
              </a:rPr>
              <a:t>最后，</a:t>
            </a:r>
            <a:r>
              <a:rPr lang="zh-CN" altLang="en-US" sz="4000" b="1" dirty="0">
                <a:solidFill>
                  <a:schemeClr val="tx1"/>
                </a:solidFill>
              </a:rPr>
              <a:t>说明了说明对象的什么特点。</a:t>
            </a:r>
            <a:endParaRPr lang="zh-CN" altLang="en-US" sz="4000" b="1" dirty="0">
              <a:solidFill>
                <a:schemeClr val="tx1"/>
              </a:solidFill>
            </a:endParaRPr>
          </a:p>
        </p:txBody>
      </p:sp>
      <p:sp>
        <p:nvSpPr>
          <p:cNvPr id="89091" name="标题 89090"/>
          <p:cNvSpPr>
            <a:spLocks noGrp="1"/>
          </p:cNvSpPr>
          <p:nvPr>
            <p:ph type="title"/>
          </p:nvPr>
        </p:nvSpPr>
        <p:spPr>
          <a:xfrm>
            <a:off x="1388745" y="499745"/>
            <a:ext cx="10515600" cy="1325563"/>
          </a:xfrm>
        </p:spPr>
        <p:txBody>
          <a:bodyPr vert="horz" wrap="square" lIns="91440" tIns="45720" rIns="91440" bIns="45720" anchor="ctr"/>
          <a:p>
            <a:r>
              <a:rPr lang="zh-CN" altLang="en-US" b="1" dirty="0">
                <a:solidFill>
                  <a:srgbClr val="002060"/>
                </a:solidFill>
              </a:rPr>
              <a:t>如何分析文章的说明方法 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0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90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90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4" name="标题 90113"/>
          <p:cNvSpPr>
            <a:spLocks noGrp="1"/>
          </p:cNvSpPr>
          <p:nvPr>
            <p:ph type="title"/>
          </p:nvPr>
        </p:nvSpPr>
        <p:spPr>
          <a:xfrm>
            <a:off x="1454785" y="365125"/>
            <a:ext cx="9899015" cy="1325880"/>
          </a:xfrm>
        </p:spPr>
        <p:txBody>
          <a:bodyPr anchor="ctr"/>
          <a:p>
            <a:r>
              <a:rPr lang="zh-CN" altLang="en-US" b="1" dirty="0">
                <a:solidFill>
                  <a:srgbClr val="002060"/>
                </a:solidFill>
              </a:rPr>
              <a:t>如何分析文章的说明方法 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  <p:sp>
        <p:nvSpPr>
          <p:cNvPr id="90115" name="文本占位符 90114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lang="zh-CN" altLang="en-US" sz="3600" b="1" dirty="0"/>
              <a:t>例句：</a:t>
            </a:r>
            <a:endParaRPr lang="zh-CN" altLang="en-US" sz="3600" b="1" dirty="0"/>
          </a:p>
          <a:p>
            <a:r>
              <a:rPr lang="zh-CN" altLang="en-US" sz="3600" b="1" dirty="0"/>
              <a:t>“用图画来比方，对称的建筑是图案画，不是美术画，而园林是美术画，美术画要求自然之趣，是不讲究对称的。”</a:t>
            </a:r>
            <a:endParaRPr lang="zh-CN" altLang="en-US" sz="3600" b="1" dirty="0"/>
          </a:p>
          <a:p>
            <a:r>
              <a:rPr lang="zh-CN" altLang="en-US" sz="3600" b="1" dirty="0"/>
              <a:t>上面的句子运用了</a:t>
            </a:r>
            <a:r>
              <a:rPr lang="zh-CN" altLang="en-US" sz="3600" b="1" u="sng" dirty="0">
                <a:solidFill>
                  <a:srgbClr val="FF0000"/>
                </a:solidFill>
              </a:rPr>
              <a:t>什么说明方法</a:t>
            </a:r>
            <a:r>
              <a:rPr lang="zh-CN" altLang="en-US" sz="3600" b="1" dirty="0"/>
              <a:t>，</a:t>
            </a:r>
            <a:endParaRPr lang="zh-CN" altLang="en-US" sz="3600" b="1" dirty="0"/>
          </a:p>
          <a:p>
            <a:pPr>
              <a:buNone/>
            </a:pPr>
            <a:r>
              <a:rPr lang="zh-CN" altLang="en-US" sz="3600" b="1" dirty="0">
                <a:solidFill>
                  <a:srgbClr val="FF0000"/>
                </a:solidFill>
              </a:rPr>
              <a:t>   </a:t>
            </a:r>
            <a:r>
              <a:rPr lang="zh-CN" altLang="en-US" sz="3600" b="1" u="sng" dirty="0">
                <a:solidFill>
                  <a:srgbClr val="FF0000"/>
                </a:solidFill>
              </a:rPr>
              <a:t>怎么样</a:t>
            </a:r>
            <a:r>
              <a:rPr lang="zh-CN" altLang="en-US" sz="3600" b="1" dirty="0"/>
              <a:t>说明了</a:t>
            </a:r>
            <a:r>
              <a:rPr lang="zh-CN" altLang="en-US" sz="3600" b="1" u="sng" dirty="0">
                <a:solidFill>
                  <a:srgbClr val="FF0000"/>
                </a:solidFill>
              </a:rPr>
              <a:t>什么事物</a:t>
            </a:r>
            <a:r>
              <a:rPr lang="zh-CN" altLang="en-US" sz="3600" b="1" dirty="0"/>
              <a:t>的</a:t>
            </a:r>
            <a:r>
              <a:rPr lang="zh-CN" altLang="en-US" sz="3600" b="1" dirty="0">
                <a:solidFill>
                  <a:srgbClr val="FF0000"/>
                </a:solidFill>
              </a:rPr>
              <a:t>什么特点。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1138" name="文本占位符 91137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lang="zh-CN" altLang="en-US" sz="2800" b="1" dirty="0"/>
              <a:t>例句：“用图画来比方，对称的建筑是图案画，不是美术画，而园林是美术画，美术画要求自然之趣，是不讲究对称的。”</a:t>
            </a:r>
            <a:endParaRPr lang="zh-CN" altLang="en-US" sz="2800" b="1" dirty="0"/>
          </a:p>
          <a:p>
            <a:endParaRPr lang="zh-CN" altLang="en-US" dirty="0"/>
          </a:p>
          <a:p>
            <a:r>
              <a:rPr lang="zh-CN" altLang="en-US" dirty="0"/>
              <a:t>例句运用了</a:t>
            </a:r>
            <a:r>
              <a:rPr lang="zh-CN" altLang="en-US" b="1" u="sng" dirty="0">
                <a:solidFill>
                  <a:srgbClr val="FF0000"/>
                </a:solidFill>
              </a:rPr>
              <a:t>打比方</a:t>
            </a:r>
            <a:r>
              <a:rPr lang="zh-CN" altLang="en-US" dirty="0"/>
              <a:t>的说明方法，把</a:t>
            </a:r>
            <a:r>
              <a:rPr lang="zh-CN" altLang="en-US" b="1" u="sng" dirty="0">
                <a:solidFill>
                  <a:srgbClr val="FF0000"/>
                </a:solidFill>
              </a:rPr>
              <a:t>苏州园林</a:t>
            </a:r>
            <a:r>
              <a:rPr lang="zh-CN" altLang="en-US" dirty="0"/>
              <a:t>比喻成</a:t>
            </a:r>
            <a:r>
              <a:rPr lang="zh-CN" altLang="en-US" b="1" u="sng" dirty="0">
                <a:solidFill>
                  <a:srgbClr val="FF0000"/>
                </a:solidFill>
              </a:rPr>
              <a:t>美术画</a:t>
            </a:r>
            <a:r>
              <a:rPr lang="zh-CN" altLang="en-US" dirty="0"/>
              <a:t>，</a:t>
            </a:r>
            <a:r>
              <a:rPr lang="zh-CN" altLang="en-US" b="1" u="sng" dirty="0">
                <a:solidFill>
                  <a:srgbClr val="FF0000"/>
                </a:solidFill>
              </a:rPr>
              <a:t>形象生动地</a:t>
            </a:r>
            <a:r>
              <a:rPr lang="zh-CN" altLang="en-US" dirty="0"/>
              <a:t>说明了</a:t>
            </a:r>
            <a:r>
              <a:rPr lang="zh-CN" altLang="en-US" b="1" u="sng" dirty="0">
                <a:solidFill>
                  <a:srgbClr val="FF0000"/>
                </a:solidFill>
              </a:rPr>
              <a:t>苏州园林的亭台轩榭</a:t>
            </a:r>
            <a:r>
              <a:rPr lang="zh-CN" altLang="en-US" dirty="0">
                <a:solidFill>
                  <a:srgbClr val="FF0000"/>
                </a:solidFill>
              </a:rPr>
              <a:t>“</a:t>
            </a:r>
            <a:r>
              <a:rPr lang="zh-CN" altLang="en-US" b="1" u="sng" dirty="0">
                <a:solidFill>
                  <a:srgbClr val="FF0000"/>
                </a:solidFill>
              </a:rPr>
              <a:t>要求自然之趣，不讲究对称</a:t>
            </a:r>
            <a:r>
              <a:rPr lang="zh-CN" altLang="en-US" dirty="0"/>
              <a:t>”的特点，从而也进一步说明了</a:t>
            </a:r>
            <a:r>
              <a:rPr lang="zh-CN" altLang="en-US" u="sng" dirty="0"/>
              <a:t> </a:t>
            </a:r>
            <a:r>
              <a:rPr lang="zh-CN" altLang="en-US" b="1" u="sng" dirty="0">
                <a:solidFill>
                  <a:srgbClr val="FF0000"/>
                </a:solidFill>
              </a:rPr>
              <a:t>苏州园林的图画美</a:t>
            </a:r>
            <a:r>
              <a:rPr lang="zh-CN" altLang="en-US" b="1" u="sng" dirty="0"/>
              <a:t> </a:t>
            </a:r>
            <a:r>
              <a:rPr lang="zh-CN" altLang="en-US" dirty="0"/>
              <a:t>的特点。</a:t>
            </a:r>
            <a:endParaRPr lang="zh-CN" altLang="en-US" dirty="0"/>
          </a:p>
        </p:txBody>
      </p:sp>
      <p:sp>
        <p:nvSpPr>
          <p:cNvPr id="91139" name="标题 91138"/>
          <p:cNvSpPr>
            <a:spLocks noGrp="1"/>
          </p:cNvSpPr>
          <p:nvPr>
            <p:ph type="title"/>
          </p:nvPr>
        </p:nvSpPr>
        <p:spPr>
          <a:xfrm>
            <a:off x="1404620" y="365125"/>
            <a:ext cx="9949180" cy="1325880"/>
          </a:xfrm>
        </p:spPr>
        <p:txBody>
          <a:bodyPr vert="horz" wrap="square" lIns="91440" tIns="45720" rIns="91440" bIns="45720" anchor="ctr"/>
          <a:p>
            <a:r>
              <a:rPr lang="zh-CN" altLang="en-US" b="1" dirty="0">
                <a:solidFill>
                  <a:srgbClr val="002060"/>
                </a:solidFill>
              </a:rPr>
              <a:t>如何分析文章的说明方法</a:t>
            </a:r>
            <a:r>
              <a:rPr lang="zh-CN" altLang="en-US" dirty="0">
                <a:solidFill>
                  <a:srgbClr val="002060"/>
                </a:solidFill>
              </a:rPr>
              <a:t> </a:t>
            </a:r>
            <a:endParaRPr lang="zh-CN" alt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>
                                            <p:txEl>
                                              <p:charRg st="0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1138">
                                            <p:txEl>
                                              <p:charRg st="0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1138">
                                            <p:txEl>
                                              <p:charRg st="0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>
                                            <p:txEl>
                                              <p:charRg st="56" end="1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1138">
                                            <p:txEl>
                                              <p:charRg st="56" end="14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1138">
                                            <p:txEl>
                                              <p:charRg st="56" end="14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186" name="标题 93185"/>
          <p:cNvSpPr>
            <a:spLocks noGrp="1"/>
          </p:cNvSpPr>
          <p:nvPr>
            <p:ph type="title"/>
          </p:nvPr>
        </p:nvSpPr>
        <p:spPr>
          <a:xfrm>
            <a:off x="1283970" y="298450"/>
            <a:ext cx="10515600" cy="1325563"/>
          </a:xfrm>
        </p:spPr>
        <p:txBody>
          <a:bodyPr anchor="ctr"/>
          <a:p>
            <a:r>
              <a:rPr lang="zh-CN" altLang="en-US" b="1" dirty="0">
                <a:solidFill>
                  <a:srgbClr val="002060"/>
                </a:solidFill>
              </a:rPr>
              <a:t>试 着 把 </a:t>
            </a:r>
            <a:r>
              <a:rPr lang="zh-CN" altLang="en-US" b="1" dirty="0">
                <a:solidFill>
                  <a:srgbClr val="FF0000"/>
                </a:solidFill>
              </a:rPr>
              <a:t>红 色</a:t>
            </a:r>
            <a:r>
              <a:rPr lang="zh-CN" altLang="en-US" b="1" dirty="0">
                <a:solidFill>
                  <a:srgbClr val="002060"/>
                </a:solidFill>
              </a:rPr>
              <a:t> 变 成</a:t>
            </a:r>
            <a:r>
              <a:rPr lang="zh-CN" altLang="en-US" b="1" dirty="0">
                <a:solidFill>
                  <a:srgbClr val="FF0000"/>
                </a:solidFill>
              </a:rPr>
              <a:t> </a:t>
            </a:r>
            <a:r>
              <a:rPr lang="zh-CN" altLang="en-US" b="1" dirty="0">
                <a:solidFill>
                  <a:schemeClr val="tx1"/>
                </a:solidFill>
              </a:rPr>
              <a:t>黑 色</a:t>
            </a:r>
            <a:endParaRPr lang="zh-CN" altLang="en-US" b="1">
              <a:solidFill>
                <a:schemeClr val="tx1"/>
              </a:solidFill>
            </a:endParaRPr>
          </a:p>
        </p:txBody>
      </p:sp>
      <p:sp>
        <p:nvSpPr>
          <p:cNvPr id="93187" name="文本占位符 93186"/>
          <p:cNvSpPr>
            <a:spLocks noGrp="1"/>
          </p:cNvSpPr>
          <p:nvPr>
            <p:ph type="body" idx="1"/>
          </p:nvPr>
        </p:nvSpPr>
        <p:spPr>
          <a:xfrm>
            <a:off x="838200" y="1254125"/>
            <a:ext cx="10515600" cy="2884805"/>
          </a:xfrm>
        </p:spPr>
        <p:txBody>
          <a:bodyPr/>
          <a:p>
            <a:pPr marL="0" indent="0">
              <a:lnSpc>
                <a:spcPct val="100000"/>
              </a:lnSpc>
              <a:buNone/>
            </a:pPr>
            <a:r>
              <a:rPr lang="en-US" altLang="zh-CN" sz="2800" b="1" dirty="0"/>
              <a:t>        </a:t>
            </a:r>
            <a:r>
              <a:rPr lang="zh-CN" altLang="en-US" sz="2800" b="1" dirty="0"/>
              <a:t>“我国的建筑，从古代的宫殿到近代的一般住房，绝大部分是对称的，左边怎么样，右边也怎么样。苏州园林可绝不讲究对称，好像要故意避免似的。”</a:t>
            </a:r>
            <a:endParaRPr lang="zh-CN" altLang="en-US" sz="2800" b="1" dirty="0"/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/>
              <a:t>        这是将</a:t>
            </a:r>
            <a:r>
              <a:rPr lang="zh-CN" altLang="en-US" sz="3600" b="1" u="sng" dirty="0">
                <a:solidFill>
                  <a:srgbClr val="FF0000"/>
                </a:solidFill>
              </a:rPr>
              <a:t>什么事物</a:t>
            </a:r>
            <a:r>
              <a:rPr lang="zh-CN" altLang="en-US" b="1" dirty="0"/>
              <a:t>与</a:t>
            </a:r>
            <a:r>
              <a:rPr lang="zh-CN" altLang="en-US" sz="3600" b="1" u="sng" dirty="0">
                <a:solidFill>
                  <a:srgbClr val="FF0000"/>
                </a:solidFill>
              </a:rPr>
              <a:t>什么事物</a:t>
            </a:r>
            <a:r>
              <a:rPr lang="zh-CN" altLang="en-US" b="1" dirty="0"/>
              <a:t>进行比较？通过这样的比较，实际上我们就对</a:t>
            </a:r>
            <a:r>
              <a:rPr lang="zh-CN" altLang="en-US" b="1" u="sng" dirty="0"/>
              <a:t>苏州园林</a:t>
            </a:r>
            <a:r>
              <a:rPr lang="zh-CN" altLang="en-US" b="1" dirty="0"/>
              <a:t>的</a:t>
            </a:r>
            <a:r>
              <a:rPr lang="zh-CN" altLang="en-US" sz="3600" b="1" u="sng" dirty="0">
                <a:solidFill>
                  <a:srgbClr val="FF0000"/>
                </a:solidFill>
              </a:rPr>
              <a:t>什么特点</a:t>
            </a:r>
            <a:r>
              <a:rPr lang="zh-CN" altLang="en-US" b="1" dirty="0"/>
              <a:t>非常清楚了？</a:t>
            </a:r>
            <a:r>
              <a:rPr lang="zh-CN" altLang="en-US" dirty="0"/>
              <a:t> </a:t>
            </a:r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942975" y="4578350"/>
            <a:ext cx="1030605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00000"/>
              </a:lnSpc>
            </a:pPr>
            <a:r>
              <a:rPr lang="en-US" altLang="zh-CN" sz="2800" dirty="0">
                <a:sym typeface="+mn-ea"/>
              </a:rPr>
              <a:t>       </a:t>
            </a:r>
            <a:r>
              <a:rPr lang="en-US" altLang="zh-CN" sz="2800" b="1" dirty="0">
                <a:sym typeface="+mn-ea"/>
              </a:rPr>
              <a:t> </a:t>
            </a:r>
            <a:r>
              <a:rPr lang="zh-CN" altLang="en-US" sz="2800" b="1" dirty="0">
                <a:sym typeface="+mn-ea"/>
              </a:rPr>
              <a:t>运用</a:t>
            </a:r>
            <a:r>
              <a:rPr lang="zh-CN" altLang="en-US" sz="3600" b="1" u="sng" dirty="0">
                <a:sym typeface="+mn-ea"/>
              </a:rPr>
              <a:t>作比较</a:t>
            </a:r>
            <a:r>
              <a:rPr lang="zh-CN" altLang="en-US" sz="2800" b="1" dirty="0">
                <a:sym typeface="+mn-ea"/>
              </a:rPr>
              <a:t>的说明方法，把</a:t>
            </a:r>
            <a:r>
              <a:rPr lang="zh-CN" altLang="en-US" sz="3600" b="1" u="sng" dirty="0">
                <a:sym typeface="+mn-ea"/>
              </a:rPr>
              <a:t>苏州园林</a:t>
            </a:r>
            <a:r>
              <a:rPr lang="zh-CN" altLang="en-US" sz="2800" b="1" dirty="0">
                <a:sym typeface="+mn-ea"/>
              </a:rPr>
              <a:t>与</a:t>
            </a:r>
            <a:r>
              <a:rPr lang="zh-CN" altLang="en-US" sz="3600" b="1" u="sng" dirty="0">
                <a:sym typeface="+mn-ea"/>
              </a:rPr>
              <a:t>我国的建筑</a:t>
            </a:r>
            <a:r>
              <a:rPr lang="zh-CN" altLang="en-US" sz="2800" b="1" dirty="0">
                <a:sym typeface="+mn-ea"/>
              </a:rPr>
              <a:t>进行对比，突出了</a:t>
            </a:r>
            <a:r>
              <a:rPr lang="zh-CN" altLang="en-US" sz="3600" b="1" u="sng" dirty="0">
                <a:sym typeface="+mn-ea"/>
              </a:rPr>
              <a:t> 苏州园林 </a:t>
            </a:r>
            <a:r>
              <a:rPr lang="zh-CN" altLang="en-US" sz="3600" b="1" dirty="0">
                <a:sym typeface="+mn-ea"/>
              </a:rPr>
              <a:t>“</a:t>
            </a:r>
            <a:r>
              <a:rPr lang="zh-CN" altLang="en-US" sz="3600" b="1" u="sng" dirty="0">
                <a:sym typeface="+mn-ea"/>
              </a:rPr>
              <a:t>要求自然之趣，不讲究对称</a:t>
            </a:r>
            <a:r>
              <a:rPr lang="zh-CN" altLang="en-US" sz="2800" b="1" dirty="0">
                <a:sym typeface="+mn-ea"/>
              </a:rPr>
              <a:t>”的特点。</a:t>
            </a:r>
            <a:endParaRPr lang="zh-CN" altLang="en-US" sz="2800" b="1"/>
          </a:p>
        </p:txBody>
      </p:sp>
      <p:sp>
        <p:nvSpPr>
          <p:cNvPr id="3" name="文本框 2"/>
          <p:cNvSpPr txBox="1"/>
          <p:nvPr/>
        </p:nvSpPr>
        <p:spPr>
          <a:xfrm>
            <a:off x="1405890" y="3871595"/>
            <a:ext cx="375666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看看你对了吗？</a:t>
            </a:r>
            <a:endParaRPr lang="zh-CN" altLang="en-US" sz="4000" b="1"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5234" name="标题 95233"/>
          <p:cNvSpPr>
            <a:spLocks noGrp="1"/>
          </p:cNvSpPr>
          <p:nvPr>
            <p:ph type="title"/>
          </p:nvPr>
        </p:nvSpPr>
        <p:spPr>
          <a:xfrm>
            <a:off x="1338580" y="518795"/>
            <a:ext cx="10515600" cy="1325563"/>
          </a:xfrm>
        </p:spPr>
        <p:txBody>
          <a:bodyPr anchor="ctr"/>
          <a:p>
            <a:r>
              <a:rPr lang="zh-CN" altLang="en-US" sz="48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再 来 </a:t>
            </a:r>
            <a:r>
              <a:rPr lang="zh-CN" altLang="en-US" sz="54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试 试</a:t>
            </a:r>
            <a:r>
              <a:rPr lang="zh-CN" altLang="en-US" sz="4800" b="1" dirty="0">
                <a:solidFill>
                  <a:srgbClr val="00206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看</a:t>
            </a:r>
            <a:endParaRPr lang="zh-CN" altLang="en-US" sz="4800" b="1" dirty="0">
              <a:solidFill>
                <a:srgbClr val="00206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5235" name="文本占位符 95234"/>
          <p:cNvSpPr>
            <a:spLocks noGrp="1"/>
          </p:cNvSpPr>
          <p:nvPr>
            <p:ph type="body" sz="half" idx="1"/>
          </p:nvPr>
        </p:nvSpPr>
        <p:spPr>
          <a:xfrm>
            <a:off x="1026160" y="1978025"/>
            <a:ext cx="5422265" cy="4114800"/>
          </a:xfrm>
        </p:spPr>
        <p:txBody>
          <a:bodyPr/>
          <a:p>
            <a:pPr marL="0" indent="0">
              <a:lnSpc>
                <a:spcPct val="120000"/>
              </a:lnSpc>
              <a:buNone/>
            </a:pPr>
            <a:r>
              <a:rPr lang="en-US" altLang="zh-CN" sz="4000" b="1" dirty="0">
                <a:latin typeface="华文新魏" panose="02010800040101010101" charset="-122"/>
                <a:ea typeface="华文新魏" panose="02010800040101010101" charset="-122"/>
              </a:rPr>
              <a:t>         </a:t>
            </a:r>
            <a:r>
              <a:rPr lang="zh-CN" altLang="en-US" sz="4000" b="1" dirty="0">
                <a:latin typeface="华文新魏" panose="02010800040101010101" charset="-122"/>
                <a:ea typeface="华文新魏" panose="02010800040101010101" charset="-122"/>
              </a:rPr>
              <a:t>在课文中找出运用了</a:t>
            </a:r>
            <a:r>
              <a:rPr lang="zh-CN" altLang="en-US" sz="40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说明方法</a:t>
            </a:r>
            <a:r>
              <a:rPr lang="zh-CN" altLang="en-US" sz="4000" b="1" dirty="0">
                <a:latin typeface="华文新魏" panose="02010800040101010101" charset="-122"/>
                <a:ea typeface="华文新魏" panose="02010800040101010101" charset="-122"/>
              </a:rPr>
              <a:t>的句子，并且试着分析用了这种说明方法的</a:t>
            </a:r>
            <a:r>
              <a:rPr lang="zh-CN" altLang="en-US" sz="40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好处</a:t>
            </a:r>
            <a:r>
              <a:rPr lang="zh-CN" altLang="en-US" sz="4000" b="1" dirty="0">
                <a:latin typeface="华文新魏" panose="02010800040101010101" charset="-122"/>
                <a:ea typeface="华文新魏" panose="02010800040101010101" charset="-122"/>
              </a:rPr>
              <a:t>。 </a:t>
            </a:r>
            <a:endParaRPr lang="zh-CN" altLang="en-US" sz="4000" b="1" dirty="0">
              <a:latin typeface="华文新魏" panose="02010800040101010101" charset="-122"/>
              <a:ea typeface="华文新魏" panose="02010800040101010101" charset="-122"/>
            </a:endParaRPr>
          </a:p>
        </p:txBody>
      </p:sp>
      <p:sp>
        <p:nvSpPr>
          <p:cNvPr id="95236" name="文本占位符 95235"/>
          <p:cNvSpPr>
            <a:spLocks noGrp="1"/>
          </p:cNvSpPr>
          <p:nvPr>
            <p:ph type="body" sz="half" idx="2"/>
          </p:nvPr>
        </p:nvSpPr>
        <p:spPr>
          <a:xfrm>
            <a:off x="7687310" y="1245870"/>
            <a:ext cx="2263775" cy="4679950"/>
          </a:xfrm>
        </p:spPr>
        <p:txBody>
          <a:bodyPr/>
          <a:p>
            <a:pPr>
              <a:buNone/>
            </a:pPr>
            <a:r>
              <a:rPr lang="en-US" altLang="en-US" sz="2800" b="1"/>
              <a:t>※</a:t>
            </a:r>
            <a:r>
              <a:rPr lang="zh-CN" altLang="en-US" sz="5400" b="1" dirty="0">
                <a:solidFill>
                  <a:srgbClr val="FF0000"/>
                </a:solidFill>
                <a:ea typeface="方正隶书简体" pitchFamily="2" charset="-122"/>
              </a:rPr>
              <a:t>记得</a:t>
            </a:r>
            <a:endParaRPr lang="zh-CN" altLang="en-US" sz="5400" b="1" dirty="0">
              <a:solidFill>
                <a:srgbClr val="FF0000"/>
              </a:solidFill>
              <a:ea typeface="方正隶书简体" pitchFamily="2" charset="-122"/>
            </a:endParaRPr>
          </a:p>
          <a:p>
            <a:pPr>
              <a:buNone/>
            </a:pPr>
            <a:r>
              <a:rPr lang="zh-CN" altLang="en-US" sz="5400" b="1" dirty="0">
                <a:solidFill>
                  <a:srgbClr val="FF0000"/>
                </a:solidFill>
                <a:ea typeface="方正隶书简体" pitchFamily="2" charset="-122"/>
              </a:rPr>
              <a:t>跟同学</a:t>
            </a:r>
            <a:endParaRPr lang="zh-CN" altLang="en-US" sz="5400" b="1" dirty="0">
              <a:solidFill>
                <a:srgbClr val="FF0000"/>
              </a:solidFill>
              <a:ea typeface="方正隶书简体" pitchFamily="2" charset="-122"/>
            </a:endParaRPr>
          </a:p>
          <a:p>
            <a:pPr>
              <a:buNone/>
            </a:pPr>
            <a:r>
              <a:rPr lang="zh-CN" altLang="en-US" sz="5400" b="1" dirty="0">
                <a:solidFill>
                  <a:srgbClr val="FF0000"/>
                </a:solidFill>
                <a:ea typeface="方正隶书简体" pitchFamily="2" charset="-122"/>
              </a:rPr>
              <a:t>交流分</a:t>
            </a:r>
            <a:endParaRPr lang="zh-CN" altLang="en-US" sz="5400" b="1" dirty="0">
              <a:solidFill>
                <a:srgbClr val="FF0000"/>
              </a:solidFill>
              <a:ea typeface="方正隶书简体" pitchFamily="2" charset="-122"/>
            </a:endParaRPr>
          </a:p>
          <a:p>
            <a:pPr>
              <a:buNone/>
            </a:pPr>
            <a:r>
              <a:rPr lang="zh-CN" altLang="en-US" sz="5400" b="1" dirty="0">
                <a:solidFill>
                  <a:srgbClr val="FF0000"/>
                </a:solidFill>
                <a:ea typeface="方正隶书简体" pitchFamily="2" charset="-122"/>
              </a:rPr>
              <a:t>享哦！</a:t>
            </a:r>
            <a:endParaRPr lang="zh-CN" altLang="en-US" sz="5400" b="1" dirty="0">
              <a:solidFill>
                <a:srgbClr val="FF0000"/>
              </a:solidFill>
              <a:ea typeface="方正隶书简体" pitchFamily="2" charset="-122"/>
            </a:endParaRPr>
          </a:p>
        </p:txBody>
      </p:sp>
      <p:sp>
        <p:nvSpPr>
          <p:cNvPr id="95237" name="直接连接符 95236"/>
          <p:cNvSpPr/>
          <p:nvPr/>
        </p:nvSpPr>
        <p:spPr>
          <a:xfrm>
            <a:off x="6816725" y="1844675"/>
            <a:ext cx="0" cy="43211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8" name="标题 96257"/>
          <p:cNvSpPr>
            <a:spLocks noGrp="1"/>
          </p:cNvSpPr>
          <p:nvPr>
            <p:ph type="title"/>
          </p:nvPr>
        </p:nvSpPr>
        <p:spPr>
          <a:xfrm>
            <a:off x="1371600" y="499745"/>
            <a:ext cx="10515600" cy="1325563"/>
          </a:xfrm>
        </p:spPr>
        <p:txBody>
          <a:bodyPr anchor="ctr"/>
          <a:p>
            <a:r>
              <a:rPr lang="zh-CN" altLang="en-US" b="1" dirty="0">
                <a:solidFill>
                  <a:srgbClr val="002060"/>
                </a:solidFill>
              </a:rPr>
              <a:t>如何分析说明文的语言特色 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  <p:sp>
        <p:nvSpPr>
          <p:cNvPr id="96259" name="文本占位符 96258"/>
          <p:cNvSpPr>
            <a:spLocks noGrp="1"/>
          </p:cNvSpPr>
          <p:nvPr>
            <p:ph type="body" idx="1"/>
          </p:nvPr>
        </p:nvSpPr>
        <p:spPr/>
        <p:txBody>
          <a:bodyPr/>
          <a:p>
            <a:pPr>
              <a:lnSpc>
                <a:spcPct val="120000"/>
              </a:lnSpc>
            </a:pPr>
            <a:r>
              <a:rPr lang="zh-CN" altLang="en-US" b="1" dirty="0"/>
              <a:t>首先，了解说明文语言的特点</a:t>
            </a:r>
            <a:r>
              <a:rPr lang="en-US" altLang="zh-CN" b="1">
                <a:latin typeface="Times New Roman" panose="02020603050405020304" pitchFamily="18" charset="0"/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</a:rPr>
              <a:t>准确性</a:t>
            </a:r>
            <a:r>
              <a:rPr lang="zh-CN" altLang="en-US" b="1" dirty="0"/>
              <a:t>、</a:t>
            </a:r>
            <a:r>
              <a:rPr lang="zh-CN" altLang="en-US" b="1" dirty="0">
                <a:solidFill>
                  <a:srgbClr val="FF0000"/>
                </a:solidFill>
              </a:rPr>
              <a:t>科学性</a:t>
            </a:r>
            <a:r>
              <a:rPr lang="zh-CN" altLang="en-US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、</a:t>
            </a:r>
            <a:r>
              <a:rPr lang="zh-CN" altLang="en-US" b="1" dirty="0">
                <a:solidFill>
                  <a:srgbClr val="FF0000"/>
                </a:solidFill>
              </a:rPr>
              <a:t>严谨性</a:t>
            </a:r>
            <a:r>
              <a:rPr lang="zh-CN" altLang="en-US" b="1" dirty="0"/>
              <a:t>。</a:t>
            </a:r>
            <a:endParaRPr lang="zh-CN" altLang="en-US" b="1" dirty="0"/>
          </a:p>
          <a:p>
            <a:pPr>
              <a:lnSpc>
                <a:spcPct val="120000"/>
              </a:lnSpc>
            </a:pPr>
            <a:r>
              <a:rPr lang="zh-CN" altLang="en-US" b="1" dirty="0"/>
              <a:t>其次，说明文语言的</a:t>
            </a:r>
            <a:r>
              <a:rPr lang="zh-CN" altLang="en-US" b="1" dirty="0">
                <a:solidFill>
                  <a:srgbClr val="FF0000"/>
                </a:solidFill>
              </a:rPr>
              <a:t>准确性</a:t>
            </a:r>
            <a:r>
              <a:rPr lang="zh-CN" altLang="en-US" b="1" dirty="0"/>
              <a:t>主要体现在以下几类词上：</a:t>
            </a:r>
            <a:endParaRPr lang="zh-CN" altLang="en-US" b="1" dirty="0"/>
          </a:p>
          <a:p>
            <a:pPr>
              <a:lnSpc>
                <a:spcPct val="120000"/>
              </a:lnSpc>
            </a:pPr>
            <a:r>
              <a:rPr lang="en-US" altLang="zh-CN" b="1"/>
              <a:t>1</a:t>
            </a:r>
            <a:r>
              <a:rPr lang="zh-CN" altLang="en-US" b="1" dirty="0"/>
              <a:t>、</a:t>
            </a:r>
            <a:r>
              <a:rPr lang="zh-CN" altLang="en-US" b="1" dirty="0">
                <a:solidFill>
                  <a:srgbClr val="FF0000"/>
                </a:solidFill>
              </a:rPr>
              <a:t>数词</a:t>
            </a:r>
            <a:r>
              <a:rPr lang="zh-CN" altLang="en-US" b="1" dirty="0"/>
              <a:t>（包括约数和确数）。</a:t>
            </a:r>
            <a:endParaRPr lang="zh-CN" altLang="en-US" b="1" dirty="0"/>
          </a:p>
          <a:p>
            <a:pPr>
              <a:lnSpc>
                <a:spcPct val="120000"/>
              </a:lnSpc>
            </a:pPr>
            <a:r>
              <a:rPr lang="en-US" altLang="zh-CN" b="1"/>
              <a:t>2</a:t>
            </a:r>
            <a:r>
              <a:rPr lang="zh-CN" altLang="en-US" b="1" dirty="0"/>
              <a:t>、表示</a:t>
            </a:r>
            <a:r>
              <a:rPr lang="zh-CN" altLang="en-US" b="1" dirty="0">
                <a:solidFill>
                  <a:srgbClr val="FF0000"/>
                </a:solidFill>
              </a:rPr>
              <a:t>修饰</a:t>
            </a:r>
            <a:r>
              <a:rPr lang="zh-CN" altLang="en-US" b="1" dirty="0"/>
              <a:t>的或者表示</a:t>
            </a:r>
            <a:r>
              <a:rPr lang="zh-CN" altLang="en-US" b="1" dirty="0">
                <a:solidFill>
                  <a:srgbClr val="FF0000"/>
                </a:solidFill>
              </a:rPr>
              <a:t>限制</a:t>
            </a:r>
            <a:r>
              <a:rPr lang="zh-CN" altLang="en-US" b="1" dirty="0"/>
              <a:t>的词语。</a:t>
            </a:r>
            <a:endParaRPr lang="zh-CN" altLang="en-US" b="1" dirty="0"/>
          </a:p>
          <a:p>
            <a:pPr>
              <a:lnSpc>
                <a:spcPct val="120000"/>
              </a:lnSpc>
            </a:pPr>
            <a:r>
              <a:rPr lang="en-US" altLang="zh-CN" b="1"/>
              <a:t>3</a:t>
            </a:r>
            <a:r>
              <a:rPr lang="zh-CN" altLang="en-US" b="1" dirty="0"/>
              <a:t>、表示</a:t>
            </a:r>
            <a:r>
              <a:rPr lang="zh-CN" altLang="en-US" b="1" dirty="0">
                <a:solidFill>
                  <a:srgbClr val="FF0000"/>
                </a:solidFill>
              </a:rPr>
              <a:t>肯定、估计、推测</a:t>
            </a:r>
            <a:r>
              <a:rPr lang="zh-CN" altLang="en-US" b="1" dirty="0"/>
              <a:t>等语气的词语。</a:t>
            </a:r>
            <a:endParaRPr lang="zh-CN" altLang="en-US" b="1" dirty="0"/>
          </a:p>
          <a:p>
            <a:pPr>
              <a:lnSpc>
                <a:spcPct val="120000"/>
              </a:lnSpc>
            </a:pPr>
            <a:r>
              <a:rPr lang="en-US" altLang="zh-CN" b="1"/>
              <a:t>4</a:t>
            </a:r>
            <a:r>
              <a:rPr lang="zh-CN" altLang="en-US" b="1" dirty="0"/>
              <a:t>、其他表示事物</a:t>
            </a:r>
            <a:r>
              <a:rPr lang="zh-CN" altLang="en-US" b="1" dirty="0">
                <a:solidFill>
                  <a:srgbClr val="FF0000"/>
                </a:solidFill>
              </a:rPr>
              <a:t>特性</a:t>
            </a:r>
            <a:r>
              <a:rPr lang="zh-CN" altLang="en-US" b="1" dirty="0"/>
              <a:t>的词语。</a:t>
            </a:r>
            <a:endParaRPr lang="zh-CN" altLang="en-US" b="1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7282" name="标题 97281"/>
          <p:cNvSpPr>
            <a:spLocks noGrp="1"/>
          </p:cNvSpPr>
          <p:nvPr>
            <p:ph type="title"/>
          </p:nvPr>
        </p:nvSpPr>
        <p:spPr>
          <a:xfrm>
            <a:off x="1438910" y="499745"/>
            <a:ext cx="10515600" cy="1325563"/>
          </a:xfrm>
        </p:spPr>
        <p:txBody>
          <a:bodyPr anchor="ctr"/>
          <a:p>
            <a:r>
              <a:rPr lang="zh-CN" altLang="en-US" b="1" dirty="0">
                <a:solidFill>
                  <a:srgbClr val="002060"/>
                </a:solidFill>
              </a:rPr>
              <a:t>如何分析说明文语言的准确性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  <p:sp>
        <p:nvSpPr>
          <p:cNvPr id="97283" name="文本占位符 9728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20000"/>
          </a:bodyPr>
          <a:p>
            <a:pPr marL="0" indent="0">
              <a:lnSpc>
                <a:spcPct val="110000"/>
              </a:lnSpc>
              <a:buNone/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例句：</a:t>
            </a:r>
            <a:r>
              <a:rPr lang="zh-CN" altLang="en-US" sz="3600" dirty="0"/>
              <a:t> </a:t>
            </a:r>
            <a:endParaRPr lang="zh-CN" altLang="en-US" sz="3600" dirty="0"/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600" dirty="0"/>
              <a:t>        “苏州园林</a:t>
            </a:r>
            <a:r>
              <a:rPr lang="zh-CN" altLang="en-US" sz="3600" b="1" dirty="0">
                <a:solidFill>
                  <a:srgbClr val="FF0000"/>
                </a:solidFill>
              </a:rPr>
              <a:t>据说</a:t>
            </a:r>
            <a:r>
              <a:rPr lang="zh-CN" altLang="en-US" sz="3600" dirty="0"/>
              <a:t>有</a:t>
            </a:r>
            <a:r>
              <a:rPr lang="zh-CN" altLang="en-US" sz="3600" b="1" dirty="0"/>
              <a:t>一百多处</a:t>
            </a:r>
            <a:r>
              <a:rPr lang="zh-CN" altLang="en-US" sz="3600" dirty="0"/>
              <a:t>，我到过的不过十多处。其他地方的园林我也到过一些”</a:t>
            </a:r>
            <a:endParaRPr lang="zh-CN" altLang="en-US" sz="3600" dirty="0"/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600" dirty="0"/>
              <a:t>            </a:t>
            </a:r>
            <a:endParaRPr lang="zh-CN" altLang="en-US" sz="3600" dirty="0"/>
          </a:p>
        </p:txBody>
      </p:sp>
      <p:sp>
        <p:nvSpPr>
          <p:cNvPr id="2" name="文本框 1"/>
          <p:cNvSpPr txBox="1"/>
          <p:nvPr/>
        </p:nvSpPr>
        <p:spPr>
          <a:xfrm>
            <a:off x="1016000" y="3928745"/>
            <a:ext cx="999617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 sz="36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CN" altLang="en-US" sz="36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其中“</a:t>
            </a:r>
            <a:r>
              <a:rPr lang="zh-CN" altLang="en-US" sz="36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据说</a:t>
            </a:r>
            <a:r>
              <a:rPr lang="zh-CN" altLang="en-US" sz="36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”一词，表明了后面所说的苏州园林有“一百多处”是听说的，而不是作者统计的，这是留有余地的说法。但如果我们去掉了这个词语，又会有什么意味呢？</a:t>
            </a:r>
            <a:endParaRPr lang="zh-CN" altLang="en-US" sz="3600" b="1"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06" name="文本占位符 98305"/>
          <p:cNvSpPr>
            <a:spLocks noGrp="1"/>
          </p:cNvSpPr>
          <p:nvPr>
            <p:ph type="body" idx="1"/>
          </p:nvPr>
        </p:nvSpPr>
        <p:spPr>
          <a:xfrm>
            <a:off x="868680" y="1855470"/>
            <a:ext cx="10485120" cy="4044315"/>
          </a:xfrm>
        </p:spPr>
        <p:txBody>
          <a:bodyPr>
            <a:normAutofit lnSpcReduction="20000"/>
          </a:bodyPr>
          <a:p>
            <a:pPr>
              <a:lnSpc>
                <a:spcPct val="150000"/>
              </a:lnSpc>
              <a:buNone/>
            </a:pPr>
            <a:r>
              <a:rPr lang="zh-CN" altLang="en-US" dirty="0"/>
              <a:t>    </a:t>
            </a:r>
            <a:r>
              <a:rPr lang="zh-CN" altLang="en-US" sz="3200" dirty="0"/>
              <a:t>再读第四段，“至于池沼，大多引用活水”一句中，“</a:t>
            </a:r>
            <a:r>
              <a:rPr lang="zh-CN" altLang="en-US" sz="3200" b="1" dirty="0">
                <a:solidFill>
                  <a:srgbClr val="FF0000"/>
                </a:solidFill>
              </a:rPr>
              <a:t>大多</a:t>
            </a:r>
            <a:r>
              <a:rPr lang="zh-CN" altLang="en-US" sz="3200" dirty="0"/>
              <a:t>”一词可以去掉吗，为什么呢？</a:t>
            </a:r>
            <a:endParaRPr lang="zh-CN" altLang="en-US" sz="3200" dirty="0"/>
          </a:p>
          <a:p>
            <a:pPr>
              <a:lnSpc>
                <a:spcPct val="150000"/>
              </a:lnSpc>
              <a:buNone/>
            </a:pPr>
            <a:r>
              <a:rPr lang="zh-CN" altLang="en-US" sz="3200" dirty="0"/>
              <a:t>            不能去掉。因为“</a:t>
            </a:r>
            <a:r>
              <a:rPr lang="zh-CN" altLang="en-US" sz="3200" b="1" u="sng" dirty="0">
                <a:solidFill>
                  <a:srgbClr val="FF0000"/>
                </a:solidFill>
              </a:rPr>
              <a:t>大多</a:t>
            </a:r>
            <a:r>
              <a:rPr lang="zh-CN" altLang="en-US" sz="3200" dirty="0"/>
              <a:t>”一词表示</a:t>
            </a:r>
            <a:r>
              <a:rPr lang="zh-CN" altLang="en-US" sz="3200" b="1" u="sng" dirty="0">
                <a:solidFill>
                  <a:srgbClr val="FF0000"/>
                </a:solidFill>
              </a:rPr>
              <a:t>大部分的池沼是引用活水的，并不是全部都是这样的</a:t>
            </a:r>
            <a:r>
              <a:rPr lang="zh-CN" altLang="en-US" sz="3200" dirty="0"/>
              <a:t>。如果去掉了，就表示</a:t>
            </a:r>
            <a:r>
              <a:rPr lang="zh-CN" altLang="en-US" sz="3200" b="1" u="sng" dirty="0">
                <a:solidFill>
                  <a:srgbClr val="FF0000"/>
                </a:solidFill>
              </a:rPr>
              <a:t>所有的池沼都是引用活水</a:t>
            </a:r>
            <a:r>
              <a:rPr lang="zh-CN" altLang="en-US" sz="3200" b="1" u="sng" dirty="0"/>
              <a:t>，这与事实不符</a:t>
            </a:r>
            <a:r>
              <a:rPr lang="zh-CN" altLang="en-US" sz="3200" dirty="0"/>
              <a:t>，就不能体现说明语言的准确性。 </a:t>
            </a:r>
            <a:r>
              <a:rPr lang="zh-CN" altLang="en-US" dirty="0"/>
              <a:t> </a:t>
            </a:r>
            <a:endParaRPr lang="zh-CN" altLang="en-US" dirty="0"/>
          </a:p>
        </p:txBody>
      </p:sp>
      <p:sp>
        <p:nvSpPr>
          <p:cNvPr id="98307" name="标题 98306"/>
          <p:cNvSpPr>
            <a:spLocks noGrp="1"/>
          </p:cNvSpPr>
          <p:nvPr>
            <p:ph type="title"/>
          </p:nvPr>
        </p:nvSpPr>
        <p:spPr>
          <a:xfrm>
            <a:off x="1305560" y="499745"/>
            <a:ext cx="10515600" cy="1325563"/>
          </a:xfrm>
        </p:spPr>
        <p:txBody>
          <a:bodyPr vert="horz" wrap="square" lIns="91440" tIns="45720" rIns="91440" bIns="45720" anchor="ctr"/>
          <a:p>
            <a:r>
              <a:rPr lang="zh-CN" altLang="en-US" b="1" dirty="0">
                <a:solidFill>
                  <a:srgbClr val="002060"/>
                </a:solidFill>
              </a:rPr>
              <a:t>如何分析说明文语言的准确性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>
                                            <p:txEl>
                                              <p:charRg st="46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06">
                                            <p:txEl>
                                              <p:charRg st="46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06">
                                            <p:txEl>
                                              <p:charRg st="46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9330" name="文本占位符 99329"/>
          <p:cNvSpPr>
            <a:spLocks noGrp="1"/>
          </p:cNvSpPr>
          <p:nvPr>
            <p:ph type="body" idx="1"/>
          </p:nvPr>
        </p:nvSpPr>
        <p:spPr>
          <a:xfrm>
            <a:off x="837565" y="1341755"/>
            <a:ext cx="10240645" cy="5039995"/>
          </a:xfrm>
        </p:spPr>
        <p:txBody>
          <a:bodyPr>
            <a:noAutofit/>
          </a:bodyPr>
          <a:p>
            <a:pPr marL="0" indent="0">
              <a:lnSpc>
                <a:spcPct val="110000"/>
              </a:lnSpc>
              <a:buNone/>
            </a:pPr>
            <a:r>
              <a:rPr lang="en-US" altLang="zh-CN">
                <a:latin typeface="+mn-ea"/>
              </a:rPr>
              <a:t>1</a:t>
            </a:r>
            <a:r>
              <a:rPr lang="zh-CN" altLang="en-US" dirty="0">
                <a:latin typeface="+mn-ea"/>
              </a:rPr>
              <a:t>、加点词语</a:t>
            </a:r>
            <a:r>
              <a:rPr lang="zh-CN" altLang="en-US" dirty="0">
                <a:solidFill>
                  <a:srgbClr val="FF0000"/>
                </a:solidFill>
                <a:latin typeface="+mn-ea"/>
              </a:rPr>
              <a:t>甲</a:t>
            </a:r>
            <a:r>
              <a:rPr lang="zh-CN" altLang="en-US" dirty="0">
                <a:latin typeface="+mn-ea"/>
              </a:rPr>
              <a:t>能否删去？为什么？</a:t>
            </a:r>
            <a:endParaRPr lang="zh-CN" altLang="en-US" dirty="0">
              <a:latin typeface="+mn-ea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>
                <a:latin typeface="+mn-ea"/>
              </a:rPr>
              <a:t>     </a:t>
            </a:r>
            <a:endParaRPr lang="en-US" altLang="zh-CN">
              <a:latin typeface="+mn-ea"/>
            </a:endParaRPr>
          </a:p>
          <a:p>
            <a:pPr>
              <a:lnSpc>
                <a:spcPct val="110000"/>
              </a:lnSpc>
              <a:buNone/>
            </a:pPr>
            <a:endParaRPr lang="en-US" altLang="zh-CN" dirty="0">
              <a:latin typeface="+mn-ea"/>
            </a:endParaRPr>
          </a:p>
          <a:p>
            <a:pPr>
              <a:lnSpc>
                <a:spcPct val="110000"/>
              </a:lnSpc>
              <a:buNone/>
            </a:pPr>
            <a:endParaRPr lang="en-US" altLang="zh-CN" dirty="0">
              <a:latin typeface="+mn-ea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dirty="0">
                <a:latin typeface="+mn-ea"/>
              </a:rPr>
              <a:t>     </a:t>
            </a:r>
            <a:endParaRPr lang="zh-CN" altLang="en-US" dirty="0">
              <a:latin typeface="+mn-ea"/>
            </a:endParaRPr>
          </a:p>
        </p:txBody>
      </p:sp>
      <p:sp>
        <p:nvSpPr>
          <p:cNvPr id="99331" name="标题 99330"/>
          <p:cNvSpPr>
            <a:spLocks noGrp="1"/>
          </p:cNvSpPr>
          <p:nvPr>
            <p:ph type="title"/>
          </p:nvPr>
        </p:nvSpPr>
        <p:spPr>
          <a:xfrm>
            <a:off x="1322070" y="415290"/>
            <a:ext cx="10515600" cy="1325563"/>
          </a:xfrm>
        </p:spPr>
        <p:txBody>
          <a:bodyPr vert="horz" wrap="square" lIns="91440" tIns="45720" rIns="91440" bIns="45720" anchor="ctr"/>
          <a:p>
            <a:r>
              <a:rPr lang="zh-CN" altLang="en-US" b="1" dirty="0">
                <a:solidFill>
                  <a:srgbClr val="002060"/>
                </a:solidFill>
              </a:rPr>
              <a:t>如何分析说明文语言的准确性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38530" y="2004695"/>
            <a:ext cx="10139680" cy="15125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  <a:buNone/>
            </a:pPr>
            <a:r>
              <a:rPr lang="zh-CN" altLang="en-US" sz="28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分析思路（</a:t>
            </a:r>
            <a:r>
              <a:rPr lang="en-US" altLang="zh-CN" sz="28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1</a:t>
            </a:r>
            <a:r>
              <a:rPr lang="zh-CN" altLang="en-US" sz="28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）：</a:t>
            </a:r>
            <a:r>
              <a:rPr lang="zh-CN" altLang="en-US" sz="2800" dirty="0">
                <a:latin typeface="+mn-ea"/>
                <a:sym typeface="+mn-ea"/>
              </a:rPr>
              <a:t>不能。用了</a:t>
            </a:r>
            <a:r>
              <a:rPr lang="zh-CN" altLang="en-US" sz="2800" u="sng" dirty="0">
                <a:latin typeface="+mn-ea"/>
                <a:sym typeface="+mn-ea"/>
              </a:rPr>
              <a:t> “</a:t>
            </a:r>
            <a:r>
              <a:rPr lang="zh-CN" altLang="en-US" sz="2800" b="1" u="sng" dirty="0">
                <a:solidFill>
                  <a:srgbClr val="FF0000"/>
                </a:solidFill>
                <a:latin typeface="+mn-ea"/>
                <a:sym typeface="+mn-ea"/>
              </a:rPr>
              <a:t>甲</a:t>
            </a:r>
            <a:r>
              <a:rPr lang="zh-CN" altLang="en-US" sz="2800" u="sng" dirty="0">
                <a:latin typeface="+mn-ea"/>
                <a:sym typeface="+mn-ea"/>
              </a:rPr>
              <a:t>”   </a:t>
            </a:r>
            <a:r>
              <a:rPr lang="zh-CN" altLang="en-US" sz="2800" dirty="0">
                <a:latin typeface="+mn-ea"/>
                <a:sym typeface="+mn-ea"/>
              </a:rPr>
              <a:t>这个词语，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sym typeface="+mn-ea"/>
              </a:rPr>
              <a:t>生动形象地</a:t>
            </a:r>
            <a:r>
              <a:rPr lang="zh-CN" altLang="en-US" sz="2800" dirty="0">
                <a:latin typeface="+mn-ea"/>
                <a:sym typeface="+mn-ea"/>
              </a:rPr>
              <a:t>（或具体、准确地）说明了</a:t>
            </a:r>
            <a:r>
              <a:rPr lang="en-US" altLang="zh-CN" sz="2800">
                <a:latin typeface="+mn-ea"/>
                <a:sym typeface="+mn-ea"/>
              </a:rPr>
              <a:t>……</a:t>
            </a:r>
            <a:r>
              <a:rPr lang="zh-CN" altLang="en-US" sz="2800" dirty="0">
                <a:latin typeface="+mn-ea"/>
                <a:sym typeface="+mn-ea"/>
              </a:rPr>
              <a:t>（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sym typeface="+mn-ea"/>
              </a:rPr>
              <a:t>说明对象</a:t>
            </a:r>
            <a:r>
              <a:rPr lang="zh-CN" altLang="en-US" sz="2800" dirty="0">
                <a:latin typeface="+mn-ea"/>
                <a:sym typeface="+mn-ea"/>
              </a:rPr>
              <a:t>）的</a:t>
            </a:r>
            <a:r>
              <a:rPr lang="en-US" altLang="zh-CN" sz="2800">
                <a:latin typeface="+mn-ea"/>
                <a:sym typeface="+mn-ea"/>
              </a:rPr>
              <a:t>……</a:t>
            </a:r>
            <a:r>
              <a:rPr lang="zh-CN" altLang="en-US" sz="2800" dirty="0">
                <a:latin typeface="+mn-ea"/>
                <a:sym typeface="+mn-ea"/>
              </a:rPr>
              <a:t>（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sym typeface="+mn-ea"/>
              </a:rPr>
              <a:t>特征</a:t>
            </a:r>
            <a:r>
              <a:rPr lang="zh-CN" altLang="en-US" sz="2800" dirty="0">
                <a:latin typeface="+mn-ea"/>
                <a:sym typeface="+mn-ea"/>
              </a:rPr>
              <a:t>）。如果删去了就没有这种效果。</a:t>
            </a:r>
            <a:endParaRPr lang="zh-CN" altLang="en-US" sz="2800"/>
          </a:p>
        </p:txBody>
      </p:sp>
      <p:sp>
        <p:nvSpPr>
          <p:cNvPr id="3" name="文本框 2"/>
          <p:cNvSpPr txBox="1"/>
          <p:nvPr/>
        </p:nvSpPr>
        <p:spPr>
          <a:xfrm>
            <a:off x="938530" y="3609975"/>
            <a:ext cx="10139680" cy="24606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  <a:buNone/>
            </a:pPr>
            <a:r>
              <a:rPr lang="zh-CN" altLang="en-US" sz="28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分析思路（</a:t>
            </a:r>
            <a:r>
              <a:rPr lang="en-US" altLang="zh-CN" sz="28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2</a:t>
            </a:r>
            <a:r>
              <a:rPr lang="zh-CN" altLang="en-US" sz="28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）：</a:t>
            </a:r>
            <a:r>
              <a:rPr lang="zh-CN" altLang="en-US" sz="2800" dirty="0">
                <a:latin typeface="+mn-ea"/>
                <a:sym typeface="+mn-ea"/>
              </a:rPr>
              <a:t>不能。</a:t>
            </a:r>
            <a:r>
              <a:rPr lang="zh-CN" altLang="en-US" sz="2800" u="sng" dirty="0">
                <a:latin typeface="+mn-ea"/>
                <a:sym typeface="+mn-ea"/>
              </a:rPr>
              <a:t>“</a:t>
            </a:r>
            <a:r>
              <a:rPr lang="zh-CN" altLang="en-US" sz="2800" b="1" u="sng" dirty="0">
                <a:solidFill>
                  <a:srgbClr val="FF0000"/>
                </a:solidFill>
                <a:latin typeface="+mn-ea"/>
                <a:sym typeface="+mn-ea"/>
              </a:rPr>
              <a:t>甲</a:t>
            </a:r>
            <a:r>
              <a:rPr lang="zh-CN" altLang="en-US" sz="2800" u="sng" dirty="0">
                <a:latin typeface="+mn-ea"/>
                <a:sym typeface="+mn-ea"/>
              </a:rPr>
              <a:t>”</a:t>
            </a:r>
            <a:r>
              <a:rPr lang="zh-CN" altLang="en-US" sz="2800" dirty="0">
                <a:latin typeface="+mn-ea"/>
                <a:sym typeface="+mn-ea"/>
              </a:rPr>
              <a:t>这个词语表明了</a:t>
            </a:r>
            <a:r>
              <a:rPr lang="en-US" altLang="zh-CN" sz="2800" dirty="0">
                <a:latin typeface="+mn-ea"/>
                <a:sym typeface="+mn-ea"/>
              </a:rPr>
              <a:t>……</a:t>
            </a:r>
            <a:r>
              <a:rPr lang="zh-CN" altLang="en-US" sz="2800" dirty="0">
                <a:latin typeface="+mn-ea"/>
                <a:sym typeface="+mn-ea"/>
              </a:rPr>
              <a:t>（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sym typeface="+mn-ea"/>
              </a:rPr>
              <a:t>对象</a:t>
            </a:r>
            <a:r>
              <a:rPr lang="zh-CN" altLang="en-US" sz="2800" dirty="0">
                <a:latin typeface="+mn-ea"/>
                <a:sym typeface="+mn-ea"/>
              </a:rPr>
              <a:t>）的 </a:t>
            </a:r>
            <a:r>
              <a:rPr lang="en-US" altLang="zh-CN" sz="2800" dirty="0">
                <a:latin typeface="+mn-ea"/>
                <a:sym typeface="+mn-ea"/>
              </a:rPr>
              <a:t>……</a:t>
            </a:r>
            <a:r>
              <a:rPr lang="zh-CN" altLang="en-US" sz="2800" dirty="0">
                <a:latin typeface="+mn-ea"/>
                <a:sym typeface="+mn-ea"/>
              </a:rPr>
              <a:t>（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sym typeface="+mn-ea"/>
              </a:rPr>
              <a:t>特征、性质、功用、地位、意义</a:t>
            </a:r>
            <a:r>
              <a:rPr lang="zh-CN" altLang="en-US" sz="2800" b="1" dirty="0">
                <a:latin typeface="+mn-ea"/>
                <a:sym typeface="+mn-ea"/>
              </a:rPr>
              <a:t>等</a:t>
            </a:r>
            <a:r>
              <a:rPr lang="zh-CN" altLang="en-US" sz="2800" dirty="0">
                <a:latin typeface="+mn-ea"/>
                <a:sym typeface="+mn-ea"/>
              </a:rPr>
              <a:t>），如果删去了句子的意思就变成了</a:t>
            </a:r>
            <a:r>
              <a:rPr lang="en-US" altLang="zh-CN" sz="2800" u="sng">
                <a:latin typeface="+mn-ea"/>
                <a:sym typeface="+mn-ea"/>
              </a:rPr>
              <a:t>             </a:t>
            </a:r>
            <a:r>
              <a:rPr lang="zh-CN" altLang="en-US" sz="2800" u="sng">
                <a:latin typeface="+mn-ea"/>
                <a:sym typeface="+mn-ea"/>
              </a:rPr>
              <a:t>，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sym typeface="+mn-ea"/>
              </a:rPr>
              <a:t>（与原文意思相反或相对的），显得太绝对了，这与事实不符合。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甲</a:t>
            </a:r>
            <a:r>
              <a:rPr lang="zh-CN" altLang="en-US" sz="2800" dirty="0">
                <a:solidFill>
                  <a:schemeClr val="tx1"/>
                </a:solidFill>
                <a:latin typeface="+mn-ea"/>
                <a:sym typeface="+mn-ea"/>
              </a:rPr>
              <a:t>这个词</a:t>
            </a:r>
            <a:r>
              <a:rPr lang="zh-CN" altLang="en-US" sz="2800" dirty="0">
                <a:latin typeface="+mn-ea"/>
                <a:sym typeface="+mn-ea"/>
              </a:rPr>
              <a:t>体现了说明语言的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sym typeface="+mn-ea"/>
              </a:rPr>
              <a:t>准确性</a:t>
            </a:r>
            <a:r>
              <a:rPr lang="zh-CN" altLang="en-US" sz="2800" dirty="0">
                <a:latin typeface="+mn-ea"/>
                <a:sym typeface="+mn-ea"/>
              </a:rPr>
              <a:t>、科学性。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354" name="文本占位符 100353"/>
          <p:cNvSpPr>
            <a:spLocks noGrp="1"/>
          </p:cNvSpPr>
          <p:nvPr>
            <p:ph type="body" idx="1"/>
          </p:nvPr>
        </p:nvSpPr>
        <p:spPr>
          <a:xfrm>
            <a:off x="838200" y="1508760"/>
            <a:ext cx="10515600" cy="1920875"/>
          </a:xfrm>
        </p:spPr>
        <p:txBody>
          <a:bodyPr/>
          <a:p>
            <a:pPr marL="0" indent="0">
              <a:lnSpc>
                <a:spcPct val="110000"/>
              </a:lnSpc>
              <a:buNone/>
            </a:pPr>
            <a:r>
              <a:rPr lang="en-US" altLang="zh-CN" sz="3200">
                <a:latin typeface="+mn-ea"/>
              </a:rPr>
              <a:t>2</a:t>
            </a:r>
            <a:r>
              <a:rPr lang="zh-CN" altLang="en-US" sz="3200" dirty="0">
                <a:latin typeface="+mn-ea"/>
              </a:rPr>
              <a:t>、加点词语“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甲</a:t>
            </a:r>
            <a:r>
              <a:rPr lang="zh-CN" altLang="en-US" sz="3200" dirty="0">
                <a:latin typeface="+mn-ea"/>
              </a:rPr>
              <a:t>”有何作用（好在哪里或者有什么表达效果）？</a:t>
            </a:r>
            <a:endParaRPr lang="zh-CN" altLang="en-US" sz="3200" dirty="0">
              <a:latin typeface="+mn-ea"/>
            </a:endParaRPr>
          </a:p>
          <a:p>
            <a:pPr>
              <a:lnSpc>
                <a:spcPct val="110000"/>
              </a:lnSpc>
              <a:buNone/>
            </a:pPr>
            <a:endParaRPr lang="zh-CN" altLang="en-US" sz="3200" dirty="0">
              <a:latin typeface="+mn-ea"/>
            </a:endParaRPr>
          </a:p>
        </p:txBody>
      </p:sp>
      <p:sp>
        <p:nvSpPr>
          <p:cNvPr id="100355" name="标题 100354"/>
          <p:cNvSpPr>
            <a:spLocks noGrp="1"/>
          </p:cNvSpPr>
          <p:nvPr>
            <p:ph type="title"/>
          </p:nvPr>
        </p:nvSpPr>
        <p:spPr>
          <a:xfrm>
            <a:off x="1354455" y="365125"/>
            <a:ext cx="9999345" cy="1325880"/>
          </a:xfrm>
        </p:spPr>
        <p:txBody>
          <a:bodyPr vert="horz" wrap="square" lIns="91440" tIns="45720" rIns="91440" bIns="45720" anchor="ctr"/>
          <a:p>
            <a:r>
              <a:rPr lang="zh-CN" altLang="en-US" b="1" dirty="0">
                <a:solidFill>
                  <a:srgbClr val="002060"/>
                </a:solidFill>
              </a:rPr>
              <a:t>如何分析说明文语言的准确性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54405" y="2951480"/>
            <a:ext cx="10168255" cy="22561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10000"/>
              </a:lnSpc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分析思路：</a:t>
            </a:r>
            <a:r>
              <a:rPr lang="zh-CN" altLang="en-US" sz="3200" dirty="0">
                <a:latin typeface="+mn-ea"/>
                <a:sym typeface="+mn-ea"/>
              </a:rPr>
              <a:t>运用了“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sym typeface="+mn-ea"/>
              </a:rPr>
              <a:t>甲</a:t>
            </a:r>
            <a:r>
              <a:rPr lang="zh-CN" altLang="en-US" sz="3200" dirty="0">
                <a:latin typeface="+mn-ea"/>
                <a:sym typeface="+mn-ea"/>
              </a:rPr>
              <a:t>”这个词语，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sym typeface="+mn-ea"/>
              </a:rPr>
              <a:t>生动形象</a:t>
            </a:r>
            <a:r>
              <a:rPr lang="zh-CN" altLang="en-US" sz="3200" dirty="0">
                <a:latin typeface="+mn-ea"/>
                <a:sym typeface="+mn-ea"/>
              </a:rPr>
              <a:t>地（或具体、准确地）说明了</a:t>
            </a:r>
            <a:r>
              <a:rPr lang="en-US" altLang="zh-CN" sz="3200">
                <a:latin typeface="+mn-ea"/>
                <a:sym typeface="+mn-ea"/>
              </a:rPr>
              <a:t>……</a:t>
            </a:r>
            <a:r>
              <a:rPr lang="zh-CN" altLang="en-US" sz="3200" dirty="0">
                <a:latin typeface="+mn-ea"/>
                <a:sym typeface="+mn-ea"/>
              </a:rPr>
              <a:t>（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sym typeface="+mn-ea"/>
              </a:rPr>
              <a:t>说明对象</a:t>
            </a:r>
            <a:r>
              <a:rPr lang="zh-CN" altLang="en-US" sz="3200" dirty="0">
                <a:latin typeface="+mn-ea"/>
                <a:sym typeface="+mn-ea"/>
              </a:rPr>
              <a:t>）的</a:t>
            </a:r>
            <a:r>
              <a:rPr lang="en-US" altLang="zh-CN" sz="3200">
                <a:latin typeface="+mn-ea"/>
                <a:sym typeface="+mn-ea"/>
              </a:rPr>
              <a:t>……</a:t>
            </a:r>
            <a:r>
              <a:rPr lang="zh-CN" altLang="en-US" sz="3200" dirty="0">
                <a:latin typeface="+mn-ea"/>
                <a:sym typeface="+mn-ea"/>
              </a:rPr>
              <a:t>（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sym typeface="+mn-ea"/>
              </a:rPr>
              <a:t>特征</a:t>
            </a:r>
            <a:r>
              <a:rPr lang="zh-CN" altLang="en-US" sz="3200" dirty="0">
                <a:latin typeface="+mn-ea"/>
                <a:sym typeface="+mn-ea"/>
              </a:rPr>
              <a:t>）。能够激发读者的兴趣（或符合实际情况，具有科学性等）。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378" name="文本占位符 101377"/>
          <p:cNvSpPr>
            <a:spLocks noGrp="1"/>
          </p:cNvSpPr>
          <p:nvPr>
            <p:ph type="body" idx="1"/>
          </p:nvPr>
        </p:nvSpPr>
        <p:spPr>
          <a:xfrm>
            <a:off x="847725" y="1387475"/>
            <a:ext cx="10297160" cy="2446020"/>
          </a:xfrm>
        </p:spPr>
        <p:txBody>
          <a:bodyPr/>
          <a:p>
            <a:pPr marL="0" indent="0">
              <a:lnSpc>
                <a:spcPct val="100000"/>
              </a:lnSpc>
              <a:buNone/>
            </a:pPr>
            <a:r>
              <a:rPr lang="en-US" altLang="zh-CN" sz="3200">
                <a:latin typeface="+mn-ea"/>
              </a:rPr>
              <a:t>3</a:t>
            </a:r>
            <a:r>
              <a:rPr lang="zh-CN" altLang="en-US" sz="3200" dirty="0">
                <a:latin typeface="+mn-ea"/>
              </a:rPr>
              <a:t>、“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甲</a:t>
            </a:r>
            <a:r>
              <a:rPr lang="zh-CN" altLang="en-US" sz="3200" dirty="0">
                <a:latin typeface="+mn-ea"/>
              </a:rPr>
              <a:t>”这个词语能否替换为另一个词语“</a:t>
            </a:r>
            <a:r>
              <a:rPr lang="zh-CN" altLang="en-US" sz="3200" b="1" dirty="0">
                <a:latin typeface="+mn-ea"/>
              </a:rPr>
              <a:t>乙</a:t>
            </a:r>
            <a:r>
              <a:rPr lang="zh-CN" altLang="en-US" sz="3200" dirty="0">
                <a:latin typeface="+mn-ea"/>
              </a:rPr>
              <a:t>”，为什么？</a:t>
            </a:r>
            <a:endParaRPr lang="zh-CN" altLang="en-US" sz="3200" dirty="0">
              <a:latin typeface="+mn-ea"/>
            </a:endParaRPr>
          </a:p>
          <a:p>
            <a:pPr marL="0" indent="0">
              <a:lnSpc>
                <a:spcPct val="100000"/>
              </a:lnSpc>
              <a:buNone/>
            </a:pPr>
            <a:endParaRPr lang="zh-CN" altLang="en-US" sz="32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01379" name="标题 101378"/>
          <p:cNvSpPr>
            <a:spLocks noGrp="1"/>
          </p:cNvSpPr>
          <p:nvPr>
            <p:ph type="title"/>
          </p:nvPr>
        </p:nvSpPr>
        <p:spPr>
          <a:xfrm>
            <a:off x="1475740" y="609600"/>
            <a:ext cx="8506460" cy="777875"/>
          </a:xfrm>
        </p:spPr>
        <p:txBody>
          <a:bodyPr vert="horz" wrap="square" lIns="91440" tIns="45720" rIns="91440" bIns="45720" anchor="ctr"/>
          <a:p>
            <a:r>
              <a:rPr lang="zh-CN" altLang="en-US" b="1" dirty="0">
                <a:solidFill>
                  <a:srgbClr val="002060"/>
                </a:solidFill>
              </a:rPr>
              <a:t>如何分析说明文语言的准确性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70915" y="2597150"/>
            <a:ext cx="10173970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00000"/>
              </a:lnSpc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分析思路：</a:t>
            </a:r>
            <a:r>
              <a:rPr lang="zh-CN" altLang="en-US" sz="3200" dirty="0">
                <a:latin typeface="+mn-ea"/>
                <a:sym typeface="+mn-ea"/>
              </a:rPr>
              <a:t>不能。因为“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sym typeface="+mn-ea"/>
              </a:rPr>
              <a:t>甲</a:t>
            </a:r>
            <a:r>
              <a:rPr lang="zh-CN" altLang="en-US" sz="3200" dirty="0">
                <a:latin typeface="+mn-ea"/>
                <a:sym typeface="+mn-ea"/>
              </a:rPr>
              <a:t>”强调了</a:t>
            </a:r>
            <a:r>
              <a:rPr lang="zh-CN" altLang="en-US" sz="3200" u="sng" dirty="0">
                <a:latin typeface="+mn-ea"/>
                <a:sym typeface="+mn-ea"/>
              </a:rPr>
              <a:t>        </a:t>
            </a:r>
            <a:r>
              <a:rPr lang="zh-CN" altLang="en-US" sz="3200" b="1" dirty="0">
                <a:latin typeface="+mn-ea"/>
                <a:sym typeface="+mn-ea"/>
              </a:rPr>
              <a:t>（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sym typeface="+mn-ea"/>
              </a:rPr>
              <a:t>对象</a:t>
            </a:r>
            <a:r>
              <a:rPr lang="zh-CN" altLang="en-US" sz="3200" dirty="0">
                <a:latin typeface="+mn-ea"/>
                <a:sym typeface="+mn-ea"/>
              </a:rPr>
              <a:t>）的</a:t>
            </a:r>
            <a:r>
              <a:rPr lang="zh-CN" altLang="en-US" sz="3200" u="sng" dirty="0">
                <a:latin typeface="+mn-ea"/>
                <a:sym typeface="+mn-ea"/>
              </a:rPr>
              <a:t>       </a:t>
            </a:r>
            <a:r>
              <a:rPr lang="zh-CN" altLang="en-US" sz="3200" dirty="0">
                <a:latin typeface="+mn-ea"/>
                <a:sym typeface="+mn-ea"/>
              </a:rPr>
              <a:t>（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sym typeface="+mn-ea"/>
              </a:rPr>
              <a:t>特征或功用、地位、意义</a:t>
            </a:r>
            <a:r>
              <a:rPr lang="zh-CN" altLang="en-US" sz="3200" b="1" dirty="0">
                <a:latin typeface="+mn-ea"/>
                <a:sym typeface="+mn-ea"/>
              </a:rPr>
              <a:t>等</a:t>
            </a:r>
            <a:r>
              <a:rPr lang="zh-CN" altLang="en-US" sz="3200" dirty="0">
                <a:latin typeface="+mn-ea"/>
                <a:sym typeface="+mn-ea"/>
              </a:rPr>
              <a:t>），“</a:t>
            </a:r>
            <a:r>
              <a:rPr lang="zh-CN" altLang="en-US" sz="3200" b="1" dirty="0">
                <a:latin typeface="+mn-ea"/>
                <a:sym typeface="+mn-ea"/>
              </a:rPr>
              <a:t>乙</a:t>
            </a:r>
            <a:r>
              <a:rPr lang="zh-CN" altLang="en-US" sz="3200" dirty="0">
                <a:latin typeface="+mn-ea"/>
                <a:sym typeface="+mn-ea"/>
              </a:rPr>
              <a:t>”表明的是</a:t>
            </a:r>
            <a:r>
              <a:rPr lang="zh-CN" altLang="en-US" sz="3200" u="sng" dirty="0">
                <a:latin typeface="+mn-ea"/>
                <a:sym typeface="+mn-ea"/>
              </a:rPr>
              <a:t>          </a:t>
            </a:r>
            <a:r>
              <a:rPr lang="zh-CN" altLang="en-US" sz="3200" dirty="0">
                <a:latin typeface="+mn-ea"/>
                <a:sym typeface="+mn-ea"/>
              </a:rPr>
              <a:t>。如果改换后，意思就发生了改变。（甲体现说明语言的准确性）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1878330" y="4998085"/>
            <a:ext cx="8757285" cy="86042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0" indent="0" algn="l">
              <a:lnSpc>
                <a:spcPct val="100000"/>
              </a:lnSpc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+mn-ea"/>
                <a:sym typeface="+mn-ea"/>
              </a:rPr>
              <a:t>注意：这种题型要在答题中比较出二者的区别。</a:t>
            </a:r>
            <a:endParaRPr lang="zh-CN" altLang="en-US" sz="3200" b="1" dirty="0">
              <a:solidFill>
                <a:srgbClr val="FF0000"/>
              </a:solidFill>
              <a:latin typeface="+mn-ea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65537"/>
          <p:cNvSpPr>
            <a:spLocks noGrp="1"/>
          </p:cNvSpPr>
          <p:nvPr>
            <p:ph type="title"/>
          </p:nvPr>
        </p:nvSpPr>
        <p:spPr>
          <a:xfrm>
            <a:off x="1844040" y="719455"/>
            <a:ext cx="8229600" cy="1143000"/>
          </a:xfrm>
        </p:spPr>
        <p:txBody>
          <a:bodyPr anchor="ctr"/>
          <a:p>
            <a:pPr algn="ctr"/>
            <a:r>
              <a:rPr lang="zh-CN" altLang="en-US" sz="4000" b="1" dirty="0">
                <a:ea typeface="黑体" panose="02010609060101010101" pitchFamily="2" charset="-122"/>
              </a:rPr>
              <a:t>作    业 </a:t>
            </a:r>
            <a:endParaRPr lang="zh-CN" altLang="en-US" sz="4000" b="1" dirty="0">
              <a:ea typeface="黑体" panose="02010609060101010101" pitchFamily="2" charset="-122"/>
            </a:endParaRPr>
          </a:p>
        </p:txBody>
      </p:sp>
      <p:sp>
        <p:nvSpPr>
          <p:cNvPr id="44034" name="文本占位符 65538"/>
          <p:cNvSpPr>
            <a:spLocks noGrp="1"/>
          </p:cNvSpPr>
          <p:nvPr/>
        </p:nvSpPr>
        <p:spPr>
          <a:xfrm>
            <a:off x="1282065" y="1862455"/>
            <a:ext cx="9353550" cy="452628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60000"/>
              </a:lnSpc>
              <a:buNone/>
            </a:pP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请用一段文字介绍你的房间或所在的班级室内布置情况，要求用一定的说明顺序进行介绍。</a:t>
            </a:r>
            <a:endParaRPr lang="zh-CN" altLang="en-US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7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4059</Words>
  <Application>WPS 演示</Application>
  <PresentationFormat>宽屏</PresentationFormat>
  <Paragraphs>339</Paragraphs>
  <Slides>39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39</vt:i4>
      </vt:variant>
    </vt:vector>
  </HeadingPairs>
  <TitlesOfParts>
    <vt:vector size="59" baseType="lpstr">
      <vt:lpstr>Arial</vt:lpstr>
      <vt:lpstr>宋体</vt:lpstr>
      <vt:lpstr>Wingdings</vt:lpstr>
      <vt:lpstr>华文新魏</vt:lpstr>
      <vt:lpstr>Times New Roman</vt:lpstr>
      <vt:lpstr>黑体</vt:lpstr>
      <vt:lpstr>隶书</vt:lpstr>
      <vt:lpstr>仿宋</vt:lpstr>
      <vt:lpstr>华文细黑</vt:lpstr>
      <vt:lpstr>楷体_GB2312</vt:lpstr>
      <vt:lpstr>华文行楷</vt:lpstr>
      <vt:lpstr>微软雅黑</vt:lpstr>
      <vt:lpstr>Arial Unicode MS</vt:lpstr>
      <vt:lpstr>Calibri Light</vt:lpstr>
      <vt:lpstr>Calibri</vt:lpstr>
      <vt:lpstr>方正姚体</vt:lpstr>
      <vt:lpstr>Arial Black</vt:lpstr>
      <vt:lpstr>方正隶书简体</vt:lpstr>
      <vt:lpstr>新宋体</vt:lpstr>
      <vt:lpstr>Office 主题</vt:lpstr>
      <vt:lpstr>18《苏州园林》</vt:lpstr>
      <vt:lpstr>PowerPoint 演示文稿</vt:lpstr>
      <vt:lpstr>PowerPoint 演示文稿</vt:lpstr>
      <vt:lpstr>PowerPoint 演示文稿</vt:lpstr>
      <vt:lpstr>PowerPoint 演示文稿</vt:lpstr>
      <vt:lpstr>苏州园林给你留下怎样的印象？</vt:lpstr>
      <vt:lpstr>PowerPoint 演示文稿</vt:lpstr>
      <vt:lpstr>苏州园林</vt:lpstr>
      <vt:lpstr>苏州园林</vt:lpstr>
      <vt:lpstr>苏州园林</vt:lpstr>
      <vt:lpstr>苏州园林</vt:lpstr>
      <vt:lpstr>苏州园林</vt:lpstr>
      <vt:lpstr>苏州园林</vt:lpstr>
      <vt:lpstr>PowerPoint 演示文稿</vt:lpstr>
      <vt:lpstr> 文章从哪几方面说明整体特征？ </vt:lpstr>
      <vt:lpstr>PowerPoint 演示文稿</vt:lpstr>
      <vt:lpstr>苏州园林的主要特征是什么？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常见的说明方法 </vt:lpstr>
      <vt:lpstr>如何分析文章的说明方法 </vt:lpstr>
      <vt:lpstr>如何分析文章的说明方法 </vt:lpstr>
      <vt:lpstr>如何分析文章的说明方法 </vt:lpstr>
      <vt:lpstr>试 着 把 红 色 变 成 黑 色</vt:lpstr>
      <vt:lpstr>再 来 试 试 看</vt:lpstr>
      <vt:lpstr>如何分析说明文的语言特色 </vt:lpstr>
      <vt:lpstr>如何分析说明文语言的准确性</vt:lpstr>
      <vt:lpstr>如何分析说明文语言的准确性</vt:lpstr>
      <vt:lpstr>如何分析说明文语言的准确性</vt:lpstr>
      <vt:lpstr>如何分析说明文语言的准确性</vt:lpstr>
      <vt:lpstr>如何分析说明文语言的准确性</vt:lpstr>
      <vt:lpstr>作业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闲庭晓苑</cp:lastModifiedBy>
  <cp:revision>29</cp:revision>
  <dcterms:created xsi:type="dcterms:W3CDTF">2015-05-05T08:02:00Z</dcterms:created>
  <dcterms:modified xsi:type="dcterms:W3CDTF">2017-12-20T11:25:52Z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</Properties>
</file>