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9" r:id="rId5"/>
    <p:sldId id="260" r:id="rId6"/>
    <p:sldId id="261" r:id="rId7"/>
    <p:sldId id="269" r:id="rId8"/>
    <p:sldId id="257" r:id="rId9"/>
    <p:sldId id="263" r:id="rId10"/>
    <p:sldId id="264" r:id="rId11"/>
    <p:sldId id="265" r:id="rId12"/>
    <p:sldId id="266" r:id="rId13"/>
    <p:sldId id="268" r:id="rId14"/>
    <p:sldId id="267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714853-9639-4571-9255-B7BC03F0D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C956612-147B-4AD9-86FA-366A98BC05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C0492E-02E5-4361-BF8E-A5B60F748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5AF94A6-AC8C-41FC-AC5F-8A8B9542C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61C84E5-B916-46D4-AFA0-42ECE9413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72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782217-86BA-4A98-83A5-4625DDC0A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469D0A3-45A5-4ACD-AF57-182B8B81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11E043-0894-4848-9199-43ED325D5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7D7F95-D26E-4634-B084-68C521275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246086C-C111-4D61-A1BB-31A4485B4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576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1FC585-1EAB-4284-8817-0F7C02FCA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3A252A2-733D-4290-B076-14C66323E8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007E8BB-AC07-4248-86AB-C6EE8BA82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623FFD-4189-41AA-B39D-CE71BC7ED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DC229A-8012-47F1-89B1-E6AE2394A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08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9917A2-1494-4ECD-BCA6-E16FB9A3F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7F92C7-B009-468F-82AB-752B5809D7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B46AF22-66F9-45AE-9F70-F38324BF9E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30269A9-BC96-4172-B32D-0C7AC1E8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CACD34-8D93-49A3-AB9B-9CE34F345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DEE7A7B-D8E1-439A-B47F-B73E561AF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4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0CB18C-D936-4E3A-B0F1-BE4E74456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6F7150F-7911-4432-A0BF-3AE03A697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3411DF4-3BA0-41D6-87D9-D0F26BC86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DA6A6AC-9607-4151-A91E-473068C2AD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75996A4-547C-4F90-A22F-C00763C7A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966041F-47CB-4223-8415-2B7A1AA21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B78D53-1590-4F00-B90B-7D6AE66F6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87FF261-C6ED-43EA-AEB4-682765D32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895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4ADD43-8D18-4C3D-8757-53760D6BF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FCC57A5-DBB4-43B3-9049-849085D9D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BF99ADA-C5D3-4235-8A7C-5EFCD62C9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52971B9-292A-48AF-9F48-4CF5944BD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407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C220D1B-DA72-4CF0-AF41-13EFA748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12017C0-5FC8-4AC4-957F-604812BA3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D98211C-A794-4681-BD2A-8A5F7245D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86D612-A898-4495-854E-D6C529A53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689D97-946E-4090-A2AB-3E9187A13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39C4BF4-98DD-4B5D-84AF-204B982D4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A82E788-0657-48A0-87E2-A04CDA483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91D3EBB-BED8-47AF-9D2C-379A016B7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BF1332A-4F0B-4C8D-BA46-749080799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997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653310-837E-49F6-97F1-7D62FA5C9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5E62399-46C2-457B-88E7-30B4B7CE95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3FE954E-29F7-499C-9121-EC9418DE7F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C6B13A6-AC57-4FE7-8E28-F7CF7D46C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EB8972-B40F-42FC-8A41-5D640ACB8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71793A9-AA47-4EE6-8A3A-130580E14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79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BB6E6F-9FFF-46E7-97B2-925FFA074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9457D33-450F-48B7-A047-812FB9AFF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EEBEFB-2AFF-4EF3-A7A6-439F67765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A5E2FF-7389-4FC7-A0EE-EFADA198E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FB50FB-2171-4D45-B333-17429E212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829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1C43979-74EC-43B7-950F-96A460CA69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74CE97C-EC28-4DEF-A20D-BAADC16C72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3CB71B-8B36-4030-9BC3-EC913D296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CB2E10-9F9E-48A9-8DAD-3BFF9B02D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7889CE-43DC-4510-B60A-25B7E20A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143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6FA763D-A2D5-4B42-9A0D-9696794A3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86FB42F-DFA6-46D0-BF9D-2F4108577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5D0DD8-6C2E-4305-8F77-5452F241C6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26980-E04E-4F40-BBEF-DC9982AAA5A1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2A44B4-1E79-4427-8857-A2D79C3A1D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3D6D8B-1100-47EF-95C4-40516B60CF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C4ED-710D-4E3A-97A9-6F8F0D11B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E6496F-4AF1-479D-BA60-955902DD0E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该不该给孩子过洋节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75516D7-0461-4242-96BD-76DC34CAB3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326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r>
              <a:rPr lang="en-US" altLang="zh-CN" dirty="0"/>
              <a:t>13</a:t>
            </a:r>
            <a:r>
              <a:rPr lang="zh-CN" altLang="zh-CN" dirty="0"/>
              <a:t>．下面对家长认为该不该让孩子过“洋节”的观点理解不正确的一项是</a:t>
            </a:r>
            <a:r>
              <a:rPr lang="en-US" altLang="zh-CN" dirty="0"/>
              <a:t>       </a:t>
            </a:r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  <a:r>
              <a:rPr lang="en-US" altLang="zh-CN" dirty="0"/>
              <a:t>                          </a:t>
            </a:r>
            <a:endParaRPr lang="zh-CN" altLang="zh-CN" dirty="0"/>
          </a:p>
          <a:p>
            <a:r>
              <a:rPr lang="en-US" altLang="zh-CN" dirty="0"/>
              <a:t>A</a:t>
            </a:r>
            <a:r>
              <a:rPr lang="zh-CN" altLang="zh-CN" dirty="0"/>
              <a:t>．豆豆爸爸认为全球化时代，为了解外国文化，与外国人交流准备，孩子应过“”洋节”。</a:t>
            </a:r>
            <a:r>
              <a:rPr lang="en-US" altLang="zh-CN" dirty="0"/>
              <a:t>  </a:t>
            </a:r>
            <a:endParaRPr lang="zh-CN" altLang="zh-CN" dirty="0"/>
          </a:p>
          <a:p>
            <a:r>
              <a:rPr lang="en-US" altLang="zh-CN" b="1" dirty="0">
                <a:solidFill>
                  <a:srgbClr val="FF0000"/>
                </a:solidFill>
              </a:rPr>
              <a:t>B</a:t>
            </a:r>
            <a:r>
              <a:rPr lang="zh-CN" altLang="zh-CN" b="1" dirty="0">
                <a:solidFill>
                  <a:srgbClr val="FF0000"/>
                </a:solidFill>
              </a:rPr>
              <a:t>．琳琳妈认为中国传统节日都是给孩子钱，不如“洋节”充满童真想像，应过“洋节”。</a:t>
            </a:r>
            <a:r>
              <a:rPr lang="en-US" altLang="zh-CN" b="1" dirty="0">
                <a:solidFill>
                  <a:srgbClr val="FF0000"/>
                </a:solidFill>
              </a:rPr>
              <a:t>    </a:t>
            </a:r>
            <a:r>
              <a:rPr lang="zh-CN" altLang="zh-CN" b="1" dirty="0">
                <a:solidFill>
                  <a:srgbClr val="0000FF"/>
                </a:solidFill>
              </a:rPr>
              <a:t>（以偏概全，</a:t>
            </a:r>
            <a:r>
              <a:rPr lang="zh-CN" altLang="zh-CN" dirty="0">
                <a:solidFill>
                  <a:srgbClr val="0000FF"/>
                </a:solidFill>
              </a:rPr>
              <a:t>只有春节给孩子“压岁钱”）</a:t>
            </a:r>
            <a:endParaRPr lang="zh-CN" altLang="zh-CN" b="1" dirty="0">
              <a:solidFill>
                <a:srgbClr val="0000FF"/>
              </a:solidFill>
            </a:endParaRPr>
          </a:p>
          <a:p>
            <a:r>
              <a:rPr lang="en-US" altLang="zh-CN" dirty="0"/>
              <a:t>C</a:t>
            </a:r>
            <a:r>
              <a:rPr lang="zh-CN" altLang="zh-CN" dirty="0"/>
              <a:t>．琪琪爸认为孩子应以中国传统文化为根，长大后再接触外国文化，不应过“洋节”。</a:t>
            </a:r>
          </a:p>
          <a:p>
            <a:r>
              <a:rPr lang="en-US" altLang="zh-CN" dirty="0"/>
              <a:t>D</a:t>
            </a:r>
            <a:r>
              <a:rPr lang="zh-CN" altLang="zh-CN" dirty="0"/>
              <a:t>．彤彤妈认为“圣诞节”是基督徒节日，其他“洋节”也是商家促销节，不应过“洋节”。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48353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r>
              <a:rPr lang="en-US" altLang="zh-CN" dirty="0"/>
              <a:t>14</a:t>
            </a:r>
            <a:r>
              <a:rPr lang="zh-CN" altLang="zh-CN" dirty="0"/>
              <a:t>．下面对专家符欣如何让孩子“过对节”的观点理解不正确的一项是</a:t>
            </a:r>
            <a:r>
              <a:rPr lang="en-US" altLang="zh-CN" dirty="0"/>
              <a:t>         </a:t>
            </a:r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</a:p>
          <a:p>
            <a:r>
              <a:rPr lang="en-US" altLang="zh-CN" dirty="0"/>
              <a:t>A</a:t>
            </a:r>
            <a:r>
              <a:rPr lang="zh-CN" altLang="zh-CN" dirty="0"/>
              <a:t>．要清醒认识洋节和传统节日的不同特点，让孩子在传统节日和“洋节”里各有所获。 </a:t>
            </a:r>
            <a:r>
              <a:rPr lang="en-US" altLang="zh-CN" dirty="0"/>
              <a:t>     </a:t>
            </a:r>
            <a:endParaRPr lang="zh-CN" altLang="zh-CN" dirty="0"/>
          </a:p>
          <a:p>
            <a:r>
              <a:rPr lang="en-US" altLang="zh-CN" dirty="0"/>
              <a:t>B</a:t>
            </a:r>
            <a:r>
              <a:rPr lang="zh-CN" altLang="zh-CN" dirty="0"/>
              <a:t>．要通过亲身示范和言语提醒，让孩子明白节日的文化内涵，在节日与亲友联络感情。</a:t>
            </a:r>
            <a:r>
              <a:rPr lang="en-US" altLang="zh-CN" dirty="0"/>
              <a:t>       </a:t>
            </a:r>
            <a:endParaRPr lang="zh-CN" altLang="zh-CN" dirty="0"/>
          </a:p>
          <a:p>
            <a:r>
              <a:rPr lang="en-US" altLang="zh-CN" dirty="0"/>
              <a:t>C</a:t>
            </a:r>
            <a:r>
              <a:rPr lang="zh-CN" altLang="zh-CN" dirty="0"/>
              <a:t>．无论是洋节日还是中国传统节日，父母都应该“陪”孩子一起挖掘节日的美好所在。</a:t>
            </a:r>
          </a:p>
          <a:p>
            <a:r>
              <a:rPr lang="en-US" altLang="zh-CN" b="1" dirty="0">
                <a:solidFill>
                  <a:srgbClr val="FF0000"/>
                </a:solidFill>
              </a:rPr>
              <a:t>D</a:t>
            </a:r>
            <a:r>
              <a:rPr lang="zh-CN" altLang="zh-CN" b="1" dirty="0">
                <a:solidFill>
                  <a:srgbClr val="FF0000"/>
                </a:solidFill>
              </a:rPr>
              <a:t>．孩子参与做月饼、剪窗花、贴春联、扎灯笼等沉重的节日活动，传统节日就会有意思。</a:t>
            </a:r>
            <a:r>
              <a:rPr lang="zh-CN" altLang="en-US" b="1" dirty="0">
                <a:solidFill>
                  <a:srgbClr val="0000FF"/>
                </a:solidFill>
              </a:rPr>
              <a:t>（错误整合，文中说传统节日相对比较沉重，不是“做月饼、剪窗花、贴春联、扎灯笼”沉重）</a:t>
            </a:r>
            <a:endParaRPr lang="zh-CN" altLang="zh-CN" b="1" dirty="0">
              <a:solidFill>
                <a:srgbClr val="0000FF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61953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r>
              <a:rPr lang="en-US" altLang="zh-CN" dirty="0"/>
              <a:t>15</a:t>
            </a:r>
            <a:r>
              <a:rPr lang="zh-CN" altLang="en-US" dirty="0"/>
              <a:t>．下面对文章内容分析理解正确的一项是                                 （</a:t>
            </a:r>
            <a:r>
              <a:rPr lang="en-US" altLang="zh-CN" dirty="0"/>
              <a:t>3</a:t>
            </a:r>
            <a:r>
              <a:rPr lang="zh-CN" altLang="en-US" dirty="0"/>
              <a:t>分）</a:t>
            </a:r>
          </a:p>
          <a:p>
            <a:r>
              <a:rPr lang="en-US" altLang="zh-CN" b="1" dirty="0">
                <a:solidFill>
                  <a:srgbClr val="FF0000"/>
                </a:solidFill>
              </a:rPr>
              <a:t>A</a:t>
            </a:r>
            <a:r>
              <a:rPr lang="zh-CN" altLang="en-US" b="1" dirty="0">
                <a:solidFill>
                  <a:srgbClr val="FF0000"/>
                </a:solidFill>
              </a:rPr>
              <a:t>．正方家长从孩子未来国际交流需要及“洋节”特点适合孩子角度论证观点。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．反方家长从孩子要传承中国传统文化及基督徒才过“洋节”角度论证观点。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．链接一的材料能够证明昊昊所在幼儿园的孩子们都喜欢过有趣的“洋节”。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．链接二、三说明各国节日各有内涵，节日文化互相交融，各国都过“洋节”。</a:t>
            </a:r>
            <a:endParaRPr lang="en-US" altLang="zh-CN" dirty="0"/>
          </a:p>
          <a:p>
            <a:endParaRPr lang="zh-CN" altLang="en-US" dirty="0">
              <a:solidFill>
                <a:srgbClr val="0000FF"/>
              </a:solidFill>
            </a:endParaRPr>
          </a:p>
          <a:p>
            <a:r>
              <a:rPr lang="zh-CN" altLang="zh-CN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B.</a:t>
            </a:r>
            <a:r>
              <a:rPr lang="zh-CN" altLang="zh-CN" dirty="0">
                <a:solidFill>
                  <a:srgbClr val="0000FF"/>
                </a:solidFill>
              </a:rPr>
              <a:t>反方家长</a:t>
            </a:r>
            <a:r>
              <a:rPr lang="en-US" altLang="zh-CN" dirty="0">
                <a:solidFill>
                  <a:srgbClr val="0000FF"/>
                </a:solidFill>
              </a:rPr>
              <a:t>2</a:t>
            </a:r>
            <a:r>
              <a:rPr lang="zh-CN" altLang="zh-CN" dirty="0">
                <a:solidFill>
                  <a:srgbClr val="0000FF"/>
                </a:solidFill>
              </a:rPr>
              <a:t>证明论点应该是从基督徒过“洋节”及过“洋节”是中了商家促销的毒角度出发，选项对论据分析不够准确；</a:t>
            </a:r>
            <a:r>
              <a:rPr lang="en-US" altLang="zh-CN" b="1" dirty="0">
                <a:solidFill>
                  <a:srgbClr val="0000FF"/>
                </a:solidFill>
              </a:rPr>
              <a:t>C. </a:t>
            </a:r>
            <a:r>
              <a:rPr lang="zh-CN" altLang="zh-CN" b="1" dirty="0">
                <a:solidFill>
                  <a:srgbClr val="0000FF"/>
                </a:solidFill>
              </a:rPr>
              <a:t>以部分代替全体，只是“几乎所有孩子”喜欢过有趣的“洋节”，并不是“都”；</a:t>
            </a:r>
            <a:r>
              <a:rPr lang="en-US" altLang="zh-CN" b="1" dirty="0">
                <a:solidFill>
                  <a:srgbClr val="0000FF"/>
                </a:solidFill>
              </a:rPr>
              <a:t>D.</a:t>
            </a:r>
            <a:r>
              <a:rPr lang="zh-CN" altLang="zh-CN" b="1" dirty="0">
                <a:solidFill>
                  <a:srgbClr val="0000FF"/>
                </a:solidFill>
              </a:rPr>
              <a:t>无中生有，</a:t>
            </a:r>
            <a:r>
              <a:rPr lang="zh-CN" altLang="zh-CN" dirty="0">
                <a:solidFill>
                  <a:srgbClr val="0000FF"/>
                </a:solidFill>
              </a:rPr>
              <a:t>链接二、三的举例没有提到各国都过“洋节”）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863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 algn="just">
              <a:lnSpc>
                <a:spcPts val="15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宋体" panose="02010600030101010101" pitchFamily="2" charset="-122"/>
                <a:ea typeface="宋体" panose="02010600030101010101" pitchFamily="2" charset="-122"/>
              </a:rPr>
              <a:t>16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．联系上下文，理解下面这句话的含义。（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</a:p>
          <a:p>
            <a:pPr marL="0" indent="0">
              <a:lnSpc>
                <a:spcPts val="1500"/>
              </a:lnSpc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</a:rPr>
              <a:t>  </a:t>
            </a:r>
          </a:p>
          <a:p>
            <a:pPr marL="0" indent="0">
              <a:lnSpc>
                <a:spcPts val="1500"/>
              </a:lnSpc>
              <a:buNone/>
            </a:pPr>
            <a:r>
              <a:rPr lang="zh-CN" altLang="zh-CN" kern="100" dirty="0">
                <a:latin typeface="Times New Roman" panose="02020603050405020304" pitchFamily="18" charset="0"/>
                <a:ea typeface="楷体" panose="02010609060101010101" pitchFamily="49" charset="-122"/>
              </a:rPr>
              <a:t>昊昊爸笑言，圣诞节的时候给昊昊买棵圣诞树，昊昊最喜欢的节日估计会</a:t>
            </a:r>
            <a:endParaRPr lang="en-US" altLang="zh-CN" kern="10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zh-CN" altLang="zh-CN" kern="100" dirty="0">
                <a:latin typeface="Times New Roman" panose="02020603050405020304" pitchFamily="18" charset="0"/>
                <a:ea typeface="楷体" panose="02010609060101010101" pitchFamily="49" charset="-122"/>
              </a:rPr>
              <a:t>变成圣诞节啦。</a:t>
            </a:r>
            <a:endParaRPr lang="en-US" altLang="zh-CN" kern="10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>
              <a:lnSpc>
                <a:spcPts val="1500"/>
              </a:lnSpc>
              <a:buNone/>
            </a:pPr>
            <a:endParaRPr lang="en-US" altLang="zh-CN" kern="100" dirty="0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indent="0">
              <a:lnSpc>
                <a:spcPts val="1500"/>
              </a:lnSpc>
              <a:buNone/>
            </a:pPr>
            <a:endParaRPr lang="zh-CN" altLang="zh-CN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dirty="0"/>
              <a:t>孩子喜欢的是</a:t>
            </a:r>
            <a:r>
              <a:rPr lang="zh-CN" altLang="zh-CN" b="1" dirty="0">
                <a:solidFill>
                  <a:srgbClr val="0000FF"/>
                </a:solidFill>
              </a:rPr>
              <a:t>节日的趣味性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分）以及</a:t>
            </a:r>
            <a:r>
              <a:rPr lang="zh-CN" altLang="zh-CN" b="1" dirty="0">
                <a:solidFill>
                  <a:srgbClr val="0000FF"/>
                </a:solidFill>
              </a:rPr>
              <a:t>父母的陪伴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分），</a:t>
            </a:r>
            <a:r>
              <a:rPr lang="zh-CN" altLang="zh-CN" b="1" dirty="0">
                <a:solidFill>
                  <a:srgbClr val="0000FF"/>
                </a:solidFill>
              </a:rPr>
              <a:t>与爸爸一起做南瓜灯</a:t>
            </a:r>
            <a:r>
              <a:rPr lang="zh-CN" altLang="zh-CN" dirty="0"/>
              <a:t>，昊昊就喜欢“万圣节”（</a:t>
            </a:r>
            <a:r>
              <a:rPr lang="en-US" altLang="zh-CN" dirty="0"/>
              <a:t>1</a:t>
            </a:r>
            <a:r>
              <a:rPr lang="zh-CN" altLang="zh-CN" dirty="0"/>
              <a:t>分），如果</a:t>
            </a:r>
            <a:r>
              <a:rPr lang="zh-CN" altLang="zh-CN" b="1" dirty="0">
                <a:solidFill>
                  <a:srgbClr val="0000FF"/>
                </a:solidFill>
              </a:rPr>
              <a:t>爸爸买圣诞树</a:t>
            </a:r>
            <a:r>
              <a:rPr lang="zh-CN" altLang="zh-CN" dirty="0"/>
              <a:t>回来一起玩，那么昊昊又会喜欢圣诞节了（</a:t>
            </a:r>
            <a:r>
              <a:rPr lang="en-US" altLang="zh-CN" dirty="0"/>
              <a:t>1</a:t>
            </a:r>
            <a:r>
              <a:rPr lang="zh-CN" altLang="zh-CN" dirty="0"/>
              <a:t>分）。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873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/>
              <a:t>17.</a:t>
            </a:r>
            <a:r>
              <a:rPr lang="zh-CN" altLang="zh-CN" dirty="0"/>
              <a:t>某大学在平安夜组织学生观看中华传统文化宣传片，并封锁校门禁止学生外出过平安夜，若发现谁过圣诞节一律记过处分。请结合本文观点，谈谈你对这间大学做法的认识。（</a:t>
            </a:r>
            <a:r>
              <a:rPr lang="en-US" altLang="zh-CN" dirty="0"/>
              <a:t>5</a:t>
            </a:r>
            <a:r>
              <a:rPr lang="zh-CN" altLang="zh-CN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b="1" dirty="0">
                <a:solidFill>
                  <a:srgbClr val="0000FF"/>
                </a:solidFill>
              </a:rPr>
              <a:t>表明态度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zh-CN" b="1" dirty="0">
                <a:solidFill>
                  <a:srgbClr val="0000FF"/>
                </a:solidFill>
              </a:rPr>
              <a:t>结合文中观点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zh-CN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zh-CN" b="1" dirty="0">
                <a:solidFill>
                  <a:srgbClr val="0000FF"/>
                </a:solidFill>
              </a:rPr>
              <a:t>具体分析事例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zh-CN" b="1" dirty="0">
                <a:solidFill>
                  <a:srgbClr val="0000FF"/>
                </a:solidFill>
              </a:rPr>
              <a:t>自己的认识和看法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</a:t>
            </a: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示例一：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①</a:t>
            </a:r>
            <a:r>
              <a:rPr lang="zh-CN" altLang="zh-CN" b="1" dirty="0">
                <a:solidFill>
                  <a:srgbClr val="FF0000"/>
                </a:solidFill>
              </a:rPr>
              <a:t>我不赞同</a:t>
            </a:r>
            <a:r>
              <a:rPr lang="zh-CN" altLang="zh-CN" dirty="0"/>
              <a:t>这间大学的做法</a:t>
            </a:r>
            <a:r>
              <a:rPr lang="zh-CN" altLang="zh-CN" b="1" dirty="0">
                <a:solidFill>
                  <a:srgbClr val="FF0000"/>
                </a:solidFill>
              </a:rPr>
              <a:t>（表态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</a:t>
            </a:r>
            <a:r>
              <a:rPr lang="zh-CN" altLang="zh-CN" dirty="0"/>
              <a:t>因为全球化时代，世界是开放的，过洋节是了解国外的文化、宗教、礼仪的最好方式，不管是洋节还是中国节，关键是要过对（</a:t>
            </a:r>
            <a:r>
              <a:rPr lang="zh-CN" altLang="zh-CN" b="1" dirty="0">
                <a:solidFill>
                  <a:srgbClr val="FF0000"/>
                </a:solidFill>
              </a:rPr>
              <a:t>结合本文观点</a:t>
            </a:r>
            <a:r>
              <a:rPr lang="en-US" altLang="zh-CN" b="1" dirty="0">
                <a:solidFill>
                  <a:srgbClr val="FF0000"/>
                </a:solidFill>
              </a:rPr>
              <a:t>21</a:t>
            </a:r>
            <a:r>
              <a:rPr lang="zh-CN" altLang="zh-CN" b="1" dirty="0">
                <a:solidFill>
                  <a:srgbClr val="FF0000"/>
                </a:solidFill>
              </a:rPr>
              <a:t>分）。</a:t>
            </a:r>
            <a:r>
              <a:rPr lang="zh-CN" altLang="en-US" b="1" dirty="0">
                <a:solidFill>
                  <a:srgbClr val="FF0000"/>
                </a:solidFill>
              </a:rPr>
              <a:t> 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③</a:t>
            </a:r>
            <a:r>
              <a:rPr lang="zh-CN" altLang="zh-CN" dirty="0"/>
              <a:t>平安夜就应该让学生顺应时节，好好了解外国文化，在此时宣传中国传统文化并不合时宜</a:t>
            </a:r>
            <a:r>
              <a:rPr lang="zh-CN" altLang="zh-CN" b="1" dirty="0">
                <a:solidFill>
                  <a:srgbClr val="FF0000"/>
                </a:solidFill>
              </a:rPr>
              <a:t>，</a:t>
            </a:r>
            <a:r>
              <a:rPr lang="zh-CN" altLang="zh-CN" dirty="0"/>
              <a:t>禁止学生外出过“平安夜”违规就记过处分，这种行为更是可笑</a:t>
            </a:r>
            <a:r>
              <a:rPr lang="zh-CN" altLang="zh-CN" b="1" dirty="0">
                <a:solidFill>
                  <a:srgbClr val="FF0000"/>
                </a:solidFill>
              </a:rPr>
              <a:t>（具体分析事例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分），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④</a:t>
            </a:r>
            <a:r>
              <a:rPr lang="zh-CN" altLang="zh-CN" dirty="0"/>
              <a:t>我觉得</a:t>
            </a:r>
            <a:r>
              <a:rPr lang="zh-CN" altLang="zh-CN" b="1" dirty="0">
                <a:solidFill>
                  <a:srgbClr val="0000FF"/>
                </a:solidFill>
              </a:rPr>
              <a:t>中国传统文化要战胜外来文化的侵蚀关键在于提升自身的吸引力</a:t>
            </a:r>
            <a:r>
              <a:rPr lang="zh-CN" altLang="zh-CN" dirty="0"/>
              <a:t>，而不是制止人们去接触外来文化</a:t>
            </a:r>
            <a:r>
              <a:rPr lang="zh-CN" altLang="zh-CN" b="1" dirty="0">
                <a:solidFill>
                  <a:srgbClr val="FF0000"/>
                </a:solidFill>
              </a:rPr>
              <a:t>（自己的认识和看法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。</a:t>
            </a:r>
          </a:p>
          <a:p>
            <a:pPr marL="0" indent="0">
              <a:buNone/>
            </a:pP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728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示例二：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①</a:t>
            </a:r>
            <a:r>
              <a:rPr lang="zh-CN" altLang="zh-CN" b="1" dirty="0">
                <a:solidFill>
                  <a:srgbClr val="FF0000"/>
                </a:solidFill>
              </a:rPr>
              <a:t>我赞同</a:t>
            </a:r>
            <a:r>
              <a:rPr lang="zh-CN" altLang="zh-CN" dirty="0"/>
              <a:t>这间大学的做法</a:t>
            </a:r>
            <a:r>
              <a:rPr lang="zh-CN" altLang="zh-CN" b="1" dirty="0">
                <a:solidFill>
                  <a:srgbClr val="FF0000"/>
                </a:solidFill>
              </a:rPr>
              <a:t>（表态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</a:t>
            </a:r>
            <a:r>
              <a:rPr lang="zh-CN" altLang="zh-CN" dirty="0"/>
              <a:t>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</a:t>
            </a:r>
            <a:r>
              <a:rPr lang="zh-CN" altLang="zh-CN" dirty="0"/>
              <a:t>因为中国传统文化是根，是属于我们的最宝贵的文化，我们不可以丧失自己的传统文化，大张旗鼓过圣诞节其实是中了商家促销的毒（</a:t>
            </a:r>
            <a:r>
              <a:rPr lang="zh-CN" altLang="zh-CN" b="1" dirty="0">
                <a:solidFill>
                  <a:srgbClr val="FF0000"/>
                </a:solidFill>
              </a:rPr>
              <a:t>结合本文观点共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zh-CN" b="1" dirty="0">
                <a:solidFill>
                  <a:srgbClr val="FF0000"/>
                </a:solidFill>
              </a:rPr>
              <a:t>分）。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③</a:t>
            </a:r>
            <a:r>
              <a:rPr lang="zh-CN" altLang="zh-CN" dirty="0"/>
              <a:t>平安夜组织学生观看中华传统文化宣传片，是为了提醒学生勿忘中国传统文化</a:t>
            </a:r>
            <a:r>
              <a:rPr lang="zh-CN" altLang="zh-CN" b="1" dirty="0">
                <a:solidFill>
                  <a:srgbClr val="FF0000"/>
                </a:solidFill>
              </a:rPr>
              <a:t>，</a:t>
            </a:r>
            <a:r>
              <a:rPr lang="zh-CN" altLang="zh-CN" dirty="0"/>
              <a:t>学校禁止学生外出过平安夜，违规记过处分的行为也可以理解</a:t>
            </a:r>
            <a:r>
              <a:rPr lang="zh-CN" altLang="zh-CN" b="1" dirty="0">
                <a:solidFill>
                  <a:srgbClr val="FF0000"/>
                </a:solidFill>
              </a:rPr>
              <a:t>（分析事例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分），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④</a:t>
            </a:r>
            <a:r>
              <a:rPr lang="zh-CN" altLang="zh-CN" dirty="0"/>
              <a:t>因为在外来文化侵蚀的年代，</a:t>
            </a:r>
            <a:r>
              <a:rPr lang="zh-CN" altLang="zh-CN" b="1" dirty="0">
                <a:solidFill>
                  <a:srgbClr val="0000FF"/>
                </a:solidFill>
              </a:rPr>
              <a:t>学生最容易追逐追捧，因此需要一些正面的引导来提醒他们</a:t>
            </a:r>
            <a:r>
              <a:rPr lang="zh-CN" altLang="zh-CN" b="1" dirty="0">
                <a:solidFill>
                  <a:srgbClr val="FF0000"/>
                </a:solidFill>
              </a:rPr>
              <a:t>（自己的认识和看法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zh-CN" b="1" dirty="0">
                <a:solidFill>
                  <a:srgbClr val="FF0000"/>
                </a:solidFill>
              </a:rPr>
              <a:t>分）。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8438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E6496F-4AF1-479D-BA60-955902DD0E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给雅各布神父的信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75516D7-0461-4242-96BD-76DC34CAB3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599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18.</a:t>
            </a:r>
            <a:r>
              <a:rPr lang="zh-CN" altLang="zh-CN" dirty="0"/>
              <a:t>阅读全文，梳理情节及人物的态度变化。（</a:t>
            </a:r>
            <a:r>
              <a:rPr lang="en-US" altLang="zh-CN" dirty="0"/>
              <a:t>4</a:t>
            </a:r>
            <a:r>
              <a:rPr lang="zh-CN" altLang="zh-CN" dirty="0"/>
              <a:t>分）</a:t>
            </a:r>
            <a:r>
              <a:rPr lang="zh-CN" altLang="zh-CN" b="1" dirty="0"/>
              <a:t> </a:t>
            </a: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432AF0A-5F34-4C71-A622-DE0975C07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50962"/>
              </p:ext>
            </p:extLst>
          </p:nvPr>
        </p:nvGraphicFramePr>
        <p:xfrm>
          <a:off x="243840" y="914400"/>
          <a:ext cx="11430000" cy="56173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60834">
                  <a:extLst>
                    <a:ext uri="{9D8B030D-6E8A-4147-A177-3AD203B41FA5}">
                      <a16:colId xmlns:a16="http://schemas.microsoft.com/office/drawing/2014/main" val="1482713588"/>
                    </a:ext>
                  </a:extLst>
                </a:gridCol>
                <a:gridCol w="1827315">
                  <a:extLst>
                    <a:ext uri="{9D8B030D-6E8A-4147-A177-3AD203B41FA5}">
                      <a16:colId xmlns:a16="http://schemas.microsoft.com/office/drawing/2014/main" val="3692303449"/>
                    </a:ext>
                  </a:extLst>
                </a:gridCol>
                <a:gridCol w="2541851">
                  <a:extLst>
                    <a:ext uri="{9D8B030D-6E8A-4147-A177-3AD203B41FA5}">
                      <a16:colId xmlns:a16="http://schemas.microsoft.com/office/drawing/2014/main" val="1999637972"/>
                    </a:ext>
                  </a:extLst>
                </a:gridCol>
              </a:tblGrid>
              <a:tr h="777661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               </a:t>
                      </a:r>
                      <a:r>
                        <a:rPr lang="zh-CN" sz="2400" kern="100">
                          <a:effectLst/>
                        </a:rPr>
                        <a:t>情 节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 </a:t>
                      </a:r>
                      <a:r>
                        <a:rPr lang="zh-CN" sz="2400" kern="100">
                          <a:effectLst/>
                        </a:rPr>
                        <a:t>蕾拉的态度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 </a:t>
                      </a:r>
                      <a:r>
                        <a:rPr lang="zh-CN" sz="2400" kern="100">
                          <a:effectLst/>
                        </a:rPr>
                        <a:t>神父的态度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8539090"/>
                  </a:ext>
                </a:extLst>
              </a:tr>
              <a:tr h="777661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假释后蕾拉每天跟神父在后花园里拆信、读信、回信。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   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不解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   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热情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4024682"/>
                  </a:ext>
                </a:extLst>
              </a:tr>
              <a:tr h="118988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慢慢地</a:t>
                      </a:r>
                      <a:r>
                        <a:rPr lang="en-US" sz="2400" kern="100" dirty="0">
                          <a:effectLst/>
                        </a:rPr>
                        <a:t>,</a:t>
                      </a:r>
                      <a:r>
                        <a:rPr lang="zh-CN" sz="2400" kern="100" dirty="0">
                          <a:effectLst/>
                        </a:rPr>
                        <a:t>蕾拉把收到一大半的信扔进水井里，信越来越少。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不耐烦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消极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</a:t>
                      </a:r>
                      <a:r>
                        <a:rPr lang="zh-CN" sz="2400" kern="100" dirty="0">
                          <a:effectLst/>
                        </a:rPr>
                        <a:t>①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0" dirty="0">
                          <a:effectLst/>
                        </a:rPr>
                        <a:t>________________ 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9747526"/>
                  </a:ext>
                </a:extLst>
              </a:tr>
              <a:tr h="1602109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②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0" dirty="0">
                          <a:effectLst/>
                        </a:rPr>
                        <a:t>________________________________________________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暴怒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③</a:t>
                      </a:r>
                      <a:r>
                        <a:rPr lang="en-US" sz="2400" kern="0" dirty="0">
                          <a:effectLst/>
                        </a:rPr>
                        <a:t>________________ 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8503939"/>
                  </a:ext>
                </a:extLst>
              </a:tr>
              <a:tr h="118988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</a:rPr>
                        <a:t>蕾拉拦住邮差假装给神父送信，向神父述说自己的往事。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④</a:t>
                      </a:r>
                      <a:r>
                        <a:rPr lang="en-US" sz="2400" kern="0" dirty="0">
                          <a:effectLst/>
                        </a:rPr>
                        <a:t>__________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    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</a:rPr>
                        <a:t>激动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6395847"/>
                  </a:ext>
                </a:extLst>
              </a:tr>
            </a:tbl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8FBAE33E-A6A2-4633-BABD-30A97DAD9787}"/>
              </a:ext>
            </a:extLst>
          </p:cNvPr>
          <p:cNvSpPr txBox="1"/>
          <p:nvPr/>
        </p:nvSpPr>
        <p:spPr>
          <a:xfrm>
            <a:off x="744220" y="3988680"/>
            <a:ext cx="594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蕾拉跟着盛装的神父来到空无一人的教堂主持婚礼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6475CD4-7797-48EE-9AF0-BFE95F8DEF3D}"/>
              </a:ext>
            </a:extLst>
          </p:cNvPr>
          <p:cNvSpPr txBox="1"/>
          <p:nvPr/>
        </p:nvSpPr>
        <p:spPr>
          <a:xfrm>
            <a:off x="9855200" y="2560320"/>
            <a:ext cx="130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失落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040ACDA-76AF-41BF-A8E1-A39DFAB1F2BB}"/>
              </a:ext>
            </a:extLst>
          </p:cNvPr>
          <p:cNvSpPr txBox="1"/>
          <p:nvPr/>
        </p:nvSpPr>
        <p:spPr>
          <a:xfrm>
            <a:off x="9702800" y="3727070"/>
            <a:ext cx="130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绝望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5E425AD-314D-4A80-969C-701BCBCBC535}"/>
              </a:ext>
            </a:extLst>
          </p:cNvPr>
          <p:cNvSpPr txBox="1"/>
          <p:nvPr/>
        </p:nvSpPr>
        <p:spPr>
          <a:xfrm>
            <a:off x="7731760" y="5412750"/>
            <a:ext cx="1305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忏悔</a:t>
            </a:r>
          </a:p>
        </p:txBody>
      </p:sp>
    </p:spTree>
    <p:extLst>
      <p:ext uri="{BB962C8B-B14F-4D97-AF65-F5344CB8AC3E}">
        <p14:creationId xmlns:p14="http://schemas.microsoft.com/office/powerpoint/2010/main" val="139633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19.</a:t>
            </a:r>
            <a:r>
              <a:rPr lang="zh-CN" altLang="zh-CN" dirty="0"/>
              <a:t>请根据文意，完成下面的问题。（</a:t>
            </a:r>
            <a:r>
              <a:rPr lang="en-US" altLang="zh-CN" dirty="0"/>
              <a:t>7</a:t>
            </a:r>
            <a:r>
              <a:rPr lang="zh-CN" altLang="zh-CN" dirty="0"/>
              <a:t>分）</a:t>
            </a:r>
          </a:p>
          <a:p>
            <a:pPr marL="0" lvl="0" indent="0">
              <a:buNone/>
            </a:pPr>
            <a:r>
              <a:rPr lang="en-US" altLang="zh-CN" dirty="0"/>
              <a:t>(1)</a:t>
            </a:r>
            <a:r>
              <a:rPr lang="zh-CN" altLang="zh-CN" dirty="0"/>
              <a:t>根据划线句子“把钱放回储蓄罐时，蕾拉犹豫了许久”，结合上下文，你觉得蕾拉当时在想什么？请用第一人称把她的心理活动写下来，并结合小说内容分析你的依据。（</a:t>
            </a:r>
            <a:r>
              <a:rPr lang="en-US" altLang="zh-CN" dirty="0"/>
              <a:t>4</a:t>
            </a:r>
            <a:r>
              <a:rPr lang="zh-CN" altLang="zh-CN" dirty="0"/>
              <a:t>分）</a:t>
            </a:r>
            <a:endParaRPr lang="en-US" altLang="zh-CN" dirty="0"/>
          </a:p>
          <a:p>
            <a:pPr marL="0" lvl="0" indent="0">
              <a:buNone/>
            </a:pPr>
            <a:r>
              <a:rPr lang="zh-CN" altLang="zh-CN" b="1" u="sng" dirty="0">
                <a:solidFill>
                  <a:srgbClr val="0000FF"/>
                </a:solidFill>
              </a:rPr>
              <a:t>心理活动</a:t>
            </a:r>
            <a:r>
              <a:rPr lang="zh-CN" altLang="zh-CN" b="1" dirty="0">
                <a:solidFill>
                  <a:srgbClr val="0000FF"/>
                </a:solidFill>
              </a:rPr>
              <a:t>：</a:t>
            </a:r>
            <a:r>
              <a:rPr lang="zh-CN" altLang="zh-CN" dirty="0">
                <a:solidFill>
                  <a:srgbClr val="0000FF"/>
                </a:solidFill>
              </a:rPr>
              <a:t>雅各布神父居然有这么多钱，</a:t>
            </a:r>
            <a:r>
              <a:rPr lang="zh-CN" altLang="zh-CN" b="1" dirty="0">
                <a:solidFill>
                  <a:srgbClr val="FF0000"/>
                </a:solidFill>
              </a:rPr>
              <a:t>不如我拿钱走吧</a:t>
            </a:r>
            <a:r>
              <a:rPr lang="zh-CN" altLang="zh-CN" dirty="0">
                <a:solidFill>
                  <a:srgbClr val="0000FF"/>
                </a:solidFill>
              </a:rPr>
              <a:t>，反正他也看不见，这里的</a:t>
            </a:r>
            <a:r>
              <a:rPr lang="zh-CN" altLang="zh-CN" b="1" dirty="0">
                <a:solidFill>
                  <a:srgbClr val="FF0000"/>
                </a:solidFill>
              </a:rPr>
              <a:t>工作这么又无聊</a:t>
            </a:r>
            <a:r>
              <a:rPr lang="zh-CN" altLang="zh-CN" dirty="0">
                <a:solidFill>
                  <a:srgbClr val="0000FF"/>
                </a:solidFill>
              </a:rPr>
              <a:t>，难道我要在这呆一辈子吗？（</a:t>
            </a:r>
            <a:r>
              <a:rPr lang="en-US" altLang="zh-CN" dirty="0">
                <a:solidFill>
                  <a:srgbClr val="0000FF"/>
                </a:solidFill>
              </a:rPr>
              <a:t>2</a:t>
            </a:r>
            <a:r>
              <a:rPr lang="zh-CN" altLang="zh-CN" dirty="0">
                <a:solidFill>
                  <a:srgbClr val="0000FF"/>
                </a:solidFill>
              </a:rPr>
              <a:t>分</a:t>
            </a:r>
            <a:r>
              <a:rPr lang="zh-CN" altLang="zh-CN" dirty="0"/>
              <a:t>）</a:t>
            </a:r>
            <a:endParaRPr lang="en-US" altLang="zh-CN" dirty="0"/>
          </a:p>
          <a:p>
            <a:pPr marL="0" lvl="0" indent="0">
              <a:buNone/>
            </a:pPr>
            <a:endParaRPr lang="en-US" altLang="zh-CN" b="1" u="sng" dirty="0"/>
          </a:p>
          <a:p>
            <a:pPr marL="0" lvl="0" indent="0">
              <a:buNone/>
            </a:pPr>
            <a:r>
              <a:rPr lang="zh-CN" altLang="zh-CN" b="1" u="sng" dirty="0">
                <a:solidFill>
                  <a:srgbClr val="0000FF"/>
                </a:solidFill>
              </a:rPr>
              <a:t>依据</a:t>
            </a:r>
            <a:r>
              <a:rPr lang="zh-CN" altLang="zh-CN" b="1" dirty="0">
                <a:solidFill>
                  <a:srgbClr val="0000FF"/>
                </a:solidFill>
              </a:rPr>
              <a:t>：</a:t>
            </a:r>
            <a:r>
              <a:rPr lang="zh-CN" altLang="zh-CN" dirty="0">
                <a:solidFill>
                  <a:srgbClr val="0000FF"/>
                </a:solidFill>
              </a:rPr>
              <a:t>蕾拉从教堂回来准备出走时“从储蓄罐里拿了几张钞票”这一情节，推测蕾拉当时放钞票时就有</a:t>
            </a:r>
            <a:r>
              <a:rPr lang="zh-CN" altLang="zh-CN" b="1" dirty="0">
                <a:solidFill>
                  <a:srgbClr val="FF0000"/>
                </a:solidFill>
              </a:rPr>
              <a:t>拿钱逃跑的打算</a:t>
            </a:r>
            <a:r>
              <a:rPr lang="zh-CN" altLang="zh-CN" dirty="0">
                <a:solidFill>
                  <a:srgbClr val="0000FF"/>
                </a:solidFill>
              </a:rPr>
              <a:t>，所以</a:t>
            </a:r>
            <a:r>
              <a:rPr lang="zh-CN" altLang="zh-CN" b="1" dirty="0">
                <a:solidFill>
                  <a:srgbClr val="FF0000"/>
                </a:solidFill>
              </a:rPr>
              <a:t>真正出走时“拿钱”</a:t>
            </a:r>
            <a:r>
              <a:rPr lang="zh-CN" altLang="zh-CN" dirty="0">
                <a:solidFill>
                  <a:srgbClr val="0000FF"/>
                </a:solidFill>
              </a:rPr>
              <a:t>的动作才会这么的</a:t>
            </a:r>
            <a:r>
              <a:rPr lang="zh-CN" altLang="zh-CN" b="1" dirty="0">
                <a:solidFill>
                  <a:srgbClr val="FF0000"/>
                </a:solidFill>
              </a:rPr>
              <a:t>自然和不假思索</a:t>
            </a:r>
            <a:r>
              <a:rPr lang="zh-CN" altLang="zh-CN" dirty="0">
                <a:solidFill>
                  <a:srgbClr val="0000FF"/>
                </a:solidFill>
              </a:rPr>
              <a:t>。（</a:t>
            </a:r>
            <a:r>
              <a:rPr lang="en-US" altLang="zh-CN" dirty="0">
                <a:solidFill>
                  <a:srgbClr val="0000FF"/>
                </a:solidFill>
              </a:rPr>
              <a:t>2</a:t>
            </a:r>
            <a:r>
              <a:rPr lang="zh-CN" altLang="zh-CN" dirty="0">
                <a:solidFill>
                  <a:srgbClr val="0000FF"/>
                </a:solidFill>
              </a:rPr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898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(2)</a:t>
            </a:r>
            <a:r>
              <a:rPr lang="zh-CN" altLang="zh-CN" dirty="0"/>
              <a:t> 请分析最后一段“蕾拉站在门口，</a:t>
            </a:r>
            <a:r>
              <a:rPr lang="zh-CN" altLang="zh-CN" u="dotted" dirty="0"/>
              <a:t>紧紧捏着</a:t>
            </a:r>
            <a:r>
              <a:rPr lang="zh-CN" altLang="zh-CN" dirty="0"/>
              <a:t>姐姐的信”中运用的描写及加点词的表达作用。（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动作描写</a:t>
            </a: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分），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zh-CN" b="1" dirty="0">
                <a:solidFill>
                  <a:srgbClr val="0000FF"/>
                </a:solidFill>
              </a:rPr>
              <a:t>②</a:t>
            </a:r>
            <a:r>
              <a:rPr lang="zh-CN" altLang="en-US" b="1" dirty="0">
                <a:solidFill>
                  <a:srgbClr val="0000FF"/>
                </a:solidFill>
              </a:rPr>
              <a:t>用“紧紧捏着”的动作，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③写出了蕾拉</a:t>
            </a:r>
            <a:r>
              <a:rPr lang="zh-CN" altLang="en-US" b="1" dirty="0">
                <a:solidFill>
                  <a:srgbClr val="FF0000"/>
                </a:solidFill>
              </a:rPr>
              <a:t>被神父的善良和无私感动</a:t>
            </a:r>
            <a:r>
              <a:rPr lang="zh-CN" altLang="en-US" b="1" dirty="0">
                <a:solidFill>
                  <a:srgbClr val="0000FF"/>
                </a:solidFill>
              </a:rPr>
              <a:t>，内心无比激动的情绪（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分），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④坚定了自己</a:t>
            </a:r>
            <a:r>
              <a:rPr lang="zh-CN" altLang="en-US" b="1" dirty="0">
                <a:solidFill>
                  <a:srgbClr val="FF0000"/>
                </a:solidFill>
              </a:rPr>
              <a:t>痛改前非</a:t>
            </a:r>
            <a:r>
              <a:rPr lang="zh-CN" altLang="en-US" b="1" dirty="0">
                <a:solidFill>
                  <a:srgbClr val="0000FF"/>
                </a:solidFill>
              </a:rPr>
              <a:t>的信念（</a:t>
            </a:r>
            <a:r>
              <a:rPr lang="zh-CN" altLang="en-US" b="1" dirty="0">
                <a:solidFill>
                  <a:srgbClr val="FF0000"/>
                </a:solidFill>
              </a:rPr>
              <a:t>得到了救赎或愧疚</a:t>
            </a:r>
            <a:r>
              <a:rPr lang="zh-CN" altLang="en-US" b="1" dirty="0">
                <a:solidFill>
                  <a:srgbClr val="0000FF"/>
                </a:solidFill>
              </a:rPr>
              <a:t>），知道了自己未来的去处。（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11474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20.</a:t>
            </a:r>
            <a:r>
              <a:rPr lang="zh-CN" altLang="zh-CN" dirty="0"/>
              <a:t>为什么蕾拉听到神父说“你可以带我回家吗”暴怒起来，请结合全文作分析。（</a:t>
            </a:r>
            <a:r>
              <a:rPr lang="en-US" altLang="zh-CN" dirty="0"/>
              <a:t>4</a:t>
            </a:r>
            <a:r>
              <a:rPr lang="zh-CN" altLang="zh-CN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</a:rPr>
              <a:t>①</a:t>
            </a:r>
            <a:r>
              <a:rPr lang="zh-CN" altLang="en-US" dirty="0">
                <a:solidFill>
                  <a:srgbClr val="0000FF"/>
                </a:solidFill>
              </a:rPr>
              <a:t>因为蕾拉</a:t>
            </a:r>
            <a:r>
              <a:rPr lang="zh-CN" altLang="en-US" b="1" dirty="0">
                <a:solidFill>
                  <a:srgbClr val="FF0000"/>
                </a:solidFill>
              </a:rPr>
              <a:t>缺少家庭的温暖</a:t>
            </a: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分），小时候在家经常受妈妈打，亲眼看见姐姐出嫁后受丈夫的打；</a:t>
            </a: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服刑期间也没有家人来探望，也不申请外出探望家人，</a:t>
            </a:r>
            <a:r>
              <a:rPr lang="zh-CN" altLang="en-US" b="1" dirty="0">
                <a:solidFill>
                  <a:srgbClr val="FF0000"/>
                </a:solidFill>
              </a:rPr>
              <a:t>她觉得自己无家可归</a:t>
            </a: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分）；</a:t>
            </a: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</a:rPr>
              <a:t>③ </a:t>
            </a:r>
            <a:r>
              <a:rPr lang="zh-CN" altLang="en-US" dirty="0">
                <a:solidFill>
                  <a:srgbClr val="0000FF"/>
                </a:solidFill>
              </a:rPr>
              <a:t>“家”给她带来的只是暴力和伤害，在她的眼中家里没有亲情和关爱，她憎恨自己的家庭，</a:t>
            </a:r>
            <a:r>
              <a:rPr lang="zh-CN" altLang="en-US" b="1" dirty="0">
                <a:solidFill>
                  <a:srgbClr val="FF0000"/>
                </a:solidFill>
              </a:rPr>
              <a:t>认为“家”毁了她的一切</a:t>
            </a: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分）；</a:t>
            </a: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0000FF"/>
                </a:solidFill>
              </a:rPr>
              <a:t>④</a:t>
            </a:r>
            <a:r>
              <a:rPr lang="zh-CN" altLang="en-US" dirty="0">
                <a:solidFill>
                  <a:srgbClr val="0000FF"/>
                </a:solidFill>
              </a:rPr>
              <a:t>神父说“家”时，</a:t>
            </a:r>
            <a:r>
              <a:rPr lang="zh-CN" altLang="en-US" b="1" dirty="0">
                <a:solidFill>
                  <a:srgbClr val="FF0000"/>
                </a:solidFill>
              </a:rPr>
              <a:t>戳中了她内心最脆弱的一面</a:t>
            </a: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分），所以蕾拉暴怒起来。</a:t>
            </a:r>
            <a:endParaRPr lang="zh-CN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084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21.</a:t>
            </a:r>
            <a:r>
              <a:rPr lang="zh-CN" altLang="zh-CN" dirty="0"/>
              <a:t>神父确信，蕾拉最后得到了救赎，文中哪几件事能表现蕾拉得到了救赎。（</a:t>
            </a:r>
            <a:r>
              <a:rPr lang="en-US" altLang="zh-CN" dirty="0"/>
              <a:t>4</a:t>
            </a:r>
            <a:r>
              <a:rPr lang="zh-CN" altLang="zh-CN" dirty="0"/>
              <a:t>分） 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①</a:t>
            </a:r>
            <a:r>
              <a:rPr lang="zh-CN" altLang="zh-CN" b="1" dirty="0">
                <a:solidFill>
                  <a:srgbClr val="0000FF"/>
                </a:solidFill>
              </a:rPr>
              <a:t>打捞被自己丢到井里的信件（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分）；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②</a:t>
            </a:r>
            <a:r>
              <a:rPr lang="zh-CN" altLang="zh-CN" b="1" dirty="0">
                <a:solidFill>
                  <a:srgbClr val="0000FF"/>
                </a:solidFill>
              </a:rPr>
              <a:t>叫邮差每天喊“给雅各布的信”；（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分）；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③</a:t>
            </a:r>
            <a:r>
              <a:rPr lang="zh-CN" altLang="zh-CN" b="1" dirty="0">
                <a:solidFill>
                  <a:srgbClr val="0000FF"/>
                </a:solidFill>
              </a:rPr>
              <a:t>随口瞎编信的内容（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分）；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④</a:t>
            </a:r>
            <a:r>
              <a:rPr lang="zh-CN" altLang="zh-CN" b="1" dirty="0">
                <a:solidFill>
                  <a:srgbClr val="0000FF"/>
                </a:solidFill>
              </a:rPr>
              <a:t>能将犯罪的事实告诉神父（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zh-CN" b="1" dirty="0">
                <a:solidFill>
                  <a:srgbClr val="0000FF"/>
                </a:solidFill>
              </a:rPr>
              <a:t>分）。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38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42A915-FBC9-4DD7-B74B-0384BE91A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80" y="210184"/>
            <a:ext cx="11790680" cy="65157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22.</a:t>
            </a:r>
            <a:r>
              <a:rPr lang="zh-CN" altLang="zh-CN" dirty="0"/>
              <a:t>文章结尾饶有余味，请发挥想像，以“蕾拉”开头给文章续写一个结尾，交代蕾拉选择去向的原因及最终选择的去向。（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zh-CN" altLang="zh-CN" dirty="0"/>
          </a:p>
          <a:p>
            <a:r>
              <a:rPr lang="zh-CN" altLang="zh-CN" b="1" dirty="0"/>
              <a:t>示例：</a:t>
            </a:r>
            <a:r>
              <a:rPr lang="zh-CN" altLang="zh-CN" b="1" dirty="0">
                <a:solidFill>
                  <a:srgbClr val="0000FF"/>
                </a:solidFill>
              </a:rPr>
              <a:t>结尾一：</a:t>
            </a:r>
            <a:r>
              <a:rPr lang="zh-CN" altLang="zh-CN" b="1" u="sng" dirty="0">
                <a:solidFill>
                  <a:srgbClr val="FF0000"/>
                </a:solidFill>
              </a:rPr>
              <a:t>蕾拉</a:t>
            </a:r>
            <a:r>
              <a:rPr lang="zh-CN" altLang="zh-CN" dirty="0">
                <a:solidFill>
                  <a:srgbClr val="0000FF"/>
                </a:solidFill>
              </a:rPr>
              <a:t>【主语蕾拉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分】看着警察远去的背影，看着手中的信，</a:t>
            </a:r>
            <a:r>
              <a:rPr lang="zh-CN" altLang="zh-CN" u="sng" dirty="0">
                <a:solidFill>
                  <a:srgbClr val="0000FF"/>
                </a:solidFill>
              </a:rPr>
              <a:t>才知道原来救赎自己的不仅仅是神父，还有被自己伤害的姐姐，</a:t>
            </a:r>
            <a:r>
              <a:rPr lang="zh-CN" altLang="zh-CN" b="1" u="sng" dirty="0">
                <a:solidFill>
                  <a:srgbClr val="FF0000"/>
                </a:solidFill>
              </a:rPr>
              <a:t>姐姐早已原谅自己。</a:t>
            </a:r>
            <a:r>
              <a:rPr lang="zh-CN" altLang="zh-CN" dirty="0">
                <a:solidFill>
                  <a:srgbClr val="0000FF"/>
                </a:solidFill>
              </a:rPr>
              <a:t>【蕾拉去向的原因，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</a:t>
            </a:r>
            <a:r>
              <a:rPr lang="zh-CN" altLang="zh-CN" u="sng" dirty="0">
                <a:solidFill>
                  <a:srgbClr val="0000FF"/>
                </a:solidFill>
              </a:rPr>
              <a:t>蕾拉走进屋子收拾好行李，</a:t>
            </a:r>
            <a:r>
              <a:rPr lang="zh-CN" altLang="zh-CN" b="1" u="sng" dirty="0">
                <a:solidFill>
                  <a:srgbClr val="FF0000"/>
                </a:solidFill>
              </a:rPr>
              <a:t>拨通了姐姐家的电话</a:t>
            </a:r>
            <a:r>
              <a:rPr lang="zh-CN" altLang="zh-CN" u="sng" dirty="0">
                <a:solidFill>
                  <a:srgbClr val="0000FF"/>
                </a:solidFill>
              </a:rPr>
              <a:t>……</a:t>
            </a:r>
            <a:r>
              <a:rPr lang="zh-CN" altLang="zh-CN" dirty="0">
                <a:solidFill>
                  <a:srgbClr val="0000FF"/>
                </a:solidFill>
              </a:rPr>
              <a:t>【蕾拉的去向，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</a:t>
            </a:r>
            <a:endParaRPr lang="en-US" altLang="zh-CN" dirty="0">
              <a:solidFill>
                <a:srgbClr val="0000FF"/>
              </a:solidFill>
            </a:endParaRPr>
          </a:p>
          <a:p>
            <a:endParaRPr lang="zh-CN" altLang="zh-CN" dirty="0">
              <a:solidFill>
                <a:srgbClr val="0000FF"/>
              </a:solidFill>
            </a:endParaRPr>
          </a:p>
          <a:p>
            <a:r>
              <a:rPr lang="en-US" altLang="zh-CN" b="1" dirty="0">
                <a:solidFill>
                  <a:srgbClr val="0000FF"/>
                </a:solidFill>
              </a:rPr>
              <a:t> </a:t>
            </a:r>
            <a:r>
              <a:rPr lang="zh-CN" altLang="zh-CN" b="1" dirty="0">
                <a:solidFill>
                  <a:srgbClr val="0000FF"/>
                </a:solidFill>
              </a:rPr>
              <a:t>结尾二：</a:t>
            </a:r>
            <a:r>
              <a:rPr lang="zh-CN" altLang="zh-CN" b="1" u="sng" dirty="0">
                <a:solidFill>
                  <a:srgbClr val="FF0000"/>
                </a:solidFill>
              </a:rPr>
              <a:t>蕾拉</a:t>
            </a:r>
            <a:r>
              <a:rPr lang="zh-CN" altLang="zh-CN" dirty="0">
                <a:solidFill>
                  <a:srgbClr val="0000FF"/>
                </a:solidFill>
              </a:rPr>
              <a:t>【主语蕾拉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分】看着警察远去的背影，回想跟神父生活的点滴，</a:t>
            </a:r>
            <a:r>
              <a:rPr lang="zh-CN" altLang="zh-CN" u="sng" dirty="0">
                <a:solidFill>
                  <a:srgbClr val="0000FF"/>
                </a:solidFill>
              </a:rPr>
              <a:t>她</a:t>
            </a:r>
            <a:r>
              <a:rPr lang="zh-CN" altLang="zh-CN" b="1" u="sng" dirty="0">
                <a:solidFill>
                  <a:srgbClr val="FF0000"/>
                </a:solidFill>
              </a:rPr>
              <a:t>被神父圣洁的灵魂感动</a:t>
            </a:r>
            <a:r>
              <a:rPr lang="zh-CN" altLang="zh-CN" u="sng" dirty="0">
                <a:solidFill>
                  <a:srgbClr val="0000FF"/>
                </a:solidFill>
              </a:rPr>
              <a:t>，被神父强大的责任感和无私的博爱精神感染，她要</a:t>
            </a:r>
            <a:r>
              <a:rPr lang="zh-CN" altLang="zh-CN" b="1" u="sng" dirty="0">
                <a:solidFill>
                  <a:srgbClr val="FF0000"/>
                </a:solidFill>
              </a:rPr>
              <a:t>弥补</a:t>
            </a:r>
            <a:r>
              <a:rPr lang="zh-CN" altLang="zh-CN" u="sng" dirty="0">
                <a:solidFill>
                  <a:srgbClr val="0000FF"/>
                </a:solidFill>
              </a:rPr>
              <a:t>自己曾经的所作所为</a:t>
            </a:r>
            <a:r>
              <a:rPr lang="zh-CN" altLang="zh-CN" dirty="0">
                <a:solidFill>
                  <a:srgbClr val="0000FF"/>
                </a:solidFill>
              </a:rPr>
              <a:t>【蕾拉去向的原因，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分】，</a:t>
            </a:r>
            <a:r>
              <a:rPr lang="zh-CN" altLang="zh-CN" u="sng" dirty="0">
                <a:solidFill>
                  <a:srgbClr val="0000FF"/>
                </a:solidFill>
              </a:rPr>
              <a:t>她要告诉姐姐</a:t>
            </a:r>
            <a:r>
              <a:rPr lang="zh-CN" altLang="zh-CN" b="1" u="sng" dirty="0">
                <a:solidFill>
                  <a:srgbClr val="FF0000"/>
                </a:solidFill>
              </a:rPr>
              <a:t>自己要留下来，代替神父回信</a:t>
            </a:r>
            <a:r>
              <a:rPr lang="zh-CN" altLang="zh-CN" u="sng" dirty="0">
                <a:solidFill>
                  <a:srgbClr val="0000FF"/>
                </a:solidFill>
              </a:rPr>
              <a:t>，哪怕只有几封也会很好的完成神父的工作，替上帝安慰那些受伤的心灵。</a:t>
            </a:r>
            <a:r>
              <a:rPr lang="zh-CN" altLang="zh-CN" dirty="0">
                <a:solidFill>
                  <a:srgbClr val="0000FF"/>
                </a:solidFill>
              </a:rPr>
              <a:t>【蕾拉的去向，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zh-CN" dirty="0">
                <a:solidFill>
                  <a:srgbClr val="0000FF"/>
                </a:solidFill>
              </a:rPr>
              <a:t>分】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32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1789</Words>
  <Application>Microsoft Office PowerPoint</Application>
  <PresentationFormat>宽屏</PresentationFormat>
  <Paragraphs>102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等线</vt:lpstr>
      <vt:lpstr>等线 Light</vt:lpstr>
      <vt:lpstr>黑体</vt:lpstr>
      <vt:lpstr>楷体</vt:lpstr>
      <vt:lpstr>宋体</vt:lpstr>
      <vt:lpstr>Arial</vt:lpstr>
      <vt:lpstr>Times New Roman</vt:lpstr>
      <vt:lpstr>Office 主题​​</vt:lpstr>
      <vt:lpstr>该不该给孩子过洋节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给雅各布神父的信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胡优优</dc:creator>
  <cp:lastModifiedBy>胡优优</cp:lastModifiedBy>
  <cp:revision>30</cp:revision>
  <dcterms:created xsi:type="dcterms:W3CDTF">2017-12-12T08:47:33Z</dcterms:created>
  <dcterms:modified xsi:type="dcterms:W3CDTF">2017-12-14T02:20:59Z</dcterms:modified>
</cp:coreProperties>
</file>