
<file path=[Content_Types].xml><?xml version="1.0" encoding="utf-8"?>
<Types xmlns="http://schemas.openxmlformats.org/package/2006/content-types">
  <Default Extension="wav" ContentType="audio/x-wav"/>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34"/>
  </p:notesMasterIdLst>
  <p:sldIdLst>
    <p:sldId id="281" r:id="rId5"/>
    <p:sldId id="460" r:id="rId6"/>
    <p:sldId id="453" r:id="rId7"/>
    <p:sldId id="454" r:id="rId8"/>
    <p:sldId id="455" r:id="rId9"/>
    <p:sldId id="457" r:id="rId10"/>
    <p:sldId id="461" r:id="rId11"/>
    <p:sldId id="502" r:id="rId12"/>
    <p:sldId id="562" r:id="rId13"/>
    <p:sldId id="285" r:id="rId14"/>
    <p:sldId id="340" r:id="rId15"/>
    <p:sldId id="341" r:id="rId16"/>
    <p:sldId id="342" r:id="rId17"/>
    <p:sldId id="286" r:id="rId18"/>
    <p:sldId id="536" r:id="rId19"/>
    <p:sldId id="289" r:id="rId20"/>
    <p:sldId id="292" r:id="rId21"/>
    <p:sldId id="597" r:id="rId22"/>
    <p:sldId id="350" r:id="rId23"/>
    <p:sldId id="351" r:id="rId24"/>
    <p:sldId id="352" r:id="rId25"/>
    <p:sldId id="353" r:id="rId26"/>
    <p:sldId id="595" r:id="rId27"/>
    <p:sldId id="355" r:id="rId28"/>
    <p:sldId id="356" r:id="rId29"/>
    <p:sldId id="357" r:id="rId30"/>
    <p:sldId id="358" r:id="rId31"/>
    <p:sldId id="359" r:id="rId32"/>
    <p:sldId id="360" r:id="rId33"/>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03366"/>
    <a:srgbClr val="FFFF00"/>
    <a:srgbClr val="6600FF"/>
    <a:srgbClr val="000099"/>
    <a:srgbClr val="660066"/>
    <a:srgbClr val="FF00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75" d="100"/>
          <a:sy n="75" d="100"/>
        </p:scale>
        <p:origin x="-378" y="-72"/>
      </p:cViewPr>
      <p:guideLst>
        <p:guide orient="horz" pos="2133"/>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notesMaster" Target="notesMasters/notesMaster1.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64514" name="页眉占位符 64513"/>
          <p:cNvSpPr>
            <a:spLocks noGrp="1"/>
          </p:cNvSpPr>
          <p:nvPr>
            <p:ph type="hdr" sz="quarter"/>
          </p:nvPr>
        </p:nvSpPr>
        <p:spPr>
          <a:xfrm>
            <a:off x="0" y="0"/>
            <a:ext cx="2971800" cy="457200"/>
          </a:xfrm>
          <a:prstGeom prst="rect">
            <a:avLst/>
          </a:prstGeom>
          <a:noFill/>
          <a:ln w="9525">
            <a:noFill/>
          </a:ln>
        </p:spPr>
        <p:txBody>
          <a:bodyPr/>
          <a:p>
            <a:pPr lvl="0" fontAlgn="base"/>
            <a:endParaRPr lang="zh-CN" altLang="en-US" sz="1200" strike="noStrike" noProof="1" dirty="0"/>
          </a:p>
        </p:txBody>
      </p:sp>
      <p:sp>
        <p:nvSpPr>
          <p:cNvPr id="64515" name="日期占位符 64514"/>
          <p:cNvSpPr>
            <a:spLocks noGrp="1"/>
          </p:cNvSpPr>
          <p:nvPr>
            <p:ph type="dt" idx="1"/>
          </p:nvPr>
        </p:nvSpPr>
        <p:spPr>
          <a:xfrm>
            <a:off x="3884613" y="0"/>
            <a:ext cx="2971800" cy="457200"/>
          </a:xfrm>
          <a:prstGeom prst="rect">
            <a:avLst/>
          </a:prstGeom>
          <a:noFill/>
          <a:ln w="9525">
            <a:noFill/>
          </a:ln>
        </p:spPr>
        <p:txBody>
          <a:bodyPr/>
          <a:p>
            <a:pPr lvl="0" algn="r" fontAlgn="base"/>
            <a:endParaRPr lang="zh-CN" altLang="en-US" sz="1200" strike="noStrike" noProof="1" dirty="0"/>
          </a:p>
        </p:txBody>
      </p:sp>
      <p:sp>
        <p:nvSpPr>
          <p:cNvPr id="16388" name="幻灯片图像占位符 64515"/>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16389" name="文本占位符 64516"/>
          <p:cNvSpPr>
            <a:spLocks noGrp="1"/>
          </p:cNvSpPr>
          <p:nvPr>
            <p:ph type="body" sz="quarter"/>
          </p:nvPr>
        </p:nvSpPr>
        <p:spPr>
          <a:xfrm>
            <a:off x="685800" y="4343400"/>
            <a:ext cx="5486400" cy="4114800"/>
          </a:xfrm>
          <a:prstGeom prst="rect">
            <a:avLst/>
          </a:prstGeom>
          <a:noFill/>
          <a:ln w="9525">
            <a:noFill/>
          </a:ln>
        </p:spPr>
        <p:txBody>
          <a:bodyPr anchor="t"/>
          <a:p>
            <a:pPr lvl="0" indent="0"/>
            <a:r>
              <a:rPr lang="zh-CN" altLang="en-US" dirty="0"/>
              <a:t>单击此处编辑母版文本样式</a:t>
            </a:r>
            <a:endParaRPr lang="zh-CN" altLang="en-US" dirty="0"/>
          </a:p>
          <a:p>
            <a:pPr lvl="1" indent="0"/>
            <a:r>
              <a:rPr lang="zh-CN" altLang="en-US" dirty="0"/>
              <a:t>第二级</a:t>
            </a:r>
            <a:endParaRPr lang="zh-CN" altLang="en-US" dirty="0"/>
          </a:p>
          <a:p>
            <a:pPr lvl="2" indent="0"/>
            <a:r>
              <a:rPr lang="zh-CN" altLang="en-US" dirty="0"/>
              <a:t>第三级</a:t>
            </a:r>
            <a:endParaRPr lang="zh-CN" altLang="en-US" dirty="0"/>
          </a:p>
          <a:p>
            <a:pPr lvl="3" indent="0"/>
            <a:r>
              <a:rPr lang="zh-CN" altLang="en-US" dirty="0"/>
              <a:t>第四级</a:t>
            </a:r>
            <a:endParaRPr lang="zh-CN" altLang="en-US" dirty="0"/>
          </a:p>
          <a:p>
            <a:pPr lvl="4" indent="0"/>
            <a:r>
              <a:rPr lang="zh-CN" altLang="en-US" dirty="0"/>
              <a:t>第五级</a:t>
            </a:r>
            <a:endParaRPr lang="zh-CN" altLang="en-US" dirty="0"/>
          </a:p>
        </p:txBody>
      </p:sp>
      <p:sp>
        <p:nvSpPr>
          <p:cNvPr id="64518" name="页脚占位符 64517"/>
          <p:cNvSpPr>
            <a:spLocks noGrp="1"/>
          </p:cNvSpPr>
          <p:nvPr>
            <p:ph type="ftr" sz="quarter" idx="4"/>
          </p:nvPr>
        </p:nvSpPr>
        <p:spPr>
          <a:xfrm>
            <a:off x="0" y="8685213"/>
            <a:ext cx="2971800" cy="457200"/>
          </a:xfrm>
          <a:prstGeom prst="rect">
            <a:avLst/>
          </a:prstGeom>
          <a:noFill/>
          <a:ln w="9525">
            <a:noFill/>
          </a:ln>
        </p:spPr>
        <p:txBody>
          <a:bodyPr anchor="b"/>
          <a:p>
            <a:pPr lvl="0" fontAlgn="base"/>
            <a:endParaRPr lang="zh-CN" altLang="en-US" sz="1200" strike="noStrike" noProof="1" dirty="0"/>
          </a:p>
        </p:txBody>
      </p:sp>
      <p:sp>
        <p:nvSpPr>
          <p:cNvPr id="64519" name="灯片编号占位符 64518"/>
          <p:cNvSpPr>
            <a:spLocks noGrp="1"/>
          </p:cNvSpPr>
          <p:nvPr>
            <p:ph type="sldNum" sz="quarter" idx="5"/>
          </p:nvPr>
        </p:nvSpPr>
        <p:spPr>
          <a:xfrm>
            <a:off x="3884613" y="8685213"/>
            <a:ext cx="2971800" cy="457200"/>
          </a:xfrm>
          <a:prstGeom prst="rect">
            <a:avLst/>
          </a:prstGeom>
          <a:noFill/>
          <a:ln w="9525">
            <a:noFill/>
          </a:ln>
        </p:spPr>
        <p:txBody>
          <a:bodyPr anchor="b"/>
          <a:p>
            <a:pPr lvl="0" algn="r" fontAlgn="base"/>
            <a:fld id="{9A0DB2DC-4C9A-4742-B13C-FB6460FD3503}" type="slidenum">
              <a:rPr lang="zh-CN" altLang="en-US" sz="1200" strike="noStrike" noProof="1" dirty="0">
                <a:latin typeface="Arial" panose="020B0604020202020204" pitchFamily="34" charset="0"/>
                <a:ea typeface="宋体" panose="02010600030101010101" pitchFamily="2" charset="-122"/>
                <a:cs typeface="+mn-ea"/>
              </a:rPr>
            </a:fld>
            <a:endParaRPr lang="zh-CN" altLang="en-US" sz="1200" strike="noStrike" noProof="1" dirty="0"/>
          </a:p>
        </p:txBody>
      </p:sp>
    </p:spTree>
  </p:cSld>
  <p:clrMap bg1="lt1" tx1="dk1" bg2="lt2" tx2="dk2" accent1="accent1" accent2="accent2" accent3="accent3" accent4="accent4" accent5="accent5" accent6="accent6" hlink="hlink" folHlink="folHlink"/>
  <p:hf sldNum="0" hdr="0" ftr="0" dt="0"/>
  <p:notesStyle>
    <a:lvl1pPr marL="0" lvl="0"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6" name="页脚占位符 5"/>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7" name="灯片编号占位符 6"/>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8" name="页脚占位符 7"/>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9" name="灯片编号占位符 8"/>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4" name="页脚占位符 3"/>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5" name="灯片编号占位符 4"/>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fld id="{BB962C8B-B14F-4D97-AF65-F5344CB8AC3E}" type="datetime1">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
        <p:nvSpPr>
          <p:cNvPr id="3" name="页脚占位符 2"/>
          <p:cNvSpPr>
            <a:spLocks noGrp="1"/>
          </p:cNvSpPr>
          <p:nvPr>
            <p:ph type="ftr" sz="quarter" idx="11"/>
          </p:nvPr>
        </p:nvSpPr>
        <p:spPr/>
        <p:txBody>
          <a:bodyPr/>
          <a:p>
            <a:pPr lvl="0" fontAlgn="base"/>
            <a:endParaRPr lang="zh-CN" altLang="en-US" strike="noStrike" noProof="1" dirty="0"/>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6" name="页脚占位符 5"/>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7" name="灯片编号占位符 6"/>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6" name="页脚占位符 5"/>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7" name="灯片编号占位符 6"/>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dirty="0"/>
          </a:p>
        </p:txBody>
      </p:sp>
      <p:sp>
        <p:nvSpPr>
          <p:cNvPr id="5" name="页脚占位符 4"/>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dirty="0"/>
          </a:p>
        </p:txBody>
      </p:sp>
      <p:sp>
        <p:nvSpPr>
          <p:cNvPr id="6" name="灯片编号占位符 5"/>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85800" y="1981200"/>
            <a:ext cx="3808476"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9724" y="1981200"/>
            <a:ext cx="3808476" cy="4114800"/>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altLang="en-US"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p>
        </p:txBody>
      </p:sp>
      <p:sp>
        <p:nvSpPr>
          <p:cNvPr id="8" name="页脚占位符 7"/>
          <p:cNvSpPr>
            <a:spLocks noGrp="1"/>
          </p:cNvSpPr>
          <p:nvPr>
            <p:ph type="ftr" sz="quarter" idx="11"/>
          </p:nvPr>
        </p:nvSpPr>
        <p:spPr/>
        <p:txBody>
          <a:bodyPr/>
          <a:p>
            <a:pPr lvl="0" fontAlgn="base"/>
            <a:endParaRPr lang="zh-CN" altLang="en-US" strike="noStrike" noProof="1" dirty="0"/>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p>
        </p:txBody>
      </p:sp>
      <p:sp>
        <p:nvSpPr>
          <p:cNvPr id="4" name="页脚占位符 3"/>
          <p:cNvSpPr>
            <a:spLocks noGrp="1"/>
          </p:cNvSpPr>
          <p:nvPr>
            <p:ph type="ftr" sz="quarter" idx="11"/>
          </p:nvPr>
        </p:nvSpPr>
        <p:spPr/>
        <p:txBody>
          <a:bodyPr/>
          <a:p>
            <a:pPr lvl="0" fontAlgn="base"/>
            <a:endParaRPr lang="zh-CN" altLang="en-US" strike="noStrike" noProof="1" dirty="0"/>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p>
        </p:txBody>
      </p:sp>
      <p:sp>
        <p:nvSpPr>
          <p:cNvPr id="3" name="页脚占位符 2"/>
          <p:cNvSpPr>
            <a:spLocks noGrp="1"/>
          </p:cNvSpPr>
          <p:nvPr>
            <p:ph type="ftr" sz="quarter" idx="11"/>
          </p:nvPr>
        </p:nvSpPr>
        <p:spPr/>
        <p:txBody>
          <a:bodyPr/>
          <a:p>
            <a:pPr lvl="0" fontAlgn="base"/>
            <a:endParaRPr lang="zh-CN" altLang="en-US" strike="noStrike" noProof="1" dirty="0"/>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altLang="en-US"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altLang="en-US"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85800" y="609600"/>
            <a:ext cx="5716657" cy="5486400"/>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altLang="en-US"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p>
        </p:txBody>
      </p:sp>
      <p:sp>
        <p:nvSpPr>
          <p:cNvPr id="8" name="页脚占位符 7"/>
          <p:cNvSpPr>
            <a:spLocks noGrp="1"/>
          </p:cNvSpPr>
          <p:nvPr>
            <p:ph type="ftr" sz="quarter" idx="11"/>
          </p:nvPr>
        </p:nvSpPr>
        <p:spPr/>
        <p:txBody>
          <a:bodyPr/>
          <a:p>
            <a:pPr lvl="0" fontAlgn="base"/>
            <a:endParaRPr lang="zh-CN" altLang="en-US" strike="noStrike" noProof="1" dirty="0"/>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p>
        </p:txBody>
      </p:sp>
      <p:sp>
        <p:nvSpPr>
          <p:cNvPr id="4" name="页脚占位符 3"/>
          <p:cNvSpPr>
            <a:spLocks noGrp="1"/>
          </p:cNvSpPr>
          <p:nvPr>
            <p:ph type="ftr" sz="quarter" idx="11"/>
          </p:nvPr>
        </p:nvSpPr>
        <p:spPr/>
        <p:txBody>
          <a:bodyPr/>
          <a:p>
            <a:pPr lvl="0" fontAlgn="base"/>
            <a:endParaRPr lang="zh-CN" altLang="en-US" strike="noStrike" noProof="1" dirty="0"/>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p>
        </p:txBody>
      </p:sp>
      <p:sp>
        <p:nvSpPr>
          <p:cNvPr id="3" name="页脚占位符 2"/>
          <p:cNvSpPr>
            <a:spLocks noGrp="1"/>
          </p:cNvSpPr>
          <p:nvPr>
            <p:ph type="ftr" sz="quarter" idx="11"/>
          </p:nvPr>
        </p:nvSpPr>
        <p:spPr/>
        <p:txBody>
          <a:bodyPr/>
          <a:p>
            <a:pPr lvl="0" fontAlgn="base"/>
            <a:endParaRPr lang="zh-CN" altLang="en-US" strike="noStrike" noProof="1" dirty="0"/>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altLang="en-US"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altLang="en-US"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altLang="en-US"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3" Type="http://schemas.openxmlformats.org/officeDocument/2006/relationships/theme" Target="../theme/theme3.xml"/><Relationship Id="rId12" Type="http://schemas.openxmlformats.org/officeDocument/2006/relationships/image" Target="../media/image1.jpeg"/><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fld id="{BB962C8B-B14F-4D97-AF65-F5344CB8AC3E}" type="datetime1">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dirty="0"/>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2050" name="标题 2049"/>
          <p:cNvSpPr>
            <a:spLocks noGrp="1"/>
          </p:cNvSpPr>
          <p:nvPr>
            <p:ph type="title"/>
          </p:nvPr>
        </p:nvSpPr>
        <p:spPr>
          <a:xfrm>
            <a:off x="685800" y="609600"/>
            <a:ext cx="77724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2051" name="文本占位符 2050"/>
          <p:cNvSpPr>
            <a:spLocks noGrp="1"/>
          </p:cNvSpPr>
          <p:nvPr>
            <p:ph type="body"/>
          </p:nvPr>
        </p:nvSpPr>
        <p:spPr>
          <a:xfrm>
            <a:off x="685800" y="1981200"/>
            <a:ext cx="7772400" cy="4114800"/>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2052" name="日期占位符 2051"/>
          <p:cNvSpPr>
            <a:spLocks noGrp="1"/>
          </p:cNvSpPr>
          <p:nvPr>
            <p:ph type="dt" sz="half" idx="2"/>
          </p:nvPr>
        </p:nvSpPr>
        <p:spPr>
          <a:xfrm>
            <a:off x="685800" y="6248400"/>
            <a:ext cx="1905000" cy="457200"/>
          </a:xfrm>
          <a:prstGeom prst="rect">
            <a:avLst/>
          </a:prstGeom>
          <a:noFill/>
          <a:ln w="9525">
            <a:noFill/>
          </a:ln>
        </p:spPr>
        <p:txBody>
          <a:bodyPr/>
          <a:lstStyle>
            <a:lvl1pPr>
              <a:defRPr sz="1400">
                <a:latin typeface="Times New Roman" panose="02020603050405020304" pitchFamily="18" charset="0"/>
              </a:defRPr>
            </a:lvl1pPr>
          </a:lstStyle>
          <a:p>
            <a:pPr lvl="0" fontAlgn="base"/>
            <a:endParaRPr lang="zh-CN" altLang="en-US" strike="noStrike" noProof="1" dirty="0"/>
          </a:p>
        </p:txBody>
      </p:sp>
      <p:sp>
        <p:nvSpPr>
          <p:cNvPr id="2053" name="页脚占位符 2052"/>
          <p:cNvSpPr>
            <a:spLocks noGrp="1"/>
          </p:cNvSpPr>
          <p:nvPr>
            <p:ph type="ftr" sz="quarter" idx="3"/>
          </p:nvPr>
        </p:nvSpPr>
        <p:spPr>
          <a:xfrm>
            <a:off x="3124200" y="6248400"/>
            <a:ext cx="2895600" cy="457200"/>
          </a:xfrm>
          <a:prstGeom prst="rect">
            <a:avLst/>
          </a:prstGeom>
          <a:noFill/>
          <a:ln w="9525">
            <a:noFill/>
          </a:ln>
        </p:spPr>
        <p:txBody>
          <a:bodyPr/>
          <a:lstStyle>
            <a:lvl1pPr algn="ctr">
              <a:defRPr sz="1400">
                <a:latin typeface="Times New Roman" panose="02020603050405020304" pitchFamily="18" charset="0"/>
              </a:defRPr>
            </a:lvl1pPr>
          </a:lstStyle>
          <a:p>
            <a:pPr lvl="0" fontAlgn="base"/>
            <a:endParaRPr lang="zh-CN" altLang="en-US" strike="noStrike" noProof="1" dirty="0"/>
          </a:p>
        </p:txBody>
      </p:sp>
      <p:sp>
        <p:nvSpPr>
          <p:cNvPr id="2054" name="灯片编号占位符 2053"/>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atin typeface="Times New Roman" panose="02020603050405020304" pitchFamily="18" charset="0"/>
              </a:defRPr>
            </a:lvl1pPr>
          </a:lstStyle>
          <a:p>
            <a:pPr lvl="0" fontAlgn="base"/>
            <a:fld id="{9A0DB2DC-4C9A-4742-B13C-FB6460FD3503}" type="slidenum">
              <a:rPr lang="zh-CN" altLang="en-US" strike="noStrike" noProof="1" dirty="0">
                <a:latin typeface="Times New Roman" panose="02020603050405020304" pitchFamily="18" charset="0"/>
                <a:ea typeface="宋体" panose="02010600030101010101" pitchFamily="2" charset="-122"/>
                <a:cs typeface="+mn-ea"/>
              </a:rPr>
            </a:fld>
            <a:endParaRPr lang="zh-CN" altLang="en-US" strike="noStrike" noProof="1"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3074" name="标题 3073"/>
          <p:cNvSpPr>
            <a:spLocks noGrp="1"/>
          </p:cNvSpPr>
          <p:nvPr>
            <p:ph type="title"/>
          </p:nvPr>
        </p:nvSpPr>
        <p:spPr>
          <a:xfrm>
            <a:off x="457200" y="274638"/>
            <a:ext cx="8229600" cy="1143000"/>
          </a:xfrm>
          <a:prstGeom prst="rect">
            <a:avLst/>
          </a:prstGeom>
          <a:noFill/>
          <a:ln w="9525">
            <a:noFill/>
          </a:ln>
        </p:spPr>
        <p:txBody>
          <a:bodyPr anchor="ctr"/>
          <a:p>
            <a:pPr lvl="0" indent="0"/>
            <a:r>
              <a:rPr lang="zh-CN" altLang="en-US"/>
              <a:t>单击此处编辑母版标题样式</a:t>
            </a:r>
            <a:endParaRPr lang="zh-CN" altLang="en-US"/>
          </a:p>
        </p:txBody>
      </p:sp>
      <p:sp>
        <p:nvSpPr>
          <p:cNvPr id="3075" name="文本占位符 3074"/>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3076" name="日期占位符 3075"/>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dirty="0"/>
          </a:p>
        </p:txBody>
      </p:sp>
      <p:sp>
        <p:nvSpPr>
          <p:cNvPr id="3077" name="页脚占位符 3076"/>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dirty="0"/>
          </a:p>
        </p:txBody>
      </p:sp>
      <p:sp>
        <p:nvSpPr>
          <p:cNvPr id="3078" name="灯片编号占位符 3077"/>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ea"/>
              </a:rPr>
            </a:fld>
            <a:endParaRPr lang="zh-CN" altLang="en-US" strike="noStrike" noProof="1"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4.jpeg"/><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7" name="Picture 6" descr="月季"/>
          <p:cNvPicPr>
            <a:picLocks noChangeAspect="1"/>
          </p:cNvPicPr>
          <p:nvPr/>
        </p:nvPicPr>
        <p:blipFill>
          <a:blip r:embed="rId1"/>
          <a:stretch>
            <a:fillRect/>
          </a:stretch>
        </p:blipFill>
        <p:spPr>
          <a:xfrm>
            <a:off x="-33337" y="0"/>
            <a:ext cx="9177337" cy="7191375"/>
          </a:xfrm>
          <a:prstGeom prst="rect">
            <a:avLst/>
          </a:prstGeom>
          <a:noFill/>
          <a:ln w="9525">
            <a:noFill/>
          </a:ln>
        </p:spPr>
      </p:pic>
      <p:pic>
        <p:nvPicPr>
          <p:cNvPr id="19458" name="图片 8194" descr="孔子行教"/>
          <p:cNvPicPr>
            <a:picLocks noChangeAspect="1"/>
          </p:cNvPicPr>
          <p:nvPr/>
        </p:nvPicPr>
        <p:blipFill>
          <a:blip r:embed="rId2"/>
          <a:srcRect r="12276" b="3796"/>
          <a:stretch>
            <a:fillRect/>
          </a:stretch>
        </p:blipFill>
        <p:spPr>
          <a:xfrm>
            <a:off x="0" y="0"/>
            <a:ext cx="6300788" cy="7173913"/>
          </a:xfrm>
          <a:prstGeom prst="rect">
            <a:avLst/>
          </a:prstGeom>
          <a:noFill/>
          <a:ln w="9525" cap="flat" cmpd="sng">
            <a:solidFill>
              <a:srgbClr val="CC3300"/>
            </a:solidFill>
            <a:prstDash val="solid"/>
            <a:miter/>
            <a:headEnd type="none" w="med" len="med"/>
            <a:tailEnd type="none" w="med" len="med"/>
          </a:ln>
        </p:spPr>
      </p:pic>
      <p:sp>
        <p:nvSpPr>
          <p:cNvPr id="19459" name="矩形 8195"/>
          <p:cNvSpPr/>
          <p:nvPr/>
        </p:nvSpPr>
        <p:spPr>
          <a:xfrm rot="5400000">
            <a:off x="5975350" y="1593850"/>
            <a:ext cx="3600450" cy="1222375"/>
          </a:xfrm>
          <a:prstGeom prst="rect">
            <a:avLst/>
          </a:prstGeom>
        </p:spPr>
        <p:txBody>
          <a:bodyPr vert="eaVert" wrap="none" fromWordArt="1">
            <a:prstTxWarp prst="textPlain">
              <a:avLst>
                <a:gd name="adj" fmla="val 50000"/>
              </a:avLst>
            </a:prstTxWarp>
            <a:normAutofit/>
          </a:bodyPr>
          <a:p>
            <a:pPr algn="ctr"/>
            <a:r>
              <a:rPr lang="zh-CN" altLang="en-US" sz="3600">
                <a:ln w="9525" cap="flat" cmpd="sng">
                  <a:solidFill>
                    <a:schemeClr val="bg1"/>
                  </a:solidFill>
                  <a:prstDash val="solid"/>
                  <a:round/>
                  <a:headEnd type="none" w="med" len="med"/>
                  <a:tailEnd type="none" w="med" len="med"/>
                </a:ln>
                <a:solidFill>
                  <a:srgbClr val="CC3300"/>
                </a:solidFill>
                <a:latin typeface="黑体" panose="02010609060101010101" pitchFamily="2" charset="-122"/>
                <a:ea typeface="黑体" panose="02010609060101010101" pitchFamily="2" charset="-122"/>
              </a:rPr>
              <a:t>师说</a:t>
            </a:r>
            <a:endParaRPr lang="zh-CN" altLang="en-US" sz="3600">
              <a:ln w="9525" cap="flat" cmpd="sng">
                <a:solidFill>
                  <a:schemeClr val="bg1"/>
                </a:solidFill>
                <a:prstDash val="solid"/>
                <a:round/>
                <a:headEnd type="none" w="med" len="med"/>
                <a:tailEnd type="none" w="med" len="med"/>
              </a:ln>
              <a:solidFill>
                <a:srgbClr val="CC3300"/>
              </a:solidFill>
              <a:latin typeface="黑体" panose="02010609060101010101" pitchFamily="2" charset="-122"/>
              <a:ea typeface="黑体" panose="02010609060101010101" pitchFamily="2" charset="-122"/>
            </a:endParaRPr>
          </a:p>
        </p:txBody>
      </p:sp>
      <p:sp>
        <p:nvSpPr>
          <p:cNvPr id="8197" name="文本框 8196"/>
          <p:cNvSpPr txBox="1"/>
          <p:nvPr/>
        </p:nvSpPr>
        <p:spPr>
          <a:xfrm>
            <a:off x="6970713" y="5013325"/>
            <a:ext cx="742950" cy="1042988"/>
          </a:xfrm>
          <a:prstGeom prst="rect">
            <a:avLst/>
          </a:prstGeom>
          <a:noFill/>
          <a:ln w="9525" cap="flat" cmpd="sng">
            <a:solidFill>
              <a:srgbClr val="F6312C"/>
            </a:solidFill>
            <a:prstDash val="solid"/>
            <a:miter/>
            <a:headEnd type="none" w="med" len="med"/>
            <a:tailEnd type="none" w="med" len="med"/>
          </a:ln>
        </p:spPr>
        <p:txBody>
          <a:bodyPr vert="eaVert">
            <a:spAutoFit/>
          </a:bodyPr>
          <a:p>
            <a:pPr marL="342900" indent="-342900">
              <a:spcBef>
                <a:spcPct val="50000"/>
              </a:spcBef>
              <a:buClr>
                <a:schemeClr val="folHlink"/>
              </a:buClr>
              <a:buSzPct val="60000"/>
              <a:buFont typeface="Wingdings" panose="05000000000000000000" pitchFamily="2" charset="2"/>
              <a:buNone/>
            </a:pPr>
            <a:r>
              <a:rPr lang="zh-CN" altLang="en-US" sz="3600" b="1" noProof="1" dirty="0">
                <a:solidFill>
                  <a:schemeClr val="hlink"/>
                </a:solidFill>
                <a:effectLst>
                  <a:outerShdw blurRad="38100" dist="38100" dir="2700000">
                    <a:srgbClr val="000000"/>
                  </a:outerShdw>
                </a:effectLst>
                <a:latin typeface="Tahoma" panose="020B0604030504040204" pitchFamily="34" charset="0"/>
                <a:ea typeface="黑体" panose="02010609060101010101" pitchFamily="2" charset="-122"/>
                <a:cs typeface="+mn-ea"/>
              </a:rPr>
              <a:t>韩愈</a:t>
            </a:r>
            <a:endParaRPr lang="zh-CN" altLang="en-US" sz="3600" b="1" noProof="1" dirty="0">
              <a:solidFill>
                <a:schemeClr val="hlink"/>
              </a:solidFill>
              <a:effectLst>
                <a:outerShdw blurRad="38100" dist="38100" dir="2700000">
                  <a:srgbClr val="000000"/>
                </a:outerShdw>
              </a:effectLst>
              <a:latin typeface="Tahoma" panose="020B0604030504040204" pitchFamily="34" charset="0"/>
              <a:ea typeface="黑体" panose="0201060906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6" name="标题 108545"/>
          <p:cNvSpPr>
            <a:spLocks noGrp="1"/>
          </p:cNvSpPr>
          <p:nvPr>
            <p:ph type="title"/>
          </p:nvPr>
        </p:nvSpPr>
        <p:spPr/>
        <p:txBody>
          <a:bodyPr anchor="b"/>
          <a:p>
            <a:r>
              <a:rPr lang="zh-CN" altLang="en-US" b="1" dirty="0">
                <a:solidFill>
                  <a:srgbClr val="FF0000"/>
                </a:solidFill>
                <a:ea typeface="黑体" panose="02010609060101010101" pitchFamily="2" charset="-122"/>
              </a:rPr>
              <a:t>题目解“说”</a:t>
            </a:r>
            <a:endParaRPr lang="zh-CN" altLang="en-US" b="1" dirty="0">
              <a:solidFill>
                <a:srgbClr val="FF0000"/>
              </a:solidFill>
              <a:ea typeface="黑体" panose="02010609060101010101" pitchFamily="2" charset="-122"/>
            </a:endParaRPr>
          </a:p>
        </p:txBody>
      </p:sp>
      <p:sp>
        <p:nvSpPr>
          <p:cNvPr id="108547" name="文本占位符 108546"/>
          <p:cNvSpPr>
            <a:spLocks noGrp="1"/>
          </p:cNvSpPr>
          <p:nvPr>
            <p:ph type="body" idx="1"/>
          </p:nvPr>
        </p:nvSpPr>
        <p:spPr>
          <a:xfrm>
            <a:off x="566738" y="2060575"/>
            <a:ext cx="8001000" cy="3959225"/>
          </a:xfrm>
        </p:spPr>
        <p:txBody>
          <a:bodyPr/>
          <a:p>
            <a:r>
              <a:rPr lang="en-US" altLang="zh-CN" sz="2800" b="1" dirty="0">
                <a:solidFill>
                  <a:srgbClr val="FF0000"/>
                </a:solidFill>
                <a:latin typeface="黑体" panose="02010609060101010101" pitchFamily="2" charset="-122"/>
                <a:ea typeface="黑体" panose="02010609060101010101" pitchFamily="2" charset="-122"/>
              </a:rPr>
              <a:t>“</a:t>
            </a:r>
            <a:r>
              <a:rPr lang="zh-CN" altLang="en-US" sz="2800" b="1" dirty="0">
                <a:solidFill>
                  <a:srgbClr val="FF0000"/>
                </a:solidFill>
                <a:latin typeface="黑体" panose="02010609060101010101" pitchFamily="2" charset="-122"/>
                <a:ea typeface="黑体" panose="02010609060101010101" pitchFamily="2" charset="-122"/>
              </a:rPr>
              <a:t>说”是古代散文中的一种文体</a:t>
            </a:r>
            <a:r>
              <a:rPr lang="zh-CN" altLang="en-US" sz="2800" b="1" dirty="0">
                <a:latin typeface="黑体" panose="02010609060101010101" pitchFamily="2" charset="-122"/>
                <a:ea typeface="黑体" panose="02010609060101010101" pitchFamily="2" charset="-122"/>
              </a:rPr>
              <a:t>，属</a:t>
            </a:r>
            <a:r>
              <a:rPr lang="zh-CN" altLang="en-US" sz="2800" b="1" dirty="0">
                <a:solidFill>
                  <a:srgbClr val="FF0000"/>
                </a:solidFill>
                <a:latin typeface="黑体" panose="02010609060101010101" pitchFamily="2" charset="-122"/>
                <a:ea typeface="黑体" panose="02010609060101010101" pitchFamily="2" charset="-122"/>
              </a:rPr>
              <a:t>议论文</a:t>
            </a:r>
            <a:r>
              <a:rPr lang="zh-CN" altLang="en-US" sz="2800" b="1" dirty="0">
                <a:latin typeface="黑体" panose="02010609060101010101" pitchFamily="2" charset="-122"/>
                <a:ea typeface="黑体" panose="02010609060101010101" pitchFamily="2" charset="-122"/>
              </a:rPr>
              <a:t>范围，可以先叙后议，也可夹叙夹议。一般为陈述自己对某种事物的见解。</a:t>
            </a:r>
            <a:endParaRPr lang="zh-CN" altLang="en-US" sz="2800" b="1" dirty="0">
              <a:latin typeface="黑体" panose="02010609060101010101" pitchFamily="2" charset="-122"/>
              <a:ea typeface="黑体" panose="02010609060101010101" pitchFamily="2" charset="-122"/>
            </a:endParaRPr>
          </a:p>
          <a:p>
            <a:r>
              <a:rPr lang="zh-CN" altLang="en-US" sz="2800" b="1" dirty="0">
                <a:latin typeface="黑体" panose="02010609060101010101" pitchFamily="2" charset="-122"/>
                <a:ea typeface="黑体" panose="02010609060101010101" pitchFamily="2" charset="-122"/>
              </a:rPr>
              <a:t>    如：</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爱莲说</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捕蛇者说</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马说</a:t>
            </a:r>
            <a:r>
              <a:rPr lang="en-US" altLang="zh-CN" sz="2800" b="1" dirty="0">
                <a:latin typeface="黑体" panose="02010609060101010101" pitchFamily="2" charset="-122"/>
                <a:ea typeface="黑体" panose="02010609060101010101" pitchFamily="2" charset="-122"/>
              </a:rPr>
              <a:t>》</a:t>
            </a:r>
            <a:r>
              <a:rPr lang="zh-CN" altLang="en-US" sz="2800" b="1" dirty="0">
                <a:latin typeface="黑体" panose="02010609060101010101" pitchFamily="2" charset="-122"/>
                <a:ea typeface="黑体" panose="02010609060101010101" pitchFamily="2" charset="-122"/>
              </a:rPr>
              <a:t>等等都属“说”一类文体。    </a:t>
            </a:r>
            <a:endParaRPr lang="zh-CN" altLang="en-US" sz="2800" b="1" dirty="0">
              <a:latin typeface="黑体" panose="02010609060101010101" pitchFamily="2" charset="-122"/>
              <a:ea typeface="黑体" panose="02010609060101010101" pitchFamily="2" charset="-122"/>
            </a:endParaRPr>
          </a:p>
        </p:txBody>
      </p:sp>
    </p:spTree>
  </p:cSld>
  <p:clrMapOvr>
    <a:masterClrMapping/>
  </p:clrMapOvr>
  <p:transition>
    <p:blinds/>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5" name="文本占位符 13314"/>
          <p:cNvSpPr>
            <a:spLocks noGrp="1"/>
          </p:cNvSpPr>
          <p:nvPr>
            <p:ph type="body" idx="1"/>
          </p:nvPr>
        </p:nvSpPr>
        <p:spPr>
          <a:xfrm>
            <a:off x="900113" y="2346325"/>
            <a:ext cx="7616825" cy="1011238"/>
          </a:xfrm>
        </p:spPr>
        <p:txBody>
          <a:bodyPr/>
          <a:p>
            <a:pPr>
              <a:buNone/>
            </a:pPr>
            <a:r>
              <a:rPr lang="en-US" altLang="zh-CN" sz="3600" b="1" dirty="0">
                <a:latin typeface="黑体" panose="02010609060101010101" pitchFamily="2" charset="-122"/>
                <a:ea typeface="黑体" panose="02010609060101010101" pitchFamily="2" charset="-122"/>
                <a:sym typeface="+mn-ea"/>
              </a:rPr>
              <a:t>   </a:t>
            </a:r>
            <a:r>
              <a:rPr lang="zh-CN" altLang="en-US" sz="3600" b="1" dirty="0">
                <a:latin typeface="黑体" panose="02010609060101010101" pitchFamily="2" charset="-122"/>
                <a:ea typeface="黑体" panose="02010609060101010101" pitchFamily="2" charset="-122"/>
                <a:sym typeface="+mn-ea"/>
              </a:rPr>
              <a:t>谈谈你对作者的了解</a:t>
            </a:r>
            <a:endParaRPr lang="zh-CN" altLang="en-US" sz="3600" b="1" dirty="0">
              <a:latin typeface="黑体" panose="02010609060101010101" pitchFamily="2" charset="-122"/>
              <a:ea typeface="黑体" panose="02010609060101010101" pitchFamily="2" charset="-122"/>
            </a:endParaRPr>
          </a:p>
          <a:p>
            <a:pPr>
              <a:buNone/>
            </a:pPr>
            <a:endParaRPr lang="zh-CN" altLang="en-US" sz="3600" b="1" dirty="0">
              <a:latin typeface="黑体" panose="02010609060101010101" pitchFamily="2" charset="-122"/>
              <a:ea typeface="黑体" panose="02010609060101010101" pitchFamily="2" charset="-122"/>
            </a:endParaRPr>
          </a:p>
          <a:p>
            <a:pPr>
              <a:buNone/>
            </a:pPr>
            <a:endParaRPr lang="zh-CN" altLang="en-US" sz="3600" b="1" dirty="0">
              <a:latin typeface="黑体" panose="02010609060101010101" pitchFamily="2" charset="-122"/>
              <a:ea typeface="黑体" panose="02010609060101010101" pitchFamily="2" charset="-122"/>
            </a:endParaRPr>
          </a:p>
        </p:txBody>
      </p:sp>
      <p:sp>
        <p:nvSpPr>
          <p:cNvPr id="13316" name="文本框 13315"/>
          <p:cNvSpPr txBox="1"/>
          <p:nvPr/>
        </p:nvSpPr>
        <p:spPr>
          <a:xfrm>
            <a:off x="611188" y="620713"/>
            <a:ext cx="7775575" cy="641350"/>
          </a:xfrm>
          <a:prstGeom prst="rect">
            <a:avLst/>
          </a:prstGeom>
          <a:noFill/>
          <a:ln w="9525">
            <a:noFill/>
          </a:ln>
        </p:spPr>
        <p:txBody>
          <a:bodyPr>
            <a:spAutoFit/>
          </a:bodyPr>
          <a:p>
            <a:pPr eaLnBrk="1" hangingPunct="1">
              <a:spcBef>
                <a:spcPct val="50000"/>
              </a:spcBef>
              <a:buClr>
                <a:schemeClr val="bg1"/>
              </a:buClr>
            </a:pPr>
            <a:r>
              <a:rPr lang="zh-CN" altLang="en-US" sz="3600" b="1" dirty="0">
                <a:solidFill>
                  <a:srgbClr val="FF0000"/>
                </a:solidFill>
                <a:ea typeface="黑体" panose="02010609060101010101" pitchFamily="2" charset="-122"/>
              </a:rPr>
              <a:t>了解作者</a:t>
            </a:r>
            <a:endParaRPr lang="zh-CN" altLang="en-US" sz="3600" b="1" dirty="0">
              <a:solidFill>
                <a:srgbClr val="FF0000"/>
              </a:solidFill>
              <a:ea typeface="黑体" panose="02010609060101010101" pitchFamily="2" charset="-122"/>
            </a:endParaRPr>
          </a:p>
        </p:txBody>
      </p:sp>
      <p:sp>
        <p:nvSpPr>
          <p:cNvPr id="13319" name="矩形 13318"/>
          <p:cNvSpPr/>
          <p:nvPr/>
        </p:nvSpPr>
        <p:spPr>
          <a:xfrm>
            <a:off x="1116013" y="3716338"/>
            <a:ext cx="7616825" cy="1084262"/>
          </a:xfrm>
          <a:prstGeom prst="rect">
            <a:avLst/>
          </a:prstGeom>
          <a:noFill/>
          <a:ln w="9525">
            <a:noFill/>
          </a:ln>
        </p:spPr>
        <p:txBody>
          <a:bodyPr/>
          <a:lstStyle>
            <a:lvl1pPr marL="469900" lvl="0" indent="-469900" algn="l" defTabSz="914400" rtl="0" eaLnBrk="1" fontAlgn="base" latinLnBrk="0" hangingPunct="1">
              <a:lnSpc>
                <a:spcPct val="100000"/>
              </a:lnSpc>
              <a:spcBef>
                <a:spcPct val="20000"/>
              </a:spcBef>
              <a:spcAft>
                <a:spcPct val="0"/>
              </a:spcAft>
              <a:buClr>
                <a:schemeClr val="accent2"/>
              </a:buClr>
              <a:buFont typeface="Wingdings" panose="05000000000000000000" pitchFamily="2" charset="2"/>
              <a:buChar char="o"/>
              <a:defRPr sz="3000" u="none" kern="1200" baseline="0">
                <a:solidFill>
                  <a:schemeClr val="tx1"/>
                </a:solidFill>
                <a:latin typeface="Verdana" panose="020B0604030504040204" pitchFamily="34" charset="0"/>
                <a:ea typeface="宋体" panose="02010600030101010101" pitchFamily="2" charset="-122"/>
              </a:defRPr>
            </a:lvl1pPr>
            <a:lvl2pPr marL="908050" lvl="1" indent="-436245" algn="l" defTabSz="914400" rtl="0" eaLnBrk="1" fontAlgn="base" latinLnBrk="0" hangingPunct="1">
              <a:lnSpc>
                <a:spcPct val="100000"/>
              </a:lnSpc>
              <a:spcBef>
                <a:spcPct val="20000"/>
              </a:spcBef>
              <a:spcAft>
                <a:spcPct val="0"/>
              </a:spcAft>
              <a:buClr>
                <a:schemeClr val="accent2"/>
              </a:buClr>
              <a:buFont typeface="Wingdings" panose="05000000000000000000" pitchFamily="2" charset="2"/>
              <a:buChar char="n"/>
              <a:defRPr sz="2600" b="0" i="0" u="none" kern="1200" baseline="0">
                <a:solidFill>
                  <a:schemeClr val="tx1"/>
                </a:solidFill>
                <a:latin typeface="Verdana" panose="020B0604030504040204" pitchFamily="34" charset="0"/>
                <a:ea typeface="宋体" panose="02010600030101010101" pitchFamily="2" charset="-122"/>
              </a:defRPr>
            </a:lvl2pPr>
            <a:lvl3pPr marL="1304925" lvl="2" indent="-394970" algn="l" defTabSz="914400" rtl="0" eaLnBrk="1" fontAlgn="base" latinLnBrk="0" hangingPunct="1">
              <a:lnSpc>
                <a:spcPct val="100000"/>
              </a:lnSpc>
              <a:spcBef>
                <a:spcPct val="20000"/>
              </a:spcBef>
              <a:spcAft>
                <a:spcPct val="0"/>
              </a:spcAft>
              <a:buClr>
                <a:schemeClr val="accent2"/>
              </a:buClr>
              <a:buFont typeface="Wingdings" panose="05000000000000000000" pitchFamily="2" charset="2"/>
              <a:buChar char="o"/>
              <a:defRPr sz="2300" b="0" i="0" u="none" kern="1200" baseline="0">
                <a:solidFill>
                  <a:schemeClr val="tx1"/>
                </a:solidFill>
                <a:latin typeface="Verdana" panose="020B0604030504040204" pitchFamily="34" charset="0"/>
                <a:ea typeface="宋体" panose="02010600030101010101" pitchFamily="2" charset="-122"/>
              </a:defRPr>
            </a:lvl3pPr>
            <a:lvl4pPr marL="1694180" lvl="3" indent="-387350" algn="l" defTabSz="914400" rtl="0" eaLnBrk="1" fontAlgn="base" latinLnBrk="0" hangingPunct="1">
              <a:lnSpc>
                <a:spcPct val="100000"/>
              </a:lnSpc>
              <a:spcBef>
                <a:spcPct val="20000"/>
              </a:spcBef>
              <a:spcAft>
                <a:spcPct val="0"/>
              </a:spcAft>
              <a:buClr>
                <a:schemeClr val="accent2"/>
              </a:buClr>
              <a:buFont typeface="Wingdings" panose="05000000000000000000" pitchFamily="2" charset="2"/>
              <a:buChar char="n"/>
              <a:defRPr sz="2000" b="0" i="0" u="none" kern="1200" baseline="0">
                <a:solidFill>
                  <a:schemeClr val="tx1"/>
                </a:solidFill>
                <a:latin typeface="Verdana" panose="020B0604030504040204" pitchFamily="34" charset="0"/>
                <a:ea typeface="宋体" panose="02010600030101010101" pitchFamily="2" charset="-122"/>
              </a:defRPr>
            </a:lvl4pPr>
            <a:lvl5pPr marL="2094230" lvl="4" indent="-398780" algn="l" defTabSz="914400" rtl="0" eaLnBrk="1" fontAlgn="base" latinLnBrk="0" hangingPunct="1">
              <a:lnSpc>
                <a:spcPct val="100000"/>
              </a:lnSpc>
              <a:spcBef>
                <a:spcPct val="25000"/>
              </a:spcBef>
              <a:spcAft>
                <a:spcPct val="0"/>
              </a:spcAft>
              <a:buClr>
                <a:schemeClr val="accent2"/>
              </a:buClr>
              <a:buFont typeface="Wingdings" panose="05000000000000000000" pitchFamily="2" charset="2"/>
              <a:buChar char="§"/>
              <a:defRPr sz="2000" b="0" i="0" u="none" kern="1200" baseline="0">
                <a:solidFill>
                  <a:schemeClr val="tx1"/>
                </a:solidFill>
                <a:latin typeface="Verdana" panose="020B0604030504040204" pitchFamily="34" charset="0"/>
                <a:ea typeface="宋体" panose="02010600030101010101" pitchFamily="2" charset="-122"/>
              </a:defRPr>
            </a:lvl5pPr>
          </a:lstStyle>
          <a:p>
            <a:pPr lvl="0">
              <a:buNone/>
            </a:pPr>
            <a:endParaRPr lang="zh-CN" altLang="en-US" sz="3600" b="1" dirty="0">
              <a:latin typeface="黑体" panose="02010609060101010101" pitchFamily="2" charset="-122"/>
              <a:ea typeface="黑体" panose="02010609060101010101" pitchFamily="2" charset="-122"/>
            </a:endParaRPr>
          </a:p>
        </p:txBody>
      </p:sp>
    </p:spTree>
  </p:cSld>
  <p:clrMapOvr>
    <a:masterClrMapping/>
  </p:clrMapOvr>
  <p:transition>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6434" name="标题 146433"/>
          <p:cNvSpPr>
            <a:spLocks noGrp="1"/>
          </p:cNvSpPr>
          <p:nvPr>
            <p:ph type="title"/>
          </p:nvPr>
        </p:nvSpPr>
        <p:spPr>
          <a:xfrm>
            <a:off x="468313" y="404813"/>
            <a:ext cx="8001000" cy="539750"/>
          </a:xfrm>
        </p:spPr>
        <p:txBody>
          <a:bodyPr anchor="b"/>
          <a:p>
            <a:r>
              <a:rPr lang="zh-CN" altLang="en-US" sz="3200" b="1" dirty="0">
                <a:solidFill>
                  <a:srgbClr val="FF0000"/>
                </a:solidFill>
                <a:ea typeface="黑体" panose="02010609060101010101" pitchFamily="2" charset="-122"/>
              </a:rPr>
              <a:t>故事中了解韩愈</a:t>
            </a:r>
            <a:endParaRPr lang="zh-CN" altLang="en-US" sz="3200" b="1" dirty="0">
              <a:solidFill>
                <a:srgbClr val="FF0000"/>
              </a:solidFill>
              <a:ea typeface="黑体" panose="02010609060101010101" pitchFamily="2" charset="-122"/>
            </a:endParaRPr>
          </a:p>
        </p:txBody>
      </p:sp>
      <p:sp>
        <p:nvSpPr>
          <p:cNvPr id="146435" name="文本占位符 146434"/>
          <p:cNvSpPr>
            <a:spLocks noGrp="1"/>
          </p:cNvSpPr>
          <p:nvPr>
            <p:ph type="body" idx="1"/>
          </p:nvPr>
        </p:nvSpPr>
        <p:spPr>
          <a:xfrm>
            <a:off x="323850" y="1341438"/>
            <a:ext cx="8316913" cy="4894262"/>
          </a:xfrm>
        </p:spPr>
        <p:txBody>
          <a:bodyPr/>
          <a:p>
            <a:pPr>
              <a:lnSpc>
                <a:spcPct val="90000"/>
              </a:lnSpc>
              <a:buNone/>
            </a:pPr>
            <a:r>
              <a:rPr lang="en-US" altLang="zh-CN" sz="2100" b="1" dirty="0"/>
              <a:t>           </a:t>
            </a:r>
            <a:r>
              <a:rPr lang="zh-CN" altLang="en-US" sz="2100" b="1" dirty="0">
                <a:ea typeface="黑体" panose="02010609060101010101" pitchFamily="2" charset="-122"/>
              </a:rPr>
              <a:t>韩愈父母早亡，从小就由哥嫂抚养。到了入学的龄，嫂嫂郑氏一心想给弟弟起个又美又雅的学名，这天，郑氏翻开书年，左挑一个字嫌不好，右拣一个字嫌太俗，挑来拣去，过了半个时辰，还没有给弟弟选定一个合意的学名。</a:t>
            </a:r>
            <a:endParaRPr lang="zh-CN" altLang="en-US" sz="2100" b="1" dirty="0">
              <a:ea typeface="黑体" panose="02010609060101010101" pitchFamily="2" charset="-122"/>
            </a:endParaRPr>
          </a:p>
          <a:p>
            <a:pPr>
              <a:lnSpc>
                <a:spcPct val="90000"/>
              </a:lnSpc>
              <a:buNone/>
            </a:pPr>
            <a:r>
              <a:rPr lang="zh-CN" altLang="en-US" sz="2100" b="1" dirty="0">
                <a:ea typeface="黑体" panose="02010609060101010101" pitchFamily="2" charset="-122"/>
              </a:rPr>
              <a:t>           韩愈站在一旁观看，见嫂嫂为他起</a:t>
            </a:r>
            <a:r>
              <a:rPr lang="en-US" altLang="zh-CN" sz="2100" b="1" dirty="0">
                <a:ea typeface="黑体" panose="02010609060101010101" pitchFamily="2" charset="-122"/>
              </a:rPr>
              <a:t> </a:t>
            </a:r>
            <a:r>
              <a:rPr lang="zh-CN" altLang="en-US" sz="2100" b="1" dirty="0">
                <a:ea typeface="黑体" panose="02010609060101010101" pitchFamily="2" charset="-122"/>
              </a:rPr>
              <a:t>名作难，便问：“</a:t>
            </a:r>
            <a:r>
              <a:rPr lang="en-US" altLang="zh-CN" sz="2100" b="1" dirty="0">
                <a:ea typeface="黑体" panose="02010609060101010101" pitchFamily="2" charset="-122"/>
              </a:rPr>
              <a:t> </a:t>
            </a:r>
            <a:r>
              <a:rPr lang="zh-CN" altLang="en-US" sz="2100" b="1" dirty="0">
                <a:ea typeface="黑体" panose="02010609060101010101" pitchFamily="2" charset="-122"/>
              </a:rPr>
              <a:t>嫂嫂，你要给我起个什么名呢？”郑氏道：你大哥</a:t>
            </a:r>
            <a:r>
              <a:rPr lang="zh-CN" altLang="en-US" sz="2100" b="1" dirty="0">
                <a:solidFill>
                  <a:srgbClr val="FF0000"/>
                </a:solidFill>
                <a:ea typeface="黑体" panose="02010609060101010101" pitchFamily="2" charset="-122"/>
              </a:rPr>
              <a:t>名会</a:t>
            </a:r>
            <a:r>
              <a:rPr lang="zh-CN" altLang="en-US" sz="2100" b="1" dirty="0">
                <a:ea typeface="黑体" panose="02010609060101010101" pitchFamily="2" charset="-122"/>
              </a:rPr>
              <a:t>，二弟</a:t>
            </a:r>
            <a:r>
              <a:rPr lang="zh-CN" altLang="en-US" sz="2100" b="1" dirty="0">
                <a:solidFill>
                  <a:srgbClr val="FF0000"/>
                </a:solidFill>
                <a:ea typeface="黑体" panose="02010609060101010101" pitchFamily="2" charset="-122"/>
              </a:rPr>
              <a:t>名介</a:t>
            </a:r>
            <a:r>
              <a:rPr lang="zh-CN" altLang="en-US" sz="2100" b="1" dirty="0">
                <a:ea typeface="黑体" panose="02010609060101010101" pitchFamily="2" charset="-122"/>
              </a:rPr>
              <a:t>，会、介都是人字作头，象征他们都要做人群之首，会乃聚集，介乃耿直，其含义都很不错，三弟的学名，也须找个人</a:t>
            </a:r>
            <a:r>
              <a:rPr lang="en-US" altLang="zh-CN" sz="2100" b="1" dirty="0">
                <a:ea typeface="黑体" panose="02010609060101010101" pitchFamily="2" charset="-122"/>
              </a:rPr>
              <a:t> </a:t>
            </a:r>
            <a:r>
              <a:rPr lang="zh-CN" altLang="en-US" sz="2100" b="1" dirty="0">
                <a:ea typeface="黑体" panose="02010609060101010101" pitchFamily="2" charset="-122"/>
              </a:rPr>
              <a:t>字作头，含义更要讲究</a:t>
            </a:r>
            <a:r>
              <a:rPr lang="en-US" altLang="zh-CN" sz="2100" b="1" dirty="0">
                <a:ea typeface="黑体" panose="02010609060101010101" pitchFamily="2" charset="-122"/>
              </a:rPr>
              <a:t> </a:t>
            </a:r>
            <a:r>
              <a:rPr lang="zh-CN" altLang="en-US" sz="2100" b="1" dirty="0">
                <a:ea typeface="黑体" panose="02010609060101010101" pitchFamily="2" charset="-122"/>
              </a:rPr>
              <a:t>的才好，韩愈听后，立即说到：“嫂嫂，你不必在翻字书了，</a:t>
            </a:r>
            <a:r>
              <a:rPr lang="zh-CN" altLang="en-US" sz="2100" b="1" dirty="0">
                <a:solidFill>
                  <a:srgbClr val="FF0000"/>
                </a:solidFill>
                <a:ea typeface="黑体" panose="02010609060101010101" pitchFamily="2" charset="-122"/>
              </a:rPr>
              <a:t>这人字作头的‘愈’字最佳了，</a:t>
            </a:r>
            <a:r>
              <a:rPr lang="zh-CN" altLang="en-US" sz="2100" b="1" dirty="0">
                <a:ea typeface="黑体" panose="02010609060101010101" pitchFamily="2" charset="-122"/>
              </a:rPr>
              <a:t>我就叫韩愈好了。”郑氏一听，忙将</a:t>
            </a:r>
            <a:r>
              <a:rPr lang="en-US" altLang="zh-CN" sz="2100" b="1" dirty="0">
                <a:ea typeface="黑体" panose="02010609060101010101" pitchFamily="2" charset="-122"/>
              </a:rPr>
              <a:t> </a:t>
            </a:r>
            <a:r>
              <a:rPr lang="zh-CN" altLang="en-US" sz="2100" b="1" dirty="0">
                <a:ea typeface="黑体" panose="02010609060101010101" pitchFamily="2" charset="-122"/>
              </a:rPr>
              <a:t>字书合上，问弟弟道：“愈字有何佳意？”韩愈道“愈，超越也。我长大以</a:t>
            </a:r>
            <a:r>
              <a:rPr lang="en-US" altLang="zh-CN" sz="2100" b="1" dirty="0">
                <a:ea typeface="黑体" panose="02010609060101010101" pitchFamily="2" charset="-122"/>
              </a:rPr>
              <a:t> </a:t>
            </a:r>
            <a:r>
              <a:rPr lang="zh-CN" altLang="en-US" sz="2100" b="1" dirty="0">
                <a:ea typeface="黑体" panose="02010609060101010101" pitchFamily="2" charset="-122"/>
              </a:rPr>
              <a:t>后，一定要做一番大事，前超古人，后无来者，决不当平庸之辈。”</a:t>
            </a:r>
            <a:endParaRPr lang="zh-CN" altLang="en-US" sz="2100" b="1" dirty="0">
              <a:ea typeface="黑体" panose="02010609060101010101" pitchFamily="2" charset="-122"/>
            </a:endParaRPr>
          </a:p>
        </p:txBody>
      </p:sp>
    </p:spTree>
  </p:cSld>
  <p:clrMapOvr>
    <a:masterClrMapping/>
  </p:clrMapOvr>
  <p:transition>
    <p:blinds/>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7458" name="标题 147457"/>
          <p:cNvSpPr>
            <a:spLocks noGrp="1"/>
          </p:cNvSpPr>
          <p:nvPr>
            <p:ph type="title"/>
          </p:nvPr>
        </p:nvSpPr>
        <p:spPr>
          <a:xfrm>
            <a:off x="395288" y="476250"/>
            <a:ext cx="8001000" cy="468313"/>
          </a:xfrm>
        </p:spPr>
        <p:txBody>
          <a:bodyPr anchor="b"/>
          <a:p>
            <a:r>
              <a:rPr lang="zh-CN" altLang="en-US" sz="2800" b="1" dirty="0">
                <a:solidFill>
                  <a:srgbClr val="FF0000"/>
                </a:solidFill>
                <a:ea typeface="黑体" panose="02010609060101010101" pitchFamily="2" charset="-122"/>
              </a:rPr>
              <a:t>退之的由来</a:t>
            </a:r>
            <a:endParaRPr lang="zh-CN" altLang="en-US" sz="2800" b="1" dirty="0">
              <a:solidFill>
                <a:srgbClr val="FF0000"/>
              </a:solidFill>
              <a:ea typeface="黑体" panose="02010609060101010101" pitchFamily="2" charset="-122"/>
            </a:endParaRPr>
          </a:p>
        </p:txBody>
      </p:sp>
      <p:sp>
        <p:nvSpPr>
          <p:cNvPr id="147459" name="文本占位符 147458"/>
          <p:cNvSpPr>
            <a:spLocks noGrp="1"/>
          </p:cNvSpPr>
          <p:nvPr>
            <p:ph type="body" idx="1"/>
          </p:nvPr>
        </p:nvSpPr>
        <p:spPr>
          <a:xfrm>
            <a:off x="0" y="1125538"/>
            <a:ext cx="8964613" cy="5327650"/>
          </a:xfrm>
        </p:spPr>
        <p:txBody>
          <a:bodyPr/>
          <a:p>
            <a:pPr>
              <a:lnSpc>
                <a:spcPct val="90000"/>
              </a:lnSpc>
              <a:spcBef>
                <a:spcPct val="0"/>
              </a:spcBef>
              <a:buClr>
                <a:schemeClr val="bg1"/>
              </a:buClr>
              <a:buNone/>
            </a:pPr>
            <a:r>
              <a:rPr lang="en-US" altLang="zh-CN" sz="2600" b="1" dirty="0"/>
              <a:t>        </a:t>
            </a:r>
            <a:r>
              <a:rPr lang="zh-CN" altLang="en-US" sz="2400" b="1" dirty="0">
                <a:ea typeface="黑体" panose="02010609060101010101" pitchFamily="2" charset="-122"/>
              </a:rPr>
              <a:t>十九岁时，恰逢皇科开选，韩愈去京城应试。到京城后，他自持才高，以为入场便可得中，从未把同伴搁在眼里。结果别人考中了，他却名落孙山。后来，他在京中一连住了几年，连续考了四次，最后才算中了第十三名。之后，又一连经过三次殿试，也没得到一官半职。由于银钱早已花尽，他由京都移居洛阳去找友人求助。</a:t>
            </a:r>
            <a:endParaRPr lang="zh-CN" altLang="en-US" sz="2400" b="1" dirty="0">
              <a:ea typeface="黑体" panose="02010609060101010101" pitchFamily="2" charset="-122"/>
            </a:endParaRPr>
          </a:p>
          <a:p>
            <a:pPr>
              <a:lnSpc>
                <a:spcPct val="90000"/>
              </a:lnSpc>
              <a:spcBef>
                <a:spcPct val="0"/>
              </a:spcBef>
              <a:buClr>
                <a:schemeClr val="bg1"/>
              </a:buClr>
              <a:buNone/>
            </a:pPr>
            <a:r>
              <a:rPr lang="zh-CN" altLang="en-US" sz="2400" b="1" dirty="0">
                <a:ea typeface="黑体" panose="02010609060101010101" pitchFamily="2" charset="-122"/>
              </a:rPr>
              <a:t>         在洛阳，友人穿针引线，他与才貌双全的卢氏小姐订了婚。卢小姐的父亲是河南府法曹参军，甚有尊望，韩愈就住在他家，准备择定吉日与卢小姐完婚。</a:t>
            </a:r>
            <a:endParaRPr lang="zh-CN" altLang="en-US" sz="2400" b="1" dirty="0">
              <a:ea typeface="黑体" panose="02010609060101010101" pitchFamily="2" charset="-122"/>
            </a:endParaRPr>
          </a:p>
          <a:p>
            <a:pPr>
              <a:lnSpc>
                <a:spcPct val="90000"/>
              </a:lnSpc>
              <a:spcBef>
                <a:spcPct val="0"/>
              </a:spcBef>
              <a:buClr>
                <a:schemeClr val="bg1"/>
              </a:buClr>
              <a:buNone/>
            </a:pPr>
            <a:r>
              <a:rPr lang="zh-CN" altLang="en-US" sz="2400" b="1" dirty="0">
                <a:ea typeface="黑体" panose="02010609060101010101" pitchFamily="2" charset="-122"/>
              </a:rPr>
              <a:t>         卢小姐想规劝自己的夫君，</a:t>
            </a:r>
            <a:r>
              <a:rPr lang="zh-CN" altLang="en-US" sz="2600" b="1" dirty="0">
                <a:latin typeface="黑体" panose="02010609060101010101" pitchFamily="2" charset="-122"/>
                <a:ea typeface="黑体" panose="02010609060101010101" pitchFamily="2" charset="-122"/>
              </a:rPr>
              <a:t>一天晚饭后</a:t>
            </a:r>
            <a:r>
              <a:rPr lang="en-US" altLang="zh-CN" sz="2600" b="1" dirty="0">
                <a:latin typeface="黑体" panose="02010609060101010101" pitchFamily="2" charset="-122"/>
                <a:ea typeface="黑体" panose="02010609060101010101" pitchFamily="2" charset="-122"/>
              </a:rPr>
              <a:t>, </a:t>
            </a:r>
            <a:r>
              <a:rPr lang="zh-CN" altLang="en-US" sz="2600" b="1" dirty="0">
                <a:latin typeface="黑体" panose="02010609060101010101" pitchFamily="2" charset="-122"/>
                <a:ea typeface="黑体" panose="02010609060101010101" pitchFamily="2" charset="-122"/>
              </a:rPr>
              <a:t>二人闲聊诗文</a:t>
            </a:r>
            <a:r>
              <a:rPr lang="zh-CN" altLang="en-US" sz="2600" b="1" dirty="0"/>
              <a:t>。</a:t>
            </a:r>
            <a:r>
              <a:rPr lang="zh-CN" altLang="en-US" sz="2600" b="1" dirty="0">
                <a:ea typeface="黑体" panose="02010609060101010101" pitchFamily="2" charset="-122"/>
              </a:rPr>
              <a:t>写道：</a:t>
            </a:r>
            <a:r>
              <a:rPr lang="zh-CN" altLang="en-US" sz="2600" b="1" dirty="0">
                <a:solidFill>
                  <a:srgbClr val="DD2330"/>
                </a:solidFill>
                <a:ea typeface="黑体" panose="02010609060101010101" pitchFamily="2" charset="-122"/>
              </a:rPr>
              <a:t>人求言实，火求心虚，欲成大器，必先退之。</a:t>
            </a:r>
            <a:r>
              <a:rPr lang="zh-CN" altLang="en-US" sz="2600" b="1" dirty="0">
                <a:ea typeface="黑体" panose="02010609060101010101" pitchFamily="2" charset="-122"/>
              </a:rPr>
              <a:t>韩愈捧赠言，一阵沉思：此乃小姐肺腑之语啊！</a:t>
            </a:r>
            <a:r>
              <a:rPr lang="zh-CN" altLang="en-US" sz="2600" b="1" dirty="0">
                <a:solidFill>
                  <a:srgbClr val="FF0000"/>
                </a:solidFill>
                <a:ea typeface="黑体" panose="02010609060101010101" pitchFamily="2" charset="-122"/>
              </a:rPr>
              <a:t>自古道骄兵必败，自已身上缺少的正是谦虚之情</a:t>
            </a:r>
            <a:r>
              <a:rPr lang="zh-CN" altLang="en-US" sz="2600" b="1" dirty="0">
                <a:ea typeface="黑体" panose="02010609060101010101" pitchFamily="2" charset="-122"/>
              </a:rPr>
              <a:t>，这个“愈”字便是证据。</a:t>
            </a:r>
            <a:endParaRPr lang="zh-CN" altLang="en-US" sz="2400" b="1" dirty="0">
              <a:ea typeface="黑体" panose="02010609060101010101" pitchFamily="2" charset="-122"/>
            </a:endParaRPr>
          </a:p>
          <a:p>
            <a:pPr>
              <a:lnSpc>
                <a:spcPct val="90000"/>
              </a:lnSpc>
            </a:pPr>
            <a:endParaRPr lang="zh-CN" altLang="en-US" sz="2400" b="1" dirty="0">
              <a:ea typeface="黑体" panose="02010609060101010101" pitchFamily="2" charset="-122"/>
            </a:endParaRPr>
          </a:p>
        </p:txBody>
      </p:sp>
    </p:spTree>
  </p:cSld>
  <p:clrMapOvr>
    <a:masterClrMapping/>
  </p:clrMapOvr>
  <p:transition>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en-US" altLang="zh-CN"/>
              <a:t>      </a:t>
            </a:r>
            <a:r>
              <a:rPr lang="zh-CN" altLang="en-US"/>
              <a:t>朗读课文，争取读准字音</a:t>
            </a:r>
            <a:endParaRPr lang="zh-CN" altLang="en-US"/>
          </a:p>
        </p:txBody>
      </p:sp>
      <p:sp>
        <p:nvSpPr>
          <p:cNvPr id="4" name="日期占位符 3"/>
          <p:cNvSpPr>
            <a:spLocks noGrp="1"/>
          </p:cNvSpPr>
          <p:nvPr>
            <p:ph type="dt" sz="half" idx="10"/>
          </p:nvPr>
        </p:nvSpPr>
        <p:spPr/>
        <p:txBody>
          <a:bodyPr/>
          <a:p>
            <a:pPr lvl="0" eaLnBrk="1" hangingPunct="1"/>
            <a:fld id="{BB962C8B-B14F-4D97-AF65-F5344CB8AC3E}" type="datetime1">
              <a:rPr lang="zh-CN" altLang="en-US" dirty="0"/>
            </a:fld>
            <a:endParaRPr lang="zh-CN" altLang="en-US" dirty="0"/>
          </a:p>
        </p:txBody>
      </p:sp>
      <p:sp>
        <p:nvSpPr>
          <p:cNvPr id="5" name="灯片编号占位符 4"/>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transition>
    <p:blind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7" name="Picture 6" descr="月季"/>
          <p:cNvPicPr>
            <a:picLocks noChangeAspect="1"/>
          </p:cNvPicPr>
          <p:nvPr/>
        </p:nvPicPr>
        <p:blipFill>
          <a:blip r:embed="rId1"/>
          <a:stretch>
            <a:fillRect/>
          </a:stretch>
        </p:blipFill>
        <p:spPr>
          <a:xfrm>
            <a:off x="-33337" y="0"/>
            <a:ext cx="9177337" cy="7191375"/>
          </a:xfrm>
          <a:prstGeom prst="rect">
            <a:avLst/>
          </a:prstGeom>
          <a:noFill/>
          <a:ln w="9525">
            <a:noFill/>
          </a:ln>
        </p:spPr>
      </p:pic>
      <p:sp>
        <p:nvSpPr>
          <p:cNvPr id="39938" name="矩形 29698"/>
          <p:cNvSpPr/>
          <p:nvPr/>
        </p:nvSpPr>
        <p:spPr>
          <a:xfrm>
            <a:off x="323850" y="260350"/>
            <a:ext cx="3527425" cy="647700"/>
          </a:xfrm>
          <a:prstGeom prst="rect">
            <a:avLst/>
          </a:prstGeom>
        </p:spPr>
        <p:txBody>
          <a:bodyPr wrap="none" fromWordArt="1">
            <a:prstTxWarp prst="textPlain">
              <a:avLst>
                <a:gd name="adj" fmla="val 50000"/>
              </a:avLst>
            </a:prstTxWarp>
            <a:normAutofit/>
          </a:bodyPr>
          <a:p>
            <a:pPr algn="ctr"/>
            <a:r>
              <a:rPr lang="zh-CN" altLang="en-US" sz="4800" b="1">
                <a:ln w="12700" cap="flat" cmpd="sng">
                  <a:solidFill>
                    <a:srgbClr val="3333CC"/>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rPr>
              <a:t>学习第四段</a:t>
            </a:r>
            <a:endParaRPr lang="zh-CN" altLang="en-US" sz="4800" b="1">
              <a:ln w="12700" cap="flat" cmpd="sng">
                <a:solidFill>
                  <a:srgbClr val="3333CC"/>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endParaRPr>
          </a:p>
        </p:txBody>
      </p:sp>
      <p:sp>
        <p:nvSpPr>
          <p:cNvPr id="29700" name="文本框 29699"/>
          <p:cNvSpPr txBox="1"/>
          <p:nvPr/>
        </p:nvSpPr>
        <p:spPr>
          <a:xfrm>
            <a:off x="3419475" y="5229225"/>
            <a:ext cx="5545138" cy="1300163"/>
          </a:xfrm>
          <a:prstGeom prst="rect">
            <a:avLst/>
          </a:prstGeom>
          <a:solidFill>
            <a:srgbClr val="CDFFCF"/>
          </a:solidFill>
          <a:ln w="9525">
            <a:noFill/>
          </a:ln>
        </p:spPr>
        <p:txBody>
          <a:bodyPr anchor="b">
            <a:spAutoFit/>
          </a:bodyPr>
          <a:p>
            <a:pPr>
              <a:spcBef>
                <a:spcPct val="20000"/>
              </a:spcBef>
              <a:buClr>
                <a:schemeClr val="tx1"/>
              </a:buClr>
              <a:buSzPct val="70000"/>
              <a:buFont typeface="Wingdings" panose="05000000000000000000" pitchFamily="2" charset="2"/>
              <a:buNone/>
            </a:pPr>
            <a:r>
              <a:rPr lang="zh-CN" altLang="en-US" sz="2800" b="1" noProof="1">
                <a:solidFill>
                  <a:schemeClr val="bg1"/>
                </a:solidFill>
                <a:latin typeface="Times New Roman" panose="02020603050405020304" pitchFamily="18" charset="0"/>
                <a:ea typeface="宋体" panose="02010600030101010101" pitchFamily="2" charset="-122"/>
                <a:cs typeface="+mn-ea"/>
              </a:rPr>
              <a:t>          </a:t>
            </a:r>
            <a:r>
              <a:rPr lang="zh-CN" altLang="en-US" sz="3600" b="1" noProof="1">
                <a:solidFill>
                  <a:schemeClr val="accent2"/>
                </a:solidFill>
                <a:effectLst>
                  <a:outerShdw blurRad="38100" dist="38100" dir="2700000">
                    <a:srgbClr val="000000"/>
                  </a:outerShdw>
                </a:effectLst>
                <a:latin typeface="黑体" panose="02010609060101010101" pitchFamily="2" charset="-122"/>
                <a:ea typeface="黑体" panose="02010609060101010101" pitchFamily="2" charset="-122"/>
                <a:cs typeface="+mn-ea"/>
              </a:rPr>
              <a:t>说明</a:t>
            </a:r>
            <a:r>
              <a:rPr lang="zh-CN" altLang="en-US" sz="3600" b="1" noProof="1" dirty="0">
                <a:solidFill>
                  <a:schemeClr val="accent2"/>
                </a:solidFill>
                <a:effectLst>
                  <a:outerShdw blurRad="38100" dist="38100" dir="2700000">
                    <a:srgbClr val="000000"/>
                  </a:outerShdw>
                </a:effectLst>
                <a:latin typeface="黑体" panose="02010609060101010101" pitchFamily="2" charset="-122"/>
                <a:ea typeface="黑体" panose="02010609060101010101" pitchFamily="2" charset="-122"/>
                <a:cs typeface="+mn-ea"/>
              </a:rPr>
              <a:t>写作缘由</a:t>
            </a:r>
            <a:r>
              <a:rPr lang="en-US" altLang="zh-CN" sz="3600" b="1" noProof="1">
                <a:solidFill>
                  <a:schemeClr val="accent2"/>
                </a:solidFill>
                <a:effectLst>
                  <a:outerShdw blurRad="38100" dist="38100" dir="2700000">
                    <a:srgbClr val="000000"/>
                  </a:outerShdw>
                </a:effectLst>
                <a:latin typeface="黑体" panose="02010609060101010101" pitchFamily="2" charset="-122"/>
                <a:ea typeface="黑体" panose="02010609060101010101" pitchFamily="2" charset="-122"/>
                <a:cs typeface="+mn-ea"/>
              </a:rPr>
              <a:t>          </a:t>
            </a:r>
            <a:endParaRPr lang="en-US" altLang="zh-CN" sz="3600" b="1" noProof="1">
              <a:solidFill>
                <a:schemeClr val="accent2"/>
              </a:solidFill>
              <a:effectLst>
                <a:outerShdw blurRad="38100" dist="38100" dir="2700000">
                  <a:srgbClr val="000000"/>
                </a:outerShdw>
              </a:effectLst>
              <a:latin typeface="黑体" panose="02010609060101010101" pitchFamily="2" charset="-122"/>
              <a:ea typeface="黑体" panose="02010609060101010101" pitchFamily="2" charset="-122"/>
            </a:endParaRPr>
          </a:p>
          <a:p>
            <a:pPr>
              <a:spcBef>
                <a:spcPct val="20000"/>
              </a:spcBef>
              <a:buClr>
                <a:schemeClr val="tx1"/>
              </a:buClr>
              <a:buSzPct val="70000"/>
              <a:buFont typeface="Wingdings" panose="05000000000000000000" pitchFamily="2" charset="2"/>
              <a:buNone/>
            </a:pPr>
            <a:r>
              <a:rPr lang="zh-CN" altLang="en-US" sz="3600" b="1" noProof="1">
                <a:solidFill>
                  <a:schemeClr val="accent2"/>
                </a:solidFill>
                <a:effectLst>
                  <a:outerShdw blurRad="38100" dist="38100" dir="2700000">
                    <a:srgbClr val="000000"/>
                  </a:outerShdw>
                </a:effectLst>
                <a:latin typeface="黑体" panose="02010609060101010101" pitchFamily="2" charset="-122"/>
                <a:ea typeface="黑体" panose="02010609060101010101" pitchFamily="2" charset="-122"/>
                <a:cs typeface="+mn-ea"/>
              </a:rPr>
              <a:t>分论点：不拘于时行古道</a:t>
            </a:r>
            <a:endParaRPr lang="zh-CN" altLang="en-US" sz="3600" b="1" noProof="1">
              <a:solidFill>
                <a:schemeClr val="accent2"/>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29701" name="文本框 29700"/>
          <p:cNvSpPr txBox="1"/>
          <p:nvPr/>
        </p:nvSpPr>
        <p:spPr>
          <a:xfrm>
            <a:off x="2987675" y="2781300"/>
            <a:ext cx="6156325" cy="2138363"/>
          </a:xfrm>
          <a:prstGeom prst="rect">
            <a:avLst/>
          </a:prstGeom>
          <a:noFill/>
          <a:ln w="9525">
            <a:noFill/>
          </a:ln>
        </p:spPr>
        <p:txBody>
          <a:bodyPr anchor="b">
            <a:spAutoFit/>
          </a:bodyPr>
          <a:p>
            <a:pPr marL="342900" indent="-342900"/>
            <a:r>
              <a:rPr lang="zh-CN" altLang="en-US" sz="3200" b="1" noProof="1" dirty="0">
                <a:effectLst>
                  <a:outerShdw blurRad="38100" dist="38100" dir="2700000">
                    <a:srgbClr val="FFFFFF"/>
                  </a:outerShdw>
                </a:effectLst>
                <a:latin typeface="Times New Roman" panose="02020603050405020304" pitchFamily="18" charset="0"/>
                <a:ea typeface="黑体" panose="02010609060101010101" pitchFamily="2" charset="-122"/>
                <a:cs typeface="+mn-ea"/>
              </a:rPr>
              <a:t>可</a:t>
            </a:r>
            <a:r>
              <a:rPr lang="zh-CN" altLang="en-US" sz="3200" b="1" noProof="1">
                <a:effectLst>
                  <a:outerShdw blurRad="38100" dist="38100" dir="2700000">
                    <a:srgbClr val="FFFFFF"/>
                  </a:outerShdw>
                </a:effectLst>
                <a:latin typeface="Times New Roman" panose="02020603050405020304" pitchFamily="18" charset="0"/>
                <a:ea typeface="黑体" panose="02010609060101010101" pitchFamily="2" charset="-122"/>
                <a:cs typeface="+mn-ea"/>
              </a:rPr>
              <a:t>以总结为三个原因：</a:t>
            </a:r>
            <a:endParaRPr lang="zh-CN" altLang="en-US" sz="3200" b="1" noProof="1">
              <a:effectLst>
                <a:outerShdw blurRad="38100" dist="38100" dir="2700000">
                  <a:srgbClr val="FFFFFF"/>
                </a:outerShdw>
              </a:effectLst>
              <a:latin typeface="Times New Roman" panose="02020603050405020304" pitchFamily="18" charset="0"/>
              <a:ea typeface="黑体" panose="02010609060101010101" pitchFamily="2" charset="-122"/>
            </a:endParaRPr>
          </a:p>
          <a:p>
            <a:pPr marL="342900" indent="-342900"/>
            <a:r>
              <a:rPr lang="zh-CN" altLang="en-US" sz="3200" b="1" noProof="1">
                <a:solidFill>
                  <a:srgbClr val="CC3300"/>
                </a:solidFill>
                <a:effectLst>
                  <a:outerShdw blurRad="38100" dist="38100" dir="2700000">
                    <a:srgbClr val="000000"/>
                  </a:outerShdw>
                </a:effectLst>
                <a:latin typeface="Times New Roman" panose="02020603050405020304" pitchFamily="18" charset="0"/>
                <a:ea typeface="黑体" panose="02010609060101010101" pitchFamily="2" charset="-122"/>
                <a:cs typeface="+mn-ea"/>
              </a:rPr>
              <a:t>李蟠好古文，六艺经传皆通习之</a:t>
            </a:r>
            <a:endParaRPr lang="zh-CN" altLang="en-US" sz="3200" b="1" noProof="1">
              <a:solidFill>
                <a:srgbClr val="CC3300"/>
              </a:solidFill>
              <a:effectLst>
                <a:outerShdw blurRad="38100" dist="38100" dir="2700000">
                  <a:srgbClr val="000000"/>
                </a:outerShdw>
              </a:effectLst>
              <a:latin typeface="Times New Roman" panose="02020603050405020304" pitchFamily="18" charset="0"/>
              <a:ea typeface="黑体" panose="02010609060101010101" pitchFamily="2" charset="-122"/>
            </a:endParaRPr>
          </a:p>
          <a:p>
            <a:pPr marL="342900" indent="-342900"/>
            <a:r>
              <a:rPr lang="zh-CN" altLang="en-US" sz="3200" b="1" noProof="1">
                <a:solidFill>
                  <a:srgbClr val="CC3300"/>
                </a:solidFill>
                <a:effectLst>
                  <a:outerShdw blurRad="38100" dist="38100" dir="2700000">
                    <a:srgbClr val="000000"/>
                  </a:outerShdw>
                </a:effectLst>
                <a:latin typeface="Times New Roman" panose="02020603050405020304" pitchFamily="18" charset="0"/>
                <a:ea typeface="黑体" panose="02010609060101010101" pitchFamily="2" charset="-122"/>
                <a:cs typeface="+mn-ea"/>
              </a:rPr>
              <a:t>他不拘于时，学于余</a:t>
            </a:r>
            <a:endParaRPr lang="zh-CN" altLang="en-US" sz="3200" b="1" noProof="1">
              <a:solidFill>
                <a:srgbClr val="CC3300"/>
              </a:solidFill>
              <a:effectLst>
                <a:outerShdw blurRad="38100" dist="38100" dir="2700000">
                  <a:srgbClr val="000000"/>
                </a:outerShdw>
              </a:effectLst>
              <a:latin typeface="Times New Roman" panose="02020603050405020304" pitchFamily="18" charset="0"/>
              <a:ea typeface="黑体" panose="02010609060101010101" pitchFamily="2" charset="-122"/>
            </a:endParaRPr>
          </a:p>
          <a:p>
            <a:pPr marL="342900" indent="-342900">
              <a:spcBef>
                <a:spcPct val="20000"/>
              </a:spcBef>
              <a:buClr>
                <a:schemeClr val="tx1"/>
              </a:buClr>
              <a:buSzPct val="70000"/>
              <a:buFont typeface="Wingdings" panose="05000000000000000000" pitchFamily="2" charset="2"/>
              <a:buNone/>
            </a:pPr>
            <a:r>
              <a:rPr lang="zh-CN" altLang="en-US" sz="3200" b="1" noProof="1">
                <a:solidFill>
                  <a:srgbClr val="CC3300"/>
                </a:solidFill>
                <a:effectLst>
                  <a:outerShdw blurRad="38100" dist="38100" dir="2700000">
                    <a:srgbClr val="000000"/>
                  </a:outerShdw>
                </a:effectLst>
                <a:latin typeface="Times New Roman" panose="02020603050405020304" pitchFamily="18" charset="0"/>
                <a:ea typeface="黑体" panose="02010609060101010101" pitchFamily="2" charset="-122"/>
                <a:cs typeface="+mn-ea"/>
              </a:rPr>
              <a:t>能行古道</a:t>
            </a:r>
            <a:endParaRPr lang="zh-CN" altLang="en-US" sz="3200" b="1" noProof="1">
              <a:solidFill>
                <a:srgbClr val="CC3300"/>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9941" name="文本框 29701"/>
          <p:cNvSpPr txBox="1"/>
          <p:nvPr/>
        </p:nvSpPr>
        <p:spPr>
          <a:xfrm>
            <a:off x="1187450" y="1125538"/>
            <a:ext cx="7561263" cy="1495425"/>
          </a:xfrm>
          <a:prstGeom prst="rect">
            <a:avLst/>
          </a:prstGeom>
          <a:noFill/>
          <a:ln w="9525">
            <a:noFill/>
          </a:ln>
        </p:spPr>
        <p:txBody>
          <a:bodyPr anchor="t">
            <a:spAutoFit/>
          </a:bodyPr>
          <a:p>
            <a:r>
              <a:rPr lang="zh-CN" altLang="en-US" sz="3600" b="1" dirty="0">
                <a:solidFill>
                  <a:schemeClr val="accent2"/>
                </a:solidFill>
                <a:latin typeface="Times New Roman" panose="02020603050405020304" pitchFamily="18" charset="0"/>
                <a:ea typeface="华文新魏" pitchFamily="2" charset="-122"/>
              </a:rPr>
              <a:t>        </a:t>
            </a:r>
            <a:r>
              <a:rPr lang="zh-CN" altLang="en-US" sz="2800" b="1" dirty="0">
                <a:solidFill>
                  <a:srgbClr val="660066"/>
                </a:solidFill>
                <a:latin typeface="Times New Roman" panose="02020603050405020304" pitchFamily="18" charset="0"/>
                <a:ea typeface="黑体" panose="02010609060101010101" pitchFamily="2" charset="-122"/>
              </a:rPr>
              <a:t>一代文学宗师为什么要为一个名不见经传的年轻人写下这一篇流芳千古的名篇佳作——《师说》？</a:t>
            </a:r>
            <a:endParaRPr lang="zh-CN" altLang="en-US" sz="2800" b="1" dirty="0">
              <a:solidFill>
                <a:srgbClr val="660066"/>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701">
                                            <p:txEl>
                                              <p:charRg st="0" end="11"/>
                                            </p:txEl>
                                          </p:spTgt>
                                        </p:tgtEl>
                                        <p:attrNameLst>
                                          <p:attrName>style.visibility</p:attrName>
                                        </p:attrNameLst>
                                      </p:cBhvr>
                                      <p:to>
                                        <p:strVal val="visible"/>
                                      </p:to>
                                    </p:set>
                                    <p:anim calcmode="lin" valueType="num">
                                      <p:cBhvr additive="base">
                                        <p:cTn id="7" dur="500" fill="hold"/>
                                        <p:tgtEl>
                                          <p:spTgt spid="29701">
                                            <p:txEl>
                                              <p:charRg st="0" end="1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701">
                                            <p:txEl>
                                              <p:charRg st="0" end="1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701">
                                            <p:txEl>
                                              <p:charRg st="11" end="26"/>
                                            </p:txEl>
                                          </p:spTgt>
                                        </p:tgtEl>
                                        <p:attrNameLst>
                                          <p:attrName>style.visibility</p:attrName>
                                        </p:attrNameLst>
                                      </p:cBhvr>
                                      <p:to>
                                        <p:strVal val="visible"/>
                                      </p:to>
                                    </p:set>
                                    <p:anim calcmode="lin" valueType="num">
                                      <p:cBhvr additive="base">
                                        <p:cTn id="13" dur="500" fill="hold"/>
                                        <p:tgtEl>
                                          <p:spTgt spid="29701">
                                            <p:txEl>
                                              <p:charRg st="11" end="26"/>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701">
                                            <p:txEl>
                                              <p:charRg st="11" end="26"/>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9701">
                                            <p:txEl>
                                              <p:charRg st="26" end="36"/>
                                            </p:txEl>
                                          </p:spTgt>
                                        </p:tgtEl>
                                        <p:attrNameLst>
                                          <p:attrName>style.visibility</p:attrName>
                                        </p:attrNameLst>
                                      </p:cBhvr>
                                      <p:to>
                                        <p:strVal val="visible"/>
                                      </p:to>
                                    </p:set>
                                    <p:anim calcmode="lin" valueType="num">
                                      <p:cBhvr additive="base">
                                        <p:cTn id="19" dur="500" fill="hold"/>
                                        <p:tgtEl>
                                          <p:spTgt spid="29701">
                                            <p:txEl>
                                              <p:charRg st="26" end="36"/>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9701">
                                            <p:txEl>
                                              <p:charRg st="26" end="36"/>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9701">
                                            <p:txEl>
                                              <p:charRg st="36" end="41"/>
                                            </p:txEl>
                                          </p:spTgt>
                                        </p:tgtEl>
                                        <p:attrNameLst>
                                          <p:attrName>style.visibility</p:attrName>
                                        </p:attrNameLst>
                                      </p:cBhvr>
                                      <p:to>
                                        <p:strVal val="visible"/>
                                      </p:to>
                                    </p:set>
                                    <p:anim calcmode="lin" valueType="num">
                                      <p:cBhvr additive="base">
                                        <p:cTn id="25" dur="500" fill="hold"/>
                                        <p:tgtEl>
                                          <p:spTgt spid="29701">
                                            <p:txEl>
                                              <p:charRg st="36" end="41"/>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701">
                                            <p:txEl>
                                              <p:charRg st="36" end="41"/>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9700"/>
                                        </p:tgtEl>
                                        <p:attrNameLst>
                                          <p:attrName>style.visibility</p:attrName>
                                        </p:attrNameLst>
                                      </p:cBhvr>
                                      <p:to>
                                        <p:strVal val="visible"/>
                                      </p:to>
                                    </p:set>
                                    <p:anim calcmode="lin" valueType="num">
                                      <p:cBhvr additive="base">
                                        <p:cTn id="31" dur="500" fill="hold"/>
                                        <p:tgtEl>
                                          <p:spTgt spid="29700"/>
                                        </p:tgtEl>
                                        <p:attrNameLst>
                                          <p:attrName>ppt_x</p:attrName>
                                        </p:attrNameLst>
                                      </p:cBhvr>
                                      <p:tavLst>
                                        <p:tav tm="0">
                                          <p:val>
                                            <p:strVal val="0-#ppt_w/2"/>
                                          </p:val>
                                        </p:tav>
                                        <p:tav tm="100000">
                                          <p:val>
                                            <p:strVal val="#ppt_x"/>
                                          </p:val>
                                        </p:tav>
                                      </p:tavLst>
                                    </p:anim>
                                    <p:anim calcmode="lin" valueType="num">
                                      <p:cBhvr additive="base">
                                        <p:cTn id="32" dur="500" fill="hold"/>
                                        <p:tgtEl>
                                          <p:spTgt spid="2970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9700">
                                            <p:txEl>
                                              <p:charRg st="0" end="27"/>
                                            </p:txEl>
                                          </p:spTgt>
                                        </p:tgtEl>
                                        <p:attrNameLst>
                                          <p:attrName>style.visibility</p:attrName>
                                        </p:attrNameLst>
                                      </p:cBhvr>
                                      <p:to>
                                        <p:strVal val="visible"/>
                                      </p:to>
                                    </p:set>
                                    <p:anim calcmode="lin" valueType="num">
                                      <p:cBhvr additive="base">
                                        <p:cTn id="37" dur="500" fill="hold"/>
                                        <p:tgtEl>
                                          <p:spTgt spid="29700">
                                            <p:txEl>
                                              <p:charRg st="0" end="2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9700">
                                            <p:txEl>
                                              <p:charRg st="0" end="27"/>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9700">
                                            <p:txEl>
                                              <p:charRg st="27" end="39"/>
                                            </p:txEl>
                                          </p:spTgt>
                                        </p:tgtEl>
                                        <p:attrNameLst>
                                          <p:attrName>style.visibility</p:attrName>
                                        </p:attrNameLst>
                                      </p:cBhvr>
                                      <p:to>
                                        <p:strVal val="visible"/>
                                      </p:to>
                                    </p:set>
                                    <p:anim calcmode="lin" valueType="num">
                                      <p:cBhvr additive="base">
                                        <p:cTn id="43" dur="500" fill="hold"/>
                                        <p:tgtEl>
                                          <p:spTgt spid="29700">
                                            <p:txEl>
                                              <p:charRg st="27" end="3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9700">
                                            <p:txEl>
                                              <p:charRg st="27" end="3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animBg="1" build="p"/>
      <p:bldP spid="2970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09" name="Picture 6" descr="月季"/>
          <p:cNvPicPr>
            <a:picLocks noChangeAspect="1"/>
          </p:cNvPicPr>
          <p:nvPr/>
        </p:nvPicPr>
        <p:blipFill>
          <a:blip r:embed="rId1"/>
          <a:stretch>
            <a:fillRect/>
          </a:stretch>
        </p:blipFill>
        <p:spPr>
          <a:xfrm>
            <a:off x="-17462" y="0"/>
            <a:ext cx="9177337" cy="7191375"/>
          </a:xfrm>
          <a:prstGeom prst="rect">
            <a:avLst/>
          </a:prstGeom>
          <a:noFill/>
          <a:ln w="9525">
            <a:noFill/>
          </a:ln>
        </p:spPr>
      </p:pic>
      <p:sp>
        <p:nvSpPr>
          <p:cNvPr id="7171" name="文本框 7170"/>
          <p:cNvSpPr txBox="1"/>
          <p:nvPr/>
        </p:nvSpPr>
        <p:spPr>
          <a:xfrm>
            <a:off x="107950" y="260350"/>
            <a:ext cx="8820150" cy="2528888"/>
          </a:xfrm>
          <a:prstGeom prst="rect">
            <a:avLst/>
          </a:prstGeom>
          <a:noFill/>
          <a:ln w="9525">
            <a:noFill/>
          </a:ln>
        </p:spPr>
        <p:txBody>
          <a:bodyPr>
            <a:spAutoFit/>
          </a:bodyPr>
          <a:p>
            <a:r>
              <a:rPr lang="zh-CN" altLang="en-US" sz="2400" noProof="1" dirty="0">
                <a:latin typeface="Tahoma" panose="020B0604030504040204" pitchFamily="34" charset="0"/>
                <a:ea typeface="宋体" panose="02010600030101010101" pitchFamily="2" charset="-122"/>
                <a:cs typeface="+mn-ea"/>
              </a:rPr>
              <a:t>    </a:t>
            </a:r>
            <a:r>
              <a:rPr lang="zh-CN" altLang="en-US" sz="2800" noProof="1" dirty="0">
                <a:latin typeface="Tahoma" panose="020B0604030504040204" pitchFamily="34" charset="0"/>
                <a:ea typeface="宋体" panose="02010600030101010101" pitchFamily="2" charset="-122"/>
                <a:cs typeface="+mn-ea"/>
              </a:rPr>
              <a:t>   </a:t>
            </a:r>
            <a:r>
              <a:rPr lang="zh-CN" altLang="en-US" sz="3200" b="1" noProof="1" dirty="0">
                <a:solidFill>
                  <a:schemeClr val="hlink"/>
                </a:solidFill>
                <a:effectLst>
                  <a:outerShdw blurRad="38100" dist="38100" dir="2700000">
                    <a:srgbClr val="000000"/>
                  </a:outerShdw>
                </a:effectLst>
                <a:latin typeface="楷体_GB2312" pitchFamily="49" charset="-122"/>
                <a:ea typeface="楷体_GB2312" pitchFamily="49" charset="-122"/>
                <a:cs typeface="+mn-ea"/>
              </a:rPr>
              <a:t>由魏晋氏以下，人益不事师。今之世不闻有师，有，辄哗笑之，以为狂人。独韩愈奋不顾流俗，犯笑侮，收召后学，作</a:t>
            </a:r>
            <a:r>
              <a:rPr lang="en-US" altLang="x-none" sz="3200" b="1" noProof="1">
                <a:solidFill>
                  <a:schemeClr val="hlink"/>
                </a:solidFill>
                <a:effectLst>
                  <a:outerShdw blurRad="38100" dist="38100" dir="2700000">
                    <a:srgbClr val="000000"/>
                  </a:outerShdw>
                </a:effectLst>
                <a:latin typeface="楷体_GB2312" pitchFamily="49" charset="-122"/>
                <a:ea typeface="楷体_GB2312" pitchFamily="49" charset="-122"/>
                <a:cs typeface="+mn-ea"/>
              </a:rPr>
              <a:t>《</a:t>
            </a:r>
            <a:r>
              <a:rPr lang="zh-CN" altLang="en-US" sz="3200" b="1" noProof="1" dirty="0">
                <a:solidFill>
                  <a:schemeClr val="hlink"/>
                </a:solidFill>
                <a:effectLst>
                  <a:outerShdw blurRad="38100" dist="38100" dir="2700000">
                    <a:srgbClr val="000000"/>
                  </a:outerShdw>
                </a:effectLst>
                <a:latin typeface="楷体_GB2312" pitchFamily="49" charset="-122"/>
                <a:ea typeface="楷体_GB2312" pitchFamily="49" charset="-122"/>
                <a:cs typeface="+mn-ea"/>
              </a:rPr>
              <a:t>师说</a:t>
            </a:r>
            <a:r>
              <a:rPr lang="en-US" altLang="x-none" sz="3200" b="1" noProof="1">
                <a:solidFill>
                  <a:schemeClr val="hlink"/>
                </a:solidFill>
                <a:effectLst>
                  <a:outerShdw blurRad="38100" dist="38100" dir="2700000">
                    <a:srgbClr val="000000"/>
                  </a:outerShdw>
                </a:effectLst>
                <a:latin typeface="楷体_GB2312" pitchFamily="49" charset="-122"/>
                <a:ea typeface="楷体_GB2312" pitchFamily="49" charset="-122"/>
                <a:cs typeface="+mn-ea"/>
              </a:rPr>
              <a:t>》</a:t>
            </a:r>
            <a:r>
              <a:rPr lang="zh-CN" altLang="en-US" sz="3200" b="1" noProof="1" dirty="0">
                <a:solidFill>
                  <a:schemeClr val="hlink"/>
                </a:solidFill>
                <a:effectLst>
                  <a:outerShdw blurRad="38100" dist="38100" dir="2700000">
                    <a:srgbClr val="000000"/>
                  </a:outerShdw>
                </a:effectLst>
                <a:latin typeface="楷体_GB2312" pitchFamily="49" charset="-122"/>
                <a:ea typeface="楷体_GB2312" pitchFamily="49" charset="-122"/>
                <a:cs typeface="+mn-ea"/>
              </a:rPr>
              <a:t>，因抗颜而为师，世果群怪聚骂，指目牵引，而增与为言辞。愈以是得狂名。   </a:t>
            </a:r>
            <a:r>
              <a:rPr lang="zh-CN" altLang="en-US" sz="2000" b="1" noProof="1" dirty="0">
                <a:solidFill>
                  <a:schemeClr val="hlink"/>
                </a:solidFill>
                <a:effectLst>
                  <a:outerShdw blurRad="38100" dist="38100" dir="2700000">
                    <a:srgbClr val="000000"/>
                  </a:outerShdw>
                </a:effectLst>
                <a:latin typeface="楷体_GB2312" pitchFamily="49" charset="-122"/>
                <a:ea typeface="楷体_GB2312" pitchFamily="49" charset="-122"/>
                <a:cs typeface="+mn-ea"/>
              </a:rPr>
              <a:t>（</a:t>
            </a:r>
            <a:r>
              <a:rPr lang="zh-CN" altLang="en-US" sz="2000" b="1" noProof="1" dirty="0">
                <a:solidFill>
                  <a:schemeClr val="hlink"/>
                </a:solidFill>
                <a:effectLst>
                  <a:outerShdw blurRad="38100" dist="38100" dir="2700000">
                    <a:srgbClr val="000000"/>
                  </a:outerShdw>
                </a:effectLst>
                <a:latin typeface="Tahoma" panose="020B0604030504040204" pitchFamily="34" charset="0"/>
                <a:ea typeface="宋体" panose="02010600030101010101" pitchFamily="2" charset="-122"/>
                <a:cs typeface="+mn-ea"/>
              </a:rPr>
              <a:t>柳宗元</a:t>
            </a:r>
            <a:r>
              <a:rPr lang="en-US" altLang="x-none" sz="2000" b="1" noProof="1">
                <a:solidFill>
                  <a:schemeClr val="hlink"/>
                </a:solidFill>
                <a:effectLst>
                  <a:outerShdw blurRad="38100" dist="38100" dir="2700000">
                    <a:srgbClr val="000000"/>
                  </a:outerShdw>
                </a:effectLst>
                <a:latin typeface="Tahoma" panose="020B0604030504040204" pitchFamily="34" charset="0"/>
                <a:ea typeface="宋体" panose="02010600030101010101" pitchFamily="2" charset="-122"/>
                <a:cs typeface="+mn-ea"/>
              </a:rPr>
              <a:t>《</a:t>
            </a:r>
            <a:r>
              <a:rPr lang="zh-CN" altLang="en-US" sz="2000" b="1" noProof="1" dirty="0">
                <a:solidFill>
                  <a:schemeClr val="hlink"/>
                </a:solidFill>
                <a:effectLst>
                  <a:outerShdw blurRad="38100" dist="38100" dir="2700000">
                    <a:srgbClr val="000000"/>
                  </a:outerShdw>
                </a:effectLst>
                <a:latin typeface="Tahoma" panose="020B0604030504040204" pitchFamily="34" charset="0"/>
                <a:ea typeface="宋体" panose="02010600030101010101" pitchFamily="2" charset="-122"/>
                <a:cs typeface="+mn-ea"/>
              </a:rPr>
              <a:t>答韦中立论师道书</a:t>
            </a:r>
            <a:r>
              <a:rPr lang="en-US" altLang="x-none" sz="2000" b="1" noProof="1">
                <a:solidFill>
                  <a:schemeClr val="hlink"/>
                </a:solidFill>
                <a:effectLst>
                  <a:outerShdw blurRad="38100" dist="38100" dir="2700000">
                    <a:srgbClr val="000000"/>
                  </a:outerShdw>
                </a:effectLst>
                <a:latin typeface="Tahoma" panose="020B0604030504040204" pitchFamily="34" charset="0"/>
                <a:ea typeface="宋体" panose="02010600030101010101" pitchFamily="2" charset="-122"/>
                <a:cs typeface="+mn-ea"/>
              </a:rPr>
              <a:t>》</a:t>
            </a:r>
            <a:r>
              <a:rPr lang="zh-CN" altLang="en-US" sz="2000" b="1" noProof="1" dirty="0">
                <a:solidFill>
                  <a:schemeClr val="hlink"/>
                </a:solidFill>
                <a:effectLst>
                  <a:outerShdw blurRad="38100" dist="38100" dir="2700000">
                    <a:srgbClr val="000000"/>
                  </a:outerShdw>
                </a:effectLst>
                <a:latin typeface="Tahoma" panose="020B0604030504040204" pitchFamily="34" charset="0"/>
                <a:ea typeface="宋体" panose="02010600030101010101" pitchFamily="2" charset="-122"/>
                <a:cs typeface="+mn-ea"/>
              </a:rPr>
              <a:t>）</a:t>
            </a:r>
            <a:endParaRPr lang="zh-CN" altLang="en-US" sz="2000" b="1" noProof="1" dirty="0">
              <a:solidFill>
                <a:schemeClr val="hlink"/>
              </a:solidFill>
              <a:effectLst>
                <a:outerShdw blurRad="38100" dist="38100" dir="2700000">
                  <a:srgbClr val="000000"/>
                </a:outerShdw>
              </a:effectLst>
              <a:latin typeface="Tahoma" panose="020B0604030504040204" pitchFamily="34" charset="0"/>
              <a:ea typeface="宋体" panose="02010600030101010101" pitchFamily="2" charset="-122"/>
            </a:endParaRPr>
          </a:p>
        </p:txBody>
      </p:sp>
      <p:sp>
        <p:nvSpPr>
          <p:cNvPr id="7172" name="文本框 7171"/>
          <p:cNvSpPr txBox="1"/>
          <p:nvPr/>
        </p:nvSpPr>
        <p:spPr>
          <a:xfrm>
            <a:off x="3348038" y="2852738"/>
            <a:ext cx="5400675" cy="4170363"/>
          </a:xfrm>
          <a:prstGeom prst="rect">
            <a:avLst/>
          </a:prstGeom>
          <a:noFill/>
          <a:ln w="9525">
            <a:noFill/>
          </a:ln>
        </p:spPr>
        <p:txBody>
          <a:bodyPr>
            <a:spAutoFit/>
          </a:bodyPr>
          <a:p>
            <a:pPr>
              <a:spcBef>
                <a:spcPct val="50000"/>
              </a:spcBef>
            </a:pPr>
            <a:r>
              <a:rPr lang="zh-CN" altLang="en-US" sz="2800" b="1" noProof="1" dirty="0">
                <a:solidFill>
                  <a:srgbClr val="000000"/>
                </a:solidFill>
                <a:effectLst>
                  <a:outerShdw blurRad="38100" dist="38100" dir="2700000">
                    <a:srgbClr val="FFFFFF"/>
                  </a:outerShdw>
                </a:effectLst>
                <a:latin typeface="宋体" panose="02010600030101010101" pitchFamily="2" charset="-122"/>
                <a:ea typeface="宋体" panose="02010600030101010101" pitchFamily="2" charset="-122"/>
                <a:cs typeface="+mn-ea"/>
              </a:rPr>
              <a:t>    </a:t>
            </a:r>
            <a:r>
              <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注：①</a:t>
            </a:r>
            <a:r>
              <a:rPr lang="zh-CN" altLang="en-US" sz="2400" b="1" noProof="1" dirty="0">
                <a:solidFill>
                  <a:srgbClr val="FF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魏晋氏以下</a:t>
            </a:r>
            <a:r>
              <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：魏晋南北朝时以九品中正制选官，在各州郡查访评定州郡士人，将他们分成九等，造成“上品无寒门，下品无世族”的情况。此风气至唐仍有所沿袭，大家子都入弘文馆、国子监，学与不学都可为官。②</a:t>
            </a:r>
            <a:r>
              <a:rPr lang="zh-CN" altLang="en-US" sz="2400" b="1" noProof="1" dirty="0">
                <a:solidFill>
                  <a:srgbClr val="FF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抗颜而为师</a:t>
            </a:r>
            <a:r>
              <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：抗颜，端正容颜；抗颜而为师，正正经经地做起老师来了。③</a:t>
            </a:r>
            <a:r>
              <a:rPr lang="zh-CN" altLang="en-US" sz="2400" b="1" noProof="1" dirty="0">
                <a:solidFill>
                  <a:srgbClr val="FF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指目</a:t>
            </a:r>
            <a:r>
              <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：手指而目视。④</a:t>
            </a:r>
            <a:r>
              <a:rPr lang="zh-CN" altLang="en-US" sz="2400" b="1" noProof="1" dirty="0">
                <a:solidFill>
                  <a:srgbClr val="FF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牵引</a:t>
            </a:r>
            <a:r>
              <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：拉拉扯扯状。⑤</a:t>
            </a:r>
            <a:r>
              <a:rPr lang="zh-CN" altLang="en-US" sz="2400" b="1" noProof="1" dirty="0">
                <a:solidFill>
                  <a:srgbClr val="FF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增与为言辞</a:t>
            </a:r>
            <a:r>
              <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cs typeface="+mn-ea"/>
              </a:rPr>
              <a:t>：增添一些言辞来毁谤韩愈 。</a:t>
            </a:r>
            <a:endParaRPr lang="zh-CN" altLang="en-US" sz="2400" b="1" noProof="1" dirty="0">
              <a:solidFill>
                <a:srgbClr val="000000"/>
              </a:solidFill>
              <a:effectLst>
                <a:outerShdw blurRad="38100" dist="38100" dir="2700000">
                  <a:srgbClr val="FFFFFF"/>
                </a:outerShdw>
              </a:effectLst>
              <a:latin typeface="黑体" panose="02010609060101010101" pitchFamily="2" charset="-122"/>
              <a:ea typeface="黑体" panose="0201060906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en-US" altLang="zh-CN"/>
          </a:p>
        </p:txBody>
      </p:sp>
      <p:sp>
        <p:nvSpPr>
          <p:cNvPr id="3" name="内容占位符 2"/>
          <p:cNvSpPr>
            <a:spLocks noGrp="1"/>
          </p:cNvSpPr>
          <p:nvPr>
            <p:ph idx="1"/>
          </p:nvPr>
        </p:nvSpPr>
        <p:spPr/>
        <p:txBody>
          <a:bodyPr/>
          <a:p>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3" name="Picture 6" descr="月季"/>
          <p:cNvPicPr>
            <a:picLocks noChangeAspect="1"/>
          </p:cNvPicPr>
          <p:nvPr/>
        </p:nvPicPr>
        <p:blipFill>
          <a:blip r:embed="rId1"/>
          <a:stretch>
            <a:fillRect/>
          </a:stretch>
        </p:blipFill>
        <p:spPr>
          <a:xfrm>
            <a:off x="-34925" y="0"/>
            <a:ext cx="9175750" cy="7191375"/>
          </a:xfrm>
          <a:prstGeom prst="rect">
            <a:avLst/>
          </a:prstGeom>
          <a:noFill/>
          <a:ln w="9525">
            <a:noFill/>
          </a:ln>
        </p:spPr>
      </p:pic>
      <p:sp>
        <p:nvSpPr>
          <p:cNvPr id="28674" name="矩形 16386"/>
          <p:cNvSpPr/>
          <p:nvPr/>
        </p:nvSpPr>
        <p:spPr>
          <a:xfrm>
            <a:off x="396875" y="190500"/>
            <a:ext cx="3960813" cy="717550"/>
          </a:xfrm>
          <a:prstGeom prst="rect">
            <a:avLst/>
          </a:prstGeom>
        </p:spPr>
        <p:txBody>
          <a:bodyPr wrap="none" fromWordArt="1">
            <a:prstTxWarp prst="textPlain">
              <a:avLst>
                <a:gd name="adj" fmla="val 50000"/>
              </a:avLst>
            </a:prstTxWarp>
            <a:normAutofit/>
          </a:bodyPr>
          <a:p>
            <a:pPr algn="ctr"/>
            <a:r>
              <a:rPr lang="zh-CN" altLang="en-US" sz="3600" b="1">
                <a:ln w="12700" cap="flat" cmpd="sng">
                  <a:solidFill>
                    <a:srgbClr val="3333CC"/>
                  </a:solidFill>
                  <a:prstDash val="solid"/>
                  <a:round/>
                  <a:headEnd type="none" w="med" len="med"/>
                  <a:tailEnd type="none" w="med" len="med"/>
                </a:ln>
                <a:solidFill>
                  <a:srgbClr val="B2B2B2">
                    <a:alpha val="50000"/>
                  </a:srgbClr>
                </a:solidFill>
                <a:effectLst>
                  <a:outerShdw dist="38100" algn="ctr" rotWithShape="0">
                    <a:srgbClr val="9999FF"/>
                  </a:outerShdw>
                </a:effectLst>
                <a:latin typeface="黑体" panose="02010609060101010101" pitchFamily="2" charset="-122"/>
                <a:ea typeface="黑体" panose="02010609060101010101" pitchFamily="2" charset="-122"/>
              </a:rPr>
              <a:t>学习第一段</a:t>
            </a:r>
            <a:endParaRPr lang="zh-CN" altLang="en-US" sz="3600" b="1">
              <a:ln w="12700" cap="flat" cmpd="sng">
                <a:solidFill>
                  <a:srgbClr val="3333CC"/>
                </a:solidFill>
                <a:prstDash val="solid"/>
                <a:round/>
                <a:headEnd type="none" w="med" len="med"/>
                <a:tailEnd type="none" w="med" len="med"/>
              </a:ln>
              <a:solidFill>
                <a:srgbClr val="B2B2B2">
                  <a:alpha val="50000"/>
                </a:srgbClr>
              </a:solidFill>
              <a:effectLst>
                <a:outerShdw dist="38100" algn="ctr" rotWithShape="0">
                  <a:srgbClr val="9999FF"/>
                </a:outerShdw>
              </a:effectLst>
              <a:latin typeface="黑体" panose="02010609060101010101" pitchFamily="2" charset="-122"/>
              <a:ea typeface="黑体" panose="02010609060101010101" pitchFamily="2" charset="-122"/>
            </a:endParaRPr>
          </a:p>
        </p:txBody>
      </p:sp>
      <p:sp>
        <p:nvSpPr>
          <p:cNvPr id="16388" name="文本框 16387"/>
          <p:cNvSpPr txBox="1"/>
          <p:nvPr/>
        </p:nvSpPr>
        <p:spPr>
          <a:xfrm>
            <a:off x="1547813" y="1196975"/>
            <a:ext cx="6329363" cy="762000"/>
          </a:xfrm>
          <a:prstGeom prst="rect">
            <a:avLst/>
          </a:prstGeom>
          <a:noFill/>
          <a:ln w="9525">
            <a:noFill/>
          </a:ln>
        </p:spPr>
        <p:txBody>
          <a:bodyPr wrap="none" anchor="t">
            <a:spAutoFit/>
          </a:bodyPr>
          <a:p>
            <a:r>
              <a:rPr lang="zh-CN" altLang="en-US" sz="4400" b="1" noProof="1" dirty="0">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cs typeface="+mn-ea"/>
              </a:rPr>
              <a:t>小组讨论解决以下问题：</a:t>
            </a:r>
            <a:endParaRPr lang="zh-CN" altLang="en-US" sz="4400" b="1" noProof="1" dirty="0">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endParaRPr>
          </a:p>
        </p:txBody>
      </p:sp>
      <p:sp>
        <p:nvSpPr>
          <p:cNvPr id="16389" name="文本框 16388"/>
          <p:cNvSpPr txBox="1"/>
          <p:nvPr/>
        </p:nvSpPr>
        <p:spPr>
          <a:xfrm>
            <a:off x="1908175" y="2205038"/>
            <a:ext cx="7129463" cy="1462087"/>
          </a:xfrm>
          <a:prstGeom prst="rect">
            <a:avLst/>
          </a:prstGeom>
          <a:noFill/>
          <a:ln w="9525">
            <a:noFill/>
          </a:ln>
        </p:spPr>
        <p:txBody>
          <a:bodyPr anchor="t">
            <a:spAutoFit/>
          </a:bodyPr>
          <a:p>
            <a:pPr>
              <a:spcBef>
                <a:spcPct val="50000"/>
              </a:spcBef>
            </a:pPr>
            <a:r>
              <a:rPr lang="zh-CN" altLang="en-US" sz="3600" b="1" dirty="0">
                <a:latin typeface="Arial" panose="020B0604020202020204" pitchFamily="34" charset="0"/>
                <a:ea typeface="黑体" panose="02010609060101010101" pitchFamily="2" charset="-122"/>
              </a:rPr>
              <a:t>1、哪句是本文的中心论点？</a:t>
            </a:r>
            <a:endParaRPr lang="zh-CN" altLang="en-US" sz="3600" b="1" dirty="0">
              <a:latin typeface="Arial" panose="020B0604020202020204" pitchFamily="34" charset="0"/>
              <a:ea typeface="黑体" panose="02010609060101010101" pitchFamily="2" charset="-122"/>
            </a:endParaRPr>
          </a:p>
          <a:p>
            <a:pPr>
              <a:spcBef>
                <a:spcPct val="50000"/>
              </a:spcBef>
            </a:pPr>
            <a:r>
              <a:rPr lang="zh-CN" altLang="en-US" sz="3600" b="1" dirty="0">
                <a:latin typeface="Arial" panose="020B0604020202020204" pitchFamily="34" charset="0"/>
                <a:ea typeface="黑体" panose="02010609060101010101" pitchFamily="2" charset="-122"/>
              </a:rPr>
              <a:t>2、哪句指明了教师的职责？   </a:t>
            </a:r>
            <a:endParaRPr lang="zh-CN" altLang="en-US" sz="3600" b="1" dirty="0">
              <a:latin typeface="Arial" panose="020B0604020202020204" pitchFamily="34" charset="0"/>
              <a:ea typeface="黑体" panose="02010609060101010101" pitchFamily="2" charset="-122"/>
            </a:endParaRPr>
          </a:p>
        </p:txBody>
      </p:sp>
      <p:sp>
        <p:nvSpPr>
          <p:cNvPr id="16390" name="文本框 16389"/>
          <p:cNvSpPr txBox="1"/>
          <p:nvPr/>
        </p:nvSpPr>
        <p:spPr>
          <a:xfrm>
            <a:off x="3276600" y="4005263"/>
            <a:ext cx="5761038" cy="3108325"/>
          </a:xfrm>
          <a:prstGeom prst="rect">
            <a:avLst/>
          </a:prstGeom>
          <a:noFill/>
          <a:ln w="9525">
            <a:noFill/>
          </a:ln>
        </p:spPr>
        <p:txBody>
          <a:bodyPr>
            <a:spAutoFit/>
          </a:bodyPr>
          <a:p>
            <a:pPr>
              <a:spcBef>
                <a:spcPct val="50000"/>
              </a:spcBef>
            </a:pPr>
            <a:r>
              <a:rPr lang="zh-CN" altLang="en-US" sz="36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3、哪些句子指出了从师的必要性？</a:t>
            </a:r>
            <a:endParaRPr lang="zh-CN" altLang="en-US" sz="3600" b="1" noProof="1" dirty="0">
              <a:effectLst>
                <a:outerShdw blurRad="38100" dist="38100" dir="2700000">
                  <a:srgbClr val="FFFFFF"/>
                </a:outerShdw>
              </a:effectLst>
              <a:latin typeface="黑体" panose="02010609060101010101" pitchFamily="2" charset="-122"/>
              <a:ea typeface="黑体" panose="02010609060101010101" pitchFamily="2" charset="-122"/>
            </a:endParaRPr>
          </a:p>
          <a:p>
            <a:pPr>
              <a:spcBef>
                <a:spcPct val="50000"/>
              </a:spcBef>
            </a:pPr>
            <a:r>
              <a:rPr lang="zh-CN" altLang="en-US" sz="36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4、哪些句子阐明了择师的标准和态度？</a:t>
            </a:r>
            <a:endParaRPr lang="zh-CN" altLang="en-US" sz="3600" b="1" noProof="1" dirty="0">
              <a:effectLst>
                <a:outerShdw blurRad="38100" dist="38100" dir="2700000">
                  <a:srgbClr val="FFFFFF"/>
                </a:outerShdw>
              </a:effectLst>
              <a:latin typeface="黑体" panose="02010609060101010101" pitchFamily="2" charset="-122"/>
              <a:ea typeface="黑体" panose="02010609060101010101" pitchFamily="2" charset="-122"/>
            </a:endParaRPr>
          </a:p>
          <a:p>
            <a:endParaRPr lang="zh-CN" altLang="en-US" sz="3600" b="1" noProof="1" dirty="0">
              <a:effectLst>
                <a:outerShdw blurRad="38100" dist="38100" dir="2700000">
                  <a:srgbClr val="FFFFFF"/>
                </a:outerShdw>
              </a:effectLst>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500" fill="hold"/>
                                        <p:tgtEl>
                                          <p:spTgt spid="16388"/>
                                        </p:tgtEl>
                                        <p:attrNameLst>
                                          <p:attrName>ppt_x</p:attrName>
                                        </p:attrNameLst>
                                      </p:cBhvr>
                                      <p:tavLst>
                                        <p:tav tm="0">
                                          <p:val>
                                            <p:strVal val="0-#ppt_w/2"/>
                                          </p:val>
                                        </p:tav>
                                        <p:tav tm="100000">
                                          <p:val>
                                            <p:strVal val="#ppt_x"/>
                                          </p:val>
                                        </p:tav>
                                      </p:tavLst>
                                    </p:anim>
                                    <p:anim calcmode="lin" valueType="num">
                                      <p:cBhvr additive="base">
                                        <p:cTn id="8" dur="500" fill="hold"/>
                                        <p:tgtEl>
                                          <p:spTgt spid="1638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389">
                                            <p:txEl>
                                              <p:charRg st="0" end="14"/>
                                            </p:txEl>
                                          </p:spTgt>
                                        </p:tgtEl>
                                        <p:attrNameLst>
                                          <p:attrName>style.visibility</p:attrName>
                                        </p:attrNameLst>
                                      </p:cBhvr>
                                      <p:to>
                                        <p:strVal val="visible"/>
                                      </p:to>
                                    </p:set>
                                    <p:anim calcmode="lin" valueType="num">
                                      <p:cBhvr additive="base">
                                        <p:cTn id="13" dur="500" fill="hold"/>
                                        <p:tgtEl>
                                          <p:spTgt spid="16389">
                                            <p:txEl>
                                              <p:charRg st="0" end="14"/>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6389">
                                            <p:txEl>
                                              <p:charRg st="0" end="14"/>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389">
                                            <p:txEl>
                                              <p:charRg st="14" end="31"/>
                                            </p:txEl>
                                          </p:spTgt>
                                        </p:tgtEl>
                                        <p:attrNameLst>
                                          <p:attrName>style.visibility</p:attrName>
                                        </p:attrNameLst>
                                      </p:cBhvr>
                                      <p:to>
                                        <p:strVal val="visible"/>
                                      </p:to>
                                    </p:set>
                                    <p:anim calcmode="lin" valueType="num">
                                      <p:cBhvr additive="base">
                                        <p:cTn id="19" dur="500" fill="hold"/>
                                        <p:tgtEl>
                                          <p:spTgt spid="16389">
                                            <p:txEl>
                                              <p:charRg st="14" end="3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6389">
                                            <p:txEl>
                                              <p:charRg st="14" end="31"/>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1" nodeType="clickEffect">
                                  <p:stCondLst>
                                    <p:cond delay="0"/>
                                  </p:stCondLst>
                                  <p:childTnLst>
                                    <p:set>
                                      <p:cBhvr>
                                        <p:cTn id="24" dur="1" fill="hold">
                                          <p:stCondLst>
                                            <p:cond delay="0"/>
                                          </p:stCondLst>
                                        </p:cTn>
                                        <p:tgtEl>
                                          <p:spTgt spid="16389">
                                            <p:txEl>
                                              <p:charRg st="0" end="14"/>
                                            </p:txEl>
                                          </p:spTgt>
                                        </p:tgtEl>
                                        <p:attrNameLst>
                                          <p:attrName>style.visibility</p:attrName>
                                        </p:attrNameLst>
                                      </p:cBhvr>
                                      <p:to>
                                        <p:strVal val="visible"/>
                                      </p:to>
                                    </p:set>
                                    <p:animEffect transition="in" filter="diamond(in)">
                                      <p:cBhvr>
                                        <p:cTn id="25" dur="2000"/>
                                        <p:tgtEl>
                                          <p:spTgt spid="16389">
                                            <p:txEl>
                                              <p:charRg st="0" end="14"/>
                                            </p:txEl>
                                          </p:spTgt>
                                        </p:tgtEl>
                                      </p:cBhvr>
                                    </p:animEffect>
                                  </p:childTnLst>
                                </p:cTn>
                              </p:par>
                              <p:par>
                                <p:cTn id="26" presetID="8" presetClass="entr" presetSubtype="16" fill="hold" grpId="1" nodeType="withEffect">
                                  <p:stCondLst>
                                    <p:cond delay="0"/>
                                  </p:stCondLst>
                                  <p:childTnLst>
                                    <p:set>
                                      <p:cBhvr>
                                        <p:cTn id="27" dur="1" fill="hold">
                                          <p:stCondLst>
                                            <p:cond delay="0"/>
                                          </p:stCondLst>
                                        </p:cTn>
                                        <p:tgtEl>
                                          <p:spTgt spid="16389">
                                            <p:txEl>
                                              <p:charRg st="14" end="31"/>
                                            </p:txEl>
                                          </p:spTgt>
                                        </p:tgtEl>
                                        <p:attrNameLst>
                                          <p:attrName>style.visibility</p:attrName>
                                        </p:attrNameLst>
                                      </p:cBhvr>
                                      <p:to>
                                        <p:strVal val="visible"/>
                                      </p:to>
                                    </p:set>
                                    <p:animEffect transition="in" filter="diamond(in)">
                                      <p:cBhvr>
                                        <p:cTn id="28" dur="2000"/>
                                        <p:tgtEl>
                                          <p:spTgt spid="16389">
                                            <p:txEl>
                                              <p:charRg st="14" end="31"/>
                                            </p:txEl>
                                          </p:spTgt>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6390"/>
                                        </p:tgtEl>
                                        <p:attrNameLst>
                                          <p:attrName>style.visibility</p:attrName>
                                        </p:attrNameLst>
                                      </p:cBhvr>
                                      <p:to>
                                        <p:strVal val="visible"/>
                                      </p:to>
                                    </p:set>
                                    <p:animEffect transition="in" filter="diamond(in)">
                                      <p:cBhvr>
                                        <p:cTn id="31" dur="20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P spid="16389" grpId="0" animBg="1" build="p"/>
      <p:bldP spid="16389" grpId="1" bldLvl="0" build="allAtOnce"/>
      <p:bldP spid="16390"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7" name="Picture 6" descr="月季"/>
          <p:cNvPicPr>
            <a:picLocks noChangeAspect="1"/>
          </p:cNvPicPr>
          <p:nvPr/>
        </p:nvPicPr>
        <p:blipFill>
          <a:blip r:embed="rId1"/>
          <a:stretch>
            <a:fillRect/>
          </a:stretch>
        </p:blipFill>
        <p:spPr>
          <a:xfrm>
            <a:off x="-106362" y="-25400"/>
            <a:ext cx="9286875" cy="7189788"/>
          </a:xfrm>
          <a:prstGeom prst="rect">
            <a:avLst/>
          </a:prstGeom>
          <a:noFill/>
          <a:ln w="9525">
            <a:noFill/>
          </a:ln>
        </p:spPr>
      </p:pic>
      <p:sp>
        <p:nvSpPr>
          <p:cNvPr id="17411" name="文本框 17410"/>
          <p:cNvSpPr txBox="1"/>
          <p:nvPr/>
        </p:nvSpPr>
        <p:spPr>
          <a:xfrm>
            <a:off x="971550" y="765175"/>
            <a:ext cx="7994650" cy="822325"/>
          </a:xfrm>
          <a:prstGeom prst="rect">
            <a:avLst/>
          </a:prstGeom>
          <a:noFill/>
          <a:ln w="9525">
            <a:noFill/>
          </a:ln>
        </p:spPr>
        <p:txBody>
          <a:bodyPr anchor="t">
            <a:spAutoFit/>
          </a:bodyPr>
          <a:p>
            <a:r>
              <a:rPr lang="zh-CN" altLang="en-US" sz="4800" b="1" noProof="1" dirty="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cs typeface="+mn-ea"/>
              </a:rPr>
              <a:t>1、哪句是本文的中心论点？</a:t>
            </a:r>
            <a:endParaRPr lang="zh-CN" altLang="en-US" sz="4800" b="1" noProof="1" dirty="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17412" name="文本框 17411"/>
          <p:cNvSpPr txBox="1"/>
          <p:nvPr/>
        </p:nvSpPr>
        <p:spPr>
          <a:xfrm>
            <a:off x="1908175" y="2349500"/>
            <a:ext cx="6337300" cy="914400"/>
          </a:xfrm>
          <a:prstGeom prst="rect">
            <a:avLst/>
          </a:prstGeom>
          <a:noFill/>
          <a:ln w="9525">
            <a:noFill/>
          </a:ln>
        </p:spPr>
        <p:txBody>
          <a:bodyPr anchor="t">
            <a:spAutoFit/>
          </a:bodyPr>
          <a:p>
            <a:r>
              <a:rPr lang="zh-CN" altLang="en-US" sz="5400" b="1" noProof="1" dirty="0">
                <a:effectLst>
                  <a:outerShdw blurRad="38100" dist="38100" dir="2700000">
                    <a:srgbClr val="FFFFFF"/>
                  </a:outerShdw>
                </a:effectLst>
                <a:latin typeface="Arial" panose="020B0604020202020204" pitchFamily="34" charset="0"/>
                <a:ea typeface="黑体" panose="02010609060101010101" pitchFamily="2" charset="-122"/>
                <a:cs typeface="+mn-ea"/>
              </a:rPr>
              <a:t>古之</a:t>
            </a:r>
            <a:r>
              <a:rPr lang="zh-CN" altLang="en-US" sz="5400" b="1" noProof="1" dirty="0">
                <a:solidFill>
                  <a:srgbClr val="A50021"/>
                </a:solidFill>
                <a:effectLst>
                  <a:outerShdw blurRad="38100" dist="38100" dir="2700000">
                    <a:srgbClr val="000000"/>
                  </a:outerShdw>
                </a:effectLst>
                <a:latin typeface="Arial" panose="020B0604020202020204" pitchFamily="34" charset="0"/>
                <a:ea typeface="黑体" panose="02010609060101010101" pitchFamily="2" charset="-122"/>
                <a:cs typeface="+mn-ea"/>
              </a:rPr>
              <a:t>学者</a:t>
            </a:r>
            <a:r>
              <a:rPr lang="zh-CN" altLang="en-US" sz="5400" b="1" noProof="1" dirty="0">
                <a:effectLst>
                  <a:outerShdw blurRad="38100" dist="38100" dir="2700000">
                    <a:srgbClr val="FFFFFF"/>
                  </a:outerShdw>
                </a:effectLst>
                <a:latin typeface="Arial" panose="020B0604020202020204" pitchFamily="34" charset="0"/>
                <a:ea typeface="黑体" panose="02010609060101010101" pitchFamily="2" charset="-122"/>
                <a:cs typeface="+mn-ea"/>
              </a:rPr>
              <a:t>必有师。</a:t>
            </a:r>
            <a:endParaRPr lang="zh-CN" altLang="en-US" sz="5400" b="1" noProof="1" dirty="0">
              <a:effectLst>
                <a:outerShdw blurRad="38100" dist="38100" dir="2700000">
                  <a:srgbClr val="FFFFFF"/>
                </a:outerShdw>
              </a:effectLst>
              <a:latin typeface="Arial" panose="020B0604020202020204" pitchFamily="34" charset="0"/>
              <a:ea typeface="黑体" panose="02010609060101010101" pitchFamily="2" charset="-122"/>
            </a:endParaRPr>
          </a:p>
        </p:txBody>
      </p:sp>
      <p:sp>
        <p:nvSpPr>
          <p:cNvPr id="17413" name="文本框 17412"/>
          <p:cNvSpPr txBox="1"/>
          <p:nvPr/>
        </p:nvSpPr>
        <p:spPr>
          <a:xfrm>
            <a:off x="3419475" y="3717925"/>
            <a:ext cx="5400675" cy="2254250"/>
          </a:xfrm>
          <a:prstGeom prst="rect">
            <a:avLst/>
          </a:prstGeom>
          <a:noFill/>
          <a:ln w="9525">
            <a:noFill/>
          </a:ln>
        </p:spPr>
        <p:txBody>
          <a:bodyPr>
            <a:spAutoFit/>
          </a:bodyPr>
          <a:p>
            <a:r>
              <a:rPr lang="zh-CN" altLang="en-US" sz="5400" b="1" noProof="1" dirty="0">
                <a:solidFill>
                  <a:srgbClr val="6600FF"/>
                </a:solidFill>
                <a:latin typeface="楷体" panose="02010609060101010101" pitchFamily="49" charset="-122"/>
                <a:ea typeface="楷体" panose="02010609060101010101" pitchFamily="49" charset="-122"/>
                <a:cs typeface="+mn-ea"/>
              </a:rPr>
              <a:t>   </a:t>
            </a:r>
            <a:r>
              <a:rPr lang="zh-CN" altLang="en-US" sz="4400" b="1" noProof="1" dirty="0">
                <a:solidFill>
                  <a:srgbClr val="6600FF"/>
                </a:solidFill>
                <a:effectLst>
                  <a:outerShdw blurRad="38100" dist="38100" dir="2700000">
                    <a:srgbClr val="000000"/>
                  </a:outerShdw>
                </a:effectLst>
                <a:latin typeface="楷体" panose="02010609060101010101" pitchFamily="49" charset="-122"/>
                <a:ea typeface="楷体" panose="02010609060101010101" pitchFamily="49" charset="-122"/>
                <a:cs typeface="+mn-ea"/>
              </a:rPr>
              <a:t>作者要以“古之学者”为榜样来宣扬师道。</a:t>
            </a:r>
            <a:endParaRPr lang="zh-CN" altLang="en-US" sz="4400" b="1" noProof="1" dirty="0">
              <a:solidFill>
                <a:srgbClr val="6600FF"/>
              </a:solidFill>
              <a:effectLst>
                <a:outerShdw blurRad="38100" dist="38100" dir="2700000">
                  <a:srgbClr val="000000"/>
                </a:outerShdw>
              </a:effectLst>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linds(horizontal)">
                                      <p:cBhvr>
                                        <p:cTn id="7" dur="500"/>
                                        <p:tgtEl>
                                          <p:spTgt spid="1741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ox(in)">
                                      <p:cBhvr>
                                        <p:cTn id="12" dur="5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ldLvl="0"/>
      <p:bldP spid="17413"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21" name="Picture 6" descr="月季"/>
          <p:cNvPicPr>
            <a:picLocks noChangeAspect="1"/>
          </p:cNvPicPr>
          <p:nvPr/>
        </p:nvPicPr>
        <p:blipFill>
          <a:blip r:embed="rId1"/>
          <a:stretch>
            <a:fillRect/>
          </a:stretch>
        </p:blipFill>
        <p:spPr>
          <a:xfrm>
            <a:off x="-34925" y="0"/>
            <a:ext cx="9175750" cy="7191375"/>
          </a:xfrm>
          <a:prstGeom prst="rect">
            <a:avLst/>
          </a:prstGeom>
          <a:noFill/>
          <a:ln w="9525">
            <a:noFill/>
          </a:ln>
        </p:spPr>
      </p:pic>
      <p:sp>
        <p:nvSpPr>
          <p:cNvPr id="18435" name="文本框 18434"/>
          <p:cNvSpPr txBox="1"/>
          <p:nvPr/>
        </p:nvSpPr>
        <p:spPr>
          <a:xfrm>
            <a:off x="900113" y="476250"/>
            <a:ext cx="7920037" cy="1371600"/>
          </a:xfrm>
          <a:prstGeom prst="rect">
            <a:avLst/>
          </a:prstGeom>
          <a:noFill/>
          <a:ln w="9525">
            <a:noFill/>
          </a:ln>
        </p:spPr>
        <p:txBody>
          <a:bodyPr anchor="t">
            <a:spAutoFit/>
          </a:bodyPr>
          <a:p>
            <a:r>
              <a:rPr lang="zh-CN" altLang="en-US" sz="3600" b="1" dirty="0">
                <a:solidFill>
                  <a:srgbClr val="FF0000"/>
                </a:solidFill>
                <a:latin typeface="黑体" panose="02010609060101010101" pitchFamily="2" charset="-122"/>
                <a:ea typeface="黑体" panose="02010609060101010101" pitchFamily="2" charset="-122"/>
              </a:rPr>
              <a:t>2、哪句指明了教师的职责？</a:t>
            </a:r>
            <a:endParaRPr lang="zh-CN" altLang="en-US" sz="3600" b="1" dirty="0">
              <a:solidFill>
                <a:srgbClr val="FF0000"/>
              </a:solidFill>
              <a:latin typeface="黑体" panose="02010609060101010101" pitchFamily="2" charset="-122"/>
              <a:ea typeface="黑体" panose="02010609060101010101" pitchFamily="2" charset="-122"/>
            </a:endParaRPr>
          </a:p>
          <a:p>
            <a:r>
              <a:rPr lang="zh-CN" altLang="en-US" sz="3600" b="1" dirty="0">
                <a:latin typeface="黑体" panose="02010609060101010101" pitchFamily="2" charset="-122"/>
                <a:ea typeface="黑体" panose="02010609060101010101" pitchFamily="2" charset="-122"/>
              </a:rPr>
              <a:t>“师者，</a:t>
            </a:r>
            <a:r>
              <a:rPr lang="zh-CN" altLang="en-US" sz="3600" b="1" dirty="0">
                <a:solidFill>
                  <a:srgbClr val="A50021"/>
                </a:solidFill>
                <a:latin typeface="黑体" panose="02010609060101010101" pitchFamily="2" charset="-122"/>
                <a:ea typeface="黑体" panose="02010609060101010101" pitchFamily="2" charset="-122"/>
              </a:rPr>
              <a:t>所以</a:t>
            </a:r>
            <a:r>
              <a:rPr lang="zh-CN" altLang="en-US" sz="3600" b="1" dirty="0">
                <a:latin typeface="黑体" panose="02010609060101010101" pitchFamily="2" charset="-122"/>
                <a:ea typeface="黑体" panose="02010609060101010101" pitchFamily="2" charset="-122"/>
              </a:rPr>
              <a:t>传</a:t>
            </a:r>
            <a:r>
              <a:rPr lang="zh-CN" altLang="en-US" sz="3600" b="1" dirty="0">
                <a:solidFill>
                  <a:srgbClr val="A50021"/>
                </a:solidFill>
                <a:latin typeface="黑体" panose="02010609060101010101" pitchFamily="2" charset="-122"/>
                <a:ea typeface="黑体" panose="02010609060101010101" pitchFamily="2" charset="-122"/>
              </a:rPr>
              <a:t>道受业</a:t>
            </a:r>
            <a:r>
              <a:rPr lang="zh-CN" altLang="en-US" sz="3600" b="1" dirty="0">
                <a:latin typeface="黑体" panose="02010609060101010101" pitchFamily="2" charset="-122"/>
                <a:ea typeface="黑体" panose="02010609060101010101" pitchFamily="2" charset="-122"/>
              </a:rPr>
              <a:t>解</a:t>
            </a:r>
            <a:r>
              <a:rPr lang="zh-CN" altLang="en-US" sz="3600" b="1" dirty="0">
                <a:solidFill>
                  <a:srgbClr val="A50021"/>
                </a:solidFill>
                <a:latin typeface="黑体" panose="02010609060101010101" pitchFamily="2" charset="-122"/>
                <a:ea typeface="黑体" panose="02010609060101010101" pitchFamily="2" charset="-122"/>
              </a:rPr>
              <a:t>惑</a:t>
            </a:r>
            <a:r>
              <a:rPr lang="zh-CN" altLang="en-US" sz="3600" b="1" dirty="0">
                <a:latin typeface="黑体" panose="02010609060101010101" pitchFamily="2" charset="-122"/>
                <a:ea typeface="黑体" panose="02010609060101010101" pitchFamily="2" charset="-122"/>
              </a:rPr>
              <a:t>也。</a:t>
            </a:r>
            <a:r>
              <a:rPr lang="zh-CN" altLang="en-US" sz="4800" b="1" dirty="0">
                <a:latin typeface="黑体" panose="02010609060101010101" pitchFamily="2" charset="-122"/>
                <a:ea typeface="黑体" panose="02010609060101010101" pitchFamily="2" charset="-122"/>
              </a:rPr>
              <a:t>”</a:t>
            </a:r>
            <a:endParaRPr lang="zh-CN" altLang="en-US" sz="4800" b="1" dirty="0">
              <a:latin typeface="黑体" panose="02010609060101010101" pitchFamily="2" charset="-122"/>
              <a:ea typeface="黑体" panose="02010609060101010101" pitchFamily="2" charset="-122"/>
            </a:endParaRPr>
          </a:p>
        </p:txBody>
      </p:sp>
      <p:sp>
        <p:nvSpPr>
          <p:cNvPr id="18436" name="文本框 18435"/>
          <p:cNvSpPr txBox="1"/>
          <p:nvPr/>
        </p:nvSpPr>
        <p:spPr>
          <a:xfrm>
            <a:off x="3132138" y="2205038"/>
            <a:ext cx="5834063" cy="3932238"/>
          </a:xfrm>
          <a:prstGeom prst="rect">
            <a:avLst/>
          </a:prstGeom>
          <a:noFill/>
          <a:ln w="9525">
            <a:noFill/>
          </a:ln>
        </p:spPr>
        <p:txBody>
          <a:bodyPr>
            <a:spAutoFit/>
          </a:bodyPr>
          <a:p>
            <a:r>
              <a:rPr lang="zh-CN" altLang="en-US" sz="3600" b="1" noProof="1" dirty="0">
                <a:solidFill>
                  <a:srgbClr val="FF0000"/>
                </a:solidFill>
                <a:latin typeface="黑体" panose="02010609060101010101" pitchFamily="2" charset="-122"/>
                <a:ea typeface="黑体" panose="02010609060101010101" pitchFamily="2" charset="-122"/>
                <a:cs typeface="+mn-ea"/>
              </a:rPr>
              <a:t>3、哪些句子指出了从师的必要性？</a:t>
            </a:r>
            <a:endParaRPr lang="zh-CN" altLang="en-US" sz="3600" b="1" noProof="1" dirty="0">
              <a:solidFill>
                <a:srgbClr val="FF0000"/>
              </a:solidFill>
              <a:latin typeface="黑体" panose="02010609060101010101" pitchFamily="2" charset="-122"/>
              <a:ea typeface="黑体" panose="02010609060101010101" pitchFamily="2" charset="-122"/>
            </a:endParaRPr>
          </a:p>
          <a:p>
            <a:r>
              <a:rPr lang="zh-CN" altLang="en-US" sz="3600" b="1" noProof="1" dirty="0">
                <a:latin typeface="黑体" panose="02010609060101010101" pitchFamily="2" charset="-122"/>
                <a:ea typeface="黑体" panose="02010609060101010101" pitchFamily="2" charset="-122"/>
                <a:cs typeface="+mn-ea"/>
              </a:rPr>
              <a:t>“人非生而知</a:t>
            </a:r>
            <a:r>
              <a:rPr lang="zh-CN" altLang="en-US" sz="3600" b="1" noProof="1" dirty="0">
                <a:solidFill>
                  <a:srgbClr val="A50021"/>
                </a:solidFill>
                <a:latin typeface="黑体" panose="02010609060101010101" pitchFamily="2" charset="-122"/>
                <a:ea typeface="黑体" panose="02010609060101010101" pitchFamily="2" charset="-122"/>
                <a:cs typeface="+mn-ea"/>
              </a:rPr>
              <a:t>之</a:t>
            </a:r>
            <a:r>
              <a:rPr lang="zh-CN" altLang="en-US" sz="3600" b="1" noProof="1" dirty="0">
                <a:latin typeface="黑体" panose="02010609060101010101" pitchFamily="2" charset="-122"/>
                <a:ea typeface="黑体" panose="02010609060101010101" pitchFamily="2" charset="-122"/>
                <a:cs typeface="+mn-ea"/>
              </a:rPr>
              <a:t>者，</a:t>
            </a:r>
            <a:r>
              <a:rPr lang="zh-CN" altLang="en-US" sz="3600" b="1" noProof="1" dirty="0">
                <a:solidFill>
                  <a:srgbClr val="A50021"/>
                </a:solidFill>
                <a:latin typeface="黑体" panose="02010609060101010101" pitchFamily="2" charset="-122"/>
                <a:ea typeface="黑体" panose="02010609060101010101" pitchFamily="2" charset="-122"/>
                <a:cs typeface="+mn-ea"/>
              </a:rPr>
              <a:t>孰</a:t>
            </a:r>
            <a:r>
              <a:rPr lang="zh-CN" altLang="en-US" sz="3600" b="1" noProof="1" dirty="0">
                <a:latin typeface="黑体" panose="02010609060101010101" pitchFamily="2" charset="-122"/>
                <a:ea typeface="黑体" panose="02010609060101010101" pitchFamily="2" charset="-122"/>
                <a:cs typeface="+mn-ea"/>
              </a:rPr>
              <a:t>能无惑？惑而不从师，其为惑也，终不解矣。”</a:t>
            </a:r>
            <a:endParaRPr lang="zh-CN" altLang="en-US" sz="3600" b="1" noProof="1" dirty="0">
              <a:latin typeface="黑体" panose="02010609060101010101" pitchFamily="2" charset="-122"/>
              <a:ea typeface="黑体" panose="02010609060101010101" pitchFamily="2" charset="-122"/>
            </a:endParaRPr>
          </a:p>
          <a:p>
            <a:endParaRPr lang="zh-CN" altLang="en-US" sz="3600" b="1" noProof="1" dirty="0">
              <a:solidFill>
                <a:srgbClr val="A50021"/>
              </a:solidFill>
              <a:latin typeface="黑体" panose="02010609060101010101" pitchFamily="2" charset="-122"/>
              <a:ea typeface="黑体" panose="02010609060101010101" pitchFamily="2" charset="-122"/>
            </a:endParaRPr>
          </a:p>
          <a:p>
            <a:r>
              <a:rPr lang="zh-CN" altLang="en-US" sz="3600" b="1" noProof="1" dirty="0">
                <a:solidFill>
                  <a:srgbClr val="6600FF"/>
                </a:solidFill>
                <a:effectLst>
                  <a:outerShdw blurRad="38100" dist="38100" dir="2700000">
                    <a:srgbClr val="000000"/>
                  </a:outerShdw>
                </a:effectLst>
                <a:latin typeface="黑体" panose="02010609060101010101" pitchFamily="2" charset="-122"/>
                <a:ea typeface="楷体_GB2312" pitchFamily="49" charset="-122"/>
                <a:cs typeface="+mn-ea"/>
              </a:rPr>
              <a:t>从反面论述了从师的必要性</a:t>
            </a:r>
            <a:endParaRPr lang="zh-CN" altLang="en-US" sz="3600" b="1" noProof="1" dirty="0">
              <a:solidFill>
                <a:srgbClr val="6600FF"/>
              </a:solidFill>
              <a:effectLst>
                <a:outerShdw blurRad="38100" dist="38100" dir="2700000">
                  <a:srgbClr val="000000"/>
                </a:outerShdw>
              </a:effectLst>
              <a:latin typeface="黑体" panose="02010609060101010101" pitchFamily="2"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5">
                                            <p:txEl>
                                              <p:charRg st="14" end="30"/>
                                            </p:txEl>
                                          </p:spTgt>
                                        </p:tgtEl>
                                        <p:attrNameLst>
                                          <p:attrName>style.visibility</p:attrName>
                                        </p:attrNameLst>
                                      </p:cBhvr>
                                      <p:to>
                                        <p:strVal val="visible"/>
                                      </p:to>
                                    </p:set>
                                    <p:anim calcmode="lin" valueType="num">
                                      <p:cBhvr additive="base">
                                        <p:cTn id="7" dur="500" fill="hold"/>
                                        <p:tgtEl>
                                          <p:spTgt spid="18435">
                                            <p:txEl>
                                              <p:charRg st="14" end="3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5">
                                            <p:txEl>
                                              <p:charRg st="14" end="3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8436">
                                            <p:txEl>
                                              <p:charRg st="17" end="49"/>
                                            </p:txEl>
                                          </p:spTgt>
                                        </p:tgtEl>
                                        <p:attrNameLst>
                                          <p:attrName>style.visibility</p:attrName>
                                        </p:attrNameLst>
                                      </p:cBhvr>
                                      <p:to>
                                        <p:strVal val="visible"/>
                                      </p:to>
                                    </p:set>
                                    <p:anim calcmode="lin" valueType="num">
                                      <p:cBhvr additive="base">
                                        <p:cTn id="13" dur="500" fill="hold"/>
                                        <p:tgtEl>
                                          <p:spTgt spid="18436">
                                            <p:txEl>
                                              <p:charRg st="17" end="4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8436">
                                            <p:txEl>
                                              <p:charRg st="17" end="4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18436">
                                            <p:txEl>
                                              <p:charRg st="50" end="63"/>
                                            </p:txEl>
                                          </p:spTgt>
                                        </p:tgtEl>
                                        <p:attrNameLst>
                                          <p:attrName>style.visibility</p:attrName>
                                        </p:attrNameLst>
                                      </p:cBhvr>
                                      <p:to>
                                        <p:strVal val="visible"/>
                                      </p:to>
                                    </p:set>
                                    <p:animEffect transition="in" filter="diamond(in)">
                                      <p:cBhvr>
                                        <p:cTn id="19" dur="2000"/>
                                        <p:tgtEl>
                                          <p:spTgt spid="18436">
                                            <p:txEl>
                                              <p:charRg st="50" end="6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5" name="Picture 6" descr="月季"/>
          <p:cNvPicPr>
            <a:picLocks noChangeAspect="1"/>
          </p:cNvPicPr>
          <p:nvPr/>
        </p:nvPicPr>
        <p:blipFill>
          <a:blip r:embed="rId1"/>
          <a:stretch>
            <a:fillRect/>
          </a:stretch>
        </p:blipFill>
        <p:spPr>
          <a:xfrm>
            <a:off x="-34925" y="-25400"/>
            <a:ext cx="9175750" cy="7189788"/>
          </a:xfrm>
          <a:prstGeom prst="rect">
            <a:avLst/>
          </a:prstGeom>
          <a:noFill/>
          <a:ln w="9525">
            <a:noFill/>
          </a:ln>
        </p:spPr>
      </p:pic>
      <p:sp>
        <p:nvSpPr>
          <p:cNvPr id="19459" name="文本框 19458"/>
          <p:cNvSpPr txBox="1"/>
          <p:nvPr/>
        </p:nvSpPr>
        <p:spPr>
          <a:xfrm>
            <a:off x="612775" y="404813"/>
            <a:ext cx="8183563" cy="639763"/>
          </a:xfrm>
          <a:prstGeom prst="rect">
            <a:avLst/>
          </a:prstGeom>
          <a:noFill/>
          <a:ln w="9525">
            <a:noFill/>
          </a:ln>
        </p:spPr>
        <p:txBody>
          <a:bodyPr wrap="none" anchor="t">
            <a:spAutoFit/>
          </a:bodyPr>
          <a:p>
            <a:pPr>
              <a:spcBef>
                <a:spcPct val="50000"/>
              </a:spcBef>
            </a:pPr>
            <a:r>
              <a:rPr lang="zh-CN" altLang="en-US" sz="3600" b="1" noProof="1" dirty="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cs typeface="+mn-ea"/>
              </a:rPr>
              <a:t>4、哪些句子阐明了择师的标准和态度？</a:t>
            </a:r>
            <a:endParaRPr lang="zh-CN" altLang="en-US" sz="3600" b="1" noProof="1" dirty="0">
              <a:solidFill>
                <a:srgbClr val="FF00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19460" name="文本框 19459"/>
          <p:cNvSpPr txBox="1"/>
          <p:nvPr/>
        </p:nvSpPr>
        <p:spPr>
          <a:xfrm>
            <a:off x="900113" y="1268413"/>
            <a:ext cx="7848600" cy="3017838"/>
          </a:xfrm>
          <a:prstGeom prst="rect">
            <a:avLst/>
          </a:prstGeom>
          <a:noFill/>
          <a:ln w="9525">
            <a:noFill/>
          </a:ln>
        </p:spPr>
        <p:txBody>
          <a:bodyPr>
            <a:spAutoFit/>
          </a:bodyPr>
          <a:p>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“生乎吾前</a:t>
            </a:r>
            <a:r>
              <a:rPr lang="en-US" altLang="x-none" sz="3200" b="1" noProof="1">
                <a:effectLst>
                  <a:outerShdw blurRad="38100" dist="38100" dir="2700000">
                    <a:srgbClr val="FFFFFF"/>
                  </a:outerShdw>
                </a:effectLst>
                <a:latin typeface="黑体" panose="02010609060101010101" pitchFamily="2" charset="-122"/>
                <a:ea typeface="黑体" panose="02010609060101010101" pitchFamily="2" charset="-122"/>
                <a:cs typeface="+mn-ea"/>
              </a:rPr>
              <a:t>……”</a:t>
            </a:r>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，“生乎吾后</a:t>
            </a:r>
            <a:r>
              <a:rPr lang="en-US" altLang="x-none" sz="3200" b="1" noProof="1">
                <a:effectLst>
                  <a:outerShdw blurRad="38100" dist="38100" dir="2700000">
                    <a:srgbClr val="FFFFFF"/>
                  </a:outerShdw>
                </a:effectLst>
                <a:latin typeface="黑体" panose="02010609060101010101" pitchFamily="2" charset="-122"/>
                <a:ea typeface="黑体" panose="02010609060101010101" pitchFamily="2" charset="-122"/>
                <a:cs typeface="+mn-ea"/>
              </a:rPr>
              <a:t>……”</a:t>
            </a:r>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，“吾师道也，夫</a:t>
            </a:r>
            <a:r>
              <a:rPr lang="zh-CN" altLang="en-US" sz="3200" b="1" noProof="1" dirty="0">
                <a:solidFill>
                  <a:srgbClr val="A50021"/>
                </a:solidFill>
                <a:effectLst>
                  <a:outerShdw blurRad="38100" dist="38100" dir="2700000">
                    <a:srgbClr val="000000"/>
                  </a:outerShdw>
                </a:effectLst>
                <a:latin typeface="黑体" panose="02010609060101010101" pitchFamily="2" charset="-122"/>
                <a:ea typeface="黑体" panose="02010609060101010101" pitchFamily="2" charset="-122"/>
                <a:cs typeface="+mn-ea"/>
              </a:rPr>
              <a:t>庸</a:t>
            </a:r>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知其年之先后生于吾</a:t>
            </a:r>
            <a:r>
              <a:rPr lang="zh-CN" altLang="en-US" sz="3200" b="1" noProof="1" dirty="0">
                <a:solidFill>
                  <a:srgbClr val="A50021"/>
                </a:solidFill>
                <a:effectLst>
                  <a:outerShdw blurRad="38100" dist="38100" dir="2700000">
                    <a:srgbClr val="000000"/>
                  </a:outerShdw>
                </a:effectLst>
                <a:latin typeface="黑体" panose="02010609060101010101" pitchFamily="2" charset="-122"/>
                <a:ea typeface="黑体" panose="02010609060101010101" pitchFamily="2" charset="-122"/>
                <a:cs typeface="+mn-ea"/>
              </a:rPr>
              <a:t>乎</a:t>
            </a:r>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a:t>
            </a:r>
            <a:r>
              <a:rPr lang="zh-CN" altLang="en-US" sz="3200" b="1" noProof="1" dirty="0">
                <a:solidFill>
                  <a:srgbClr val="A50021"/>
                </a:solidFill>
                <a:effectLst>
                  <a:outerShdw blurRad="38100" dist="38100" dir="2700000">
                    <a:srgbClr val="000000"/>
                  </a:outerShdw>
                </a:effectLst>
                <a:latin typeface="黑体" panose="02010609060101010101" pitchFamily="2" charset="-122"/>
                <a:ea typeface="黑体" panose="02010609060101010101" pitchFamily="2" charset="-122"/>
                <a:cs typeface="+mn-ea"/>
              </a:rPr>
              <a:t>庸</a:t>
            </a:r>
            <a:r>
              <a:rPr lang="en-US" altLang="x-none" sz="3200" b="1" noProof="1">
                <a:solidFill>
                  <a:srgbClr val="A50021"/>
                </a:solidFill>
                <a:effectLst>
                  <a:outerShdw blurRad="38100" dist="38100" dir="2700000">
                    <a:srgbClr val="000000"/>
                  </a:outerShdw>
                </a:effectLst>
                <a:latin typeface="黑体" panose="02010609060101010101" pitchFamily="2" charset="-122"/>
                <a:ea typeface="黑体" panose="02010609060101010101" pitchFamily="2" charset="-122"/>
                <a:cs typeface="+mn-ea"/>
              </a:rPr>
              <a:t>······</a:t>
            </a:r>
            <a:r>
              <a:rPr lang="zh-CN" altLang="en-US" sz="3200" b="1" noProof="1" dirty="0">
                <a:solidFill>
                  <a:srgbClr val="A50021"/>
                </a:solidFill>
                <a:effectLst>
                  <a:outerShdw blurRad="38100" dist="38100" dir="2700000">
                    <a:srgbClr val="000000"/>
                  </a:outerShdw>
                </a:effectLst>
                <a:latin typeface="黑体" panose="02010609060101010101" pitchFamily="2" charset="-122"/>
                <a:ea typeface="黑体" panose="02010609060101010101" pitchFamily="2" charset="-122"/>
                <a:cs typeface="+mn-ea"/>
              </a:rPr>
              <a:t>乎</a:t>
            </a:r>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”固定句式，表示反问，“哪里</a:t>
            </a:r>
            <a:r>
              <a:rPr lang="en-US" altLang="x-none" sz="3200" b="1" noProof="1">
                <a:effectLst>
                  <a:outerShdw blurRad="38100" dist="38100" dir="2700000">
                    <a:srgbClr val="FFFFFF"/>
                  </a:outerShdw>
                </a:effectLst>
                <a:latin typeface="黑体" panose="02010609060101010101" pitchFamily="2" charset="-122"/>
                <a:ea typeface="黑体" panose="02010609060101010101" pitchFamily="2" charset="-122"/>
                <a:cs typeface="+mn-ea"/>
              </a:rPr>
              <a:t>······</a:t>
            </a:r>
            <a:r>
              <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cs typeface="+mn-ea"/>
              </a:rPr>
              <a:t>呢？”</a:t>
            </a:r>
            <a:endParaRPr lang="zh-CN" altLang="en-US" sz="3200" b="1" noProof="1" dirty="0">
              <a:effectLst>
                <a:outerShdw blurRad="38100" dist="38100" dir="2700000">
                  <a:srgbClr val="FFFFFF"/>
                </a:outerShdw>
              </a:effectLst>
              <a:latin typeface="黑体" panose="02010609060101010101" pitchFamily="2" charset="-122"/>
              <a:ea typeface="黑体" panose="02010609060101010101" pitchFamily="2" charset="-122"/>
            </a:endParaRPr>
          </a:p>
          <a:p>
            <a:r>
              <a:rPr lang="zh-CN" altLang="en-US" sz="3200" b="1" noProof="1" dirty="0">
                <a:solidFill>
                  <a:srgbClr val="800000"/>
                </a:solidFill>
                <a:effectLst>
                  <a:outerShdw blurRad="38100" dist="38100" dir="2700000">
                    <a:srgbClr val="000000"/>
                  </a:outerShdw>
                </a:effectLst>
                <a:latin typeface="黑体" panose="02010609060101010101" pitchFamily="2" charset="-122"/>
                <a:ea typeface="黑体" panose="02010609060101010101" pitchFamily="2" charset="-122"/>
                <a:cs typeface="+mn-ea"/>
              </a:rPr>
              <a:t>“是故</a:t>
            </a:r>
            <a:r>
              <a:rPr lang="zh-CN" altLang="en-US" sz="3200" b="1" noProof="1" dirty="0">
                <a:solidFill>
                  <a:srgbClr val="993300"/>
                </a:solidFill>
                <a:effectLst>
                  <a:outerShdw blurRad="38100" dist="38100" dir="2700000">
                    <a:srgbClr val="000000"/>
                  </a:outerShdw>
                </a:effectLst>
                <a:latin typeface="黑体" panose="02010609060101010101" pitchFamily="2" charset="-122"/>
                <a:ea typeface="黑体" panose="02010609060101010101" pitchFamily="2" charset="-122"/>
                <a:cs typeface="+mn-ea"/>
              </a:rPr>
              <a:t>无</a:t>
            </a:r>
            <a:r>
              <a:rPr lang="zh-CN" altLang="en-US" sz="3200" b="1" noProof="1" dirty="0">
                <a:solidFill>
                  <a:schemeClr val="hlink"/>
                </a:solidFill>
                <a:effectLst>
                  <a:outerShdw blurRad="38100" dist="38100" dir="2700000">
                    <a:srgbClr val="000000"/>
                  </a:outerShdw>
                </a:effectLst>
                <a:latin typeface="黑体" panose="02010609060101010101" pitchFamily="2" charset="-122"/>
                <a:ea typeface="黑体" panose="02010609060101010101" pitchFamily="2" charset="-122"/>
                <a:cs typeface="+mn-ea"/>
              </a:rPr>
              <a:t>贵无贱， 无长无少，道之</a:t>
            </a:r>
            <a:r>
              <a:rPr lang="zh-CN" altLang="en-US" sz="3200" b="1" noProof="1" dirty="0">
                <a:solidFill>
                  <a:srgbClr val="993300"/>
                </a:solidFill>
                <a:effectLst>
                  <a:outerShdw blurRad="38100" dist="38100" dir="2700000">
                    <a:srgbClr val="000000"/>
                  </a:outerShdw>
                </a:effectLst>
                <a:latin typeface="黑体" panose="02010609060101010101" pitchFamily="2" charset="-122"/>
                <a:ea typeface="黑体" panose="02010609060101010101" pitchFamily="2" charset="-122"/>
                <a:cs typeface="+mn-ea"/>
              </a:rPr>
              <a:t>所</a:t>
            </a:r>
            <a:r>
              <a:rPr lang="zh-CN" altLang="en-US" sz="3200" b="1" noProof="1" dirty="0">
                <a:solidFill>
                  <a:schemeClr val="hlink"/>
                </a:solidFill>
                <a:effectLst>
                  <a:outerShdw blurRad="38100" dist="38100" dir="2700000">
                    <a:srgbClr val="000000"/>
                  </a:outerShdw>
                </a:effectLst>
                <a:latin typeface="黑体" panose="02010609060101010101" pitchFamily="2" charset="-122"/>
                <a:ea typeface="黑体" panose="02010609060101010101" pitchFamily="2" charset="-122"/>
                <a:cs typeface="+mn-ea"/>
              </a:rPr>
              <a:t>存，师之</a:t>
            </a:r>
            <a:r>
              <a:rPr lang="zh-CN" altLang="en-US" sz="3200" b="1" noProof="1" dirty="0">
                <a:solidFill>
                  <a:srgbClr val="993300"/>
                </a:solidFill>
                <a:effectLst>
                  <a:outerShdw blurRad="38100" dist="38100" dir="2700000">
                    <a:srgbClr val="000000"/>
                  </a:outerShdw>
                </a:effectLst>
                <a:latin typeface="黑体" panose="02010609060101010101" pitchFamily="2" charset="-122"/>
                <a:ea typeface="黑体" panose="02010609060101010101" pitchFamily="2" charset="-122"/>
                <a:cs typeface="+mn-ea"/>
              </a:rPr>
              <a:t>所</a:t>
            </a:r>
            <a:r>
              <a:rPr lang="zh-CN" altLang="en-US" sz="3200" b="1" noProof="1" dirty="0">
                <a:solidFill>
                  <a:schemeClr val="hlink"/>
                </a:solidFill>
                <a:effectLst>
                  <a:outerShdw blurRad="38100" dist="38100" dir="2700000">
                    <a:srgbClr val="000000"/>
                  </a:outerShdw>
                </a:effectLst>
                <a:latin typeface="黑体" panose="02010609060101010101" pitchFamily="2" charset="-122"/>
                <a:ea typeface="黑体" panose="02010609060101010101" pitchFamily="2" charset="-122"/>
                <a:cs typeface="+mn-ea"/>
              </a:rPr>
              <a:t>存也。”</a:t>
            </a:r>
            <a:endParaRPr lang="zh-CN" altLang="en-US" sz="3200" b="1" noProof="1" dirty="0">
              <a:solidFill>
                <a:schemeClr val="hlink"/>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19461" name="文本框 19460"/>
          <p:cNvSpPr txBox="1"/>
          <p:nvPr/>
        </p:nvSpPr>
        <p:spPr>
          <a:xfrm>
            <a:off x="4211638" y="4076700"/>
            <a:ext cx="3600450" cy="1585913"/>
          </a:xfrm>
          <a:prstGeom prst="rect">
            <a:avLst/>
          </a:prstGeom>
          <a:noFill/>
          <a:ln w="9525">
            <a:noFill/>
          </a:ln>
        </p:spPr>
        <p:txBody>
          <a:bodyPr>
            <a:spAutoFit/>
          </a:bodyPr>
          <a:p>
            <a:pPr>
              <a:spcBef>
                <a:spcPct val="50000"/>
              </a:spcBef>
            </a:pPr>
            <a:r>
              <a:rPr lang="zh-CN" altLang="en-US" sz="4400" b="1" noProof="1" dirty="0">
                <a:solidFill>
                  <a:srgbClr val="6600FF"/>
                </a:solidFill>
                <a:effectLst>
                  <a:outerShdw blurRad="38100" dist="38100" dir="2700000">
                    <a:srgbClr val="000000"/>
                  </a:outerShdw>
                </a:effectLst>
                <a:latin typeface="Arial" panose="020B0604020202020204" pitchFamily="34" charset="0"/>
                <a:ea typeface="楷体_GB2312" pitchFamily="49" charset="-122"/>
                <a:cs typeface="+mn-ea"/>
              </a:rPr>
              <a:t>凡先闻道者，都可为师</a:t>
            </a:r>
            <a:r>
              <a:rPr lang="zh-CN" altLang="en-US" sz="5400" b="1" noProof="1" dirty="0">
                <a:solidFill>
                  <a:srgbClr val="6600FF"/>
                </a:solidFill>
                <a:effectLst>
                  <a:outerShdw blurRad="38100" dist="38100" dir="2700000">
                    <a:srgbClr val="000000"/>
                  </a:outerShdw>
                </a:effectLst>
                <a:latin typeface="Arial" panose="020B0604020202020204" pitchFamily="34" charset="0"/>
                <a:ea typeface="隶书" pitchFamily="1" charset="-122"/>
                <a:cs typeface="+mn-ea"/>
              </a:rPr>
              <a:t>。</a:t>
            </a:r>
            <a:endParaRPr lang="zh-CN" altLang="en-US" sz="5400" b="1" noProof="1" dirty="0">
              <a:solidFill>
                <a:srgbClr val="6600FF"/>
              </a:solidFill>
              <a:effectLst>
                <a:outerShdw blurRad="38100" dist="38100" dir="2700000">
                  <a:srgbClr val="000000"/>
                </a:outerShdw>
              </a:effectLst>
              <a:latin typeface="Arial" panose="020B0604020202020204" pitchFamily="34" charset="0"/>
              <a:ea typeface="隶书" pitchFamily="1" charset="-122"/>
            </a:endParaRPr>
          </a:p>
        </p:txBody>
      </p:sp>
      <p:sp>
        <p:nvSpPr>
          <p:cNvPr id="31749" name="矩形 19461"/>
          <p:cNvSpPr/>
          <p:nvPr/>
        </p:nvSpPr>
        <p:spPr>
          <a:xfrm>
            <a:off x="971550" y="5607050"/>
            <a:ext cx="7346950" cy="700088"/>
          </a:xfrm>
          <a:prstGeom prst="rect">
            <a:avLst/>
          </a:prstGeom>
          <a:noFill/>
          <a:ln w="9525">
            <a:noFill/>
          </a:ln>
        </p:spPr>
        <p:txBody>
          <a:bodyPr anchor="ctr">
            <a:spAutoFit/>
          </a:bodyPr>
          <a:p>
            <a:r>
              <a:rPr lang="zh-CN" altLang="en-US" sz="4000">
                <a:solidFill>
                  <a:srgbClr val="800000"/>
                </a:solidFill>
                <a:latin typeface="Arial" panose="020B0604020202020204" pitchFamily="34" charset="0"/>
                <a:ea typeface="华文行楷" pitchFamily="2" charset="-122"/>
              </a:rPr>
              <a:t>    </a:t>
            </a:r>
            <a:endParaRPr lang="zh-CN" altLang="en-US" sz="4000">
              <a:solidFill>
                <a:srgbClr val="993300"/>
              </a:solidFill>
              <a:latin typeface="Arial" panose="020B0604020202020204" pitchFamily="34" charset="0"/>
              <a:ea typeface="宋体" panose="02010600030101010101" pitchFamily="2" charset="-122"/>
            </a:endParaRPr>
          </a:p>
        </p:txBody>
      </p:sp>
      <p:sp>
        <p:nvSpPr>
          <p:cNvPr id="19463" name="文本框 19462"/>
          <p:cNvSpPr txBox="1"/>
          <p:nvPr/>
        </p:nvSpPr>
        <p:spPr>
          <a:xfrm>
            <a:off x="2844800" y="5734050"/>
            <a:ext cx="5227638" cy="762000"/>
          </a:xfrm>
          <a:prstGeom prst="rect">
            <a:avLst/>
          </a:prstGeom>
          <a:noFill/>
          <a:ln w="9525">
            <a:noFill/>
          </a:ln>
        </p:spPr>
        <p:txBody>
          <a:bodyPr wrap="none" anchor="t">
            <a:spAutoFit/>
          </a:bodyPr>
          <a:p>
            <a:r>
              <a:rPr lang="zh-CN" altLang="en-US" sz="4400" b="1" noProof="1" dirty="0">
                <a:solidFill>
                  <a:srgbClr val="FF0000"/>
                </a:solidFill>
                <a:effectLst>
                  <a:outerShdw blurRad="38100" dist="38100" dir="2700000">
                    <a:srgbClr val="000000"/>
                  </a:outerShdw>
                </a:effectLst>
                <a:latin typeface="Arial" panose="020B0604020202020204" pitchFamily="34" charset="0"/>
                <a:ea typeface="隶书" pitchFamily="1" charset="-122"/>
                <a:cs typeface="+mn-ea"/>
              </a:rPr>
              <a:t>学问面前，人人平等</a:t>
            </a:r>
            <a:endParaRPr lang="zh-CN" altLang="en-US" sz="4400" b="1" noProof="1" dirty="0">
              <a:solidFill>
                <a:srgbClr val="FF0000"/>
              </a:solidFill>
              <a:effectLst>
                <a:outerShdw blurRad="38100" dist="38100" dir="2700000">
                  <a:srgbClr val="000000"/>
                </a:outerShdw>
              </a:effectLst>
              <a:latin typeface="Arial" panose="020B0604020202020204" pitchFamily="34" charset="0"/>
              <a:ea typeface="隶书"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500" fill="hold"/>
                                        <p:tgtEl>
                                          <p:spTgt spid="19459"/>
                                        </p:tgtEl>
                                        <p:attrNameLst>
                                          <p:attrName>ppt_x</p:attrName>
                                        </p:attrNameLst>
                                      </p:cBhvr>
                                      <p:tavLst>
                                        <p:tav tm="0">
                                          <p:val>
                                            <p:strVal val="0-#ppt_w/2"/>
                                          </p:val>
                                        </p:tav>
                                        <p:tav tm="100000">
                                          <p:val>
                                            <p:strVal val="#ppt_x"/>
                                          </p:val>
                                        </p:tav>
                                      </p:tavLst>
                                    </p:anim>
                                    <p:anim calcmode="lin" valueType="num">
                                      <p:cBhvr additive="base">
                                        <p:cTn id="8" dur="500" fill="hold"/>
                                        <p:tgtEl>
                                          <p:spTgt spid="1945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460">
                                            <p:txEl>
                                              <p:charRg st="0" end="71"/>
                                            </p:txEl>
                                          </p:spTgt>
                                        </p:tgtEl>
                                        <p:attrNameLst>
                                          <p:attrName>style.visibility</p:attrName>
                                        </p:attrNameLst>
                                      </p:cBhvr>
                                      <p:to>
                                        <p:strVal val="visible"/>
                                      </p:to>
                                    </p:set>
                                    <p:anim calcmode="lin" valueType="num">
                                      <p:cBhvr additive="base">
                                        <p:cTn id="13" dur="500" fill="hold"/>
                                        <p:tgtEl>
                                          <p:spTgt spid="19460">
                                            <p:txEl>
                                              <p:charRg st="0" end="7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460">
                                            <p:txEl>
                                              <p:charRg st="0" end="7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9460">
                                            <p:txEl>
                                              <p:charRg st="71" end="98"/>
                                            </p:txEl>
                                          </p:spTgt>
                                        </p:tgtEl>
                                        <p:attrNameLst>
                                          <p:attrName>style.visibility</p:attrName>
                                        </p:attrNameLst>
                                      </p:cBhvr>
                                      <p:to>
                                        <p:strVal val="visible"/>
                                      </p:to>
                                    </p:set>
                                    <p:anim calcmode="lin" valueType="num">
                                      <p:cBhvr additive="base">
                                        <p:cTn id="19" dur="500" fill="hold"/>
                                        <p:tgtEl>
                                          <p:spTgt spid="19460">
                                            <p:txEl>
                                              <p:charRg st="71" end="98"/>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9460">
                                            <p:txEl>
                                              <p:charRg st="71" end="98"/>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461"/>
                                        </p:tgtEl>
                                        <p:attrNameLst>
                                          <p:attrName>style.visibility</p:attrName>
                                        </p:attrNameLst>
                                      </p:cBhvr>
                                      <p:to>
                                        <p:strVal val="visible"/>
                                      </p:to>
                                    </p:set>
                                    <p:anim calcmode="lin" valueType="num">
                                      <p:cBhvr additive="base">
                                        <p:cTn id="25" dur="500" fill="hold"/>
                                        <p:tgtEl>
                                          <p:spTgt spid="19461"/>
                                        </p:tgtEl>
                                        <p:attrNameLst>
                                          <p:attrName>ppt_x</p:attrName>
                                        </p:attrNameLst>
                                      </p:cBhvr>
                                      <p:tavLst>
                                        <p:tav tm="0">
                                          <p:val>
                                            <p:strVal val="0-#ppt_w/2"/>
                                          </p:val>
                                        </p:tav>
                                        <p:tav tm="100000">
                                          <p:val>
                                            <p:strVal val="#ppt_x"/>
                                          </p:val>
                                        </p:tav>
                                      </p:tavLst>
                                    </p:anim>
                                    <p:anim calcmode="lin" valueType="num">
                                      <p:cBhvr additive="base">
                                        <p:cTn id="26" dur="500" fill="hold"/>
                                        <p:tgtEl>
                                          <p:spTgt spid="1946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463"/>
                                        </p:tgtEl>
                                        <p:attrNameLst>
                                          <p:attrName>style.visibility</p:attrName>
                                        </p:attrNameLst>
                                      </p:cBhvr>
                                      <p:to>
                                        <p:strVal val="visible"/>
                                      </p:to>
                                    </p:set>
                                    <p:anim calcmode="lin" valueType="num">
                                      <p:cBhvr additive="base">
                                        <p:cTn id="31" dur="500" fill="hold"/>
                                        <p:tgtEl>
                                          <p:spTgt spid="19463"/>
                                        </p:tgtEl>
                                        <p:attrNameLst>
                                          <p:attrName>ppt_x</p:attrName>
                                        </p:attrNameLst>
                                      </p:cBhvr>
                                      <p:tavLst>
                                        <p:tav tm="0">
                                          <p:val>
                                            <p:strVal val="0-#ppt_w/2"/>
                                          </p:val>
                                        </p:tav>
                                        <p:tav tm="100000">
                                          <p:val>
                                            <p:strVal val="#ppt_x"/>
                                          </p:val>
                                        </p:tav>
                                      </p:tavLst>
                                    </p:anim>
                                    <p:anim calcmode="lin" valueType="num">
                                      <p:cBhvr additive="base">
                                        <p:cTn id="32" dur="500" fill="hold"/>
                                        <p:tgtEl>
                                          <p:spTgt spid="194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p:bldP spid="19460" grpId="0" animBg="1" build="p"/>
      <p:bldP spid="19461" grpId="0" animBg="1"/>
      <p:bldP spid="1946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17" name="Picture 6" descr="月季"/>
          <p:cNvPicPr>
            <a:picLocks noChangeAspect="1"/>
          </p:cNvPicPr>
          <p:nvPr/>
        </p:nvPicPr>
        <p:blipFill>
          <a:blip r:embed="rId1"/>
          <a:stretch>
            <a:fillRect/>
          </a:stretch>
        </p:blipFill>
        <p:spPr>
          <a:xfrm>
            <a:off x="0" y="0"/>
            <a:ext cx="9177338" cy="7191375"/>
          </a:xfrm>
          <a:prstGeom prst="rect">
            <a:avLst/>
          </a:prstGeom>
          <a:noFill/>
          <a:ln w="9525">
            <a:noFill/>
          </a:ln>
        </p:spPr>
      </p:pic>
      <p:sp>
        <p:nvSpPr>
          <p:cNvPr id="34818" name="矩形 22531"/>
          <p:cNvSpPr/>
          <p:nvPr/>
        </p:nvSpPr>
        <p:spPr>
          <a:xfrm>
            <a:off x="323850" y="260350"/>
            <a:ext cx="3384550" cy="792163"/>
          </a:xfrm>
          <a:prstGeom prst="rect">
            <a:avLst/>
          </a:prstGeom>
        </p:spPr>
        <p:txBody>
          <a:bodyPr wrap="none" fromWordArt="1">
            <a:prstTxWarp prst="textPlain">
              <a:avLst>
                <a:gd name="adj" fmla="val 50000"/>
              </a:avLst>
            </a:prstTxWarp>
            <a:normAutofit/>
          </a:bodyPr>
          <a:p>
            <a:pPr algn="ctr"/>
            <a:r>
              <a:rPr lang="zh-CN" altLang="en-US" sz="3600" b="1">
                <a:ln w="12700" cap="flat" cmpd="sng">
                  <a:solidFill>
                    <a:srgbClr val="3333CC"/>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rPr>
              <a:t>学习第二段</a:t>
            </a:r>
            <a:endParaRPr lang="zh-CN" altLang="en-US" sz="3600" b="1">
              <a:ln w="12700" cap="flat" cmpd="sng">
                <a:solidFill>
                  <a:srgbClr val="3333CC"/>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endParaRPr>
          </a:p>
        </p:txBody>
      </p:sp>
      <p:sp>
        <p:nvSpPr>
          <p:cNvPr id="22537" name="文本框 22536"/>
          <p:cNvSpPr txBox="1"/>
          <p:nvPr/>
        </p:nvSpPr>
        <p:spPr>
          <a:xfrm>
            <a:off x="1908175" y="1268413"/>
            <a:ext cx="6348413" cy="762000"/>
          </a:xfrm>
          <a:prstGeom prst="rect">
            <a:avLst/>
          </a:prstGeom>
          <a:noFill/>
          <a:ln w="9525">
            <a:noFill/>
          </a:ln>
        </p:spPr>
        <p:txBody>
          <a:bodyPr wrap="none" anchor="t">
            <a:spAutoFit/>
          </a:bodyPr>
          <a:p>
            <a:r>
              <a:rPr lang="zh-CN" altLang="en-US" sz="4400" b="1" noProof="1" dirty="0">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cs typeface="+mn-ea"/>
              </a:rPr>
              <a:t>小组讨论解决以下问题：</a:t>
            </a:r>
            <a:endParaRPr lang="zh-CN" altLang="en-US" sz="4400" b="1" noProof="1" dirty="0">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endParaRPr>
          </a:p>
        </p:txBody>
      </p:sp>
      <p:sp>
        <p:nvSpPr>
          <p:cNvPr id="22539" name="矩形 22538"/>
          <p:cNvSpPr/>
          <p:nvPr/>
        </p:nvSpPr>
        <p:spPr>
          <a:xfrm>
            <a:off x="827088" y="2276475"/>
            <a:ext cx="6435725" cy="519113"/>
          </a:xfrm>
          <a:prstGeom prst="rect">
            <a:avLst/>
          </a:prstGeom>
          <a:noFill/>
          <a:ln w="9525">
            <a:noFill/>
          </a:ln>
        </p:spPr>
        <p:txBody>
          <a:bodyPr wrap="none" anchor="t">
            <a:spAutoFit/>
          </a:bodyPr>
          <a:p>
            <a:pPr>
              <a:spcBef>
                <a:spcPct val="50000"/>
              </a:spcBef>
            </a:pPr>
            <a:r>
              <a:rPr lang="en-US" altLang="zh-CN" sz="2800" b="1">
                <a:latin typeface="黑体" panose="02010609060101010101" pitchFamily="2" charset="-122"/>
                <a:ea typeface="黑体" panose="02010609060101010101" pitchFamily="2" charset="-122"/>
              </a:rPr>
              <a:t>1</a:t>
            </a:r>
            <a:r>
              <a:rPr lang="zh-CN" altLang="en-US" sz="2800" b="1" dirty="0">
                <a:latin typeface="黑体" panose="02010609060101010101" pitchFamily="2" charset="-122"/>
                <a:ea typeface="黑体" panose="02010609060101010101" pitchFamily="2" charset="-122"/>
              </a:rPr>
              <a:t>、作者首先提出了一个怎样的分论点？</a:t>
            </a:r>
            <a:endParaRPr lang="zh-CN" altLang="en-US" sz="2800" b="1" dirty="0">
              <a:latin typeface="黑体" panose="02010609060101010101" pitchFamily="2" charset="-122"/>
              <a:ea typeface="黑体" panose="02010609060101010101" pitchFamily="2" charset="-122"/>
            </a:endParaRPr>
          </a:p>
        </p:txBody>
      </p:sp>
      <p:sp>
        <p:nvSpPr>
          <p:cNvPr id="22540" name="文本框 22539"/>
          <p:cNvSpPr txBox="1"/>
          <p:nvPr/>
        </p:nvSpPr>
        <p:spPr>
          <a:xfrm>
            <a:off x="1692275" y="2852738"/>
            <a:ext cx="4248150" cy="1066800"/>
          </a:xfrm>
          <a:prstGeom prst="rect">
            <a:avLst/>
          </a:prstGeom>
          <a:noFill/>
          <a:ln w="9525">
            <a:noFill/>
          </a:ln>
        </p:spPr>
        <p:txBody>
          <a:bodyPr anchor="t">
            <a:spAutoFit/>
          </a:bodyPr>
          <a:p>
            <a:pPr>
              <a:spcBef>
                <a:spcPct val="50000"/>
              </a:spcBef>
            </a:pPr>
            <a:r>
              <a:rPr lang="zh-CN" altLang="en-US" sz="3200" b="1" dirty="0">
                <a:solidFill>
                  <a:srgbClr val="00FF00"/>
                </a:solidFill>
                <a:latin typeface="黑体" panose="02010609060101010101" pitchFamily="2" charset="-122"/>
                <a:ea typeface="黑体" panose="02010609060101010101" pitchFamily="2" charset="-122"/>
              </a:rPr>
              <a:t>师道之不传也久矣！ 欲人之无惑也难矣！</a:t>
            </a:r>
            <a:endParaRPr lang="zh-CN" altLang="en-US" sz="3200" b="1" dirty="0">
              <a:solidFill>
                <a:srgbClr val="00FF00"/>
              </a:solidFill>
              <a:latin typeface="黑体" panose="02010609060101010101" pitchFamily="2" charset="-122"/>
              <a:ea typeface="黑体" panose="02010609060101010101" pitchFamily="2" charset="-122"/>
            </a:endParaRPr>
          </a:p>
        </p:txBody>
      </p:sp>
      <p:sp>
        <p:nvSpPr>
          <p:cNvPr id="22542" name="矩形 22541"/>
          <p:cNvSpPr/>
          <p:nvPr/>
        </p:nvSpPr>
        <p:spPr>
          <a:xfrm>
            <a:off x="3419475" y="4076700"/>
            <a:ext cx="5508625" cy="521970"/>
          </a:xfrm>
          <a:prstGeom prst="rect">
            <a:avLst/>
          </a:prstGeom>
          <a:noFill/>
          <a:ln w="9525">
            <a:noFill/>
          </a:ln>
        </p:spPr>
        <p:txBody>
          <a:bodyPr anchor="t">
            <a:spAutoFit/>
          </a:bodyPr>
          <a:p>
            <a:pPr>
              <a:spcBef>
                <a:spcPct val="50000"/>
              </a:spcBef>
              <a:buClr>
                <a:schemeClr val="folHlink"/>
              </a:buClr>
              <a:buSzPct val="60000"/>
              <a:buFont typeface="Wingdings" panose="05000000000000000000" pitchFamily="2" charset="2"/>
              <a:buNone/>
            </a:pPr>
            <a:endParaRPr lang="en-US" altLang="x-none" sz="2800" b="1">
              <a:solidFill>
                <a:srgbClr val="6600FF"/>
              </a:solidFill>
              <a:latin typeface="黑体" panose="02010609060101010101" pitchFamily="2" charset="-122"/>
              <a:ea typeface="黑体" panose="02010609060101010101" pitchFamily="2" charset="-122"/>
            </a:endParaRPr>
          </a:p>
        </p:txBody>
      </p:sp>
      <p:sp>
        <p:nvSpPr>
          <p:cNvPr id="22544" name="文本框 22543"/>
          <p:cNvSpPr txBox="1"/>
          <p:nvPr/>
        </p:nvSpPr>
        <p:spPr>
          <a:xfrm>
            <a:off x="3779838" y="4724400"/>
            <a:ext cx="4608512" cy="1014730"/>
          </a:xfrm>
          <a:prstGeom prst="rect">
            <a:avLst/>
          </a:prstGeom>
          <a:noFill/>
          <a:ln w="9525">
            <a:noFill/>
          </a:ln>
        </p:spPr>
        <p:txBody>
          <a:bodyPr anchor="t">
            <a:spAutoFit/>
          </a:bodyPr>
          <a:p>
            <a:pPr>
              <a:spcBef>
                <a:spcPct val="50000"/>
              </a:spcBef>
            </a:pPr>
            <a:r>
              <a:rPr lang="en-US" altLang="zh-CN" sz="2400" b="1" dirty="0">
                <a:solidFill>
                  <a:srgbClr val="00FF00"/>
                </a:solidFill>
                <a:latin typeface="黑体" panose="02010609060101010101" pitchFamily="2" charset="-122"/>
                <a:ea typeface="黑体" panose="02010609060101010101" pitchFamily="2" charset="-122"/>
              </a:rPr>
              <a:t>2.</a:t>
            </a:r>
            <a:r>
              <a:rPr lang="zh-CN" altLang="en-US" sz="2400" b="1" dirty="0">
                <a:solidFill>
                  <a:srgbClr val="00FF00"/>
                </a:solidFill>
                <a:latin typeface="黑体" panose="02010609060101010101" pitchFamily="2" charset="-122"/>
                <a:ea typeface="黑体" panose="02010609060101010101" pitchFamily="2" charset="-122"/>
              </a:rPr>
              <a:t> </a:t>
            </a:r>
            <a:r>
              <a:rPr lang="zh-CN" altLang="en-US" sz="2400" b="1" dirty="0">
                <a:solidFill>
                  <a:srgbClr val="FF3300"/>
                </a:solidFill>
                <a:latin typeface="华文行楷" pitchFamily="2" charset="-122"/>
                <a:ea typeface="华文行楷" pitchFamily="2" charset="-122"/>
                <a:sym typeface="+mn-ea"/>
              </a:rPr>
              <a:t>作者从哪三方面进行对比论证</a:t>
            </a:r>
            <a:r>
              <a:rPr lang="zh-CN" altLang="zh-CN" sz="2400" b="1" dirty="0">
                <a:solidFill>
                  <a:srgbClr val="FF3300"/>
                </a:solidFill>
                <a:latin typeface="华文行楷" pitchFamily="2" charset="-122"/>
                <a:ea typeface="华文行楷" pitchFamily="2" charset="-122"/>
                <a:sym typeface="+mn-ea"/>
              </a:rPr>
              <a:t>?</a:t>
            </a:r>
            <a:endParaRPr lang="en-US" altLang="zh-CN" sz="2400" b="1">
              <a:solidFill>
                <a:srgbClr val="FF3300"/>
              </a:solidFill>
              <a:latin typeface="华文行楷" pitchFamily="2" charset="-122"/>
              <a:ea typeface="华文行楷" pitchFamily="2" charset="-122"/>
            </a:endParaRPr>
          </a:p>
          <a:p>
            <a:pPr>
              <a:spcBef>
                <a:spcPct val="50000"/>
              </a:spcBef>
            </a:pPr>
            <a:r>
              <a:rPr lang="en-US" altLang="zh-CN" sz="2400" b="1" dirty="0">
                <a:solidFill>
                  <a:srgbClr val="00FF00"/>
                </a:solidFill>
                <a:latin typeface="黑体" panose="02010609060101010101" pitchFamily="2" charset="-122"/>
                <a:ea typeface="黑体" panose="02010609060101010101" pitchFamily="2" charset="-122"/>
              </a:rPr>
              <a:t>[</a:t>
            </a:r>
            <a:endParaRPr lang="en-US" altLang="zh-CN" sz="2400" b="1" dirty="0">
              <a:solidFill>
                <a:srgbClr val="00FF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9"/>
                                        </p:tgtEl>
                                        <p:attrNameLst>
                                          <p:attrName>style.visibility</p:attrName>
                                        </p:attrNameLst>
                                      </p:cBhvr>
                                      <p:to>
                                        <p:strVal val="visible"/>
                                      </p:to>
                                    </p:set>
                                    <p:animEffect transition="in" filter="blinds(horizontal)">
                                      <p:cBhvr>
                                        <p:cTn id="7" dur="500"/>
                                        <p:tgtEl>
                                          <p:spTgt spid="2253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40"/>
                                        </p:tgtEl>
                                        <p:attrNameLst>
                                          <p:attrName>style.visibility</p:attrName>
                                        </p:attrNameLst>
                                      </p:cBhvr>
                                      <p:to>
                                        <p:strVal val="visible"/>
                                      </p:to>
                                    </p:set>
                                    <p:anim calcmode="lin" valueType="num">
                                      <p:cBhvr additive="base">
                                        <p:cTn id="12" dur="500" fill="hold"/>
                                        <p:tgtEl>
                                          <p:spTgt spid="22540"/>
                                        </p:tgtEl>
                                        <p:attrNameLst>
                                          <p:attrName>ppt_x</p:attrName>
                                        </p:attrNameLst>
                                      </p:cBhvr>
                                      <p:tavLst>
                                        <p:tav tm="0">
                                          <p:val>
                                            <p:strVal val="#ppt_x"/>
                                          </p:val>
                                        </p:tav>
                                        <p:tav tm="100000">
                                          <p:val>
                                            <p:strVal val="#ppt_x"/>
                                          </p:val>
                                        </p:tav>
                                      </p:tavLst>
                                    </p:anim>
                                    <p:anim calcmode="lin" valueType="num">
                                      <p:cBhvr additive="base">
                                        <p:cTn id="13" dur="500" fill="hold"/>
                                        <p:tgtEl>
                                          <p:spTgt spid="2254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2542"/>
                                        </p:tgtEl>
                                        <p:attrNameLst>
                                          <p:attrName>style.visibility</p:attrName>
                                        </p:attrNameLst>
                                      </p:cBhvr>
                                      <p:to>
                                        <p:strVal val="visible"/>
                                      </p:to>
                                    </p:set>
                                    <p:animEffect transition="in" filter="blinds(horizontal)">
                                      <p:cBhvr>
                                        <p:cTn id="18" dur="500"/>
                                        <p:tgtEl>
                                          <p:spTgt spid="2254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2544"/>
                                        </p:tgtEl>
                                        <p:attrNameLst>
                                          <p:attrName>style.visibility</p:attrName>
                                        </p:attrNameLst>
                                      </p:cBhvr>
                                      <p:to>
                                        <p:strVal val="visible"/>
                                      </p:to>
                                    </p:set>
                                    <p:anim calcmode="lin" valueType="num">
                                      <p:cBhvr additive="base">
                                        <p:cTn id="23" dur="500" fill="hold"/>
                                        <p:tgtEl>
                                          <p:spTgt spid="22544"/>
                                        </p:tgtEl>
                                        <p:attrNameLst>
                                          <p:attrName>ppt_x</p:attrName>
                                        </p:attrNameLst>
                                      </p:cBhvr>
                                      <p:tavLst>
                                        <p:tav tm="0">
                                          <p:val>
                                            <p:strVal val="#ppt_x"/>
                                          </p:val>
                                        </p:tav>
                                        <p:tav tm="100000">
                                          <p:val>
                                            <p:strVal val="#ppt_x"/>
                                          </p:val>
                                        </p:tav>
                                      </p:tavLst>
                                    </p:anim>
                                    <p:anim calcmode="lin" valueType="num">
                                      <p:cBhvr additive="base">
                                        <p:cTn id="24" dur="500" fill="hold"/>
                                        <p:tgtEl>
                                          <p:spTgt spid="225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9" grpId="0"/>
      <p:bldP spid="22540" grpId="0"/>
      <p:bldP spid="22542" grpId="0"/>
      <p:bldP spid="225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94530" name="标题 6294529"/>
          <p:cNvSpPr>
            <a:spLocks noGrp="1" noRot="1"/>
          </p:cNvSpPr>
          <p:nvPr>
            <p:ph type="title"/>
          </p:nvPr>
        </p:nvSpPr>
        <p:spPr>
          <a:xfrm>
            <a:off x="685800" y="457200"/>
            <a:ext cx="7772400" cy="1143000"/>
          </a:xfrm>
        </p:spPr>
        <p:txBody>
          <a:bodyPr anchor="ctr"/>
          <a:p>
            <a:r>
              <a:rPr lang="zh-CN" altLang="en-US" b="1" dirty="0">
                <a:solidFill>
                  <a:srgbClr val="FF3300"/>
                </a:solidFill>
                <a:latin typeface="华文行楷" pitchFamily="2" charset="-122"/>
                <a:ea typeface="华文行楷" pitchFamily="2" charset="-122"/>
              </a:rPr>
              <a:t>作者从哪三方面进行对比论证</a:t>
            </a:r>
            <a:r>
              <a:rPr lang="zh-CN" altLang="zh-CN" b="1" dirty="0">
                <a:solidFill>
                  <a:srgbClr val="FF3300"/>
                </a:solidFill>
                <a:latin typeface="华文行楷" pitchFamily="2" charset="-122"/>
                <a:ea typeface="华文行楷" pitchFamily="2" charset="-122"/>
              </a:rPr>
              <a:t>?</a:t>
            </a:r>
            <a:endParaRPr lang="en-US" altLang="zh-CN" b="1">
              <a:solidFill>
                <a:srgbClr val="FF3300"/>
              </a:solidFill>
              <a:latin typeface="华文行楷" pitchFamily="2" charset="-122"/>
              <a:ea typeface="华文行楷" pitchFamily="2" charset="-122"/>
            </a:endParaRPr>
          </a:p>
        </p:txBody>
      </p:sp>
      <p:sp>
        <p:nvSpPr>
          <p:cNvPr id="6294531" name="文本框 6294530"/>
          <p:cNvSpPr txBox="1"/>
          <p:nvPr/>
        </p:nvSpPr>
        <p:spPr>
          <a:xfrm>
            <a:off x="468313" y="1844675"/>
            <a:ext cx="2886075" cy="1311275"/>
          </a:xfrm>
          <a:prstGeom prst="rect">
            <a:avLst/>
          </a:prstGeom>
          <a:noFill/>
          <a:ln w="9525">
            <a:noFill/>
          </a:ln>
        </p:spPr>
        <p:txBody>
          <a:bodyPr>
            <a:spAutoFit/>
          </a:bodyPr>
          <a:p>
            <a:pPr>
              <a:spcBef>
                <a:spcPct val="50000"/>
              </a:spcBef>
              <a:buClr>
                <a:schemeClr val="bg1"/>
              </a:buClr>
            </a:pPr>
            <a:r>
              <a:rPr lang="zh-CN" altLang="zh-CN" sz="4400" b="1" dirty="0">
                <a:solidFill>
                  <a:srgbClr val="66FF33"/>
                </a:solidFill>
                <a:latin typeface="华文行楷" pitchFamily="2" charset="-122"/>
                <a:ea typeface="华文行楷" pitchFamily="2" charset="-122"/>
              </a:rPr>
              <a:t>1</a:t>
            </a:r>
            <a:r>
              <a:rPr lang="zh-CN" altLang="en-US" sz="4400" b="1" dirty="0">
                <a:solidFill>
                  <a:srgbClr val="66FF33"/>
                </a:solidFill>
                <a:latin typeface="华文行楷" pitchFamily="2" charset="-122"/>
                <a:ea typeface="华文行楷" pitchFamily="2" charset="-122"/>
              </a:rPr>
              <a:t>、纵比：</a:t>
            </a:r>
            <a:br>
              <a:rPr lang="zh-CN" altLang="en-US" sz="3600" b="1" dirty="0">
                <a:solidFill>
                  <a:srgbClr val="FF00CC"/>
                </a:solidFill>
                <a:latin typeface="黑体" panose="02010609060101010101" pitchFamily="2" charset="-122"/>
                <a:ea typeface="黑体" panose="02010609060101010101" pitchFamily="2" charset="-122"/>
              </a:rPr>
            </a:br>
            <a:endParaRPr lang="en-US" altLang="zh-CN" sz="3600" b="1" dirty="0">
              <a:solidFill>
                <a:srgbClr val="FF00CC"/>
              </a:solidFill>
              <a:latin typeface="黑体" panose="02010609060101010101" pitchFamily="2" charset="-122"/>
              <a:ea typeface="黑体" panose="02010609060101010101" pitchFamily="2" charset="-122"/>
            </a:endParaRPr>
          </a:p>
        </p:txBody>
      </p:sp>
      <p:sp>
        <p:nvSpPr>
          <p:cNvPr id="6294532" name="文本框 6294531"/>
          <p:cNvSpPr txBox="1"/>
          <p:nvPr/>
        </p:nvSpPr>
        <p:spPr>
          <a:xfrm>
            <a:off x="3348038" y="1628775"/>
            <a:ext cx="5562600" cy="1311275"/>
          </a:xfrm>
          <a:prstGeom prst="rect">
            <a:avLst/>
          </a:prstGeom>
          <a:noFill/>
          <a:ln w="9525">
            <a:noFill/>
          </a:ln>
        </p:spPr>
        <p:txBody>
          <a:bodyPr>
            <a:spAutoFit/>
          </a:bodyPr>
          <a:p>
            <a:pPr>
              <a:spcBef>
                <a:spcPct val="50000"/>
              </a:spcBef>
              <a:buClr>
                <a:schemeClr val="bg1"/>
              </a:buClr>
            </a:pPr>
            <a:r>
              <a:rPr lang="zh-CN" altLang="en-US" sz="4000" b="1" dirty="0">
                <a:solidFill>
                  <a:srgbClr val="66FF33"/>
                </a:solidFill>
                <a:latin typeface="华文行楷" pitchFamily="2" charset="-122"/>
                <a:ea typeface="华文行楷" pitchFamily="2" charset="-122"/>
              </a:rPr>
              <a:t>古之圣人，从师而问；</a:t>
            </a:r>
            <a:br>
              <a:rPr lang="zh-CN" altLang="en-US" sz="4000" b="1" dirty="0">
                <a:solidFill>
                  <a:srgbClr val="66FF33"/>
                </a:solidFill>
                <a:latin typeface="华文行楷" pitchFamily="2" charset="-122"/>
                <a:ea typeface="华文行楷" pitchFamily="2" charset="-122"/>
              </a:rPr>
            </a:br>
            <a:r>
              <a:rPr lang="zh-CN" altLang="en-US" sz="4000" b="1" dirty="0">
                <a:solidFill>
                  <a:srgbClr val="66FF33"/>
                </a:solidFill>
                <a:latin typeface="华文行楷" pitchFamily="2" charset="-122"/>
                <a:ea typeface="华文行楷" pitchFamily="2" charset="-122"/>
              </a:rPr>
              <a:t>今之众人，耻学于师。</a:t>
            </a:r>
            <a:endParaRPr lang="en-US" altLang="zh-CN" sz="4000" b="1" dirty="0">
              <a:solidFill>
                <a:srgbClr val="66FF33"/>
              </a:solidFill>
              <a:latin typeface="华文行楷" pitchFamily="2" charset="-122"/>
              <a:ea typeface="华文行楷" pitchFamily="2" charset="-122"/>
            </a:endParaRPr>
          </a:p>
        </p:txBody>
      </p:sp>
      <p:sp>
        <p:nvSpPr>
          <p:cNvPr id="6294533" name="左中括号 6294532"/>
          <p:cNvSpPr/>
          <p:nvPr/>
        </p:nvSpPr>
        <p:spPr>
          <a:xfrm>
            <a:off x="3203575" y="1916113"/>
            <a:ext cx="76200" cy="838200"/>
          </a:xfrm>
          <a:prstGeom prst="leftBracket">
            <a:avLst>
              <a:gd name="adj" fmla="val 91666"/>
            </a:avLst>
          </a:prstGeom>
          <a:noFill/>
          <a:ln w="38100" cap="flat" cmpd="sng">
            <a:solidFill>
              <a:srgbClr val="66FF33"/>
            </a:solidFill>
            <a:prstDash val="solid"/>
            <a:headEnd type="none" w="med" len="med"/>
            <a:tailEnd type="none" w="med" len="med"/>
          </a:ln>
        </p:spPr>
        <p:txBody>
          <a:bodyPr/>
          <a:p>
            <a:endParaRPr lang="zh-CN" altLang="en-US"/>
          </a:p>
        </p:txBody>
      </p:sp>
      <p:sp>
        <p:nvSpPr>
          <p:cNvPr id="6294534" name="文本框 6294533"/>
          <p:cNvSpPr txBox="1"/>
          <p:nvPr/>
        </p:nvSpPr>
        <p:spPr>
          <a:xfrm>
            <a:off x="468313" y="3357563"/>
            <a:ext cx="2954337" cy="762000"/>
          </a:xfrm>
          <a:prstGeom prst="rect">
            <a:avLst/>
          </a:prstGeom>
          <a:noFill/>
          <a:ln w="9525">
            <a:noFill/>
          </a:ln>
        </p:spPr>
        <p:txBody>
          <a:bodyPr>
            <a:spAutoFit/>
          </a:bodyPr>
          <a:p>
            <a:pPr>
              <a:spcBef>
                <a:spcPct val="20000"/>
              </a:spcBef>
              <a:buClr>
                <a:schemeClr val="bg1"/>
              </a:buClr>
            </a:pPr>
            <a:r>
              <a:rPr lang="zh-CN" altLang="zh-CN" sz="4400" b="1" dirty="0">
                <a:solidFill>
                  <a:srgbClr val="66FF33"/>
                </a:solidFill>
                <a:latin typeface="华文行楷" pitchFamily="2" charset="-122"/>
                <a:ea typeface="华文行楷" pitchFamily="2" charset="-122"/>
              </a:rPr>
              <a:t>2</a:t>
            </a:r>
            <a:r>
              <a:rPr lang="zh-CN" altLang="en-US" sz="4400" b="1" dirty="0">
                <a:solidFill>
                  <a:srgbClr val="66FF33"/>
                </a:solidFill>
                <a:latin typeface="华文行楷" pitchFamily="2" charset="-122"/>
                <a:ea typeface="华文行楷" pitchFamily="2" charset="-122"/>
              </a:rPr>
              <a:t>、自比：</a:t>
            </a:r>
            <a:endParaRPr lang="en-US" altLang="zh-CN" sz="4400" b="1" dirty="0">
              <a:solidFill>
                <a:srgbClr val="66FF33"/>
              </a:solidFill>
              <a:latin typeface="华文行楷" pitchFamily="2" charset="-122"/>
              <a:ea typeface="华文行楷" pitchFamily="2" charset="-122"/>
            </a:endParaRPr>
          </a:p>
        </p:txBody>
      </p:sp>
      <p:sp>
        <p:nvSpPr>
          <p:cNvPr id="6294535" name="文本框 6294534"/>
          <p:cNvSpPr txBox="1"/>
          <p:nvPr/>
        </p:nvSpPr>
        <p:spPr>
          <a:xfrm>
            <a:off x="3348038" y="3068638"/>
            <a:ext cx="4876800" cy="2257425"/>
          </a:xfrm>
          <a:prstGeom prst="rect">
            <a:avLst/>
          </a:prstGeom>
          <a:noFill/>
          <a:ln w="9525">
            <a:noFill/>
          </a:ln>
        </p:spPr>
        <p:txBody>
          <a:bodyPr>
            <a:spAutoFit/>
          </a:bodyPr>
          <a:p>
            <a:pPr>
              <a:spcBef>
                <a:spcPct val="20000"/>
              </a:spcBef>
              <a:buClr>
                <a:schemeClr val="folHlink"/>
              </a:buClr>
              <a:buSzPct val="60000"/>
              <a:buFont typeface="Wingdings" panose="05000000000000000000" pitchFamily="2" charset="2"/>
              <a:buNone/>
            </a:pPr>
            <a:r>
              <a:rPr lang="zh-CN" altLang="en-US" sz="4000" b="1" dirty="0">
                <a:solidFill>
                  <a:srgbClr val="66FF33"/>
                </a:solidFill>
                <a:latin typeface="华文行楷" pitchFamily="2" charset="-122"/>
                <a:ea typeface="华文行楷" pitchFamily="2" charset="-122"/>
              </a:rPr>
              <a:t>对其子，择师而教；</a:t>
            </a:r>
            <a:endParaRPr lang="zh-CN" altLang="en-US" sz="4000" b="1" dirty="0">
              <a:solidFill>
                <a:srgbClr val="66FF33"/>
              </a:solidFill>
              <a:latin typeface="华文行楷" pitchFamily="2" charset="-122"/>
              <a:ea typeface="华文行楷" pitchFamily="2" charset="-122"/>
            </a:endParaRPr>
          </a:p>
          <a:p>
            <a:pPr>
              <a:spcBef>
                <a:spcPct val="20000"/>
              </a:spcBef>
              <a:buClr>
                <a:schemeClr val="folHlink"/>
              </a:buClr>
              <a:buSzPct val="60000"/>
              <a:buFont typeface="Wingdings" panose="05000000000000000000" pitchFamily="2" charset="2"/>
              <a:buNone/>
            </a:pPr>
            <a:r>
              <a:rPr lang="zh-CN" altLang="en-US" sz="4000" b="1" dirty="0">
                <a:solidFill>
                  <a:srgbClr val="66FF33"/>
                </a:solidFill>
                <a:latin typeface="华文行楷" pitchFamily="2" charset="-122"/>
                <a:ea typeface="华文行楷" pitchFamily="2" charset="-122"/>
              </a:rPr>
              <a:t>对其身，耻学于师。</a:t>
            </a:r>
            <a:endParaRPr lang="zh-CN" altLang="en-US" sz="4000" b="1" dirty="0">
              <a:solidFill>
                <a:srgbClr val="66FF33"/>
              </a:solidFill>
              <a:latin typeface="华文行楷" pitchFamily="2" charset="-122"/>
              <a:ea typeface="华文行楷" pitchFamily="2" charset="-122"/>
            </a:endParaRPr>
          </a:p>
          <a:p>
            <a:pPr>
              <a:spcBef>
                <a:spcPct val="50000"/>
              </a:spcBef>
              <a:buClr>
                <a:schemeClr val="bg1"/>
              </a:buClr>
            </a:pPr>
            <a:endParaRPr lang="en-US" altLang="zh-CN" sz="3600" b="1" dirty="0">
              <a:solidFill>
                <a:srgbClr val="66FF33"/>
              </a:solidFill>
              <a:latin typeface="Times New Roman" panose="02020603050405020304" pitchFamily="18" charset="0"/>
            </a:endParaRPr>
          </a:p>
        </p:txBody>
      </p:sp>
      <p:sp>
        <p:nvSpPr>
          <p:cNvPr id="6294536" name="左中括号 6294535"/>
          <p:cNvSpPr/>
          <p:nvPr/>
        </p:nvSpPr>
        <p:spPr>
          <a:xfrm>
            <a:off x="3132138" y="3284538"/>
            <a:ext cx="76200" cy="914400"/>
          </a:xfrm>
          <a:prstGeom prst="leftBracket">
            <a:avLst>
              <a:gd name="adj" fmla="val 100000"/>
            </a:avLst>
          </a:prstGeom>
          <a:noFill/>
          <a:ln w="38100" cap="flat" cmpd="sng">
            <a:solidFill>
              <a:srgbClr val="66FF33"/>
            </a:solidFill>
            <a:prstDash val="solid"/>
            <a:headEnd type="none" w="med" len="med"/>
            <a:tailEnd type="none" w="med" len="med"/>
          </a:ln>
        </p:spPr>
        <p:txBody>
          <a:bodyPr/>
          <a:p>
            <a:endParaRPr lang="zh-CN" altLang="en-US"/>
          </a:p>
        </p:txBody>
      </p:sp>
      <p:sp>
        <p:nvSpPr>
          <p:cNvPr id="6294537" name="文本框 6294536"/>
          <p:cNvSpPr txBox="1"/>
          <p:nvPr/>
        </p:nvSpPr>
        <p:spPr>
          <a:xfrm>
            <a:off x="468313" y="4941888"/>
            <a:ext cx="3048000" cy="762000"/>
          </a:xfrm>
          <a:prstGeom prst="rect">
            <a:avLst/>
          </a:prstGeom>
          <a:noFill/>
          <a:ln w="9525">
            <a:noFill/>
          </a:ln>
        </p:spPr>
        <p:txBody>
          <a:bodyPr>
            <a:spAutoFit/>
          </a:bodyPr>
          <a:p>
            <a:pPr>
              <a:spcBef>
                <a:spcPct val="50000"/>
              </a:spcBef>
              <a:buClr>
                <a:schemeClr val="bg1"/>
              </a:buClr>
            </a:pPr>
            <a:r>
              <a:rPr lang="zh-CN" altLang="zh-CN" sz="4400" b="1" dirty="0">
                <a:solidFill>
                  <a:srgbClr val="66FF33"/>
                </a:solidFill>
                <a:latin typeface="华文行楷" pitchFamily="2" charset="-122"/>
                <a:ea typeface="华文行楷" pitchFamily="2" charset="-122"/>
              </a:rPr>
              <a:t>3</a:t>
            </a:r>
            <a:r>
              <a:rPr lang="zh-CN" altLang="en-US" sz="4400" b="1" dirty="0">
                <a:solidFill>
                  <a:srgbClr val="66FF33"/>
                </a:solidFill>
                <a:latin typeface="华文行楷" pitchFamily="2" charset="-122"/>
                <a:ea typeface="华文行楷" pitchFamily="2" charset="-122"/>
              </a:rPr>
              <a:t>、横比：</a:t>
            </a:r>
            <a:endParaRPr lang="en-US" altLang="zh-CN" sz="4400" b="1" dirty="0">
              <a:solidFill>
                <a:srgbClr val="66FF33"/>
              </a:solidFill>
              <a:latin typeface="华文行楷" pitchFamily="2" charset="-122"/>
              <a:ea typeface="华文行楷" pitchFamily="2" charset="-122"/>
            </a:endParaRPr>
          </a:p>
        </p:txBody>
      </p:sp>
      <p:sp>
        <p:nvSpPr>
          <p:cNvPr id="6294538" name="文本框 6294537"/>
          <p:cNvSpPr txBox="1"/>
          <p:nvPr/>
        </p:nvSpPr>
        <p:spPr>
          <a:xfrm>
            <a:off x="2411413" y="4568825"/>
            <a:ext cx="6275387" cy="2530475"/>
          </a:xfrm>
          <a:prstGeom prst="rect">
            <a:avLst/>
          </a:prstGeom>
          <a:noFill/>
          <a:ln w="9525">
            <a:noFill/>
          </a:ln>
        </p:spPr>
        <p:txBody>
          <a:bodyPr>
            <a:spAutoFit/>
          </a:bodyPr>
          <a:p>
            <a:pPr lvl="2">
              <a:spcBef>
                <a:spcPct val="50000"/>
              </a:spcBef>
              <a:buClr>
                <a:schemeClr val="bg1"/>
              </a:buClr>
            </a:pPr>
            <a:r>
              <a:rPr lang="zh-CN" altLang="en-US" sz="4000" b="1" dirty="0">
                <a:solidFill>
                  <a:srgbClr val="66FF33"/>
                </a:solidFill>
                <a:latin typeface="黑体" panose="02010609060101010101" pitchFamily="2" charset="-122"/>
                <a:ea typeface="华文行楷" pitchFamily="2" charset="-122"/>
              </a:rPr>
              <a:t>百工之人，不耻相师；</a:t>
            </a:r>
            <a:endParaRPr lang="zh-CN" altLang="en-US" sz="4000" b="1" dirty="0">
              <a:solidFill>
                <a:srgbClr val="66FF33"/>
              </a:solidFill>
              <a:latin typeface="黑体" panose="02010609060101010101" pitchFamily="2" charset="-122"/>
              <a:ea typeface="华文行楷" pitchFamily="2" charset="-122"/>
            </a:endParaRPr>
          </a:p>
          <a:p>
            <a:pPr lvl="2">
              <a:spcBef>
                <a:spcPct val="50000"/>
              </a:spcBef>
              <a:buClr>
                <a:schemeClr val="bg1"/>
              </a:buClr>
            </a:pPr>
            <a:r>
              <a:rPr lang="zh-CN" altLang="en-US" sz="4000" b="1" dirty="0">
                <a:solidFill>
                  <a:srgbClr val="66FF33"/>
                </a:solidFill>
                <a:latin typeface="黑体" panose="02010609060101010101" pitchFamily="2" charset="-122"/>
                <a:ea typeface="华文行楷" pitchFamily="2" charset="-122"/>
              </a:rPr>
              <a:t>士大夫：群聚而笑之。</a:t>
            </a:r>
            <a:endParaRPr lang="zh-CN" altLang="en-US" sz="4000" b="1" dirty="0">
              <a:solidFill>
                <a:srgbClr val="66FF33"/>
              </a:solidFill>
              <a:latin typeface="黑体" panose="02010609060101010101" pitchFamily="2" charset="-122"/>
              <a:ea typeface="华文行楷" pitchFamily="2" charset="-122"/>
            </a:endParaRPr>
          </a:p>
          <a:p>
            <a:pPr>
              <a:spcBef>
                <a:spcPct val="50000"/>
              </a:spcBef>
              <a:buClr>
                <a:schemeClr val="bg1"/>
              </a:buClr>
            </a:pPr>
            <a:endParaRPr lang="en-US" altLang="zh-CN" sz="4000" dirty="0">
              <a:latin typeface="Times New Roman" panose="02020603050405020304" pitchFamily="18" charset="0"/>
              <a:ea typeface="华文行楷" pitchFamily="2" charset="-122"/>
            </a:endParaRPr>
          </a:p>
        </p:txBody>
      </p:sp>
      <p:sp>
        <p:nvSpPr>
          <p:cNvPr id="6294539" name="左中括号 6294538"/>
          <p:cNvSpPr/>
          <p:nvPr/>
        </p:nvSpPr>
        <p:spPr>
          <a:xfrm>
            <a:off x="3132138" y="4868863"/>
            <a:ext cx="71437" cy="1135062"/>
          </a:xfrm>
          <a:prstGeom prst="leftBracket">
            <a:avLst>
              <a:gd name="adj" fmla="val 132408"/>
            </a:avLst>
          </a:prstGeom>
          <a:noFill/>
          <a:ln w="38100" cap="flat" cmpd="sng">
            <a:solidFill>
              <a:srgbClr val="66FF33"/>
            </a:solidFill>
            <a:prstDash val="solid"/>
            <a:headEnd type="none" w="med" len="med"/>
            <a:tailEnd type="none" w="med" len="med"/>
          </a:ln>
        </p:spPr>
        <p:txBody>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indefinite" fill="hold">
                                          <p:stCondLst>
                                            <p:cond delay="0"/>
                                          </p:stCondLst>
                                        </p:cTn>
                                        <p:tgtEl>
                                          <p:spTgt spid="6294530"/>
                                        </p:tgtEl>
                                        <p:attrNameLst>
                                          <p:attrName>style.visibility</p:attrName>
                                        </p:attrNameLst>
                                      </p:cBhvr>
                                      <p:to>
                                        <p:strVal val="visible"/>
                                      </p:to>
                                    </p:set>
                                    <p:anim calcmode="lin" valueType="num">
                                      <p:cBhvr additive="base">
                                        <p:cTn id="7" dur="500" fill="hold"/>
                                        <p:tgtEl>
                                          <p:spTgt spid="6294530"/>
                                        </p:tgtEl>
                                        <p:attrNameLst>
                                          <p:attrName>ppt_x</p:attrName>
                                        </p:attrNameLst>
                                      </p:cBhvr>
                                      <p:tavLst>
                                        <p:tav tm="0">
                                          <p:val>
                                            <p:strVal val="0-#ppt_w/2"/>
                                          </p:val>
                                        </p:tav>
                                        <p:tav tm="100000">
                                          <p:val>
                                            <p:strVal val="#ppt_x"/>
                                          </p:val>
                                        </p:tav>
                                      </p:tavLst>
                                    </p:anim>
                                    <p:anim calcmode="lin" valueType="num">
                                      <p:cBhvr additive="base">
                                        <p:cTn id="8" dur="500" fill="hold"/>
                                        <p:tgtEl>
                                          <p:spTgt spid="629453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drumroll.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indefinite" fill="hold">
                                          <p:stCondLst>
                                            <p:cond delay="0"/>
                                          </p:stCondLst>
                                        </p:cTn>
                                        <p:tgtEl>
                                          <p:spTgt spid="6294531"/>
                                        </p:tgtEl>
                                        <p:attrNameLst>
                                          <p:attrName>style.visibility</p:attrName>
                                        </p:attrNameLst>
                                      </p:cBhvr>
                                      <p:to>
                                        <p:strVal val="visible"/>
                                      </p:to>
                                    </p:set>
                                    <p:anim calcmode="lin" valueType="num">
                                      <p:cBhvr additive="base">
                                        <p:cTn id="13" dur="500" fill="hold"/>
                                        <p:tgtEl>
                                          <p:spTgt spid="6294531"/>
                                        </p:tgtEl>
                                        <p:attrNameLst>
                                          <p:attrName>ppt_x</p:attrName>
                                        </p:attrNameLst>
                                      </p:cBhvr>
                                      <p:tavLst>
                                        <p:tav tm="0">
                                          <p:val>
                                            <p:strVal val="0-#ppt_w/2"/>
                                          </p:val>
                                        </p:tav>
                                        <p:tav tm="100000">
                                          <p:val>
                                            <p:strVal val="#ppt_x"/>
                                          </p:val>
                                        </p:tav>
                                      </p:tavLst>
                                    </p:anim>
                                    <p:anim calcmode="lin" valueType="num">
                                      <p:cBhvr additive="base">
                                        <p:cTn id="14" dur="500" fill="hold"/>
                                        <p:tgtEl>
                                          <p:spTgt spid="62945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1" name="drumroll.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indefinite" fill="hold">
                                          <p:stCondLst>
                                            <p:cond delay="0"/>
                                          </p:stCondLst>
                                        </p:cTn>
                                        <p:tgtEl>
                                          <p:spTgt spid="6294532"/>
                                        </p:tgtEl>
                                        <p:attrNameLst>
                                          <p:attrName>style.visibility</p:attrName>
                                        </p:attrNameLst>
                                      </p:cBhvr>
                                      <p:to>
                                        <p:strVal val="visible"/>
                                      </p:to>
                                    </p:set>
                                    <p:anim calcmode="lin" valueType="num">
                                      <p:cBhvr additive="base">
                                        <p:cTn id="19" dur="500" fill="hold"/>
                                        <p:tgtEl>
                                          <p:spTgt spid="6294532"/>
                                        </p:tgtEl>
                                        <p:attrNameLst>
                                          <p:attrName>ppt_x</p:attrName>
                                        </p:attrNameLst>
                                      </p:cBhvr>
                                      <p:tavLst>
                                        <p:tav tm="0">
                                          <p:val>
                                            <p:strVal val="0-#ppt_w/2"/>
                                          </p:val>
                                        </p:tav>
                                        <p:tav tm="100000">
                                          <p:val>
                                            <p:strVal val="#ppt_x"/>
                                          </p:val>
                                        </p:tav>
                                      </p:tavLst>
                                    </p:anim>
                                    <p:anim calcmode="lin" valueType="num">
                                      <p:cBhvr additive="base">
                                        <p:cTn id="20" dur="500" fill="hold"/>
                                        <p:tgtEl>
                                          <p:spTgt spid="629453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1" name="drumroll.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indefinite" fill="hold">
                                          <p:stCondLst>
                                            <p:cond delay="0"/>
                                          </p:stCondLst>
                                        </p:cTn>
                                        <p:tgtEl>
                                          <p:spTgt spid="6294533"/>
                                        </p:tgtEl>
                                        <p:attrNameLst>
                                          <p:attrName>style.visibility</p:attrName>
                                        </p:attrNameLst>
                                      </p:cBhvr>
                                      <p:to>
                                        <p:strVal val="visible"/>
                                      </p:to>
                                    </p:set>
                                    <p:anim calcmode="lin" valueType="num">
                                      <p:cBhvr additive="base">
                                        <p:cTn id="25" dur="500" fill="hold"/>
                                        <p:tgtEl>
                                          <p:spTgt spid="6294533"/>
                                        </p:tgtEl>
                                        <p:attrNameLst>
                                          <p:attrName>ppt_x</p:attrName>
                                        </p:attrNameLst>
                                      </p:cBhvr>
                                      <p:tavLst>
                                        <p:tav tm="0">
                                          <p:val>
                                            <p:strVal val="0-#ppt_w/2"/>
                                          </p:val>
                                        </p:tav>
                                        <p:tav tm="100000">
                                          <p:val>
                                            <p:strVal val="#ppt_x"/>
                                          </p:val>
                                        </p:tav>
                                      </p:tavLst>
                                    </p:anim>
                                    <p:anim calcmode="lin" valueType="num">
                                      <p:cBhvr additive="base">
                                        <p:cTn id="26" dur="500" fill="hold"/>
                                        <p:tgtEl>
                                          <p:spTgt spid="629453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indefinite" fill="hold">
                                          <p:stCondLst>
                                            <p:cond delay="0"/>
                                          </p:stCondLst>
                                        </p:cTn>
                                        <p:tgtEl>
                                          <p:spTgt spid="6294534"/>
                                        </p:tgtEl>
                                        <p:attrNameLst>
                                          <p:attrName>style.visibility</p:attrName>
                                        </p:attrNameLst>
                                      </p:cBhvr>
                                      <p:to>
                                        <p:strVal val="visible"/>
                                      </p:to>
                                    </p:set>
                                    <p:anim calcmode="lin" valueType="num">
                                      <p:cBhvr additive="base">
                                        <p:cTn id="31" dur="500" fill="hold"/>
                                        <p:tgtEl>
                                          <p:spTgt spid="6294534"/>
                                        </p:tgtEl>
                                        <p:attrNameLst>
                                          <p:attrName>ppt_x</p:attrName>
                                        </p:attrNameLst>
                                      </p:cBhvr>
                                      <p:tavLst>
                                        <p:tav tm="0">
                                          <p:val>
                                            <p:strVal val="0-#ppt_w/2"/>
                                          </p:val>
                                        </p:tav>
                                        <p:tav tm="100000">
                                          <p:val>
                                            <p:strVal val="#ppt_x"/>
                                          </p:val>
                                        </p:tav>
                                      </p:tavLst>
                                    </p:anim>
                                    <p:anim calcmode="lin" valueType="num">
                                      <p:cBhvr additive="base">
                                        <p:cTn id="32" dur="500" fill="hold"/>
                                        <p:tgtEl>
                                          <p:spTgt spid="62945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1" name="drumroll.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indefinite" fill="hold">
                                          <p:stCondLst>
                                            <p:cond delay="0"/>
                                          </p:stCondLst>
                                        </p:cTn>
                                        <p:tgtEl>
                                          <p:spTgt spid="6294535"/>
                                        </p:tgtEl>
                                        <p:attrNameLst>
                                          <p:attrName>style.visibility</p:attrName>
                                        </p:attrNameLst>
                                      </p:cBhvr>
                                      <p:to>
                                        <p:strVal val="visible"/>
                                      </p:to>
                                    </p:set>
                                    <p:anim calcmode="lin" valueType="num">
                                      <p:cBhvr additive="base">
                                        <p:cTn id="37" dur="500" fill="hold"/>
                                        <p:tgtEl>
                                          <p:spTgt spid="6294535"/>
                                        </p:tgtEl>
                                        <p:attrNameLst>
                                          <p:attrName>ppt_x</p:attrName>
                                        </p:attrNameLst>
                                      </p:cBhvr>
                                      <p:tavLst>
                                        <p:tav tm="0">
                                          <p:val>
                                            <p:strVal val="0-#ppt_w/2"/>
                                          </p:val>
                                        </p:tav>
                                        <p:tav tm="100000">
                                          <p:val>
                                            <p:strVal val="#ppt_x"/>
                                          </p:val>
                                        </p:tav>
                                      </p:tavLst>
                                    </p:anim>
                                    <p:anim calcmode="lin" valueType="num">
                                      <p:cBhvr additive="base">
                                        <p:cTn id="38" dur="500" fill="hold"/>
                                        <p:tgtEl>
                                          <p:spTgt spid="629453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1" name="drumroll.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indefinite" fill="hold">
                                          <p:stCondLst>
                                            <p:cond delay="0"/>
                                          </p:stCondLst>
                                        </p:cTn>
                                        <p:tgtEl>
                                          <p:spTgt spid="6294536"/>
                                        </p:tgtEl>
                                        <p:attrNameLst>
                                          <p:attrName>style.visibility</p:attrName>
                                        </p:attrNameLst>
                                      </p:cBhvr>
                                      <p:to>
                                        <p:strVal val="visible"/>
                                      </p:to>
                                    </p:set>
                                    <p:anim calcmode="lin" valueType="num">
                                      <p:cBhvr additive="base">
                                        <p:cTn id="43" dur="500" fill="hold"/>
                                        <p:tgtEl>
                                          <p:spTgt spid="6294536"/>
                                        </p:tgtEl>
                                        <p:attrNameLst>
                                          <p:attrName>ppt_x</p:attrName>
                                        </p:attrNameLst>
                                      </p:cBhvr>
                                      <p:tavLst>
                                        <p:tav tm="0">
                                          <p:val>
                                            <p:strVal val="0-#ppt_w/2"/>
                                          </p:val>
                                        </p:tav>
                                        <p:tav tm="100000">
                                          <p:val>
                                            <p:strVal val="#ppt_x"/>
                                          </p:val>
                                        </p:tav>
                                      </p:tavLst>
                                    </p:anim>
                                    <p:anim calcmode="lin" valueType="num">
                                      <p:cBhvr additive="base">
                                        <p:cTn id="44" dur="500" fill="hold"/>
                                        <p:tgtEl>
                                          <p:spTgt spid="629453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indefinite" fill="hold">
                                          <p:stCondLst>
                                            <p:cond delay="0"/>
                                          </p:stCondLst>
                                        </p:cTn>
                                        <p:tgtEl>
                                          <p:spTgt spid="6294537"/>
                                        </p:tgtEl>
                                        <p:attrNameLst>
                                          <p:attrName>style.visibility</p:attrName>
                                        </p:attrNameLst>
                                      </p:cBhvr>
                                      <p:to>
                                        <p:strVal val="visible"/>
                                      </p:to>
                                    </p:set>
                                    <p:anim calcmode="lin" valueType="num">
                                      <p:cBhvr additive="base">
                                        <p:cTn id="49" dur="500" fill="hold"/>
                                        <p:tgtEl>
                                          <p:spTgt spid="6294537"/>
                                        </p:tgtEl>
                                        <p:attrNameLst>
                                          <p:attrName>ppt_x</p:attrName>
                                        </p:attrNameLst>
                                      </p:cBhvr>
                                      <p:tavLst>
                                        <p:tav tm="0">
                                          <p:val>
                                            <p:strVal val="0-#ppt_w/2"/>
                                          </p:val>
                                        </p:tav>
                                        <p:tav tm="100000">
                                          <p:val>
                                            <p:strVal val="#ppt_x"/>
                                          </p:val>
                                        </p:tav>
                                      </p:tavLst>
                                    </p:anim>
                                    <p:anim calcmode="lin" valueType="num">
                                      <p:cBhvr additive="base">
                                        <p:cTn id="50" dur="500" fill="hold"/>
                                        <p:tgtEl>
                                          <p:spTgt spid="629453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1" name="drumroll.wav"/>
                                        </p:tgtEl>
                                      </p:cMediaNode>
                                    </p:audio>
                                  </p:sub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indefinite" fill="hold">
                                          <p:stCondLst>
                                            <p:cond delay="0"/>
                                          </p:stCondLst>
                                        </p:cTn>
                                        <p:tgtEl>
                                          <p:spTgt spid="6294538"/>
                                        </p:tgtEl>
                                        <p:attrNameLst>
                                          <p:attrName>style.visibility</p:attrName>
                                        </p:attrNameLst>
                                      </p:cBhvr>
                                      <p:to>
                                        <p:strVal val="visible"/>
                                      </p:to>
                                    </p:set>
                                    <p:anim calcmode="lin" valueType="num">
                                      <p:cBhvr additive="base">
                                        <p:cTn id="55" dur="500" fill="hold"/>
                                        <p:tgtEl>
                                          <p:spTgt spid="6294538"/>
                                        </p:tgtEl>
                                        <p:attrNameLst>
                                          <p:attrName>ppt_x</p:attrName>
                                        </p:attrNameLst>
                                      </p:cBhvr>
                                      <p:tavLst>
                                        <p:tav tm="0">
                                          <p:val>
                                            <p:strVal val="0-#ppt_w/2"/>
                                          </p:val>
                                        </p:tav>
                                        <p:tav tm="100000">
                                          <p:val>
                                            <p:strVal val="#ppt_x"/>
                                          </p:val>
                                        </p:tav>
                                      </p:tavLst>
                                    </p:anim>
                                    <p:anim calcmode="lin" valueType="num">
                                      <p:cBhvr additive="base">
                                        <p:cTn id="56" dur="500" fill="hold"/>
                                        <p:tgtEl>
                                          <p:spTgt spid="629453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1" name="drumroll.wav"/>
                                        </p:tgtEl>
                                      </p:cMediaNode>
                                    </p:audio>
                                  </p:subTnLst>
                                </p:cTn>
                              </p:par>
                            </p:childTnLst>
                          </p:cTn>
                        </p:par>
                      </p:childTnLst>
                    </p:cTn>
                  </p:par>
                  <p:par>
                    <p:cTn id="57" fill="hold">
                      <p:stCondLst>
                        <p:cond delay="indefinite"/>
                      </p:stCondLst>
                      <p:childTnLst>
                        <p:par>
                          <p:cTn id="58" fill="hold">
                            <p:stCondLst>
                              <p:cond delay="0"/>
                            </p:stCondLst>
                            <p:childTnLst>
                              <p:par>
                                <p:cTn id="59" presetID="2" presetClass="entr" presetSubtype="8" fill="hold" nodeType="clickEffect">
                                  <p:stCondLst>
                                    <p:cond delay="0"/>
                                  </p:stCondLst>
                                  <p:childTnLst>
                                    <p:set>
                                      <p:cBhvr>
                                        <p:cTn id="60" dur="indefinite" fill="hold">
                                          <p:stCondLst>
                                            <p:cond delay="0"/>
                                          </p:stCondLst>
                                        </p:cTn>
                                        <p:tgtEl>
                                          <p:spTgt spid="6294539"/>
                                        </p:tgtEl>
                                        <p:attrNameLst>
                                          <p:attrName>style.visibility</p:attrName>
                                        </p:attrNameLst>
                                      </p:cBhvr>
                                      <p:to>
                                        <p:strVal val="visible"/>
                                      </p:to>
                                    </p:set>
                                    <p:anim calcmode="lin" valueType="num">
                                      <p:cBhvr additive="base">
                                        <p:cTn id="61" dur="500" fill="hold"/>
                                        <p:tgtEl>
                                          <p:spTgt spid="6294539"/>
                                        </p:tgtEl>
                                        <p:attrNameLst>
                                          <p:attrName>ppt_x</p:attrName>
                                        </p:attrNameLst>
                                      </p:cBhvr>
                                      <p:tavLst>
                                        <p:tav tm="0">
                                          <p:val>
                                            <p:strVal val="0-#ppt_w/2"/>
                                          </p:val>
                                        </p:tav>
                                        <p:tav tm="100000">
                                          <p:val>
                                            <p:strVal val="#ppt_x"/>
                                          </p:val>
                                        </p:tav>
                                      </p:tavLst>
                                    </p:anim>
                                    <p:anim calcmode="lin" valueType="num">
                                      <p:cBhvr additive="base">
                                        <p:cTn id="62" dur="500" fill="hold"/>
                                        <p:tgtEl>
                                          <p:spTgt spid="62945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4530" grpId="0"/>
      <p:bldP spid="6294531" grpId="0"/>
      <p:bldP spid="6294532" grpId="0"/>
      <p:bldP spid="6294534" grpId="0"/>
      <p:bldP spid="6294535" grpId="0"/>
      <p:bldP spid="6294537" grpId="0"/>
      <p:bldP spid="62945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89" name="Picture 6" descr="月季"/>
          <p:cNvPicPr>
            <a:picLocks noChangeAspect="1"/>
          </p:cNvPicPr>
          <p:nvPr/>
        </p:nvPicPr>
        <p:blipFill>
          <a:blip r:embed="rId1"/>
          <a:stretch>
            <a:fillRect/>
          </a:stretch>
        </p:blipFill>
        <p:spPr>
          <a:xfrm>
            <a:off x="-33337" y="0"/>
            <a:ext cx="9177337" cy="7191375"/>
          </a:xfrm>
          <a:prstGeom prst="rect">
            <a:avLst/>
          </a:prstGeom>
          <a:noFill/>
          <a:ln w="9525">
            <a:noFill/>
          </a:ln>
        </p:spPr>
      </p:pic>
      <p:sp>
        <p:nvSpPr>
          <p:cNvPr id="37890" name="矩形 27650"/>
          <p:cNvSpPr/>
          <p:nvPr/>
        </p:nvSpPr>
        <p:spPr>
          <a:xfrm>
            <a:off x="395288" y="260350"/>
            <a:ext cx="3671887" cy="792163"/>
          </a:xfrm>
          <a:prstGeom prst="rect">
            <a:avLst/>
          </a:prstGeom>
        </p:spPr>
        <p:txBody>
          <a:bodyPr wrap="none" fromWordArt="1">
            <a:prstTxWarp prst="textPlain">
              <a:avLst>
                <a:gd name="adj" fmla="val 50000"/>
              </a:avLst>
            </a:prstTxWarp>
            <a:normAutofit/>
          </a:bodyPr>
          <a:p>
            <a:pPr algn="ctr"/>
            <a:r>
              <a:rPr lang="zh-CN" altLang="en-US" sz="4400" b="1">
                <a:ln w="12700" cap="flat" cmpd="sng">
                  <a:solidFill>
                    <a:srgbClr val="3333CC"/>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rPr>
              <a:t>学习第三段</a:t>
            </a:r>
            <a:endParaRPr lang="zh-CN" altLang="en-US" sz="4400" b="1">
              <a:ln w="12700" cap="flat" cmpd="sng">
                <a:solidFill>
                  <a:srgbClr val="3333CC"/>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endParaRPr>
          </a:p>
        </p:txBody>
      </p:sp>
      <p:sp>
        <p:nvSpPr>
          <p:cNvPr id="27652" name="文本框 27651"/>
          <p:cNvSpPr txBox="1"/>
          <p:nvPr/>
        </p:nvSpPr>
        <p:spPr>
          <a:xfrm>
            <a:off x="1908175" y="1268413"/>
            <a:ext cx="6348413" cy="762000"/>
          </a:xfrm>
          <a:prstGeom prst="rect">
            <a:avLst/>
          </a:prstGeom>
          <a:noFill/>
          <a:ln w="9525">
            <a:noFill/>
          </a:ln>
        </p:spPr>
        <p:txBody>
          <a:bodyPr wrap="none" anchor="t">
            <a:spAutoFit/>
          </a:bodyPr>
          <a:p>
            <a:r>
              <a:rPr lang="zh-CN" altLang="en-US" sz="4400" b="1" noProof="1" dirty="0">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cs typeface="+mn-ea"/>
              </a:rPr>
              <a:t>小组讨论解决以下问题：</a:t>
            </a:r>
            <a:endParaRPr lang="zh-CN" altLang="en-US" sz="4400" b="1" noProof="1" dirty="0">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endParaRPr>
          </a:p>
        </p:txBody>
      </p:sp>
      <p:sp>
        <p:nvSpPr>
          <p:cNvPr id="27653" name="矩形 27652"/>
          <p:cNvSpPr/>
          <p:nvPr/>
        </p:nvSpPr>
        <p:spPr>
          <a:xfrm>
            <a:off x="684213" y="2205038"/>
            <a:ext cx="8459788" cy="676275"/>
          </a:xfrm>
          <a:prstGeom prst="rect">
            <a:avLst/>
          </a:prstGeom>
          <a:noFill/>
          <a:ln w="9525">
            <a:noFill/>
          </a:ln>
        </p:spPr>
        <p:txBody>
          <a:bodyPr>
            <a:spAutoFit/>
          </a:bodyPr>
          <a:p>
            <a:pPr lvl="0" fontAlgn="base">
              <a:lnSpc>
                <a:spcPct val="80000"/>
              </a:lnSpc>
            </a:pPr>
            <a:r>
              <a:rPr lang="en-US" altLang="zh-CN" sz="2400" b="1" strike="noStrike" noProof="1">
                <a:effectLst>
                  <a:outerShdw blurRad="38100" dist="38100" dir="2700000">
                    <a:srgbClr val="FFFFFF"/>
                  </a:outerShdw>
                </a:effectLst>
                <a:latin typeface="华文行楷" pitchFamily="2" charset="-122"/>
                <a:ea typeface="华文行楷" pitchFamily="2" charset="-122"/>
                <a:cs typeface="+mn-ea"/>
              </a:rPr>
              <a:t>1</a:t>
            </a:r>
            <a:r>
              <a:rPr lang="zh-CN" altLang="en-US" sz="2400" b="1" strike="noStrike" noProof="1">
                <a:effectLst>
                  <a:outerShdw blurRad="38100" dist="38100" dir="2700000">
                    <a:srgbClr val="FFFFFF"/>
                  </a:outerShdw>
                </a:effectLst>
                <a:latin typeface="华文行楷" pitchFamily="2" charset="-122"/>
                <a:ea typeface="华文行楷" pitchFamily="2" charset="-122"/>
                <a:cs typeface="+mn-ea"/>
              </a:rPr>
              <a:t>、作者用孔子的言行，阐述了什么观点？</a:t>
            </a:r>
            <a:endParaRPr lang="zh-CN" altLang="en-US" sz="2400" b="1" strike="noStrike" noProof="1">
              <a:effectLst>
                <a:outerShdw blurRad="38100" dist="38100" dir="2700000">
                  <a:srgbClr val="FFFFFF"/>
                </a:outerShdw>
              </a:effectLst>
              <a:latin typeface="华文行楷" pitchFamily="2" charset="-122"/>
              <a:ea typeface="华文行楷" pitchFamily="2" charset="-122"/>
            </a:endParaRPr>
          </a:p>
          <a:p>
            <a:pPr lvl="0" fontAlgn="base">
              <a:lnSpc>
                <a:spcPct val="80000"/>
              </a:lnSpc>
            </a:pPr>
            <a:r>
              <a:rPr lang="zh-CN" altLang="en-US" sz="2400" b="1" strike="noStrike" noProof="1">
                <a:effectLst>
                  <a:outerShdw blurRad="38100" dist="38100" dir="2700000">
                    <a:srgbClr val="FFFFFF"/>
                  </a:outerShdw>
                </a:effectLst>
                <a:latin typeface="华文行楷" pitchFamily="2" charset="-122"/>
                <a:ea typeface="华文行楷" pitchFamily="2" charset="-122"/>
                <a:cs typeface="+mn-ea"/>
              </a:rPr>
              <a:t>（本段分论点）</a:t>
            </a:r>
            <a:endParaRPr lang="zh-CN" altLang="en-US" sz="2400" b="1" strike="noStrike" noProof="1">
              <a:effectLst>
                <a:outerShdw blurRad="38100" dist="38100" dir="2700000">
                  <a:srgbClr val="FFFFFF"/>
                </a:outerShdw>
              </a:effectLst>
              <a:latin typeface="华文行楷" pitchFamily="2" charset="-122"/>
              <a:ea typeface="华文行楷" pitchFamily="2" charset="-122"/>
            </a:endParaRPr>
          </a:p>
        </p:txBody>
      </p:sp>
      <p:sp>
        <p:nvSpPr>
          <p:cNvPr id="27654" name="文本框 27653"/>
          <p:cNvSpPr txBox="1"/>
          <p:nvPr/>
        </p:nvSpPr>
        <p:spPr>
          <a:xfrm>
            <a:off x="3995738" y="2708275"/>
            <a:ext cx="3097213" cy="433388"/>
          </a:xfrm>
          <a:prstGeom prst="rect">
            <a:avLst/>
          </a:prstGeom>
          <a:noFill/>
          <a:ln w="9525">
            <a:noFill/>
          </a:ln>
        </p:spPr>
        <p:txBody>
          <a:bodyPr>
            <a:spAutoFit/>
          </a:bodyPr>
          <a:p>
            <a:pPr>
              <a:lnSpc>
                <a:spcPct val="80000"/>
              </a:lnSpc>
              <a:spcBef>
                <a:spcPct val="50000"/>
              </a:spcBef>
            </a:pPr>
            <a:r>
              <a:rPr lang="zh-CN" altLang="en-US" sz="2800" b="1" noProof="1">
                <a:solidFill>
                  <a:srgbClr val="FF3300"/>
                </a:solidFill>
                <a:effectLst>
                  <a:outerShdw blurRad="38100" dist="38100" dir="2700000">
                    <a:srgbClr val="000000"/>
                  </a:outerShdw>
                </a:effectLst>
                <a:latin typeface="黑体" panose="02010609060101010101" pitchFamily="2" charset="-122"/>
                <a:ea typeface="黑体" panose="02010609060101010101" pitchFamily="2" charset="-122"/>
                <a:cs typeface="+mn-ea"/>
              </a:rPr>
              <a:t>圣人无常师。</a:t>
            </a:r>
            <a:endParaRPr lang="zh-CN" altLang="en-US" sz="2800" b="1" noProof="1">
              <a:solidFill>
                <a:srgbClr val="FF33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27655" name="矩形 27654"/>
          <p:cNvSpPr/>
          <p:nvPr/>
        </p:nvSpPr>
        <p:spPr>
          <a:xfrm>
            <a:off x="755650" y="3213100"/>
            <a:ext cx="5184775" cy="384175"/>
          </a:xfrm>
          <a:prstGeom prst="rect">
            <a:avLst/>
          </a:prstGeom>
          <a:noFill/>
          <a:ln w="9525">
            <a:noFill/>
          </a:ln>
        </p:spPr>
        <p:txBody>
          <a:bodyPr>
            <a:spAutoFit/>
          </a:bodyPr>
          <a:p>
            <a:pPr lvl="0" fontAlgn="base">
              <a:lnSpc>
                <a:spcPct val="80000"/>
              </a:lnSpc>
            </a:pPr>
            <a:r>
              <a:rPr lang="en-US" altLang="zh-CN" sz="2400" b="1" strike="noStrike" noProof="1">
                <a:effectLst>
                  <a:outerShdw blurRad="38100" dist="38100" dir="2700000">
                    <a:srgbClr val="FFFFFF"/>
                  </a:outerShdw>
                </a:effectLst>
                <a:latin typeface="华文行楷" pitchFamily="2" charset="-122"/>
                <a:ea typeface="华文行楷" pitchFamily="2" charset="-122"/>
                <a:cs typeface="+mn-ea"/>
              </a:rPr>
              <a:t>2</a:t>
            </a:r>
            <a:r>
              <a:rPr lang="zh-CN" altLang="en-US" sz="2400" b="1" strike="noStrike" noProof="1">
                <a:effectLst>
                  <a:outerShdw blurRad="38100" dist="38100" dir="2700000">
                    <a:srgbClr val="FFFFFF"/>
                  </a:outerShdw>
                </a:effectLst>
                <a:latin typeface="华文行楷" pitchFamily="2" charset="-122"/>
                <a:ea typeface="华文行楷" pitchFamily="2" charset="-122"/>
                <a:cs typeface="+mn-ea"/>
              </a:rPr>
              <a:t>、本段用的是什么论证方法？</a:t>
            </a:r>
            <a:endParaRPr lang="zh-CN" altLang="en-US" sz="2400" b="1" strike="noStrike" noProof="1">
              <a:effectLst>
                <a:outerShdw blurRad="38100" dist="38100" dir="2700000">
                  <a:srgbClr val="FFFFFF"/>
                </a:outerShdw>
              </a:effectLst>
              <a:latin typeface="华文行楷" pitchFamily="2" charset="-122"/>
              <a:ea typeface="华文行楷" pitchFamily="2" charset="-122"/>
            </a:endParaRPr>
          </a:p>
        </p:txBody>
      </p:sp>
      <p:sp>
        <p:nvSpPr>
          <p:cNvPr id="27656" name="矩形 27655"/>
          <p:cNvSpPr/>
          <p:nvPr/>
        </p:nvSpPr>
        <p:spPr>
          <a:xfrm>
            <a:off x="3635375" y="3644900"/>
            <a:ext cx="4643438" cy="433388"/>
          </a:xfrm>
          <a:prstGeom prst="rect">
            <a:avLst/>
          </a:prstGeom>
          <a:noFill/>
          <a:ln w="9525">
            <a:noFill/>
          </a:ln>
        </p:spPr>
        <p:txBody>
          <a:bodyPr>
            <a:spAutoFit/>
          </a:bodyPr>
          <a:p>
            <a:pPr lvl="0" fontAlgn="base">
              <a:lnSpc>
                <a:spcPct val="80000"/>
              </a:lnSpc>
            </a:pPr>
            <a:r>
              <a:rPr lang="zh-CN" altLang="en-US" sz="2800" b="1" strike="noStrike" noProof="1">
                <a:solidFill>
                  <a:srgbClr val="FF3300"/>
                </a:solidFill>
                <a:effectLst>
                  <a:outerShdw blurRad="38100" dist="38100" dir="2700000">
                    <a:srgbClr val="000000"/>
                  </a:outerShdw>
                </a:effectLst>
                <a:latin typeface="黑体" panose="02010609060101010101" pitchFamily="2" charset="-122"/>
                <a:ea typeface="黑体" panose="02010609060101010101" pitchFamily="2" charset="-122"/>
                <a:cs typeface="+mn-ea"/>
              </a:rPr>
              <a:t>举例论证  引用论证。</a:t>
            </a:r>
            <a:endParaRPr lang="zh-CN" altLang="en-US" sz="2800" b="1" strike="noStrike" noProof="1">
              <a:solidFill>
                <a:srgbClr val="FF3300"/>
              </a:solidFill>
              <a:effectLst>
                <a:outerShdw blurRad="38100" dist="38100" dir="2700000">
                  <a:srgbClr val="000000"/>
                </a:outerShdw>
              </a:effectLst>
              <a:latin typeface="黑体" panose="02010609060101010101" pitchFamily="2" charset="-122"/>
              <a:ea typeface="黑体" panose="02010609060101010101" pitchFamily="2" charset="-122"/>
            </a:endParaRPr>
          </a:p>
        </p:txBody>
      </p:sp>
      <p:sp>
        <p:nvSpPr>
          <p:cNvPr id="27657" name="矩形 27656"/>
          <p:cNvSpPr/>
          <p:nvPr/>
        </p:nvSpPr>
        <p:spPr>
          <a:xfrm>
            <a:off x="3276600" y="4149725"/>
            <a:ext cx="5616575" cy="774700"/>
          </a:xfrm>
          <a:prstGeom prst="rect">
            <a:avLst/>
          </a:prstGeom>
          <a:noFill/>
          <a:ln w="9525">
            <a:noFill/>
          </a:ln>
        </p:spPr>
        <p:txBody>
          <a:bodyPr anchor="t">
            <a:spAutoFit/>
          </a:bodyPr>
          <a:p>
            <a:pPr>
              <a:lnSpc>
                <a:spcPct val="80000"/>
              </a:lnSpc>
            </a:pPr>
            <a:r>
              <a:rPr lang="en-US" altLang="zh-CN" sz="2800" b="1">
                <a:latin typeface="Times New Roman" panose="02020603050405020304" pitchFamily="18" charset="0"/>
                <a:ea typeface="宋体" panose="02010600030101010101" pitchFamily="2" charset="-122"/>
              </a:rPr>
              <a:t>3</a:t>
            </a:r>
            <a:r>
              <a:rPr lang="zh-CN" altLang="en-US" sz="2800" b="1">
                <a:latin typeface="Times New Roman" panose="02020603050405020304" pitchFamily="18" charset="0"/>
                <a:ea typeface="宋体" panose="02010600030101010101" pitchFamily="2" charset="-122"/>
              </a:rPr>
              <a:t>、孔子的例子，意在证明怎样的观点？</a:t>
            </a:r>
            <a:endParaRPr lang="zh-CN" altLang="en-US" sz="2800" b="1">
              <a:latin typeface="Times New Roman" panose="02020603050405020304" pitchFamily="18" charset="0"/>
              <a:ea typeface="宋体" panose="02010600030101010101" pitchFamily="2" charset="-122"/>
            </a:endParaRPr>
          </a:p>
        </p:txBody>
      </p:sp>
      <p:sp>
        <p:nvSpPr>
          <p:cNvPr id="27658" name="矩形 27657"/>
          <p:cNvSpPr/>
          <p:nvPr/>
        </p:nvSpPr>
        <p:spPr>
          <a:xfrm>
            <a:off x="3563938" y="5086350"/>
            <a:ext cx="5400675" cy="1771650"/>
          </a:xfrm>
          <a:prstGeom prst="rect">
            <a:avLst/>
          </a:prstGeom>
          <a:noFill/>
          <a:ln w="9525">
            <a:noFill/>
          </a:ln>
        </p:spPr>
        <p:txBody>
          <a:bodyPr anchor="t">
            <a:spAutoFit/>
          </a:bodyPr>
          <a:p>
            <a:pPr>
              <a:lnSpc>
                <a:spcPct val="80000"/>
              </a:lnSpc>
              <a:spcBef>
                <a:spcPct val="20000"/>
              </a:spcBef>
              <a:buClr>
                <a:schemeClr val="tx2"/>
              </a:buClr>
              <a:buSzPct val="95000"/>
              <a:buFont typeface="Wingdings" panose="05000000000000000000" pitchFamily="2" charset="2"/>
              <a:buNone/>
            </a:pPr>
            <a:r>
              <a:rPr lang="zh-CN" altLang="en-US" sz="2400" b="1">
                <a:solidFill>
                  <a:srgbClr val="FF3300"/>
                </a:solidFill>
                <a:latin typeface="Times New Roman" panose="02020603050405020304" pitchFamily="18" charset="0"/>
                <a:ea typeface="黑体" panose="02010609060101010101" pitchFamily="2" charset="-122"/>
              </a:rPr>
              <a:t>“学者必有</a:t>
            </a:r>
            <a:r>
              <a:rPr lang="zh-CN" altLang="en-US" sz="2400" b="1" dirty="0">
                <a:solidFill>
                  <a:srgbClr val="FF3300"/>
                </a:solidFill>
                <a:latin typeface="Times New Roman" panose="02020603050405020304" pitchFamily="18" charset="0"/>
                <a:ea typeface="黑体" panose="02010609060101010101" pitchFamily="2" charset="-122"/>
              </a:rPr>
              <a:t>师”。</a:t>
            </a:r>
            <a:endParaRPr lang="zh-CN" altLang="en-US" sz="2400" b="1" dirty="0">
              <a:solidFill>
                <a:srgbClr val="FF3300"/>
              </a:solidFill>
              <a:latin typeface="Times New Roman" panose="02020603050405020304" pitchFamily="18" charset="0"/>
              <a:ea typeface="黑体" panose="02010609060101010101" pitchFamily="2" charset="-122"/>
            </a:endParaRPr>
          </a:p>
          <a:p>
            <a:pPr>
              <a:lnSpc>
                <a:spcPct val="80000"/>
              </a:lnSpc>
              <a:spcBef>
                <a:spcPct val="20000"/>
              </a:spcBef>
              <a:buClr>
                <a:schemeClr val="tx2"/>
              </a:buClr>
              <a:buSzPct val="95000"/>
              <a:buFont typeface="Wingdings" panose="05000000000000000000" pitchFamily="2" charset="2"/>
              <a:buNone/>
            </a:pPr>
            <a:r>
              <a:rPr lang="zh-CN" altLang="en-US" sz="2400" b="1" dirty="0">
                <a:solidFill>
                  <a:srgbClr val="FF3300"/>
                </a:solidFill>
                <a:latin typeface="Times New Roman" panose="02020603050405020304" pitchFamily="18" charset="0"/>
                <a:ea typeface="黑体" panose="02010609060101010101" pitchFamily="2" charset="-122"/>
              </a:rPr>
              <a:t>“</a:t>
            </a:r>
            <a:r>
              <a:rPr lang="zh-CN" altLang="en-US" sz="2400" b="1">
                <a:solidFill>
                  <a:srgbClr val="FF3300"/>
                </a:solidFill>
                <a:latin typeface="Times New Roman" panose="02020603050405020304" pitchFamily="18" charset="0"/>
                <a:ea typeface="黑体" panose="02010609060101010101" pitchFamily="2" charset="-122"/>
              </a:rPr>
              <a:t>道之所存，师之所存</a:t>
            </a:r>
            <a:r>
              <a:rPr lang="zh-CN" altLang="en-US" sz="2400" b="1" dirty="0">
                <a:solidFill>
                  <a:srgbClr val="FF3300"/>
                </a:solidFill>
                <a:latin typeface="Times New Roman" panose="02020603050405020304" pitchFamily="18" charset="0"/>
                <a:ea typeface="黑体" panose="02010609060101010101" pitchFamily="2" charset="-122"/>
              </a:rPr>
              <a:t>也。”</a:t>
            </a:r>
            <a:endParaRPr lang="zh-CN" altLang="en-US" sz="2400" b="1" dirty="0">
              <a:solidFill>
                <a:srgbClr val="FF3300"/>
              </a:solidFill>
              <a:latin typeface="Times New Roman" panose="02020603050405020304" pitchFamily="18" charset="0"/>
              <a:ea typeface="黑体" panose="02010609060101010101" pitchFamily="2" charset="-122"/>
            </a:endParaRPr>
          </a:p>
          <a:p>
            <a:pPr>
              <a:lnSpc>
                <a:spcPct val="80000"/>
              </a:lnSpc>
              <a:spcBef>
                <a:spcPct val="20000"/>
              </a:spcBef>
              <a:buClr>
                <a:schemeClr val="tx2"/>
              </a:buClr>
              <a:buSzPct val="95000"/>
              <a:buFont typeface="Wingdings" panose="05000000000000000000" pitchFamily="2" charset="2"/>
              <a:buNone/>
            </a:pPr>
            <a:r>
              <a:rPr lang="zh-CN" altLang="en-US" sz="2400" b="1" dirty="0">
                <a:solidFill>
                  <a:srgbClr val="FF3300"/>
                </a:solidFill>
                <a:latin typeface="Times New Roman" panose="02020603050405020304" pitchFamily="18" charset="0"/>
                <a:ea typeface="黑体" panose="02010609060101010101" pitchFamily="2" charset="-122"/>
              </a:rPr>
              <a:t>“古之圣人</a:t>
            </a:r>
            <a:r>
              <a:rPr lang="en-US" altLang="zh-CN" sz="2400" b="1">
                <a:solidFill>
                  <a:srgbClr val="FF3300"/>
                </a:solidFill>
                <a:latin typeface="Times New Roman" panose="02020603050405020304" pitchFamily="18" charset="0"/>
                <a:ea typeface="黑体" panose="02010609060101010101" pitchFamily="2" charset="-122"/>
              </a:rPr>
              <a:t>-------</a:t>
            </a:r>
            <a:r>
              <a:rPr lang="zh-CN" altLang="en-US" sz="2400" b="1" dirty="0">
                <a:solidFill>
                  <a:srgbClr val="FF3300"/>
                </a:solidFill>
                <a:latin typeface="Times New Roman" panose="02020603050405020304" pitchFamily="18" charset="0"/>
                <a:ea typeface="黑体" panose="02010609060101010101" pitchFamily="2" charset="-122"/>
              </a:rPr>
              <a:t>从师而问”</a:t>
            </a:r>
            <a:endParaRPr lang="zh-CN" altLang="en-US" sz="2400" b="1" dirty="0">
              <a:solidFill>
                <a:srgbClr val="FF3300"/>
              </a:solidFill>
              <a:latin typeface="Times New Roman" panose="02020603050405020304" pitchFamily="18" charset="0"/>
              <a:ea typeface="黑体" panose="02010609060101010101" pitchFamily="2" charset="-122"/>
            </a:endParaRPr>
          </a:p>
          <a:p>
            <a:pPr>
              <a:lnSpc>
                <a:spcPct val="80000"/>
              </a:lnSpc>
              <a:spcBef>
                <a:spcPct val="20000"/>
              </a:spcBef>
              <a:buClr>
                <a:schemeClr val="tx2"/>
              </a:buClr>
              <a:buSzPct val="95000"/>
              <a:buFont typeface="Wingdings" panose="05000000000000000000" pitchFamily="2" charset="2"/>
              <a:buNone/>
            </a:pPr>
            <a:r>
              <a:rPr lang="zh-CN" altLang="en-US" sz="2400" b="1">
                <a:solidFill>
                  <a:srgbClr val="FF3300"/>
                </a:solidFill>
                <a:latin typeface="Times New Roman" panose="02020603050405020304" pitchFamily="18" charset="0"/>
                <a:ea typeface="黑体" panose="02010609060101010101" pitchFamily="2" charset="-122"/>
              </a:rPr>
              <a:t>“弟子不必不如师，师不必贤于弟子，闻道有先后，术业有专攻。”</a:t>
            </a:r>
            <a:endParaRPr lang="zh-CN" altLang="en-US" sz="2400" b="1">
              <a:solidFill>
                <a:srgbClr val="FF33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0-#ppt_w/2"/>
                                          </p:val>
                                        </p:tav>
                                        <p:tav tm="100000">
                                          <p:val>
                                            <p:strVal val="#ppt_x"/>
                                          </p:val>
                                        </p:tav>
                                      </p:tavLst>
                                    </p:anim>
                                    <p:anim calcmode="lin" valueType="num">
                                      <p:cBhvr additive="base">
                                        <p:cTn id="8" dur="500" fill="hold"/>
                                        <p:tgtEl>
                                          <p:spTgt spid="2765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indefinite" fill="hold">
                                          <p:stCondLst>
                                            <p:cond delay="0"/>
                                          </p:stCondLst>
                                        </p:cTn>
                                        <p:tgtEl>
                                          <p:spTgt spid="27653"/>
                                        </p:tgtEl>
                                        <p:attrNameLst>
                                          <p:attrName>style.visibility</p:attrName>
                                        </p:attrNameLst>
                                      </p:cBhvr>
                                      <p:to>
                                        <p:strVal val="visible"/>
                                      </p:to>
                                    </p:set>
                                    <p:anim calcmode="lin" valueType="num">
                                      <p:cBhvr additive="base">
                                        <p:cTn id="13" dur="500" fill="hold"/>
                                        <p:tgtEl>
                                          <p:spTgt spid="27653"/>
                                        </p:tgtEl>
                                        <p:attrNameLst>
                                          <p:attrName>ppt_x</p:attrName>
                                        </p:attrNameLst>
                                      </p:cBhvr>
                                      <p:tavLst>
                                        <p:tav tm="0">
                                          <p:val>
                                            <p:strVal val="0-#ppt_w/2"/>
                                          </p:val>
                                        </p:tav>
                                        <p:tav tm="100000">
                                          <p:val>
                                            <p:strVal val="#ppt_x"/>
                                          </p:val>
                                        </p:tav>
                                      </p:tavLst>
                                    </p:anim>
                                    <p:anim calcmode="lin" valueType="num">
                                      <p:cBhvr additive="base">
                                        <p:cTn id="14" dur="500" fill="hold"/>
                                        <p:tgtEl>
                                          <p:spTgt spid="2765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indefinite" fill="hold">
                                          <p:stCondLst>
                                            <p:cond delay="0"/>
                                          </p:stCondLst>
                                        </p:cTn>
                                        <p:tgtEl>
                                          <p:spTgt spid="27654"/>
                                        </p:tgtEl>
                                        <p:attrNameLst>
                                          <p:attrName>style.visibility</p:attrName>
                                        </p:attrNameLst>
                                      </p:cBhvr>
                                      <p:to>
                                        <p:strVal val="visible"/>
                                      </p:to>
                                    </p:set>
                                    <p:anim calcmode="lin" valueType="num">
                                      <p:cBhvr additive="base">
                                        <p:cTn id="19" dur="500" fill="hold"/>
                                        <p:tgtEl>
                                          <p:spTgt spid="27654"/>
                                        </p:tgtEl>
                                        <p:attrNameLst>
                                          <p:attrName>ppt_x</p:attrName>
                                        </p:attrNameLst>
                                      </p:cBhvr>
                                      <p:tavLst>
                                        <p:tav tm="0">
                                          <p:val>
                                            <p:strVal val="0-#ppt_w/2"/>
                                          </p:val>
                                        </p:tav>
                                        <p:tav tm="100000">
                                          <p:val>
                                            <p:strVal val="#ppt_x"/>
                                          </p:val>
                                        </p:tav>
                                      </p:tavLst>
                                    </p:anim>
                                    <p:anim calcmode="lin" valueType="num">
                                      <p:cBhvr additive="base">
                                        <p:cTn id="20" dur="500" fill="hold"/>
                                        <p:tgtEl>
                                          <p:spTgt spid="2765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indefinite" fill="hold">
                                          <p:stCondLst>
                                            <p:cond delay="0"/>
                                          </p:stCondLst>
                                        </p:cTn>
                                        <p:tgtEl>
                                          <p:spTgt spid="27655"/>
                                        </p:tgtEl>
                                        <p:attrNameLst>
                                          <p:attrName>style.visibility</p:attrName>
                                        </p:attrNameLst>
                                      </p:cBhvr>
                                      <p:to>
                                        <p:strVal val="visible"/>
                                      </p:to>
                                    </p:set>
                                    <p:anim by="(-#ppt_w*2)" calcmode="lin" valueType="num">
                                      <p:cBhvr rctx="PPT">
                                        <p:cTn id="25" dur="500" autoRev="1" fill="hold">
                                          <p:stCondLst>
                                            <p:cond delay="0"/>
                                          </p:stCondLst>
                                        </p:cTn>
                                        <p:tgtEl>
                                          <p:spTgt spid="27655"/>
                                        </p:tgtEl>
                                        <p:attrNameLst>
                                          <p:attrName>ppt_w</p:attrName>
                                        </p:attrNameLst>
                                      </p:cBhvr>
                                    </p:anim>
                                    <p:anim by="(#ppt_w*0.50)" calcmode="lin" valueType="num">
                                      <p:cBhvr>
                                        <p:cTn id="26" dur="500" decel="50000" autoRev="1" fill="hold">
                                          <p:stCondLst>
                                            <p:cond delay="0"/>
                                          </p:stCondLst>
                                        </p:cTn>
                                        <p:tgtEl>
                                          <p:spTgt spid="27655"/>
                                        </p:tgtEl>
                                        <p:attrNameLst>
                                          <p:attrName>ppt_x</p:attrName>
                                        </p:attrNameLst>
                                      </p:cBhvr>
                                    </p:anim>
                                    <p:anim from="(-#ppt_h/2)" to="(#ppt_y)" calcmode="lin" valueType="num">
                                      <p:cBhvr>
                                        <p:cTn id="27" dur="1000" fill="hold">
                                          <p:stCondLst>
                                            <p:cond delay="0"/>
                                          </p:stCondLst>
                                        </p:cTn>
                                        <p:tgtEl>
                                          <p:spTgt spid="27655"/>
                                        </p:tgtEl>
                                        <p:attrNameLst>
                                          <p:attrName>ppt_y</p:attrName>
                                        </p:attrNameLst>
                                      </p:cBhvr>
                                    </p:anim>
                                    <p:animRot by="21600000">
                                      <p:cBhvr>
                                        <p:cTn id="28" dur="1000" fill="hold">
                                          <p:stCondLst>
                                            <p:cond delay="0"/>
                                          </p:stCondLst>
                                        </p:cTn>
                                        <p:tgtEl>
                                          <p:spTgt spid="27655"/>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grpId="0" nodeType="clickEffect">
                                  <p:stCondLst>
                                    <p:cond delay="0"/>
                                  </p:stCondLst>
                                  <p:iterate type="lt">
                                    <p:tmPct val="10000"/>
                                  </p:iterate>
                                  <p:childTnLst>
                                    <p:set>
                                      <p:cBhvr>
                                        <p:cTn id="32" dur="indefinite" fill="hold">
                                          <p:stCondLst>
                                            <p:cond delay="0"/>
                                          </p:stCondLst>
                                        </p:cTn>
                                        <p:tgtEl>
                                          <p:spTgt spid="27656"/>
                                        </p:tgtEl>
                                        <p:attrNameLst>
                                          <p:attrName>style.visibility</p:attrName>
                                        </p:attrNameLst>
                                      </p:cBhvr>
                                      <p:to>
                                        <p:strVal val="visible"/>
                                      </p:to>
                                    </p:set>
                                    <p:anim by="(-#ppt_w*2)" calcmode="lin" valueType="num">
                                      <p:cBhvr rctx="PPT">
                                        <p:cTn id="33" dur="500" autoRev="1" fill="hold">
                                          <p:stCondLst>
                                            <p:cond delay="0"/>
                                          </p:stCondLst>
                                        </p:cTn>
                                        <p:tgtEl>
                                          <p:spTgt spid="27656"/>
                                        </p:tgtEl>
                                        <p:attrNameLst>
                                          <p:attrName>ppt_w</p:attrName>
                                        </p:attrNameLst>
                                      </p:cBhvr>
                                    </p:anim>
                                    <p:anim by="(#ppt_w*0.50)" calcmode="lin" valueType="num">
                                      <p:cBhvr>
                                        <p:cTn id="34" dur="500" decel="50000" autoRev="1" fill="hold">
                                          <p:stCondLst>
                                            <p:cond delay="0"/>
                                          </p:stCondLst>
                                        </p:cTn>
                                        <p:tgtEl>
                                          <p:spTgt spid="27656"/>
                                        </p:tgtEl>
                                        <p:attrNameLst>
                                          <p:attrName>ppt_x</p:attrName>
                                        </p:attrNameLst>
                                      </p:cBhvr>
                                    </p:anim>
                                    <p:anim from="(-#ppt_h/2)" to="(#ppt_y)" calcmode="lin" valueType="num">
                                      <p:cBhvr>
                                        <p:cTn id="35" dur="1000" fill="hold">
                                          <p:stCondLst>
                                            <p:cond delay="0"/>
                                          </p:stCondLst>
                                        </p:cTn>
                                        <p:tgtEl>
                                          <p:spTgt spid="27656"/>
                                        </p:tgtEl>
                                        <p:attrNameLst>
                                          <p:attrName>ppt_y</p:attrName>
                                        </p:attrNameLst>
                                      </p:cBhvr>
                                    </p:anim>
                                    <p:animRot by="21600000">
                                      <p:cBhvr>
                                        <p:cTn id="36" dur="1000" fill="hold">
                                          <p:stCondLst>
                                            <p:cond delay="0"/>
                                          </p:stCondLst>
                                        </p:cTn>
                                        <p:tgtEl>
                                          <p:spTgt spid="27656"/>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7657"/>
                                        </p:tgtEl>
                                        <p:attrNameLst>
                                          <p:attrName>style.visibility</p:attrName>
                                        </p:attrNameLst>
                                      </p:cBhvr>
                                      <p:to>
                                        <p:strVal val="visible"/>
                                      </p:to>
                                    </p:set>
                                    <p:anim calcmode="lin" valueType="num">
                                      <p:cBhvr additive="base">
                                        <p:cTn id="41" dur="500" fill="hold"/>
                                        <p:tgtEl>
                                          <p:spTgt spid="27657"/>
                                        </p:tgtEl>
                                        <p:attrNameLst>
                                          <p:attrName>ppt_x</p:attrName>
                                        </p:attrNameLst>
                                      </p:cBhvr>
                                      <p:tavLst>
                                        <p:tav tm="0">
                                          <p:val>
                                            <p:strVal val="#ppt_x"/>
                                          </p:val>
                                        </p:tav>
                                        <p:tav tm="100000">
                                          <p:val>
                                            <p:strVal val="#ppt_x"/>
                                          </p:val>
                                        </p:tav>
                                      </p:tavLst>
                                    </p:anim>
                                    <p:anim calcmode="lin" valueType="num">
                                      <p:cBhvr additive="base">
                                        <p:cTn id="42" dur="500" fill="hold"/>
                                        <p:tgtEl>
                                          <p:spTgt spid="2765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7658"/>
                                        </p:tgtEl>
                                        <p:attrNameLst>
                                          <p:attrName>style.visibility</p:attrName>
                                        </p:attrNameLst>
                                      </p:cBhvr>
                                      <p:to>
                                        <p:strVal val="visible"/>
                                      </p:to>
                                    </p:set>
                                    <p:anim calcmode="lin" valueType="num">
                                      <p:cBhvr additive="base">
                                        <p:cTn id="47" dur="500" fill="hold"/>
                                        <p:tgtEl>
                                          <p:spTgt spid="27658"/>
                                        </p:tgtEl>
                                        <p:attrNameLst>
                                          <p:attrName>ppt_x</p:attrName>
                                        </p:attrNameLst>
                                      </p:cBhvr>
                                      <p:tavLst>
                                        <p:tav tm="0">
                                          <p:val>
                                            <p:strVal val="#ppt_x"/>
                                          </p:val>
                                        </p:tav>
                                        <p:tav tm="100000">
                                          <p:val>
                                            <p:strVal val="#ppt_x"/>
                                          </p:val>
                                        </p:tav>
                                      </p:tavLst>
                                    </p:anim>
                                    <p:anim calcmode="lin" valueType="num">
                                      <p:cBhvr additive="base">
                                        <p:cTn id="48" dur="500" fill="hold"/>
                                        <p:tgtEl>
                                          <p:spTgt spid="276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animBg="1"/>
      <p:bldP spid="27653" grpId="0"/>
      <p:bldP spid="27654" grpId="0"/>
      <p:bldP spid="27655" grpId="0"/>
      <p:bldP spid="27656" grpId="0"/>
      <p:bldP spid="27657" grpId="0"/>
      <p:bldP spid="276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5" name="Picture 6" descr="月季"/>
          <p:cNvPicPr>
            <a:picLocks noChangeAspect="1"/>
          </p:cNvPicPr>
          <p:nvPr/>
        </p:nvPicPr>
        <p:blipFill>
          <a:blip r:embed="rId1"/>
          <a:stretch>
            <a:fillRect/>
          </a:stretch>
        </p:blipFill>
        <p:spPr>
          <a:xfrm>
            <a:off x="-33337" y="0"/>
            <a:ext cx="9177337" cy="7191375"/>
          </a:xfrm>
          <a:prstGeom prst="rect">
            <a:avLst/>
          </a:prstGeom>
          <a:noFill/>
          <a:ln w="9525">
            <a:noFill/>
          </a:ln>
        </p:spPr>
      </p:pic>
      <p:sp>
        <p:nvSpPr>
          <p:cNvPr id="34819" name="文本框 34818"/>
          <p:cNvSpPr txBox="1"/>
          <p:nvPr/>
        </p:nvSpPr>
        <p:spPr>
          <a:xfrm>
            <a:off x="1328738" y="1700213"/>
            <a:ext cx="2022475" cy="579438"/>
          </a:xfrm>
          <a:prstGeom prst="rect">
            <a:avLst/>
          </a:prstGeom>
          <a:noFill/>
          <a:ln w="9525">
            <a:noFill/>
          </a:ln>
        </p:spPr>
        <p:txBody>
          <a:bodyPr>
            <a:spAutoFit/>
          </a:bodyPr>
          <a:p>
            <a:pPr>
              <a:spcBef>
                <a:spcPct val="50000"/>
              </a:spcBef>
            </a:pPr>
            <a:r>
              <a:rPr lang="zh-CN" altLang="en-US" sz="3200" b="1" noProof="1">
                <a:solidFill>
                  <a:schemeClr val="accent1"/>
                </a:solidFill>
                <a:effectLst>
                  <a:outerShdw blurRad="38100" dist="38100" dir="2700000">
                    <a:srgbClr val="000000"/>
                  </a:outerShdw>
                </a:effectLst>
                <a:latin typeface="Times New Roman" panose="02020603050405020304" pitchFamily="18" charset="0"/>
                <a:ea typeface="黑体" panose="02010609060101010101" pitchFamily="2" charset="-122"/>
                <a:cs typeface="+mn-ea"/>
              </a:rPr>
              <a:t>立论：</a:t>
            </a:r>
            <a:endParaRPr lang="zh-CN" altLang="en-US" sz="3200" b="1" noProof="1">
              <a:solidFill>
                <a:schemeClr val="accent1"/>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4820" name="文本框 34819"/>
          <p:cNvSpPr txBox="1"/>
          <p:nvPr/>
        </p:nvSpPr>
        <p:spPr>
          <a:xfrm>
            <a:off x="1287463" y="3648075"/>
            <a:ext cx="2701925" cy="579438"/>
          </a:xfrm>
          <a:prstGeom prst="rect">
            <a:avLst/>
          </a:prstGeom>
          <a:noFill/>
          <a:ln w="9525">
            <a:noFill/>
          </a:ln>
        </p:spPr>
        <p:txBody>
          <a:bodyPr>
            <a:spAutoFit/>
          </a:bodyPr>
          <a:p>
            <a:pPr>
              <a:spcBef>
                <a:spcPct val="50000"/>
              </a:spcBef>
            </a:pPr>
            <a:r>
              <a:rPr lang="zh-CN" altLang="en-US" sz="3200" b="1" noProof="1">
                <a:solidFill>
                  <a:schemeClr val="accent1"/>
                </a:solidFill>
                <a:effectLst>
                  <a:outerShdw blurRad="38100" dist="38100" dir="2700000">
                    <a:srgbClr val="000000"/>
                  </a:outerShdw>
                </a:effectLst>
                <a:latin typeface="Times New Roman" panose="02020603050405020304" pitchFamily="18" charset="0"/>
                <a:ea typeface="黑体" panose="02010609060101010101" pitchFamily="2" charset="-122"/>
                <a:cs typeface="+mn-ea"/>
              </a:rPr>
              <a:t>反面论证：</a:t>
            </a:r>
            <a:endParaRPr lang="zh-CN" altLang="en-US" sz="3200" b="1" noProof="1">
              <a:solidFill>
                <a:schemeClr val="accent1"/>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34821" name="文本框 34820"/>
          <p:cNvSpPr txBox="1"/>
          <p:nvPr/>
        </p:nvSpPr>
        <p:spPr>
          <a:xfrm>
            <a:off x="1273175" y="5013325"/>
            <a:ext cx="2617788" cy="579438"/>
          </a:xfrm>
          <a:prstGeom prst="rect">
            <a:avLst/>
          </a:prstGeom>
          <a:noFill/>
          <a:ln w="9525">
            <a:noFill/>
          </a:ln>
        </p:spPr>
        <p:txBody>
          <a:bodyPr>
            <a:spAutoFit/>
          </a:bodyPr>
          <a:p>
            <a:pPr>
              <a:spcBef>
                <a:spcPct val="50000"/>
              </a:spcBef>
            </a:pPr>
            <a:r>
              <a:rPr lang="zh-CN" altLang="en-US" sz="3200" b="1" noProof="1">
                <a:solidFill>
                  <a:schemeClr val="accent1"/>
                </a:solidFill>
                <a:effectLst>
                  <a:outerShdw blurRad="38100" dist="38100" dir="2700000">
                    <a:srgbClr val="000000"/>
                  </a:outerShdw>
                </a:effectLst>
                <a:latin typeface="Times New Roman" panose="02020603050405020304" pitchFamily="18" charset="0"/>
                <a:ea typeface="黑体" panose="02010609060101010101" pitchFamily="2" charset="-122"/>
                <a:cs typeface="+mn-ea"/>
              </a:rPr>
              <a:t>正面论证：</a:t>
            </a:r>
            <a:endParaRPr lang="zh-CN" altLang="en-US" sz="3200" b="1" noProof="1">
              <a:solidFill>
                <a:schemeClr val="accent1"/>
              </a:solidFill>
              <a:effectLst>
                <a:outerShdw blurRad="38100" dist="38100" dir="2700000">
                  <a:srgbClr val="000000"/>
                </a:outerShdw>
              </a:effectLst>
              <a:latin typeface="Times New Roman" panose="02020603050405020304" pitchFamily="18" charset="0"/>
              <a:ea typeface="黑体" panose="02010609060101010101" pitchFamily="2" charset="-122"/>
            </a:endParaRPr>
          </a:p>
        </p:txBody>
      </p:sp>
      <p:sp>
        <p:nvSpPr>
          <p:cNvPr id="41989" name="左大括号 34821"/>
          <p:cNvSpPr/>
          <p:nvPr/>
        </p:nvSpPr>
        <p:spPr>
          <a:xfrm>
            <a:off x="2786063" y="1196975"/>
            <a:ext cx="273050" cy="1779588"/>
          </a:xfrm>
          <a:prstGeom prst="leftBrace">
            <a:avLst>
              <a:gd name="adj1" fmla="val 54281"/>
              <a:gd name="adj2" fmla="val 50000"/>
            </a:avLst>
          </a:prstGeom>
          <a:solidFill>
            <a:schemeClr val="tx1"/>
          </a:solidFill>
          <a:ln w="22225" cap="flat" cmpd="sng">
            <a:solidFill>
              <a:schemeClr val="bg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41990" name="文本框 34822"/>
          <p:cNvSpPr txBox="1"/>
          <p:nvPr/>
        </p:nvSpPr>
        <p:spPr>
          <a:xfrm>
            <a:off x="3159125" y="1628775"/>
            <a:ext cx="2349500" cy="579438"/>
          </a:xfrm>
          <a:prstGeom prst="rect">
            <a:avLst/>
          </a:prstGeom>
          <a:solidFill>
            <a:schemeClr val="accent2"/>
          </a:solidFill>
          <a:ln w="9525">
            <a:noFill/>
          </a:ln>
        </p:spPr>
        <p:txBody>
          <a:bodyPr anchor="t">
            <a:spAutoFit/>
          </a:bodyPr>
          <a:p>
            <a:pPr>
              <a:spcBef>
                <a:spcPct val="50000"/>
              </a:spcBef>
            </a:pPr>
            <a:r>
              <a:rPr lang="zh-CN" altLang="en-US" sz="3200" b="1">
                <a:solidFill>
                  <a:srgbClr val="FFFF66"/>
                </a:solidFill>
                <a:latin typeface="Times New Roman" panose="02020603050405020304" pitchFamily="18" charset="0"/>
                <a:ea typeface="黑体" panose="02010609060101010101" pitchFamily="2" charset="-122"/>
              </a:rPr>
              <a:t>从师的必要</a:t>
            </a:r>
            <a:endParaRPr lang="zh-CN" altLang="en-US" sz="3200" b="1">
              <a:solidFill>
                <a:srgbClr val="FFFF66"/>
              </a:solidFill>
              <a:latin typeface="Times New Roman" panose="02020603050405020304" pitchFamily="18" charset="0"/>
              <a:ea typeface="黑体" panose="02010609060101010101" pitchFamily="2" charset="-122"/>
            </a:endParaRPr>
          </a:p>
        </p:txBody>
      </p:sp>
      <p:sp>
        <p:nvSpPr>
          <p:cNvPr id="41991" name="文本框 34823"/>
          <p:cNvSpPr txBox="1"/>
          <p:nvPr/>
        </p:nvSpPr>
        <p:spPr>
          <a:xfrm>
            <a:off x="3159125" y="2492375"/>
            <a:ext cx="2349500" cy="579438"/>
          </a:xfrm>
          <a:prstGeom prst="rect">
            <a:avLst/>
          </a:prstGeom>
          <a:solidFill>
            <a:schemeClr val="accent2"/>
          </a:solidFill>
          <a:ln w="9525">
            <a:noFill/>
          </a:ln>
        </p:spPr>
        <p:txBody>
          <a:bodyPr anchor="t">
            <a:spAutoFit/>
          </a:bodyPr>
          <a:p>
            <a:pPr>
              <a:spcBef>
                <a:spcPct val="50000"/>
              </a:spcBef>
            </a:pPr>
            <a:r>
              <a:rPr lang="zh-CN" altLang="en-US" sz="3200" b="1">
                <a:solidFill>
                  <a:srgbClr val="FFFF66"/>
                </a:solidFill>
                <a:latin typeface="Times New Roman" panose="02020603050405020304" pitchFamily="18" charset="0"/>
                <a:ea typeface="黑体" panose="02010609060101010101" pitchFamily="2" charset="-122"/>
              </a:rPr>
              <a:t>择师的标准</a:t>
            </a:r>
            <a:endParaRPr lang="zh-CN" altLang="en-US" sz="3200" b="1">
              <a:solidFill>
                <a:srgbClr val="FFFF66"/>
              </a:solidFill>
              <a:latin typeface="Times New Roman" panose="02020603050405020304" pitchFamily="18" charset="0"/>
              <a:ea typeface="黑体" panose="02010609060101010101" pitchFamily="2" charset="-122"/>
            </a:endParaRPr>
          </a:p>
        </p:txBody>
      </p:sp>
      <p:sp>
        <p:nvSpPr>
          <p:cNvPr id="41992" name="文本框 34824"/>
          <p:cNvSpPr txBox="1"/>
          <p:nvPr/>
        </p:nvSpPr>
        <p:spPr>
          <a:xfrm>
            <a:off x="3503613" y="3648075"/>
            <a:ext cx="2724150" cy="579438"/>
          </a:xfrm>
          <a:prstGeom prst="rect">
            <a:avLst/>
          </a:prstGeom>
          <a:solidFill>
            <a:schemeClr val="accent2"/>
          </a:solidFill>
          <a:ln w="9525">
            <a:noFill/>
          </a:ln>
        </p:spPr>
        <p:txBody>
          <a:bodyPr anchor="t">
            <a:spAutoFit/>
          </a:bodyPr>
          <a:p>
            <a:pPr>
              <a:spcBef>
                <a:spcPct val="50000"/>
              </a:spcBef>
            </a:pPr>
            <a:r>
              <a:rPr lang="zh-CN" altLang="en-US" sz="3200" b="1">
                <a:solidFill>
                  <a:srgbClr val="FFFF66"/>
                </a:solidFill>
                <a:latin typeface="Times New Roman" panose="02020603050405020304" pitchFamily="18" charset="0"/>
                <a:ea typeface="黑体" panose="02010609060101010101" pitchFamily="2" charset="-122"/>
              </a:rPr>
              <a:t>批判耻于从师</a:t>
            </a:r>
            <a:endParaRPr lang="zh-CN" altLang="en-US" sz="3200" b="1">
              <a:solidFill>
                <a:srgbClr val="FFFF66"/>
              </a:solidFill>
              <a:latin typeface="Times New Roman" panose="02020603050405020304" pitchFamily="18" charset="0"/>
              <a:ea typeface="黑体" panose="02010609060101010101" pitchFamily="2" charset="-122"/>
            </a:endParaRPr>
          </a:p>
        </p:txBody>
      </p:sp>
      <p:sp>
        <p:nvSpPr>
          <p:cNvPr id="41993" name="文本框 34825"/>
          <p:cNvSpPr txBox="1"/>
          <p:nvPr/>
        </p:nvSpPr>
        <p:spPr>
          <a:xfrm>
            <a:off x="3348038" y="5013325"/>
            <a:ext cx="3960812" cy="1311275"/>
          </a:xfrm>
          <a:prstGeom prst="rect">
            <a:avLst/>
          </a:prstGeom>
          <a:solidFill>
            <a:schemeClr val="accent2"/>
          </a:solidFill>
          <a:ln w="9525">
            <a:noFill/>
          </a:ln>
        </p:spPr>
        <p:txBody>
          <a:bodyPr anchor="t">
            <a:spAutoFit/>
          </a:bodyPr>
          <a:p>
            <a:pPr>
              <a:spcBef>
                <a:spcPct val="50000"/>
              </a:spcBef>
            </a:pPr>
            <a:r>
              <a:rPr lang="zh-CN" altLang="en-US" sz="3200" b="1">
                <a:solidFill>
                  <a:srgbClr val="FFFF66"/>
                </a:solidFill>
                <a:latin typeface="Times New Roman" panose="02020603050405020304" pitchFamily="18" charset="0"/>
                <a:ea typeface="黑体" panose="02010609060101010101" pitchFamily="2" charset="-122"/>
              </a:rPr>
              <a:t>师生关系与师道关系</a:t>
            </a:r>
            <a:endParaRPr lang="zh-CN" altLang="en-US" sz="3200" b="1">
              <a:solidFill>
                <a:srgbClr val="FFFF66"/>
              </a:solidFill>
              <a:latin typeface="Times New Roman" panose="02020603050405020304" pitchFamily="18" charset="0"/>
              <a:ea typeface="黑体" panose="02010609060101010101" pitchFamily="2" charset="-122"/>
            </a:endParaRPr>
          </a:p>
          <a:p>
            <a:pPr>
              <a:spcBef>
                <a:spcPct val="50000"/>
              </a:spcBef>
            </a:pPr>
            <a:r>
              <a:rPr lang="en-US" altLang="zh-CN" sz="3200" b="1">
                <a:solidFill>
                  <a:srgbClr val="FFFF66"/>
                </a:solidFill>
                <a:latin typeface="Times New Roman" panose="02020603050405020304" pitchFamily="18" charset="0"/>
                <a:ea typeface="黑体" panose="02010609060101010101" pitchFamily="2" charset="-122"/>
              </a:rPr>
              <a:t>(</a:t>
            </a:r>
            <a:r>
              <a:rPr lang="zh-CN" altLang="en-US" sz="3200" b="1">
                <a:solidFill>
                  <a:srgbClr val="FFFF66"/>
                </a:solidFill>
                <a:latin typeface="Times New Roman" panose="02020603050405020304" pitchFamily="18" charset="0"/>
                <a:ea typeface="黑体" panose="02010609060101010101" pitchFamily="2" charset="-122"/>
              </a:rPr>
              <a:t>能者为师</a:t>
            </a:r>
            <a:r>
              <a:rPr lang="en-US" altLang="zh-CN" sz="3200" b="1">
                <a:solidFill>
                  <a:srgbClr val="FFFF66"/>
                </a:solidFill>
                <a:latin typeface="Times New Roman" panose="02020603050405020304" pitchFamily="18" charset="0"/>
                <a:ea typeface="黑体" panose="02010609060101010101" pitchFamily="2" charset="-122"/>
              </a:rPr>
              <a:t>)</a:t>
            </a:r>
            <a:endParaRPr lang="en-US" altLang="zh-CN" sz="3200" b="1">
              <a:solidFill>
                <a:srgbClr val="FFFF66"/>
              </a:solidFill>
              <a:latin typeface="Times New Roman" panose="02020603050405020304" pitchFamily="18" charset="0"/>
              <a:ea typeface="黑体" panose="02010609060101010101" pitchFamily="2" charset="-122"/>
            </a:endParaRPr>
          </a:p>
        </p:txBody>
      </p:sp>
      <p:sp>
        <p:nvSpPr>
          <p:cNvPr id="41994" name="文本框 34826" descr="纸莎草纸"/>
          <p:cNvSpPr txBox="1"/>
          <p:nvPr/>
        </p:nvSpPr>
        <p:spPr>
          <a:xfrm>
            <a:off x="177800" y="2852738"/>
            <a:ext cx="747713" cy="1727200"/>
          </a:xfrm>
          <a:prstGeom prst="rect">
            <a:avLst/>
          </a:prstGeom>
          <a:blipFill rotWithShape="1">
            <a:blip r:embed="rId2"/>
          </a:blipFill>
          <a:ln w="25400" cap="flat" cmpd="sng">
            <a:solidFill>
              <a:srgbClr val="996633"/>
            </a:solidFill>
            <a:prstDash val="solid"/>
            <a:miter/>
            <a:headEnd type="none" w="med" len="med"/>
            <a:tailEnd type="none" w="med" len="med"/>
          </a:ln>
        </p:spPr>
        <p:txBody>
          <a:bodyPr anchor="t">
            <a:spAutoFit/>
          </a:bodyPr>
          <a:p>
            <a:pPr algn="ctr">
              <a:lnSpc>
                <a:spcPct val="110000"/>
              </a:lnSpc>
            </a:pPr>
            <a:r>
              <a:rPr lang="zh-CN" altLang="en-US" sz="4800" b="1">
                <a:latin typeface="华文新魏" pitchFamily="2" charset="-122"/>
                <a:ea typeface="华文新魏" pitchFamily="2" charset="-122"/>
              </a:rPr>
              <a:t>师</a:t>
            </a:r>
            <a:endParaRPr lang="zh-CN" altLang="en-US" sz="4800" b="1">
              <a:latin typeface="华文新魏" pitchFamily="2" charset="-122"/>
              <a:ea typeface="华文新魏" pitchFamily="2" charset="-122"/>
            </a:endParaRPr>
          </a:p>
          <a:p>
            <a:pPr algn="ctr">
              <a:lnSpc>
                <a:spcPct val="110000"/>
              </a:lnSpc>
            </a:pPr>
            <a:r>
              <a:rPr lang="zh-CN" altLang="en-US" sz="4800" b="1">
                <a:latin typeface="华文新魏" pitchFamily="2" charset="-122"/>
                <a:ea typeface="华文新魏" pitchFamily="2" charset="-122"/>
              </a:rPr>
              <a:t>说</a:t>
            </a:r>
            <a:endParaRPr lang="zh-CN" altLang="en-US" sz="4800" b="1">
              <a:latin typeface="华文新魏" pitchFamily="2" charset="-122"/>
              <a:ea typeface="华文新魏" pitchFamily="2" charset="-122"/>
            </a:endParaRPr>
          </a:p>
        </p:txBody>
      </p:sp>
      <p:sp>
        <p:nvSpPr>
          <p:cNvPr id="41995" name="左大括号 34827"/>
          <p:cNvSpPr/>
          <p:nvPr/>
        </p:nvSpPr>
        <p:spPr>
          <a:xfrm>
            <a:off x="1028700" y="1916113"/>
            <a:ext cx="303213" cy="3579812"/>
          </a:xfrm>
          <a:prstGeom prst="leftBrace">
            <a:avLst>
              <a:gd name="adj1" fmla="val 98330"/>
              <a:gd name="adj2" fmla="val 50000"/>
            </a:avLst>
          </a:prstGeom>
          <a:solidFill>
            <a:schemeClr val="tx1"/>
          </a:solidFill>
          <a:ln w="22225" cap="flat" cmpd="sng">
            <a:solidFill>
              <a:schemeClr val="bg1"/>
            </a:solidFill>
            <a:prstDash val="solid"/>
            <a:round/>
            <a:headEnd type="none" w="med" len="med"/>
            <a:tailEnd type="none" w="med" len="med"/>
          </a:ln>
        </p:spPr>
        <p:txBody>
          <a:bodyPr wrap="none" anchor="ctr"/>
          <a:p>
            <a:pPr algn="ctr"/>
            <a:endParaRPr lang="zh-CN" altLang="en-US" sz="4000" b="1" dirty="0">
              <a:latin typeface="Arial" panose="020B0604020202020204" pitchFamily="34" charset="0"/>
              <a:ea typeface="楷体_GB2312" pitchFamily="49" charset="-122"/>
            </a:endParaRPr>
          </a:p>
        </p:txBody>
      </p:sp>
      <p:sp>
        <p:nvSpPr>
          <p:cNvPr id="41996" name="文本框 34828"/>
          <p:cNvSpPr txBox="1"/>
          <p:nvPr/>
        </p:nvSpPr>
        <p:spPr>
          <a:xfrm>
            <a:off x="3159125" y="908050"/>
            <a:ext cx="2349500" cy="579438"/>
          </a:xfrm>
          <a:prstGeom prst="rect">
            <a:avLst/>
          </a:prstGeom>
          <a:solidFill>
            <a:schemeClr val="accent2"/>
          </a:solidFill>
          <a:ln w="9525">
            <a:noFill/>
          </a:ln>
        </p:spPr>
        <p:txBody>
          <a:bodyPr anchor="t">
            <a:spAutoFit/>
          </a:bodyPr>
          <a:p>
            <a:pPr>
              <a:spcBef>
                <a:spcPct val="50000"/>
              </a:spcBef>
            </a:pPr>
            <a:r>
              <a:rPr lang="zh-CN" altLang="en-US" sz="3200" b="1">
                <a:solidFill>
                  <a:srgbClr val="FFFF66"/>
                </a:solidFill>
                <a:latin typeface="Times New Roman" panose="02020603050405020304" pitchFamily="18" charset="0"/>
                <a:ea typeface="黑体" panose="02010609060101010101" pitchFamily="2" charset="-122"/>
              </a:rPr>
              <a:t>老师的职责</a:t>
            </a:r>
            <a:endParaRPr lang="zh-CN" altLang="en-US" sz="3200" b="1">
              <a:solidFill>
                <a:srgbClr val="FFFF66"/>
              </a:solidFill>
              <a:latin typeface="Times New Roman" panose="02020603050405020304" pitchFamily="18" charset="0"/>
              <a:ea typeface="黑体" panose="02010609060101010101" pitchFamily="2" charset="-122"/>
            </a:endParaRPr>
          </a:p>
        </p:txBody>
      </p:sp>
      <p:sp>
        <p:nvSpPr>
          <p:cNvPr id="41997" name="椭圆 34829"/>
          <p:cNvSpPr/>
          <p:nvPr/>
        </p:nvSpPr>
        <p:spPr>
          <a:xfrm>
            <a:off x="7502525" y="1341438"/>
            <a:ext cx="1173163" cy="1079500"/>
          </a:xfrm>
          <a:prstGeom prst="ellipse">
            <a:avLst/>
          </a:prstGeom>
          <a:noFill/>
          <a:ln w="38100" cap="flat" cmpd="sng">
            <a:solidFill>
              <a:srgbClr val="FFCC66"/>
            </a:solidFill>
            <a:prstDash val="solid"/>
            <a:round/>
            <a:headEnd type="none" w="med" len="med"/>
            <a:tailEnd type="none" w="med" len="med"/>
          </a:ln>
        </p:spPr>
        <p:txBody>
          <a:bodyPr wrap="none" anchor="ctr"/>
          <a:p>
            <a:pPr algn="ctr"/>
            <a:r>
              <a:rPr lang="zh-CN" altLang="en-US" sz="4400" b="1">
                <a:latin typeface="Arial" panose="020B0604020202020204" pitchFamily="34" charset="0"/>
                <a:ea typeface="楷体_GB2312" pitchFamily="49" charset="-122"/>
              </a:rPr>
              <a:t>立</a:t>
            </a:r>
            <a:endParaRPr lang="zh-CN" altLang="en-US" sz="4400" b="1">
              <a:latin typeface="Arial" panose="020B0604020202020204" pitchFamily="34" charset="0"/>
              <a:ea typeface="楷体_GB2312" pitchFamily="49" charset="-122"/>
            </a:endParaRPr>
          </a:p>
        </p:txBody>
      </p:sp>
      <p:sp>
        <p:nvSpPr>
          <p:cNvPr id="41998" name="椭圆 34830"/>
          <p:cNvSpPr/>
          <p:nvPr/>
        </p:nvSpPr>
        <p:spPr>
          <a:xfrm>
            <a:off x="7502525" y="3409950"/>
            <a:ext cx="1101725" cy="936625"/>
          </a:xfrm>
          <a:prstGeom prst="ellipse">
            <a:avLst/>
          </a:prstGeom>
          <a:noFill/>
          <a:ln w="38100" cap="flat" cmpd="sng">
            <a:solidFill>
              <a:srgbClr val="FFCC66"/>
            </a:solidFill>
            <a:prstDash val="solid"/>
            <a:round/>
            <a:headEnd type="none" w="med" len="med"/>
            <a:tailEnd type="none" w="med" len="med"/>
          </a:ln>
        </p:spPr>
        <p:txBody>
          <a:bodyPr wrap="none" anchor="ctr"/>
          <a:p>
            <a:pPr algn="ctr"/>
            <a:r>
              <a:rPr lang="zh-CN" altLang="en-US" sz="4400" b="1">
                <a:latin typeface="Arial" panose="020B0604020202020204" pitchFamily="34" charset="0"/>
                <a:ea typeface="楷体_GB2312" pitchFamily="49" charset="-122"/>
              </a:rPr>
              <a:t>破</a:t>
            </a:r>
            <a:endParaRPr lang="zh-CN" altLang="en-US" sz="4400" b="1">
              <a:latin typeface="Arial" panose="020B0604020202020204" pitchFamily="34" charset="0"/>
              <a:ea typeface="楷体_GB2312" pitchFamily="49" charset="-122"/>
            </a:endParaRPr>
          </a:p>
        </p:txBody>
      </p:sp>
      <p:sp>
        <p:nvSpPr>
          <p:cNvPr id="41999" name="椭圆 34831"/>
          <p:cNvSpPr/>
          <p:nvPr/>
        </p:nvSpPr>
        <p:spPr>
          <a:xfrm>
            <a:off x="7667625" y="5026025"/>
            <a:ext cx="1081088" cy="936625"/>
          </a:xfrm>
          <a:prstGeom prst="ellipse">
            <a:avLst/>
          </a:prstGeom>
          <a:noFill/>
          <a:ln w="38100" cap="flat" cmpd="sng">
            <a:solidFill>
              <a:srgbClr val="FFCC66"/>
            </a:solidFill>
            <a:prstDash val="solid"/>
            <a:round/>
            <a:headEnd type="none" w="med" len="med"/>
            <a:tailEnd type="none" w="med" len="med"/>
          </a:ln>
        </p:spPr>
        <p:txBody>
          <a:bodyPr wrap="none" anchor="ctr"/>
          <a:p>
            <a:pPr algn="ctr"/>
            <a:r>
              <a:rPr lang="zh-CN" altLang="en-US" sz="4400" b="1">
                <a:latin typeface="Arial" panose="020B0604020202020204" pitchFamily="34" charset="0"/>
                <a:ea typeface="楷体_GB2312" pitchFamily="49" charset="-122"/>
              </a:rPr>
              <a:t>立</a:t>
            </a:r>
            <a:endParaRPr lang="zh-CN" altLang="en-US" sz="4400" b="1">
              <a:latin typeface="Arial" panose="020B0604020202020204" pitchFamily="34" charset="0"/>
              <a:ea typeface="楷体_GB2312" pitchFamily="49" charset="-122"/>
            </a:endParaRPr>
          </a:p>
        </p:txBody>
      </p:sp>
      <p:sp>
        <p:nvSpPr>
          <p:cNvPr id="42000" name="矩形 1"/>
          <p:cNvSpPr/>
          <p:nvPr/>
        </p:nvSpPr>
        <p:spPr>
          <a:xfrm>
            <a:off x="539750" y="333375"/>
            <a:ext cx="2376488" cy="749300"/>
          </a:xfrm>
          <a:prstGeom prst="rect">
            <a:avLst/>
          </a:prstGeom>
          <a:solidFill>
            <a:srgbClr val="002060"/>
          </a:solidFill>
          <a:ln w="9525">
            <a:noFill/>
          </a:ln>
        </p:spPr>
        <p:txBody>
          <a:bodyPr anchor="t">
            <a:spAutoFit/>
          </a:bodyPr>
          <a:p>
            <a:pPr>
              <a:lnSpc>
                <a:spcPct val="120000"/>
              </a:lnSpc>
            </a:pPr>
            <a:r>
              <a:rPr lang="zh-CN" altLang="en-US" sz="3600" dirty="0">
                <a:solidFill>
                  <a:schemeClr val="bg1"/>
                </a:solidFill>
                <a:latin typeface="Times New Roman" panose="02020603050405020304" pitchFamily="18" charset="0"/>
                <a:ea typeface="黑体" panose="02010609060101010101" pitchFamily="2" charset="-122"/>
              </a:rPr>
              <a:t>  论证方式</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zh-CN" altLang="en-US"/>
              <a:t>学习《世纪金榜》</a:t>
            </a:r>
            <a:r>
              <a:rPr lang="en-US" altLang="zh-CN"/>
              <a:t>P52</a:t>
            </a:r>
            <a:endParaRPr lang="en-US" altLang="zh-CN"/>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0177" name="图片 74753" descr="韩祠全景"/>
          <p:cNvPicPr>
            <a:picLocks noChangeAspect="1"/>
          </p:cNvPicPr>
          <p:nvPr/>
        </p:nvPicPr>
        <p:blipFill>
          <a:blip r:embed="rId1"/>
          <a:stretch>
            <a:fillRect/>
          </a:stretch>
        </p:blipFill>
        <p:spPr>
          <a:xfrm>
            <a:off x="0" y="476250"/>
            <a:ext cx="9144000" cy="6121400"/>
          </a:xfrm>
          <a:prstGeom prst="rect">
            <a:avLst/>
          </a:prstGeom>
          <a:noFill/>
          <a:ln w="9525">
            <a:noFill/>
          </a:ln>
        </p:spPr>
      </p:pic>
      <p:sp>
        <p:nvSpPr>
          <p:cNvPr id="74755" name="文本框 74754"/>
          <p:cNvSpPr txBox="1"/>
          <p:nvPr/>
        </p:nvSpPr>
        <p:spPr>
          <a:xfrm>
            <a:off x="685800" y="1981200"/>
            <a:ext cx="5715000" cy="701675"/>
          </a:xfrm>
          <a:prstGeom prst="rect">
            <a:avLst/>
          </a:prstGeom>
          <a:solidFill>
            <a:srgbClr val="FFFFCC"/>
          </a:solidFill>
          <a:ln w="9525">
            <a:noFill/>
          </a:ln>
        </p:spPr>
        <p:txBody>
          <a:bodyPr anchor="t">
            <a:spAutoFit/>
          </a:bodyPr>
          <a:p>
            <a:pPr algn="ctr">
              <a:spcBef>
                <a:spcPct val="50000"/>
              </a:spcBef>
            </a:pPr>
            <a:r>
              <a:rPr lang="zh-CN" altLang="en-US" sz="4000" dirty="0">
                <a:solidFill>
                  <a:schemeClr val="accent2"/>
                </a:solidFill>
                <a:latin typeface="Times New Roman" panose="02020603050405020304" pitchFamily="18" charset="0"/>
                <a:ea typeface="隶书" pitchFamily="1" charset="-122"/>
              </a:rPr>
              <a:t>  找出文中古今异义的词</a:t>
            </a:r>
            <a:endParaRPr lang="zh-CN" altLang="en-US" sz="4000">
              <a:solidFill>
                <a:schemeClr val="accent2"/>
              </a:solidFill>
              <a:latin typeface="Times New Roman" panose="02020603050405020304" pitchFamily="18" charset="0"/>
              <a:ea typeface="隶书" pitchFamily="1" charset="-122"/>
            </a:endParaRPr>
          </a:p>
        </p:txBody>
      </p:sp>
      <p:sp>
        <p:nvSpPr>
          <p:cNvPr id="74756" name="文本框 74755"/>
          <p:cNvSpPr txBox="1"/>
          <p:nvPr/>
        </p:nvSpPr>
        <p:spPr>
          <a:xfrm>
            <a:off x="685800" y="3032125"/>
            <a:ext cx="5791200" cy="701675"/>
          </a:xfrm>
          <a:prstGeom prst="rect">
            <a:avLst/>
          </a:prstGeom>
          <a:solidFill>
            <a:srgbClr val="FFFFCC"/>
          </a:solidFill>
          <a:ln w="9525">
            <a:noFill/>
          </a:ln>
        </p:spPr>
        <p:txBody>
          <a:bodyPr anchor="t">
            <a:spAutoFit/>
          </a:bodyPr>
          <a:p>
            <a:pPr algn="ctr">
              <a:spcBef>
                <a:spcPct val="50000"/>
              </a:spcBef>
            </a:pPr>
            <a:r>
              <a:rPr lang="zh-CN" altLang="en-US" sz="4000" dirty="0">
                <a:solidFill>
                  <a:schemeClr val="accent2"/>
                </a:solidFill>
                <a:latin typeface="Times New Roman" panose="02020603050405020304" pitchFamily="18" charset="0"/>
                <a:ea typeface="隶书" pitchFamily="1" charset="-122"/>
              </a:rPr>
              <a:t>  找出文中一词多义的词</a:t>
            </a:r>
            <a:endParaRPr lang="zh-CN" altLang="en-US" sz="4000">
              <a:solidFill>
                <a:schemeClr val="accent2"/>
              </a:solidFill>
              <a:latin typeface="Times New Roman" panose="02020603050405020304" pitchFamily="18" charset="0"/>
              <a:ea typeface="隶书" pitchFamily="1" charset="-122"/>
            </a:endParaRPr>
          </a:p>
        </p:txBody>
      </p:sp>
      <p:sp>
        <p:nvSpPr>
          <p:cNvPr id="74757" name="文本框 74756"/>
          <p:cNvSpPr txBox="1"/>
          <p:nvPr/>
        </p:nvSpPr>
        <p:spPr>
          <a:xfrm>
            <a:off x="685800" y="4038600"/>
            <a:ext cx="5867400" cy="701675"/>
          </a:xfrm>
          <a:prstGeom prst="rect">
            <a:avLst/>
          </a:prstGeom>
          <a:solidFill>
            <a:srgbClr val="FFFFCC"/>
          </a:solidFill>
          <a:ln w="9525">
            <a:noFill/>
          </a:ln>
        </p:spPr>
        <p:txBody>
          <a:bodyPr anchor="t">
            <a:spAutoFit/>
          </a:bodyPr>
          <a:p>
            <a:pPr algn="ctr">
              <a:spcBef>
                <a:spcPct val="50000"/>
              </a:spcBef>
            </a:pPr>
            <a:r>
              <a:rPr lang="zh-CN" altLang="en-US" sz="4000" dirty="0">
                <a:solidFill>
                  <a:schemeClr val="accent2"/>
                </a:solidFill>
                <a:latin typeface="Times New Roman" panose="02020603050405020304" pitchFamily="18" charset="0"/>
                <a:ea typeface="隶书" pitchFamily="1" charset="-122"/>
              </a:rPr>
              <a:t>  找出文中词类活用的词</a:t>
            </a:r>
            <a:endParaRPr lang="zh-CN" altLang="en-US" sz="4000">
              <a:solidFill>
                <a:schemeClr val="accent2"/>
              </a:solidFill>
              <a:latin typeface="Times New Roman" panose="02020603050405020304" pitchFamily="18" charset="0"/>
              <a:ea typeface="隶书" pitchFamily="1" charset="-122"/>
            </a:endParaRPr>
          </a:p>
        </p:txBody>
      </p:sp>
      <p:sp>
        <p:nvSpPr>
          <p:cNvPr id="74758" name="文本框 74757"/>
          <p:cNvSpPr txBox="1"/>
          <p:nvPr/>
        </p:nvSpPr>
        <p:spPr>
          <a:xfrm>
            <a:off x="685800" y="5029200"/>
            <a:ext cx="5410200" cy="701675"/>
          </a:xfrm>
          <a:prstGeom prst="rect">
            <a:avLst/>
          </a:prstGeom>
          <a:solidFill>
            <a:srgbClr val="FFFFCC"/>
          </a:solidFill>
          <a:ln w="9525">
            <a:noFill/>
          </a:ln>
        </p:spPr>
        <p:txBody>
          <a:bodyPr anchor="t">
            <a:spAutoFit/>
          </a:bodyPr>
          <a:p>
            <a:pPr algn="ctr">
              <a:spcBef>
                <a:spcPct val="50000"/>
              </a:spcBef>
            </a:pPr>
            <a:r>
              <a:rPr lang="zh-CN" altLang="en-US" sz="4000" dirty="0">
                <a:solidFill>
                  <a:schemeClr val="accent2"/>
                </a:solidFill>
                <a:latin typeface="Times New Roman" panose="02020603050405020304" pitchFamily="18" charset="0"/>
                <a:ea typeface="隶书" pitchFamily="1" charset="-122"/>
              </a:rPr>
              <a:t>  找出文中的特殊句式</a:t>
            </a:r>
            <a:endParaRPr lang="zh-CN" altLang="en-US" sz="4000">
              <a:solidFill>
                <a:schemeClr val="accent2"/>
              </a:solidFill>
              <a:latin typeface="Times New Roman" panose="02020603050405020304" pitchFamily="18" charset="0"/>
              <a:ea typeface="隶书" pitchFamily="1" charset="-122"/>
            </a:endParaRPr>
          </a:p>
        </p:txBody>
      </p:sp>
      <p:sp>
        <p:nvSpPr>
          <p:cNvPr id="50182" name="文本框 74758"/>
          <p:cNvSpPr txBox="1"/>
          <p:nvPr/>
        </p:nvSpPr>
        <p:spPr>
          <a:xfrm>
            <a:off x="1143000" y="762000"/>
            <a:ext cx="3352800" cy="701675"/>
          </a:xfrm>
          <a:prstGeom prst="rect">
            <a:avLst/>
          </a:prstGeom>
          <a:gradFill rotWithShape="0">
            <a:gsLst>
              <a:gs pos="0">
                <a:schemeClr val="accent1"/>
              </a:gs>
              <a:gs pos="50000">
                <a:schemeClr val="bg1"/>
              </a:gs>
              <a:gs pos="100000">
                <a:schemeClr val="accent1"/>
              </a:gs>
            </a:gsLst>
            <a:lin ang="5400000" scaled="1"/>
            <a:tileRect/>
          </a:gradFill>
          <a:ln w="9525">
            <a:noFill/>
          </a:ln>
        </p:spPr>
        <p:txBody>
          <a:bodyPr anchor="t">
            <a:spAutoFit/>
          </a:bodyPr>
          <a:p>
            <a:pPr>
              <a:spcBef>
                <a:spcPct val="50000"/>
              </a:spcBef>
            </a:pPr>
            <a:r>
              <a:rPr lang="zh-CN" altLang="en-US" sz="4000" b="1" i="1" dirty="0">
                <a:solidFill>
                  <a:srgbClr val="FF3399"/>
                </a:solidFill>
                <a:latin typeface="Times New Roman" panose="02020603050405020304" pitchFamily="18" charset="0"/>
                <a:ea typeface="隶书" pitchFamily="1" charset="-122"/>
              </a:rPr>
              <a:t>  阅读思考题</a:t>
            </a:r>
            <a:endParaRPr lang="zh-CN" altLang="en-US" sz="4000" b="1" i="1">
              <a:solidFill>
                <a:srgbClr val="FF3399"/>
              </a:solidFill>
              <a:latin typeface="Times New Roman" panose="02020603050405020304" pitchFamily="18" charset="0"/>
              <a:ea typeface="隶书"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additive="base">
                                        <p:cTn id="7" dur="500" fill="hold"/>
                                        <p:tgtEl>
                                          <p:spTgt spid="74755"/>
                                        </p:tgtEl>
                                        <p:attrNameLst>
                                          <p:attrName>ppt_x</p:attrName>
                                        </p:attrNameLst>
                                      </p:cBhvr>
                                      <p:tavLst>
                                        <p:tav tm="0">
                                          <p:val>
                                            <p:strVal val="0-#ppt_w/2"/>
                                          </p:val>
                                        </p:tav>
                                        <p:tav tm="100000">
                                          <p:val>
                                            <p:strVal val="#ppt_x"/>
                                          </p:val>
                                        </p:tav>
                                      </p:tavLst>
                                    </p:anim>
                                    <p:anim calcmode="lin" valueType="num">
                                      <p:cBhvr additive="base">
                                        <p:cTn id="8" dur="500" fill="hold"/>
                                        <p:tgtEl>
                                          <p:spTgt spid="7475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4756"/>
                                        </p:tgtEl>
                                        <p:attrNameLst>
                                          <p:attrName>style.visibility</p:attrName>
                                        </p:attrNameLst>
                                      </p:cBhvr>
                                      <p:to>
                                        <p:strVal val="visible"/>
                                      </p:to>
                                    </p:set>
                                    <p:anim calcmode="lin" valueType="num">
                                      <p:cBhvr additive="base">
                                        <p:cTn id="12" dur="500" fill="hold"/>
                                        <p:tgtEl>
                                          <p:spTgt spid="74756"/>
                                        </p:tgtEl>
                                        <p:attrNameLst>
                                          <p:attrName>ppt_x</p:attrName>
                                        </p:attrNameLst>
                                      </p:cBhvr>
                                      <p:tavLst>
                                        <p:tav tm="0">
                                          <p:val>
                                            <p:strVal val="0-#ppt_w/2"/>
                                          </p:val>
                                        </p:tav>
                                        <p:tav tm="100000">
                                          <p:val>
                                            <p:strVal val="#ppt_x"/>
                                          </p:val>
                                        </p:tav>
                                      </p:tavLst>
                                    </p:anim>
                                    <p:anim calcmode="lin" valueType="num">
                                      <p:cBhvr additive="base">
                                        <p:cTn id="13" dur="500" fill="hold"/>
                                        <p:tgtEl>
                                          <p:spTgt spid="7475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4757"/>
                                        </p:tgtEl>
                                        <p:attrNameLst>
                                          <p:attrName>style.visibility</p:attrName>
                                        </p:attrNameLst>
                                      </p:cBhvr>
                                      <p:to>
                                        <p:strVal val="visible"/>
                                      </p:to>
                                    </p:set>
                                    <p:anim calcmode="lin" valueType="num">
                                      <p:cBhvr additive="base">
                                        <p:cTn id="17" dur="500" fill="hold"/>
                                        <p:tgtEl>
                                          <p:spTgt spid="74757"/>
                                        </p:tgtEl>
                                        <p:attrNameLst>
                                          <p:attrName>ppt_x</p:attrName>
                                        </p:attrNameLst>
                                      </p:cBhvr>
                                      <p:tavLst>
                                        <p:tav tm="0">
                                          <p:val>
                                            <p:strVal val="0-#ppt_w/2"/>
                                          </p:val>
                                        </p:tav>
                                        <p:tav tm="100000">
                                          <p:val>
                                            <p:strVal val="#ppt_x"/>
                                          </p:val>
                                        </p:tav>
                                      </p:tavLst>
                                    </p:anim>
                                    <p:anim calcmode="lin" valueType="num">
                                      <p:cBhvr additive="base">
                                        <p:cTn id="18" dur="500" fill="hold"/>
                                        <p:tgtEl>
                                          <p:spTgt spid="7475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4758"/>
                                        </p:tgtEl>
                                        <p:attrNameLst>
                                          <p:attrName>style.visibility</p:attrName>
                                        </p:attrNameLst>
                                      </p:cBhvr>
                                      <p:to>
                                        <p:strVal val="visible"/>
                                      </p:to>
                                    </p:set>
                                    <p:anim calcmode="lin" valueType="num">
                                      <p:cBhvr additive="base">
                                        <p:cTn id="22" dur="500" fill="hold"/>
                                        <p:tgtEl>
                                          <p:spTgt spid="74758"/>
                                        </p:tgtEl>
                                        <p:attrNameLst>
                                          <p:attrName>ppt_x</p:attrName>
                                        </p:attrNameLst>
                                      </p:cBhvr>
                                      <p:tavLst>
                                        <p:tav tm="0">
                                          <p:val>
                                            <p:strVal val="0-#ppt_w/2"/>
                                          </p:val>
                                        </p:tav>
                                        <p:tav tm="100000">
                                          <p:val>
                                            <p:strVal val="#ppt_x"/>
                                          </p:val>
                                        </p:tav>
                                      </p:tavLst>
                                    </p:anim>
                                    <p:anim calcmode="lin" valueType="num">
                                      <p:cBhvr additive="base">
                                        <p:cTn id="23" dur="500" fill="hold"/>
                                        <p:tgtEl>
                                          <p:spTgt spid="747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animBg="1"/>
      <p:bldP spid="74756" grpId="0" animBg="1"/>
      <p:bldP spid="74757" grpId="0" animBg="1"/>
      <p:bldP spid="7475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01" name="图片 75777" descr="韩祠全景"/>
          <p:cNvPicPr>
            <a:picLocks noChangeAspect="1"/>
          </p:cNvPicPr>
          <p:nvPr/>
        </p:nvPicPr>
        <p:blipFill>
          <a:blip r:embed="rId1"/>
          <a:stretch>
            <a:fillRect/>
          </a:stretch>
        </p:blipFill>
        <p:spPr>
          <a:xfrm>
            <a:off x="0" y="476250"/>
            <a:ext cx="9144000" cy="6121400"/>
          </a:xfrm>
          <a:prstGeom prst="rect">
            <a:avLst/>
          </a:prstGeom>
          <a:noFill/>
          <a:ln w="9525">
            <a:noFill/>
          </a:ln>
        </p:spPr>
      </p:pic>
      <p:sp>
        <p:nvSpPr>
          <p:cNvPr id="75779" name="文本框 75778"/>
          <p:cNvSpPr txBox="1"/>
          <p:nvPr/>
        </p:nvSpPr>
        <p:spPr>
          <a:xfrm>
            <a:off x="250825" y="1700213"/>
            <a:ext cx="8305800" cy="1076325"/>
          </a:xfrm>
          <a:prstGeom prst="rect">
            <a:avLst/>
          </a:prstGeom>
          <a:solidFill>
            <a:srgbClr val="66FF33"/>
          </a:solidFill>
          <a:ln w="9525" cap="flat" cmpd="sng">
            <a:solidFill>
              <a:srgbClr val="003366"/>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（古）泛指求学的人；读书人。（今）指有专门学问的人。</a:t>
            </a:r>
            <a:endParaRPr lang="zh-CN" altLang="en-US" sz="3200" b="1">
              <a:latin typeface="Times New Roman" panose="02020603050405020304" pitchFamily="18" charset="0"/>
              <a:ea typeface="宋体" panose="02010600030101010101" pitchFamily="2" charset="-122"/>
            </a:endParaRPr>
          </a:p>
        </p:txBody>
      </p:sp>
      <p:sp>
        <p:nvSpPr>
          <p:cNvPr id="75780" name="文本框 75779"/>
          <p:cNvSpPr txBox="1"/>
          <p:nvPr/>
        </p:nvSpPr>
        <p:spPr>
          <a:xfrm>
            <a:off x="0" y="3644900"/>
            <a:ext cx="8458200" cy="2051050"/>
          </a:xfrm>
          <a:prstGeom prst="rect">
            <a:avLst/>
          </a:prstGeom>
          <a:solidFill>
            <a:srgbClr val="66FF33"/>
          </a:solidFill>
          <a:ln w="9525" cap="flat" cmpd="sng">
            <a:solidFill>
              <a:srgbClr val="003366"/>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（古）特殊指示代词“所”与介词“以”结合，译为㈠用来</a:t>
            </a:r>
            <a:r>
              <a:rPr lang="en-US" altLang="zh-CN" sz="3200" b="1">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宋体" panose="02010600030101010101" pitchFamily="2" charset="-122"/>
              </a:rPr>
              <a:t>办法（方式、工具、依据等）；㈡</a:t>
            </a:r>
            <a:r>
              <a:rPr lang="en-US" altLang="zh-CN" sz="3200" b="1">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宋体" panose="02010600030101010101" pitchFamily="2" charset="-122"/>
              </a:rPr>
              <a:t>的原因（或缘由）。（今）表因果关系的连词。</a:t>
            </a:r>
            <a:endParaRPr lang="zh-CN" altLang="en-US" sz="3200" b="1">
              <a:latin typeface="Times New Roman" panose="02020603050405020304" pitchFamily="18" charset="0"/>
              <a:ea typeface="宋体" panose="02010600030101010101" pitchFamily="2" charset="-122"/>
            </a:endParaRPr>
          </a:p>
        </p:txBody>
      </p:sp>
      <p:sp>
        <p:nvSpPr>
          <p:cNvPr id="51204" name="文本框 75780"/>
          <p:cNvSpPr txBox="1"/>
          <p:nvPr/>
        </p:nvSpPr>
        <p:spPr>
          <a:xfrm>
            <a:off x="0" y="188913"/>
            <a:ext cx="3352800" cy="701675"/>
          </a:xfrm>
          <a:prstGeom prst="rect">
            <a:avLst/>
          </a:prstGeom>
          <a:gradFill rotWithShape="0">
            <a:gsLst>
              <a:gs pos="0">
                <a:schemeClr val="accent1"/>
              </a:gs>
              <a:gs pos="50000">
                <a:schemeClr val="bg1"/>
              </a:gs>
              <a:gs pos="100000">
                <a:schemeClr val="accent1"/>
              </a:gs>
            </a:gsLst>
            <a:lin ang="5400000" scaled="1"/>
            <a:tileRect/>
          </a:gradFill>
          <a:ln w="9525">
            <a:noFill/>
          </a:ln>
        </p:spPr>
        <p:txBody>
          <a:bodyPr anchor="t">
            <a:spAutoFit/>
          </a:bodyPr>
          <a:p>
            <a:pPr>
              <a:spcBef>
                <a:spcPct val="50000"/>
              </a:spcBef>
            </a:pPr>
            <a:r>
              <a:rPr lang="zh-CN" altLang="en-US" sz="4000" b="1" i="1" dirty="0">
                <a:solidFill>
                  <a:srgbClr val="FF3399"/>
                </a:solidFill>
                <a:latin typeface="Times New Roman" panose="02020603050405020304" pitchFamily="18" charset="0"/>
                <a:ea typeface="隶书" pitchFamily="1" charset="-122"/>
              </a:rPr>
              <a:t>  古今异义词</a:t>
            </a:r>
            <a:endParaRPr lang="zh-CN" altLang="en-US" sz="4000" b="1" i="1">
              <a:solidFill>
                <a:srgbClr val="FF3399"/>
              </a:solidFill>
              <a:latin typeface="Times New Roman" panose="02020603050405020304" pitchFamily="18" charset="0"/>
              <a:ea typeface="隶书" pitchFamily="1" charset="-122"/>
            </a:endParaRPr>
          </a:p>
        </p:txBody>
      </p:sp>
      <p:sp>
        <p:nvSpPr>
          <p:cNvPr id="51205" name="文本框 75781"/>
          <p:cNvSpPr txBox="1"/>
          <p:nvPr/>
        </p:nvSpPr>
        <p:spPr>
          <a:xfrm>
            <a:off x="395288" y="1052513"/>
            <a:ext cx="3276600" cy="579437"/>
          </a:xfrm>
          <a:prstGeom prst="rect">
            <a:avLst/>
          </a:prstGeom>
          <a:solidFill>
            <a:srgbClr val="FFFFCC"/>
          </a:solidFill>
          <a:ln w="9525">
            <a:noFill/>
          </a:ln>
        </p:spPr>
        <p:txBody>
          <a:bodyPr anchor="t">
            <a:spAutoFit/>
          </a:bodyPr>
          <a:p>
            <a:pPr>
              <a:spcBef>
                <a:spcPct val="50000"/>
              </a:spcBef>
            </a:pPr>
            <a:r>
              <a:rPr lang="zh-CN" altLang="en-US" sz="3200" b="1" dirty="0">
                <a:solidFill>
                  <a:srgbClr val="0000FF"/>
                </a:solidFill>
                <a:latin typeface="Times New Roman" panose="02020603050405020304" pitchFamily="18" charset="0"/>
                <a:ea typeface="楷体_GB2312" pitchFamily="49" charset="-122"/>
              </a:rPr>
              <a:t>古之</a:t>
            </a:r>
            <a:r>
              <a:rPr lang="zh-CN" altLang="en-US" sz="3200" b="1" dirty="0">
                <a:solidFill>
                  <a:srgbClr val="FF0000"/>
                </a:solidFill>
                <a:latin typeface="Times New Roman" panose="02020603050405020304" pitchFamily="18" charset="0"/>
                <a:ea typeface="楷体_GB2312" pitchFamily="49" charset="-122"/>
              </a:rPr>
              <a:t>学者</a:t>
            </a:r>
            <a:r>
              <a:rPr lang="zh-CN" altLang="en-US" sz="3200" b="1" dirty="0">
                <a:solidFill>
                  <a:srgbClr val="0000FF"/>
                </a:solidFill>
                <a:latin typeface="Times New Roman" panose="02020603050405020304" pitchFamily="18" charset="0"/>
                <a:ea typeface="楷体_GB2312" pitchFamily="49" charset="-122"/>
              </a:rPr>
              <a:t>必有师</a:t>
            </a:r>
            <a:endParaRPr lang="zh-CN" altLang="en-US" sz="3200" b="1">
              <a:solidFill>
                <a:srgbClr val="0000FF"/>
              </a:solidFill>
              <a:latin typeface="Times New Roman" panose="02020603050405020304" pitchFamily="18" charset="0"/>
              <a:ea typeface="楷体_GB2312" pitchFamily="49" charset="-122"/>
            </a:endParaRPr>
          </a:p>
        </p:txBody>
      </p:sp>
      <p:sp>
        <p:nvSpPr>
          <p:cNvPr id="51206" name="文本框 75782"/>
          <p:cNvSpPr txBox="1"/>
          <p:nvPr/>
        </p:nvSpPr>
        <p:spPr>
          <a:xfrm>
            <a:off x="179388" y="2924175"/>
            <a:ext cx="4953000" cy="579438"/>
          </a:xfrm>
          <a:prstGeom prst="rect">
            <a:avLst/>
          </a:prstGeom>
          <a:solidFill>
            <a:srgbClr val="FFFFCC"/>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楷体_GB2312" pitchFamily="49" charset="-122"/>
              </a:rPr>
              <a:t>所以</a:t>
            </a:r>
            <a:r>
              <a:rPr lang="zh-CN" altLang="en-US" sz="3200" b="1" dirty="0">
                <a:solidFill>
                  <a:srgbClr val="0000FF"/>
                </a:solidFill>
                <a:latin typeface="Times New Roman" panose="02020603050405020304" pitchFamily="18" charset="0"/>
                <a:ea typeface="楷体_GB2312" pitchFamily="49" charset="-122"/>
              </a:rPr>
              <a:t>传道受业解惑也</a:t>
            </a:r>
            <a:endParaRPr lang="zh-CN" altLang="en-US" sz="3200" b="1">
              <a:solidFill>
                <a:srgbClr val="0000FF"/>
              </a:solidFill>
              <a:latin typeface="Times New Roman" panose="02020603050405020304" pitchFamily="18" charset="0"/>
              <a:ea typeface="楷体_GB2312" pitchFamily="49" charset="-122"/>
            </a:endParaRPr>
          </a:p>
        </p:txBody>
      </p:sp>
      <p:sp>
        <p:nvSpPr>
          <p:cNvPr id="51207" name="文本框 75783"/>
          <p:cNvSpPr txBox="1"/>
          <p:nvPr/>
        </p:nvSpPr>
        <p:spPr>
          <a:xfrm>
            <a:off x="179388" y="5805488"/>
            <a:ext cx="6948487" cy="579437"/>
          </a:xfrm>
          <a:prstGeom prst="rect">
            <a:avLst/>
          </a:prstGeom>
          <a:solidFill>
            <a:srgbClr val="FFFF99"/>
          </a:solidFill>
          <a:ln w="9525">
            <a:noFill/>
          </a:ln>
        </p:spPr>
        <p:txBody>
          <a:bodyPr anchor="t">
            <a:spAutoFit/>
          </a:bodyPr>
          <a:p>
            <a:pPr>
              <a:spcBef>
                <a:spcPct val="50000"/>
              </a:spcBef>
            </a:pPr>
            <a:r>
              <a:rPr lang="zh-CN" altLang="en-US" sz="3200" b="1" dirty="0">
                <a:solidFill>
                  <a:srgbClr val="0000FF"/>
                </a:solidFill>
                <a:latin typeface="Arial" panose="020B0604020202020204" pitchFamily="34" charset="0"/>
                <a:ea typeface="宋体" panose="02010600030101010101" pitchFamily="2" charset="-122"/>
              </a:rPr>
              <a:t>圣人之</a:t>
            </a:r>
            <a:r>
              <a:rPr lang="zh-CN" altLang="en-US" sz="3200" b="1" dirty="0">
                <a:solidFill>
                  <a:srgbClr val="FF0000"/>
                </a:solidFill>
                <a:latin typeface="Arial" panose="020B0604020202020204" pitchFamily="34" charset="0"/>
                <a:ea typeface="宋体" panose="02010600030101010101" pitchFamily="2" charset="-122"/>
              </a:rPr>
              <a:t>所以</a:t>
            </a:r>
            <a:r>
              <a:rPr lang="zh-CN" altLang="en-US" sz="3200" b="1" dirty="0">
                <a:solidFill>
                  <a:srgbClr val="0000FF"/>
                </a:solidFill>
                <a:latin typeface="Arial" panose="020B0604020202020204" pitchFamily="34" charset="0"/>
                <a:ea typeface="宋体" panose="02010600030101010101" pitchFamily="2" charset="-122"/>
              </a:rPr>
              <a:t>为圣，愚人之</a:t>
            </a:r>
            <a:r>
              <a:rPr lang="zh-CN" altLang="en-US" sz="3200" b="1" dirty="0">
                <a:solidFill>
                  <a:srgbClr val="FF0000"/>
                </a:solidFill>
                <a:latin typeface="Arial" panose="020B0604020202020204" pitchFamily="34" charset="0"/>
                <a:ea typeface="宋体" panose="02010600030101010101" pitchFamily="2" charset="-122"/>
              </a:rPr>
              <a:t>所以</a:t>
            </a:r>
            <a:r>
              <a:rPr lang="zh-CN" altLang="en-US" sz="3200" b="1" dirty="0">
                <a:solidFill>
                  <a:srgbClr val="0000FF"/>
                </a:solidFill>
                <a:latin typeface="Arial" panose="020B0604020202020204" pitchFamily="34" charset="0"/>
                <a:ea typeface="宋体" panose="02010600030101010101" pitchFamily="2" charset="-122"/>
              </a:rPr>
              <a:t>为愚</a:t>
            </a:r>
            <a:endParaRPr lang="zh-CN" altLang="en-US" sz="3200" b="1" dirty="0">
              <a:solidFill>
                <a:srgbClr val="0000FF"/>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1000"/>
                                  </p:stCondLst>
                                  <p:childTnLst>
                                    <p:set>
                                      <p:cBhvr>
                                        <p:cTn id="6" dur="1" fill="hold">
                                          <p:stCondLst>
                                            <p:cond delay="0"/>
                                          </p:stCondLst>
                                        </p:cTn>
                                        <p:tgtEl>
                                          <p:spTgt spid="75779"/>
                                        </p:tgtEl>
                                        <p:attrNameLst>
                                          <p:attrName>style.visibility</p:attrName>
                                        </p:attrNameLst>
                                      </p:cBhvr>
                                      <p:to>
                                        <p:strVal val="visible"/>
                                      </p:to>
                                    </p:set>
                                    <p:anim calcmode="lin" valueType="num">
                                      <p:cBhvr additive="base">
                                        <p:cTn id="7" dur="500" fill="hold"/>
                                        <p:tgtEl>
                                          <p:spTgt spid="75779"/>
                                        </p:tgtEl>
                                        <p:attrNameLst>
                                          <p:attrName>ppt_x</p:attrName>
                                        </p:attrNameLst>
                                      </p:cBhvr>
                                      <p:tavLst>
                                        <p:tav tm="0">
                                          <p:val>
                                            <p:strVal val="0-#ppt_w/2"/>
                                          </p:val>
                                        </p:tav>
                                        <p:tav tm="100000">
                                          <p:val>
                                            <p:strVal val="#ppt_x"/>
                                          </p:val>
                                        </p:tav>
                                      </p:tavLst>
                                    </p:anim>
                                    <p:anim calcmode="lin" valueType="num">
                                      <p:cBhvr additive="base">
                                        <p:cTn id="8" dur="500" fill="hold"/>
                                        <p:tgtEl>
                                          <p:spTgt spid="75779"/>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3" presetClass="entr" presetSubtype="10" fill="hold" grpId="0" nodeType="afterEffect">
                                  <p:stCondLst>
                                    <p:cond delay="3000"/>
                                  </p:stCondLst>
                                  <p:childTnLst>
                                    <p:set>
                                      <p:cBhvr>
                                        <p:cTn id="11" dur="1" fill="hold">
                                          <p:stCondLst>
                                            <p:cond delay="0"/>
                                          </p:stCondLst>
                                        </p:cTn>
                                        <p:tgtEl>
                                          <p:spTgt spid="75780"/>
                                        </p:tgtEl>
                                        <p:attrNameLst>
                                          <p:attrName>style.visibility</p:attrName>
                                        </p:attrNameLst>
                                      </p:cBhvr>
                                      <p:to>
                                        <p:strVal val="visible"/>
                                      </p:to>
                                    </p:set>
                                    <p:animEffect transition="in" filter="blinds(horizontal)">
                                      <p:cBhvr>
                                        <p:cTn id="12" dur="500"/>
                                        <p:tgtEl>
                                          <p:spTgt spid="757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animBg="1"/>
      <p:bldP spid="7578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2225" name="图片 76801" descr="韩祠全景"/>
          <p:cNvPicPr>
            <a:picLocks noChangeAspect="1"/>
          </p:cNvPicPr>
          <p:nvPr/>
        </p:nvPicPr>
        <p:blipFill>
          <a:blip r:embed="rId1"/>
          <a:stretch>
            <a:fillRect/>
          </a:stretch>
        </p:blipFill>
        <p:spPr>
          <a:xfrm>
            <a:off x="0" y="476250"/>
            <a:ext cx="9144000" cy="6308725"/>
          </a:xfrm>
          <a:prstGeom prst="rect">
            <a:avLst/>
          </a:prstGeom>
          <a:noFill/>
          <a:ln w="9525">
            <a:noFill/>
          </a:ln>
        </p:spPr>
      </p:pic>
      <p:sp>
        <p:nvSpPr>
          <p:cNvPr id="76803" name="文本框 76802"/>
          <p:cNvSpPr txBox="1"/>
          <p:nvPr/>
        </p:nvSpPr>
        <p:spPr>
          <a:xfrm>
            <a:off x="457200" y="1752600"/>
            <a:ext cx="8458200" cy="1563688"/>
          </a:xfrm>
          <a:prstGeom prst="rect">
            <a:avLst/>
          </a:prstGeom>
          <a:solidFill>
            <a:srgbClr val="66FF33"/>
          </a:solidFill>
          <a:ln w="9525" cap="flat" cmpd="sng">
            <a:solidFill>
              <a:srgbClr val="003300"/>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（古）①小的方面；②一般指研究文字、训诂、音韵的学问。     （今）对儿童、少年实施初等教育的学校。</a:t>
            </a:r>
            <a:endParaRPr lang="zh-CN" altLang="en-US" sz="3200" b="1">
              <a:latin typeface="Times New Roman" panose="02020603050405020304" pitchFamily="18" charset="0"/>
              <a:ea typeface="宋体" panose="02010600030101010101" pitchFamily="2" charset="-122"/>
            </a:endParaRPr>
          </a:p>
        </p:txBody>
      </p:sp>
      <p:sp>
        <p:nvSpPr>
          <p:cNvPr id="76804" name="文本框 76803"/>
          <p:cNvSpPr txBox="1"/>
          <p:nvPr/>
        </p:nvSpPr>
        <p:spPr>
          <a:xfrm>
            <a:off x="457200" y="4419600"/>
            <a:ext cx="8458200" cy="588963"/>
          </a:xfrm>
          <a:prstGeom prst="rect">
            <a:avLst/>
          </a:prstGeom>
          <a:solidFill>
            <a:srgbClr val="66FF33"/>
          </a:solidFill>
          <a:ln w="9525" cap="flat" cmpd="sng">
            <a:solidFill>
              <a:srgbClr val="003300"/>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（古）句子停顿的地方。（今）看字发出声音。</a:t>
            </a:r>
            <a:endParaRPr lang="zh-CN" altLang="en-US" sz="3200" b="1">
              <a:latin typeface="Times New Roman" panose="02020603050405020304" pitchFamily="18" charset="0"/>
              <a:ea typeface="宋体" panose="02010600030101010101" pitchFamily="2" charset="-122"/>
            </a:endParaRPr>
          </a:p>
        </p:txBody>
      </p:sp>
      <p:sp>
        <p:nvSpPr>
          <p:cNvPr id="76805" name="文本框 76804"/>
          <p:cNvSpPr txBox="1"/>
          <p:nvPr/>
        </p:nvSpPr>
        <p:spPr>
          <a:xfrm>
            <a:off x="381000" y="6269038"/>
            <a:ext cx="8458200" cy="588962"/>
          </a:xfrm>
          <a:prstGeom prst="rect">
            <a:avLst/>
          </a:prstGeom>
          <a:solidFill>
            <a:srgbClr val="66FF33"/>
          </a:solidFill>
          <a:ln w="9525" cap="flat" cmpd="sng">
            <a:solidFill>
              <a:srgbClr val="003300"/>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（古）一般人、普通人。（今）许多的人。</a:t>
            </a:r>
            <a:endParaRPr lang="zh-CN" altLang="en-US" sz="3200" b="1">
              <a:latin typeface="Times New Roman" panose="02020603050405020304" pitchFamily="18" charset="0"/>
              <a:ea typeface="宋体" panose="02010600030101010101" pitchFamily="2" charset="-122"/>
            </a:endParaRPr>
          </a:p>
        </p:txBody>
      </p:sp>
      <p:sp>
        <p:nvSpPr>
          <p:cNvPr id="52229" name="文本框 76805"/>
          <p:cNvSpPr txBox="1"/>
          <p:nvPr/>
        </p:nvSpPr>
        <p:spPr>
          <a:xfrm>
            <a:off x="152400" y="0"/>
            <a:ext cx="3352800" cy="701675"/>
          </a:xfrm>
          <a:prstGeom prst="rect">
            <a:avLst/>
          </a:prstGeom>
          <a:gradFill rotWithShape="0">
            <a:gsLst>
              <a:gs pos="0">
                <a:schemeClr val="accent1"/>
              </a:gs>
              <a:gs pos="50000">
                <a:schemeClr val="bg1"/>
              </a:gs>
              <a:gs pos="100000">
                <a:schemeClr val="accent1"/>
              </a:gs>
            </a:gsLst>
            <a:lin ang="5400000" scaled="1"/>
            <a:tileRect/>
          </a:gradFill>
          <a:ln w="9525">
            <a:noFill/>
          </a:ln>
        </p:spPr>
        <p:txBody>
          <a:bodyPr anchor="t">
            <a:spAutoFit/>
          </a:bodyPr>
          <a:p>
            <a:pPr>
              <a:spcBef>
                <a:spcPct val="50000"/>
              </a:spcBef>
            </a:pPr>
            <a:r>
              <a:rPr lang="zh-CN" altLang="en-US" sz="4000" b="1" i="1" dirty="0">
                <a:solidFill>
                  <a:srgbClr val="FF3399"/>
                </a:solidFill>
                <a:latin typeface="Times New Roman" panose="02020603050405020304" pitchFamily="18" charset="0"/>
                <a:ea typeface="隶书" pitchFamily="1" charset="-122"/>
              </a:rPr>
              <a:t>  古今异义词</a:t>
            </a:r>
            <a:endParaRPr lang="zh-CN" altLang="en-US" sz="4000" b="1" i="1">
              <a:solidFill>
                <a:srgbClr val="FF3399"/>
              </a:solidFill>
              <a:latin typeface="Times New Roman" panose="02020603050405020304" pitchFamily="18" charset="0"/>
              <a:ea typeface="隶书" pitchFamily="1" charset="-122"/>
            </a:endParaRPr>
          </a:p>
        </p:txBody>
      </p:sp>
      <p:sp>
        <p:nvSpPr>
          <p:cNvPr id="52230" name="文本框 76806"/>
          <p:cNvSpPr txBox="1"/>
          <p:nvPr/>
        </p:nvSpPr>
        <p:spPr>
          <a:xfrm>
            <a:off x="457200" y="762000"/>
            <a:ext cx="2286000" cy="579438"/>
          </a:xfrm>
          <a:prstGeom prst="rect">
            <a:avLst/>
          </a:prstGeom>
          <a:solidFill>
            <a:srgbClr val="FFFFCC"/>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楷体_GB2312" pitchFamily="49" charset="-122"/>
              </a:rPr>
              <a:t>小学</a:t>
            </a:r>
            <a:r>
              <a:rPr lang="zh-CN" altLang="en-US" sz="3200" b="1" dirty="0">
                <a:solidFill>
                  <a:srgbClr val="0000FF"/>
                </a:solidFill>
                <a:latin typeface="Times New Roman" panose="02020603050405020304" pitchFamily="18" charset="0"/>
                <a:ea typeface="楷体_GB2312" pitchFamily="49" charset="-122"/>
              </a:rPr>
              <a:t>而大遗</a:t>
            </a:r>
            <a:endParaRPr lang="zh-CN" altLang="en-US" sz="3200" b="1">
              <a:solidFill>
                <a:srgbClr val="0000FF"/>
              </a:solidFill>
              <a:latin typeface="Times New Roman" panose="02020603050405020304" pitchFamily="18" charset="0"/>
              <a:ea typeface="楷体_GB2312" pitchFamily="49" charset="-122"/>
            </a:endParaRPr>
          </a:p>
        </p:txBody>
      </p:sp>
      <p:sp>
        <p:nvSpPr>
          <p:cNvPr id="52231" name="文本框 76807"/>
          <p:cNvSpPr txBox="1"/>
          <p:nvPr/>
        </p:nvSpPr>
        <p:spPr>
          <a:xfrm>
            <a:off x="533400" y="3657600"/>
            <a:ext cx="2286000" cy="579438"/>
          </a:xfrm>
          <a:prstGeom prst="rect">
            <a:avLst/>
          </a:prstGeom>
          <a:solidFill>
            <a:srgbClr val="FFFFCC"/>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楷体_GB2312" pitchFamily="49" charset="-122"/>
              </a:rPr>
              <a:t>句读</a:t>
            </a:r>
            <a:r>
              <a:rPr lang="zh-CN" altLang="en-US" sz="3200" b="1" dirty="0">
                <a:solidFill>
                  <a:srgbClr val="0000FF"/>
                </a:solidFill>
                <a:latin typeface="Times New Roman" panose="02020603050405020304" pitchFamily="18" charset="0"/>
                <a:ea typeface="楷体_GB2312" pitchFamily="49" charset="-122"/>
              </a:rPr>
              <a:t>之不知</a:t>
            </a:r>
            <a:endParaRPr lang="zh-CN" altLang="en-US" sz="3200" b="1">
              <a:solidFill>
                <a:srgbClr val="0000FF"/>
              </a:solidFill>
              <a:latin typeface="Times New Roman" panose="02020603050405020304" pitchFamily="18" charset="0"/>
              <a:ea typeface="楷体_GB2312" pitchFamily="49" charset="-122"/>
            </a:endParaRPr>
          </a:p>
        </p:txBody>
      </p:sp>
      <p:sp>
        <p:nvSpPr>
          <p:cNvPr id="52232" name="文本框 76808"/>
          <p:cNvSpPr txBox="1"/>
          <p:nvPr/>
        </p:nvSpPr>
        <p:spPr>
          <a:xfrm>
            <a:off x="457200" y="5257800"/>
            <a:ext cx="2590800" cy="579438"/>
          </a:xfrm>
          <a:prstGeom prst="rect">
            <a:avLst/>
          </a:prstGeom>
          <a:solidFill>
            <a:srgbClr val="FFFFCC"/>
          </a:solidFill>
          <a:ln w="9525">
            <a:noFill/>
          </a:ln>
        </p:spPr>
        <p:txBody>
          <a:bodyPr anchor="t">
            <a:spAutoFit/>
          </a:bodyPr>
          <a:p>
            <a:pPr>
              <a:spcBef>
                <a:spcPct val="50000"/>
              </a:spcBef>
            </a:pPr>
            <a:r>
              <a:rPr lang="zh-CN" altLang="en-US" sz="3200" b="1" dirty="0">
                <a:solidFill>
                  <a:srgbClr val="0000FF"/>
                </a:solidFill>
                <a:latin typeface="Times New Roman" panose="02020603050405020304" pitchFamily="18" charset="0"/>
                <a:ea typeface="楷体_GB2312" pitchFamily="49" charset="-122"/>
              </a:rPr>
              <a:t>今之</a:t>
            </a:r>
            <a:r>
              <a:rPr lang="zh-CN" altLang="en-US" sz="3200" b="1" dirty="0">
                <a:solidFill>
                  <a:srgbClr val="FF0000"/>
                </a:solidFill>
                <a:latin typeface="Times New Roman" panose="02020603050405020304" pitchFamily="18" charset="0"/>
                <a:ea typeface="楷体_GB2312" pitchFamily="49" charset="-122"/>
              </a:rPr>
              <a:t>众人</a:t>
            </a:r>
            <a:endParaRPr lang="zh-CN" altLang="en-US" sz="3200" b="1">
              <a:solidFill>
                <a:srgbClr val="FF0000"/>
              </a:solidFill>
              <a:latin typeface="Times New Roman" panose="02020603050405020304"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3000"/>
                                  </p:stCondLst>
                                  <p:childTnLst>
                                    <p:set>
                                      <p:cBhvr>
                                        <p:cTn id="6" dur="1" fill="hold">
                                          <p:stCondLst>
                                            <p:cond delay="0"/>
                                          </p:stCondLst>
                                        </p:cTn>
                                        <p:tgtEl>
                                          <p:spTgt spid="76803"/>
                                        </p:tgtEl>
                                        <p:attrNameLst>
                                          <p:attrName>style.visibility</p:attrName>
                                        </p:attrNameLst>
                                      </p:cBhvr>
                                      <p:to>
                                        <p:strVal val="visible"/>
                                      </p:to>
                                    </p:set>
                                    <p:animEffect transition="in" filter="blinds(horizontal)">
                                      <p:cBhvr>
                                        <p:cTn id="7" dur="500"/>
                                        <p:tgtEl>
                                          <p:spTgt spid="76803"/>
                                        </p:tgtEl>
                                      </p:cBhvr>
                                    </p:animEffect>
                                  </p:childTnLst>
                                </p:cTn>
                              </p:par>
                            </p:childTnLst>
                          </p:cTn>
                        </p:par>
                        <p:par>
                          <p:cTn id="8" fill="hold">
                            <p:stCondLst>
                              <p:cond delay="3500"/>
                            </p:stCondLst>
                            <p:childTnLst>
                              <p:par>
                                <p:cTn id="9" presetID="4" presetClass="entr" presetSubtype="16" fill="hold" grpId="0" nodeType="afterEffect">
                                  <p:stCondLst>
                                    <p:cond delay="3000"/>
                                  </p:stCondLst>
                                  <p:childTnLst>
                                    <p:set>
                                      <p:cBhvr>
                                        <p:cTn id="10" dur="1" fill="hold">
                                          <p:stCondLst>
                                            <p:cond delay="0"/>
                                          </p:stCondLst>
                                        </p:cTn>
                                        <p:tgtEl>
                                          <p:spTgt spid="76804"/>
                                        </p:tgtEl>
                                        <p:attrNameLst>
                                          <p:attrName>style.visibility</p:attrName>
                                        </p:attrNameLst>
                                      </p:cBhvr>
                                      <p:to>
                                        <p:strVal val="visible"/>
                                      </p:to>
                                    </p:set>
                                    <p:animEffect transition="in" filter="box(in)">
                                      <p:cBhvr>
                                        <p:cTn id="11" dur="500"/>
                                        <p:tgtEl>
                                          <p:spTgt spid="76804"/>
                                        </p:tgtEl>
                                      </p:cBhvr>
                                    </p:animEffect>
                                  </p:childTnLst>
                                </p:cTn>
                              </p:par>
                            </p:childTnLst>
                          </p:cTn>
                        </p:par>
                        <p:par>
                          <p:cTn id="12" fill="hold">
                            <p:stCondLst>
                              <p:cond delay="7000"/>
                            </p:stCondLst>
                            <p:childTnLst>
                              <p:par>
                                <p:cTn id="13" presetID="5" presetClass="entr" presetSubtype="10" fill="hold" grpId="0" nodeType="afterEffect">
                                  <p:stCondLst>
                                    <p:cond delay="3000"/>
                                  </p:stCondLst>
                                  <p:childTnLst>
                                    <p:set>
                                      <p:cBhvr>
                                        <p:cTn id="14" dur="1" fill="hold">
                                          <p:stCondLst>
                                            <p:cond delay="0"/>
                                          </p:stCondLst>
                                        </p:cTn>
                                        <p:tgtEl>
                                          <p:spTgt spid="76805"/>
                                        </p:tgtEl>
                                        <p:attrNameLst>
                                          <p:attrName>style.visibility</p:attrName>
                                        </p:attrNameLst>
                                      </p:cBhvr>
                                      <p:to>
                                        <p:strVal val="visible"/>
                                      </p:to>
                                    </p:set>
                                    <p:animEffect transition="in" filter="checkerboard(across)">
                                      <p:cBhvr>
                                        <p:cTn id="15" dur="5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animBg="1"/>
      <p:bldP spid="76804" grpId="0" animBg="1"/>
      <p:bldP spid="7680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49" name="图片 77825" descr="韩祠全景"/>
          <p:cNvPicPr>
            <a:picLocks noChangeAspect="1"/>
          </p:cNvPicPr>
          <p:nvPr/>
        </p:nvPicPr>
        <p:blipFill>
          <a:blip r:embed="rId1"/>
          <a:stretch>
            <a:fillRect/>
          </a:stretch>
        </p:blipFill>
        <p:spPr>
          <a:xfrm>
            <a:off x="0" y="476250"/>
            <a:ext cx="9144000" cy="6121400"/>
          </a:xfrm>
          <a:prstGeom prst="rect">
            <a:avLst/>
          </a:prstGeom>
          <a:noFill/>
          <a:ln w="9525">
            <a:noFill/>
          </a:ln>
        </p:spPr>
      </p:pic>
      <p:sp>
        <p:nvSpPr>
          <p:cNvPr id="77827" name="文本框 77826"/>
          <p:cNvSpPr txBox="1"/>
          <p:nvPr/>
        </p:nvSpPr>
        <p:spPr>
          <a:xfrm>
            <a:off x="381000" y="1828800"/>
            <a:ext cx="3657600" cy="4248150"/>
          </a:xfrm>
          <a:prstGeom prst="rect">
            <a:avLst/>
          </a:prstGeom>
          <a:solidFill>
            <a:srgbClr val="FFFF99"/>
          </a:solidFill>
          <a:ln w="9525" cap="flat" cmpd="sng">
            <a:solidFill>
              <a:srgbClr val="000080"/>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古之学者必有</a:t>
            </a:r>
            <a:r>
              <a:rPr lang="zh-CN" altLang="en-US" sz="3200" b="1" dirty="0">
                <a:solidFill>
                  <a:srgbClr val="CC0000"/>
                </a:solidFill>
                <a:latin typeface="Times New Roman" panose="02020603050405020304" pitchFamily="18" charset="0"/>
                <a:ea typeface="宋体" panose="02010600030101010101" pitchFamily="2" charset="-122"/>
              </a:rPr>
              <a:t>师</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吾</a:t>
            </a: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道也</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吾从而</a:t>
            </a: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之</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道之不传也久矣</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巫医乐</a:t>
            </a: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百工之人</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十年春，齐</a:t>
            </a: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伐我</a:t>
            </a:r>
            <a:endParaRPr lang="zh-CN" altLang="en-US" sz="3200" b="1">
              <a:latin typeface="Times New Roman" panose="02020603050405020304" pitchFamily="18" charset="0"/>
              <a:ea typeface="宋体" panose="02010600030101010101" pitchFamily="2" charset="-122"/>
            </a:endParaRPr>
          </a:p>
        </p:txBody>
      </p:sp>
      <p:sp>
        <p:nvSpPr>
          <p:cNvPr id="77828" name="文本框 77827"/>
          <p:cNvSpPr txBox="1"/>
          <p:nvPr/>
        </p:nvSpPr>
        <p:spPr>
          <a:xfrm>
            <a:off x="4114800" y="1828800"/>
            <a:ext cx="4724400" cy="588963"/>
          </a:xfrm>
          <a:prstGeom prst="rect">
            <a:avLst/>
          </a:prstGeom>
          <a:solidFill>
            <a:srgbClr val="FFFF99"/>
          </a:solidFill>
          <a:ln w="9525" cap="flat" cmpd="sng">
            <a:solidFill>
              <a:srgbClr val="000000"/>
            </a:solidFill>
            <a:prstDash val="solid"/>
            <a:miter/>
            <a:headEnd type="none" w="med" len="med"/>
            <a:tailEnd type="none" w="med" len="med"/>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名词，老师</a:t>
            </a:r>
            <a:endParaRPr lang="zh-CN" altLang="en-US" sz="3200" b="1" dirty="0">
              <a:solidFill>
                <a:srgbClr val="FF0000"/>
              </a:solidFill>
              <a:latin typeface="Times New Roman" panose="02020603050405020304" pitchFamily="18" charset="0"/>
              <a:ea typeface="宋体" panose="02010600030101010101" pitchFamily="2" charset="-122"/>
            </a:endParaRPr>
          </a:p>
        </p:txBody>
      </p:sp>
      <p:sp>
        <p:nvSpPr>
          <p:cNvPr id="53252" name="文本框 77828"/>
          <p:cNvSpPr txBox="1"/>
          <p:nvPr/>
        </p:nvSpPr>
        <p:spPr>
          <a:xfrm>
            <a:off x="304800" y="762000"/>
            <a:ext cx="3886200" cy="701675"/>
          </a:xfrm>
          <a:prstGeom prst="rect">
            <a:avLst/>
          </a:prstGeom>
          <a:gradFill rotWithShape="0">
            <a:gsLst>
              <a:gs pos="0">
                <a:schemeClr val="accent1"/>
              </a:gs>
              <a:gs pos="50000">
                <a:schemeClr val="bg1"/>
              </a:gs>
              <a:gs pos="100000">
                <a:schemeClr val="accent1"/>
              </a:gs>
            </a:gsLst>
            <a:lin ang="5400000" scaled="1"/>
            <a:tileRect/>
          </a:gradFill>
          <a:ln w="9525">
            <a:noFill/>
          </a:ln>
        </p:spPr>
        <p:txBody>
          <a:bodyPr anchor="t">
            <a:spAutoFit/>
          </a:bodyPr>
          <a:p>
            <a:pPr>
              <a:spcBef>
                <a:spcPct val="50000"/>
              </a:spcBef>
            </a:pPr>
            <a:r>
              <a:rPr lang="zh-CN" altLang="en-US" sz="4000" b="1" i="1" dirty="0">
                <a:solidFill>
                  <a:srgbClr val="FF3399"/>
                </a:solidFill>
                <a:latin typeface="Times New Roman" panose="02020603050405020304" pitchFamily="18" charset="0"/>
                <a:ea typeface="隶书" pitchFamily="1" charset="-122"/>
              </a:rPr>
              <a:t>  一词多义现象</a:t>
            </a:r>
            <a:endParaRPr lang="zh-CN" altLang="en-US" sz="4000" b="1" i="1">
              <a:solidFill>
                <a:srgbClr val="FF3399"/>
              </a:solidFill>
              <a:latin typeface="Times New Roman" panose="02020603050405020304" pitchFamily="18" charset="0"/>
              <a:ea typeface="隶书" pitchFamily="1" charset="-122"/>
            </a:endParaRPr>
          </a:p>
        </p:txBody>
      </p:sp>
      <p:sp>
        <p:nvSpPr>
          <p:cNvPr id="77830" name="文本框 77829"/>
          <p:cNvSpPr txBox="1"/>
          <p:nvPr/>
        </p:nvSpPr>
        <p:spPr>
          <a:xfrm>
            <a:off x="4114800" y="2590800"/>
            <a:ext cx="2514600" cy="588963"/>
          </a:xfrm>
          <a:prstGeom prst="rect">
            <a:avLst/>
          </a:prstGeom>
          <a:solidFill>
            <a:srgbClr val="FFFF99"/>
          </a:solid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动词，学习</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7831" name="文本框 77830"/>
          <p:cNvSpPr txBox="1"/>
          <p:nvPr/>
        </p:nvSpPr>
        <p:spPr>
          <a:xfrm>
            <a:off x="4114800" y="3276600"/>
            <a:ext cx="4343400" cy="588963"/>
          </a:xfrm>
          <a:prstGeom prst="rect">
            <a:avLst/>
          </a:prstGeom>
          <a:solidFill>
            <a:srgbClr val="FFFF99"/>
          </a:solid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意动用法，以</a:t>
            </a:r>
            <a:r>
              <a:rPr lang="en-US" altLang="zh-CN" sz="3200" b="1">
                <a:solidFill>
                  <a:srgbClr val="FF0000"/>
                </a:solidFill>
                <a:latin typeface="Times New Roman" panose="02020603050405020304" pitchFamily="18" charset="0"/>
                <a:ea typeface="宋体" panose="02010600030101010101" pitchFamily="2" charset="-122"/>
              </a:rPr>
              <a:t>……</a:t>
            </a:r>
            <a:r>
              <a:rPr lang="zh-CN" altLang="en-US" sz="3200" b="1" dirty="0">
                <a:solidFill>
                  <a:srgbClr val="FF0000"/>
                </a:solidFill>
                <a:latin typeface="Times New Roman" panose="02020603050405020304" pitchFamily="18" charset="0"/>
                <a:ea typeface="宋体" panose="02010600030101010101" pitchFamily="2" charset="-122"/>
              </a:rPr>
              <a:t>为师</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7832" name="文本框 77831"/>
          <p:cNvSpPr txBox="1"/>
          <p:nvPr/>
        </p:nvSpPr>
        <p:spPr>
          <a:xfrm>
            <a:off x="4114800" y="3962400"/>
            <a:ext cx="2362200" cy="588963"/>
          </a:xfrm>
          <a:prstGeom prst="rect">
            <a:avLst/>
          </a:prstGeom>
          <a:solidFill>
            <a:srgbClr val="FFFF99"/>
          </a:solid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动词，从师</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7833" name="文本框 77832"/>
          <p:cNvSpPr txBox="1"/>
          <p:nvPr/>
        </p:nvSpPr>
        <p:spPr>
          <a:xfrm>
            <a:off x="4114800" y="4648200"/>
            <a:ext cx="4572000" cy="588963"/>
          </a:xfrm>
          <a:prstGeom prst="rect">
            <a:avLst/>
          </a:prstGeom>
          <a:solidFill>
            <a:srgbClr val="FFFF99"/>
          </a:solid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名词，有专门技艺的人</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7834" name="文本框 77833"/>
          <p:cNvSpPr txBox="1"/>
          <p:nvPr/>
        </p:nvSpPr>
        <p:spPr>
          <a:xfrm>
            <a:off x="4114800" y="5410200"/>
            <a:ext cx="2590800" cy="588963"/>
          </a:xfrm>
          <a:prstGeom prst="rect">
            <a:avLst/>
          </a:prstGeom>
          <a:solidFill>
            <a:srgbClr val="FFFF99"/>
          </a:solid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名词，军队</a:t>
            </a:r>
            <a:endParaRPr lang="zh-CN" altLang="en-US" sz="3200" b="1">
              <a:solidFill>
                <a:srgbClr val="FF0000"/>
              </a:solidFill>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box(out)">
                                      <p:cBhvr>
                                        <p:cTn id="7" dur="500"/>
                                        <p:tgtEl>
                                          <p:spTgt spid="7782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77828"/>
                                        </p:tgtEl>
                                        <p:attrNameLst>
                                          <p:attrName>style.visibility</p:attrName>
                                        </p:attrNameLst>
                                      </p:cBhvr>
                                      <p:to>
                                        <p:strVal val="visible"/>
                                      </p:to>
                                    </p:set>
                                    <p:anim calcmode="lin" valueType="num">
                                      <p:cBhvr additive="base">
                                        <p:cTn id="12" dur="500" fill="hold"/>
                                        <p:tgtEl>
                                          <p:spTgt spid="77828"/>
                                        </p:tgtEl>
                                        <p:attrNameLst>
                                          <p:attrName>ppt_x</p:attrName>
                                        </p:attrNameLst>
                                      </p:cBhvr>
                                      <p:tavLst>
                                        <p:tav tm="0">
                                          <p:val>
                                            <p:strVal val="1+#ppt_w/2"/>
                                          </p:val>
                                        </p:tav>
                                        <p:tav tm="100000">
                                          <p:val>
                                            <p:strVal val="#ppt_x"/>
                                          </p:val>
                                        </p:tav>
                                      </p:tavLst>
                                    </p:anim>
                                    <p:anim calcmode="lin" valueType="num">
                                      <p:cBhvr additive="base">
                                        <p:cTn id="13" dur="500" fill="hold"/>
                                        <p:tgtEl>
                                          <p:spTgt spid="7782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77830"/>
                                        </p:tgtEl>
                                        <p:attrNameLst>
                                          <p:attrName>style.visibility</p:attrName>
                                        </p:attrNameLst>
                                      </p:cBhvr>
                                      <p:to>
                                        <p:strVal val="visible"/>
                                      </p:to>
                                    </p:set>
                                    <p:anim calcmode="lin" valueType="num">
                                      <p:cBhvr additive="base">
                                        <p:cTn id="18" dur="500" fill="hold"/>
                                        <p:tgtEl>
                                          <p:spTgt spid="77830"/>
                                        </p:tgtEl>
                                        <p:attrNameLst>
                                          <p:attrName>ppt_x</p:attrName>
                                        </p:attrNameLst>
                                      </p:cBhvr>
                                      <p:tavLst>
                                        <p:tav tm="0">
                                          <p:val>
                                            <p:strVal val="1+#ppt_w/2"/>
                                          </p:val>
                                        </p:tav>
                                        <p:tav tm="100000">
                                          <p:val>
                                            <p:strVal val="#ppt_x"/>
                                          </p:val>
                                        </p:tav>
                                      </p:tavLst>
                                    </p:anim>
                                    <p:anim calcmode="lin" valueType="num">
                                      <p:cBhvr additive="base">
                                        <p:cTn id="19" dur="500" fill="hold"/>
                                        <p:tgtEl>
                                          <p:spTgt spid="77830"/>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77831"/>
                                        </p:tgtEl>
                                        <p:attrNameLst>
                                          <p:attrName>style.visibility</p:attrName>
                                        </p:attrNameLst>
                                      </p:cBhvr>
                                      <p:to>
                                        <p:strVal val="visible"/>
                                      </p:to>
                                    </p:set>
                                    <p:anim calcmode="lin" valueType="num">
                                      <p:cBhvr additive="base">
                                        <p:cTn id="24" dur="500" fill="hold"/>
                                        <p:tgtEl>
                                          <p:spTgt spid="77831"/>
                                        </p:tgtEl>
                                        <p:attrNameLst>
                                          <p:attrName>ppt_x</p:attrName>
                                        </p:attrNameLst>
                                      </p:cBhvr>
                                      <p:tavLst>
                                        <p:tav tm="0">
                                          <p:val>
                                            <p:strVal val="1+#ppt_w/2"/>
                                          </p:val>
                                        </p:tav>
                                        <p:tav tm="100000">
                                          <p:val>
                                            <p:strVal val="#ppt_x"/>
                                          </p:val>
                                        </p:tav>
                                      </p:tavLst>
                                    </p:anim>
                                    <p:anim calcmode="lin" valueType="num">
                                      <p:cBhvr additive="base">
                                        <p:cTn id="25" dur="500" fill="hold"/>
                                        <p:tgtEl>
                                          <p:spTgt spid="77831"/>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77832"/>
                                        </p:tgtEl>
                                        <p:attrNameLst>
                                          <p:attrName>style.visibility</p:attrName>
                                        </p:attrNameLst>
                                      </p:cBhvr>
                                      <p:to>
                                        <p:strVal val="visible"/>
                                      </p:to>
                                    </p:set>
                                    <p:anim calcmode="lin" valueType="num">
                                      <p:cBhvr additive="base">
                                        <p:cTn id="30" dur="500" fill="hold"/>
                                        <p:tgtEl>
                                          <p:spTgt spid="77832"/>
                                        </p:tgtEl>
                                        <p:attrNameLst>
                                          <p:attrName>ppt_x</p:attrName>
                                        </p:attrNameLst>
                                      </p:cBhvr>
                                      <p:tavLst>
                                        <p:tav tm="0">
                                          <p:val>
                                            <p:strVal val="1+#ppt_w/2"/>
                                          </p:val>
                                        </p:tav>
                                        <p:tav tm="100000">
                                          <p:val>
                                            <p:strVal val="#ppt_x"/>
                                          </p:val>
                                        </p:tav>
                                      </p:tavLst>
                                    </p:anim>
                                    <p:anim calcmode="lin" valueType="num">
                                      <p:cBhvr additive="base">
                                        <p:cTn id="31" dur="500" fill="hold"/>
                                        <p:tgtEl>
                                          <p:spTgt spid="7783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77833"/>
                                        </p:tgtEl>
                                        <p:attrNameLst>
                                          <p:attrName>style.visibility</p:attrName>
                                        </p:attrNameLst>
                                      </p:cBhvr>
                                      <p:to>
                                        <p:strVal val="visible"/>
                                      </p:to>
                                    </p:set>
                                    <p:anim calcmode="lin" valueType="num">
                                      <p:cBhvr additive="base">
                                        <p:cTn id="36" dur="500" fill="hold"/>
                                        <p:tgtEl>
                                          <p:spTgt spid="77833"/>
                                        </p:tgtEl>
                                        <p:attrNameLst>
                                          <p:attrName>ppt_x</p:attrName>
                                        </p:attrNameLst>
                                      </p:cBhvr>
                                      <p:tavLst>
                                        <p:tav tm="0">
                                          <p:val>
                                            <p:strVal val="1+#ppt_w/2"/>
                                          </p:val>
                                        </p:tav>
                                        <p:tav tm="100000">
                                          <p:val>
                                            <p:strVal val="#ppt_x"/>
                                          </p:val>
                                        </p:tav>
                                      </p:tavLst>
                                    </p:anim>
                                    <p:anim calcmode="lin" valueType="num">
                                      <p:cBhvr additive="base">
                                        <p:cTn id="37" dur="500" fill="hold"/>
                                        <p:tgtEl>
                                          <p:spTgt spid="77833"/>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77834"/>
                                        </p:tgtEl>
                                        <p:attrNameLst>
                                          <p:attrName>style.visibility</p:attrName>
                                        </p:attrNameLst>
                                      </p:cBhvr>
                                      <p:to>
                                        <p:strVal val="visible"/>
                                      </p:to>
                                    </p:set>
                                    <p:anim calcmode="lin" valueType="num">
                                      <p:cBhvr additive="base">
                                        <p:cTn id="42" dur="500" fill="hold"/>
                                        <p:tgtEl>
                                          <p:spTgt spid="77834"/>
                                        </p:tgtEl>
                                        <p:attrNameLst>
                                          <p:attrName>ppt_x</p:attrName>
                                        </p:attrNameLst>
                                      </p:cBhvr>
                                      <p:tavLst>
                                        <p:tav tm="0">
                                          <p:val>
                                            <p:strVal val="1+#ppt_w/2"/>
                                          </p:val>
                                        </p:tav>
                                        <p:tav tm="100000">
                                          <p:val>
                                            <p:strVal val="#ppt_x"/>
                                          </p:val>
                                        </p:tav>
                                      </p:tavLst>
                                    </p:anim>
                                    <p:anim calcmode="lin" valueType="num">
                                      <p:cBhvr additive="base">
                                        <p:cTn id="43" dur="500" fill="hold"/>
                                        <p:tgtEl>
                                          <p:spTgt spid="778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animBg="1"/>
      <p:bldP spid="77828" grpId="0" animBg="1"/>
      <p:bldP spid="77830" grpId="0" animBg="1"/>
      <p:bldP spid="77831" grpId="0" animBg="1"/>
      <p:bldP spid="77832" grpId="0" animBg="1"/>
      <p:bldP spid="77833" grpId="0" animBg="1"/>
      <p:bldP spid="778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文本框 48129"/>
          <p:cNvSpPr txBox="1"/>
          <p:nvPr/>
        </p:nvSpPr>
        <p:spPr>
          <a:xfrm>
            <a:off x="533400" y="762000"/>
            <a:ext cx="3276600" cy="583565"/>
          </a:xfrm>
          <a:prstGeom prst="rect">
            <a:avLst/>
          </a:prstGeom>
          <a:solidFill>
            <a:srgbClr val="CCFFFF"/>
          </a:solidFill>
          <a:ln w="9525">
            <a:noFill/>
          </a:ln>
        </p:spPr>
        <p:txBody>
          <a:bodyPr anchor="t">
            <a:spAutoFit/>
          </a:bodyPr>
          <a:p>
            <a:pPr>
              <a:spcBef>
                <a:spcPct val="50000"/>
              </a:spcBef>
            </a:pPr>
            <a:r>
              <a:rPr lang="zh-CN" altLang="en-US" sz="3200" b="1" i="1" dirty="0">
                <a:solidFill>
                  <a:schemeClr val="accent2"/>
                </a:solidFill>
                <a:ea typeface="隶书" pitchFamily="1" charset="-122"/>
                <a:sym typeface="+mn-ea"/>
              </a:rPr>
              <a:t>一词多义现象</a:t>
            </a:r>
            <a:endParaRPr lang="zh-CN" altLang="en-US" sz="3200">
              <a:solidFill>
                <a:schemeClr val="accent2"/>
              </a:solidFill>
              <a:latin typeface="Times New Roman" panose="02020603050405020304" pitchFamily="18" charset="0"/>
              <a:ea typeface="隶书" pitchFamily="1" charset="-122"/>
            </a:endParaRPr>
          </a:p>
        </p:txBody>
      </p:sp>
      <p:sp>
        <p:nvSpPr>
          <p:cNvPr id="31746" name="文本框 48130"/>
          <p:cNvSpPr txBox="1"/>
          <p:nvPr/>
        </p:nvSpPr>
        <p:spPr>
          <a:xfrm>
            <a:off x="914400" y="1752600"/>
            <a:ext cx="2819400" cy="4162425"/>
          </a:xfrm>
          <a:prstGeom prst="rect">
            <a:avLst/>
          </a:prstGeom>
          <a:noFill/>
          <a:ln w="9525" cap="flat" cmpd="sng">
            <a:solidFill>
              <a:srgbClr val="000000"/>
            </a:solidFill>
            <a:prstDash val="solid"/>
            <a:miter/>
            <a:headEnd type="none" w="med" len="med"/>
            <a:tailEnd type="none" w="med" len="med"/>
          </a:ln>
        </p:spPr>
        <p:txBody>
          <a:bodyPr anchor="t">
            <a:spAutoFit/>
          </a:bodyPr>
          <a:p>
            <a:pPr>
              <a:spcBef>
                <a:spcPct val="50000"/>
              </a:spcBef>
            </a:pPr>
            <a:r>
              <a:rPr lang="zh-CN" altLang="en-US" sz="2800" b="1" dirty="0">
                <a:latin typeface="Times New Roman" panose="02020603050405020304" pitchFamily="18" charset="0"/>
                <a:ea typeface="宋体" panose="02010600030101010101" pitchFamily="2" charset="-122"/>
              </a:rPr>
              <a:t>有碑仆</a:t>
            </a:r>
            <a:r>
              <a:rPr lang="zh-CN" altLang="en-US" sz="2800" b="1" dirty="0">
                <a:solidFill>
                  <a:srgbClr val="CC0000"/>
                </a:solidFill>
                <a:latin typeface="Times New Roman" panose="02020603050405020304" pitchFamily="18" charset="0"/>
                <a:ea typeface="宋体" panose="02010600030101010101" pitchFamily="2" charset="-122"/>
              </a:rPr>
              <a:t>道</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吾师</a:t>
            </a:r>
            <a:r>
              <a:rPr lang="zh-CN" altLang="en-US" sz="2800" b="1" dirty="0">
                <a:solidFill>
                  <a:srgbClr val="CC0000"/>
                </a:solidFill>
                <a:latin typeface="Times New Roman" panose="02020603050405020304" pitchFamily="18" charset="0"/>
                <a:ea typeface="宋体" panose="02010600030101010101" pitchFamily="2" charset="-122"/>
              </a:rPr>
              <a:t>道</a:t>
            </a:r>
            <a:r>
              <a:rPr lang="zh-CN" altLang="en-US" sz="2800" b="1" dirty="0">
                <a:latin typeface="Times New Roman" panose="02020603050405020304" pitchFamily="18" charset="0"/>
                <a:ea typeface="宋体" panose="02010600030101010101" pitchFamily="2" charset="-122"/>
              </a:rPr>
              <a:t>也</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师</a:t>
            </a:r>
            <a:r>
              <a:rPr lang="zh-CN" altLang="en-US" sz="2800" b="1" dirty="0">
                <a:solidFill>
                  <a:srgbClr val="CC0000"/>
                </a:solidFill>
                <a:latin typeface="Times New Roman" panose="02020603050405020304" pitchFamily="18" charset="0"/>
                <a:ea typeface="宋体" panose="02010600030101010101" pitchFamily="2" charset="-122"/>
              </a:rPr>
              <a:t>道</a:t>
            </a:r>
            <a:r>
              <a:rPr lang="zh-CN" altLang="en-US" sz="2800" b="1" dirty="0">
                <a:latin typeface="Times New Roman" panose="02020603050405020304" pitchFamily="18" charset="0"/>
                <a:ea typeface="宋体" panose="02010600030101010101" pitchFamily="2" charset="-122"/>
              </a:rPr>
              <a:t>之不传也久矣</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策之不以其</a:t>
            </a:r>
            <a:r>
              <a:rPr lang="zh-CN" altLang="en-US" sz="2800" b="1" dirty="0">
                <a:solidFill>
                  <a:srgbClr val="CC0000"/>
                </a:solidFill>
                <a:latin typeface="Times New Roman" panose="02020603050405020304" pitchFamily="18" charset="0"/>
                <a:ea typeface="宋体" panose="02010600030101010101" pitchFamily="2" charset="-122"/>
              </a:rPr>
              <a:t>道</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何可胜</a:t>
            </a:r>
            <a:r>
              <a:rPr lang="zh-CN" altLang="en-US" sz="2800" b="1" dirty="0">
                <a:solidFill>
                  <a:srgbClr val="CC0000"/>
                </a:solidFill>
                <a:latin typeface="Times New Roman" panose="02020603050405020304" pitchFamily="18" charset="0"/>
                <a:ea typeface="宋体" panose="02010600030101010101" pitchFamily="2" charset="-122"/>
              </a:rPr>
              <a:t>道</a:t>
            </a:r>
            <a:r>
              <a:rPr lang="zh-CN" altLang="en-US" sz="2800" b="1" dirty="0">
                <a:latin typeface="Times New Roman" panose="02020603050405020304" pitchFamily="18" charset="0"/>
                <a:ea typeface="宋体" panose="02010600030101010101" pitchFamily="2" charset="-122"/>
              </a:rPr>
              <a:t>也哉</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solidFill>
                  <a:srgbClr val="CC0000"/>
                </a:solidFill>
                <a:latin typeface="Times New Roman" panose="02020603050405020304" pitchFamily="18" charset="0"/>
                <a:ea typeface="宋体" panose="02010600030101010101" pitchFamily="2" charset="-122"/>
              </a:rPr>
              <a:t>道</a:t>
            </a:r>
            <a:r>
              <a:rPr lang="zh-CN" altLang="en-US" sz="2800" b="1" dirty="0">
                <a:latin typeface="Times New Roman" panose="02020603050405020304" pitchFamily="18" charset="0"/>
                <a:ea typeface="宋体" panose="02010600030101010101" pitchFamily="2" charset="-122"/>
              </a:rPr>
              <a:t>相似也</a:t>
            </a:r>
            <a:endParaRPr lang="zh-CN" altLang="en-US" sz="2800" b="1">
              <a:latin typeface="Times New Roman" panose="02020603050405020304" pitchFamily="18" charset="0"/>
              <a:ea typeface="宋体" panose="02010600030101010101" pitchFamily="2" charset="-122"/>
            </a:endParaRPr>
          </a:p>
        </p:txBody>
      </p:sp>
      <p:sp>
        <p:nvSpPr>
          <p:cNvPr id="48132" name="文本框 48131"/>
          <p:cNvSpPr txBox="1"/>
          <p:nvPr/>
        </p:nvSpPr>
        <p:spPr>
          <a:xfrm>
            <a:off x="4495800" y="1752600"/>
            <a:ext cx="2514600" cy="4162425"/>
          </a:xfrm>
          <a:prstGeom prst="rect">
            <a:avLst/>
          </a:prstGeom>
          <a:noFill/>
          <a:ln w="9525" cap="flat" cmpd="sng">
            <a:solidFill>
              <a:srgbClr val="000000"/>
            </a:solidFill>
            <a:prstDash val="solid"/>
            <a:miter/>
            <a:headEnd type="none" w="med" len="med"/>
            <a:tailEnd type="none" w="med" len="med"/>
          </a:ln>
        </p:spPr>
        <p:txBody>
          <a:bodyPr anchor="t">
            <a:spAutoFit/>
          </a:bodyPr>
          <a:p>
            <a:pPr>
              <a:spcBef>
                <a:spcPct val="50000"/>
              </a:spcBef>
            </a:pPr>
            <a:r>
              <a:rPr lang="zh-CN" altLang="en-US" sz="2800" b="1" dirty="0">
                <a:latin typeface="Times New Roman" panose="02020603050405020304" pitchFamily="18" charset="0"/>
                <a:ea typeface="宋体" panose="02010600030101010101" pitchFamily="2" charset="-122"/>
              </a:rPr>
              <a:t>名词，道路</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名词，道理</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名词，风尚</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名词，规律</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动词，说</a:t>
            </a:r>
            <a:endParaRPr lang="zh-CN" altLang="en-US" sz="2800" b="1" dirty="0">
              <a:latin typeface="Times New Roman" panose="02020603050405020304" pitchFamily="18" charset="0"/>
              <a:ea typeface="宋体" panose="02010600030101010101" pitchFamily="2" charset="-122"/>
            </a:endParaRPr>
          </a:p>
          <a:p>
            <a:pPr>
              <a:spcBef>
                <a:spcPct val="50000"/>
              </a:spcBef>
            </a:pPr>
            <a:r>
              <a:rPr lang="zh-CN" altLang="en-US" sz="2800" b="1" dirty="0">
                <a:latin typeface="Times New Roman" panose="02020603050405020304" pitchFamily="18" charset="0"/>
                <a:ea typeface="宋体" panose="02010600030101010101" pitchFamily="2" charset="-122"/>
              </a:rPr>
              <a:t>名词，道德学问</a:t>
            </a:r>
            <a:endParaRPr lang="zh-CN" altLang="en-US" sz="2800" b="1" dirty="0">
              <a:latin typeface="Times New Roman" panose="02020603050405020304" pitchFamily="18"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blinds(horizontal)">
                                      <p:cBhvr>
                                        <p:cTn id="7" dur="500"/>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5297" name="图片 79873" descr="韩祠全景"/>
          <p:cNvPicPr>
            <a:picLocks noChangeAspect="1"/>
          </p:cNvPicPr>
          <p:nvPr/>
        </p:nvPicPr>
        <p:blipFill>
          <a:blip r:embed="rId1"/>
          <a:stretch>
            <a:fillRect/>
          </a:stretch>
        </p:blipFill>
        <p:spPr>
          <a:xfrm>
            <a:off x="0" y="404813"/>
            <a:ext cx="9144000" cy="6192837"/>
          </a:xfrm>
          <a:prstGeom prst="rect">
            <a:avLst/>
          </a:prstGeom>
          <a:noFill/>
          <a:ln w="9525">
            <a:noFill/>
          </a:ln>
        </p:spPr>
      </p:pic>
      <p:sp>
        <p:nvSpPr>
          <p:cNvPr id="79875" name="文本框 79874"/>
          <p:cNvSpPr txBox="1"/>
          <p:nvPr/>
        </p:nvSpPr>
        <p:spPr>
          <a:xfrm>
            <a:off x="228600" y="1447800"/>
            <a:ext cx="3505200" cy="4725988"/>
          </a:xfrm>
          <a:prstGeom prst="rect">
            <a:avLst/>
          </a:prstGeom>
          <a:solidFill>
            <a:srgbClr val="FFFF99"/>
          </a:solidFill>
          <a:ln w="9525">
            <a:noFill/>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其</a:t>
            </a:r>
            <a:r>
              <a:rPr lang="zh-CN" altLang="en-US" sz="3200" b="1" dirty="0">
                <a:solidFill>
                  <a:srgbClr val="CC0000"/>
                </a:solidFill>
                <a:latin typeface="Times New Roman" panose="02020603050405020304" pitchFamily="18" charset="0"/>
                <a:ea typeface="宋体" panose="02010600030101010101" pitchFamily="2" charset="-122"/>
              </a:rPr>
              <a:t>下</a:t>
            </a:r>
            <a:r>
              <a:rPr lang="zh-CN" altLang="en-US" sz="3200" b="1" dirty="0">
                <a:latin typeface="Times New Roman" panose="02020603050405020304" pitchFamily="18" charset="0"/>
                <a:ea typeface="宋体" panose="02010600030101010101" pitchFamily="2" charset="-122"/>
              </a:rPr>
              <a:t>圣人也亦远矣</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而</a:t>
            </a:r>
            <a:r>
              <a:rPr lang="zh-CN" altLang="en-US" sz="3200" b="1" dirty="0">
                <a:solidFill>
                  <a:srgbClr val="CC0000"/>
                </a:solidFill>
                <a:latin typeface="Times New Roman" panose="02020603050405020304" pitchFamily="18" charset="0"/>
                <a:ea typeface="宋体" panose="02010600030101010101" pitchFamily="2" charset="-122"/>
              </a:rPr>
              <a:t>耻</a:t>
            </a:r>
            <a:r>
              <a:rPr lang="zh-CN" altLang="en-US" sz="3200" b="1" dirty="0">
                <a:latin typeface="Times New Roman" panose="02020603050405020304" pitchFamily="18" charset="0"/>
                <a:ea typeface="宋体" panose="02010600030101010101" pitchFamily="2" charset="-122"/>
              </a:rPr>
              <a:t>学于师</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solidFill>
                  <a:srgbClr val="CC0000"/>
                </a:solidFill>
                <a:latin typeface="Times New Roman" panose="02020603050405020304" pitchFamily="18" charset="0"/>
                <a:ea typeface="宋体" panose="02010600030101010101" pitchFamily="2" charset="-122"/>
              </a:rPr>
              <a:t>小</a:t>
            </a:r>
            <a:r>
              <a:rPr lang="zh-CN" altLang="en-US" sz="3200" b="1" dirty="0">
                <a:latin typeface="Times New Roman" panose="02020603050405020304" pitchFamily="18" charset="0"/>
                <a:ea typeface="宋体" panose="02010600030101010101" pitchFamily="2" charset="-122"/>
              </a:rPr>
              <a:t>学而</a:t>
            </a:r>
            <a:r>
              <a:rPr lang="zh-CN" altLang="en-US" sz="3200" b="1" dirty="0">
                <a:solidFill>
                  <a:srgbClr val="CC0000"/>
                </a:solidFill>
                <a:latin typeface="Times New Roman" panose="02020603050405020304" pitchFamily="18" charset="0"/>
                <a:ea typeface="宋体" panose="02010600030101010101" pitchFamily="2" charset="-122"/>
              </a:rPr>
              <a:t>大</a:t>
            </a:r>
            <a:r>
              <a:rPr lang="zh-CN" altLang="en-US" sz="3200" b="1" dirty="0">
                <a:latin typeface="Times New Roman" panose="02020603050405020304" pitchFamily="18" charset="0"/>
                <a:ea typeface="宋体" panose="02010600030101010101" pitchFamily="2" charset="-122"/>
              </a:rPr>
              <a:t>遗</a:t>
            </a:r>
            <a:endParaRPr lang="zh-CN" altLang="en-US" sz="3200" b="1" dirty="0">
              <a:latin typeface="Times New Roman" panose="02020603050405020304" pitchFamily="18" charset="0"/>
              <a:ea typeface="宋体" panose="02010600030101010101" pitchFamily="2" charset="-122"/>
            </a:endParaRPr>
          </a:p>
          <a:p>
            <a:pPr>
              <a:spcBef>
                <a:spcPct val="50000"/>
              </a:spcBef>
            </a:pPr>
            <a:br>
              <a:rPr lang="zh-CN" altLang="en-US" sz="3200" b="1" dirty="0">
                <a:latin typeface="Times New Roman" panose="02020603050405020304" pitchFamily="18" charset="0"/>
                <a:ea typeface="宋体" panose="02010600030101010101" pitchFamily="2" charset="-122"/>
              </a:rPr>
            </a:br>
            <a:r>
              <a:rPr lang="zh-CN" altLang="en-US" sz="3200" b="1" dirty="0">
                <a:latin typeface="Times New Roman" panose="02020603050405020304" pitchFamily="18" charset="0"/>
                <a:ea typeface="宋体" panose="02010600030101010101" pitchFamily="2" charset="-122"/>
              </a:rPr>
              <a:t>位卑则足</a:t>
            </a:r>
            <a:r>
              <a:rPr lang="zh-CN" altLang="en-US" sz="3200" b="1" dirty="0">
                <a:solidFill>
                  <a:srgbClr val="CC0000"/>
                </a:solidFill>
                <a:latin typeface="Times New Roman" panose="02020603050405020304" pitchFamily="18" charset="0"/>
                <a:ea typeface="宋体" panose="02010600030101010101" pitchFamily="2" charset="-122"/>
              </a:rPr>
              <a:t>羞</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吾从而</a:t>
            </a: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之</a:t>
            </a:r>
            <a:endParaRPr lang="zh-CN" altLang="en-US" sz="3200" b="1" dirty="0">
              <a:latin typeface="Times New Roman" panose="02020603050405020304" pitchFamily="18" charset="0"/>
              <a:ea typeface="宋体" panose="02010600030101010101" pitchFamily="2" charset="-122"/>
            </a:endParaRPr>
          </a:p>
          <a:p>
            <a:pPr>
              <a:spcBef>
                <a:spcPct val="50000"/>
              </a:spcBef>
            </a:pPr>
            <a:r>
              <a:rPr lang="zh-CN" altLang="en-US" sz="3200" b="1" dirty="0">
                <a:latin typeface="Times New Roman" panose="02020603050405020304" pitchFamily="18" charset="0"/>
                <a:ea typeface="宋体" panose="02010600030101010101" pitchFamily="2" charset="-122"/>
              </a:rPr>
              <a:t>吾</a:t>
            </a:r>
            <a:r>
              <a:rPr lang="zh-CN" altLang="en-US" sz="3200" b="1" dirty="0">
                <a:solidFill>
                  <a:srgbClr val="CC0000"/>
                </a:solidFill>
                <a:latin typeface="Times New Roman" panose="02020603050405020304" pitchFamily="18" charset="0"/>
                <a:ea typeface="宋体" panose="02010600030101010101" pitchFamily="2" charset="-122"/>
              </a:rPr>
              <a:t>师</a:t>
            </a:r>
            <a:r>
              <a:rPr lang="zh-CN" altLang="en-US" sz="3200" b="1" dirty="0">
                <a:latin typeface="Times New Roman" panose="02020603050405020304" pitchFamily="18" charset="0"/>
                <a:ea typeface="宋体" panose="02010600030101010101" pitchFamily="2" charset="-122"/>
              </a:rPr>
              <a:t>道也</a:t>
            </a:r>
            <a:endParaRPr lang="zh-CN" altLang="en-US" sz="3200" b="1">
              <a:latin typeface="Times New Roman" panose="02020603050405020304" pitchFamily="18" charset="0"/>
              <a:ea typeface="宋体" panose="02010600030101010101" pitchFamily="2" charset="-122"/>
            </a:endParaRPr>
          </a:p>
        </p:txBody>
      </p:sp>
      <p:sp>
        <p:nvSpPr>
          <p:cNvPr id="79876" name="文本框 79875"/>
          <p:cNvSpPr txBox="1"/>
          <p:nvPr/>
        </p:nvSpPr>
        <p:spPr>
          <a:xfrm>
            <a:off x="3962400" y="1524000"/>
            <a:ext cx="4876800" cy="579438"/>
          </a:xfrm>
          <a:prstGeom prst="rect">
            <a:avLst/>
          </a:prstGeom>
          <a:solidFill>
            <a:srgbClr val="FFFF99"/>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方位名词作动词，低于</a:t>
            </a:r>
            <a:endParaRPr lang="zh-CN" altLang="en-US" sz="3200" b="1">
              <a:latin typeface="Times New Roman" panose="02020603050405020304" pitchFamily="18" charset="0"/>
              <a:ea typeface="宋体" panose="02010600030101010101" pitchFamily="2" charset="-122"/>
            </a:endParaRPr>
          </a:p>
        </p:txBody>
      </p:sp>
      <p:sp>
        <p:nvSpPr>
          <p:cNvPr id="55300" name="文本框 79876"/>
          <p:cNvSpPr txBox="1"/>
          <p:nvPr/>
        </p:nvSpPr>
        <p:spPr>
          <a:xfrm>
            <a:off x="609600" y="304800"/>
            <a:ext cx="3810000" cy="701675"/>
          </a:xfrm>
          <a:prstGeom prst="rect">
            <a:avLst/>
          </a:prstGeom>
          <a:gradFill rotWithShape="0">
            <a:gsLst>
              <a:gs pos="0">
                <a:schemeClr val="accent1"/>
              </a:gs>
              <a:gs pos="50000">
                <a:schemeClr val="bg1"/>
              </a:gs>
              <a:gs pos="100000">
                <a:schemeClr val="accent1"/>
              </a:gs>
            </a:gsLst>
            <a:lin ang="5400000" scaled="1"/>
            <a:tileRect/>
          </a:gradFill>
          <a:ln w="9525">
            <a:noFill/>
          </a:ln>
        </p:spPr>
        <p:txBody>
          <a:bodyPr anchor="t">
            <a:spAutoFit/>
          </a:bodyPr>
          <a:p>
            <a:pPr>
              <a:spcBef>
                <a:spcPct val="50000"/>
              </a:spcBef>
            </a:pPr>
            <a:r>
              <a:rPr lang="zh-CN" altLang="en-US" sz="4000" b="1" i="1" dirty="0">
                <a:solidFill>
                  <a:schemeClr val="accent2"/>
                </a:solidFill>
                <a:latin typeface="Times New Roman" panose="02020603050405020304" pitchFamily="18" charset="0"/>
                <a:ea typeface="隶书" pitchFamily="1" charset="-122"/>
              </a:rPr>
              <a:t>  </a:t>
            </a:r>
            <a:r>
              <a:rPr lang="zh-CN" altLang="en-US" sz="4000" b="1" i="1" dirty="0">
                <a:solidFill>
                  <a:srgbClr val="FF3399"/>
                </a:solidFill>
                <a:latin typeface="Times New Roman" panose="02020603050405020304" pitchFamily="18" charset="0"/>
                <a:ea typeface="隶书" pitchFamily="1" charset="-122"/>
              </a:rPr>
              <a:t>词类活用现象</a:t>
            </a:r>
            <a:endParaRPr lang="zh-CN" altLang="en-US" sz="4000" b="1" i="1">
              <a:solidFill>
                <a:srgbClr val="FF3399"/>
              </a:solidFill>
              <a:latin typeface="Times New Roman" panose="02020603050405020304" pitchFamily="18" charset="0"/>
              <a:ea typeface="隶书" pitchFamily="1" charset="-122"/>
            </a:endParaRPr>
          </a:p>
        </p:txBody>
      </p:sp>
      <p:sp>
        <p:nvSpPr>
          <p:cNvPr id="79878" name="文本框 79877"/>
          <p:cNvSpPr txBox="1"/>
          <p:nvPr/>
        </p:nvSpPr>
        <p:spPr>
          <a:xfrm>
            <a:off x="3962400" y="2286000"/>
            <a:ext cx="4572000" cy="579438"/>
          </a:xfrm>
          <a:prstGeom prst="rect">
            <a:avLst/>
          </a:prstGeom>
          <a:solidFill>
            <a:srgbClr val="FFFF99"/>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意动用法，以</a:t>
            </a:r>
            <a:r>
              <a:rPr lang="en-US" altLang="zh-CN" sz="3200" b="1">
                <a:solidFill>
                  <a:srgbClr val="FF0000"/>
                </a:solidFill>
                <a:latin typeface="Times New Roman" panose="02020603050405020304" pitchFamily="18" charset="0"/>
                <a:ea typeface="宋体" panose="02010600030101010101" pitchFamily="2" charset="-122"/>
              </a:rPr>
              <a:t>……</a:t>
            </a:r>
            <a:r>
              <a:rPr lang="zh-CN" altLang="en-US" sz="3200" b="1" dirty="0">
                <a:solidFill>
                  <a:srgbClr val="FF0000"/>
                </a:solidFill>
                <a:latin typeface="Times New Roman" panose="02020603050405020304" pitchFamily="18" charset="0"/>
                <a:ea typeface="宋体" panose="02010600030101010101" pitchFamily="2" charset="-122"/>
              </a:rPr>
              <a:t>为耻</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9879" name="文本框 79878"/>
          <p:cNvSpPr txBox="1"/>
          <p:nvPr/>
        </p:nvSpPr>
        <p:spPr>
          <a:xfrm>
            <a:off x="3962400" y="2971800"/>
            <a:ext cx="5181600" cy="1066800"/>
          </a:xfrm>
          <a:prstGeom prst="rect">
            <a:avLst/>
          </a:prstGeom>
          <a:solidFill>
            <a:srgbClr val="FFFF99"/>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形容词用作名词，小的方面，大的方面</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9880" name="文本框 79879"/>
          <p:cNvSpPr txBox="1"/>
          <p:nvPr/>
        </p:nvSpPr>
        <p:spPr>
          <a:xfrm>
            <a:off x="3962400" y="4191000"/>
            <a:ext cx="4267200" cy="579438"/>
          </a:xfrm>
          <a:prstGeom prst="rect">
            <a:avLst/>
          </a:prstGeom>
          <a:solidFill>
            <a:srgbClr val="FFFF99"/>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意动用法，以</a:t>
            </a:r>
            <a:r>
              <a:rPr lang="en-US" altLang="zh-CN" sz="3200" b="1">
                <a:solidFill>
                  <a:srgbClr val="FF0000"/>
                </a:solidFill>
                <a:latin typeface="Times New Roman" panose="02020603050405020304" pitchFamily="18" charset="0"/>
                <a:ea typeface="宋体" panose="02010600030101010101" pitchFamily="2" charset="-122"/>
              </a:rPr>
              <a:t>……</a:t>
            </a:r>
            <a:r>
              <a:rPr lang="zh-CN" altLang="en-US" sz="3200" b="1" dirty="0">
                <a:solidFill>
                  <a:srgbClr val="FF0000"/>
                </a:solidFill>
                <a:latin typeface="Times New Roman" panose="02020603050405020304" pitchFamily="18" charset="0"/>
                <a:ea typeface="宋体" panose="02010600030101010101" pitchFamily="2" charset="-122"/>
              </a:rPr>
              <a:t>为羞</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9881" name="文本框 79880"/>
          <p:cNvSpPr txBox="1"/>
          <p:nvPr/>
        </p:nvSpPr>
        <p:spPr>
          <a:xfrm>
            <a:off x="3962400" y="4876800"/>
            <a:ext cx="4343400" cy="579438"/>
          </a:xfrm>
          <a:prstGeom prst="rect">
            <a:avLst/>
          </a:prstGeom>
          <a:solidFill>
            <a:srgbClr val="FFFF99"/>
          </a:solidFill>
          <a:ln w="9525">
            <a:noFill/>
          </a:ln>
        </p:spPr>
        <p:txBody>
          <a:bodyPr anchor="t">
            <a:spAutoFit/>
          </a:bodyPr>
          <a:p>
            <a:pPr>
              <a:spcBef>
                <a:spcPct val="50000"/>
              </a:spcBef>
            </a:pPr>
            <a:r>
              <a:rPr lang="zh-CN" altLang="en-US" sz="3200" b="1">
                <a:solidFill>
                  <a:srgbClr val="FF0000"/>
                </a:solidFill>
                <a:latin typeface="Times New Roman" panose="02020603050405020304" pitchFamily="18" charset="0"/>
                <a:ea typeface="宋体" panose="02010600030101010101" pitchFamily="2" charset="-122"/>
              </a:rPr>
              <a:t>意</a:t>
            </a:r>
            <a:r>
              <a:rPr lang="zh-CN" altLang="en-US" sz="3200" b="1" dirty="0">
                <a:solidFill>
                  <a:srgbClr val="FF0000"/>
                </a:solidFill>
                <a:latin typeface="Times New Roman" panose="02020603050405020304" pitchFamily="18" charset="0"/>
                <a:ea typeface="宋体" panose="02010600030101010101" pitchFamily="2" charset="-122"/>
              </a:rPr>
              <a:t>动用法，以</a:t>
            </a:r>
            <a:r>
              <a:rPr lang="en-US" altLang="zh-CN" sz="3200" b="1">
                <a:solidFill>
                  <a:srgbClr val="FF0000"/>
                </a:solidFill>
                <a:latin typeface="Times New Roman" panose="02020603050405020304" pitchFamily="18" charset="0"/>
                <a:ea typeface="宋体" panose="02010600030101010101" pitchFamily="2" charset="-122"/>
              </a:rPr>
              <a:t>……</a:t>
            </a:r>
            <a:r>
              <a:rPr lang="zh-CN" altLang="en-US" sz="3200" b="1" dirty="0">
                <a:solidFill>
                  <a:srgbClr val="FF0000"/>
                </a:solidFill>
                <a:latin typeface="Times New Roman" panose="02020603050405020304" pitchFamily="18" charset="0"/>
                <a:ea typeface="宋体" panose="02010600030101010101" pitchFamily="2" charset="-122"/>
              </a:rPr>
              <a:t>为师</a:t>
            </a:r>
            <a:endParaRPr lang="zh-CN" altLang="en-US" sz="3200" b="1">
              <a:solidFill>
                <a:srgbClr val="FF0000"/>
              </a:solidFill>
              <a:latin typeface="Times New Roman" panose="02020603050405020304" pitchFamily="18" charset="0"/>
              <a:ea typeface="宋体" panose="02010600030101010101" pitchFamily="2" charset="-122"/>
            </a:endParaRPr>
          </a:p>
        </p:txBody>
      </p:sp>
      <p:sp>
        <p:nvSpPr>
          <p:cNvPr id="79882" name="文本框 79881"/>
          <p:cNvSpPr txBox="1"/>
          <p:nvPr/>
        </p:nvSpPr>
        <p:spPr>
          <a:xfrm>
            <a:off x="3962400" y="5562600"/>
            <a:ext cx="3657600" cy="579438"/>
          </a:xfrm>
          <a:prstGeom prst="rect">
            <a:avLst/>
          </a:prstGeom>
          <a:solidFill>
            <a:srgbClr val="FFFF99"/>
          </a:solidFill>
          <a:ln w="9525">
            <a:noFill/>
          </a:ln>
        </p:spPr>
        <p:txBody>
          <a:bodyPr anchor="t">
            <a:spAutoFit/>
          </a:bodyPr>
          <a:p>
            <a:pPr>
              <a:spcBef>
                <a:spcPct val="50000"/>
              </a:spcBef>
            </a:pPr>
            <a:r>
              <a:rPr lang="zh-CN" altLang="en-US" sz="3200" b="1" dirty="0">
                <a:solidFill>
                  <a:srgbClr val="FF0000"/>
                </a:solidFill>
                <a:latin typeface="Times New Roman" panose="02020603050405020304" pitchFamily="18" charset="0"/>
                <a:ea typeface="宋体" panose="02010600030101010101" pitchFamily="2" charset="-122"/>
              </a:rPr>
              <a:t>名词作动词，学习</a:t>
            </a:r>
            <a:endParaRPr lang="zh-CN" altLang="en-US" sz="3200" b="1">
              <a:solidFill>
                <a:srgbClr val="FF0000"/>
              </a:solidFill>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79875"/>
                                        </p:tgtEl>
                                        <p:attrNameLst>
                                          <p:attrName>style.visibility</p:attrName>
                                        </p:attrNameLst>
                                      </p:cBhvr>
                                      <p:to>
                                        <p:strVal val="visible"/>
                                      </p:to>
                                    </p:set>
                                    <p:animEffect transition="in" filter="box(out)">
                                      <p:cBhvr>
                                        <p:cTn id="7" dur="500"/>
                                        <p:tgtEl>
                                          <p:spTgt spid="7987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9876"/>
                                        </p:tgtEl>
                                        <p:attrNameLst>
                                          <p:attrName>style.visibility</p:attrName>
                                        </p:attrNameLst>
                                      </p:cBhvr>
                                      <p:to>
                                        <p:strVal val="visible"/>
                                      </p:to>
                                    </p:set>
                                    <p:animEffect transition="in" filter="box(in)">
                                      <p:cBhvr>
                                        <p:cTn id="12" dur="500"/>
                                        <p:tgtEl>
                                          <p:spTgt spid="7987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9878"/>
                                        </p:tgtEl>
                                        <p:attrNameLst>
                                          <p:attrName>style.visibility</p:attrName>
                                        </p:attrNameLst>
                                      </p:cBhvr>
                                      <p:to>
                                        <p:strVal val="visible"/>
                                      </p:to>
                                    </p:set>
                                    <p:animEffect transition="in" filter="box(in)">
                                      <p:cBhvr>
                                        <p:cTn id="17" dur="500"/>
                                        <p:tgtEl>
                                          <p:spTgt spid="7987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9879"/>
                                        </p:tgtEl>
                                        <p:attrNameLst>
                                          <p:attrName>style.visibility</p:attrName>
                                        </p:attrNameLst>
                                      </p:cBhvr>
                                      <p:to>
                                        <p:strVal val="visible"/>
                                      </p:to>
                                    </p:set>
                                    <p:animEffect transition="in" filter="box(in)">
                                      <p:cBhvr>
                                        <p:cTn id="22" dur="500"/>
                                        <p:tgtEl>
                                          <p:spTgt spid="7987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79880"/>
                                        </p:tgtEl>
                                        <p:attrNameLst>
                                          <p:attrName>style.visibility</p:attrName>
                                        </p:attrNameLst>
                                      </p:cBhvr>
                                      <p:to>
                                        <p:strVal val="visible"/>
                                      </p:to>
                                    </p:set>
                                    <p:animEffect transition="in" filter="box(in)">
                                      <p:cBhvr>
                                        <p:cTn id="27" dur="500"/>
                                        <p:tgtEl>
                                          <p:spTgt spid="79880"/>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79881"/>
                                        </p:tgtEl>
                                        <p:attrNameLst>
                                          <p:attrName>style.visibility</p:attrName>
                                        </p:attrNameLst>
                                      </p:cBhvr>
                                      <p:to>
                                        <p:strVal val="visible"/>
                                      </p:to>
                                    </p:set>
                                    <p:animEffect transition="in" filter="box(in)">
                                      <p:cBhvr>
                                        <p:cTn id="32" dur="500"/>
                                        <p:tgtEl>
                                          <p:spTgt spid="7988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79882"/>
                                        </p:tgtEl>
                                        <p:attrNameLst>
                                          <p:attrName>style.visibility</p:attrName>
                                        </p:attrNameLst>
                                      </p:cBhvr>
                                      <p:to>
                                        <p:strVal val="visible"/>
                                      </p:to>
                                    </p:set>
                                    <p:animEffect transition="in" filter="box(in)">
                                      <p:cBhvr>
                                        <p:cTn id="37" dur="500"/>
                                        <p:tgtEl>
                                          <p:spTgt spid="79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animBg="1"/>
      <p:bldP spid="79876" grpId="0" animBg="1"/>
      <p:bldP spid="79878" grpId="0" animBg="1"/>
      <p:bldP spid="79879" grpId="0" animBg="1"/>
      <p:bldP spid="79880" grpId="0" animBg="1"/>
      <p:bldP spid="79881" grpId="0" animBg="1"/>
      <p:bldP spid="7988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文本框 80897"/>
          <p:cNvSpPr txBox="1"/>
          <p:nvPr/>
        </p:nvSpPr>
        <p:spPr>
          <a:xfrm>
            <a:off x="914400" y="3938588"/>
            <a:ext cx="2155825" cy="1076325"/>
          </a:xfrm>
          <a:prstGeom prst="rect">
            <a:avLst/>
          </a:prstGeom>
          <a:gradFill rotWithShape="0">
            <a:gsLst>
              <a:gs pos="0">
                <a:srgbClr val="FF33CC"/>
              </a:gs>
              <a:gs pos="100000">
                <a:srgbClr val="66CCFF"/>
              </a:gs>
            </a:gsLst>
            <a:lin ang="0" scaled="1"/>
            <a:tileRect/>
          </a:gradFill>
          <a:ln w="9525" cap="flat" cmpd="sng">
            <a:solidFill>
              <a:srgbClr val="9933FF"/>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不拘于时，学于余。</a:t>
            </a:r>
            <a:endParaRPr lang="zh-CN" altLang="en-US" sz="3200" b="1">
              <a:latin typeface="Times New Roman" panose="02020603050405020304" pitchFamily="18" charset="0"/>
              <a:ea typeface="宋体" panose="02010600030101010101" pitchFamily="2" charset="-122"/>
            </a:endParaRPr>
          </a:p>
        </p:txBody>
      </p:sp>
      <p:sp>
        <p:nvSpPr>
          <p:cNvPr id="80899" name="文本框 80898"/>
          <p:cNvSpPr txBox="1"/>
          <p:nvPr/>
        </p:nvSpPr>
        <p:spPr>
          <a:xfrm>
            <a:off x="914400" y="2916238"/>
            <a:ext cx="5791200" cy="641350"/>
          </a:xfrm>
          <a:prstGeom prst="rect">
            <a:avLst/>
          </a:prstGeom>
          <a:solidFill>
            <a:srgbClr val="FF99FF"/>
          </a:solidFill>
          <a:ln w="9525">
            <a:noFill/>
          </a:ln>
        </p:spPr>
        <p:txBody>
          <a:bodyPr anchor="t">
            <a:spAutoFit/>
          </a:bodyPr>
          <a:p>
            <a:pPr>
              <a:spcBef>
                <a:spcPct val="50000"/>
              </a:spcBef>
            </a:pPr>
            <a:r>
              <a:rPr lang="zh-CN" altLang="en-US" sz="3600" b="1" dirty="0">
                <a:latin typeface="Times New Roman" panose="02020603050405020304" pitchFamily="18" charset="0"/>
                <a:ea typeface="宋体" panose="02010600030101010101" pitchFamily="2" charset="-122"/>
              </a:rPr>
              <a:t>宾语前置，“之”为提宾标志</a:t>
            </a:r>
            <a:endParaRPr lang="zh-CN" altLang="en-US" sz="3600" b="1">
              <a:latin typeface="Times New Roman" panose="02020603050405020304" pitchFamily="18" charset="0"/>
              <a:ea typeface="宋体" panose="02010600030101010101" pitchFamily="2" charset="-122"/>
            </a:endParaRPr>
          </a:p>
        </p:txBody>
      </p:sp>
      <p:sp>
        <p:nvSpPr>
          <p:cNvPr id="80900" name="文本框 80899"/>
          <p:cNvSpPr txBox="1"/>
          <p:nvPr/>
        </p:nvSpPr>
        <p:spPr>
          <a:xfrm>
            <a:off x="914400" y="1673225"/>
            <a:ext cx="7772400" cy="588963"/>
          </a:xfrm>
          <a:prstGeom prst="rect">
            <a:avLst/>
          </a:prstGeom>
          <a:gradFill rotWithShape="0">
            <a:gsLst>
              <a:gs pos="0">
                <a:srgbClr val="00FF00"/>
              </a:gs>
              <a:gs pos="100000">
                <a:srgbClr val="FFFF00"/>
              </a:gs>
            </a:gsLst>
            <a:lin ang="5400000" scaled="1"/>
            <a:tileRect/>
          </a:gradFill>
          <a:ln w="9525" cap="flat" cmpd="sng">
            <a:solidFill>
              <a:srgbClr val="9933FF"/>
            </a:solidFill>
            <a:prstDash val="solid"/>
            <a:miter/>
            <a:headEnd type="none" w="med" len="med"/>
            <a:tailEnd type="none" w="med" len="med"/>
          </a:ln>
        </p:spPr>
        <p:txBody>
          <a:bodyPr anchor="t">
            <a:spAutoFit/>
          </a:bodyPr>
          <a:p>
            <a:pPr>
              <a:spcBef>
                <a:spcPct val="50000"/>
              </a:spcBef>
            </a:pPr>
            <a:r>
              <a:rPr lang="zh-CN" altLang="en-US" sz="3200" b="1" dirty="0">
                <a:latin typeface="Times New Roman" panose="02020603050405020304" pitchFamily="18" charset="0"/>
                <a:ea typeface="宋体" panose="02010600030101010101" pitchFamily="2" charset="-122"/>
              </a:rPr>
              <a:t>句读之不知，惑之不解，或师焉，或不焉。</a:t>
            </a:r>
            <a:endParaRPr lang="zh-CN" altLang="en-US" sz="3200" b="1">
              <a:latin typeface="Times New Roman" panose="02020603050405020304" pitchFamily="18" charset="0"/>
              <a:ea typeface="宋体" panose="02010600030101010101" pitchFamily="2" charset="-122"/>
            </a:endParaRPr>
          </a:p>
        </p:txBody>
      </p:sp>
      <p:sp>
        <p:nvSpPr>
          <p:cNvPr id="80901" name="文本框 80900"/>
          <p:cNvSpPr txBox="1"/>
          <p:nvPr/>
        </p:nvSpPr>
        <p:spPr>
          <a:xfrm>
            <a:off x="4114800" y="4243388"/>
            <a:ext cx="2057400" cy="579437"/>
          </a:xfrm>
          <a:prstGeom prst="rect">
            <a:avLst/>
          </a:prstGeom>
          <a:solidFill>
            <a:srgbClr val="FF99FF"/>
          </a:solidFill>
          <a:ln w="9525">
            <a:noFill/>
          </a:ln>
        </p:spPr>
        <p:txBody>
          <a:bodyPr anchor="t">
            <a:spAutoFit/>
          </a:bodyPr>
          <a:p>
            <a:pPr algn="ctr">
              <a:spcBef>
                <a:spcPct val="50000"/>
              </a:spcBef>
            </a:pPr>
            <a:r>
              <a:rPr lang="zh-CN" altLang="en-US" sz="3200" b="1" dirty="0">
                <a:latin typeface="Times New Roman" panose="02020603050405020304" pitchFamily="18" charset="0"/>
                <a:ea typeface="宋体" panose="02010600030101010101" pitchFamily="2" charset="-122"/>
              </a:rPr>
              <a:t>被动句式</a:t>
            </a:r>
            <a:endParaRPr lang="zh-CN" altLang="en-US" sz="3200" b="1">
              <a:latin typeface="Times New Roman" panose="02020603050405020304" pitchFamily="18" charset="0"/>
              <a:ea typeface="宋体" panose="02010600030101010101" pitchFamily="2" charset="-122"/>
            </a:endParaRPr>
          </a:p>
        </p:txBody>
      </p:sp>
      <p:sp>
        <p:nvSpPr>
          <p:cNvPr id="80902" name="文本框 80901"/>
          <p:cNvSpPr txBox="1"/>
          <p:nvPr/>
        </p:nvSpPr>
        <p:spPr>
          <a:xfrm>
            <a:off x="990600" y="5867400"/>
            <a:ext cx="2819400" cy="579438"/>
          </a:xfrm>
          <a:prstGeom prst="rect">
            <a:avLst/>
          </a:prstGeom>
          <a:solidFill>
            <a:srgbClr val="FF99FF"/>
          </a:solidFill>
          <a:ln w="9525">
            <a:noFill/>
          </a:ln>
        </p:spPr>
        <p:txBody>
          <a:bodyPr anchor="t">
            <a:spAutoFit/>
          </a:bodyPr>
          <a:p>
            <a:pPr algn="ctr">
              <a:spcBef>
                <a:spcPct val="50000"/>
              </a:spcBef>
            </a:pPr>
            <a:r>
              <a:rPr lang="zh-CN" altLang="en-US" sz="3200" b="1" dirty="0">
                <a:latin typeface="Times New Roman" panose="02020603050405020304" pitchFamily="18" charset="0"/>
                <a:ea typeface="宋体" panose="02010600030101010101" pitchFamily="2" charset="-122"/>
              </a:rPr>
              <a:t>介宾短语后置</a:t>
            </a:r>
            <a:endParaRPr lang="zh-CN" altLang="en-US" sz="3200" b="1">
              <a:latin typeface="Times New Roman" panose="02020603050405020304" pitchFamily="18" charset="0"/>
              <a:ea typeface="宋体" panose="02010600030101010101" pitchFamily="2" charset="-122"/>
            </a:endParaRPr>
          </a:p>
        </p:txBody>
      </p:sp>
      <p:sp>
        <p:nvSpPr>
          <p:cNvPr id="80903" name="下箭头 80902"/>
          <p:cNvSpPr/>
          <p:nvPr/>
        </p:nvSpPr>
        <p:spPr>
          <a:xfrm>
            <a:off x="4343400" y="2262188"/>
            <a:ext cx="304800" cy="609600"/>
          </a:xfrm>
          <a:prstGeom prst="down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80904" name="右箭头 80903"/>
          <p:cNvSpPr/>
          <p:nvPr/>
        </p:nvSpPr>
        <p:spPr>
          <a:xfrm>
            <a:off x="3200400" y="4419600"/>
            <a:ext cx="762000" cy="381000"/>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80905" name="下箭头 80904"/>
          <p:cNvSpPr/>
          <p:nvPr/>
        </p:nvSpPr>
        <p:spPr>
          <a:xfrm>
            <a:off x="1828800" y="5157788"/>
            <a:ext cx="304800" cy="609600"/>
          </a:xfrm>
          <a:prstGeom prst="down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56329" name="文本框 80905"/>
          <p:cNvSpPr txBox="1"/>
          <p:nvPr/>
        </p:nvSpPr>
        <p:spPr>
          <a:xfrm>
            <a:off x="914400" y="585788"/>
            <a:ext cx="2819400" cy="701675"/>
          </a:xfrm>
          <a:prstGeom prst="rect">
            <a:avLst/>
          </a:prstGeom>
          <a:gradFill rotWithShape="0">
            <a:gsLst>
              <a:gs pos="0">
                <a:schemeClr val="accent1"/>
              </a:gs>
              <a:gs pos="50000">
                <a:schemeClr val="bg1"/>
              </a:gs>
              <a:gs pos="100000">
                <a:schemeClr val="accent1"/>
              </a:gs>
            </a:gsLst>
            <a:lin ang="5400000" scaled="1"/>
            <a:tileRect/>
          </a:gradFill>
          <a:ln w="9525">
            <a:noFill/>
          </a:ln>
        </p:spPr>
        <p:txBody>
          <a:bodyPr anchor="t">
            <a:spAutoFit/>
          </a:bodyPr>
          <a:p>
            <a:pPr>
              <a:spcBef>
                <a:spcPct val="50000"/>
              </a:spcBef>
            </a:pPr>
            <a:r>
              <a:rPr lang="zh-CN" altLang="en-US" sz="4000" b="1" i="1" dirty="0">
                <a:solidFill>
                  <a:srgbClr val="FF3399"/>
                </a:solidFill>
                <a:latin typeface="Times New Roman" panose="02020603050405020304" pitchFamily="18" charset="0"/>
                <a:ea typeface="隶书" pitchFamily="1" charset="-122"/>
              </a:rPr>
              <a:t>  特殊句式</a:t>
            </a:r>
            <a:endParaRPr lang="zh-CN" altLang="en-US" sz="4000" b="1" i="1">
              <a:solidFill>
                <a:srgbClr val="FF3399"/>
              </a:solidFill>
              <a:latin typeface="Times New Roman" panose="02020603050405020304" pitchFamily="18" charset="0"/>
              <a:ea typeface="隶书"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0900"/>
                                        </p:tgtEl>
                                        <p:attrNameLst>
                                          <p:attrName>style.visibility</p:attrName>
                                        </p:attrNameLst>
                                      </p:cBhvr>
                                      <p:to>
                                        <p:strVal val="visible"/>
                                      </p:to>
                                    </p:set>
                                    <p:animEffect transition="in" filter="slide(fromLeft)">
                                      <p:cBhvr>
                                        <p:cTn id="7" dur="500"/>
                                        <p:tgtEl>
                                          <p:spTgt spid="80900"/>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80903"/>
                                        </p:tgtEl>
                                        <p:attrNameLst>
                                          <p:attrName>style.visibility</p:attrName>
                                        </p:attrNameLst>
                                      </p:cBhvr>
                                      <p:to>
                                        <p:strVal val="visible"/>
                                      </p:to>
                                    </p:set>
                                    <p:animEffect transition="in" filter="slide(fromTop)">
                                      <p:cBhvr>
                                        <p:cTn id="11" dur="500"/>
                                        <p:tgtEl>
                                          <p:spTgt spid="8090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6" fill="hold" grpId="0" nodeType="clickEffect">
                                  <p:stCondLst>
                                    <p:cond delay="0"/>
                                  </p:stCondLst>
                                  <p:childTnLst>
                                    <p:set>
                                      <p:cBhvr>
                                        <p:cTn id="15" dur="1" fill="hold">
                                          <p:stCondLst>
                                            <p:cond delay="0"/>
                                          </p:stCondLst>
                                        </p:cTn>
                                        <p:tgtEl>
                                          <p:spTgt spid="80899"/>
                                        </p:tgtEl>
                                        <p:attrNameLst>
                                          <p:attrName>style.visibility</p:attrName>
                                        </p:attrNameLst>
                                      </p:cBhvr>
                                      <p:to>
                                        <p:strVal val="visible"/>
                                      </p:to>
                                    </p:set>
                                    <p:anim calcmode="lin" valueType="num">
                                      <p:cBhvr additive="base">
                                        <p:cTn id="16" dur="500" fill="hold"/>
                                        <p:tgtEl>
                                          <p:spTgt spid="80899"/>
                                        </p:tgtEl>
                                        <p:attrNameLst>
                                          <p:attrName>ppt_x</p:attrName>
                                        </p:attrNameLst>
                                      </p:cBhvr>
                                      <p:tavLst>
                                        <p:tav tm="0">
                                          <p:val>
                                            <p:strVal val="1+#ppt_w/2"/>
                                          </p:val>
                                        </p:tav>
                                        <p:tav tm="100000">
                                          <p:val>
                                            <p:strVal val="#ppt_x"/>
                                          </p:val>
                                        </p:tav>
                                      </p:tavLst>
                                    </p:anim>
                                    <p:anim calcmode="lin" valueType="num">
                                      <p:cBhvr additive="base">
                                        <p:cTn id="17" dur="500" fill="hold"/>
                                        <p:tgtEl>
                                          <p:spTgt spid="80899"/>
                                        </p:tgtEl>
                                        <p:attrNameLst>
                                          <p:attrName>ppt_y</p:attrName>
                                        </p:attrNameLst>
                                      </p:cBhvr>
                                      <p:tavLst>
                                        <p:tav tm="0">
                                          <p:val>
                                            <p:strVal val="1+#ppt_h/2"/>
                                          </p:val>
                                        </p:tav>
                                        <p:tav tm="100000">
                                          <p:val>
                                            <p:strVal val="#ppt_y"/>
                                          </p:val>
                                        </p:tav>
                                      </p:tavLst>
                                    </p:anim>
                                  </p:childTnLst>
                                </p:cTn>
                              </p:par>
                            </p:childTnLst>
                          </p:cTn>
                        </p:par>
                        <p:par>
                          <p:cTn id="18" fill="hold">
                            <p:stCondLst>
                              <p:cond delay="500"/>
                            </p:stCondLst>
                            <p:childTnLst>
                              <p:par>
                                <p:cTn id="19" presetID="4" presetClass="entr" presetSubtype="32" fill="hold" grpId="0" nodeType="afterEffect">
                                  <p:stCondLst>
                                    <p:cond delay="0"/>
                                  </p:stCondLst>
                                  <p:childTnLst>
                                    <p:set>
                                      <p:cBhvr>
                                        <p:cTn id="20" dur="1" fill="hold">
                                          <p:stCondLst>
                                            <p:cond delay="0"/>
                                          </p:stCondLst>
                                        </p:cTn>
                                        <p:tgtEl>
                                          <p:spTgt spid="80898"/>
                                        </p:tgtEl>
                                        <p:attrNameLst>
                                          <p:attrName>style.visibility</p:attrName>
                                        </p:attrNameLst>
                                      </p:cBhvr>
                                      <p:to>
                                        <p:strVal val="visible"/>
                                      </p:to>
                                    </p:set>
                                    <p:animEffect transition="in" filter="box(out)">
                                      <p:cBhvr>
                                        <p:cTn id="21" dur="500"/>
                                        <p:tgtEl>
                                          <p:spTgt spid="80898"/>
                                        </p:tgtEl>
                                      </p:cBhvr>
                                    </p:animEffect>
                                  </p:childTnLst>
                                </p:cTn>
                              </p:par>
                            </p:childTnLst>
                          </p:cTn>
                        </p:par>
                        <p:par>
                          <p:cTn id="22" fill="hold">
                            <p:stCondLst>
                              <p:cond delay="1000"/>
                            </p:stCondLst>
                            <p:childTnLst>
                              <p:par>
                                <p:cTn id="23" presetID="12" presetClass="entr" presetSubtype="1" fill="hold" nodeType="afterEffect">
                                  <p:stCondLst>
                                    <p:cond delay="0"/>
                                  </p:stCondLst>
                                  <p:childTnLst>
                                    <p:set>
                                      <p:cBhvr>
                                        <p:cTn id="24" dur="1" fill="hold">
                                          <p:stCondLst>
                                            <p:cond delay="0"/>
                                          </p:stCondLst>
                                        </p:cTn>
                                        <p:tgtEl>
                                          <p:spTgt spid="80905"/>
                                        </p:tgtEl>
                                        <p:attrNameLst>
                                          <p:attrName>style.visibility</p:attrName>
                                        </p:attrNameLst>
                                      </p:cBhvr>
                                      <p:to>
                                        <p:strVal val="visible"/>
                                      </p:to>
                                    </p:set>
                                    <p:animEffect transition="in" filter="slide(fromTop)">
                                      <p:cBhvr>
                                        <p:cTn id="25" dur="500"/>
                                        <p:tgtEl>
                                          <p:spTgt spid="80905"/>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80901"/>
                                        </p:tgtEl>
                                        <p:attrNameLst>
                                          <p:attrName>style.visibility</p:attrName>
                                        </p:attrNameLst>
                                      </p:cBhvr>
                                      <p:to>
                                        <p:strVal val="visible"/>
                                      </p:to>
                                    </p:set>
                                    <p:animEffect transition="in" filter="slide(fromBottom)">
                                      <p:cBhvr>
                                        <p:cTn id="30" dur="500"/>
                                        <p:tgtEl>
                                          <p:spTgt spid="80901"/>
                                        </p:tgtEl>
                                      </p:cBhvr>
                                    </p:animEffect>
                                  </p:childTnLst>
                                </p:cTn>
                              </p:par>
                            </p:childTnLst>
                          </p:cTn>
                        </p:par>
                        <p:par>
                          <p:cTn id="31" fill="hold">
                            <p:stCondLst>
                              <p:cond delay="500"/>
                            </p:stCondLst>
                            <p:childTnLst>
                              <p:par>
                                <p:cTn id="32" presetID="18" presetClass="entr" presetSubtype="3" fill="hold" nodeType="afterEffect">
                                  <p:stCondLst>
                                    <p:cond delay="0"/>
                                  </p:stCondLst>
                                  <p:childTnLst>
                                    <p:set>
                                      <p:cBhvr>
                                        <p:cTn id="33" dur="1" fill="hold">
                                          <p:stCondLst>
                                            <p:cond delay="0"/>
                                          </p:stCondLst>
                                        </p:cTn>
                                        <p:tgtEl>
                                          <p:spTgt spid="80904"/>
                                        </p:tgtEl>
                                        <p:attrNameLst>
                                          <p:attrName>style.visibility</p:attrName>
                                        </p:attrNameLst>
                                      </p:cBhvr>
                                      <p:to>
                                        <p:strVal val="visible"/>
                                      </p:to>
                                    </p:set>
                                    <p:animEffect transition="in" filter="strips(upRight)">
                                      <p:cBhvr>
                                        <p:cTn id="34" dur="500"/>
                                        <p:tgtEl>
                                          <p:spTgt spid="8090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6" fill="hold" grpId="0" nodeType="clickEffect">
                                  <p:stCondLst>
                                    <p:cond delay="0"/>
                                  </p:stCondLst>
                                  <p:childTnLst>
                                    <p:set>
                                      <p:cBhvr>
                                        <p:cTn id="38" dur="1" fill="hold">
                                          <p:stCondLst>
                                            <p:cond delay="0"/>
                                          </p:stCondLst>
                                        </p:cTn>
                                        <p:tgtEl>
                                          <p:spTgt spid="80902"/>
                                        </p:tgtEl>
                                        <p:attrNameLst>
                                          <p:attrName>style.visibility</p:attrName>
                                        </p:attrNameLst>
                                      </p:cBhvr>
                                      <p:to>
                                        <p:strVal val="visible"/>
                                      </p:to>
                                    </p:set>
                                    <p:anim calcmode="lin" valueType="num">
                                      <p:cBhvr additive="base">
                                        <p:cTn id="39" dur="500" fill="hold"/>
                                        <p:tgtEl>
                                          <p:spTgt spid="80902"/>
                                        </p:tgtEl>
                                        <p:attrNameLst>
                                          <p:attrName>ppt_x</p:attrName>
                                        </p:attrNameLst>
                                      </p:cBhvr>
                                      <p:tavLst>
                                        <p:tav tm="0">
                                          <p:val>
                                            <p:strVal val="1+#ppt_w/2"/>
                                          </p:val>
                                        </p:tav>
                                        <p:tav tm="100000">
                                          <p:val>
                                            <p:strVal val="#ppt_x"/>
                                          </p:val>
                                        </p:tav>
                                      </p:tavLst>
                                    </p:anim>
                                    <p:anim calcmode="lin" valueType="num">
                                      <p:cBhvr additive="base">
                                        <p:cTn id="40" dur="500" fill="hold"/>
                                        <p:tgtEl>
                                          <p:spTgt spid="809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animBg="1"/>
      <p:bldP spid="80899" grpId="0" animBg="1"/>
      <p:bldP spid="80900" grpId="0" animBg="1"/>
      <p:bldP spid="80901" grpId="0" animBg="1"/>
      <p:bldP spid="8090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5" name="文本占位符 81921"/>
          <p:cNvSpPr>
            <a:spLocks noGrp="1"/>
          </p:cNvSpPr>
          <p:nvPr>
            <p:ph idx="1"/>
          </p:nvPr>
        </p:nvSpPr>
        <p:spPr>
          <a:xfrm>
            <a:off x="323850" y="836613"/>
            <a:ext cx="7561263" cy="5407025"/>
          </a:xfrm>
        </p:spPr>
        <p:txBody>
          <a:bodyPr anchor="t"/>
          <a:p>
            <a:r>
              <a:rPr lang="zh-CN" altLang="en-US" b="1" dirty="0"/>
              <a:t>        古之学者必有师</a:t>
            </a:r>
            <a:endParaRPr lang="zh-CN" altLang="en-US" b="1" dirty="0"/>
          </a:p>
          <a:p>
            <a:r>
              <a:rPr lang="zh-CN" altLang="en-US" b="1" dirty="0"/>
              <a:t>        人非生而知之者</a:t>
            </a:r>
            <a:endParaRPr lang="zh-CN" altLang="en-US" b="1" dirty="0"/>
          </a:p>
          <a:p>
            <a:r>
              <a:rPr lang="zh-CN" altLang="en-US" b="1" dirty="0"/>
              <a:t>       道之所存，师之所存也</a:t>
            </a:r>
            <a:endParaRPr lang="zh-CN" altLang="en-US" b="1" dirty="0"/>
          </a:p>
          <a:p>
            <a:endParaRPr lang="zh-CN" altLang="en-US" b="1" dirty="0"/>
          </a:p>
          <a:p>
            <a:r>
              <a:rPr lang="zh-CN" altLang="en-US" b="1" dirty="0"/>
              <a:t>之    彼童子之师，授之书而习其句读者</a:t>
            </a:r>
            <a:endParaRPr lang="zh-CN" altLang="en-US" b="1" dirty="0"/>
          </a:p>
          <a:p>
            <a:endParaRPr lang="zh-CN" altLang="en-US" b="1" dirty="0"/>
          </a:p>
          <a:p>
            <a:r>
              <a:rPr lang="zh-CN" altLang="en-US" b="1" dirty="0"/>
              <a:t>      句读之不知，惑之不解</a:t>
            </a:r>
            <a:endParaRPr lang="zh-CN" altLang="en-US" b="1" dirty="0"/>
          </a:p>
          <a:p>
            <a:r>
              <a:rPr lang="zh-CN" altLang="en-US" b="1" dirty="0"/>
              <a:t>      巫医乐师百工之人</a:t>
            </a:r>
            <a:endParaRPr lang="zh-CN" altLang="en-US" b="1" dirty="0"/>
          </a:p>
          <a:p>
            <a:r>
              <a:rPr lang="zh-CN" altLang="en-US" b="1" dirty="0"/>
              <a:t>      作师说以贻之</a:t>
            </a:r>
            <a:endParaRPr lang="zh-CN" altLang="en-US" b="1" dirty="0"/>
          </a:p>
        </p:txBody>
      </p:sp>
      <p:sp>
        <p:nvSpPr>
          <p:cNvPr id="57346" name="左大括号 81922"/>
          <p:cNvSpPr/>
          <p:nvPr/>
        </p:nvSpPr>
        <p:spPr>
          <a:xfrm>
            <a:off x="1116013" y="1125538"/>
            <a:ext cx="360362" cy="4535487"/>
          </a:xfrm>
          <a:prstGeom prst="leftBrace">
            <a:avLst>
              <a:gd name="adj1" fmla="val 104824"/>
              <a:gd name="adj2" fmla="val 50000"/>
            </a:avLst>
          </a:prstGeom>
          <a:no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81924" name="文本框 81923"/>
          <p:cNvSpPr txBox="1"/>
          <p:nvPr/>
        </p:nvSpPr>
        <p:spPr>
          <a:xfrm>
            <a:off x="5867400" y="908050"/>
            <a:ext cx="2520950"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结构助词  的</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1925" name="文本框 81924"/>
          <p:cNvSpPr txBox="1"/>
          <p:nvPr/>
        </p:nvSpPr>
        <p:spPr>
          <a:xfrm>
            <a:off x="5435600" y="1341438"/>
            <a:ext cx="3024188"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代词，知识、道理</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1926" name="文本框 81925"/>
          <p:cNvSpPr txBox="1"/>
          <p:nvPr/>
        </p:nvSpPr>
        <p:spPr>
          <a:xfrm>
            <a:off x="6084888" y="1989138"/>
            <a:ext cx="2520950" cy="118745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助词，主谓之间，取消句子的独立性</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1927" name="文本框 81926"/>
          <p:cNvSpPr txBox="1"/>
          <p:nvPr/>
        </p:nvSpPr>
        <p:spPr>
          <a:xfrm>
            <a:off x="5508625" y="4652963"/>
            <a:ext cx="3455988"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助词，宾语提前的标志</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1928" name="文本框 81927"/>
          <p:cNvSpPr txBox="1"/>
          <p:nvPr/>
        </p:nvSpPr>
        <p:spPr>
          <a:xfrm>
            <a:off x="3492500" y="3860800"/>
            <a:ext cx="504031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结构助词  的；代词，指代童子</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1929" name="文本框 81928"/>
          <p:cNvSpPr txBox="1"/>
          <p:nvPr/>
        </p:nvSpPr>
        <p:spPr>
          <a:xfrm>
            <a:off x="5076825" y="5084763"/>
            <a:ext cx="359886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代词，这些   这一类</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1930" name="文本框 81929"/>
          <p:cNvSpPr txBox="1"/>
          <p:nvPr/>
        </p:nvSpPr>
        <p:spPr>
          <a:xfrm>
            <a:off x="5003800" y="5805488"/>
            <a:ext cx="2520950"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代词，他</a:t>
            </a:r>
            <a:endParaRPr lang="zh-CN" altLang="en-US" sz="2400" b="1" dirty="0">
              <a:solidFill>
                <a:srgbClr val="0000FF"/>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1924"/>
                                        </p:tgtEl>
                                        <p:attrNameLst>
                                          <p:attrName>style.visibility</p:attrName>
                                        </p:attrNameLst>
                                      </p:cBhvr>
                                      <p:to>
                                        <p:strVal val="visible"/>
                                      </p:to>
                                    </p:set>
                                    <p:animEffect transition="in" filter="slide(fromBottom)">
                                      <p:cBhvr>
                                        <p:cTn id="7" dur="500"/>
                                        <p:tgtEl>
                                          <p:spTgt spid="8192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1925"/>
                                        </p:tgtEl>
                                        <p:attrNameLst>
                                          <p:attrName>style.visibility</p:attrName>
                                        </p:attrNameLst>
                                      </p:cBhvr>
                                      <p:to>
                                        <p:strVal val="visible"/>
                                      </p:to>
                                    </p:set>
                                    <p:animEffect transition="in" filter="slide(fromBottom)">
                                      <p:cBhvr>
                                        <p:cTn id="12" dur="500"/>
                                        <p:tgtEl>
                                          <p:spTgt spid="8192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1926"/>
                                        </p:tgtEl>
                                        <p:attrNameLst>
                                          <p:attrName>style.visibility</p:attrName>
                                        </p:attrNameLst>
                                      </p:cBhvr>
                                      <p:to>
                                        <p:strVal val="visible"/>
                                      </p:to>
                                    </p:set>
                                    <p:animEffect transition="in" filter="slide(fromBottom)">
                                      <p:cBhvr>
                                        <p:cTn id="17" dur="500"/>
                                        <p:tgtEl>
                                          <p:spTgt spid="81926"/>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1928"/>
                                        </p:tgtEl>
                                        <p:attrNameLst>
                                          <p:attrName>style.visibility</p:attrName>
                                        </p:attrNameLst>
                                      </p:cBhvr>
                                      <p:to>
                                        <p:strVal val="visible"/>
                                      </p:to>
                                    </p:set>
                                    <p:animEffect transition="in" filter="slide(fromBottom)">
                                      <p:cBhvr>
                                        <p:cTn id="22" dur="500"/>
                                        <p:tgtEl>
                                          <p:spTgt spid="81928"/>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1927"/>
                                        </p:tgtEl>
                                        <p:attrNameLst>
                                          <p:attrName>style.visibility</p:attrName>
                                        </p:attrNameLst>
                                      </p:cBhvr>
                                      <p:to>
                                        <p:strVal val="visible"/>
                                      </p:to>
                                    </p:set>
                                    <p:animEffect transition="in" filter="slide(fromBottom)">
                                      <p:cBhvr>
                                        <p:cTn id="27" dur="500"/>
                                        <p:tgtEl>
                                          <p:spTgt spid="81927"/>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81929"/>
                                        </p:tgtEl>
                                        <p:attrNameLst>
                                          <p:attrName>style.visibility</p:attrName>
                                        </p:attrNameLst>
                                      </p:cBhvr>
                                      <p:to>
                                        <p:strVal val="visible"/>
                                      </p:to>
                                    </p:set>
                                    <p:animEffect transition="in" filter="slide(fromBottom)">
                                      <p:cBhvr>
                                        <p:cTn id="32" dur="500"/>
                                        <p:tgtEl>
                                          <p:spTgt spid="819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81930"/>
                                        </p:tgtEl>
                                        <p:attrNameLst>
                                          <p:attrName>style.visibility</p:attrName>
                                        </p:attrNameLst>
                                      </p:cBhvr>
                                      <p:to>
                                        <p:strVal val="visible"/>
                                      </p:to>
                                    </p:set>
                                    <p:animEffect transition="in" filter="slide(fromBottom)">
                                      <p:cBhvr>
                                        <p:cTn id="37" dur="500"/>
                                        <p:tgtEl>
                                          <p:spTgt spid="819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p:bldP spid="81925" grpId="0"/>
      <p:bldP spid="81926" grpId="0"/>
      <p:bldP spid="81927" grpId="0"/>
      <p:bldP spid="81928" grpId="0"/>
      <p:bldP spid="81929" grpId="0"/>
      <p:bldP spid="8193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69" name="标题 82945"/>
          <p:cNvSpPr>
            <a:spLocks noGrp="1"/>
          </p:cNvSpPr>
          <p:nvPr>
            <p:ph type="title"/>
          </p:nvPr>
        </p:nvSpPr>
        <p:spPr/>
        <p:txBody>
          <a:bodyPr anchor="ctr"/>
          <a:p>
            <a:r>
              <a:rPr lang="zh-CN" altLang="en-US" dirty="0"/>
              <a:t>虚词总结归纳</a:t>
            </a:r>
            <a:endParaRPr lang="zh-CN" altLang="en-US" dirty="0"/>
          </a:p>
        </p:txBody>
      </p:sp>
      <p:sp>
        <p:nvSpPr>
          <p:cNvPr id="58370" name="文本占位符 82946"/>
          <p:cNvSpPr>
            <a:spLocks noGrp="1"/>
          </p:cNvSpPr>
          <p:nvPr>
            <p:ph idx="1"/>
          </p:nvPr>
        </p:nvSpPr>
        <p:spPr/>
        <p:txBody>
          <a:bodyPr anchor="t"/>
          <a:p>
            <a:r>
              <a:rPr lang="zh-CN" altLang="en-US" sz="3600" b="1" dirty="0"/>
              <a:t>        人非生</a:t>
            </a:r>
            <a:r>
              <a:rPr lang="zh-CN" altLang="en-US" sz="3600" b="1" dirty="0">
                <a:solidFill>
                  <a:srgbClr val="FF0000"/>
                </a:solidFill>
              </a:rPr>
              <a:t>而</a:t>
            </a:r>
            <a:r>
              <a:rPr lang="zh-CN" altLang="en-US" sz="3600" b="1" dirty="0"/>
              <a:t>知之者 </a:t>
            </a:r>
            <a:endParaRPr lang="zh-CN" altLang="en-US" sz="3600" b="1" dirty="0"/>
          </a:p>
          <a:p>
            <a:r>
              <a:rPr lang="zh-CN" altLang="en-US" sz="3600" b="1" dirty="0"/>
              <a:t>        惑</a:t>
            </a:r>
            <a:r>
              <a:rPr lang="zh-CN" altLang="en-US" sz="3600" b="1" dirty="0">
                <a:solidFill>
                  <a:srgbClr val="FF0000"/>
                </a:solidFill>
              </a:rPr>
              <a:t>而</a:t>
            </a:r>
            <a:r>
              <a:rPr lang="zh-CN" altLang="en-US" sz="3600" b="1" dirty="0"/>
              <a:t>不从师</a:t>
            </a:r>
            <a:endParaRPr lang="zh-CN" altLang="en-US" sz="3600" b="1" dirty="0"/>
          </a:p>
          <a:p>
            <a:r>
              <a:rPr lang="zh-CN" altLang="en-US" sz="3600" b="1" dirty="0"/>
              <a:t>而    授之书</a:t>
            </a:r>
            <a:r>
              <a:rPr lang="zh-CN" altLang="en-US" sz="3600" b="1" dirty="0">
                <a:solidFill>
                  <a:srgbClr val="FF0000"/>
                </a:solidFill>
              </a:rPr>
              <a:t>而</a:t>
            </a:r>
            <a:r>
              <a:rPr lang="zh-CN" altLang="en-US" sz="3600" b="1" dirty="0"/>
              <a:t>习其句读者</a:t>
            </a:r>
            <a:endParaRPr lang="zh-CN" altLang="en-US" sz="3600" b="1" dirty="0"/>
          </a:p>
          <a:p>
            <a:r>
              <a:rPr lang="zh-CN" altLang="en-US" sz="3600" b="1" dirty="0"/>
              <a:t>        则群聚</a:t>
            </a:r>
            <a:r>
              <a:rPr lang="zh-CN" altLang="en-US" sz="3600" b="1" dirty="0">
                <a:solidFill>
                  <a:srgbClr val="FF0000"/>
                </a:solidFill>
              </a:rPr>
              <a:t>而</a:t>
            </a:r>
            <a:r>
              <a:rPr lang="zh-CN" altLang="en-US" sz="3600" b="1" dirty="0"/>
              <a:t>笑之</a:t>
            </a:r>
            <a:endParaRPr lang="zh-CN" altLang="en-US" sz="3600" b="1" dirty="0"/>
          </a:p>
          <a:p>
            <a:r>
              <a:rPr lang="zh-CN" altLang="en-US" sz="3600" b="1" dirty="0"/>
              <a:t>        如是</a:t>
            </a:r>
            <a:r>
              <a:rPr lang="zh-CN" altLang="en-US" sz="3600" b="1" dirty="0">
                <a:solidFill>
                  <a:srgbClr val="FF0000"/>
                </a:solidFill>
              </a:rPr>
              <a:t>而</a:t>
            </a:r>
            <a:r>
              <a:rPr lang="zh-CN" altLang="en-US" sz="3600" b="1" dirty="0"/>
              <a:t>已</a:t>
            </a:r>
            <a:endParaRPr lang="zh-CN" altLang="en-US" sz="3600" b="1" dirty="0"/>
          </a:p>
          <a:p>
            <a:endParaRPr lang="zh-CN" altLang="en-US" sz="3600" b="1" dirty="0"/>
          </a:p>
        </p:txBody>
      </p:sp>
      <p:sp>
        <p:nvSpPr>
          <p:cNvPr id="58371" name="左大括号 82947"/>
          <p:cNvSpPr/>
          <p:nvPr/>
        </p:nvSpPr>
        <p:spPr>
          <a:xfrm>
            <a:off x="1258888" y="2205038"/>
            <a:ext cx="360362" cy="2879725"/>
          </a:xfrm>
          <a:prstGeom prst="leftBrace">
            <a:avLst>
              <a:gd name="adj1" fmla="val 66556"/>
              <a:gd name="adj2" fmla="val 50000"/>
            </a:avLst>
          </a:prstGeom>
          <a:no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82949" name="文本框 82948"/>
          <p:cNvSpPr txBox="1"/>
          <p:nvPr/>
        </p:nvSpPr>
        <p:spPr>
          <a:xfrm>
            <a:off x="5508625" y="2133600"/>
            <a:ext cx="251936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连词，表承接</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2950" name="文本框 82949"/>
          <p:cNvSpPr txBox="1"/>
          <p:nvPr/>
        </p:nvSpPr>
        <p:spPr>
          <a:xfrm>
            <a:off x="5724525" y="4005263"/>
            <a:ext cx="305911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连词，表修饰</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2951" name="文本框 82950"/>
          <p:cNvSpPr txBox="1"/>
          <p:nvPr/>
        </p:nvSpPr>
        <p:spPr>
          <a:xfrm>
            <a:off x="5724525" y="2708275"/>
            <a:ext cx="251936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连词，表转折</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2952" name="文本框 82951"/>
          <p:cNvSpPr txBox="1"/>
          <p:nvPr/>
        </p:nvSpPr>
        <p:spPr>
          <a:xfrm>
            <a:off x="4716463" y="4652963"/>
            <a:ext cx="3671887"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与“已”连用，表陈述语气</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2953" name="文本框 82952"/>
          <p:cNvSpPr txBox="1"/>
          <p:nvPr/>
        </p:nvSpPr>
        <p:spPr>
          <a:xfrm>
            <a:off x="5867400" y="3357563"/>
            <a:ext cx="251936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连词，表并列</a:t>
            </a:r>
            <a:endParaRPr lang="zh-CN" altLang="en-US" sz="2400" b="1" dirty="0">
              <a:solidFill>
                <a:srgbClr val="0000FF"/>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2949">
                                            <p:txEl>
                                              <p:charRg st="0" end="7"/>
                                            </p:txEl>
                                          </p:spTgt>
                                        </p:tgtEl>
                                        <p:attrNameLst>
                                          <p:attrName>style.visibility</p:attrName>
                                        </p:attrNameLst>
                                      </p:cBhvr>
                                      <p:to>
                                        <p:strVal val="visible"/>
                                      </p:to>
                                    </p:set>
                                    <p:anim calcmode="lin" valueType="num">
                                      <p:cBhvr additive="base">
                                        <p:cTn id="7" dur="500" fill="hold"/>
                                        <p:tgtEl>
                                          <p:spTgt spid="82949">
                                            <p:txEl>
                                              <p:charRg st="0"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2949">
                                            <p:txEl>
                                              <p:charRg st="0"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2951"/>
                                        </p:tgtEl>
                                        <p:attrNameLst>
                                          <p:attrName>style.visibility</p:attrName>
                                        </p:attrNameLst>
                                      </p:cBhvr>
                                      <p:to>
                                        <p:strVal val="visible"/>
                                      </p:to>
                                    </p:set>
                                    <p:anim calcmode="lin" valueType="num">
                                      <p:cBhvr additive="base">
                                        <p:cTn id="13" dur="500" fill="hold"/>
                                        <p:tgtEl>
                                          <p:spTgt spid="82951"/>
                                        </p:tgtEl>
                                        <p:attrNameLst>
                                          <p:attrName>ppt_x</p:attrName>
                                        </p:attrNameLst>
                                      </p:cBhvr>
                                      <p:tavLst>
                                        <p:tav tm="0">
                                          <p:val>
                                            <p:strVal val="#ppt_x"/>
                                          </p:val>
                                        </p:tav>
                                        <p:tav tm="100000">
                                          <p:val>
                                            <p:strVal val="#ppt_x"/>
                                          </p:val>
                                        </p:tav>
                                      </p:tavLst>
                                    </p:anim>
                                    <p:anim calcmode="lin" valueType="num">
                                      <p:cBhvr additive="base">
                                        <p:cTn id="14" dur="500" fill="hold"/>
                                        <p:tgtEl>
                                          <p:spTgt spid="8295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2953"/>
                                        </p:tgtEl>
                                        <p:attrNameLst>
                                          <p:attrName>style.visibility</p:attrName>
                                        </p:attrNameLst>
                                      </p:cBhvr>
                                      <p:to>
                                        <p:strVal val="visible"/>
                                      </p:to>
                                    </p:set>
                                    <p:anim calcmode="lin" valueType="num">
                                      <p:cBhvr additive="base">
                                        <p:cTn id="19" dur="500" fill="hold"/>
                                        <p:tgtEl>
                                          <p:spTgt spid="82953"/>
                                        </p:tgtEl>
                                        <p:attrNameLst>
                                          <p:attrName>ppt_x</p:attrName>
                                        </p:attrNameLst>
                                      </p:cBhvr>
                                      <p:tavLst>
                                        <p:tav tm="0">
                                          <p:val>
                                            <p:strVal val="#ppt_x"/>
                                          </p:val>
                                        </p:tav>
                                        <p:tav tm="100000">
                                          <p:val>
                                            <p:strVal val="#ppt_x"/>
                                          </p:val>
                                        </p:tav>
                                      </p:tavLst>
                                    </p:anim>
                                    <p:anim calcmode="lin" valueType="num">
                                      <p:cBhvr additive="base">
                                        <p:cTn id="20" dur="500" fill="hold"/>
                                        <p:tgtEl>
                                          <p:spTgt spid="8295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2950"/>
                                        </p:tgtEl>
                                        <p:attrNameLst>
                                          <p:attrName>style.visibility</p:attrName>
                                        </p:attrNameLst>
                                      </p:cBhvr>
                                      <p:to>
                                        <p:strVal val="visible"/>
                                      </p:to>
                                    </p:set>
                                    <p:anim calcmode="lin" valueType="num">
                                      <p:cBhvr additive="base">
                                        <p:cTn id="25" dur="500" fill="hold"/>
                                        <p:tgtEl>
                                          <p:spTgt spid="82950"/>
                                        </p:tgtEl>
                                        <p:attrNameLst>
                                          <p:attrName>ppt_x</p:attrName>
                                        </p:attrNameLst>
                                      </p:cBhvr>
                                      <p:tavLst>
                                        <p:tav tm="0">
                                          <p:val>
                                            <p:strVal val="#ppt_x"/>
                                          </p:val>
                                        </p:tav>
                                        <p:tav tm="100000">
                                          <p:val>
                                            <p:strVal val="#ppt_x"/>
                                          </p:val>
                                        </p:tav>
                                      </p:tavLst>
                                    </p:anim>
                                    <p:anim calcmode="lin" valueType="num">
                                      <p:cBhvr additive="base">
                                        <p:cTn id="26" dur="500" fill="hold"/>
                                        <p:tgtEl>
                                          <p:spTgt spid="8295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2952"/>
                                        </p:tgtEl>
                                        <p:attrNameLst>
                                          <p:attrName>style.visibility</p:attrName>
                                        </p:attrNameLst>
                                      </p:cBhvr>
                                      <p:to>
                                        <p:strVal val="visible"/>
                                      </p:to>
                                    </p:set>
                                    <p:anim calcmode="lin" valueType="num">
                                      <p:cBhvr additive="base">
                                        <p:cTn id="31" dur="500" fill="hold"/>
                                        <p:tgtEl>
                                          <p:spTgt spid="82952"/>
                                        </p:tgtEl>
                                        <p:attrNameLst>
                                          <p:attrName>ppt_x</p:attrName>
                                        </p:attrNameLst>
                                      </p:cBhvr>
                                      <p:tavLst>
                                        <p:tav tm="0">
                                          <p:val>
                                            <p:strVal val="#ppt_x"/>
                                          </p:val>
                                        </p:tav>
                                        <p:tav tm="100000">
                                          <p:val>
                                            <p:strVal val="#ppt_x"/>
                                          </p:val>
                                        </p:tav>
                                      </p:tavLst>
                                    </p:anim>
                                    <p:anim calcmode="lin" valueType="num">
                                      <p:cBhvr additive="base">
                                        <p:cTn id="32" dur="500" fill="hold"/>
                                        <p:tgtEl>
                                          <p:spTgt spid="829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0" grpId="0"/>
      <p:bldP spid="82951" grpId="0"/>
      <p:bldP spid="82952" grpId="0"/>
      <p:bldP spid="8295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3" name="标题 83969"/>
          <p:cNvSpPr>
            <a:spLocks noGrp="1"/>
          </p:cNvSpPr>
          <p:nvPr>
            <p:ph type="title"/>
          </p:nvPr>
        </p:nvSpPr>
        <p:spPr/>
        <p:txBody>
          <a:bodyPr anchor="ctr"/>
          <a:p>
            <a:endParaRPr lang="zh-CN" altLang="en-US" dirty="0"/>
          </a:p>
        </p:txBody>
      </p:sp>
      <p:sp>
        <p:nvSpPr>
          <p:cNvPr id="59394" name="文本占位符 83970"/>
          <p:cNvSpPr>
            <a:spLocks noGrp="1"/>
          </p:cNvSpPr>
          <p:nvPr>
            <p:ph idx="1"/>
          </p:nvPr>
        </p:nvSpPr>
        <p:spPr>
          <a:xfrm>
            <a:off x="179388" y="1773238"/>
            <a:ext cx="8540750" cy="4194175"/>
          </a:xfrm>
        </p:spPr>
        <p:txBody>
          <a:bodyPr anchor="t"/>
          <a:p>
            <a:r>
              <a:rPr lang="zh-CN" altLang="en-US" b="1" dirty="0"/>
              <a:t>           其为惑也，终不解矣</a:t>
            </a:r>
            <a:endParaRPr lang="zh-CN" altLang="en-US" b="1" dirty="0"/>
          </a:p>
          <a:p>
            <a:r>
              <a:rPr lang="zh-CN" altLang="en-US" b="1" dirty="0"/>
              <a:t>            其闻道也固先乎吾</a:t>
            </a:r>
            <a:endParaRPr lang="zh-CN" altLang="en-US" b="1" dirty="0"/>
          </a:p>
          <a:p>
            <a:r>
              <a:rPr lang="zh-CN" altLang="en-US" b="1" dirty="0"/>
              <a:t>其         夫庸知其年之先后生于吾乎</a:t>
            </a:r>
            <a:endParaRPr lang="zh-CN" altLang="en-US" b="1" dirty="0"/>
          </a:p>
          <a:p>
            <a:r>
              <a:rPr lang="zh-CN" altLang="en-US" b="1" dirty="0"/>
              <a:t>             其皆出于此乎</a:t>
            </a:r>
            <a:endParaRPr lang="zh-CN" altLang="en-US" b="1" dirty="0"/>
          </a:p>
          <a:p>
            <a:r>
              <a:rPr lang="zh-CN" altLang="en-US" b="1" dirty="0"/>
              <a:t>             其孰能讥之乎</a:t>
            </a:r>
            <a:endParaRPr lang="en-US" altLang="zh-CN" b="1" dirty="0"/>
          </a:p>
        </p:txBody>
      </p:sp>
      <p:sp>
        <p:nvSpPr>
          <p:cNvPr id="59395" name="左大括号 83971"/>
          <p:cNvSpPr/>
          <p:nvPr/>
        </p:nvSpPr>
        <p:spPr>
          <a:xfrm>
            <a:off x="1619250" y="2133600"/>
            <a:ext cx="73025" cy="2735263"/>
          </a:xfrm>
          <a:prstGeom prst="leftBrace">
            <a:avLst>
              <a:gd name="adj1" fmla="val 311964"/>
              <a:gd name="adj2" fmla="val 50000"/>
            </a:avLst>
          </a:prstGeom>
          <a:no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59396" name="文本框 83972"/>
          <p:cNvSpPr txBox="1"/>
          <p:nvPr/>
        </p:nvSpPr>
        <p:spPr>
          <a:xfrm>
            <a:off x="6588125" y="1844675"/>
            <a:ext cx="1655763" cy="366713"/>
          </a:xfrm>
          <a:prstGeom prst="rect">
            <a:avLst/>
          </a:prstGeom>
          <a:noFill/>
          <a:ln w="9525">
            <a:noFill/>
          </a:ln>
        </p:spPr>
        <p:txBody>
          <a:bodyPr anchor="t">
            <a:spAutoFit/>
          </a:bodyPr>
          <a:p>
            <a:pPr>
              <a:spcBef>
                <a:spcPct val="50000"/>
              </a:spcBef>
            </a:pPr>
            <a:endParaRPr lang="zh-CN" altLang="en-US" dirty="0">
              <a:latin typeface="Arial" panose="020B0604020202020204" pitchFamily="34" charset="0"/>
              <a:ea typeface="宋体" panose="02010600030101010101" pitchFamily="2" charset="-122"/>
            </a:endParaRPr>
          </a:p>
        </p:txBody>
      </p:sp>
      <p:sp>
        <p:nvSpPr>
          <p:cNvPr id="83974" name="文本框 83973"/>
          <p:cNvSpPr txBox="1"/>
          <p:nvPr/>
        </p:nvSpPr>
        <p:spPr>
          <a:xfrm>
            <a:off x="6372225" y="1844675"/>
            <a:ext cx="165576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代词  那些</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3975" name="文本框 83974"/>
          <p:cNvSpPr txBox="1"/>
          <p:nvPr/>
        </p:nvSpPr>
        <p:spPr>
          <a:xfrm>
            <a:off x="6804025" y="2420938"/>
            <a:ext cx="1655763"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代词  他</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3976" name="文本框 83975"/>
          <p:cNvSpPr txBox="1"/>
          <p:nvPr/>
        </p:nvSpPr>
        <p:spPr>
          <a:xfrm>
            <a:off x="7019925" y="2997200"/>
            <a:ext cx="1873250"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代词   他的</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3977" name="文本框 83976"/>
          <p:cNvSpPr txBox="1"/>
          <p:nvPr/>
        </p:nvSpPr>
        <p:spPr>
          <a:xfrm>
            <a:off x="5364163" y="3644900"/>
            <a:ext cx="3779837" cy="457200"/>
          </a:xfrm>
          <a:prstGeom prst="rect">
            <a:avLst/>
          </a:prstGeom>
          <a:noFill/>
          <a:ln w="9525">
            <a:noFill/>
          </a:ln>
        </p:spPr>
        <p:txBody>
          <a:bodyPr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副词 表揣测语气  大概</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3978" name="文本框 83977"/>
          <p:cNvSpPr txBox="1"/>
          <p:nvPr/>
        </p:nvSpPr>
        <p:spPr>
          <a:xfrm>
            <a:off x="5158740" y="4246880"/>
            <a:ext cx="3734435" cy="460375"/>
          </a:xfrm>
          <a:prstGeom prst="rect">
            <a:avLst/>
          </a:prstGeom>
          <a:noFill/>
          <a:ln w="9525">
            <a:noFill/>
          </a:ln>
        </p:spPr>
        <p:txBody>
          <a:bodyPr wrap="square" anchor="t">
            <a:spAutoFit/>
          </a:bodyPr>
          <a:p>
            <a:pPr>
              <a:spcBef>
                <a:spcPct val="50000"/>
              </a:spcBef>
            </a:pPr>
            <a:r>
              <a:rPr lang="zh-CN" altLang="en-US" sz="2400" b="1" dirty="0">
                <a:solidFill>
                  <a:srgbClr val="0000FF"/>
                </a:solidFill>
                <a:latin typeface="Arial" panose="020B0604020202020204" pitchFamily="34" charset="0"/>
                <a:ea typeface="宋体" panose="02010600030101010101" pitchFamily="2" charset="-122"/>
              </a:rPr>
              <a:t>副词，表反问语气，难道</a:t>
            </a:r>
            <a:endParaRPr lang="zh-CN" altLang="en-US" sz="2400" b="1" dirty="0">
              <a:solidFill>
                <a:srgbClr val="0000FF"/>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3974"/>
                                        </p:tgtEl>
                                        <p:attrNameLst>
                                          <p:attrName>style.visibility</p:attrName>
                                        </p:attrNameLst>
                                      </p:cBhvr>
                                      <p:to>
                                        <p:strVal val="visible"/>
                                      </p:to>
                                    </p:set>
                                    <p:animEffect transition="in" filter="slide(fromBottom)">
                                      <p:cBhvr>
                                        <p:cTn id="7" dur="500"/>
                                        <p:tgtEl>
                                          <p:spTgt spid="8397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3975"/>
                                        </p:tgtEl>
                                        <p:attrNameLst>
                                          <p:attrName>style.visibility</p:attrName>
                                        </p:attrNameLst>
                                      </p:cBhvr>
                                      <p:to>
                                        <p:strVal val="visible"/>
                                      </p:to>
                                    </p:set>
                                    <p:animEffect transition="in" filter="slide(fromBottom)">
                                      <p:cBhvr>
                                        <p:cTn id="12" dur="500"/>
                                        <p:tgtEl>
                                          <p:spTgt spid="8397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3976"/>
                                        </p:tgtEl>
                                        <p:attrNameLst>
                                          <p:attrName>style.visibility</p:attrName>
                                        </p:attrNameLst>
                                      </p:cBhvr>
                                      <p:to>
                                        <p:strVal val="visible"/>
                                      </p:to>
                                    </p:set>
                                    <p:animEffect transition="in" filter="slide(fromBottom)">
                                      <p:cBhvr>
                                        <p:cTn id="17" dur="500"/>
                                        <p:tgtEl>
                                          <p:spTgt spid="83976"/>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3977"/>
                                        </p:tgtEl>
                                        <p:attrNameLst>
                                          <p:attrName>style.visibility</p:attrName>
                                        </p:attrNameLst>
                                      </p:cBhvr>
                                      <p:to>
                                        <p:strVal val="visible"/>
                                      </p:to>
                                    </p:set>
                                    <p:animEffect transition="in" filter="slide(fromBottom)">
                                      <p:cBhvr>
                                        <p:cTn id="22" dur="500"/>
                                        <p:tgtEl>
                                          <p:spTgt spid="83977"/>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3978"/>
                                        </p:tgtEl>
                                        <p:attrNameLst>
                                          <p:attrName>style.visibility</p:attrName>
                                        </p:attrNameLst>
                                      </p:cBhvr>
                                      <p:to>
                                        <p:strVal val="visible"/>
                                      </p:to>
                                    </p:set>
                                    <p:animEffect transition="in" filter="slide(fromBottom)">
                                      <p:cBhvr>
                                        <p:cTn id="27" dur="500"/>
                                        <p:tgtEl>
                                          <p:spTgt spid="839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4" grpId="0"/>
      <p:bldP spid="83975" grpId="0"/>
      <p:bldP spid="83976" grpId="0"/>
      <p:bldP spid="83977" grpId="0"/>
      <p:bldP spid="8397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7" name="文本占位符 84993"/>
          <p:cNvSpPr>
            <a:spLocks noGrp="1"/>
          </p:cNvSpPr>
          <p:nvPr>
            <p:ph idx="1"/>
          </p:nvPr>
        </p:nvSpPr>
        <p:spPr/>
        <p:txBody>
          <a:bodyPr anchor="t"/>
          <a:p>
            <a:r>
              <a:rPr lang="zh-CN" altLang="en-US" b="1" dirty="0"/>
              <a:t>            夫庸知其年之先后生于吾乎</a:t>
            </a:r>
            <a:endParaRPr lang="zh-CN" altLang="en-US" b="1" dirty="0"/>
          </a:p>
          <a:p>
            <a:r>
              <a:rPr lang="zh-CN" altLang="en-US" b="1" dirty="0"/>
              <a:t>             而耻学于师</a:t>
            </a:r>
            <a:endParaRPr lang="zh-CN" altLang="en-US" b="1" dirty="0"/>
          </a:p>
          <a:p>
            <a:r>
              <a:rPr lang="zh-CN" altLang="en-US" b="1" dirty="0"/>
              <a:t>于          于其身也</a:t>
            </a:r>
            <a:endParaRPr lang="zh-CN" altLang="en-US" b="1" dirty="0"/>
          </a:p>
          <a:p>
            <a:r>
              <a:rPr lang="zh-CN" altLang="en-US" b="1" dirty="0"/>
              <a:t>            其皆出于此乎</a:t>
            </a:r>
            <a:endParaRPr lang="zh-CN" altLang="en-US" b="1" dirty="0"/>
          </a:p>
          <a:p>
            <a:r>
              <a:rPr lang="zh-CN" altLang="en-US" b="1" dirty="0"/>
              <a:t>            不拘于时</a:t>
            </a:r>
            <a:endParaRPr lang="zh-CN" altLang="en-US" b="1" dirty="0"/>
          </a:p>
        </p:txBody>
      </p:sp>
      <p:sp>
        <p:nvSpPr>
          <p:cNvPr id="84995" name="文本框 84994"/>
          <p:cNvSpPr txBox="1"/>
          <p:nvPr/>
        </p:nvSpPr>
        <p:spPr>
          <a:xfrm>
            <a:off x="7019925" y="1916113"/>
            <a:ext cx="1884363" cy="457200"/>
          </a:xfrm>
          <a:prstGeom prst="rect">
            <a:avLst/>
          </a:prstGeom>
          <a:noFill/>
          <a:ln w="9525">
            <a:noFill/>
          </a:ln>
        </p:spPr>
        <p:txBody>
          <a:bodyPr wrap="none" anchor="t">
            <a:spAutoFit/>
          </a:bodyPr>
          <a:p>
            <a:r>
              <a:rPr lang="zh-CN" altLang="en-US" sz="2400" b="1" dirty="0">
                <a:solidFill>
                  <a:srgbClr val="0000FF"/>
                </a:solidFill>
                <a:latin typeface="Arial" panose="020B0604020202020204" pitchFamily="34" charset="0"/>
                <a:ea typeface="宋体" panose="02010600030101010101" pitchFamily="2" charset="-122"/>
              </a:rPr>
              <a:t>介词 在、 比</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4996" name="文本框 84995"/>
          <p:cNvSpPr txBox="1"/>
          <p:nvPr/>
        </p:nvSpPr>
        <p:spPr>
          <a:xfrm>
            <a:off x="6084888" y="2492375"/>
            <a:ext cx="1660525" cy="457200"/>
          </a:xfrm>
          <a:prstGeom prst="rect">
            <a:avLst/>
          </a:prstGeom>
          <a:noFill/>
          <a:ln w="9525">
            <a:noFill/>
          </a:ln>
        </p:spPr>
        <p:txBody>
          <a:bodyPr anchor="t">
            <a:spAutoFit/>
          </a:bodyPr>
          <a:p>
            <a:r>
              <a:rPr lang="zh-CN" altLang="en-US" sz="2400" b="1" dirty="0">
                <a:solidFill>
                  <a:srgbClr val="0000FF"/>
                </a:solidFill>
                <a:latin typeface="Arial" panose="020B0604020202020204" pitchFamily="34" charset="0"/>
                <a:ea typeface="宋体" panose="02010600030101010101" pitchFamily="2" charset="-122"/>
              </a:rPr>
              <a:t>介词 向</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4997" name="文本框 84996"/>
          <p:cNvSpPr txBox="1"/>
          <p:nvPr/>
        </p:nvSpPr>
        <p:spPr>
          <a:xfrm>
            <a:off x="6011863" y="3016250"/>
            <a:ext cx="1493837" cy="457200"/>
          </a:xfrm>
          <a:prstGeom prst="rect">
            <a:avLst/>
          </a:prstGeom>
          <a:noFill/>
          <a:ln w="9525">
            <a:noFill/>
          </a:ln>
        </p:spPr>
        <p:txBody>
          <a:bodyPr wrap="none" anchor="t">
            <a:spAutoFit/>
          </a:bodyPr>
          <a:p>
            <a:r>
              <a:rPr lang="zh-CN" altLang="en-US" sz="2400" b="1" dirty="0">
                <a:solidFill>
                  <a:srgbClr val="0000FF"/>
                </a:solidFill>
                <a:latin typeface="Arial" panose="020B0604020202020204" pitchFamily="34" charset="0"/>
                <a:ea typeface="宋体" panose="02010600030101010101" pitchFamily="2" charset="-122"/>
              </a:rPr>
              <a:t>介词 对于</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4998" name="文本框 84997"/>
          <p:cNvSpPr txBox="1"/>
          <p:nvPr/>
        </p:nvSpPr>
        <p:spPr>
          <a:xfrm>
            <a:off x="6227763" y="3735388"/>
            <a:ext cx="1884362" cy="457200"/>
          </a:xfrm>
          <a:prstGeom prst="rect">
            <a:avLst/>
          </a:prstGeom>
          <a:noFill/>
          <a:ln w="9525">
            <a:noFill/>
          </a:ln>
        </p:spPr>
        <p:txBody>
          <a:bodyPr wrap="none" anchor="t">
            <a:spAutoFit/>
          </a:bodyPr>
          <a:p>
            <a:r>
              <a:rPr lang="zh-CN" altLang="en-US" sz="2400" b="1" dirty="0">
                <a:solidFill>
                  <a:srgbClr val="0000FF"/>
                </a:solidFill>
                <a:latin typeface="Arial" panose="020B0604020202020204" pitchFamily="34" charset="0"/>
                <a:ea typeface="宋体" panose="02010600030101010101" pitchFamily="2" charset="-122"/>
              </a:rPr>
              <a:t>介词  在、从</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84999" name="文本框 84998"/>
          <p:cNvSpPr txBox="1"/>
          <p:nvPr/>
        </p:nvSpPr>
        <p:spPr>
          <a:xfrm>
            <a:off x="6156325" y="4456113"/>
            <a:ext cx="2719388" cy="457200"/>
          </a:xfrm>
          <a:prstGeom prst="rect">
            <a:avLst/>
          </a:prstGeom>
          <a:noFill/>
          <a:ln w="9525">
            <a:noFill/>
          </a:ln>
        </p:spPr>
        <p:txBody>
          <a:bodyPr wrap="none" anchor="t">
            <a:spAutoFit/>
          </a:bodyPr>
          <a:p>
            <a:r>
              <a:rPr lang="zh-CN" altLang="en-US" sz="2400" b="1" dirty="0">
                <a:solidFill>
                  <a:srgbClr val="0000FF"/>
                </a:solidFill>
                <a:latin typeface="Arial" panose="020B0604020202020204" pitchFamily="34" charset="0"/>
                <a:ea typeface="宋体" panose="02010600030101010101" pitchFamily="2" charset="-122"/>
              </a:rPr>
              <a:t>介词 ，表被动，被</a:t>
            </a:r>
            <a:endParaRPr lang="zh-CN" altLang="en-US" sz="2400" b="1" dirty="0">
              <a:solidFill>
                <a:srgbClr val="0000FF"/>
              </a:solidFill>
              <a:latin typeface="Arial" panose="020B0604020202020204" pitchFamily="34" charset="0"/>
              <a:ea typeface="宋体" panose="02010600030101010101" pitchFamily="2" charset="-122"/>
            </a:endParaRPr>
          </a:p>
        </p:txBody>
      </p:sp>
      <p:sp>
        <p:nvSpPr>
          <p:cNvPr id="60423" name="左大括号 84999"/>
          <p:cNvSpPr/>
          <p:nvPr/>
        </p:nvSpPr>
        <p:spPr>
          <a:xfrm>
            <a:off x="1258888" y="2060575"/>
            <a:ext cx="504825" cy="2736850"/>
          </a:xfrm>
          <a:prstGeom prst="leftBrace">
            <a:avLst>
              <a:gd name="adj1" fmla="val 45153"/>
              <a:gd name="adj2" fmla="val 50000"/>
            </a:avLst>
          </a:prstGeom>
          <a:no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84995"/>
                                        </p:tgtEl>
                                        <p:attrNameLst>
                                          <p:attrName>style.visibility</p:attrName>
                                        </p:attrNameLst>
                                      </p:cBhvr>
                                      <p:to>
                                        <p:strVal val="visible"/>
                                      </p:to>
                                    </p:set>
                                    <p:animEffect transition="in" filter="fade">
                                      <p:cBhvr>
                                        <p:cTn id="7" dur="770" decel="100000"/>
                                        <p:tgtEl>
                                          <p:spTgt spid="84995"/>
                                        </p:tgtEl>
                                      </p:cBhvr>
                                    </p:animEffect>
                                    <p:animScale>
                                      <p:cBhvr>
                                        <p:cTn id="8" dur="770" decel="100000"/>
                                        <p:tgtEl>
                                          <p:spTgt spid="84995"/>
                                        </p:tgtEl>
                                      </p:cBhvr>
                                      <p:from x="10000" y="10000"/>
                                      <p:to x="200000" y="450000"/>
                                    </p:animScale>
                                    <p:animScale>
                                      <p:cBhvr>
                                        <p:cTn id="9" dur="1230" accel="100000" fill="hold">
                                          <p:stCondLst>
                                            <p:cond delay="770"/>
                                          </p:stCondLst>
                                        </p:cTn>
                                        <p:tgtEl>
                                          <p:spTgt spid="84995"/>
                                        </p:tgtEl>
                                      </p:cBhvr>
                                      <p:from x="200000" y="450000"/>
                                      <p:to x="100000" y="100000"/>
                                    </p:animScale>
                                    <p:set>
                                      <p:cBhvr>
                                        <p:cTn id="10" dur="770" fill="hold"/>
                                        <p:tgtEl>
                                          <p:spTgt spid="84995"/>
                                        </p:tgtEl>
                                        <p:attrNameLst>
                                          <p:attrName>ppt_x</p:attrName>
                                        </p:attrNameLst>
                                      </p:cBhvr>
                                      <p:to>
                                        <p:strVal val="(0.5)"/>
                                      </p:to>
                                    </p:set>
                                    <p:anim from="(0.5)" to="(#ppt_x)" calcmode="lin" valueType="num">
                                      <p:cBhvr>
                                        <p:cTn id="11" dur="1230" accel="100000" fill="hold">
                                          <p:stCondLst>
                                            <p:cond delay="770"/>
                                          </p:stCondLst>
                                        </p:cTn>
                                        <p:tgtEl>
                                          <p:spTgt spid="84995"/>
                                        </p:tgtEl>
                                        <p:attrNameLst>
                                          <p:attrName>ppt_x</p:attrName>
                                        </p:attrNameLst>
                                      </p:cBhvr>
                                    </p:anim>
                                    <p:set>
                                      <p:cBhvr>
                                        <p:cTn id="12" dur="770" fill="hold"/>
                                        <p:tgtEl>
                                          <p:spTgt spid="84995"/>
                                        </p:tgtEl>
                                        <p:attrNameLst>
                                          <p:attrName>ppt_y</p:attrName>
                                        </p:attrNameLst>
                                      </p:cBhvr>
                                      <p:to>
                                        <p:strVal val="(#ppt_y+0.4)"/>
                                      </p:to>
                                    </p:set>
                                    <p:anim from="(#ppt_y+0.4)" to="(#ppt_y)" calcmode="lin" valueType="num">
                                      <p:cBhvr>
                                        <p:cTn id="13" dur="1230" accel="100000" fill="hold">
                                          <p:stCondLst>
                                            <p:cond delay="770"/>
                                          </p:stCondLst>
                                        </p:cTn>
                                        <p:tgtEl>
                                          <p:spTgt spid="84995"/>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4996"/>
                                        </p:tgtEl>
                                        <p:attrNameLst>
                                          <p:attrName>style.visibility</p:attrName>
                                        </p:attrNameLst>
                                      </p:cBhvr>
                                      <p:to>
                                        <p:strVal val="visible"/>
                                      </p:to>
                                    </p:set>
                                    <p:anim calcmode="lin" valueType="num">
                                      <p:cBhvr additive="base">
                                        <p:cTn id="18" dur="500" fill="hold"/>
                                        <p:tgtEl>
                                          <p:spTgt spid="84996"/>
                                        </p:tgtEl>
                                        <p:attrNameLst>
                                          <p:attrName>ppt_x</p:attrName>
                                        </p:attrNameLst>
                                      </p:cBhvr>
                                      <p:tavLst>
                                        <p:tav tm="0">
                                          <p:val>
                                            <p:strVal val="#ppt_x"/>
                                          </p:val>
                                        </p:tav>
                                        <p:tav tm="100000">
                                          <p:val>
                                            <p:strVal val="#ppt_x"/>
                                          </p:val>
                                        </p:tav>
                                      </p:tavLst>
                                    </p:anim>
                                    <p:anim calcmode="lin" valueType="num">
                                      <p:cBhvr additive="base">
                                        <p:cTn id="19" dur="500" fill="hold"/>
                                        <p:tgtEl>
                                          <p:spTgt spid="8499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4997"/>
                                        </p:tgtEl>
                                        <p:attrNameLst>
                                          <p:attrName>style.visibility</p:attrName>
                                        </p:attrNameLst>
                                      </p:cBhvr>
                                      <p:to>
                                        <p:strVal val="visible"/>
                                      </p:to>
                                    </p:set>
                                    <p:anim calcmode="lin" valueType="num">
                                      <p:cBhvr additive="base">
                                        <p:cTn id="24" dur="500" fill="hold"/>
                                        <p:tgtEl>
                                          <p:spTgt spid="84997"/>
                                        </p:tgtEl>
                                        <p:attrNameLst>
                                          <p:attrName>ppt_x</p:attrName>
                                        </p:attrNameLst>
                                      </p:cBhvr>
                                      <p:tavLst>
                                        <p:tav tm="0">
                                          <p:val>
                                            <p:strVal val="#ppt_x"/>
                                          </p:val>
                                        </p:tav>
                                        <p:tav tm="100000">
                                          <p:val>
                                            <p:strVal val="#ppt_x"/>
                                          </p:val>
                                        </p:tav>
                                      </p:tavLst>
                                    </p:anim>
                                    <p:anim calcmode="lin" valueType="num">
                                      <p:cBhvr additive="base">
                                        <p:cTn id="25" dur="500" fill="hold"/>
                                        <p:tgtEl>
                                          <p:spTgt spid="8499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4998"/>
                                        </p:tgtEl>
                                        <p:attrNameLst>
                                          <p:attrName>style.visibility</p:attrName>
                                        </p:attrNameLst>
                                      </p:cBhvr>
                                      <p:to>
                                        <p:strVal val="visible"/>
                                      </p:to>
                                    </p:set>
                                    <p:anim calcmode="lin" valueType="num">
                                      <p:cBhvr additive="base">
                                        <p:cTn id="30" dur="500" fill="hold"/>
                                        <p:tgtEl>
                                          <p:spTgt spid="84998"/>
                                        </p:tgtEl>
                                        <p:attrNameLst>
                                          <p:attrName>ppt_x</p:attrName>
                                        </p:attrNameLst>
                                      </p:cBhvr>
                                      <p:tavLst>
                                        <p:tav tm="0">
                                          <p:val>
                                            <p:strVal val="#ppt_x"/>
                                          </p:val>
                                        </p:tav>
                                        <p:tav tm="100000">
                                          <p:val>
                                            <p:strVal val="#ppt_x"/>
                                          </p:val>
                                        </p:tav>
                                      </p:tavLst>
                                    </p:anim>
                                    <p:anim calcmode="lin" valueType="num">
                                      <p:cBhvr additive="base">
                                        <p:cTn id="31" dur="500" fill="hold"/>
                                        <p:tgtEl>
                                          <p:spTgt spid="8499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4999"/>
                                        </p:tgtEl>
                                        <p:attrNameLst>
                                          <p:attrName>style.visibility</p:attrName>
                                        </p:attrNameLst>
                                      </p:cBhvr>
                                      <p:to>
                                        <p:strVal val="visible"/>
                                      </p:to>
                                    </p:set>
                                    <p:anim calcmode="lin" valueType="num">
                                      <p:cBhvr additive="base">
                                        <p:cTn id="36" dur="500" fill="hold"/>
                                        <p:tgtEl>
                                          <p:spTgt spid="84999"/>
                                        </p:tgtEl>
                                        <p:attrNameLst>
                                          <p:attrName>ppt_x</p:attrName>
                                        </p:attrNameLst>
                                      </p:cBhvr>
                                      <p:tavLst>
                                        <p:tav tm="0">
                                          <p:val>
                                            <p:strVal val="#ppt_x"/>
                                          </p:val>
                                        </p:tav>
                                        <p:tav tm="100000">
                                          <p:val>
                                            <p:strVal val="#ppt_x"/>
                                          </p:val>
                                        </p:tav>
                                      </p:tavLst>
                                    </p:anim>
                                    <p:anim calcmode="lin" valueType="num">
                                      <p:cBhvr additive="base">
                                        <p:cTn id="37" dur="500" fill="hold"/>
                                        <p:tgtEl>
                                          <p:spTgt spid="849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p:bldP spid="84996" grpId="0"/>
      <p:bldP spid="84997" grpId="0"/>
      <p:bldP spid="84998" grpId="0"/>
      <p:bldP spid="84999"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默认设计模板_2">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3174</Words>
  <Application>WPS 演示</Application>
  <PresentationFormat>在屏幕上显示</PresentationFormat>
  <Paragraphs>345</Paragraphs>
  <Slides>29</Slides>
  <Notes>0</Notes>
  <HiddenSlides>0</HiddenSlides>
  <MMClips>0</MMClips>
  <ScaleCrop>false</ScaleCrop>
  <HeadingPairs>
    <vt:vector size="6" baseType="variant">
      <vt:variant>
        <vt:lpstr>已用的字体</vt:lpstr>
      </vt:variant>
      <vt:variant>
        <vt:i4>15</vt:i4>
      </vt:variant>
      <vt:variant>
        <vt:lpstr>主题</vt:lpstr>
      </vt:variant>
      <vt:variant>
        <vt:i4>3</vt:i4>
      </vt:variant>
      <vt:variant>
        <vt:lpstr>幻灯片标题</vt:lpstr>
      </vt:variant>
      <vt:variant>
        <vt:i4>29</vt:i4>
      </vt:variant>
    </vt:vector>
  </HeadingPairs>
  <TitlesOfParts>
    <vt:vector size="47" baseType="lpstr">
      <vt:lpstr>Arial</vt:lpstr>
      <vt:lpstr>宋体</vt:lpstr>
      <vt:lpstr>Wingdings</vt:lpstr>
      <vt:lpstr>Times New Roman</vt:lpstr>
      <vt:lpstr>黑体</vt:lpstr>
      <vt:lpstr>Tahoma</vt:lpstr>
      <vt:lpstr>Verdana</vt:lpstr>
      <vt:lpstr>华文新魏</vt:lpstr>
      <vt:lpstr>楷体_GB2312</vt:lpstr>
      <vt:lpstr>微软雅黑</vt:lpstr>
      <vt:lpstr>Arial Unicode MS</vt:lpstr>
      <vt:lpstr>楷体</vt:lpstr>
      <vt:lpstr>隶书</vt:lpstr>
      <vt:lpstr>华文行楷</vt:lpstr>
      <vt:lpstr>新宋体</vt:lpstr>
      <vt:lpstr>默认设计模板</vt:lpstr>
      <vt:lpstr>1_默认设计模板</vt:lpstr>
      <vt:lpstr>默认设计模板_2</vt:lpstr>
      <vt:lpstr>PowerPoint 演示文稿</vt:lpstr>
      <vt:lpstr>题目解“说”</vt:lpstr>
      <vt:lpstr>PowerPoint 演示文稿</vt:lpstr>
      <vt:lpstr>故事中了解韩愈</vt:lpstr>
      <vt:lpstr>退之的由来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作者从哪三方面进行对比论证?</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虚词总结归纳</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User</dc:creator>
  <cp:lastModifiedBy>%EF%BC%8D%E4%BB%8A%E5%A4%95%E4%BD%95%E5%</cp:lastModifiedBy>
  <cp:revision>54</cp:revision>
  <dcterms:created xsi:type="dcterms:W3CDTF">2012-03-07T08:59:00Z</dcterms:created>
  <dcterms:modified xsi:type="dcterms:W3CDTF">2018-03-06T03:13:38Z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