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4" r:id="rId3"/>
    <p:sldId id="292" r:id="rId4"/>
    <p:sldId id="291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1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4" Type="http://schemas.openxmlformats.org/officeDocument/2006/relationships/image" Target="../media/image7.wmf"/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4" Type="http://schemas.openxmlformats.org/officeDocument/2006/relationships/image" Target="../media/image22.wmf"/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614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ED3545DB-EFDC-4A4B-ABB6-753AD9EA195A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26628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662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90B2858-9BBB-4177-9771-B127D6718890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2CD53-BFC8-4930-B72C-D7CDA5060DC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601A4E-71A0-4137-A820-AD8FFD37854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17D685-4060-4715-B3EE-0EF6C4B9E897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E27237-5B03-4886-8F9B-05AD345242EE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52A0F9-FC4C-482C-A201-7CF4C346E15F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093CAD-4B8C-4389-9FB7-C2A57FE122DD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77B52B-ED16-4EF8-9352-971B7007938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93B577-08E5-441B-8FC2-7F00307DC85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AAB46E-78FF-46B5-8386-44A517832EB5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4B42FE-169F-4E73-BF7A-32AF2733C774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01625" y="1600200"/>
            <a:ext cx="4194175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94175" cy="44989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301625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289175" cy="476250"/>
          </a:xfrm>
        </p:spPr>
        <p:txBody>
          <a:bodyPr/>
          <a:lstStyle>
            <a:lvl1pPr>
              <a:defRPr/>
            </a:lvl1pPr>
          </a:lstStyle>
          <a:p>
            <a:fld id="{8F3A4876-307F-405E-8A18-12779C0E8D1B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4075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00200"/>
            <a:ext cx="8540750" cy="4498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256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1625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9175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7B8F228E-3F29-4FBA-975C-5977062FA861}" type="slidenum">
              <a:rPr lang="en-US" altLang="zh-CN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85000"/>
        <a:buFont typeface="Wingdings 2" pitchFamily="18" charset="2"/>
        <a:buChar char="¡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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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image" Target="../media/image7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6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4.wmf"/><Relationship Id="rId10" Type="http://schemas.openxmlformats.org/officeDocument/2006/relationships/vmlDrawing" Target="../drawings/vmlDrawing1.vml"/><Relationship Id="rId1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wmf"/><Relationship Id="rId1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3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wmf"/><Relationship Id="rId1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4.vml"/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3.wmf"/><Relationship Id="rId6" Type="http://schemas.openxmlformats.org/officeDocument/2006/relationships/oleObject" Target="../embeddings/oleObject9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8.bin"/><Relationship Id="rId3" Type="http://schemas.openxmlformats.org/officeDocument/2006/relationships/image" Target="../media/image11.wmf"/><Relationship Id="rId2" Type="http://schemas.openxmlformats.org/officeDocument/2006/relationships/oleObject" Target="../embeddings/oleObject7.bin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10.jpeg"/><Relationship Id="rId8" Type="http://schemas.openxmlformats.org/officeDocument/2006/relationships/image" Target="../media/image17.wmf"/><Relationship Id="rId7" Type="http://schemas.openxmlformats.org/officeDocument/2006/relationships/oleObject" Target="../embeddings/oleObject13.bin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11.bin"/><Relationship Id="rId2" Type="http://schemas.openxmlformats.org/officeDocument/2006/relationships/image" Target="../media/image14.wmf"/><Relationship Id="rId11" Type="http://schemas.openxmlformats.org/officeDocument/2006/relationships/vmlDrawing" Target="../drawings/vmlDrawing5.vml"/><Relationship Id="rId10" Type="http://schemas.openxmlformats.org/officeDocument/2006/relationships/slideLayout" Target="../slideLayouts/slideLayout7.xml"/><Relationship Id="rId1" Type="http://schemas.openxmlformats.org/officeDocument/2006/relationships/oleObject" Target="../embeddings/oleObject10.bin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6.v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11.wmf"/><Relationship Id="rId1" Type="http://schemas.openxmlformats.org/officeDocument/2006/relationships/oleObject" Target="../embeddings/oleObject14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2.wmf"/><Relationship Id="rId8" Type="http://schemas.openxmlformats.org/officeDocument/2006/relationships/oleObject" Target="../embeddings/oleObject18.bin"/><Relationship Id="rId7" Type="http://schemas.openxmlformats.org/officeDocument/2006/relationships/image" Target="../media/image21.wmf"/><Relationship Id="rId6" Type="http://schemas.openxmlformats.org/officeDocument/2006/relationships/oleObject" Target="../embeddings/oleObject17.bin"/><Relationship Id="rId5" Type="http://schemas.openxmlformats.org/officeDocument/2006/relationships/image" Target="../media/image20.wmf"/><Relationship Id="rId4" Type="http://schemas.openxmlformats.org/officeDocument/2006/relationships/oleObject" Target="../embeddings/oleObject16.bin"/><Relationship Id="rId3" Type="http://schemas.openxmlformats.org/officeDocument/2006/relationships/image" Target="../media/image19.wmf"/><Relationship Id="rId2" Type="http://schemas.openxmlformats.org/officeDocument/2006/relationships/oleObject" Target="../embeddings/oleObject15.bin"/><Relationship Id="rId11" Type="http://schemas.openxmlformats.org/officeDocument/2006/relationships/vmlDrawing" Target="../drawings/vmlDrawing7.v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8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23.wmf"/><Relationship Id="rId2" Type="http://schemas.openxmlformats.org/officeDocument/2006/relationships/oleObject" Target="../embeddings/oleObject19.bin"/><Relationship Id="rId1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9.v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5.wmf"/><Relationship Id="rId3" Type="http://schemas.openxmlformats.org/officeDocument/2006/relationships/oleObject" Target="../embeddings/oleObject21.bin"/><Relationship Id="rId2" Type="http://schemas.openxmlformats.org/officeDocument/2006/relationships/image" Target="../media/image24.wmf"/><Relationship Id="rId1" Type="http://schemas.openxmlformats.org/officeDocument/2006/relationships/oleObject" Target="../embeddings/oleObject20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143000" y="4924425"/>
            <a:ext cx="6889750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en-US" sz="4800">
                <a:solidFill>
                  <a:srgbClr val="003399"/>
                </a:solidFill>
                <a:latin typeface="隶书" pitchFamily="49" charset="-122"/>
                <a:ea typeface="隶书" pitchFamily="49" charset="-122"/>
              </a:rPr>
              <a:t>第七章  机械能守恒定律</a:t>
            </a:r>
            <a:endParaRPr lang="zh-CN" altLang="en-US" sz="4000">
              <a:solidFill>
                <a:srgbClr val="003399"/>
              </a:solidFill>
              <a:latin typeface="隶书" pitchFamily="49" charset="-122"/>
              <a:ea typeface="隶书" pitchFamily="49" charset="-122"/>
            </a:endParaRPr>
          </a:p>
          <a:p>
            <a:pPr algn="ctr"/>
            <a:r>
              <a:rPr lang="zh-CN" altLang="en-US" sz="4000">
                <a:solidFill>
                  <a:srgbClr val="003399"/>
                </a:solidFill>
                <a:latin typeface="隶书" pitchFamily="49" charset="-122"/>
                <a:ea typeface="隶书" pitchFamily="49" charset="-122"/>
              </a:rPr>
              <a:t>第七节  动能和动能定理</a:t>
            </a:r>
            <a:endParaRPr lang="zh-CN" altLang="en-US" sz="4000">
              <a:solidFill>
                <a:srgbClr val="003399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533400" y="1371600"/>
            <a:ext cx="2590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003399"/>
                </a:solidFill>
              </a:rPr>
              <a:t>人教版必修</a:t>
            </a:r>
            <a:r>
              <a:rPr lang="en-US" altLang="zh-CN" b="1">
                <a:solidFill>
                  <a:srgbClr val="003399"/>
                </a:solidFill>
              </a:rPr>
              <a:t>2</a:t>
            </a:r>
            <a:endParaRPr lang="en-US" altLang="zh-CN" b="1">
              <a:solidFill>
                <a:srgbClr val="00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复习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1625" y="1600200"/>
            <a:ext cx="8540750" cy="755650"/>
          </a:xfrm>
        </p:spPr>
        <p:txBody>
          <a:bodyPr/>
          <a:p>
            <a:r>
              <a:rPr lang="zh-CN" altLang="en-US"/>
              <a:t>重力负功的时候，重力势能增加还是减小？</a:t>
            </a:r>
            <a:endParaRPr lang="zh-CN" altLang="en-US"/>
          </a:p>
        </p:txBody>
      </p:sp>
      <p:sp>
        <p:nvSpPr>
          <p:cNvPr id="4" name="内容占位符 2"/>
          <p:cNvSpPr>
            <a:spLocks noGrp="1"/>
          </p:cNvSpPr>
          <p:nvPr/>
        </p:nvSpPr>
        <p:spPr>
          <a:xfrm>
            <a:off x="228600" y="2362200"/>
            <a:ext cx="8540750" cy="7556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zh-CN" altLang="en-US"/>
              <a:t>结论：自由落体为例，重力正功，势能降低</a:t>
            </a:r>
            <a:endParaRPr lang="zh-CN" altLang="en-US"/>
          </a:p>
        </p:txBody>
      </p:sp>
      <p:sp>
        <p:nvSpPr>
          <p:cNvPr id="5" name="内容占位符 2"/>
          <p:cNvSpPr>
            <a:spLocks noGrp="1"/>
          </p:cNvSpPr>
          <p:nvPr/>
        </p:nvSpPr>
        <p:spPr>
          <a:xfrm>
            <a:off x="304800" y="2971800"/>
            <a:ext cx="3860800" cy="7556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zh-CN" altLang="en-US"/>
              <a:t>弹性势能呢？</a:t>
            </a:r>
            <a:endParaRPr lang="zh-CN" altLang="en-US"/>
          </a:p>
        </p:txBody>
      </p:sp>
      <p:pic>
        <p:nvPicPr>
          <p:cNvPr id="9224" name="Picture 8" descr="j1"/>
          <p:cNvPicPr>
            <a:picLocks noChangeAspect="1" noChangeArrowheads="1"/>
          </p:cNvPicPr>
          <p:nvPr/>
        </p:nvPicPr>
        <p:blipFill>
          <a:blip r:embed="rId1">
            <a:lum bright="-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483" y="3886200"/>
            <a:ext cx="5275262" cy="259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内容占位符 2"/>
          <p:cNvSpPr>
            <a:spLocks noGrp="1"/>
          </p:cNvSpPr>
          <p:nvPr/>
        </p:nvSpPr>
        <p:spPr>
          <a:xfrm>
            <a:off x="5562600" y="990600"/>
            <a:ext cx="3282315" cy="7556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zh-CN" altLang="en-US" u="sng"/>
              <a:t>克服</a:t>
            </a:r>
            <a:r>
              <a:rPr lang="zh-CN" altLang="en-US"/>
              <a:t>重力做功</a:t>
            </a:r>
            <a:endParaRPr lang="zh-CN" altLang="en-US"/>
          </a:p>
        </p:txBody>
      </p:sp>
      <p:sp>
        <p:nvSpPr>
          <p:cNvPr id="7" name="内容占位符 2"/>
          <p:cNvSpPr>
            <a:spLocks noGrp="1"/>
          </p:cNvSpPr>
          <p:nvPr/>
        </p:nvSpPr>
        <p:spPr>
          <a:xfrm>
            <a:off x="228600" y="3886200"/>
            <a:ext cx="3143250" cy="7556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85000"/>
              <a:buFont typeface="Wingdings 2" pitchFamily="18" charset="2"/>
              <a:buChar char="¡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itchFamily="2" charset="2"/>
              <a:buChar char="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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 2" pitchFamily="18" charset="2"/>
              <a:buChar char="¡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zh-CN" altLang="en-US"/>
              <a:t>克服弹力做功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 uiExpand="1" build="p"/>
      <p:bldP spid="4" grpId="0" animBg="1" build="p"/>
      <p:bldP spid="5" grpId="0" animBg="1" build="p"/>
      <p:bldP spid="6" grpId="0" animBg="1" build="p"/>
      <p:bldP spid="7" grpId="0" animBg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zh-CN"/>
              <a:t>情景</a:t>
            </a:r>
            <a:endParaRPr lang="zh-CN" altLang="zh-CN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4800" y="1600200"/>
            <a:ext cx="8540750" cy="4498975"/>
          </a:xfrm>
        </p:spPr>
        <p:txBody>
          <a:bodyPr/>
          <a:p>
            <a:r>
              <a:rPr lang="zh-CN" altLang="en-US"/>
              <a:t>光滑的水平地面上，质量为</a:t>
            </a:r>
            <a:r>
              <a:rPr lang="en-US" altLang="zh-CN"/>
              <a:t>m</a:t>
            </a:r>
            <a:r>
              <a:rPr lang="zh-CN" altLang="en-US"/>
              <a:t>的物体在推力</a:t>
            </a:r>
            <a:r>
              <a:rPr lang="en-US" altLang="zh-CN"/>
              <a:t>F</a:t>
            </a:r>
            <a:r>
              <a:rPr lang="zh-CN" altLang="en-US"/>
              <a:t>的作用下，从</a:t>
            </a:r>
            <a:r>
              <a:rPr lang="en-US" altLang="zh-CN"/>
              <a:t>A</a:t>
            </a:r>
            <a:r>
              <a:rPr lang="zh-CN" altLang="en-US"/>
              <a:t>点运动到</a:t>
            </a:r>
            <a:r>
              <a:rPr lang="en-US" altLang="zh-CN"/>
              <a:t>B</a:t>
            </a:r>
            <a:r>
              <a:rPr lang="zh-CN" altLang="en-US"/>
              <a:t>点，</a:t>
            </a:r>
            <a:r>
              <a:rPr lang="en-US" altLang="zh-CN"/>
              <a:t>AB</a:t>
            </a:r>
            <a:r>
              <a:rPr lang="zh-CN" altLang="en-US"/>
              <a:t>间距为</a:t>
            </a:r>
            <a:r>
              <a:rPr lang="en-US" altLang="zh-CN"/>
              <a:t>S</a:t>
            </a:r>
            <a:r>
              <a:rPr lang="zh-CN" altLang="en-US"/>
              <a:t>，已知</a:t>
            </a:r>
            <a:r>
              <a:rPr lang="en-US" altLang="zh-CN"/>
              <a:t>v</a:t>
            </a:r>
            <a:r>
              <a:rPr lang="en-US" altLang="zh-CN" baseline="-25000"/>
              <a:t>A</a:t>
            </a:r>
            <a:r>
              <a:rPr lang="en-US" altLang="zh-CN"/>
              <a:t>,</a:t>
            </a:r>
            <a:r>
              <a:rPr lang="zh-CN" altLang="en-US"/>
              <a:t>求</a:t>
            </a:r>
            <a:r>
              <a:rPr lang="en-US" altLang="zh-CN"/>
              <a:t>v</a:t>
            </a:r>
            <a:r>
              <a:rPr lang="en-US" altLang="zh-CN" baseline="-25000"/>
              <a:t>B</a:t>
            </a:r>
            <a:endParaRPr lang="en-US" altLang="zh-CN" baseline="-25000"/>
          </a:p>
        </p:txBody>
      </p:sp>
      <p:grpSp>
        <p:nvGrpSpPr>
          <p:cNvPr id="12" name="组合 11"/>
          <p:cNvGrpSpPr/>
          <p:nvPr/>
        </p:nvGrpSpPr>
        <p:grpSpPr>
          <a:xfrm>
            <a:off x="755650" y="3733800"/>
            <a:ext cx="5721350" cy="899160"/>
            <a:chOff x="1190" y="5880"/>
            <a:chExt cx="9010" cy="1416"/>
          </a:xfrm>
        </p:grpSpPr>
        <p:grpSp>
          <p:nvGrpSpPr>
            <p:cNvPr id="11" name="组合 10"/>
            <p:cNvGrpSpPr/>
            <p:nvPr/>
          </p:nvGrpSpPr>
          <p:grpSpPr>
            <a:xfrm>
              <a:off x="1190" y="5880"/>
              <a:ext cx="9010" cy="1416"/>
              <a:chOff x="1190" y="5880"/>
              <a:chExt cx="9010" cy="1416"/>
            </a:xfrm>
          </p:grpSpPr>
          <p:grpSp>
            <p:nvGrpSpPr>
              <p:cNvPr id="8" name="组合 7"/>
              <p:cNvGrpSpPr/>
              <p:nvPr/>
            </p:nvGrpSpPr>
            <p:grpSpPr>
              <a:xfrm>
                <a:off x="1190" y="5880"/>
                <a:ext cx="9010" cy="494"/>
                <a:chOff x="470" y="3720"/>
                <a:chExt cx="9010" cy="494"/>
              </a:xfrm>
            </p:grpSpPr>
            <p:cxnSp>
              <p:nvCxnSpPr>
                <p:cNvPr id="4" name="直接连接符 3"/>
                <p:cNvCxnSpPr/>
                <p:nvPr/>
              </p:nvCxnSpPr>
              <p:spPr>
                <a:xfrm flipV="1">
                  <a:off x="470" y="4200"/>
                  <a:ext cx="9010" cy="15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" name="单圆角矩形 4"/>
                <p:cNvSpPr/>
                <p:nvPr/>
              </p:nvSpPr>
              <p:spPr>
                <a:xfrm>
                  <a:off x="1200" y="3720"/>
                  <a:ext cx="600" cy="480"/>
                </a:xfrm>
                <a:prstGeom prst="round1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zh-CN" altLang="en-US"/>
                </a:p>
              </p:txBody>
            </p:sp>
            <p:sp>
              <p:nvSpPr>
                <p:cNvPr id="6" name="单圆角矩形 5"/>
                <p:cNvSpPr/>
                <p:nvPr/>
              </p:nvSpPr>
              <p:spPr>
                <a:xfrm>
                  <a:off x="5520" y="3720"/>
                  <a:ext cx="600" cy="480"/>
                </a:xfrm>
                <a:prstGeom prst="round1Rect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p>
                  <a:pPr algn="ctr"/>
                  <a:endParaRPr lang="zh-CN" altLang="en-US"/>
                </a:p>
              </p:txBody>
            </p:sp>
            <p:cxnSp>
              <p:nvCxnSpPr>
                <p:cNvPr id="7" name="直接箭头连接符 6"/>
                <p:cNvCxnSpPr>
                  <a:stCxn id="5" idx="1"/>
                  <a:endCxn id="6" idx="1"/>
                </p:cNvCxnSpPr>
                <p:nvPr/>
              </p:nvCxnSpPr>
              <p:spPr>
                <a:xfrm>
                  <a:off x="1200" y="3960"/>
                  <a:ext cx="4320" cy="0"/>
                </a:xfrm>
                <a:prstGeom prst="straightConnector1">
                  <a:avLst/>
                </a:prstGeom>
                <a:ln>
                  <a:solidFill>
                    <a:schemeClr val="tx2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" name="文本框 8"/>
              <p:cNvSpPr txBox="1"/>
              <p:nvPr/>
            </p:nvSpPr>
            <p:spPr>
              <a:xfrm>
                <a:off x="1920" y="6720"/>
                <a:ext cx="668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altLang="zh-CN"/>
                  <a:t>A</a:t>
                </a:r>
                <a:endParaRPr lang="en-US" altLang="zh-CN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6240" y="6720"/>
              <a:ext cx="668" cy="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/>
                <a:t>B</a:t>
              </a:r>
              <a:endParaRPr lang="en-US" altLang="zh-CN"/>
            </a:p>
          </p:txBody>
        </p:sp>
      </p:grpSp>
      <p:graphicFrame>
        <p:nvGraphicFramePr>
          <p:cNvPr id="13" name="对象 12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7162800" y="2590800"/>
          <a:ext cx="1170940" cy="10998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" r:id="rId1" imgW="419100" imgH="393700" progId="Equation.KSEE3">
                  <p:embed/>
                </p:oleObj>
              </mc:Choice>
              <mc:Fallback>
                <p:oleObj name="" r:id="rId1" imgW="4191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162800" y="2590800"/>
                        <a:ext cx="1170940" cy="10998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3" name="组合 22"/>
          <p:cNvGrpSpPr/>
          <p:nvPr/>
        </p:nvGrpSpPr>
        <p:grpSpPr>
          <a:xfrm>
            <a:off x="1371600" y="2971800"/>
            <a:ext cx="1338580" cy="2270760"/>
            <a:chOff x="2160" y="4680"/>
            <a:chExt cx="2108" cy="3576"/>
          </a:xfrm>
        </p:grpSpPr>
        <p:grpSp>
          <p:nvGrpSpPr>
            <p:cNvPr id="21" name="组合 20"/>
            <p:cNvGrpSpPr/>
            <p:nvPr/>
          </p:nvGrpSpPr>
          <p:grpSpPr>
            <a:xfrm>
              <a:off x="2160" y="4680"/>
              <a:ext cx="2108" cy="3576"/>
              <a:chOff x="2160" y="4680"/>
              <a:chExt cx="2108" cy="3576"/>
            </a:xfrm>
          </p:grpSpPr>
          <p:grpSp>
            <p:nvGrpSpPr>
              <p:cNvPr id="19" name="组合 18"/>
              <p:cNvGrpSpPr/>
              <p:nvPr/>
            </p:nvGrpSpPr>
            <p:grpSpPr>
              <a:xfrm>
                <a:off x="2160" y="4680"/>
                <a:ext cx="1798" cy="3576"/>
                <a:chOff x="2160" y="4680"/>
                <a:chExt cx="1798" cy="3576"/>
              </a:xfrm>
            </p:grpSpPr>
            <p:grpSp>
              <p:nvGrpSpPr>
                <p:cNvPr id="17" name="组合 16"/>
                <p:cNvGrpSpPr/>
                <p:nvPr/>
              </p:nvGrpSpPr>
              <p:grpSpPr>
                <a:xfrm>
                  <a:off x="2160" y="4680"/>
                  <a:ext cx="1799" cy="3240"/>
                  <a:chOff x="2160" y="4680"/>
                  <a:chExt cx="1799" cy="3240"/>
                </a:xfrm>
              </p:grpSpPr>
              <p:cxnSp>
                <p:nvCxnSpPr>
                  <p:cNvPr id="14" name="直接箭头连接符 13"/>
                  <p:cNvCxnSpPr/>
                  <p:nvPr/>
                </p:nvCxnSpPr>
                <p:spPr>
                  <a:xfrm>
                    <a:off x="2215" y="6126"/>
                    <a:ext cx="65" cy="1794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5" name="直接箭头连接符 14"/>
                  <p:cNvCxnSpPr/>
                  <p:nvPr/>
                </p:nvCxnSpPr>
                <p:spPr>
                  <a:xfrm flipH="1" flipV="1">
                    <a:off x="2160" y="4680"/>
                    <a:ext cx="13" cy="142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6" name="直接箭头连接符 15"/>
                  <p:cNvCxnSpPr/>
                  <p:nvPr/>
                </p:nvCxnSpPr>
                <p:spPr>
                  <a:xfrm>
                    <a:off x="2173" y="6105"/>
                    <a:ext cx="1787" cy="15"/>
                  </a:xfrm>
                  <a:prstGeom prst="straightConnector1">
                    <a:avLst/>
                  </a:prstGeom>
                  <a:ln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18" name="文本框 17"/>
                <p:cNvSpPr txBox="1"/>
                <p:nvPr/>
              </p:nvSpPr>
              <p:spPr>
                <a:xfrm>
                  <a:off x="2400" y="7680"/>
                  <a:ext cx="668" cy="5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p>
                  <a:r>
                    <a:rPr lang="en-US" altLang="zh-CN"/>
                    <a:t>G</a:t>
                  </a:r>
                  <a:endParaRPr lang="en-US" altLang="zh-CN"/>
                </a:p>
              </p:txBody>
            </p:sp>
          </p:grpSp>
          <p:sp>
            <p:nvSpPr>
              <p:cNvPr id="20" name="文本框 19"/>
              <p:cNvSpPr txBox="1"/>
              <p:nvPr/>
            </p:nvSpPr>
            <p:spPr>
              <a:xfrm>
                <a:off x="3600" y="5400"/>
                <a:ext cx="668" cy="5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p>
                <a:r>
                  <a:rPr lang="en-US" altLang="zh-CN"/>
                  <a:t>F</a:t>
                </a:r>
                <a:endParaRPr lang="en-US" altLang="zh-CN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2280" y="4800"/>
              <a:ext cx="668" cy="5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en-US" altLang="zh-CN"/>
                <a:t>N</a:t>
              </a:r>
              <a:endParaRPr lang="en-US" altLang="zh-CN"/>
            </a:p>
          </p:txBody>
        </p:sp>
      </p:grpSp>
      <p:graphicFrame>
        <p:nvGraphicFramePr>
          <p:cNvPr id="26" name="对象 2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400483" y="3733800"/>
          <a:ext cx="2411095" cy="6388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" name="" r:id="rId3" imgW="862965" imgH="228600" progId="Equation.KSEE3">
                  <p:embed/>
                </p:oleObj>
              </mc:Choice>
              <mc:Fallback>
                <p:oleObj name="" r:id="rId3" imgW="862965" imgH="2286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400483" y="3733800"/>
                        <a:ext cx="2411095" cy="6388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对象 26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6171883" y="4419283"/>
          <a:ext cx="2696845" cy="1100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" name="" r:id="rId5" imgW="965200" imgH="393700" progId="Equation.KSEE3">
                  <p:embed/>
                </p:oleObj>
              </mc:Choice>
              <mc:Fallback>
                <p:oleObj name="" r:id="rId5" imgW="9652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71883" y="4419283"/>
                        <a:ext cx="2696845" cy="11004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对象 28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057401" y="5028883"/>
          <a:ext cx="3548380" cy="1100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" name="" r:id="rId7" imgW="1270000" imgH="393700" progId="Equation.KSEE3">
                  <p:embed/>
                </p:oleObj>
              </mc:Choice>
              <mc:Fallback>
                <p:oleObj name="" r:id="rId7" imgW="1270000" imgH="393700" progId="Equation.KSEE3">
                  <p:embed/>
                  <p:pic>
                    <p:nvPicPr>
                      <p:cNvPr id="0" name="图片 1024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057401" y="5028883"/>
                        <a:ext cx="3548380" cy="110045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圆角矩形标注 30"/>
          <p:cNvSpPr/>
          <p:nvPr/>
        </p:nvSpPr>
        <p:spPr>
          <a:xfrm>
            <a:off x="5791200" y="5791200"/>
            <a:ext cx="1524000" cy="609600"/>
          </a:xfrm>
          <a:prstGeom prst="wedgeRoundRectCallout">
            <a:avLst>
              <a:gd name="adj1" fmla="val -73625"/>
              <a:gd name="adj2" fmla="val -69479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>
                <a:solidFill>
                  <a:schemeClr val="tx1"/>
                </a:solidFill>
              </a:rPr>
              <a:t>做功导致能量变化！</a:t>
            </a:r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2" name="圆角矩形标注 31"/>
          <p:cNvSpPr/>
          <p:nvPr/>
        </p:nvSpPr>
        <p:spPr>
          <a:xfrm>
            <a:off x="4191000" y="6096000"/>
            <a:ext cx="1524000" cy="609600"/>
          </a:xfrm>
          <a:prstGeom prst="wedgeRoundRectCallout">
            <a:avLst>
              <a:gd name="adj1" fmla="val -73625"/>
              <a:gd name="adj2" fmla="val -69479"/>
              <a:gd name="adj3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>
                <a:solidFill>
                  <a:schemeClr val="tx1"/>
                </a:solidFill>
              </a:rPr>
              <a:t>能量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04800" y="381000"/>
            <a:ext cx="2667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一、动能</a:t>
            </a:r>
            <a:endParaRPr lang="zh-CN" altLang="en-US" sz="36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609600" y="1219200"/>
            <a:ext cx="777240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1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、定义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:</a:t>
            </a:r>
            <a:r>
              <a:rPr lang="en-US" altLang="zh-CN" sz="3600" b="1">
                <a:latin typeface="宋体" pitchFamily="2" charset="-122"/>
              </a:rPr>
              <a:t>  </a:t>
            </a:r>
            <a:r>
              <a:rPr lang="zh-CN" altLang="en-US" sz="3600" b="1">
                <a:latin typeface="宋体" pitchFamily="2" charset="-122"/>
              </a:rPr>
              <a:t>物体由于运动而具有的能叫动能</a:t>
            </a:r>
            <a:endParaRPr lang="zh-CN" altLang="en-US" sz="3600" b="1">
              <a:latin typeface="宋体" pitchFamily="2" charset="-122"/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85800" y="2565400"/>
            <a:ext cx="2209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2</a:t>
            </a:r>
            <a:r>
              <a:rPr lang="zh-CN" altLang="en-US" sz="3600" b="1">
                <a:solidFill>
                  <a:srgbClr val="FF0000"/>
                </a:solidFill>
                <a:latin typeface="宋体" pitchFamily="2" charset="-122"/>
              </a:rPr>
              <a:t>、公式</a:t>
            </a:r>
            <a:r>
              <a:rPr lang="en-US" altLang="zh-CN" sz="3600" b="1">
                <a:solidFill>
                  <a:srgbClr val="FF0000"/>
                </a:solidFill>
                <a:latin typeface="宋体" pitchFamily="2" charset="-122"/>
              </a:rPr>
              <a:t>:</a:t>
            </a:r>
            <a:endParaRPr lang="en-US" altLang="zh-CN" sz="3600" b="1">
              <a:solidFill>
                <a:srgbClr val="FF0000"/>
              </a:solidFill>
              <a:latin typeface="宋体" pitchFamily="2" charset="-122"/>
            </a:endParaRPr>
          </a:p>
        </p:txBody>
      </p:sp>
      <p:graphicFrame>
        <p:nvGraphicFramePr>
          <p:cNvPr id="9221" name="Object 5"/>
          <p:cNvGraphicFramePr>
            <a:graphicFrameLocks noChangeAspect="1"/>
          </p:cNvGraphicFramePr>
          <p:nvPr>
            <p:ph sz="half" idx="1"/>
          </p:nvPr>
        </p:nvGraphicFramePr>
        <p:xfrm>
          <a:off x="2854325" y="2271713"/>
          <a:ext cx="2425700" cy="1260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tion" r:id="rId1" imgW="723900" imgH="393700" progId="Equation.DSMT4">
                  <p:embed/>
                </p:oleObj>
              </mc:Choice>
              <mc:Fallback>
                <p:oleObj name="Equation" r:id="rId1" imgW="723900" imgH="3937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4325" y="2271713"/>
                        <a:ext cx="2425700" cy="1260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2286000" y="457200"/>
            <a:ext cx="8588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FF0000"/>
                </a:solidFill>
              </a:rPr>
              <a:t>(E</a:t>
            </a:r>
            <a:r>
              <a:rPr lang="en-US" altLang="zh-CN" sz="3200" baseline="-25000">
                <a:solidFill>
                  <a:srgbClr val="FF0000"/>
                </a:solidFill>
              </a:rPr>
              <a:t>k</a:t>
            </a:r>
            <a:r>
              <a:rPr lang="en-US" altLang="zh-CN" sz="3200">
                <a:solidFill>
                  <a:srgbClr val="FF0000"/>
                </a:solidFill>
              </a:rPr>
              <a:t>)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9750" y="3573463"/>
            <a:ext cx="83058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cs typeface="Arial" pitchFamily="34" charset="0"/>
              </a:rPr>
              <a:t>▲  </a:t>
            </a:r>
            <a:r>
              <a:rPr lang="zh-CN" altLang="en-US" sz="3200" b="1">
                <a:solidFill>
                  <a:srgbClr val="0000FF"/>
                </a:solidFill>
              </a:rPr>
              <a:t>质量越大、 速度越大，物体的动能就越大</a:t>
            </a:r>
            <a:r>
              <a:rPr lang="zh-CN" altLang="en-US" sz="3200"/>
              <a:t> </a:t>
            </a:r>
            <a:endParaRPr lang="zh-CN" altLang="en-US" sz="3200"/>
          </a:p>
        </p:txBody>
      </p:sp>
      <p:grpSp>
        <p:nvGrpSpPr>
          <p:cNvPr id="9224" name="Group 8"/>
          <p:cNvGrpSpPr/>
          <p:nvPr/>
        </p:nvGrpSpPr>
        <p:grpSpPr bwMode="auto">
          <a:xfrm>
            <a:off x="539750" y="4581525"/>
            <a:ext cx="3937000" cy="579438"/>
            <a:chOff x="340" y="2886"/>
            <a:chExt cx="2480" cy="365"/>
          </a:xfrm>
        </p:grpSpPr>
        <p:sp>
          <p:nvSpPr>
            <p:cNvPr id="9225" name="Text Box 9"/>
            <p:cNvSpPr txBox="1">
              <a:spLocks noChangeArrowheads="1"/>
            </p:cNvSpPr>
            <p:nvPr/>
          </p:nvSpPr>
          <p:spPr bwMode="auto">
            <a:xfrm>
              <a:off x="748" y="2886"/>
              <a:ext cx="2072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zh-CN" altLang="en-US" sz="3200" b="1">
                  <a:solidFill>
                    <a:srgbClr val="0000FF"/>
                  </a:solidFill>
                  <a:latin typeface="Times New Roman" pitchFamily="18" charset="0"/>
                </a:rPr>
                <a:t>动能是标量</a:t>
              </a:r>
              <a:r>
                <a:rPr kumimoji="1" lang="zh-CN" altLang="en-US" sz="3200" b="1">
                  <a:latin typeface="Times New Roman" pitchFamily="18" charset="0"/>
                </a:rPr>
                <a:t>  </a:t>
              </a:r>
              <a:endParaRPr kumimoji="1" lang="zh-CN" altLang="en-US" sz="3200" b="1">
                <a:latin typeface="Times New Roman" pitchFamily="18" charset="0"/>
              </a:endParaRPr>
            </a:p>
          </p:txBody>
        </p:sp>
        <p:sp>
          <p:nvSpPr>
            <p:cNvPr id="9226" name="Rectangle 10"/>
            <p:cNvSpPr>
              <a:spLocks noChangeArrowheads="1"/>
            </p:cNvSpPr>
            <p:nvPr/>
          </p:nvSpPr>
          <p:spPr bwMode="auto">
            <a:xfrm>
              <a:off x="340" y="2886"/>
              <a:ext cx="454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sz="3200" b="1"/>
                <a:t>▲</a:t>
              </a:r>
              <a:endParaRPr lang="en-US" altLang="zh-CN" sz="3200" b="1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260350"/>
            <a:ext cx="8686800" cy="1354138"/>
          </a:xfrm>
        </p:spPr>
        <p:txBody>
          <a:bodyPr/>
          <a:lstStyle/>
          <a:p>
            <a:pPr algn="l"/>
            <a:r>
              <a:rPr lang="zh-CN" altLang="en-US" sz="3600" b="1">
                <a:solidFill>
                  <a:srgbClr val="0000FF"/>
                </a:solidFill>
              </a:rPr>
              <a:t>下面关于一定质量的物体的动能的说法哪些是对的</a:t>
            </a:r>
            <a:r>
              <a:rPr lang="en-US" altLang="zh-CN" sz="3600" b="1">
                <a:solidFill>
                  <a:srgbClr val="0000FF"/>
                </a:solidFill>
              </a:rPr>
              <a:t>?</a:t>
            </a:r>
            <a:endParaRPr lang="en-US" altLang="zh-CN" sz="3600" b="1">
              <a:solidFill>
                <a:srgbClr val="0000FF"/>
              </a:solidFill>
            </a:endParaRPr>
          </a:p>
        </p:txBody>
      </p:sp>
      <p:sp>
        <p:nvSpPr>
          <p:cNvPr id="10243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323850" y="1916113"/>
            <a:ext cx="8229600" cy="4495800"/>
          </a:xfrm>
        </p:spPr>
        <p:txBody>
          <a:bodyPr/>
          <a:lstStyle/>
          <a:p>
            <a:r>
              <a:rPr lang="en-US" altLang="zh-CN" b="1"/>
              <a:t>A   </a:t>
            </a:r>
            <a:r>
              <a:rPr lang="zh-CN" altLang="en-US" b="1"/>
              <a:t>物体速度变化</a:t>
            </a:r>
            <a:r>
              <a:rPr lang="en-US" altLang="zh-CN" b="1"/>
              <a:t>,</a:t>
            </a:r>
            <a:r>
              <a:rPr lang="zh-CN" altLang="en-US" b="1"/>
              <a:t>其动能一定变化</a:t>
            </a:r>
            <a:endParaRPr lang="zh-CN" altLang="en-US" b="1"/>
          </a:p>
          <a:p>
            <a:r>
              <a:rPr lang="en-US" altLang="zh-CN" b="1"/>
              <a:t>B   </a:t>
            </a:r>
            <a:r>
              <a:rPr lang="zh-CN" altLang="en-US" b="1"/>
              <a:t>物体的动能变化</a:t>
            </a:r>
            <a:r>
              <a:rPr lang="en-US" altLang="zh-CN" b="1"/>
              <a:t>,</a:t>
            </a:r>
            <a:r>
              <a:rPr lang="zh-CN" altLang="en-US" b="1"/>
              <a:t>其运动状态一定发生改变</a:t>
            </a:r>
            <a:endParaRPr lang="zh-CN" altLang="en-US" b="1"/>
          </a:p>
          <a:p>
            <a:r>
              <a:rPr lang="en-US" altLang="zh-CN" b="1"/>
              <a:t>C   </a:t>
            </a:r>
            <a:r>
              <a:rPr lang="zh-CN" altLang="en-US" b="1"/>
              <a:t>物体的速度变化越快</a:t>
            </a:r>
            <a:r>
              <a:rPr lang="en-US" altLang="zh-CN" b="1"/>
              <a:t>,</a:t>
            </a:r>
            <a:r>
              <a:rPr lang="zh-CN" altLang="en-US" b="1"/>
              <a:t>其动能变化也一定越快</a:t>
            </a:r>
            <a:endParaRPr lang="zh-CN" altLang="en-US" b="1"/>
          </a:p>
          <a:p>
            <a:r>
              <a:rPr lang="en-US" altLang="zh-CN" b="1"/>
              <a:t>D   </a:t>
            </a:r>
            <a:r>
              <a:rPr lang="zh-CN" altLang="en-US" b="1"/>
              <a:t>物体所受合外力不为零</a:t>
            </a:r>
            <a:r>
              <a:rPr lang="en-US" altLang="zh-CN" b="1"/>
              <a:t>,</a:t>
            </a:r>
            <a:r>
              <a:rPr lang="zh-CN" altLang="en-US" b="1"/>
              <a:t>其动能一定变化</a:t>
            </a:r>
            <a:endParaRPr lang="zh-CN" altLang="en-US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0" y="228600"/>
            <a:ext cx="37798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二、动能定理</a:t>
            </a:r>
            <a:endParaRPr kumimoji="1" lang="zh-CN" altLang="en-US" sz="3600" b="1">
              <a:solidFill>
                <a:srgbClr val="FF0000"/>
              </a:solidFill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107950" y="920750"/>
            <a:ext cx="9036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内容：外力对物体所做的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总功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等于物体</a:t>
            </a:r>
            <a:r>
              <a:rPr kumimoji="1" lang="zh-CN" altLang="en-US" sz="28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动能的变化</a:t>
            </a:r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。</a:t>
            </a:r>
            <a:endParaRPr kumimoji="1" lang="zh-CN" altLang="en-US" sz="2800" b="1"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12292" name="Object 4"/>
          <p:cNvGraphicFramePr>
            <a:graphicFrameLocks noChangeAspect="1"/>
          </p:cNvGraphicFramePr>
          <p:nvPr/>
        </p:nvGraphicFramePr>
        <p:xfrm>
          <a:off x="1835150" y="3657600"/>
          <a:ext cx="590550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6" name="Microsoft 公式 3.0" r:id="rId1" imgW="1269365" imgH="393700" progId="Equation.3">
                  <p:embed/>
                </p:oleObj>
              </mc:Choice>
              <mc:Fallback>
                <p:oleObj name="Microsoft 公式 3.0" r:id="rId1" imgW="1269365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150" y="3657600"/>
                        <a:ext cx="5905500" cy="182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2484438" y="5170488"/>
            <a:ext cx="0" cy="57626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>
            <a:off x="4643438" y="5097463"/>
            <a:ext cx="0" cy="6477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7019925" y="5097463"/>
            <a:ext cx="0" cy="6492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449388" y="5686425"/>
            <a:ext cx="21859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Times New Roman" pitchFamily="18" charset="0"/>
                <a:ea typeface="黑体" pitchFamily="2" charset="-122"/>
              </a:rPr>
              <a:t>外力的总功</a:t>
            </a:r>
            <a:endParaRPr kumimoji="1" lang="zh-CN" altLang="en-US" sz="2800" b="1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635375" y="5673725"/>
            <a:ext cx="21145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Times New Roman" pitchFamily="18" charset="0"/>
                <a:ea typeface="黑体" pitchFamily="2" charset="-122"/>
              </a:rPr>
              <a:t>末状态动能</a:t>
            </a:r>
            <a:endParaRPr kumimoji="1" lang="zh-CN" altLang="en-US" sz="2800" b="1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5795963" y="5672138"/>
            <a:ext cx="2232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Times New Roman" pitchFamily="18" charset="0"/>
                <a:ea typeface="黑体" pitchFamily="2" charset="-122"/>
              </a:rPr>
              <a:t>初状态动能</a:t>
            </a:r>
            <a:endParaRPr kumimoji="1" lang="zh-CN" altLang="en-US" sz="2800" b="1">
              <a:latin typeface="Times New Roman" pitchFamily="18" charset="0"/>
              <a:ea typeface="黑体" pitchFamily="2" charset="-122"/>
            </a:endParaRPr>
          </a:p>
        </p:txBody>
      </p:sp>
      <p:sp>
        <p:nvSpPr>
          <p:cNvPr id="12299" name="Rectangle 11"/>
          <p:cNvSpPr>
            <a:spLocks noChangeArrowheads="1"/>
          </p:cNvSpPr>
          <p:nvPr/>
        </p:nvSpPr>
        <p:spPr bwMode="auto">
          <a:xfrm>
            <a:off x="1763713" y="3729038"/>
            <a:ext cx="5978525" cy="1730375"/>
          </a:xfrm>
          <a:prstGeom prst="rect">
            <a:avLst/>
          </a:prstGeom>
          <a:noFill/>
          <a:ln w="57150" cap="rnd">
            <a:solidFill>
              <a:srgbClr val="FF0000"/>
            </a:solidFill>
            <a:prstDash val="sysDot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152400" y="1981200"/>
            <a:ext cx="3327400" cy="1017588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10000"/>
              </a:spcBef>
            </a:pPr>
            <a:r>
              <a:rPr lang="en-US" altLang="zh-CN" sz="2800" b="1">
                <a:ea typeface="仿宋_GB2312" pitchFamily="49" charset="-122"/>
              </a:rPr>
              <a:t>1</a:t>
            </a:r>
            <a:r>
              <a:rPr lang="zh-CN" altLang="en-US" sz="2800" b="1">
                <a:ea typeface="仿宋_GB2312" pitchFamily="49" charset="-122"/>
              </a:rPr>
              <a:t>、</a:t>
            </a:r>
            <a:r>
              <a:rPr lang="zh-CN" altLang="en-US" sz="2800" b="1">
                <a:solidFill>
                  <a:srgbClr val="FF3300"/>
                </a:solidFill>
                <a:ea typeface="仿宋_GB2312" pitchFamily="49" charset="-122"/>
              </a:rPr>
              <a:t>合</a:t>
            </a:r>
            <a:r>
              <a:rPr lang="zh-CN" altLang="en-US" sz="2800" b="1">
                <a:ea typeface="仿宋_GB2312" pitchFamily="49" charset="-122"/>
              </a:rPr>
              <a:t>外力做功。</a:t>
            </a:r>
            <a:endParaRPr lang="zh-CN" altLang="en-US" sz="2800" b="1">
              <a:ea typeface="仿宋_GB2312" pitchFamily="49" charset="-122"/>
            </a:endParaRPr>
          </a:p>
          <a:p>
            <a:pPr>
              <a:spcBef>
                <a:spcPct val="10000"/>
              </a:spcBef>
            </a:pPr>
            <a:r>
              <a:rPr lang="en-US" altLang="zh-CN" sz="2800" b="1">
                <a:ea typeface="仿宋_GB2312" pitchFamily="49" charset="-122"/>
              </a:rPr>
              <a:t>2</a:t>
            </a:r>
            <a:r>
              <a:rPr lang="zh-CN" altLang="en-US" sz="2800" b="1">
                <a:ea typeface="仿宋_GB2312" pitchFamily="49" charset="-122"/>
              </a:rPr>
              <a:t>、外力做功之</a:t>
            </a:r>
            <a:r>
              <a:rPr lang="zh-CN" altLang="en-US" sz="2800" b="1">
                <a:solidFill>
                  <a:srgbClr val="FF3300"/>
                </a:solidFill>
                <a:ea typeface="仿宋_GB2312" pitchFamily="49" charset="-122"/>
              </a:rPr>
              <a:t>和</a:t>
            </a:r>
            <a:r>
              <a:rPr lang="zh-CN" altLang="en-US" b="1">
                <a:ea typeface="仿宋_GB2312" pitchFamily="49" charset="-122"/>
              </a:rPr>
              <a:t>。</a:t>
            </a:r>
            <a:endParaRPr lang="zh-CN" altLang="en-US" b="1">
              <a:ea typeface="仿宋_GB2312" pitchFamily="49" charset="-122"/>
            </a:endParaRPr>
          </a:p>
        </p:txBody>
      </p:sp>
      <p:sp>
        <p:nvSpPr>
          <p:cNvPr id="12301" name="Text Box 13"/>
          <p:cNvSpPr txBox="1">
            <a:spLocks noChangeArrowheads="1"/>
          </p:cNvSpPr>
          <p:nvPr/>
        </p:nvSpPr>
        <p:spPr bwMode="auto">
          <a:xfrm>
            <a:off x="3803650" y="1981200"/>
            <a:ext cx="5111750" cy="968375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800" b="1">
                <a:ea typeface="黑体" pitchFamily="2" charset="-122"/>
              </a:rPr>
              <a:t>动能</a:t>
            </a:r>
            <a:r>
              <a:rPr lang="zh-CN" altLang="en-US" sz="2800" b="1">
                <a:solidFill>
                  <a:srgbClr val="FF3300"/>
                </a:solidFill>
                <a:ea typeface="黑体" pitchFamily="2" charset="-122"/>
              </a:rPr>
              <a:t>变化</a:t>
            </a:r>
            <a:endParaRPr lang="zh-CN" altLang="en-US" sz="2800" b="1">
              <a:solidFill>
                <a:srgbClr val="FF3300"/>
              </a:solidFill>
            </a:endParaRPr>
          </a:p>
          <a:p>
            <a:pPr>
              <a:spcBef>
                <a:spcPct val="15000"/>
              </a:spcBef>
            </a:pPr>
            <a:r>
              <a:rPr lang="zh-CN" altLang="en-US" sz="2400" b="1">
                <a:ea typeface="仿宋_GB2312" pitchFamily="49" charset="-122"/>
              </a:rPr>
              <a:t>和某一过程（始末状态）相对应</a:t>
            </a:r>
            <a:r>
              <a:rPr lang="zh-CN" altLang="en-US" sz="1600" b="1">
                <a:ea typeface="仿宋_GB2312" pitchFamily="49" charset="-122"/>
              </a:rPr>
              <a:t>。</a:t>
            </a:r>
            <a:endParaRPr lang="zh-CN" altLang="en-US" sz="1600" b="1">
              <a:ea typeface="仿宋_GB2312" pitchFamily="49" charset="-122"/>
            </a:endParaRPr>
          </a:p>
        </p:txBody>
      </p:sp>
      <p:sp>
        <p:nvSpPr>
          <p:cNvPr id="12302" name="Line 14"/>
          <p:cNvSpPr>
            <a:spLocks noChangeShapeType="1"/>
          </p:cNvSpPr>
          <p:nvPr/>
        </p:nvSpPr>
        <p:spPr bwMode="auto">
          <a:xfrm flipV="1">
            <a:off x="2195513" y="3151188"/>
            <a:ext cx="0" cy="1009650"/>
          </a:xfrm>
          <a:prstGeom prst="line">
            <a:avLst/>
          </a:prstGeom>
          <a:noFill/>
          <a:ln w="101600">
            <a:solidFill>
              <a:srgbClr val="0000FF"/>
            </a:solidFill>
            <a:rou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2303" name="Group 15"/>
          <p:cNvGrpSpPr/>
          <p:nvPr/>
        </p:nvGrpSpPr>
        <p:grpSpPr bwMode="auto">
          <a:xfrm>
            <a:off x="3563938" y="3151188"/>
            <a:ext cx="4321175" cy="3097212"/>
            <a:chOff x="2245" y="1524"/>
            <a:chExt cx="2722" cy="1951"/>
          </a:xfrm>
        </p:grpSpPr>
        <p:sp>
          <p:nvSpPr>
            <p:cNvPr id="12304" name="Line 16"/>
            <p:cNvSpPr>
              <a:spLocks noChangeShapeType="1"/>
            </p:cNvSpPr>
            <p:nvPr/>
          </p:nvSpPr>
          <p:spPr bwMode="auto">
            <a:xfrm flipV="1">
              <a:off x="3515" y="1524"/>
              <a:ext cx="0" cy="273"/>
            </a:xfrm>
            <a:prstGeom prst="line">
              <a:avLst/>
            </a:prstGeom>
            <a:noFill/>
            <a:ln w="114300">
              <a:solidFill>
                <a:srgbClr val="0000FF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05" name="Rectangle 17"/>
            <p:cNvSpPr>
              <a:spLocks noChangeArrowheads="1"/>
            </p:cNvSpPr>
            <p:nvPr/>
          </p:nvSpPr>
          <p:spPr bwMode="auto">
            <a:xfrm>
              <a:off x="2245" y="1797"/>
              <a:ext cx="2722" cy="1678"/>
            </a:xfrm>
            <a:prstGeom prst="rect">
              <a:avLst/>
            </a:prstGeom>
            <a:noFill/>
            <a:ln w="3810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12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4" grpId="0" animBg="1"/>
      <p:bldP spid="12295" grpId="0" animBg="1"/>
      <p:bldP spid="12297" grpId="0"/>
      <p:bldP spid="12298" grpId="0"/>
      <p:bldP spid="12299" grpId="0" animBg="1"/>
      <p:bldP spid="12300" grpId="0" animBg="1" autoUpdateAnimBg="0"/>
      <p:bldP spid="12301" grpId="0" animBg="1" autoUpdateAnimBg="0"/>
      <p:bldP spid="1230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304800"/>
            <a:ext cx="60960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4000" b="1">
                <a:solidFill>
                  <a:srgbClr val="0000FF"/>
                </a:solidFill>
              </a:rPr>
              <a:t>▲</a:t>
            </a:r>
            <a:r>
              <a:rPr kumimoji="1" lang="zh-CN" altLang="en-US" sz="4000" b="1">
                <a:latin typeface="Times New Roman" pitchFamily="18" charset="0"/>
              </a:rPr>
              <a:t>对动能定理的理解：</a:t>
            </a:r>
            <a:endParaRPr kumimoji="1" lang="zh-CN" altLang="en-US" sz="4000" b="1">
              <a:latin typeface="Times New Roman" pitchFamily="18" charset="0"/>
            </a:endParaRP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33400" y="1066800"/>
            <a:ext cx="5334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Times New Roman" pitchFamily="18" charset="0"/>
              </a:rPr>
              <a:t>a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．合力对物体做的功的理解</a:t>
            </a:r>
            <a:endParaRPr kumimoji="1" lang="zh-CN" altLang="en-US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62000" y="3886200"/>
            <a:ext cx="71628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/>
              <a:t>式子左边的功与右边的动能都是标量</a:t>
            </a:r>
            <a:r>
              <a:rPr kumimoji="1" lang="zh-CN" altLang="en-US" sz="2400" b="1"/>
              <a:t> </a:t>
            </a:r>
            <a:endParaRPr kumimoji="1" lang="zh-CN" altLang="en-US" sz="2400" b="1"/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57200" y="3276600"/>
            <a:ext cx="22621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Times New Roman" pitchFamily="18" charset="0"/>
              </a:rPr>
              <a:t>b.  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标量性</a:t>
            </a:r>
            <a:endParaRPr kumimoji="1"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457200" y="4525963"/>
            <a:ext cx="67056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 b="1">
                <a:solidFill>
                  <a:srgbClr val="FF0000"/>
                </a:solidFill>
                <a:latin typeface="宋体" pitchFamily="2" charset="-122"/>
              </a:rPr>
              <a:t>c</a:t>
            </a:r>
            <a:r>
              <a:rPr kumimoji="1" lang="zh-CN" altLang="en-US" sz="3200" b="1">
                <a:solidFill>
                  <a:srgbClr val="FF0000"/>
                </a:solidFill>
                <a:latin typeface="宋体" pitchFamily="2" charset="-122"/>
              </a:rPr>
              <a:t>．对定理中“变化”一词的理解</a:t>
            </a:r>
            <a:endParaRPr kumimoji="1" lang="zh-CN" altLang="en-US" sz="32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835150" y="5229225"/>
            <a:ext cx="5562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>
                <a:latin typeface="Times New Roman" pitchFamily="18" charset="0"/>
              </a:rPr>
              <a:t>①W</a:t>
            </a:r>
            <a:r>
              <a:rPr kumimoji="1" lang="zh-CN" altLang="en-US" sz="2800" b="1" baseline="-25000">
                <a:latin typeface="Times New Roman" pitchFamily="18" charset="0"/>
              </a:rPr>
              <a:t>合</a:t>
            </a:r>
            <a:r>
              <a:rPr kumimoji="1" lang="zh-CN" altLang="en-US" sz="2800" b="1">
                <a:latin typeface="Times New Roman" pitchFamily="18" charset="0"/>
              </a:rPr>
              <a:t>＞</a:t>
            </a:r>
            <a:r>
              <a:rPr kumimoji="1" lang="en-US" altLang="zh-CN" sz="2800" b="1">
                <a:latin typeface="Times New Roman" pitchFamily="18" charset="0"/>
              </a:rPr>
              <a:t>0</a:t>
            </a:r>
            <a:r>
              <a:rPr kumimoji="1" lang="zh-CN" altLang="en-US" sz="2800" b="1">
                <a:latin typeface="Times New Roman" pitchFamily="18" charset="0"/>
              </a:rPr>
              <a:t>， </a:t>
            </a:r>
            <a:r>
              <a:rPr kumimoji="1" lang="en-US" altLang="zh-CN" sz="2800" b="1">
                <a:latin typeface="Times New Roman" pitchFamily="18" charset="0"/>
              </a:rPr>
              <a:t>E</a:t>
            </a:r>
            <a:r>
              <a:rPr kumimoji="1" lang="en-US" altLang="zh-CN" sz="2800" b="1" baseline="-25000">
                <a:latin typeface="Times New Roman" pitchFamily="18" charset="0"/>
              </a:rPr>
              <a:t>k2</a:t>
            </a:r>
            <a:r>
              <a:rPr kumimoji="1" lang="en-US" altLang="zh-CN" sz="2800" b="1">
                <a:latin typeface="Times New Roman" pitchFamily="18" charset="0"/>
              </a:rPr>
              <a:t>__ E</a:t>
            </a:r>
            <a:r>
              <a:rPr kumimoji="1" lang="en-US" altLang="zh-CN" sz="2800" b="1" baseline="-25000">
                <a:latin typeface="Times New Roman" pitchFamily="18" charset="0"/>
              </a:rPr>
              <a:t>k1  </a:t>
            </a:r>
            <a:r>
              <a:rPr kumimoji="1" lang="zh-CN" altLang="en-US" sz="2800" b="1" baseline="-25000">
                <a:latin typeface="Times New Roman" pitchFamily="18" charset="0"/>
              </a:rPr>
              <a:t>， </a:t>
            </a:r>
            <a:r>
              <a:rPr kumimoji="1" lang="zh-CN" altLang="en-US" sz="3200" b="1">
                <a:latin typeface="Times New Roman" pitchFamily="18" charset="0"/>
              </a:rPr>
              <a:t>△</a:t>
            </a:r>
            <a:r>
              <a:rPr kumimoji="1" lang="zh-CN" altLang="en-US" sz="2800" b="1" baseline="-25000">
                <a:latin typeface="Times New Roman" pitchFamily="18" charset="0"/>
              </a:rPr>
              <a:t> </a:t>
            </a:r>
            <a:r>
              <a:rPr kumimoji="1" lang="en-US" altLang="zh-CN" sz="2800" b="1">
                <a:latin typeface="Times New Roman" pitchFamily="18" charset="0"/>
              </a:rPr>
              <a:t>E</a:t>
            </a:r>
            <a:r>
              <a:rPr kumimoji="1" lang="en-US" altLang="zh-CN" sz="2800" b="1" baseline="-25000">
                <a:latin typeface="Times New Roman" pitchFamily="18" charset="0"/>
              </a:rPr>
              <a:t>k—— </a:t>
            </a:r>
            <a:r>
              <a:rPr kumimoji="1" lang="en-US" altLang="zh-CN" sz="2800" b="1">
                <a:latin typeface="Times New Roman" pitchFamily="18" charset="0"/>
              </a:rPr>
              <a:t>0</a:t>
            </a:r>
            <a:endParaRPr kumimoji="1" lang="en-US" altLang="zh-CN" sz="2800" b="1" baseline="-25000">
              <a:latin typeface="Times New Roman" pitchFamily="18" charset="0"/>
            </a:endParaRP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1835150" y="5805488"/>
            <a:ext cx="6096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2800" b="1">
                <a:latin typeface="Times New Roman" pitchFamily="18" charset="0"/>
              </a:rPr>
              <a:t>②W</a:t>
            </a:r>
            <a:r>
              <a:rPr kumimoji="1" lang="zh-CN" altLang="en-US" sz="2800" b="1" baseline="-25000">
                <a:latin typeface="Times New Roman" pitchFamily="18" charset="0"/>
              </a:rPr>
              <a:t>合</a:t>
            </a:r>
            <a:r>
              <a:rPr kumimoji="1" lang="zh-CN" altLang="en-US" sz="2800" b="1">
                <a:latin typeface="Times New Roman" pitchFamily="18" charset="0"/>
              </a:rPr>
              <a:t>＜</a:t>
            </a:r>
            <a:r>
              <a:rPr kumimoji="1" lang="en-US" altLang="zh-CN" sz="2800" b="1">
                <a:latin typeface="Times New Roman" pitchFamily="18" charset="0"/>
              </a:rPr>
              <a:t>0</a:t>
            </a:r>
            <a:r>
              <a:rPr kumimoji="1" lang="zh-CN" altLang="en-US" sz="2800" b="1">
                <a:latin typeface="Times New Roman" pitchFamily="18" charset="0"/>
              </a:rPr>
              <a:t>， </a:t>
            </a:r>
            <a:r>
              <a:rPr kumimoji="1" lang="en-US" altLang="zh-CN" sz="2800" b="1">
                <a:latin typeface="Times New Roman" pitchFamily="18" charset="0"/>
              </a:rPr>
              <a:t>E</a:t>
            </a:r>
            <a:r>
              <a:rPr kumimoji="1" lang="en-US" altLang="zh-CN" sz="2800" b="1" baseline="-25000">
                <a:latin typeface="Times New Roman" pitchFamily="18" charset="0"/>
              </a:rPr>
              <a:t>k2</a:t>
            </a:r>
            <a:r>
              <a:rPr kumimoji="1" lang="en-US" altLang="zh-CN" sz="2800" b="1">
                <a:latin typeface="Times New Roman" pitchFamily="18" charset="0"/>
              </a:rPr>
              <a:t>__ E</a:t>
            </a:r>
            <a:r>
              <a:rPr kumimoji="1" lang="en-US" altLang="zh-CN" sz="2800" b="1" baseline="-25000">
                <a:latin typeface="Times New Roman" pitchFamily="18" charset="0"/>
              </a:rPr>
              <a:t>k1  </a:t>
            </a:r>
            <a:r>
              <a:rPr kumimoji="1" lang="zh-CN" altLang="en-US" sz="2800" b="1" baseline="-25000">
                <a:latin typeface="Times New Roman" pitchFamily="18" charset="0"/>
              </a:rPr>
              <a:t>， </a:t>
            </a:r>
            <a:r>
              <a:rPr kumimoji="1" lang="zh-CN" altLang="en-US" sz="3200" b="1">
                <a:latin typeface="Times New Roman" pitchFamily="18" charset="0"/>
              </a:rPr>
              <a:t>△</a:t>
            </a:r>
            <a:r>
              <a:rPr kumimoji="1" lang="zh-CN" altLang="en-US" sz="2800" b="1" baseline="-25000">
                <a:latin typeface="Times New Roman" pitchFamily="18" charset="0"/>
              </a:rPr>
              <a:t> </a:t>
            </a:r>
            <a:r>
              <a:rPr kumimoji="1" lang="en-US" altLang="zh-CN" sz="2800" b="1">
                <a:latin typeface="Times New Roman" pitchFamily="18" charset="0"/>
              </a:rPr>
              <a:t>E</a:t>
            </a:r>
            <a:r>
              <a:rPr kumimoji="1" lang="en-US" altLang="zh-CN" sz="2800" b="1" baseline="-25000">
                <a:latin typeface="Times New Roman" pitchFamily="18" charset="0"/>
              </a:rPr>
              <a:t>k—— </a:t>
            </a:r>
            <a:r>
              <a:rPr kumimoji="1" lang="en-US" altLang="zh-CN" sz="2800" b="1">
                <a:latin typeface="Times New Roman" pitchFamily="18" charset="0"/>
              </a:rPr>
              <a:t>0</a:t>
            </a:r>
            <a:endParaRPr kumimoji="1" lang="en-US" altLang="zh-CN" sz="2800" b="1" baseline="-25000">
              <a:latin typeface="Times New Roman" pitchFamily="18" charset="0"/>
            </a:endParaRPr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6588125" y="5229225"/>
            <a:ext cx="533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＞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4284663" y="5300663"/>
            <a:ext cx="533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＞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6516688" y="5805488"/>
            <a:ext cx="533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＜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284663" y="5876925"/>
            <a:ext cx="533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</a:rPr>
              <a:t>＜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grpSp>
        <p:nvGrpSpPr>
          <p:cNvPr id="13325" name="Group 13"/>
          <p:cNvGrpSpPr/>
          <p:nvPr/>
        </p:nvGrpSpPr>
        <p:grpSpPr bwMode="auto">
          <a:xfrm>
            <a:off x="838200" y="1676400"/>
            <a:ext cx="4343400" cy="749300"/>
            <a:chOff x="528" y="1056"/>
            <a:chExt cx="2736" cy="472"/>
          </a:xfrm>
        </p:grpSpPr>
        <p:sp>
          <p:nvSpPr>
            <p:cNvPr id="13326" name="Text Box 14"/>
            <p:cNvSpPr txBox="1">
              <a:spLocks noChangeArrowheads="1"/>
            </p:cNvSpPr>
            <p:nvPr/>
          </p:nvSpPr>
          <p:spPr bwMode="auto">
            <a:xfrm>
              <a:off x="528" y="1104"/>
              <a:ext cx="146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</a:rPr>
                <a:t>①.</a:t>
              </a:r>
              <a:endParaRPr kumimoji="1" lang="en-US" altLang="zh-CN" sz="2800" b="1" baseline="-25000">
                <a:latin typeface="Times New Roman" pitchFamily="18" charset="0"/>
              </a:endParaRPr>
            </a:p>
          </p:txBody>
        </p:sp>
        <p:grpSp>
          <p:nvGrpSpPr>
            <p:cNvPr id="13327" name="Group 15"/>
            <p:cNvGrpSpPr/>
            <p:nvPr/>
          </p:nvGrpSpPr>
          <p:grpSpPr bwMode="auto">
            <a:xfrm>
              <a:off x="960" y="1056"/>
              <a:ext cx="2304" cy="472"/>
              <a:chOff x="960" y="1056"/>
              <a:chExt cx="2304" cy="472"/>
            </a:xfrm>
          </p:grpSpPr>
          <p:sp>
            <p:nvSpPr>
              <p:cNvPr id="13328" name="Text Box 16"/>
              <p:cNvSpPr txBox="1">
                <a:spLocks noChangeArrowheads="1"/>
              </p:cNvSpPr>
              <p:nvPr/>
            </p:nvSpPr>
            <p:spPr bwMode="auto">
              <a:xfrm>
                <a:off x="960" y="1104"/>
                <a:ext cx="2304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/>
                  <a:t>W</a:t>
                </a:r>
                <a:r>
                  <a:rPr kumimoji="1" lang="zh-CN" altLang="en-US" sz="3200" b="1" baseline="-25000"/>
                  <a:t>合</a:t>
                </a:r>
                <a:r>
                  <a:rPr kumimoji="1" lang="zh-CN" altLang="en-US" sz="3200" b="1">
                    <a:latin typeface="Times New Roman" pitchFamily="18" charset="0"/>
                  </a:rPr>
                  <a:t>＝ </a:t>
                </a:r>
                <a:r>
                  <a:rPr kumimoji="1" lang="en-US" altLang="zh-CN" sz="3200" b="1">
                    <a:latin typeface="Times New Roman" pitchFamily="18" charset="0"/>
                  </a:rPr>
                  <a:t>F</a:t>
                </a:r>
                <a:r>
                  <a:rPr kumimoji="1" lang="zh-CN" altLang="en-US" sz="3200" b="1" baseline="-30000">
                    <a:latin typeface="Times New Roman" pitchFamily="18" charset="0"/>
                  </a:rPr>
                  <a:t>合</a:t>
                </a:r>
                <a:r>
                  <a:rPr kumimoji="1" lang="en-US" altLang="zh-CN" sz="3200" b="1">
                    <a:latin typeface="Times New Roman" pitchFamily="18" charset="0"/>
                  </a:rPr>
                  <a:t>·S</a:t>
                </a:r>
                <a:endParaRPr kumimoji="1" lang="en-US" altLang="zh-CN" sz="3200" b="1">
                  <a:latin typeface="Times New Roman" pitchFamily="18" charset="0"/>
                </a:endParaRPr>
              </a:p>
            </p:txBody>
          </p:sp>
          <p:grpSp>
            <p:nvGrpSpPr>
              <p:cNvPr id="13329" name="Group 17"/>
              <p:cNvGrpSpPr/>
              <p:nvPr/>
            </p:nvGrpSpPr>
            <p:grpSpPr bwMode="auto">
              <a:xfrm>
                <a:off x="2352" y="1056"/>
                <a:ext cx="864" cy="472"/>
                <a:chOff x="2784" y="3309"/>
                <a:chExt cx="768" cy="3377"/>
              </a:xfrm>
            </p:grpSpPr>
            <p:sp>
              <p:nvSpPr>
                <p:cNvPr id="13330" name="Rectangle 18"/>
                <p:cNvSpPr>
                  <a:spLocks noChangeArrowheads="1"/>
                </p:cNvSpPr>
                <p:nvPr/>
              </p:nvSpPr>
              <p:spPr bwMode="auto">
                <a:xfrm>
                  <a:off x="2784" y="3309"/>
                  <a:ext cx="465" cy="33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kumimoji="1" lang="en-US" altLang="zh-CN" sz="4900">
                      <a:latin typeface="Times New Roman" pitchFamily="18" charset="0"/>
                      <a:ea typeface="华文行楷" pitchFamily="2" charset="-122"/>
                    </a:rPr>
                    <a:t>cos</a:t>
                  </a:r>
                  <a:endParaRPr kumimoji="1" lang="en-US" altLang="zh-CN" sz="2400">
                    <a:latin typeface="Times New Roman" pitchFamily="18" charset="0"/>
                    <a:ea typeface="华文行楷" pitchFamily="2" charset="-122"/>
                  </a:endParaRPr>
                </a:p>
              </p:txBody>
            </p:sp>
            <p:sp>
              <p:nvSpPr>
                <p:cNvPr id="13331" name="Rectangle 19"/>
                <p:cNvSpPr>
                  <a:spLocks noChangeArrowheads="1"/>
                </p:cNvSpPr>
                <p:nvPr/>
              </p:nvSpPr>
              <p:spPr bwMode="auto">
                <a:xfrm>
                  <a:off x="3301" y="3323"/>
                  <a:ext cx="251" cy="336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r>
                    <a:rPr kumimoji="1" lang="en-US" altLang="zh-CN" sz="4900" i="1">
                      <a:latin typeface="Symbol" pitchFamily="18" charset="2"/>
                      <a:ea typeface="华文行楷" pitchFamily="2" charset="-122"/>
                    </a:rPr>
                    <a:t>q</a:t>
                  </a:r>
                  <a:endParaRPr kumimoji="1" lang="en-US" altLang="zh-CN" sz="2400">
                    <a:latin typeface="Times New Roman" pitchFamily="18" charset="0"/>
                    <a:ea typeface="华文行楷" pitchFamily="2" charset="-122"/>
                  </a:endParaRPr>
                </a:p>
              </p:txBody>
            </p:sp>
          </p:grpSp>
        </p:grpSp>
      </p:grpSp>
      <p:grpSp>
        <p:nvGrpSpPr>
          <p:cNvPr id="13332" name="Group 20"/>
          <p:cNvGrpSpPr/>
          <p:nvPr/>
        </p:nvGrpSpPr>
        <p:grpSpPr bwMode="auto">
          <a:xfrm>
            <a:off x="838200" y="2514600"/>
            <a:ext cx="8693150" cy="595313"/>
            <a:chOff x="524" y="1584"/>
            <a:chExt cx="5476" cy="375"/>
          </a:xfrm>
        </p:grpSpPr>
        <p:sp>
          <p:nvSpPr>
            <p:cNvPr id="13333" name="Text Box 21"/>
            <p:cNvSpPr txBox="1">
              <a:spLocks noChangeArrowheads="1"/>
            </p:cNvSpPr>
            <p:nvPr/>
          </p:nvSpPr>
          <p:spPr bwMode="auto">
            <a:xfrm>
              <a:off x="524" y="1632"/>
              <a:ext cx="110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CCCC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</a:rPr>
                <a:t>②. </a:t>
              </a:r>
              <a:endParaRPr kumimoji="1" lang="en-US" altLang="zh-CN" sz="2800" b="1" baseline="-25000">
                <a:latin typeface="Times New Roman" pitchFamily="18" charset="0"/>
              </a:endParaRPr>
            </a:p>
          </p:txBody>
        </p:sp>
        <p:grpSp>
          <p:nvGrpSpPr>
            <p:cNvPr id="13334" name="Group 22"/>
            <p:cNvGrpSpPr/>
            <p:nvPr/>
          </p:nvGrpSpPr>
          <p:grpSpPr bwMode="auto">
            <a:xfrm>
              <a:off x="960" y="1584"/>
              <a:ext cx="5040" cy="365"/>
              <a:chOff x="960" y="1584"/>
              <a:chExt cx="5040" cy="365"/>
            </a:xfrm>
          </p:grpSpPr>
          <p:sp>
            <p:nvSpPr>
              <p:cNvPr id="13335" name="Text Box 23"/>
              <p:cNvSpPr txBox="1">
                <a:spLocks noChangeArrowheads="1"/>
              </p:cNvSpPr>
              <p:nvPr/>
            </p:nvSpPr>
            <p:spPr bwMode="auto">
              <a:xfrm>
                <a:off x="960" y="1584"/>
                <a:ext cx="5040" cy="36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CCCC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kumimoji="1" lang="en-US" altLang="zh-CN" sz="3200" b="1"/>
                  <a:t>W</a:t>
                </a:r>
                <a:r>
                  <a:rPr kumimoji="1" lang="zh-CN" altLang="en-US" sz="3200" b="1" baseline="-25000"/>
                  <a:t>合</a:t>
                </a:r>
                <a:r>
                  <a:rPr kumimoji="1" lang="zh-CN" altLang="en-US" sz="3200" b="1">
                    <a:latin typeface="Times New Roman" pitchFamily="18" charset="0"/>
                  </a:rPr>
                  <a:t>＝</a:t>
                </a:r>
                <a:r>
                  <a:rPr kumimoji="1" lang="en-US" altLang="zh-CN" sz="3200" b="1">
                    <a:latin typeface="Times New Roman" pitchFamily="18" charset="0"/>
                  </a:rPr>
                  <a:t>W</a:t>
                </a:r>
                <a:r>
                  <a:rPr kumimoji="1" lang="en-US" altLang="zh-CN" sz="3200" b="1" baseline="-30000">
                    <a:latin typeface="Times New Roman" pitchFamily="18" charset="0"/>
                  </a:rPr>
                  <a:t>1</a:t>
                </a:r>
                <a:r>
                  <a:rPr kumimoji="1" lang="en-US" altLang="zh-CN" sz="3200" b="1">
                    <a:latin typeface="Times New Roman" pitchFamily="18" charset="0"/>
                  </a:rPr>
                  <a:t>+W</a:t>
                </a:r>
                <a:r>
                  <a:rPr kumimoji="1" lang="en-US" altLang="zh-CN" sz="3200" b="1" baseline="-30000">
                    <a:latin typeface="Times New Roman" pitchFamily="18" charset="0"/>
                  </a:rPr>
                  <a:t>2 </a:t>
                </a:r>
                <a:r>
                  <a:rPr kumimoji="1" lang="en-US" altLang="zh-CN" sz="3200" b="1">
                    <a:latin typeface="Times New Roman" pitchFamily="18" charset="0"/>
                  </a:rPr>
                  <a:t>+…</a:t>
                </a:r>
                <a:r>
                  <a:rPr kumimoji="1" lang="zh-CN" altLang="en-US" sz="3200" b="1">
                    <a:latin typeface="Times New Roman" pitchFamily="18" charset="0"/>
                  </a:rPr>
                  <a:t>＝</a:t>
                </a:r>
                <a:r>
                  <a:rPr kumimoji="1" lang="en-US" altLang="zh-CN" sz="3200" b="1">
                    <a:latin typeface="Times New Roman" pitchFamily="18" charset="0"/>
                  </a:rPr>
                  <a:t>F</a:t>
                </a:r>
                <a:r>
                  <a:rPr kumimoji="1" lang="en-US" altLang="zh-CN" sz="3200" b="1" baseline="-30000">
                    <a:latin typeface="Times New Roman" pitchFamily="18" charset="0"/>
                  </a:rPr>
                  <a:t>1</a:t>
                </a:r>
                <a:r>
                  <a:rPr kumimoji="1" lang="en-US" altLang="zh-CN" sz="3200" b="1">
                    <a:latin typeface="Times New Roman" pitchFamily="18" charset="0"/>
                  </a:rPr>
                  <a:t>·s</a:t>
                </a:r>
                <a:r>
                  <a:rPr kumimoji="1" lang="en-US" altLang="zh-CN" sz="3200" b="1" baseline="-25000">
                    <a:latin typeface="Times New Roman" pitchFamily="18" charset="0"/>
                  </a:rPr>
                  <a:t>1</a:t>
                </a:r>
                <a:r>
                  <a:rPr kumimoji="1" lang="en-US" altLang="zh-CN" sz="3200" b="1">
                    <a:latin typeface="Times New Roman" pitchFamily="18" charset="0"/>
                  </a:rPr>
                  <a:t>       +F</a:t>
                </a:r>
                <a:r>
                  <a:rPr kumimoji="1" lang="en-US" altLang="zh-CN" sz="3200" b="1" baseline="-30000">
                    <a:latin typeface="Times New Roman" pitchFamily="18" charset="0"/>
                  </a:rPr>
                  <a:t>2</a:t>
                </a:r>
                <a:r>
                  <a:rPr kumimoji="1" lang="en-US" altLang="zh-CN" sz="3200" b="1">
                    <a:latin typeface="Times New Roman" pitchFamily="18" charset="0"/>
                  </a:rPr>
                  <a:t>·s</a:t>
                </a:r>
                <a:r>
                  <a:rPr kumimoji="1" lang="en-US" altLang="zh-CN" sz="3200" b="1" baseline="-25000">
                    <a:latin typeface="Times New Roman" pitchFamily="18" charset="0"/>
                  </a:rPr>
                  <a:t>2</a:t>
                </a:r>
                <a:r>
                  <a:rPr kumimoji="1" lang="en-US" altLang="zh-CN" sz="3200" b="1">
                    <a:latin typeface="Times New Roman" pitchFamily="18" charset="0"/>
                  </a:rPr>
                  <a:t>         +…</a:t>
                </a:r>
                <a:endParaRPr kumimoji="1" lang="en-US" altLang="zh-CN" sz="3200" b="1">
                  <a:latin typeface="Times New Roman" pitchFamily="18" charset="0"/>
                </a:endParaRPr>
              </a:p>
            </p:txBody>
          </p:sp>
          <p:grpSp>
            <p:nvGrpSpPr>
              <p:cNvPr id="13336" name="Group 24"/>
              <p:cNvGrpSpPr/>
              <p:nvPr/>
            </p:nvGrpSpPr>
            <p:grpSpPr bwMode="auto">
              <a:xfrm>
                <a:off x="3653" y="1632"/>
                <a:ext cx="571" cy="317"/>
                <a:chOff x="3312" y="3744"/>
                <a:chExt cx="571" cy="317"/>
              </a:xfrm>
            </p:grpSpPr>
            <p:sp>
              <p:nvSpPr>
                <p:cNvPr id="13337" name="Rectangle 25"/>
                <p:cNvSpPr>
                  <a:spLocks noChangeArrowheads="1"/>
                </p:cNvSpPr>
                <p:nvPr/>
              </p:nvSpPr>
              <p:spPr bwMode="auto">
                <a:xfrm>
                  <a:off x="3312" y="3744"/>
                  <a:ext cx="406" cy="3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kumimoji="1" lang="en-US" altLang="zh-CN" sz="3200">
                      <a:latin typeface="Times New Roman" pitchFamily="18" charset="0"/>
                      <a:ea typeface="华文行楷" pitchFamily="2" charset="-122"/>
                    </a:rPr>
                    <a:t> cos</a:t>
                  </a:r>
                  <a:endParaRPr kumimoji="1" lang="en-US" altLang="zh-CN" sz="3200">
                    <a:latin typeface="Times New Roman" pitchFamily="18" charset="0"/>
                    <a:ea typeface="华文行楷" pitchFamily="2" charset="-122"/>
                  </a:endParaRPr>
                </a:p>
              </p:txBody>
            </p:sp>
            <p:sp>
              <p:nvSpPr>
                <p:cNvPr id="13338" name="Rectangle 26"/>
                <p:cNvSpPr>
                  <a:spLocks noChangeArrowheads="1"/>
                </p:cNvSpPr>
                <p:nvPr/>
              </p:nvSpPr>
              <p:spPr bwMode="auto">
                <a:xfrm>
                  <a:off x="3648" y="3792"/>
                  <a:ext cx="235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r>
                    <a:rPr kumimoji="1" lang="en-US" altLang="zh-CN" sz="2800" i="1">
                      <a:latin typeface="Symbol" pitchFamily="18" charset="2"/>
                      <a:ea typeface="华文行楷" pitchFamily="2" charset="-122"/>
                    </a:rPr>
                    <a:t>q</a:t>
                  </a:r>
                  <a:endParaRPr kumimoji="1" lang="en-US" altLang="zh-CN" sz="2800">
                    <a:latin typeface="Times New Roman" pitchFamily="18" charset="0"/>
                    <a:ea typeface="华文行楷" pitchFamily="2" charset="-122"/>
                  </a:endParaRPr>
                </a:p>
              </p:txBody>
            </p:sp>
          </p:grpSp>
          <p:grpSp>
            <p:nvGrpSpPr>
              <p:cNvPr id="13339" name="Group 27"/>
              <p:cNvGrpSpPr/>
              <p:nvPr/>
            </p:nvGrpSpPr>
            <p:grpSpPr bwMode="auto">
              <a:xfrm>
                <a:off x="4704" y="1632"/>
                <a:ext cx="571" cy="317"/>
                <a:chOff x="3312" y="3744"/>
                <a:chExt cx="571" cy="317"/>
              </a:xfrm>
            </p:grpSpPr>
            <p:sp>
              <p:nvSpPr>
                <p:cNvPr id="13340" name="Rectangle 28"/>
                <p:cNvSpPr>
                  <a:spLocks noChangeArrowheads="1"/>
                </p:cNvSpPr>
                <p:nvPr/>
              </p:nvSpPr>
              <p:spPr bwMode="auto">
                <a:xfrm>
                  <a:off x="3312" y="3744"/>
                  <a:ext cx="470" cy="30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>
                  <a:spAutoFit/>
                </a:bodyPr>
                <a:lstStyle/>
                <a:p>
                  <a:r>
                    <a:rPr kumimoji="1" lang="en-US" altLang="zh-CN" sz="3200">
                      <a:latin typeface="Times New Roman" pitchFamily="18" charset="0"/>
                      <a:ea typeface="华文行楷" pitchFamily="2" charset="-122"/>
                    </a:rPr>
                    <a:t>  cos</a:t>
                  </a:r>
                  <a:endParaRPr kumimoji="1" lang="en-US" altLang="zh-CN" sz="3200">
                    <a:latin typeface="Times New Roman" pitchFamily="18" charset="0"/>
                    <a:ea typeface="华文行楷" pitchFamily="2" charset="-122"/>
                  </a:endParaRPr>
                </a:p>
              </p:txBody>
            </p:sp>
            <p:sp>
              <p:nvSpPr>
                <p:cNvPr id="13341" name="Rectangle 29"/>
                <p:cNvSpPr>
                  <a:spLocks noChangeArrowheads="1"/>
                </p:cNvSpPr>
                <p:nvPr/>
              </p:nvSpPr>
              <p:spPr bwMode="auto">
                <a:xfrm>
                  <a:off x="3648" y="3792"/>
                  <a:ext cx="235" cy="26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>
                  <a:spAutoFit/>
                </a:bodyPr>
                <a:lstStyle/>
                <a:p>
                  <a:r>
                    <a:rPr kumimoji="1" lang="en-US" altLang="zh-CN" sz="2800" i="1">
                      <a:latin typeface="Symbol" pitchFamily="18" charset="2"/>
                      <a:ea typeface="华文行楷" pitchFamily="2" charset="-122"/>
                    </a:rPr>
                    <a:t>  q</a:t>
                  </a:r>
                  <a:endParaRPr kumimoji="1" lang="en-US" altLang="zh-CN" sz="2800">
                    <a:latin typeface="Times New Roman" pitchFamily="18" charset="0"/>
                    <a:ea typeface="华文行楷" pitchFamily="2" charset="-122"/>
                  </a:endParaRPr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autoUpdateAnimBg="0"/>
      <p:bldP spid="13316" grpId="0" autoUpdateAnimBg="0"/>
      <p:bldP spid="13317" grpId="0" autoUpdateAnimBg="0"/>
      <p:bldP spid="13318" grpId="0" autoUpdateAnimBg="0"/>
      <p:bldP spid="13319" grpId="0" autoUpdateAnimBg="0"/>
      <p:bldP spid="13320" grpId="0" autoUpdateAnimBg="0"/>
      <p:bldP spid="13321" grpId="0" autoUpdateAnimBg="0"/>
      <p:bldP spid="13322" grpId="0" autoUpdateAnimBg="0"/>
      <p:bldP spid="13323" grpId="0" autoUpdateAnimBg="0"/>
      <p:bldP spid="13324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971550" y="2276475"/>
            <a:ext cx="67119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Times New Roman" pitchFamily="18" charset="0"/>
              </a:rPr>
              <a:t>既适用于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恒力</a:t>
            </a:r>
            <a:r>
              <a:rPr kumimoji="1" lang="zh-CN" altLang="en-US" sz="2800" b="1">
                <a:latin typeface="Times New Roman" pitchFamily="18" charset="0"/>
              </a:rPr>
              <a:t>做功，也适合于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变力</a:t>
            </a:r>
            <a:r>
              <a:rPr kumimoji="1" lang="zh-CN" altLang="en-US" sz="2800" b="1">
                <a:latin typeface="Times New Roman" pitchFamily="18" charset="0"/>
              </a:rPr>
              <a:t>做功。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827088" y="1341438"/>
            <a:ext cx="6781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>
                <a:latin typeface="Times New Roman" pitchFamily="18" charset="0"/>
              </a:rPr>
              <a:t> </a:t>
            </a:r>
            <a:r>
              <a:rPr kumimoji="1" lang="zh-CN" altLang="en-US" sz="2800" b="1">
                <a:latin typeface="Times New Roman" pitchFamily="18" charset="0"/>
              </a:rPr>
              <a:t>既适合于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直线</a:t>
            </a:r>
            <a:r>
              <a:rPr kumimoji="1" lang="zh-CN" altLang="en-US" sz="2800" b="1">
                <a:latin typeface="Times New Roman" pitchFamily="18" charset="0"/>
              </a:rPr>
              <a:t>运动，也适合于</a:t>
            </a:r>
            <a:r>
              <a:rPr kumimoji="1" lang="zh-CN" altLang="en-US" sz="2800" b="1">
                <a:solidFill>
                  <a:srgbClr val="FF0000"/>
                </a:solidFill>
                <a:latin typeface="Times New Roman" pitchFamily="18" charset="0"/>
              </a:rPr>
              <a:t>曲线</a:t>
            </a:r>
            <a:r>
              <a:rPr kumimoji="1" lang="zh-CN" altLang="en-US" sz="2800" b="1">
                <a:latin typeface="Times New Roman" pitchFamily="18" charset="0"/>
              </a:rPr>
              <a:t>运动。</a:t>
            </a:r>
            <a:endParaRPr kumimoji="1" lang="zh-CN" altLang="en-US" sz="2800" b="1">
              <a:latin typeface="Times New Roman" pitchFamily="18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468313" y="333375"/>
            <a:ext cx="3657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FF0000"/>
                </a:solidFill>
                <a:latin typeface="Times New Roman" pitchFamily="18" charset="0"/>
              </a:rPr>
              <a:t>d</a:t>
            </a:r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</a:rPr>
              <a:t>．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适用范围</a:t>
            </a:r>
            <a:endParaRPr kumimoji="1"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39750" y="3357563"/>
            <a:ext cx="4267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FF0000"/>
                </a:solidFill>
                <a:latin typeface="Times New Roman" pitchFamily="18" charset="0"/>
              </a:rPr>
              <a:t>e.  </a:t>
            </a: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</a:rPr>
              <a:t>是一种求功的方法</a:t>
            </a:r>
            <a:r>
              <a:rPr kumimoji="1" lang="en-US" altLang="zh-CN" sz="3200" b="1">
                <a:solidFill>
                  <a:srgbClr val="FF0000"/>
                </a:solidFill>
                <a:latin typeface="Times New Roman" pitchFamily="18" charset="0"/>
              </a:rPr>
              <a:t>.</a:t>
            </a:r>
            <a:endParaRPr kumimoji="1" lang="en-US" altLang="zh-CN" sz="3200" b="1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  <p:bldP spid="14339" grpId="0" autoUpdateAnimBg="0"/>
      <p:bldP spid="14340" grpId="0" autoUpdateAnimBg="0"/>
      <p:bldP spid="1434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6_06_1520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2924175"/>
            <a:ext cx="5835650" cy="2767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Oval 3"/>
          <p:cNvSpPr>
            <a:spLocks noChangeArrowheads="1"/>
          </p:cNvSpPr>
          <p:nvPr/>
        </p:nvSpPr>
        <p:spPr bwMode="auto">
          <a:xfrm>
            <a:off x="3924300" y="4579938"/>
            <a:ext cx="144463" cy="144462"/>
          </a:xfrm>
          <a:prstGeom prst="ellipse">
            <a:avLst/>
          </a:prstGeom>
          <a:gradFill rotWithShape="1">
            <a:gsLst>
              <a:gs pos="0">
                <a:srgbClr val="A3FBAD"/>
              </a:gs>
              <a:gs pos="100000">
                <a:srgbClr val="A3FBAD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solidFill>
              <a:schemeClr val="tx1"/>
            </a:solidFill>
            <a:rou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5364" name="Group 4"/>
          <p:cNvGrpSpPr/>
          <p:nvPr/>
        </p:nvGrpSpPr>
        <p:grpSpPr bwMode="auto">
          <a:xfrm>
            <a:off x="827088" y="3284538"/>
            <a:ext cx="1152525" cy="579437"/>
            <a:chOff x="521" y="2069"/>
            <a:chExt cx="726" cy="365"/>
          </a:xfrm>
        </p:grpSpPr>
        <p:sp>
          <p:nvSpPr>
            <p:cNvPr id="15365" name="Line 5"/>
            <p:cNvSpPr>
              <a:spLocks noChangeShapeType="1"/>
            </p:cNvSpPr>
            <p:nvPr/>
          </p:nvSpPr>
          <p:spPr bwMode="auto">
            <a:xfrm flipH="1">
              <a:off x="612" y="2432"/>
              <a:ext cx="635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66" name="Text Box 6"/>
            <p:cNvSpPr txBox="1">
              <a:spLocks noChangeArrowheads="1"/>
            </p:cNvSpPr>
            <p:nvPr/>
          </p:nvSpPr>
          <p:spPr bwMode="auto">
            <a:xfrm>
              <a:off x="521" y="2069"/>
              <a:ext cx="36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/>
                <a:t>s</a:t>
              </a:r>
              <a:endParaRPr lang="en-US" altLang="zh-CN" sz="3200"/>
            </a:p>
          </p:txBody>
        </p:sp>
      </p:grpSp>
      <p:grpSp>
        <p:nvGrpSpPr>
          <p:cNvPr id="15367" name="Group 7"/>
          <p:cNvGrpSpPr/>
          <p:nvPr/>
        </p:nvGrpSpPr>
        <p:grpSpPr bwMode="auto">
          <a:xfrm>
            <a:off x="611188" y="4005263"/>
            <a:ext cx="3354387" cy="649287"/>
            <a:chOff x="385" y="2522"/>
            <a:chExt cx="2113" cy="409"/>
          </a:xfrm>
        </p:grpSpPr>
        <p:sp>
          <p:nvSpPr>
            <p:cNvPr id="15368" name="Text Box 8"/>
            <p:cNvSpPr txBox="1">
              <a:spLocks noChangeArrowheads="1"/>
            </p:cNvSpPr>
            <p:nvPr/>
          </p:nvSpPr>
          <p:spPr bwMode="auto">
            <a:xfrm>
              <a:off x="385" y="2522"/>
              <a:ext cx="59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</a:rPr>
                <a:t>F</a:t>
              </a:r>
              <a:endParaRPr lang="en-US" altLang="zh-CN" sz="3200" b="1" baseline="-25000">
                <a:solidFill>
                  <a:srgbClr val="FF0000"/>
                </a:solidFill>
              </a:endParaRPr>
            </a:p>
          </p:txBody>
        </p:sp>
        <p:sp>
          <p:nvSpPr>
            <p:cNvPr id="15369" name="Line 9"/>
            <p:cNvSpPr>
              <a:spLocks noChangeShapeType="1"/>
            </p:cNvSpPr>
            <p:nvPr/>
          </p:nvSpPr>
          <p:spPr bwMode="auto">
            <a:xfrm flipH="1">
              <a:off x="612" y="2931"/>
              <a:ext cx="1886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370" name="Group 10"/>
          <p:cNvGrpSpPr/>
          <p:nvPr/>
        </p:nvGrpSpPr>
        <p:grpSpPr bwMode="auto">
          <a:xfrm>
            <a:off x="3995738" y="3933825"/>
            <a:ext cx="2087562" cy="719138"/>
            <a:chOff x="2517" y="2568"/>
            <a:chExt cx="1315" cy="363"/>
          </a:xfrm>
        </p:grpSpPr>
        <p:sp>
          <p:nvSpPr>
            <p:cNvPr id="15371" name="Text Box 11"/>
            <p:cNvSpPr txBox="1">
              <a:spLocks noChangeArrowheads="1"/>
            </p:cNvSpPr>
            <p:nvPr/>
          </p:nvSpPr>
          <p:spPr bwMode="auto">
            <a:xfrm>
              <a:off x="3288" y="2568"/>
              <a:ext cx="544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600" b="1">
                  <a:solidFill>
                    <a:srgbClr val="FF0000"/>
                  </a:solidFill>
                </a:rPr>
                <a:t>f</a:t>
              </a:r>
              <a:endParaRPr lang="en-US" altLang="zh-CN" sz="3600" b="1" baseline="-25000">
                <a:solidFill>
                  <a:srgbClr val="FF0000"/>
                </a:solidFill>
              </a:endParaRPr>
            </a:p>
          </p:txBody>
        </p:sp>
        <p:sp>
          <p:nvSpPr>
            <p:cNvPr id="15372" name="Line 12"/>
            <p:cNvSpPr>
              <a:spLocks noChangeShapeType="1"/>
            </p:cNvSpPr>
            <p:nvPr/>
          </p:nvSpPr>
          <p:spPr bwMode="auto">
            <a:xfrm>
              <a:off x="2517" y="2931"/>
              <a:ext cx="1089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73" name="Text Box 13"/>
          <p:cNvSpPr txBox="1">
            <a:spLocks noChangeArrowheads="1"/>
          </p:cNvSpPr>
          <p:nvPr/>
        </p:nvSpPr>
        <p:spPr bwMode="auto">
          <a:xfrm>
            <a:off x="395288" y="1042988"/>
            <a:ext cx="8748712" cy="171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10000"/>
              </a:spcBef>
            </a:pPr>
            <a:r>
              <a:rPr lang="en-US" altLang="zh-CN" sz="2600" b="1"/>
              <a:t>  </a:t>
            </a:r>
            <a:r>
              <a:rPr lang="zh-CN" altLang="en-US" sz="2600" b="1"/>
              <a:t>例、 一架喷气式飞机，质量                          ，起飞过程中从静止开始滑跑的路程为                         时，达到起飞速度                。在此过程中飞机受到的平均阻力是飞机</a:t>
            </a:r>
            <a:endParaRPr lang="zh-CN" altLang="en-US" sz="2600" b="1"/>
          </a:p>
          <a:p>
            <a:pPr>
              <a:spcBef>
                <a:spcPct val="10000"/>
              </a:spcBef>
            </a:pPr>
            <a:r>
              <a:rPr lang="zh-CN" altLang="en-US" sz="2600" b="1"/>
              <a:t>重量的</a:t>
            </a:r>
            <a:r>
              <a:rPr lang="en-US" altLang="zh-CN" sz="2600" b="1"/>
              <a:t>0.02</a:t>
            </a:r>
            <a:r>
              <a:rPr lang="zh-CN" altLang="en-US" sz="2600" b="1"/>
              <a:t>倍（</a:t>
            </a:r>
            <a:r>
              <a:rPr lang="en-US" altLang="zh-CN" sz="2600" b="1"/>
              <a:t>k=0.02</a:t>
            </a:r>
            <a:r>
              <a:rPr lang="zh-CN" altLang="en-US" sz="2600" b="1"/>
              <a:t>）。求飞机受到的牵引力</a:t>
            </a:r>
            <a:r>
              <a:rPr lang="en-US" altLang="zh-CN" sz="2600" b="1"/>
              <a:t>F</a:t>
            </a:r>
            <a:r>
              <a:rPr lang="zh-CN" altLang="en-US" sz="2600" b="1"/>
              <a:t>。</a:t>
            </a:r>
            <a:endParaRPr lang="zh-CN" altLang="en-US" sz="2600" b="1"/>
          </a:p>
        </p:txBody>
      </p:sp>
      <p:graphicFrame>
        <p:nvGraphicFramePr>
          <p:cNvPr id="15374" name="Object 14"/>
          <p:cNvGraphicFramePr>
            <a:graphicFrameLocks noChangeAspect="1"/>
          </p:cNvGraphicFramePr>
          <p:nvPr/>
        </p:nvGraphicFramePr>
        <p:xfrm>
          <a:off x="5029200" y="1052513"/>
          <a:ext cx="2160588" cy="492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4" name="Microsoft 公式 3.0" r:id="rId2" imgW="1002665" imgH="228600" progId="Equation.3">
                  <p:embed/>
                </p:oleObj>
              </mc:Choice>
              <mc:Fallback>
                <p:oleObj name="Microsoft 公式 3.0" r:id="rId2" imgW="1002665" imgH="2286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9200" y="1052513"/>
                        <a:ext cx="2160588" cy="492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5" name="Object 15"/>
          <p:cNvGraphicFramePr>
            <a:graphicFrameLocks noChangeAspect="1"/>
          </p:cNvGraphicFramePr>
          <p:nvPr/>
        </p:nvGraphicFramePr>
        <p:xfrm>
          <a:off x="4495800" y="1433513"/>
          <a:ext cx="2160588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5" name="公式" r:id="rId4" imgW="914400" imgH="203200" progId="Equation.3">
                  <p:embed/>
                </p:oleObj>
              </mc:Choice>
              <mc:Fallback>
                <p:oleObj name="公式" r:id="rId4" imgW="914400" imgH="2032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1433513"/>
                        <a:ext cx="2160588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76" name="Object 16"/>
          <p:cNvGraphicFramePr>
            <a:graphicFrameLocks noChangeAspect="1"/>
          </p:cNvGraphicFramePr>
          <p:nvPr/>
        </p:nvGraphicFramePr>
        <p:xfrm>
          <a:off x="1116013" y="1887538"/>
          <a:ext cx="1512887" cy="38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86" name="Microsoft 公式 3.0" r:id="rId6" imgW="698500" imgH="177800" progId="Equation.3">
                  <p:embed/>
                </p:oleObj>
              </mc:Choice>
              <mc:Fallback>
                <p:oleObj name="Microsoft 公式 3.0" r:id="rId6" imgW="698500" imgH="1778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1887538"/>
                        <a:ext cx="1512887" cy="385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7" name="Rectangle 17"/>
          <p:cNvSpPr>
            <a:spLocks noChangeArrowheads="1"/>
          </p:cNvSpPr>
          <p:nvPr/>
        </p:nvSpPr>
        <p:spPr bwMode="auto">
          <a:xfrm>
            <a:off x="1066800" y="152400"/>
            <a:ext cx="69119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4400" b="1">
                <a:solidFill>
                  <a:srgbClr val="FF0000"/>
                </a:solidFill>
              </a:rPr>
              <a:t>实战演练</a:t>
            </a:r>
            <a:endParaRPr lang="zh-CN" altLang="en-US" sz="4400" b="1">
              <a:solidFill>
                <a:srgbClr val="FF0000"/>
              </a:solidFill>
            </a:endParaRPr>
          </a:p>
        </p:txBody>
      </p:sp>
      <p:grpSp>
        <p:nvGrpSpPr>
          <p:cNvPr id="15378" name="Group 18"/>
          <p:cNvGrpSpPr/>
          <p:nvPr/>
        </p:nvGrpSpPr>
        <p:grpSpPr bwMode="auto">
          <a:xfrm>
            <a:off x="3962400" y="4648200"/>
            <a:ext cx="1447800" cy="1874838"/>
            <a:chOff x="2496" y="2928"/>
            <a:chExt cx="912" cy="1181"/>
          </a:xfrm>
        </p:grpSpPr>
        <p:sp>
          <p:nvSpPr>
            <p:cNvPr id="15379" name="Line 19"/>
            <p:cNvSpPr>
              <a:spLocks noChangeShapeType="1"/>
            </p:cNvSpPr>
            <p:nvPr/>
          </p:nvSpPr>
          <p:spPr bwMode="auto">
            <a:xfrm>
              <a:off x="2496" y="2928"/>
              <a:ext cx="0" cy="960"/>
            </a:xfrm>
            <a:prstGeom prst="line">
              <a:avLst/>
            </a:prstGeom>
            <a:noFill/>
            <a:ln w="66675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0" name="Text Box 20"/>
            <p:cNvSpPr txBox="1">
              <a:spLocks noChangeArrowheads="1"/>
            </p:cNvSpPr>
            <p:nvPr/>
          </p:nvSpPr>
          <p:spPr bwMode="auto">
            <a:xfrm>
              <a:off x="2640" y="3744"/>
              <a:ext cx="76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</a:rPr>
                <a:t>G</a:t>
              </a:r>
              <a:endParaRPr lang="en-US" altLang="zh-CN" sz="3200" b="1">
                <a:solidFill>
                  <a:srgbClr val="FF0000"/>
                </a:solidFill>
              </a:endParaRPr>
            </a:p>
          </p:txBody>
        </p:sp>
      </p:grpSp>
      <p:grpSp>
        <p:nvGrpSpPr>
          <p:cNvPr id="15381" name="Group 21"/>
          <p:cNvGrpSpPr/>
          <p:nvPr/>
        </p:nvGrpSpPr>
        <p:grpSpPr bwMode="auto">
          <a:xfrm>
            <a:off x="3962400" y="3048000"/>
            <a:ext cx="990600" cy="1600200"/>
            <a:chOff x="2496" y="1920"/>
            <a:chExt cx="624" cy="1008"/>
          </a:xfrm>
        </p:grpSpPr>
        <p:sp>
          <p:nvSpPr>
            <p:cNvPr id="15382" name="Line 22"/>
            <p:cNvSpPr>
              <a:spLocks noChangeShapeType="1"/>
            </p:cNvSpPr>
            <p:nvPr/>
          </p:nvSpPr>
          <p:spPr bwMode="auto">
            <a:xfrm flipV="1">
              <a:off x="2496" y="2016"/>
              <a:ext cx="0" cy="912"/>
            </a:xfrm>
            <a:prstGeom prst="line">
              <a:avLst/>
            </a:prstGeom>
            <a:noFill/>
            <a:ln w="66675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83" name="Text Box 23"/>
            <p:cNvSpPr txBox="1">
              <a:spLocks noChangeArrowheads="1"/>
            </p:cNvSpPr>
            <p:nvPr/>
          </p:nvSpPr>
          <p:spPr bwMode="auto">
            <a:xfrm>
              <a:off x="2640" y="1920"/>
              <a:ext cx="48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3200" b="1">
                  <a:solidFill>
                    <a:srgbClr val="FF0000"/>
                  </a:solidFill>
                </a:rPr>
                <a:t>F</a:t>
              </a:r>
              <a:r>
                <a:rPr lang="en-US" altLang="zh-CN" sz="3200" b="1" baseline="-25000">
                  <a:solidFill>
                    <a:srgbClr val="FF0000"/>
                  </a:solidFill>
                </a:rPr>
                <a:t>N</a:t>
              </a:r>
              <a:endParaRPr lang="en-US" altLang="zh-CN" sz="3200" b="1" baseline="-2500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Group 2"/>
          <p:cNvGrpSpPr/>
          <p:nvPr/>
        </p:nvGrpSpPr>
        <p:grpSpPr bwMode="auto">
          <a:xfrm>
            <a:off x="3203575" y="0"/>
            <a:ext cx="5634038" cy="765175"/>
            <a:chOff x="2064" y="0"/>
            <a:chExt cx="3549" cy="482"/>
          </a:xfrm>
        </p:grpSpPr>
        <p:sp>
          <p:nvSpPr>
            <p:cNvPr id="16387" name="Rectangle 3"/>
            <p:cNvSpPr>
              <a:spLocks noChangeArrowheads="1"/>
            </p:cNvSpPr>
            <p:nvPr/>
          </p:nvSpPr>
          <p:spPr bwMode="auto">
            <a:xfrm>
              <a:off x="2915" y="73"/>
              <a:ext cx="2698" cy="33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bg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kumimoji="1" lang="en-US" altLang="zh-CN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1</a:t>
              </a:r>
              <a:r>
                <a:rPr kumimoji="1" lang="zh-CN" altLang="en-US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找对象（常是单个物体）</a:t>
              </a:r>
              <a:endParaRPr kumimoji="1" lang="zh-CN" altLang="en-US" sz="28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6388" name="Oval 4"/>
            <p:cNvSpPr>
              <a:spLocks noChangeArrowheads="1"/>
            </p:cNvSpPr>
            <p:nvPr/>
          </p:nvSpPr>
          <p:spPr bwMode="auto">
            <a:xfrm>
              <a:off x="2064" y="0"/>
              <a:ext cx="634" cy="482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389" name="AutoShape 5"/>
            <p:cNvSpPr>
              <a:spLocks noChangeArrowheads="1"/>
            </p:cNvSpPr>
            <p:nvPr/>
          </p:nvSpPr>
          <p:spPr bwMode="auto">
            <a:xfrm>
              <a:off x="2698" y="164"/>
              <a:ext cx="227" cy="182"/>
            </a:xfrm>
            <a:prstGeom prst="rightArrow">
              <a:avLst>
                <a:gd name="adj1" fmla="val 50000"/>
                <a:gd name="adj2" fmla="val 31181"/>
              </a:avLst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6390" name="Text Box 6"/>
          <p:cNvSpPr txBox="1">
            <a:spLocks noChangeArrowheads="1"/>
          </p:cNvSpPr>
          <p:nvPr/>
        </p:nvSpPr>
        <p:spPr bwMode="auto">
          <a:xfrm>
            <a:off x="1905000" y="0"/>
            <a:ext cx="36480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解：对飞机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   由动能定理有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635375" y="1844675"/>
          <a:ext cx="3744913" cy="1082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3" name="公式" r:id="rId1" imgW="1167765" imgH="393700" progId="Equation.3">
                  <p:embed/>
                </p:oleObj>
              </mc:Choice>
              <mc:Fallback>
                <p:oleObj name="公式" r:id="rId1" imgW="1167765" imgH="3937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5375" y="1844675"/>
                        <a:ext cx="3744913" cy="1082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8"/>
          <p:cNvGraphicFramePr>
            <a:graphicFrameLocks noChangeAspect="1"/>
          </p:cNvGraphicFramePr>
          <p:nvPr/>
        </p:nvGraphicFramePr>
        <p:xfrm>
          <a:off x="3573463" y="3141663"/>
          <a:ext cx="2870200" cy="992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4" name="公式" r:id="rId3" imgW="1028700" imgH="419100" progId="Equation.3">
                  <p:embed/>
                </p:oleObj>
              </mc:Choice>
              <mc:Fallback>
                <p:oleObj name="公式" r:id="rId3" imgW="1028700" imgH="4191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3463" y="3141663"/>
                        <a:ext cx="2870200" cy="992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3" name="Object 9"/>
          <p:cNvGraphicFramePr>
            <a:graphicFrameLocks noChangeAspect="1"/>
          </p:cNvGraphicFramePr>
          <p:nvPr/>
        </p:nvGraphicFramePr>
        <p:xfrm>
          <a:off x="3600450" y="4076700"/>
          <a:ext cx="554355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5" name="Microsoft 公式 3.0" r:id="rId5" imgW="2451100" imgH="419100" progId="Equation.3">
                  <p:embed/>
                </p:oleObj>
              </mc:Choice>
              <mc:Fallback>
                <p:oleObj name="Microsoft 公式 3.0" r:id="rId5" imgW="2451100" imgH="4191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0450" y="4076700"/>
                        <a:ext cx="554355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4" name="Object 10"/>
          <p:cNvGraphicFramePr>
            <a:graphicFrameLocks noChangeAspect="1"/>
          </p:cNvGraphicFramePr>
          <p:nvPr/>
        </p:nvGraphicFramePr>
        <p:xfrm>
          <a:off x="3563938" y="5084763"/>
          <a:ext cx="2230437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6" name="Microsoft 公式 3.0" r:id="rId7" imgW="901065" imgH="228600" progId="Equation.3">
                  <p:embed/>
                </p:oleObj>
              </mc:Choice>
              <mc:Fallback>
                <p:oleObj name="Microsoft 公式 3.0" r:id="rId7" imgW="901065" imgH="2286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938" y="5084763"/>
                        <a:ext cx="2230437" cy="566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5" name="Text Box 11"/>
          <p:cNvSpPr txBox="1">
            <a:spLocks noChangeArrowheads="1"/>
          </p:cNvSpPr>
          <p:nvPr/>
        </p:nvSpPr>
        <p:spPr bwMode="auto">
          <a:xfrm>
            <a:off x="539750" y="5715000"/>
            <a:ext cx="7920038" cy="968375"/>
          </a:xfrm>
          <a:prstGeom prst="rect">
            <a:avLst/>
          </a:prstGeom>
          <a:noFill/>
          <a:ln w="22225" algn="ctr">
            <a:solidFill>
              <a:srgbClr val="0000FF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>
                <a:ea typeface="楷体_GB2312" pitchFamily="49" charset="-122"/>
              </a:rPr>
              <a:t>启发：此类问题，牛顿定律和动能定理都适用，但动能定理更简洁明了。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解题步骤</a:t>
            </a:r>
            <a:r>
              <a:rPr lang="en-US" altLang="zh-CN" sz="2800" b="1">
                <a:solidFill>
                  <a:srgbClr val="FF0000"/>
                </a:solidFill>
                <a:ea typeface="楷体_GB2312" pitchFamily="49" charset="-122"/>
              </a:rPr>
              <a:t>:1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ea typeface="楷体_GB2312" pitchFamily="49" charset="-122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、</a:t>
            </a:r>
            <a:r>
              <a:rPr lang="en-US" altLang="zh-CN" sz="2800" b="1">
                <a:solidFill>
                  <a:srgbClr val="FF0000"/>
                </a:solidFill>
                <a:ea typeface="楷体_GB2312" pitchFamily="49" charset="-122"/>
              </a:rPr>
              <a:t>4</a:t>
            </a:r>
            <a:endParaRPr lang="en-US" altLang="zh-CN" sz="2800" b="1">
              <a:solidFill>
                <a:srgbClr val="FF0000"/>
              </a:solidFill>
              <a:ea typeface="楷体_GB2312" pitchFamily="49" charset="-122"/>
            </a:endParaRPr>
          </a:p>
        </p:txBody>
      </p:sp>
      <p:grpSp>
        <p:nvGrpSpPr>
          <p:cNvPr id="16396" name="Group 12"/>
          <p:cNvGrpSpPr/>
          <p:nvPr/>
        </p:nvGrpSpPr>
        <p:grpSpPr bwMode="auto">
          <a:xfrm>
            <a:off x="0" y="1052513"/>
            <a:ext cx="2874963" cy="1120775"/>
            <a:chOff x="3061" y="1000"/>
            <a:chExt cx="1811" cy="797"/>
          </a:xfrm>
        </p:grpSpPr>
        <p:sp>
          <p:nvSpPr>
            <p:cNvPr id="16397" name="Oval 13"/>
            <p:cNvSpPr>
              <a:spLocks noChangeArrowheads="1"/>
            </p:cNvSpPr>
            <p:nvPr/>
          </p:nvSpPr>
          <p:spPr bwMode="auto">
            <a:xfrm>
              <a:off x="4055" y="1635"/>
              <a:ext cx="182" cy="162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rgbClr val="000000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6398" name="Group 14"/>
            <p:cNvGrpSpPr/>
            <p:nvPr/>
          </p:nvGrpSpPr>
          <p:grpSpPr bwMode="auto">
            <a:xfrm>
              <a:off x="3466" y="1000"/>
              <a:ext cx="668" cy="412"/>
              <a:chOff x="521" y="2069"/>
              <a:chExt cx="726" cy="419"/>
            </a:xfrm>
          </p:grpSpPr>
          <p:sp>
            <p:nvSpPr>
              <p:cNvPr id="16399" name="Line 15"/>
              <p:cNvSpPr>
                <a:spLocks noChangeShapeType="1"/>
              </p:cNvSpPr>
              <p:nvPr/>
            </p:nvSpPr>
            <p:spPr bwMode="auto">
              <a:xfrm flipH="1">
                <a:off x="612" y="2432"/>
                <a:ext cx="635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0" name="Text Box 16"/>
              <p:cNvSpPr txBox="1">
                <a:spLocks noChangeArrowheads="1"/>
              </p:cNvSpPr>
              <p:nvPr/>
            </p:nvSpPr>
            <p:spPr bwMode="auto">
              <a:xfrm>
                <a:off x="521" y="2069"/>
                <a:ext cx="363" cy="41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3200"/>
                  <a:t>s</a:t>
                </a:r>
                <a:endParaRPr lang="en-US" altLang="zh-CN" sz="3200"/>
              </a:p>
            </p:txBody>
          </p:sp>
        </p:grpSp>
        <p:sp>
          <p:nvSpPr>
            <p:cNvPr id="16401" name="Text Box 17"/>
            <p:cNvSpPr txBox="1">
              <a:spLocks noChangeArrowheads="1"/>
            </p:cNvSpPr>
            <p:nvPr/>
          </p:nvSpPr>
          <p:spPr bwMode="auto">
            <a:xfrm>
              <a:off x="3061" y="1317"/>
              <a:ext cx="450" cy="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</a:rPr>
                <a:t>F</a:t>
              </a:r>
              <a:r>
                <a:rPr lang="en-US" altLang="zh-CN" sz="2800" b="1" baseline="-25000">
                  <a:solidFill>
                    <a:srgbClr val="FF0000"/>
                  </a:solidFill>
                </a:rPr>
                <a:t>1</a:t>
              </a:r>
              <a:endParaRPr lang="en-US" altLang="zh-CN" sz="2800" b="1" baseline="-25000">
                <a:solidFill>
                  <a:srgbClr val="FF0000"/>
                </a:solidFill>
              </a:endParaRPr>
            </a:p>
          </p:txBody>
        </p:sp>
        <p:sp>
          <p:nvSpPr>
            <p:cNvPr id="16402" name="Line 18"/>
            <p:cNvSpPr>
              <a:spLocks noChangeShapeType="1"/>
            </p:cNvSpPr>
            <p:nvPr/>
          </p:nvSpPr>
          <p:spPr bwMode="auto">
            <a:xfrm flipH="1">
              <a:off x="3117" y="1725"/>
              <a:ext cx="984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03" name="Text Box 19"/>
            <p:cNvSpPr txBox="1">
              <a:spLocks noChangeArrowheads="1"/>
            </p:cNvSpPr>
            <p:nvPr/>
          </p:nvSpPr>
          <p:spPr bwMode="auto">
            <a:xfrm>
              <a:off x="4328" y="1308"/>
              <a:ext cx="544" cy="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FF0000"/>
                  </a:solidFill>
                </a:rPr>
                <a:t>F</a:t>
              </a:r>
              <a:r>
                <a:rPr lang="en-US" altLang="zh-CN" sz="2800" b="1" baseline="-25000">
                  <a:solidFill>
                    <a:srgbClr val="FF0000"/>
                  </a:solidFill>
                </a:rPr>
                <a:t>2</a:t>
              </a:r>
              <a:endParaRPr lang="en-US" altLang="zh-CN" sz="2800" b="1" baseline="-25000">
                <a:solidFill>
                  <a:srgbClr val="FF0000"/>
                </a:solidFill>
              </a:endParaRPr>
            </a:p>
          </p:txBody>
        </p:sp>
        <p:sp>
          <p:nvSpPr>
            <p:cNvPr id="16404" name="Line 20"/>
            <p:cNvSpPr>
              <a:spLocks noChangeShapeType="1"/>
            </p:cNvSpPr>
            <p:nvPr/>
          </p:nvSpPr>
          <p:spPr bwMode="auto">
            <a:xfrm>
              <a:off x="4192" y="1725"/>
              <a:ext cx="42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6405" name="Picture 21" descr="16_06_152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051050" cy="112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6406" name="Group 22"/>
          <p:cNvGrpSpPr/>
          <p:nvPr/>
        </p:nvGrpSpPr>
        <p:grpSpPr bwMode="auto">
          <a:xfrm>
            <a:off x="1042988" y="1844675"/>
            <a:ext cx="4608512" cy="3738563"/>
            <a:chOff x="657" y="1162"/>
            <a:chExt cx="2903" cy="2355"/>
          </a:xfrm>
        </p:grpSpPr>
        <p:sp>
          <p:nvSpPr>
            <p:cNvPr id="16407" name="Rectangle 23"/>
            <p:cNvSpPr>
              <a:spLocks noChangeArrowheads="1"/>
            </p:cNvSpPr>
            <p:nvPr/>
          </p:nvSpPr>
          <p:spPr bwMode="auto">
            <a:xfrm>
              <a:off x="1066" y="1570"/>
              <a:ext cx="363" cy="1947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3</a:t>
              </a:r>
              <a:r>
                <a:rPr kumimoji="1" lang="zh-CN" altLang="en-US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确定各力做功</a:t>
              </a:r>
              <a:endParaRPr kumimoji="1" lang="zh-CN" altLang="en-US" sz="28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6408" name="Oval 24"/>
            <p:cNvSpPr>
              <a:spLocks noChangeArrowheads="1"/>
            </p:cNvSpPr>
            <p:nvPr/>
          </p:nvSpPr>
          <p:spPr bwMode="auto">
            <a:xfrm>
              <a:off x="2154" y="1162"/>
              <a:ext cx="1406" cy="68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6409" name="Line 25"/>
            <p:cNvSpPr>
              <a:spLocks noChangeShapeType="1"/>
            </p:cNvSpPr>
            <p:nvPr/>
          </p:nvSpPr>
          <p:spPr bwMode="auto">
            <a:xfrm flipV="1">
              <a:off x="1383" y="1752"/>
              <a:ext cx="998" cy="589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0" name="Line 26"/>
            <p:cNvSpPr>
              <a:spLocks noChangeShapeType="1"/>
            </p:cNvSpPr>
            <p:nvPr/>
          </p:nvSpPr>
          <p:spPr bwMode="auto">
            <a:xfrm flipV="1">
              <a:off x="657" y="2387"/>
              <a:ext cx="409" cy="0"/>
            </a:xfrm>
            <a:prstGeom prst="line">
              <a:avLst/>
            </a:prstGeom>
            <a:noFill/>
            <a:ln w="127000">
              <a:solidFill>
                <a:srgbClr val="FF0000"/>
              </a:solidFill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411" name="Group 27"/>
          <p:cNvGrpSpPr/>
          <p:nvPr/>
        </p:nvGrpSpPr>
        <p:grpSpPr bwMode="auto">
          <a:xfrm>
            <a:off x="6119813" y="836613"/>
            <a:ext cx="3024187" cy="2232025"/>
            <a:chOff x="3787" y="527"/>
            <a:chExt cx="1905" cy="1406"/>
          </a:xfrm>
        </p:grpSpPr>
        <p:sp>
          <p:nvSpPr>
            <p:cNvPr id="16412" name="Oval 28"/>
            <p:cNvSpPr>
              <a:spLocks noChangeArrowheads="1"/>
            </p:cNvSpPr>
            <p:nvPr/>
          </p:nvSpPr>
          <p:spPr bwMode="auto">
            <a:xfrm>
              <a:off x="3787" y="1071"/>
              <a:ext cx="817" cy="862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6413" name="Group 29"/>
            <p:cNvGrpSpPr/>
            <p:nvPr/>
          </p:nvGrpSpPr>
          <p:grpSpPr bwMode="auto">
            <a:xfrm>
              <a:off x="3923" y="527"/>
              <a:ext cx="1769" cy="635"/>
              <a:chOff x="3923" y="527"/>
              <a:chExt cx="1769" cy="635"/>
            </a:xfrm>
          </p:grpSpPr>
          <p:sp>
            <p:nvSpPr>
              <p:cNvPr id="16414" name="Rectangle 30"/>
              <p:cNvSpPr>
                <a:spLocks noChangeArrowheads="1"/>
              </p:cNvSpPr>
              <p:nvPr/>
            </p:nvSpPr>
            <p:spPr bwMode="auto">
              <a:xfrm>
                <a:off x="3923" y="527"/>
                <a:ext cx="1769" cy="333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rgbClr val="FF0000"/>
                </a:solidFill>
                <a:miter lim="800000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r>
                  <a:rPr kumimoji="1" lang="en-US" altLang="zh-CN" sz="2800" b="1">
                    <a:solidFill>
                      <a:schemeClr val="bg1"/>
                    </a:solidFill>
                    <a:latin typeface="楷体_GB2312" pitchFamily="49" charset="-122"/>
                    <a:ea typeface="楷体_GB2312" pitchFamily="49" charset="-122"/>
                  </a:rPr>
                  <a:t>2</a:t>
                </a:r>
                <a:r>
                  <a:rPr kumimoji="1" lang="zh-CN" altLang="en-US" sz="2800" b="1">
                    <a:solidFill>
                      <a:schemeClr val="bg1"/>
                    </a:solidFill>
                    <a:latin typeface="楷体_GB2312" pitchFamily="49" charset="-122"/>
                    <a:ea typeface="楷体_GB2312" pitchFamily="49" charset="-122"/>
                  </a:rPr>
                  <a:t>运动情况分析</a:t>
                </a:r>
                <a:endParaRPr kumimoji="1" lang="zh-CN" altLang="en-US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endParaRPr>
              </a:p>
            </p:txBody>
          </p:sp>
          <p:sp>
            <p:nvSpPr>
              <p:cNvPr id="16415" name="Line 31"/>
              <p:cNvSpPr>
                <a:spLocks noChangeShapeType="1"/>
              </p:cNvSpPr>
              <p:nvPr/>
            </p:nvSpPr>
            <p:spPr bwMode="auto">
              <a:xfrm flipH="1">
                <a:off x="4468" y="799"/>
                <a:ext cx="453" cy="363"/>
              </a:xfrm>
              <a:prstGeom prst="line">
                <a:avLst/>
              </a:prstGeom>
              <a:noFill/>
              <a:ln w="127000">
                <a:solidFill>
                  <a:srgbClr val="FF0000"/>
                </a:solidFill>
                <a:round/>
                <a:tailEnd type="stealth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16416" name="Group 32"/>
          <p:cNvGrpSpPr/>
          <p:nvPr/>
        </p:nvGrpSpPr>
        <p:grpSpPr bwMode="auto">
          <a:xfrm>
            <a:off x="3203575" y="1628775"/>
            <a:ext cx="5616575" cy="2520950"/>
            <a:chOff x="2018" y="1026"/>
            <a:chExt cx="3538" cy="1588"/>
          </a:xfrm>
        </p:grpSpPr>
        <p:sp>
          <p:nvSpPr>
            <p:cNvPr id="16417" name="Line 33"/>
            <p:cNvSpPr>
              <a:spLocks noChangeShapeType="1"/>
            </p:cNvSpPr>
            <p:nvPr/>
          </p:nvSpPr>
          <p:spPr bwMode="auto">
            <a:xfrm flipH="1" flipV="1">
              <a:off x="4422" y="1979"/>
              <a:ext cx="545" cy="362"/>
            </a:xfrm>
            <a:prstGeom prst="line">
              <a:avLst/>
            </a:prstGeom>
            <a:noFill/>
            <a:ln w="111125">
              <a:solidFill>
                <a:srgbClr val="FF0000"/>
              </a:solidFill>
              <a:prstDash val="sysDot"/>
              <a:round/>
              <a:tailEnd type="stealth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418" name="Rectangle 34"/>
            <p:cNvSpPr>
              <a:spLocks noChangeArrowheads="1"/>
            </p:cNvSpPr>
            <p:nvPr/>
          </p:nvSpPr>
          <p:spPr bwMode="auto">
            <a:xfrm>
              <a:off x="4513" y="2281"/>
              <a:ext cx="1043" cy="333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4</a:t>
              </a:r>
              <a:r>
                <a:rPr kumimoji="1" lang="zh-CN" altLang="en-US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建方程</a:t>
              </a:r>
              <a:endParaRPr kumimoji="1" lang="zh-CN" altLang="en-US" sz="28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6419" name="Rectangle 35"/>
            <p:cNvSpPr>
              <a:spLocks noChangeArrowheads="1"/>
            </p:cNvSpPr>
            <p:nvPr/>
          </p:nvSpPr>
          <p:spPr bwMode="auto">
            <a:xfrm>
              <a:off x="2018" y="1026"/>
              <a:ext cx="2767" cy="953"/>
            </a:xfrm>
            <a:prstGeom prst="rect">
              <a:avLst/>
            </a:prstGeom>
            <a:noFill/>
            <a:ln w="57150">
              <a:solidFill>
                <a:srgbClr val="FF0000"/>
              </a:solidFill>
              <a:prstDash val="sysDot"/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6420" name="Group 36"/>
          <p:cNvGrpSpPr/>
          <p:nvPr/>
        </p:nvGrpSpPr>
        <p:grpSpPr bwMode="auto">
          <a:xfrm>
            <a:off x="468313" y="2276475"/>
            <a:ext cx="574675" cy="2876550"/>
            <a:chOff x="295" y="1434"/>
            <a:chExt cx="362" cy="1812"/>
          </a:xfrm>
        </p:grpSpPr>
        <p:sp>
          <p:nvSpPr>
            <p:cNvPr id="16421" name="Rectangle 37"/>
            <p:cNvSpPr>
              <a:spLocks noChangeArrowheads="1"/>
            </p:cNvSpPr>
            <p:nvPr/>
          </p:nvSpPr>
          <p:spPr bwMode="auto">
            <a:xfrm>
              <a:off x="295" y="1837"/>
              <a:ext cx="362" cy="1409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rgbClr val="FF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kumimoji="1" lang="en-US" altLang="zh-CN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kumimoji="1" lang="zh-CN" altLang="en-US" sz="2800" b="1">
                  <a:solidFill>
                    <a:schemeClr val="bg1"/>
                  </a:solidFill>
                  <a:latin typeface="楷体_GB2312" pitchFamily="49" charset="-122"/>
                  <a:ea typeface="楷体_GB2312" pitchFamily="49" charset="-122"/>
                </a:rPr>
                <a:t>受力分析</a:t>
              </a:r>
              <a:endParaRPr kumimoji="1" lang="zh-CN" altLang="en-US" sz="2800" b="1">
                <a:solidFill>
                  <a:schemeClr val="bg1"/>
                </a:solidFill>
                <a:latin typeface="楷体_GB2312" pitchFamily="49" charset="-122"/>
                <a:ea typeface="楷体_GB2312" pitchFamily="49" charset="-122"/>
              </a:endParaRPr>
            </a:p>
          </p:txBody>
        </p:sp>
        <p:sp>
          <p:nvSpPr>
            <p:cNvPr id="16422" name="Line 38"/>
            <p:cNvSpPr>
              <a:spLocks noChangeShapeType="1"/>
            </p:cNvSpPr>
            <p:nvPr/>
          </p:nvSpPr>
          <p:spPr bwMode="auto">
            <a:xfrm flipH="1">
              <a:off x="567" y="1434"/>
              <a:ext cx="0" cy="408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prstDash val="sysDot"/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800" decel="100000" fill="hold"/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10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1000"/>
                                        <p:tgtEl>
                                          <p:spTgt spid="16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2000"/>
                                        <p:tgtEl>
                                          <p:spTgt spid="16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0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1000"/>
                                        <p:tgtEl>
                                          <p:spTgt spid="16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0" grpId="0"/>
      <p:bldP spid="1639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>
                <a:solidFill>
                  <a:srgbClr val="FF0000"/>
                </a:solidFill>
              </a:rPr>
              <a:t>延伸思考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741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538163" y="1827213"/>
            <a:ext cx="8143875" cy="3635375"/>
          </a:xfrm>
        </p:spPr>
        <p:txBody>
          <a:bodyPr/>
          <a:lstStyle/>
          <a:p>
            <a:r>
              <a:rPr lang="zh-CN" altLang="en-US" sz="2800" b="1"/>
              <a:t>若该飞机经过翻山越岭，跋山涉水，终于来到了咱们龙二高上空，并打算在咱们二高的跑道上降落，若飞机质量仍是</a:t>
            </a:r>
            <a:endParaRPr lang="zh-CN" altLang="en-US" sz="2800" b="1"/>
          </a:p>
          <a:p>
            <a:r>
              <a:rPr lang="zh-CN" altLang="en-US" sz="2800" b="1"/>
              <a:t>飞机所受平均阻力是飞机自身重量的</a:t>
            </a:r>
            <a:r>
              <a:rPr lang="en-US" altLang="zh-CN" sz="2800" b="1"/>
              <a:t>0.2</a:t>
            </a:r>
            <a:r>
              <a:rPr lang="zh-CN" altLang="en-US" sz="2800" b="1"/>
              <a:t>倍，飞机降落到跑道上时的速度为</a:t>
            </a:r>
            <a:r>
              <a:rPr lang="en-US" altLang="zh-CN" sz="2800" b="1"/>
              <a:t>100m\s</a:t>
            </a:r>
            <a:r>
              <a:rPr lang="zh-CN" altLang="en-US" sz="2800" b="1"/>
              <a:t>，若校长请你来设计这条跑道，那么这条跑道至少要多长，才能保证飞机不滑出跑道？</a:t>
            </a:r>
            <a:endParaRPr lang="zh-CN" altLang="en-US" sz="2800" b="1"/>
          </a:p>
        </p:txBody>
      </p:sp>
      <p:graphicFrame>
        <p:nvGraphicFramePr>
          <p:cNvPr id="17412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5375275" y="2667000"/>
          <a:ext cx="3467100" cy="655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4" name="Microsoft 公式 3.0" r:id="rId1" imgW="1002665" imgH="228600" progId="Equation.3">
                  <p:embed/>
                </p:oleObj>
              </mc:Choice>
              <mc:Fallback>
                <p:oleObj name="Microsoft 公式 3.0" r:id="rId1" imgW="1002665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5275" y="2667000"/>
                        <a:ext cx="3467100" cy="655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107950" y="44450"/>
            <a:ext cx="8713788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en-US" altLang="zh-CN" sz="3200" b="1">
              <a:latin typeface="仿宋_GB2312" pitchFamily="49" charset="-122"/>
              <a:ea typeface="仿宋_GB2312" pitchFamily="49" charset="-122"/>
            </a:endParaRPr>
          </a:p>
          <a:p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例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2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、如图所示，物体从高为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h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的斜面体的顶端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A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由静止开始滑下，滑到水平面上的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B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点静止，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A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到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B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的水平距离为</a:t>
            </a:r>
            <a:r>
              <a:rPr kumimoji="1" lang="en-US" altLang="zh-CN" sz="3200" b="1">
                <a:latin typeface="仿宋_GB2312" pitchFamily="49" charset="-122"/>
                <a:ea typeface="仿宋_GB2312" pitchFamily="49" charset="-122"/>
              </a:rPr>
              <a:t>S</a:t>
            </a:r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，求：</a:t>
            </a:r>
            <a:endParaRPr kumimoji="1" lang="zh-CN" altLang="en-US" sz="3200" b="1">
              <a:latin typeface="仿宋_GB2312" pitchFamily="49" charset="-122"/>
              <a:ea typeface="仿宋_GB2312" pitchFamily="49" charset="-122"/>
            </a:endParaRPr>
          </a:p>
          <a:p>
            <a:r>
              <a:rPr kumimoji="1" lang="zh-CN" altLang="en-US" sz="3200" b="1">
                <a:latin typeface="仿宋_GB2312" pitchFamily="49" charset="-122"/>
                <a:ea typeface="仿宋_GB2312" pitchFamily="49" charset="-122"/>
              </a:rPr>
              <a:t>物体与接触面间的动摩擦因数（已知：斜面体和水平面都由同种材料制成）</a:t>
            </a:r>
            <a:endParaRPr kumimoji="1" lang="zh-CN" altLang="en-US" sz="3200" b="1"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18435" name="Picture 3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3284538"/>
            <a:ext cx="5257800" cy="2484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268413"/>
            <a:ext cx="4067175" cy="2376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12738" y="153988"/>
            <a:ext cx="8602662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解</a:t>
            </a:r>
            <a:r>
              <a:rPr kumimoji="1" lang="zh-CN" altLang="en-US" sz="2400" b="1">
                <a:latin typeface="Times New Roman" pitchFamily="18" charset="0"/>
                <a:sym typeface="Wingdings" pitchFamily="2" charset="2"/>
              </a:rPr>
              <a:t>法</a:t>
            </a:r>
            <a:r>
              <a:rPr kumimoji="1" lang="zh-CN" altLang="en-US" sz="2400" b="1">
                <a:latin typeface="Times New Roman" pitchFamily="18" charset="0"/>
              </a:rPr>
              <a:t>一</a:t>
            </a:r>
            <a:r>
              <a:rPr kumimoji="1" lang="en-US" altLang="zh-CN" sz="2400" b="1">
                <a:latin typeface="Times New Roman" pitchFamily="18" charset="0"/>
              </a:rPr>
              <a:t>:  (</a:t>
            </a:r>
            <a:r>
              <a:rPr kumimoji="1" lang="zh-CN" altLang="en-US" sz="2400" b="1">
                <a:latin typeface="Times New Roman" pitchFamily="18" charset="0"/>
              </a:rPr>
              <a:t>过程分段法</a:t>
            </a:r>
            <a:r>
              <a:rPr kumimoji="1" lang="en-US" altLang="zh-CN" sz="2400" b="1">
                <a:latin typeface="Times New Roman" pitchFamily="18" charset="0"/>
              </a:rPr>
              <a:t>)</a:t>
            </a:r>
            <a:endParaRPr kumimoji="1" lang="en-US" altLang="zh-CN" sz="2400" b="1">
              <a:latin typeface="Times New Roman" pitchFamily="18" charset="0"/>
            </a:endParaRPr>
          </a:p>
          <a:p>
            <a:r>
              <a:rPr kumimoji="1" lang="zh-CN" altLang="en-US" sz="2400" b="1">
                <a:latin typeface="Times New Roman" pitchFamily="18" charset="0"/>
              </a:rPr>
              <a:t>设物体质量为</a:t>
            </a:r>
            <a:r>
              <a:rPr kumimoji="1" lang="en-US" altLang="zh-CN" sz="2400" b="1">
                <a:latin typeface="Times New Roman" pitchFamily="18" charset="0"/>
              </a:rPr>
              <a:t>m,</a:t>
            </a:r>
            <a:r>
              <a:rPr kumimoji="1" lang="zh-CN" altLang="en-US" sz="2400" b="1">
                <a:latin typeface="Times New Roman" pitchFamily="18" charset="0"/>
              </a:rPr>
              <a:t>斜面长为</a:t>
            </a:r>
            <a:r>
              <a:rPr kumimoji="1" lang="en-US" altLang="zh-CN" sz="2400" b="1">
                <a:latin typeface="Times New Roman" pitchFamily="18" charset="0"/>
              </a:rPr>
              <a:t>L,</a:t>
            </a:r>
            <a:r>
              <a:rPr kumimoji="1" lang="zh-CN" altLang="en-US" sz="2400" b="1">
                <a:latin typeface="Times New Roman" pitchFamily="18" charset="0"/>
              </a:rPr>
              <a:t>物体与接触面间的动摩擦因数为</a:t>
            </a:r>
            <a:endParaRPr kumimoji="1" lang="zh-CN" altLang="en-US" sz="2400" b="1">
              <a:latin typeface="Times New Roman" pitchFamily="18" charset="0"/>
            </a:endParaRPr>
          </a:p>
          <a:p>
            <a:r>
              <a:rPr kumimoji="1" lang="zh-CN" altLang="en-US" sz="2400" b="1">
                <a:latin typeface="Times New Roman" pitchFamily="18" charset="0"/>
              </a:rPr>
              <a:t>     </a:t>
            </a:r>
            <a:r>
              <a:rPr kumimoji="1" lang="en-US" altLang="zh-CN" sz="2400" b="1">
                <a:latin typeface="Times New Roman" pitchFamily="18" charset="0"/>
              </a:rPr>
              <a:t>,</a:t>
            </a:r>
            <a:r>
              <a:rPr kumimoji="1" lang="zh-CN" altLang="en-US" sz="2400" b="1">
                <a:latin typeface="Times New Roman" pitchFamily="18" charset="0"/>
              </a:rPr>
              <a:t>滑到</a:t>
            </a:r>
            <a:r>
              <a:rPr kumimoji="1" lang="en-US" altLang="zh-CN" sz="2400" b="1">
                <a:latin typeface="Times New Roman" pitchFamily="18" charset="0"/>
              </a:rPr>
              <a:t>C</a:t>
            </a:r>
            <a:r>
              <a:rPr kumimoji="1" lang="zh-CN" altLang="en-US" sz="2400" b="1">
                <a:latin typeface="Times New Roman" pitchFamily="18" charset="0"/>
              </a:rPr>
              <a:t>点的速度为</a:t>
            </a:r>
            <a:r>
              <a:rPr kumimoji="1" lang="en-US" altLang="zh-CN" sz="2400" b="1">
                <a:latin typeface="Times New Roman" pitchFamily="18" charset="0"/>
              </a:rPr>
              <a:t>V,</a:t>
            </a:r>
            <a:r>
              <a:rPr kumimoji="1" lang="zh-CN" altLang="en-US" sz="2400" b="1">
                <a:latin typeface="Times New Roman" pitchFamily="18" charset="0"/>
              </a:rPr>
              <a:t>从</a:t>
            </a:r>
            <a:r>
              <a:rPr kumimoji="1" lang="en-US" altLang="zh-CN" sz="2400" b="1">
                <a:latin typeface="Times New Roman" pitchFamily="18" charset="0"/>
              </a:rPr>
              <a:t>A</a:t>
            </a:r>
            <a:r>
              <a:rPr kumimoji="1" lang="zh-CN" altLang="en-US" sz="2400" b="1">
                <a:latin typeface="Times New Roman" pitchFamily="18" charset="0"/>
              </a:rPr>
              <a:t>滑到</a:t>
            </a:r>
            <a:r>
              <a:rPr kumimoji="1" lang="en-US" altLang="zh-CN" sz="2400" b="1">
                <a:latin typeface="Times New Roman" pitchFamily="18" charset="0"/>
              </a:rPr>
              <a:t>C,</a:t>
            </a:r>
            <a:r>
              <a:rPr kumimoji="1" lang="zh-CN" altLang="en-US" sz="2400" b="1">
                <a:latin typeface="Times New Roman" pitchFamily="18" charset="0"/>
              </a:rPr>
              <a:t>由动能定理有</a:t>
            </a:r>
            <a:r>
              <a:rPr kumimoji="1" lang="en-US" altLang="zh-CN" sz="2400" b="1">
                <a:latin typeface="Times New Roman" pitchFamily="18" charset="0"/>
              </a:rPr>
              <a:t>: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411163" y="981075"/>
          <a:ext cx="357187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name="公式" r:id="rId2" imgW="152400" imgH="165100" progId="Equation.3">
                  <p:embed/>
                </p:oleObj>
              </mc:Choice>
              <mc:Fallback>
                <p:oleObj name="公式" r:id="rId2" imgW="152400" imgH="165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163" y="981075"/>
                        <a:ext cx="357187" cy="387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5"/>
          <p:cNvGraphicFramePr>
            <a:graphicFrameLocks noChangeAspect="1"/>
          </p:cNvGraphicFramePr>
          <p:nvPr/>
        </p:nvGraphicFramePr>
        <p:xfrm>
          <a:off x="1200150" y="1196975"/>
          <a:ext cx="3402013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9" name="公式" r:id="rId4" imgW="1600200" imgH="635000" progId="Equation.3">
                  <p:embed/>
                </p:oleObj>
              </mc:Choice>
              <mc:Fallback>
                <p:oleObj name="公式" r:id="rId4" imgW="1600200" imgH="6350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0150" y="1196975"/>
                        <a:ext cx="3402013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539750" y="2035175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而</a:t>
            </a:r>
            <a:endParaRPr kumimoji="1" lang="zh-CN" altLang="en-US" sz="2400" b="1">
              <a:latin typeface="Times New Roman" pitchFamily="18" charset="0"/>
            </a:endParaRP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95288" y="2781300"/>
            <a:ext cx="4214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物体从</a:t>
            </a:r>
            <a:r>
              <a:rPr kumimoji="1" lang="en-US" altLang="zh-CN" sz="2400" b="1">
                <a:latin typeface="Times New Roman" pitchFamily="18" charset="0"/>
              </a:rPr>
              <a:t>C</a:t>
            </a:r>
            <a:r>
              <a:rPr kumimoji="1" lang="zh-CN" altLang="en-US" sz="2400" b="1">
                <a:latin typeface="Times New Roman" pitchFamily="18" charset="0"/>
              </a:rPr>
              <a:t>滑到</a:t>
            </a:r>
            <a:r>
              <a:rPr kumimoji="1" lang="en-US" altLang="zh-CN" sz="2400" b="1">
                <a:latin typeface="Times New Roman" pitchFamily="18" charset="0"/>
              </a:rPr>
              <a:t>B, </a:t>
            </a:r>
            <a:r>
              <a:rPr kumimoji="1" lang="zh-CN" altLang="en-US" sz="2400" b="1">
                <a:latin typeface="Times New Roman" pitchFamily="18" charset="0"/>
              </a:rPr>
              <a:t>由动能定理有</a:t>
            </a:r>
            <a:r>
              <a:rPr kumimoji="1" lang="en-US" altLang="zh-CN" sz="2400" b="1">
                <a:latin typeface="Times New Roman" pitchFamily="18" charset="0"/>
              </a:rPr>
              <a:t>:</a:t>
            </a:r>
            <a:endParaRPr kumimoji="1" lang="en-US" altLang="zh-CN" sz="2400" b="1">
              <a:latin typeface="Times New Roman" pitchFamily="18" charset="0"/>
            </a:endParaRPr>
          </a:p>
        </p:txBody>
      </p:sp>
      <p:graphicFrame>
        <p:nvGraphicFramePr>
          <p:cNvPr id="19464" name="Object 8"/>
          <p:cNvGraphicFramePr>
            <a:graphicFrameLocks noChangeAspect="1"/>
          </p:cNvGraphicFramePr>
          <p:nvPr/>
        </p:nvGraphicFramePr>
        <p:xfrm>
          <a:off x="4508500" y="3390900"/>
          <a:ext cx="127000" cy="76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name="公式" r:id="rId6" imgW="126365" imgH="76200" progId="Equation.3">
                  <p:embed/>
                </p:oleObj>
              </mc:Choice>
              <mc:Fallback>
                <p:oleObj name="公式" r:id="rId6" imgW="126365" imgH="76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08500" y="3390900"/>
                        <a:ext cx="127000" cy="76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5" name="Object 9"/>
          <p:cNvGraphicFramePr>
            <a:graphicFrameLocks noChangeAspect="1"/>
          </p:cNvGraphicFramePr>
          <p:nvPr/>
        </p:nvGraphicFramePr>
        <p:xfrm>
          <a:off x="2362200" y="3276600"/>
          <a:ext cx="2928938" cy="2895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公式" r:id="rId8" imgW="1257300" imgH="1270000" progId="Equation.3">
                  <p:embed/>
                </p:oleObj>
              </mc:Choice>
              <mc:Fallback>
                <p:oleObj name="公式" r:id="rId8" imgW="1257300" imgH="12700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3276600"/>
                        <a:ext cx="2928938" cy="2895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7463" y="5513388"/>
            <a:ext cx="2393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联①②③④ 解得</a:t>
            </a:r>
            <a:endParaRPr kumimoji="1" lang="zh-CN" altLang="en-US" sz="2400" b="1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2" grpId="0"/>
      <p:bldP spid="19463" grpId="0"/>
      <p:bldP spid="1946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52400"/>
            <a:ext cx="5041900" cy="2382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50825" y="2562225"/>
            <a:ext cx="85693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解法二：（过程整体法）物体从</a:t>
            </a:r>
            <a:r>
              <a:rPr kumimoji="1" lang="en-US" altLang="zh-CN" sz="2400" b="1">
                <a:latin typeface="Times New Roman" pitchFamily="18" charset="0"/>
              </a:rPr>
              <a:t>A</a:t>
            </a:r>
            <a:r>
              <a:rPr kumimoji="1" lang="zh-CN" altLang="en-US" sz="2400" b="1">
                <a:latin typeface="Times New Roman" pitchFamily="18" charset="0"/>
              </a:rPr>
              <a:t>由静止滑到</a:t>
            </a:r>
            <a:r>
              <a:rPr kumimoji="1" lang="en-US" altLang="zh-CN" sz="2400" b="1">
                <a:latin typeface="Times New Roman" pitchFamily="18" charset="0"/>
              </a:rPr>
              <a:t>B</a:t>
            </a:r>
            <a:r>
              <a:rPr kumimoji="1" lang="zh-CN" altLang="en-US" sz="2400" b="1">
                <a:latin typeface="Times New Roman" pitchFamily="18" charset="0"/>
              </a:rPr>
              <a:t>的过程中，由动能定理有：</a:t>
            </a:r>
            <a:endParaRPr kumimoji="1" lang="zh-CN" altLang="en-US" sz="2400" b="1">
              <a:latin typeface="Times New Roman" pitchFamily="18" charset="0"/>
            </a:endParaRPr>
          </a:p>
        </p:txBody>
      </p:sp>
      <p:graphicFrame>
        <p:nvGraphicFramePr>
          <p:cNvPr id="20484" name="Object 4"/>
          <p:cNvGraphicFramePr>
            <a:graphicFrameLocks noChangeAspect="1"/>
          </p:cNvGraphicFramePr>
          <p:nvPr/>
        </p:nvGraphicFramePr>
        <p:xfrm>
          <a:off x="2484438" y="2998788"/>
          <a:ext cx="4535487" cy="18780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公式" r:id="rId2" imgW="1955800" imgH="863600" progId="Equation.3">
                  <p:embed/>
                </p:oleObj>
              </mc:Choice>
              <mc:Fallback>
                <p:oleObj name="公式" r:id="rId2" imgW="1955800" imgH="863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2998788"/>
                        <a:ext cx="4535487" cy="18780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1971675" y="3455988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而</a:t>
            </a:r>
            <a:endParaRPr kumimoji="1" lang="zh-CN" altLang="en-US" sz="2400" b="1">
              <a:latin typeface="Times New Roman" pitchFamily="18" charset="0"/>
            </a:endParaRPr>
          </a:p>
        </p:txBody>
      </p:sp>
      <p:sp>
        <p:nvSpPr>
          <p:cNvPr id="20486" name="Text Box 6"/>
          <p:cNvSpPr txBox="1">
            <a:spLocks noChangeArrowheads="1"/>
          </p:cNvSpPr>
          <p:nvPr/>
        </p:nvSpPr>
        <p:spPr bwMode="auto">
          <a:xfrm>
            <a:off x="466725" y="4219575"/>
            <a:ext cx="2012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latin typeface="Times New Roman" pitchFamily="18" charset="0"/>
              </a:rPr>
              <a:t>由①和②式得</a:t>
            </a:r>
            <a:endParaRPr kumimoji="1" lang="zh-CN" altLang="en-US" sz="2400" b="1">
              <a:latin typeface="Times New Roman" pitchFamily="18" charset="0"/>
            </a:endParaRP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6924675" y="2922588"/>
            <a:ext cx="1174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Times New Roman" pitchFamily="18" charset="0"/>
              </a:rPr>
              <a:t>…….①</a:t>
            </a:r>
            <a:endParaRPr kumimoji="1" lang="en-US" altLang="zh-CN" sz="2400">
              <a:latin typeface="Times New Roman" pitchFamily="18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6924675" y="3532188"/>
            <a:ext cx="1174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en-US" altLang="zh-CN" sz="2400">
                <a:latin typeface="Times New Roman" pitchFamily="18" charset="0"/>
              </a:rPr>
              <a:t>…….②</a:t>
            </a:r>
            <a:endParaRPr kumimoji="1" lang="en-US" altLang="zh-CN" sz="240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  <p:bldP spid="20485" grpId="0" autoUpdateAnimBg="0"/>
      <p:bldP spid="20486" grpId="0" autoUpdateAnimBg="0"/>
      <p:bldP spid="20487" grpId="0" autoUpdateAnimBg="0"/>
      <p:bldP spid="20488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68313" y="228600"/>
            <a:ext cx="8229600" cy="1143000"/>
          </a:xfrm>
        </p:spPr>
        <p:txBody>
          <a:bodyPr/>
          <a:lstStyle/>
          <a:p>
            <a:r>
              <a:rPr lang="zh-CN" altLang="en-US" b="1">
                <a:solidFill>
                  <a:srgbClr val="FF0000"/>
                </a:solidFill>
              </a:rPr>
              <a:t>延伸思考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0" y="1125538"/>
            <a:ext cx="8135938" cy="1439862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kumimoji="1" lang="en-US" altLang="zh-CN" b="1"/>
              <a:t>1,</a:t>
            </a:r>
            <a:r>
              <a:rPr kumimoji="1" lang="zh-CN" altLang="en-US" b="1"/>
              <a:t>若物体的质量为</a:t>
            </a:r>
            <a:r>
              <a:rPr kumimoji="1" lang="en-US" altLang="zh-CN" b="1"/>
              <a:t>m, </a:t>
            </a:r>
            <a:r>
              <a:rPr lang="zh-CN" altLang="en-US" b="1"/>
              <a:t>现用一沿着轨道方向的拉力</a:t>
            </a:r>
            <a:r>
              <a:rPr lang="en-US" altLang="zh-CN" b="1"/>
              <a:t>F</a:t>
            </a:r>
            <a:r>
              <a:rPr lang="zh-CN" altLang="en-US" b="1"/>
              <a:t>拉滑块</a:t>
            </a:r>
            <a:r>
              <a:rPr lang="en-US" altLang="zh-CN" b="1"/>
              <a:t>,</a:t>
            </a:r>
            <a:r>
              <a:rPr lang="zh-CN" altLang="en-US" b="1"/>
              <a:t>使它缓慢的由</a:t>
            </a:r>
            <a:r>
              <a:rPr lang="en-US" altLang="zh-CN" b="1"/>
              <a:t>B</a:t>
            </a:r>
            <a:r>
              <a:rPr lang="zh-CN" altLang="en-US" b="1"/>
              <a:t>回到</a:t>
            </a:r>
            <a:r>
              <a:rPr lang="en-US" altLang="zh-CN" b="1"/>
              <a:t>A,</a:t>
            </a:r>
            <a:r>
              <a:rPr lang="zh-CN" altLang="en-US" b="1"/>
              <a:t>则拉力对滑块做的功等于多少</a:t>
            </a:r>
            <a:r>
              <a:rPr lang="en-US" altLang="zh-CN" b="1"/>
              <a:t>?    </a:t>
            </a:r>
            <a:endParaRPr lang="en-US" altLang="zh-CN" b="1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5867400" y="2133600"/>
            <a:ext cx="1631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/>
              <a:t>(</a:t>
            </a:r>
            <a:r>
              <a:rPr lang="en-US" altLang="zh-CN" sz="3600">
                <a:solidFill>
                  <a:srgbClr val="FF0000"/>
                </a:solidFill>
              </a:rPr>
              <a:t>2mgh</a:t>
            </a:r>
            <a:r>
              <a:rPr lang="en-US" altLang="zh-CN" sz="3600"/>
              <a:t>)</a:t>
            </a:r>
            <a:endParaRPr lang="en-US" altLang="zh-CN" sz="3600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0" y="2420938"/>
            <a:ext cx="49688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/>
              <a:t>2,   </a:t>
            </a:r>
            <a:r>
              <a:rPr lang="zh-CN" altLang="en-US" sz="3200" b="1"/>
              <a:t>若不拉物体，仅在</a:t>
            </a:r>
            <a:r>
              <a:rPr lang="en-US" altLang="zh-CN" sz="3200" b="1"/>
              <a:t>B</a:t>
            </a:r>
            <a:r>
              <a:rPr lang="zh-CN" altLang="en-US" sz="3200" b="1"/>
              <a:t>点给物体一初速度</a:t>
            </a:r>
            <a:r>
              <a:rPr lang="en-US" altLang="zh-CN" sz="3200" b="1"/>
              <a:t>v</a:t>
            </a:r>
            <a:r>
              <a:rPr lang="zh-CN" altLang="en-US" sz="3200" b="1"/>
              <a:t>，则</a:t>
            </a:r>
            <a:r>
              <a:rPr lang="en-US" altLang="zh-CN" sz="3200" b="1"/>
              <a:t>v</a:t>
            </a:r>
            <a:r>
              <a:rPr lang="zh-CN" altLang="en-US" sz="3200" b="1"/>
              <a:t>多大时，恰能使物体沿原路回到</a:t>
            </a:r>
            <a:r>
              <a:rPr lang="en-US" altLang="zh-CN" sz="3200" b="1"/>
              <a:t>A</a:t>
            </a:r>
            <a:r>
              <a:rPr lang="zh-CN" altLang="en-US" sz="3200" b="1"/>
              <a:t>点？</a:t>
            </a:r>
            <a:endParaRPr lang="zh-CN" altLang="en-US" sz="3200" b="1"/>
          </a:p>
        </p:txBody>
      </p:sp>
      <p:pic>
        <p:nvPicPr>
          <p:cNvPr id="21510" name="Picture 6" descr="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852738"/>
            <a:ext cx="3817937" cy="180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179388" y="4797425"/>
            <a:ext cx="6096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/>
              <a:t>若减小倾角</a:t>
            </a:r>
            <a:r>
              <a:rPr lang="en-US" altLang="zh-CN" sz="3600" b="1"/>
              <a:t>,</a:t>
            </a:r>
            <a:r>
              <a:rPr lang="zh-CN" altLang="en-US" sz="3600" b="1"/>
              <a:t>则速度又为多大</a:t>
            </a:r>
            <a:r>
              <a:rPr lang="en-US" altLang="zh-CN" sz="3600" b="1"/>
              <a:t>?</a:t>
            </a:r>
            <a:endParaRPr lang="en-US" altLang="zh-CN" sz="36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  <p:bldP spid="21508" grpId="0"/>
      <p:bldP spid="21509" grpId="0"/>
      <p:bldP spid="215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5" name="Text Box 7"/>
          <p:cNvSpPr txBox="1">
            <a:spLocks noChangeArrowheads="1"/>
          </p:cNvSpPr>
          <p:nvPr/>
        </p:nvSpPr>
        <p:spPr bwMode="auto">
          <a:xfrm>
            <a:off x="457200" y="990600"/>
            <a:ext cx="19050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191925"/>
                </a:solidFill>
                <a:latin typeface="Times New Roman" pitchFamily="18" charset="0"/>
              </a:rPr>
              <a:t>1. </a:t>
            </a:r>
            <a:r>
              <a:rPr kumimoji="1" lang="zh-CN" altLang="en-US" sz="3200" b="1">
                <a:solidFill>
                  <a:srgbClr val="191925"/>
                </a:solidFill>
                <a:latin typeface="Times New Roman" pitchFamily="18" charset="0"/>
              </a:rPr>
              <a:t>动能：</a:t>
            </a:r>
            <a:endParaRPr kumimoji="1" lang="zh-CN" altLang="en-US" sz="3200" b="1">
              <a:solidFill>
                <a:srgbClr val="191925"/>
              </a:solidFill>
              <a:latin typeface="Times New Roman" pitchFamily="18" charset="0"/>
            </a:endParaRP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381000" y="1905000"/>
            <a:ext cx="3581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191925"/>
                </a:solidFill>
                <a:latin typeface="Times New Roman" pitchFamily="18" charset="0"/>
              </a:rPr>
              <a:t>2. </a:t>
            </a:r>
            <a:r>
              <a:rPr kumimoji="1" lang="zh-CN" altLang="en-US" sz="3200" b="1">
                <a:solidFill>
                  <a:srgbClr val="191925"/>
                </a:solidFill>
                <a:latin typeface="Times New Roman" pitchFamily="18" charset="0"/>
              </a:rPr>
              <a:t>动能定理：</a:t>
            </a:r>
            <a:endParaRPr kumimoji="1" lang="zh-CN" altLang="en-US" sz="3200" b="1">
              <a:solidFill>
                <a:srgbClr val="191925"/>
              </a:solidFill>
              <a:latin typeface="Times New Roman" pitchFamily="18" charset="0"/>
            </a:endParaRPr>
          </a:p>
        </p:txBody>
      </p:sp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381000" y="3581400"/>
            <a:ext cx="6629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>
                <a:solidFill>
                  <a:srgbClr val="191925"/>
                </a:solidFill>
                <a:latin typeface="Times New Roman" pitchFamily="18" charset="0"/>
              </a:rPr>
              <a:t>3. </a:t>
            </a:r>
            <a:r>
              <a:rPr kumimoji="1" lang="zh-CN" altLang="en-US" sz="3200" b="1">
                <a:solidFill>
                  <a:srgbClr val="191925"/>
                </a:solidFill>
                <a:latin typeface="Times New Roman" pitchFamily="18" charset="0"/>
              </a:rPr>
              <a:t>动能定理的适用范围</a:t>
            </a:r>
            <a:endParaRPr kumimoji="1" lang="zh-CN" altLang="en-US" sz="3200" b="1">
              <a:solidFill>
                <a:srgbClr val="191925"/>
              </a:solidFill>
              <a:latin typeface="Times New Roman" pitchFamily="18" charset="0"/>
            </a:endParaRPr>
          </a:p>
        </p:txBody>
      </p:sp>
      <p:grpSp>
        <p:nvGrpSpPr>
          <p:cNvPr id="22538" name="Group 10"/>
          <p:cNvGrpSpPr/>
          <p:nvPr/>
        </p:nvGrpSpPr>
        <p:grpSpPr bwMode="auto">
          <a:xfrm>
            <a:off x="3200400" y="838200"/>
            <a:ext cx="2590800" cy="685800"/>
            <a:chOff x="2325" y="768"/>
            <a:chExt cx="939" cy="508"/>
          </a:xfrm>
        </p:grpSpPr>
        <p:graphicFrame>
          <p:nvGraphicFramePr>
            <p:cNvPr id="22539" name="Object 11"/>
            <p:cNvGraphicFramePr>
              <a:graphicFrameLocks noChangeAspect="1"/>
            </p:cNvGraphicFramePr>
            <p:nvPr/>
          </p:nvGraphicFramePr>
          <p:xfrm>
            <a:off x="2592" y="768"/>
            <a:ext cx="672" cy="50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6" name="Equation" r:id="rId1" imgW="520700" imgH="393700" progId="Equation.DSMT4">
                    <p:embed/>
                  </p:oleObj>
                </mc:Choice>
                <mc:Fallback>
                  <p:oleObj name="Equation" r:id="rId1" imgW="520700" imgH="393700" progId="Equation.DSMT4">
                    <p:embed/>
                    <p:pic>
                      <p:nvPicPr>
                        <p:cNvPr id="0" name="Object 1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92" y="768"/>
                          <a:ext cx="672" cy="50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540" name="Object 12"/>
            <p:cNvGraphicFramePr>
              <a:graphicFrameLocks noChangeAspect="1"/>
            </p:cNvGraphicFramePr>
            <p:nvPr/>
          </p:nvGraphicFramePr>
          <p:xfrm>
            <a:off x="2325" y="856"/>
            <a:ext cx="300" cy="36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2547" name="Equation" r:id="rId3" imgW="190500" imgH="228600" progId="Equation.DSMT4">
                    <p:embed/>
                  </p:oleObj>
                </mc:Choice>
                <mc:Fallback>
                  <p:oleObj name="Equation" r:id="rId3" imgW="190500" imgH="228600" progId="Equation.DSMT4">
                    <p:embed/>
                    <p:pic>
                      <p:nvPicPr>
                        <p:cNvPr id="0" name="Object 1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25" y="856"/>
                          <a:ext cx="300" cy="36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2543" name="Text Box 15"/>
          <p:cNvSpPr txBox="1">
            <a:spLocks noChangeArrowheads="1"/>
          </p:cNvSpPr>
          <p:nvPr/>
        </p:nvSpPr>
        <p:spPr bwMode="auto">
          <a:xfrm>
            <a:off x="304800" y="152400"/>
            <a:ext cx="2590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FF"/>
                </a:solidFill>
              </a:rPr>
              <a:t>小结：</a:t>
            </a:r>
            <a:endParaRPr lang="zh-CN" altLang="en-US" sz="3600" b="1">
              <a:solidFill>
                <a:srgbClr val="0000FF"/>
              </a:solidFill>
            </a:endParaRPr>
          </a:p>
        </p:txBody>
      </p:sp>
      <p:sp>
        <p:nvSpPr>
          <p:cNvPr id="22544" name="Rectangle 16"/>
          <p:cNvSpPr>
            <a:spLocks noChangeArrowheads="1"/>
          </p:cNvSpPr>
          <p:nvPr/>
        </p:nvSpPr>
        <p:spPr bwMode="auto">
          <a:xfrm>
            <a:off x="1066800" y="2743200"/>
            <a:ext cx="73279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latin typeface="黑体" pitchFamily="2" charset="-122"/>
                <a:ea typeface="黑体" pitchFamily="2" charset="-122"/>
              </a:rPr>
              <a:t>外力对物体所做的总功等于物体动能的变化。</a:t>
            </a:r>
            <a:endParaRPr kumimoji="1" lang="zh-CN" altLang="en-US" sz="2800" b="1">
              <a:latin typeface="黑体" pitchFamily="2" charset="-122"/>
              <a:ea typeface="黑体" pitchFamily="2" charset="-122"/>
            </a:endParaRPr>
          </a:p>
        </p:txBody>
      </p:sp>
      <p:graphicFrame>
        <p:nvGraphicFramePr>
          <p:cNvPr id="22545" name="Object 17"/>
          <p:cNvGraphicFramePr>
            <a:graphicFrameLocks noChangeAspect="1"/>
          </p:cNvGraphicFramePr>
          <p:nvPr/>
        </p:nvGraphicFramePr>
        <p:xfrm>
          <a:off x="3124200" y="1752600"/>
          <a:ext cx="3581400" cy="908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8" name="Microsoft 公式 3.0" r:id="rId5" imgW="1269365" imgH="393700" progId="Equation.3">
                  <p:embed/>
                </p:oleObj>
              </mc:Choice>
              <mc:Fallback>
                <p:oleObj name="Microsoft 公式 3.0" r:id="rId5" imgW="1269365" imgH="3937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1752600"/>
                        <a:ext cx="3581400" cy="908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5" grpId="0" autoUpdateAnimBg="0"/>
      <p:bldP spid="22536" grpId="0" autoUpdateAnimBg="0"/>
      <p:bldP spid="22537" grpId="0" autoUpdateAnimBg="0"/>
      <p:bldP spid="22543" grpId="0" autoUpdateAnimBg="0"/>
      <p:bldP spid="2254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>
                <a:solidFill>
                  <a:srgbClr val="FF0000"/>
                </a:solidFill>
              </a:rPr>
              <a:t>思考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质量</a:t>
            </a:r>
            <a:r>
              <a:rPr lang="en-US" altLang="zh-CN"/>
              <a:t>m=2kg</a:t>
            </a:r>
            <a:r>
              <a:rPr lang="zh-CN" altLang="en-US"/>
              <a:t>物体在水平面上以</a:t>
            </a:r>
            <a:r>
              <a:rPr lang="en-US" altLang="zh-CN"/>
              <a:t>v=6m/s</a:t>
            </a:r>
            <a:r>
              <a:rPr lang="zh-CN" altLang="en-US"/>
              <a:t>的速度匀速向西运动</a:t>
            </a:r>
            <a:r>
              <a:rPr lang="en-US" altLang="zh-CN"/>
              <a:t>,</a:t>
            </a:r>
            <a:r>
              <a:rPr lang="zh-CN" altLang="en-US"/>
              <a:t>若有一个</a:t>
            </a:r>
            <a:r>
              <a:rPr lang="en-US" altLang="zh-CN"/>
              <a:t>F=8N</a:t>
            </a:r>
            <a:r>
              <a:rPr lang="zh-CN" altLang="en-US"/>
              <a:t>方向向北的恒力作用在物体上</a:t>
            </a:r>
            <a:r>
              <a:rPr lang="en-US" altLang="zh-CN"/>
              <a:t>,</a:t>
            </a:r>
            <a:r>
              <a:rPr lang="zh-CN" altLang="en-US"/>
              <a:t>则在</a:t>
            </a:r>
            <a:r>
              <a:rPr lang="en-US" altLang="zh-CN"/>
              <a:t>t=2s</a:t>
            </a:r>
            <a:r>
              <a:rPr lang="zh-CN" altLang="en-US"/>
              <a:t>内物体的动能增加了多少</a:t>
            </a:r>
            <a:r>
              <a:rPr lang="en-US" altLang="zh-CN"/>
              <a:t>?  </a:t>
            </a:r>
            <a:endParaRPr lang="en-US" altLang="zh-CN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5219700" y="3284538"/>
            <a:ext cx="122555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zh-CN" sz="3600"/>
              <a:t>(</a:t>
            </a:r>
            <a:r>
              <a:rPr lang="en-US" altLang="zh-CN" sz="3600">
                <a:solidFill>
                  <a:srgbClr val="FF0000"/>
                </a:solidFill>
              </a:rPr>
              <a:t>64J</a:t>
            </a:r>
            <a:r>
              <a:rPr lang="en-US" altLang="zh-CN" sz="3600"/>
              <a:t>)</a:t>
            </a:r>
            <a:endParaRPr lang="en-US" altLang="zh-CN" sz="3600"/>
          </a:p>
          <a:p>
            <a:endParaRPr lang="en-US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  <p:bldP spid="23556" grpId="0"/>
    </p:bldLst>
  </p:timing>
</p:sld>
</file>

<file path=ppt/theme/theme1.xml><?xml version="1.0" encoding="utf-8"?>
<a:theme xmlns:a="http://schemas.openxmlformats.org/drawingml/2006/main" name="砖雕艺术">
  <a:themeElements>
    <a:clrScheme name="砖雕艺术 1">
      <a:dk1>
        <a:srgbClr val="080808"/>
      </a:dk1>
      <a:lt1>
        <a:srgbClr val="FFFFFF"/>
      </a:lt1>
      <a:dk2>
        <a:srgbClr val="0039AC"/>
      </a:dk2>
      <a:lt2>
        <a:srgbClr val="C0C0C0"/>
      </a:lt2>
      <a:accent1>
        <a:srgbClr val="FFFF99"/>
      </a:accent1>
      <a:accent2>
        <a:srgbClr val="FFCC66"/>
      </a:accent2>
      <a:accent3>
        <a:srgbClr val="FFFFFF"/>
      </a:accent3>
      <a:accent4>
        <a:srgbClr val="060606"/>
      </a:accent4>
      <a:accent5>
        <a:srgbClr val="FFFFCA"/>
      </a:accent5>
      <a:accent6>
        <a:srgbClr val="E7B95C"/>
      </a:accent6>
      <a:hlink>
        <a:srgbClr val="0066FF"/>
      </a:hlink>
      <a:folHlink>
        <a:srgbClr val="CC3300"/>
      </a:folHlink>
    </a:clrScheme>
    <a:fontScheme name="砖雕艺术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砖雕艺术 1">
        <a:dk1>
          <a:srgbClr val="080808"/>
        </a:dk1>
        <a:lt1>
          <a:srgbClr val="FFFFFF"/>
        </a:lt1>
        <a:dk2>
          <a:srgbClr val="0039AC"/>
        </a:dk2>
        <a:lt2>
          <a:srgbClr val="C0C0C0"/>
        </a:lt2>
        <a:accent1>
          <a:srgbClr val="FFFF99"/>
        </a:accent1>
        <a:accent2>
          <a:srgbClr val="FFCC66"/>
        </a:accent2>
        <a:accent3>
          <a:srgbClr val="FFFFFF"/>
        </a:accent3>
        <a:accent4>
          <a:srgbClr val="060606"/>
        </a:accent4>
        <a:accent5>
          <a:srgbClr val="FFFFCA"/>
        </a:accent5>
        <a:accent6>
          <a:srgbClr val="E7B95C"/>
        </a:accent6>
        <a:hlink>
          <a:srgbClr val="0066FF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2">
        <a:dk1>
          <a:srgbClr val="333399"/>
        </a:dk1>
        <a:lt1>
          <a:srgbClr val="ADD3AF"/>
        </a:lt1>
        <a:dk2>
          <a:srgbClr val="D65700"/>
        </a:dk2>
        <a:lt2>
          <a:srgbClr val="B2B2B2"/>
        </a:lt2>
        <a:accent1>
          <a:srgbClr val="B8E9EE"/>
        </a:accent1>
        <a:accent2>
          <a:srgbClr val="FFCC00"/>
        </a:accent2>
        <a:accent3>
          <a:srgbClr val="D3E6D4"/>
        </a:accent3>
        <a:accent4>
          <a:srgbClr val="2A2A82"/>
        </a:accent4>
        <a:accent5>
          <a:srgbClr val="D8F2F5"/>
        </a:accent5>
        <a:accent6>
          <a:srgbClr val="E7B900"/>
        </a:accent6>
        <a:hlink>
          <a:srgbClr val="008080"/>
        </a:hlink>
        <a:folHlink>
          <a:srgbClr val="0033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3">
        <a:dk1>
          <a:srgbClr val="003BB2"/>
        </a:dk1>
        <a:lt1>
          <a:srgbClr val="CCFFCC"/>
        </a:lt1>
        <a:dk2>
          <a:srgbClr val="003366"/>
        </a:dk2>
        <a:lt2>
          <a:srgbClr val="C0C0C0"/>
        </a:lt2>
        <a:accent1>
          <a:srgbClr val="FFFFFF"/>
        </a:accent1>
        <a:accent2>
          <a:srgbClr val="009900"/>
        </a:accent2>
        <a:accent3>
          <a:srgbClr val="E2FFE2"/>
        </a:accent3>
        <a:accent4>
          <a:srgbClr val="003197"/>
        </a:accent4>
        <a:accent5>
          <a:srgbClr val="FFFFFF"/>
        </a:accent5>
        <a:accent6>
          <a:srgbClr val="008A00"/>
        </a:accent6>
        <a:hlink>
          <a:srgbClr val="333399"/>
        </a:hlink>
        <a:folHlink>
          <a:srgbClr val="E45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4">
        <a:dk1>
          <a:srgbClr val="0000CC"/>
        </a:dk1>
        <a:lt1>
          <a:srgbClr val="CCECFF"/>
        </a:lt1>
        <a:dk2>
          <a:srgbClr val="006666"/>
        </a:dk2>
        <a:lt2>
          <a:srgbClr val="C0C0C0"/>
        </a:lt2>
        <a:accent1>
          <a:srgbClr val="FFFF99"/>
        </a:accent1>
        <a:accent2>
          <a:srgbClr val="FFCCFF"/>
        </a:accent2>
        <a:accent3>
          <a:srgbClr val="E2F4FF"/>
        </a:accent3>
        <a:accent4>
          <a:srgbClr val="0000AE"/>
        </a:accent4>
        <a:accent5>
          <a:srgbClr val="FFFFCA"/>
        </a:accent5>
        <a:accent6>
          <a:srgbClr val="E7B9E7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5">
        <a:dk1>
          <a:srgbClr val="000000"/>
        </a:dk1>
        <a:lt1>
          <a:srgbClr val="FFFFCC"/>
        </a:lt1>
        <a:dk2>
          <a:srgbClr val="5A5A86"/>
        </a:dk2>
        <a:lt2>
          <a:srgbClr val="C0C0C0"/>
        </a:lt2>
        <a:accent1>
          <a:srgbClr val="D5E9F7"/>
        </a:accent1>
        <a:accent2>
          <a:srgbClr val="FFCC00"/>
        </a:accent2>
        <a:accent3>
          <a:srgbClr val="FFFFE2"/>
        </a:accent3>
        <a:accent4>
          <a:srgbClr val="000000"/>
        </a:accent4>
        <a:accent5>
          <a:srgbClr val="E7F2FA"/>
        </a:accent5>
        <a:accent6>
          <a:srgbClr val="E7B900"/>
        </a:accent6>
        <a:hlink>
          <a:srgbClr val="CC3300"/>
        </a:hlink>
        <a:folHlink>
          <a:srgbClr val="007D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6">
        <a:dk1>
          <a:srgbClr val="006666"/>
        </a:dk1>
        <a:lt1>
          <a:srgbClr val="FFECD9"/>
        </a:lt1>
        <a:dk2>
          <a:srgbClr val="000099"/>
        </a:dk2>
        <a:lt2>
          <a:srgbClr val="B2B2B2"/>
        </a:lt2>
        <a:accent1>
          <a:srgbClr val="EAEAEA"/>
        </a:accent1>
        <a:accent2>
          <a:srgbClr val="FF6600"/>
        </a:accent2>
        <a:accent3>
          <a:srgbClr val="FFF4E9"/>
        </a:accent3>
        <a:accent4>
          <a:srgbClr val="005656"/>
        </a:accent4>
        <a:accent5>
          <a:srgbClr val="F3F3F3"/>
        </a:accent5>
        <a:accent6>
          <a:srgbClr val="E75C00"/>
        </a:accent6>
        <a:hlink>
          <a:srgbClr val="0066FF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7">
        <a:dk1>
          <a:srgbClr val="585884"/>
        </a:dk1>
        <a:lt1>
          <a:srgbClr val="DDDDDD"/>
        </a:lt1>
        <a:dk2>
          <a:srgbClr val="000000"/>
        </a:dk2>
        <a:lt2>
          <a:srgbClr val="969696"/>
        </a:lt2>
        <a:accent1>
          <a:srgbClr val="FFFFCC"/>
        </a:accent1>
        <a:accent2>
          <a:srgbClr val="99CC00"/>
        </a:accent2>
        <a:accent3>
          <a:srgbClr val="EBEBEB"/>
        </a:accent3>
        <a:accent4>
          <a:srgbClr val="4A4A70"/>
        </a:accent4>
        <a:accent5>
          <a:srgbClr val="FFFFE2"/>
        </a:accent5>
        <a:accent6>
          <a:srgbClr val="8AB900"/>
        </a:accent6>
        <a:hlink>
          <a:srgbClr val="FF3300"/>
        </a:hlink>
        <a:folHlink>
          <a:srgbClr val="6E3B8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砖雕艺术 8">
        <a:dk1>
          <a:srgbClr val="333399"/>
        </a:dk1>
        <a:lt1>
          <a:srgbClr val="FFD9D9"/>
        </a:lt1>
        <a:dk2>
          <a:srgbClr val="00716E"/>
        </a:dk2>
        <a:lt2>
          <a:srgbClr val="C0C0C0"/>
        </a:lt2>
        <a:accent1>
          <a:srgbClr val="AED2BA"/>
        </a:accent1>
        <a:accent2>
          <a:srgbClr val="FF9933"/>
        </a:accent2>
        <a:accent3>
          <a:srgbClr val="FFE9E9"/>
        </a:accent3>
        <a:accent4>
          <a:srgbClr val="2A2A82"/>
        </a:accent4>
        <a:accent5>
          <a:srgbClr val="D3E5D9"/>
        </a:accent5>
        <a:accent6>
          <a:srgbClr val="E78A2D"/>
        </a:accent6>
        <a:hlink>
          <a:srgbClr val="CC3300"/>
        </a:hlink>
        <a:folHlink>
          <a:srgbClr val="0066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CDESIGNJ</Template>
  <TotalTime>0</TotalTime>
  <Words>1539</Words>
  <Application>WPS 演示</Application>
  <PresentationFormat>全屏显示(4:3)</PresentationFormat>
  <Paragraphs>213</Paragraphs>
  <Slides>17</Slides>
  <Notes>1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砖雕艺术</vt:lpstr>
      <vt:lpstr>Equation.KSEE3</vt:lpstr>
      <vt:lpstr>Equation.3</vt:lpstr>
      <vt:lpstr>Equation.DSMT4</vt:lpstr>
      <vt:lpstr>PowerPoint 演示文稿</vt:lpstr>
      <vt:lpstr>复习</vt:lpstr>
      <vt:lpstr>情景</vt:lpstr>
      <vt:lpstr>PowerPoint 演示文稿</vt:lpstr>
      <vt:lpstr>下面关于一定质量的物体的动能的说法哪些是对的?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延伸思考</vt:lpstr>
      <vt:lpstr>PowerPoint 演示文稿</vt:lpstr>
      <vt:lpstr>PowerPoint 演示文稿</vt:lpstr>
      <vt:lpstr>PowerPoint 演示文稿</vt:lpstr>
      <vt:lpstr>延伸思考</vt:lpstr>
      <vt:lpstr>PowerPoint 演示文稿</vt:lpstr>
      <vt:lpstr>思考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Administrator</cp:lastModifiedBy>
  <cp:revision>17</cp:revision>
  <cp:lastPrinted>2113-01-01T00:00:00Z</cp:lastPrinted>
  <dcterms:created xsi:type="dcterms:W3CDTF">2113-01-01T00:00:00Z</dcterms:created>
  <dcterms:modified xsi:type="dcterms:W3CDTF">2016-07-07T06:51:40Z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KSOProductBuildVer">
    <vt:lpwstr>2052-10.1.0.5777</vt:lpwstr>
  </property>
</Properties>
</file>