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13"/>
  </p:notesMasterIdLst>
  <p:sldIdLst>
    <p:sldId id="470" r:id="rId12"/>
    <p:sldId id="352" r:id="rId14"/>
    <p:sldId id="497" r:id="rId15"/>
    <p:sldId id="561" r:id="rId16"/>
    <p:sldId id="518" r:id="rId17"/>
    <p:sldId id="530" r:id="rId18"/>
    <p:sldId id="531" r:id="rId19"/>
    <p:sldId id="527" r:id="rId20"/>
    <p:sldId id="521" r:id="rId21"/>
    <p:sldId id="568" r:id="rId22"/>
    <p:sldId id="570" r:id="rId23"/>
    <p:sldId id="569" r:id="rId24"/>
    <p:sldId id="571" r:id="rId25"/>
    <p:sldId id="572" r:id="rId26"/>
    <p:sldId id="573" r:id="rId27"/>
    <p:sldId id="574" r:id="rId28"/>
    <p:sldId id="575" r:id="rId29"/>
    <p:sldId id="509" r:id="rId30"/>
    <p:sldId id="297" r:id="rId31"/>
  </p:sldIdLst>
  <p:sldSz cx="12190095" cy="68592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47BE"/>
    <a:srgbClr val="3296A8"/>
    <a:srgbClr val="808777"/>
    <a:srgbClr val="999F92"/>
    <a:srgbClr val="779DCB"/>
    <a:srgbClr val="A9C1DE"/>
    <a:srgbClr val="6D8AAB"/>
    <a:srgbClr val="31709C"/>
    <a:srgbClr val="7697B3"/>
    <a:srgbClr val="6FA0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7778" autoAdjust="0"/>
  </p:normalViewPr>
  <p:slideViewPr>
    <p:cSldViewPr snapToGrid="0" showGuides="1">
      <p:cViewPr>
        <p:scale>
          <a:sx n="75" d="100"/>
          <a:sy n="75" d="100"/>
        </p:scale>
        <p:origin x="-931" y="-3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19.xml"/><Relationship Id="rId30" Type="http://schemas.openxmlformats.org/officeDocument/2006/relationships/slide" Target="slides/slide18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7.xml"/><Relationship Id="rId28" Type="http://schemas.openxmlformats.org/officeDocument/2006/relationships/slide" Target="slides/slide16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slide" Target="slides/slide10.xml"/><Relationship Id="rId21" Type="http://schemas.openxmlformats.org/officeDocument/2006/relationships/slide" Target="slides/slide9.xml"/><Relationship Id="rId20" Type="http://schemas.openxmlformats.org/officeDocument/2006/relationships/slide" Target="slides/slide8.xml"/><Relationship Id="rId2" Type="http://schemas.openxmlformats.org/officeDocument/2006/relationships/theme" Target="theme/theme1.xml"/><Relationship Id="rId19" Type="http://schemas.openxmlformats.org/officeDocument/2006/relationships/slide" Target="slides/slide7.xml"/><Relationship Id="rId18" Type="http://schemas.openxmlformats.org/officeDocument/2006/relationships/slide" Target="slides/slide6.xml"/><Relationship Id="rId17" Type="http://schemas.openxmlformats.org/officeDocument/2006/relationships/slide" Target="slides/slide5.xml"/><Relationship Id="rId16" Type="http://schemas.openxmlformats.org/officeDocument/2006/relationships/slide" Target="slides/slide4.xml"/><Relationship Id="rId15" Type="http://schemas.openxmlformats.org/officeDocument/2006/relationships/slide" Target="slides/slide3.xml"/><Relationship Id="rId14" Type="http://schemas.openxmlformats.org/officeDocument/2006/relationships/slide" Target="slides/slide2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05" y="122261"/>
            <a:ext cx="10056828" cy="129564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505" y="1719581"/>
            <a:ext cx="5383959" cy="4412479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6196632" y="1719581"/>
            <a:ext cx="5383959" cy="4412479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/>
            </a:pPr>
            <a:endParaRPr kumimoji="0" lang="zh-CN" altLang="en-US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6" Type="http://schemas.openxmlformats.org/officeDocument/2006/relationships/theme" Target="../theme/theme5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6" Type="http://schemas.openxmlformats.org/officeDocument/2006/relationships/theme" Target="../theme/theme6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6" Type="http://schemas.openxmlformats.org/officeDocument/2006/relationships/theme" Target="../theme/theme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6" Type="http://schemas.openxmlformats.org/officeDocument/2006/relationships/theme" Target="../theme/theme8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6" Type="http://schemas.openxmlformats.org/officeDocument/2006/relationships/theme" Target="../theme/theme9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6" Type="http://schemas.openxmlformats.org/officeDocument/2006/relationships/theme" Target="../theme/theme10.xml"/><Relationship Id="rId15" Type="http://schemas.openxmlformats.org/officeDocument/2006/relationships/image" Target="../media/image1.jpeg"/><Relationship Id="rId14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43.xml"/><Relationship Id="rId4" Type="http://schemas.openxmlformats.org/officeDocument/2006/relationships/image" Target="../media/image6.jpeg"/><Relationship Id="rId3" Type="http://schemas.openxmlformats.org/officeDocument/2006/relationships/image" Target="../media/image5.png"/><Relationship Id="rId2" Type="http://schemas.microsoft.com/office/2007/relationships/media" Target="../media/audio1.wav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hyperlink" Target="&#12304;&#26032;&#35838;&#26631;&#39640;&#20013;&#35821;&#25991;&#35838;&#25991;&#26391;&#35835;&#12305;&#27777;&#22253;&#26149;&#183;&#38634;%20&#26041;&#26126;&#26391;&#35829;.wma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9.xml"/><Relationship Id="rId1" Type="http://schemas.openxmlformats.org/officeDocument/2006/relationships/audio" Target="../media/audio3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dubuque精美钢琴曲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46093" y="-1396459"/>
            <a:ext cx="609600" cy="609600"/>
          </a:xfrm>
          <a:prstGeom prst="rect">
            <a:avLst/>
          </a:prstGeom>
        </p:spPr>
      </p:pic>
      <p:pic>
        <p:nvPicPr>
          <p:cNvPr id="3" name="图片 2" descr="图片包含 鸟, 水, 雪花&#10;&#10;已生成高可信度的说明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5" name="文本框 7"/>
          <p:cNvSpPr txBox="1">
            <a:spLocks noChangeArrowheads="1"/>
          </p:cNvSpPr>
          <p:nvPr/>
        </p:nvSpPr>
        <p:spPr bwMode="auto">
          <a:xfrm>
            <a:off x="2980163" y="1239549"/>
            <a:ext cx="6388808" cy="1354217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8200" dirty="0">
                <a:ln w="25400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沁园春</a:t>
            </a:r>
            <a:r>
              <a:rPr lang="en-US" altLang="zh-CN" sz="4400" dirty="0">
                <a:ln w="25400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·</a:t>
            </a:r>
            <a:r>
              <a:rPr lang="zh-CN" altLang="en-US" sz="8200" dirty="0">
                <a:ln w="25400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雪</a:t>
            </a:r>
            <a:endParaRPr lang="zh-CN" altLang="en-US" sz="8200" dirty="0">
              <a:ln w="25400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573403" y="2665560"/>
            <a:ext cx="5141957" cy="0"/>
          </a:xfrm>
          <a:prstGeom prst="line">
            <a:avLst/>
          </a:prstGeom>
          <a:ln w="12700">
            <a:solidFill>
              <a:srgbClr val="808777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5"/>
          <p:cNvSpPr txBox="1"/>
          <p:nvPr/>
        </p:nvSpPr>
        <p:spPr>
          <a:xfrm>
            <a:off x="5441673" y="2734393"/>
            <a:ext cx="16306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spc="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毛泽东</a:t>
            </a:r>
            <a:endParaRPr lang="zh-CN" altLang="en-US" sz="3200" spc="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9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100000" numSld="999">
                    <p:cTn id="24" repeatCount="indefinite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</p:childTnLst>
            </p:cTn>
          </p:par>
        </p:tnLst>
        <p:bldLst>
          <p:bldP spid="5" grpId="0"/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9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100000" numSld="999">
                    <p:cTn id="24" repeatCount="indefinite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</p:childTnLst>
            </p:cTn>
          </p:par>
        </p:tnLst>
        <p:bldLst>
          <p:bldP spid="5" grpId="0"/>
          <p:bldP spid="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42778" y="245301"/>
            <a:ext cx="11547635" cy="738701"/>
            <a:chOff x="642778" y="458661"/>
            <a:chExt cx="11547635" cy="738701"/>
          </a:xfrm>
        </p:grpSpPr>
        <p:sp>
          <p:nvSpPr>
            <p:cNvPr id="11" name="矩形 10"/>
            <p:cNvSpPr/>
            <p:nvPr/>
          </p:nvSpPr>
          <p:spPr>
            <a:xfrm flipV="1">
              <a:off x="3694900" y="902350"/>
              <a:ext cx="8495513" cy="45719"/>
            </a:xfrm>
            <a:prstGeom prst="rect">
              <a:avLst/>
            </a:prstGeom>
            <a:solidFill>
              <a:srgbClr val="808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657291" y="458661"/>
              <a:ext cx="3255323" cy="49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200" dirty="0">
                  <a:solidFill>
                    <a:srgbClr val="808777"/>
                  </a:solidFill>
                  <a:cs typeface="+mn-ea"/>
                  <a:sym typeface="+mn-lt"/>
                </a:rPr>
                <a:t>作者介绍</a:t>
              </a:r>
              <a:endParaRPr lang="zh-CN" altLang="en-US" sz="3200" dirty="0">
                <a:solidFill>
                  <a:srgbClr val="808777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8"/>
            <p:cNvSpPr txBox="1">
              <a:spLocks noChangeArrowheads="1"/>
            </p:cNvSpPr>
            <p:nvPr/>
          </p:nvSpPr>
          <p:spPr bwMode="auto">
            <a:xfrm>
              <a:off x="642778" y="966530"/>
              <a:ext cx="3255323" cy="230832"/>
            </a:xfrm>
            <a:prstGeom prst="rect">
              <a:avLst/>
            </a:prstGeom>
            <a:noFill/>
            <a:ln w="9525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algn="ctr" eaLnBrk="1" hangingPunct="1"/>
              <a:r>
                <a:rPr lang="en-US" altLang="zh-CN" sz="15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CLICK TO ADD CAPTION TEXT</a:t>
              </a:r>
              <a:endParaRPr lang="zh-CN" altLang="en-US" sz="15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1237213" y="1342033"/>
            <a:ext cx="3221501" cy="3872309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7" name="文本框 6"/>
          <p:cNvSpPr txBox="1"/>
          <p:nvPr/>
        </p:nvSpPr>
        <p:spPr>
          <a:xfrm>
            <a:off x="1877184" y="5384412"/>
            <a:ext cx="1941558" cy="75533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sz="2400" b="1" spc="300" dirty="0">
                <a:solidFill>
                  <a:srgbClr val="808777"/>
                </a:solidFill>
                <a:cs typeface="+mn-ea"/>
                <a:sym typeface="+mn-lt"/>
              </a:rPr>
              <a:t>毛泽东</a:t>
            </a:r>
            <a:endParaRPr lang="en-US" altLang="zh-CN" sz="2400" b="1" spc="300" dirty="0">
              <a:solidFill>
                <a:srgbClr val="808777"/>
              </a:solidFill>
              <a:cs typeface="+mn-ea"/>
              <a:sym typeface="+mn-lt"/>
            </a:endParaRPr>
          </a:p>
          <a:p>
            <a:pPr algn="ctr">
              <a:lnSpc>
                <a:spcPts val="2800"/>
              </a:lnSpc>
            </a:pPr>
            <a:r>
              <a:rPr lang="zh-CN" altLang="en-US" sz="1600" spc="300" dirty="0">
                <a:solidFill>
                  <a:srgbClr val="808777"/>
                </a:solidFill>
                <a:cs typeface="+mn-ea"/>
                <a:sym typeface="+mn-lt"/>
              </a:rPr>
              <a:t>（</a:t>
            </a:r>
            <a:r>
              <a:rPr lang="en-US" altLang="zh-CN" sz="1600" spc="300" dirty="0">
                <a:solidFill>
                  <a:srgbClr val="808777"/>
                </a:solidFill>
                <a:cs typeface="+mn-ea"/>
                <a:sym typeface="+mn-lt"/>
              </a:rPr>
              <a:t>1893-1976</a:t>
            </a:r>
            <a:r>
              <a:rPr lang="zh-CN" altLang="en-US" sz="1600" spc="300" dirty="0">
                <a:solidFill>
                  <a:srgbClr val="808777"/>
                </a:solidFill>
                <a:cs typeface="+mn-ea"/>
                <a:sym typeface="+mn-lt"/>
              </a:rPr>
              <a:t>）</a:t>
            </a:r>
            <a:endParaRPr lang="zh-CN" altLang="en-US" sz="1600" spc="300" dirty="0">
              <a:solidFill>
                <a:srgbClr val="808777"/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46750" y="1122045"/>
            <a:ext cx="4886325" cy="393827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p>
            <a:pPr indent="504190" algn="just">
              <a:lnSpc>
                <a:spcPts val="3000"/>
              </a:lnSpc>
            </a:pPr>
            <a:r>
              <a:rPr lang="en-US" altLang="zh-CN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 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字</a:t>
            </a:r>
            <a:r>
              <a:rPr lang="zh-CN" altLang="en-US" sz="28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润之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，笔名子任。</a:t>
            </a:r>
            <a:r>
              <a:rPr lang="zh-CN" altLang="zh-CN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1893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年</a:t>
            </a:r>
            <a:r>
              <a:rPr lang="zh-CN" altLang="zh-CN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12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月</a:t>
            </a:r>
            <a:r>
              <a:rPr lang="zh-CN" altLang="zh-CN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26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日生于湖南湘潭韶山冲一个农民家庭。</a:t>
            </a:r>
            <a:endParaRPr lang="zh-CN" altLang="en-US" sz="28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indent="504190" algn="just">
              <a:lnSpc>
                <a:spcPts val="3000"/>
              </a:lnSpc>
            </a:pPr>
            <a:r>
              <a:rPr lang="zh-CN" altLang="zh-CN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 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中国人民的领袖，马克思主义者，伟大的无产阶级革命家、战略家和理论家，中国共产党、中国人民解放军和中华人民共和国的主要缔造者和领导人，诗人，书法家。</a:t>
            </a:r>
            <a:endParaRPr lang="zh-CN" altLang="en-US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indent="504190" algn="just">
              <a:lnSpc>
                <a:spcPts val="3000"/>
              </a:lnSpc>
            </a:pPr>
            <a:r>
              <a:rPr lang="zh-CN" altLang="zh-CN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    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42778" y="237448"/>
            <a:ext cx="11547635" cy="746554"/>
            <a:chOff x="642778" y="450808"/>
            <a:chExt cx="11547635" cy="746554"/>
          </a:xfrm>
        </p:grpSpPr>
        <p:sp>
          <p:nvSpPr>
            <p:cNvPr id="11" name="矩形 10"/>
            <p:cNvSpPr/>
            <p:nvPr/>
          </p:nvSpPr>
          <p:spPr>
            <a:xfrm flipV="1">
              <a:off x="3694900" y="902350"/>
              <a:ext cx="8495513" cy="45719"/>
            </a:xfrm>
            <a:prstGeom prst="rect">
              <a:avLst/>
            </a:prstGeom>
            <a:solidFill>
              <a:srgbClr val="808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657291" y="450808"/>
              <a:ext cx="3255323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200" smtClean="0">
                  <a:solidFill>
                    <a:srgbClr val="808777"/>
                  </a:solidFill>
                  <a:cs typeface="+mn-ea"/>
                  <a:sym typeface="+mn-lt"/>
                </a:rPr>
                <a:t>课前导读</a:t>
              </a:r>
              <a:endParaRPr lang="zh-CN" altLang="en-US" sz="3200" dirty="0">
                <a:solidFill>
                  <a:srgbClr val="808777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8"/>
            <p:cNvSpPr txBox="1">
              <a:spLocks noChangeArrowheads="1"/>
            </p:cNvSpPr>
            <p:nvPr/>
          </p:nvSpPr>
          <p:spPr bwMode="auto">
            <a:xfrm>
              <a:off x="642778" y="966530"/>
              <a:ext cx="3255323" cy="230832"/>
            </a:xfrm>
            <a:prstGeom prst="rect">
              <a:avLst/>
            </a:prstGeom>
            <a:noFill/>
            <a:ln w="9525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algn="ctr" eaLnBrk="1" hangingPunct="1"/>
              <a:r>
                <a:rPr lang="en-US" altLang="zh-CN" sz="15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CLICK TO ADD CAPTION TEXT</a:t>
              </a:r>
              <a:endParaRPr lang="zh-CN" altLang="en-US" sz="15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06281" y="2358499"/>
            <a:ext cx="800219" cy="214417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000" smtClean="0">
                <a:solidFill>
                  <a:srgbClr val="808777"/>
                </a:solidFill>
                <a:cs typeface="+mn-ea"/>
                <a:sym typeface="+mn-lt"/>
              </a:rPr>
              <a:t>创作背景</a:t>
            </a:r>
            <a:endParaRPr lang="zh-CN" altLang="en-US" sz="4000">
              <a:solidFill>
                <a:srgbClr val="808777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19985" y="1122680"/>
            <a:ext cx="8565515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9750" algn="just" fontAlgn="auto">
              <a:lnSpc>
                <a:spcPct val="150000"/>
              </a:lnSpc>
            </a:pPr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《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沁园春</a:t>
            </a:r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·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雪</a:t>
            </a:r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》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写于</a:t>
            </a:r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1936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2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月，遵义会议确立了毛泽东在全党全军的领导地位。毛泽东率长征部队胜利到达陕北之后．领导全党展开了反抗日本帝国主义侵略的伟大斗争。在陕北清涧县，毛泽东曾于一场大雪之后攀登到海拔千米、白雪覆盖的塬上视察地形，欣赏“北国风光”，过后写下了这首词。</a:t>
            </a:r>
            <a:endParaRPr lang="zh-CN" altLang="en-US" sz="3200" b="1" dirty="0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1084097" y="1167800"/>
            <a:ext cx="8859890" cy="5405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3600" b="1" dirty="0"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1、注意下列加横线字的读音</a:t>
            </a:r>
            <a:endParaRPr lang="zh-CN" altLang="en-US" sz="3600" b="1" dirty="0">
              <a:solidFill>
                <a:srgbClr val="99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 u="sng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莽</a:t>
            </a:r>
            <a:r>
              <a:rPr lang="zh-CN" altLang="en-US" sz="3600" b="1" dirty="0">
                <a:solidFill>
                  <a:srgbClr val="99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莽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mǎng     ） </a:t>
            </a:r>
            <a:endParaRPr lang="zh-CN" altLang="en-US" sz="3600" b="1" dirty="0">
              <a:solidFill>
                <a:srgbClr val="CC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 u="sng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</a:t>
            </a:r>
            <a:r>
              <a:rPr lang="zh-CN" altLang="en-US" sz="3600" b="1" dirty="0">
                <a:solidFill>
                  <a:srgbClr val="99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外妖</a:t>
            </a:r>
            <a:r>
              <a:rPr lang="zh-CN" altLang="en-US" sz="3600" b="1" u="sng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娆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fèn      ráo      ）</a:t>
            </a:r>
            <a:endParaRPr lang="zh-CN" altLang="en-US" sz="3600" b="1" dirty="0">
              <a:solidFill>
                <a:srgbClr val="CC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 dirty="0">
                <a:solidFill>
                  <a:srgbClr val="99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成吉思</a:t>
            </a:r>
            <a:r>
              <a:rPr lang="zh-CN" altLang="en-US" sz="3600" b="1" u="sng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汗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hán     ）</a:t>
            </a:r>
            <a:endParaRPr lang="zh-CN" altLang="en-US" sz="3600" b="1" dirty="0">
              <a:solidFill>
                <a:srgbClr val="CC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 u="sng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数</a:t>
            </a:r>
            <a:r>
              <a:rPr lang="zh-CN" altLang="en-US" sz="3600" b="1" dirty="0">
                <a:solidFill>
                  <a:srgbClr val="99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风流人物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shǔ     ）</a:t>
            </a:r>
            <a:endParaRPr lang="zh-CN" altLang="en-US" sz="3600" b="1" dirty="0">
              <a:solidFill>
                <a:srgbClr val="CC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 dirty="0">
                <a:solidFill>
                  <a:srgbClr val="99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稍</a:t>
            </a:r>
            <a:r>
              <a:rPr lang="zh-CN" altLang="en-US" sz="3600" b="1" u="sng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逊</a:t>
            </a:r>
            <a:r>
              <a:rPr lang="zh-CN" altLang="en-US" sz="3600" b="1" dirty="0">
                <a:solidFill>
                  <a:srgbClr val="99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风骚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xùn      ）</a:t>
            </a:r>
            <a:endParaRPr lang="zh-CN" altLang="en-US" sz="3600" b="1" dirty="0">
              <a:solidFill>
                <a:srgbClr val="CC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 u="sng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沁 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qìn   ）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 dirty="0">
                <a:solidFill>
                  <a:srgbClr val="99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今</a:t>
            </a:r>
            <a:r>
              <a:rPr lang="zh-CN" altLang="en-US" sz="3600" b="1" u="sng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朝 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zhāo    ）</a:t>
            </a:r>
            <a:endParaRPr lang="zh-CN" altLang="en-US" sz="3600" b="1" dirty="0">
              <a:solidFill>
                <a:srgbClr val="CC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占位符 21505"/>
          <p:cNvSpPr>
            <a:spLocks noGrp="1" noRot="1"/>
          </p:cNvSpPr>
          <p:nvPr>
            <p:ph sz="half" idx="1"/>
          </p:nvPr>
        </p:nvSpPr>
        <p:spPr>
          <a:xfrm>
            <a:off x="2890879" y="287391"/>
            <a:ext cx="3925027" cy="7246692"/>
          </a:xfrm>
        </p:spPr>
        <p:txBody>
          <a:bodyPr anchor="t"/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北国风光，                                    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千里冰封，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万里雪飘。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望长城内外，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惟余莽莽。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大河上下，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顿失滔滔。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山舞银蛇，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原驰蜡象。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欲与天公试比高。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须晴日，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看红装素裹，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66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分外妖娆。</a:t>
            </a: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zh-CN" altLang="en-US" sz="3600" b="1" dirty="0">
              <a:solidFill>
                <a:srgbClr val="000066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CN" altLang="en-US" sz="360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170" name="文本占位符 21506"/>
          <p:cNvSpPr>
            <a:spLocks noGrp="1" noRot="1"/>
          </p:cNvSpPr>
          <p:nvPr>
            <p:ph sz="half" idx="2"/>
          </p:nvPr>
        </p:nvSpPr>
        <p:spPr>
          <a:xfrm>
            <a:off x="7712710" y="187960"/>
            <a:ext cx="4197350" cy="6824980"/>
          </a:xfrm>
        </p:spPr>
        <p:txBody>
          <a:bodyPr anchor="t">
            <a:noAutofit/>
          </a:bodyPr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江山如此多娇，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引无数英雄竞折腰。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惜秦皇汉武，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略输文采。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唐宗宋祖，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稍逊风骚。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一代天骄，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成吉思汗，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只识弯弓射大雕。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俱往矣，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数风流人物，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仿宋" panose="02010609060101010101" charset="-122"/>
                <a:ea typeface="仿宋" panose="02010609060101010101" charset="-122"/>
              </a:rPr>
              <a:t>还看今朝。</a:t>
            </a: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3200" b="1" dirty="0">
              <a:solidFill>
                <a:srgbClr val="FF66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171" name="标题 21509"/>
          <p:cNvSpPr>
            <a:spLocks noGrp="1" noRot="1"/>
          </p:cNvSpPr>
          <p:nvPr>
            <p:ph type="title"/>
          </p:nvPr>
        </p:nvSpPr>
        <p:spPr>
          <a:xfrm>
            <a:off x="583671" y="1241356"/>
            <a:ext cx="1043181" cy="3899622"/>
          </a:xfrm>
        </p:spPr>
        <p:txBody>
          <a:bodyPr vert="horz" anchor="ctr">
            <a:normAutofit fontScale="90000"/>
            <a:scene3d>
              <a:camera prst="orthographicFront"/>
              <a:lightRig rig="threePt" dir="t"/>
            </a:scene3d>
          </a:bodyPr>
          <a:p>
            <a:r>
              <a:rPr lang="zh-CN" alt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hlinkClick r:id="rId1" action="ppaction://hlinkfile"/>
              </a:rPr>
              <a:t>沁园春</a:t>
            </a:r>
            <a:br>
              <a:rPr lang="zh-CN" alt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hlinkClick r:id="rId1" action="ppaction://hlinkfile"/>
              </a:rPr>
            </a:br>
            <a:r>
              <a:rPr lang="en-US" altLang="zh-CN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hlinkClick r:id="rId1" action="ppaction://hlinkfile"/>
              </a:rPr>
              <a:t>.</a:t>
            </a:r>
            <a:br>
              <a:rPr lang="en-US" altLang="zh-CN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hlinkClick r:id="rId1" action="ppaction://hlinkfile"/>
              </a:rPr>
            </a:br>
            <a:r>
              <a:rPr lang="zh-CN" alt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hlinkClick r:id="rId1" action="ppaction://hlinkfile"/>
              </a:rPr>
              <a:t>雪</a:t>
            </a:r>
            <a:endParaRPr lang="zh-CN" altLang="en-US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hlinkClick r:id="rId1" action="ppaction://hlinkfile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Text Box 2"/>
          <p:cNvSpPr txBox="1"/>
          <p:nvPr/>
        </p:nvSpPr>
        <p:spPr>
          <a:xfrm>
            <a:off x="2131914" y="685927"/>
            <a:ext cx="2667494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20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0722" name="Text Box 3"/>
          <p:cNvSpPr txBox="1"/>
          <p:nvPr/>
        </p:nvSpPr>
        <p:spPr>
          <a:xfrm>
            <a:off x="1517903" y="1916468"/>
            <a:ext cx="798195" cy="280880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Times New Roman" panose="02020603050405020304" pitchFamily="18" charset="0"/>
                <a:ea typeface="新宋体" panose="02010609030101010101" charset="-122"/>
              </a:rPr>
              <a:t>北国雪景</a:t>
            </a:r>
            <a:endParaRPr lang="zh-CN" altLang="en-US" sz="4000" b="1" dirty="0">
              <a:solidFill>
                <a:schemeClr val="tx2"/>
              </a:solidFill>
              <a:latin typeface="Times New Roman" panose="02020603050405020304" pitchFamily="18" charset="0"/>
              <a:ea typeface="新宋体" panose="02010609030101010101" charset="-122"/>
            </a:endParaRPr>
          </a:p>
        </p:txBody>
      </p:sp>
      <p:sp>
        <p:nvSpPr>
          <p:cNvPr id="35844" name="Text Box 4"/>
          <p:cNvSpPr txBox="1"/>
          <p:nvPr/>
        </p:nvSpPr>
        <p:spPr>
          <a:xfrm>
            <a:off x="1990601" y="908218"/>
            <a:ext cx="990783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实写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5845" name="Text Box 5"/>
          <p:cNvSpPr txBox="1"/>
          <p:nvPr/>
        </p:nvSpPr>
        <p:spPr>
          <a:xfrm>
            <a:off x="2349442" y="4293395"/>
            <a:ext cx="649407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虚写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5846" name="Text Box 6"/>
          <p:cNvSpPr txBox="1"/>
          <p:nvPr/>
        </p:nvSpPr>
        <p:spPr>
          <a:xfrm>
            <a:off x="2638421" y="476338"/>
            <a:ext cx="129564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总写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5847" name="Rectangle 7"/>
          <p:cNvSpPr/>
          <p:nvPr/>
        </p:nvSpPr>
        <p:spPr>
          <a:xfrm>
            <a:off x="2709871" y="2349935"/>
            <a:ext cx="120015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详写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5848" name="Text Box 8"/>
          <p:cNvSpPr txBox="1"/>
          <p:nvPr/>
        </p:nvSpPr>
        <p:spPr>
          <a:xfrm>
            <a:off x="4294489" y="404888"/>
            <a:ext cx="511428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66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千里冰封、万里雪飘</a:t>
            </a:r>
            <a:endParaRPr lang="zh-CN" altLang="en-US" sz="4000" b="1" dirty="0">
              <a:solidFill>
                <a:srgbClr val="000066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5849" name="Text Box 9"/>
          <p:cNvSpPr txBox="1"/>
          <p:nvPr/>
        </p:nvSpPr>
        <p:spPr>
          <a:xfrm>
            <a:off x="3862609" y="2421386"/>
            <a:ext cx="748962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CC00CC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望  </a:t>
            </a:r>
            <a:r>
              <a:rPr lang="zh-CN" altLang="en-US" sz="4000" b="1" dirty="0">
                <a:solidFill>
                  <a:srgbClr val="000066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长城、黄河、山脉、高原</a:t>
            </a:r>
            <a:endParaRPr lang="zh-CN" altLang="en-US" sz="4000" b="1" dirty="0">
              <a:solidFill>
                <a:srgbClr val="000066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5850" name="Text Box 10"/>
          <p:cNvSpPr txBox="1"/>
          <p:nvPr/>
        </p:nvSpPr>
        <p:spPr>
          <a:xfrm>
            <a:off x="3646669" y="4509335"/>
            <a:ext cx="489834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CC00CC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须   </a:t>
            </a:r>
            <a:r>
              <a:rPr lang="zh-CN" altLang="en-US" sz="4000" b="1" dirty="0">
                <a:solidFill>
                  <a:srgbClr val="000066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看 ：红装   素裹</a:t>
            </a:r>
            <a:endParaRPr lang="zh-CN" altLang="en-US" sz="4000" b="1" dirty="0">
              <a:solidFill>
                <a:srgbClr val="000066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5851" name="Text Box 11"/>
          <p:cNvSpPr txBox="1"/>
          <p:nvPr/>
        </p:nvSpPr>
        <p:spPr>
          <a:xfrm>
            <a:off x="1990601" y="5806563"/>
            <a:ext cx="914569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抒发了词作者对祖国壮丽山河的热爱之情。</a:t>
            </a:r>
            <a:endParaRPr lang="zh-CN" altLang="en-US" sz="36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30731" name="AutoShape 12"/>
          <p:cNvSpPr/>
          <p:nvPr/>
        </p:nvSpPr>
        <p:spPr>
          <a:xfrm>
            <a:off x="2638421" y="692278"/>
            <a:ext cx="144489" cy="2234027"/>
          </a:xfrm>
          <a:prstGeom prst="leftBrace">
            <a:avLst>
              <a:gd name="adj1" fmla="val 12877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84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584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584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5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85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85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build="p"/>
      <p:bldP spid="35845" grpId="0" build="p"/>
      <p:bldP spid="35846" grpId="0" build="p"/>
      <p:bldP spid="35847" grpId="0" build="p"/>
      <p:bldP spid="35848" grpId="0" build="p"/>
      <p:bldP spid="35849" grpId="0" build="p"/>
      <p:bldP spid="35850" grpId="0" build="p"/>
      <p:bldP spid="358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56" tIns="45728" rIns="91456" bIns="45728" anchor="b"/>
          <a:p>
            <a:pPr eaLnBrk="1" hangingPunct="1"/>
            <a:r>
              <a:rPr lang="zh-CN" altLang="en-US" sz="4600" b="0" dirty="0">
                <a:solidFill>
                  <a:srgbClr val="FF3399"/>
                </a:solidFill>
                <a:ea typeface="隶书" panose="02010509060101010101" charset="-122"/>
              </a:rPr>
              <a:t>小结上阕</a:t>
            </a:r>
            <a:endParaRPr lang="zh-CN" altLang="en-US" sz="4600" b="0" dirty="0">
              <a:solidFill>
                <a:srgbClr val="FF3399"/>
              </a:solidFill>
              <a:ea typeface="隶书" panose="02010509060101010101" charset="-122"/>
            </a:endParaRPr>
          </a:p>
        </p:txBody>
      </p:sp>
      <p:sp>
        <p:nvSpPr>
          <p:cNvPr id="37891" name="Rectangle 3"/>
          <p:cNvSpPr>
            <a:spLocks noGrp="1"/>
          </p:cNvSpPr>
          <p:nvPr>
            <p:ph idx="1"/>
          </p:nvPr>
        </p:nvSpPr>
        <p:spPr>
          <a:xfrm>
            <a:off x="326390" y="1600835"/>
            <a:ext cx="11254740" cy="4526915"/>
          </a:xfrm>
        </p:spPr>
        <p:txBody>
          <a:bodyPr vert="horz" wrap="square" lIns="91456" tIns="45728" rIns="91456" bIns="45728" anchor="t"/>
          <a:p>
            <a:pPr eaLnBrk="1" hangingPunct="1">
              <a:lnSpc>
                <a:spcPct val="160000"/>
              </a:lnSpc>
              <a:buNone/>
            </a:pPr>
            <a:r>
              <a:rPr lang="zh-CN" altLang="en-US" dirty="0"/>
              <a:t>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上阕：</a:t>
            </a:r>
            <a:r>
              <a:rPr lang="zh-CN" altLang="en-US" sz="5400" b="1" dirty="0">
                <a:solidFill>
                  <a:srgbClr val="0000FF"/>
                </a:solidFill>
              </a:rPr>
              <a:t>描写北国雪景，展现祖国壮丽山河，表达对祖国山河的热爱。</a:t>
            </a:r>
            <a:endParaRPr lang="zh-CN" altLang="en-US" sz="5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charRg st="0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37891">
                                            <p:txEl>
                                              <p:charRg st="0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Picture 2" descr="唐太宗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29015" y="55880"/>
            <a:ext cx="3175000" cy="34302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6" name="Picture 3" descr="宋太祖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5380" y="3486785"/>
            <a:ext cx="3054985" cy="31261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7" name="Picture 4" descr="秦始皇"/>
          <p:cNvPicPr/>
          <p:nvPr/>
        </p:nvPicPr>
        <p:blipFill>
          <a:blip r:embed="rId3"/>
          <a:stretch>
            <a:fillRect/>
          </a:stretch>
        </p:blipFill>
        <p:spPr>
          <a:xfrm>
            <a:off x="442595" y="36195"/>
            <a:ext cx="4142740" cy="34493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Picture 5" descr="汉武帝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0905" y="55880"/>
            <a:ext cx="3721100" cy="34499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Picture 6" descr="成吉思汗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5870" y="3505849"/>
            <a:ext cx="3509025" cy="312636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图片 45057" descr="105-27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3340" y="0"/>
            <a:ext cx="7367905" cy="28263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3" name="图片 45058" descr="20010604008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0"/>
            <a:ext cx="4852670" cy="2825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0" name="文本框 45059"/>
          <p:cNvSpPr txBox="1"/>
          <p:nvPr/>
        </p:nvSpPr>
        <p:spPr>
          <a:xfrm>
            <a:off x="6524863" y="2826345"/>
            <a:ext cx="4680817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u="sng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粗黑繁体" pitchFamily="2" charset="-122"/>
                <a:cs typeface="+mn-cs"/>
              </a:rPr>
              <a:t>数风流人物，还看今朝。   </a:t>
            </a:r>
            <a:endParaRPr lang="zh-CN" altLang="en-US" sz="5400" b="1" u="sng" noProof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粗黑繁体" pitchFamily="2" charset="-122"/>
            </a:endParaRPr>
          </a:p>
        </p:txBody>
      </p:sp>
      <p:pic>
        <p:nvPicPr>
          <p:cNvPr id="10245" name="图片 45060" descr="200105290080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1330" y="4578985"/>
            <a:ext cx="6606540" cy="22802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6" name="图片 45061" descr="23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3340" y="4330065"/>
            <a:ext cx="5614670" cy="25292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7" name="图片 45062" descr="200104060080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3340" y="2378710"/>
            <a:ext cx="5615305" cy="25958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Rectangle 2"/>
          <p:cNvSpPr>
            <a:spLocks noGrp="1"/>
          </p:cNvSpPr>
          <p:nvPr>
            <p:ph sz="half" idx="2"/>
          </p:nvPr>
        </p:nvSpPr>
        <p:spPr>
          <a:xfrm>
            <a:off x="1274505" y="333437"/>
            <a:ext cx="9140930" cy="4877703"/>
          </a:xfrm>
        </p:spPr>
        <p:txBody>
          <a:bodyPr vert="horz" wrap="square" lIns="91456" tIns="45728" rIns="91456" bIns="45728" anchor="t"/>
          <a:p>
            <a:pPr eaLnBrk="1" hangingPunct="1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300" b="1" dirty="0">
                <a:solidFill>
                  <a:srgbClr val="3333FF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开头两句在结构上起什么作用</a:t>
            </a:r>
            <a:r>
              <a:rPr lang="en-US" altLang="zh-CN" sz="4300" b="1" dirty="0">
                <a:solidFill>
                  <a:srgbClr val="3333FF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?</a:t>
            </a:r>
            <a:endParaRPr lang="en-US" altLang="zh-CN" sz="4300" b="1" dirty="0">
              <a:solidFill>
                <a:srgbClr val="3333FF"/>
              </a:solidFill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eaLnBrk="1" hangingPunct="1">
              <a:buSzPct val="70000"/>
            </a:pPr>
            <a:endParaRPr lang="zh-CN" altLang="en-US" sz="4300" dirty="0">
              <a:latin typeface="+mn-lt"/>
              <a:ea typeface="+mn-ea"/>
              <a:cs typeface="+mn-cs"/>
            </a:endParaRPr>
          </a:p>
        </p:txBody>
      </p:sp>
      <p:sp>
        <p:nvSpPr>
          <p:cNvPr id="39939" name="Rectangle 3"/>
          <p:cNvSpPr/>
          <p:nvPr/>
        </p:nvSpPr>
        <p:spPr>
          <a:xfrm>
            <a:off x="2133502" y="1700528"/>
            <a:ext cx="7778602" cy="39833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zh-CN" sz="44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4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承上启下</a:t>
            </a:r>
            <a:r>
              <a:rPr lang="zh-CN" altLang="en-US" sz="44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。前句总括写景，再次赞美祖国山河。后句总领下文抒情 ，指出历史上许多英雄人物为祖国的壮丽河山而倾倒。</a:t>
            </a:r>
            <a:endParaRPr lang="zh-CN" altLang="en-US" sz="44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build="p"/>
      <p:bldP spid="399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Rectangle 2"/>
          <p:cNvSpPr>
            <a:spLocks noGrp="1"/>
          </p:cNvSpPr>
          <p:nvPr>
            <p:ph idx="1"/>
          </p:nvPr>
        </p:nvSpPr>
        <p:spPr>
          <a:xfrm>
            <a:off x="1630171" y="765317"/>
            <a:ext cx="8435950" cy="2637326"/>
          </a:xfrm>
        </p:spPr>
        <p:txBody>
          <a:bodyPr vert="horz" wrap="square" lIns="91456" tIns="45728" rIns="91456" bIns="45728" anchor="t"/>
          <a:p>
            <a:pPr eaLnBrk="1" hangingPunct="1">
              <a:buNone/>
            </a:pPr>
            <a:endParaRPr lang="zh-CN" altLang="en-US" b="1" dirty="0">
              <a:solidFill>
                <a:srgbClr val="FF3300"/>
              </a:solidFill>
              <a:ea typeface="华文隶书" panose="02010800040101010101" pitchFamily="2" charset="-122"/>
            </a:endParaRPr>
          </a:p>
          <a:p>
            <a:pPr eaLnBrk="1" hangingPunct="1">
              <a:buNone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作者在下阕为什么要议论评说古代帝王？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4035" name="Text Box 3"/>
          <p:cNvSpPr txBox="1"/>
          <p:nvPr/>
        </p:nvSpPr>
        <p:spPr>
          <a:xfrm>
            <a:off x="1917562" y="2926305"/>
            <a:ext cx="7557899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明确：作者以“往昔”与“今朝”</a:t>
            </a:r>
            <a:r>
              <a:rPr lang="zh-CN" altLang="en-US" sz="3200" dirty="0">
                <a:solidFill>
                  <a:srgbClr val="00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对比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，“英雄”与“风流人物”对比，</a:t>
            </a:r>
            <a:r>
              <a:rPr lang="zh-CN" altLang="en-US" sz="3200" dirty="0">
                <a:solidFill>
                  <a:srgbClr val="00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突出了今朝革命英雄主宰河山的历史作用。</a:t>
            </a:r>
            <a:endParaRPr lang="zh-CN" altLang="en-US" sz="3200" dirty="0">
              <a:solidFill>
                <a:srgbClr val="00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Rectangle 2"/>
          <p:cNvSpPr/>
          <p:nvPr/>
        </p:nvSpPr>
        <p:spPr>
          <a:xfrm>
            <a:off x="1482242" y="2658798"/>
            <a:ext cx="8677295" cy="31369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indent="0">
              <a:lnSpc>
                <a:spcPct val="110000"/>
              </a:lnSpc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    含义有以下几点：</a:t>
            </a:r>
            <a:r>
              <a:rPr lang="zh-CN" altLang="zh-CN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600" b="1" dirty="0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惜中含褒，肯定他们是英雄。</a:t>
            </a:r>
            <a:r>
              <a:rPr lang="zh-CN" altLang="zh-CN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600" b="1" dirty="0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委婉批评了他们的不足，短于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文治</a:t>
            </a:r>
            <a:r>
              <a:rPr lang="zh-CN" altLang="en-US" sz="3600" b="1" dirty="0">
                <a:solidFill>
                  <a:srgbClr val="CC00CC"/>
                </a:solidFill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zh-CN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6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表现了后来居上的伟大气概</a:t>
            </a:r>
            <a:r>
              <a:rPr lang="zh-CN" altLang="en-US" sz="3600" b="1" dirty="0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。体现了无产阶级的革命英雄必将胜过前人的坚强自信。</a:t>
            </a:r>
            <a:endParaRPr lang="zh-CN" altLang="en-US" sz="3600" b="1" dirty="0">
              <a:solidFill>
                <a:srgbClr val="CC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12240" y="1193800"/>
            <a:ext cx="93649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“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惜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”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字总领，引出作者对历史人物的评价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algn="l"/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说一说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“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惜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”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的含义？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1" bldLvl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Text Box 2"/>
          <p:cNvSpPr txBox="1"/>
          <p:nvPr/>
        </p:nvSpPr>
        <p:spPr>
          <a:xfrm>
            <a:off x="1117600" y="1868805"/>
            <a:ext cx="9436735" cy="3930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endParaRPr lang="zh-CN" altLang="zh-CN" sz="4800" b="1" dirty="0">
              <a:solidFill>
                <a:srgbClr val="3333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今朝”的风流人物，是新时代文治、武功两方面有杰出才能和远大抱负的人；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应该是人民群众，是无产阶级革命家，也是诗人自己</a:t>
            </a:r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。这是全诗的主旨。</a:t>
            </a:r>
            <a:endParaRPr lang="zh-CN" altLang="en-US" sz="36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1986" name="Rectangle 3"/>
          <p:cNvSpPr/>
          <p:nvPr/>
        </p:nvSpPr>
        <p:spPr>
          <a:xfrm>
            <a:off x="1369166" y="1109103"/>
            <a:ext cx="8389903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如何理解“俱往矣”三个字，究竟谁是真正的英雄？</a:t>
            </a:r>
            <a:endParaRPr lang="zh-CN" altLang="en-US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charRg st="1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58">
                                            <p:txEl>
                                              <p:charRg st="1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Text Box 2"/>
          <p:cNvSpPr txBox="1"/>
          <p:nvPr/>
        </p:nvSpPr>
        <p:spPr>
          <a:xfrm>
            <a:off x="1579498" y="1125746"/>
            <a:ext cx="736600" cy="4274341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江山如此多</a:t>
            </a: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娇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083" name="Text Box 3"/>
          <p:cNvSpPr txBox="1"/>
          <p:nvPr/>
        </p:nvSpPr>
        <p:spPr>
          <a:xfrm>
            <a:off x="2406739" y="762141"/>
            <a:ext cx="736600" cy="6097129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引无数</a:t>
            </a: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英雄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竞折腰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084" name="Text Box 4"/>
          <p:cNvSpPr txBox="1"/>
          <p:nvPr/>
        </p:nvSpPr>
        <p:spPr>
          <a:xfrm>
            <a:off x="3141751" y="1700528"/>
            <a:ext cx="762141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8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惜</a:t>
            </a:r>
            <a:endParaRPr lang="zh-CN" altLang="en-US" sz="4000" b="1" dirty="0">
              <a:solidFill>
                <a:srgbClr val="008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6085" name="AutoShape 5"/>
          <p:cNvSpPr/>
          <p:nvPr/>
        </p:nvSpPr>
        <p:spPr>
          <a:xfrm>
            <a:off x="3141751" y="2492837"/>
            <a:ext cx="838355" cy="381071"/>
          </a:xfrm>
          <a:custGeom>
            <a:avLst/>
            <a:gdLst/>
            <a:ahLst/>
            <a:cxnLst>
              <a:cxn ang="17694720">
                <a:pos x="598731" y="0"/>
              </a:cxn>
              <a:cxn ang="11796480">
                <a:pos x="359223" y="127000"/>
              </a:cxn>
              <a:cxn ang="11796480">
                <a:pos x="0" y="317518"/>
              </a:cxn>
              <a:cxn ang="5898240">
                <a:pos x="359223" y="381000"/>
              </a:cxn>
              <a:cxn ang="0">
                <a:pos x="718446" y="264583"/>
              </a:cxn>
              <a:cxn ang="0">
                <a:pos x="838200" y="127000"/>
              </a:cxn>
            </a:cxnLst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6086" name="AutoShape 6"/>
          <p:cNvSpPr/>
          <p:nvPr/>
        </p:nvSpPr>
        <p:spPr>
          <a:xfrm flipV="1">
            <a:off x="3214789" y="3574125"/>
            <a:ext cx="838355" cy="452521"/>
          </a:xfrm>
          <a:custGeom>
            <a:avLst/>
            <a:gdLst/>
            <a:ahLst/>
            <a:cxnLst>
              <a:cxn ang="17694720">
                <a:pos x="598731" y="0"/>
              </a:cxn>
              <a:cxn ang="11796480">
                <a:pos x="359223" y="150812"/>
              </a:cxn>
              <a:cxn ang="11796480">
                <a:pos x="0" y="377052"/>
              </a:cxn>
              <a:cxn ang="5898240">
                <a:pos x="359223" y="452437"/>
              </a:cxn>
              <a:cxn ang="0">
                <a:pos x="718446" y="314192"/>
              </a:cxn>
              <a:cxn ang="0">
                <a:pos x="838200" y="150812"/>
              </a:cxn>
            </a:cxnLst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6087" name="Text Box 7"/>
          <p:cNvSpPr txBox="1"/>
          <p:nvPr/>
        </p:nvSpPr>
        <p:spPr>
          <a:xfrm>
            <a:off x="4223039" y="620828"/>
            <a:ext cx="158303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秦皇、汉武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088" name="Text Box 8"/>
          <p:cNvSpPr txBox="1"/>
          <p:nvPr/>
        </p:nvSpPr>
        <p:spPr>
          <a:xfrm>
            <a:off x="4150000" y="2060957"/>
            <a:ext cx="1841841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唐宗、宋祖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089" name="Text Box 9"/>
          <p:cNvSpPr txBox="1"/>
          <p:nvPr/>
        </p:nvSpPr>
        <p:spPr>
          <a:xfrm>
            <a:off x="4223039" y="3501086"/>
            <a:ext cx="1371854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成吉思汗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3017" name="AutoShape 10"/>
          <p:cNvSpPr/>
          <p:nvPr/>
        </p:nvSpPr>
        <p:spPr>
          <a:xfrm>
            <a:off x="4078549" y="1268648"/>
            <a:ext cx="217528" cy="3240687"/>
          </a:xfrm>
          <a:prstGeom prst="leftBrace">
            <a:avLst>
              <a:gd name="adj1" fmla="val 12407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1" name="Text Box 11"/>
          <p:cNvSpPr txBox="1"/>
          <p:nvPr/>
        </p:nvSpPr>
        <p:spPr>
          <a:xfrm>
            <a:off x="5806069" y="765317"/>
            <a:ext cx="237692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略</a:t>
            </a: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输文采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092" name="Text Box 12"/>
          <p:cNvSpPr txBox="1"/>
          <p:nvPr/>
        </p:nvSpPr>
        <p:spPr>
          <a:xfrm>
            <a:off x="5734619" y="2276897"/>
            <a:ext cx="268972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稍</a:t>
            </a: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逊风骚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093" name="Text Box 13"/>
          <p:cNvSpPr txBox="1"/>
          <p:nvPr/>
        </p:nvSpPr>
        <p:spPr>
          <a:xfrm>
            <a:off x="5879108" y="3429635"/>
            <a:ext cx="240233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只</a:t>
            </a: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识弯弓射大雕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094" name="Text Box 14"/>
          <p:cNvSpPr txBox="1"/>
          <p:nvPr/>
        </p:nvSpPr>
        <p:spPr>
          <a:xfrm>
            <a:off x="9048344" y="1773566"/>
            <a:ext cx="161955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 </a:t>
            </a:r>
            <a:r>
              <a:rPr lang="zh-CN" altLang="en-US" sz="3600" b="1" dirty="0">
                <a:solidFill>
                  <a:srgbClr val="00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短于“文治”</a:t>
            </a:r>
            <a:endParaRPr lang="zh-CN" altLang="en-US" sz="3600" b="1" dirty="0">
              <a:solidFill>
                <a:srgbClr val="00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3022" name="AutoShape 15"/>
          <p:cNvSpPr/>
          <p:nvPr/>
        </p:nvSpPr>
        <p:spPr>
          <a:xfrm>
            <a:off x="8256036" y="908218"/>
            <a:ext cx="576369" cy="3674155"/>
          </a:xfrm>
          <a:prstGeom prst="rightBrace">
            <a:avLst>
              <a:gd name="adj1" fmla="val 5309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6" name="Text Box 16"/>
          <p:cNvSpPr txBox="1"/>
          <p:nvPr/>
        </p:nvSpPr>
        <p:spPr>
          <a:xfrm>
            <a:off x="3141751" y="5301645"/>
            <a:ext cx="83835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8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看</a:t>
            </a:r>
            <a:endParaRPr lang="zh-CN" altLang="en-US" sz="4000" b="1" dirty="0">
              <a:solidFill>
                <a:srgbClr val="008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6097" name="Text Box 17"/>
          <p:cNvSpPr txBox="1"/>
          <p:nvPr/>
        </p:nvSpPr>
        <p:spPr>
          <a:xfrm>
            <a:off x="4007099" y="5301645"/>
            <a:ext cx="190535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今朝风流人物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3025" name="Line 18"/>
          <p:cNvSpPr/>
          <p:nvPr/>
        </p:nvSpPr>
        <p:spPr>
          <a:xfrm flipV="1">
            <a:off x="5807657" y="5951052"/>
            <a:ext cx="201649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3026" name="Text Box 19"/>
          <p:cNvSpPr txBox="1"/>
          <p:nvPr/>
        </p:nvSpPr>
        <p:spPr>
          <a:xfrm>
            <a:off x="9263105" y="5106345"/>
            <a:ext cx="490220" cy="1219426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endParaRPr lang="zh-CN" altLang="zh-CN" sz="20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100" name="Text Box 20"/>
          <p:cNvSpPr txBox="1"/>
          <p:nvPr/>
        </p:nvSpPr>
        <p:spPr>
          <a:xfrm>
            <a:off x="8256036" y="5735112"/>
            <a:ext cx="2195919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文韬武略</a:t>
            </a:r>
            <a:endParaRPr lang="zh-CN" altLang="en-US" sz="3600" b="1" dirty="0">
              <a:solidFill>
                <a:srgbClr val="00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08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083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4608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9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9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9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609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0" dur="500"/>
                                        <p:tgtEl>
                                          <p:spTgt spid="4609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97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4610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build="p"/>
      <p:bldP spid="46083" grpId="0" build="p"/>
      <p:bldP spid="46084" grpId="0" build="p"/>
      <p:bldP spid="46087" grpId="0" build="p"/>
      <p:bldP spid="46088" grpId="0" build="p"/>
      <p:bldP spid="46089" grpId="0" build="p"/>
      <p:bldP spid="46091" grpId="0" build="p"/>
      <p:bldP spid="46092" grpId="0" build="p"/>
      <p:bldP spid="46093" grpId="0" build="p"/>
      <p:bldP spid="46094" grpId="0" build="p"/>
      <p:bldP spid="46096" grpId="0" build="p"/>
      <p:bldP spid="46097" grpId="0" build="p"/>
      <p:bldP spid="4610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2"/>
          <p:cNvSpPr>
            <a:spLocks noGrp="1"/>
          </p:cNvSpPr>
          <p:nvPr/>
        </p:nvSpPr>
        <p:spPr>
          <a:xfrm>
            <a:off x="609521" y="802388"/>
            <a:ext cx="10971372" cy="1143265"/>
          </a:xfrm>
          <a:prstGeom prst="rect">
            <a:avLst/>
          </a:prstGeom>
        </p:spPr>
        <p:txBody>
          <a:bodyPr vert="horz" wrap="square" lIns="91456" tIns="45728" rIns="91456" bIns="45728" rtlCol="0" anchor="b">
            <a:norm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hangingPunct="1"/>
            <a:r>
              <a:rPr lang="zh-CN" altLang="en-US" sz="4600" b="0" dirty="0">
                <a:solidFill>
                  <a:srgbClr val="FF3399"/>
                </a:solidFill>
                <a:ea typeface="隶书" panose="02010509060101010101" charset="-122"/>
              </a:rPr>
              <a:t>小结下阕</a:t>
            </a:r>
            <a:endParaRPr lang="zh-CN" altLang="en-US" sz="4600" b="0" dirty="0">
              <a:solidFill>
                <a:srgbClr val="FF3399"/>
              </a:solidFill>
              <a:ea typeface="隶书" panose="020105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7240" y="2508250"/>
            <a:ext cx="9958705" cy="24174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defTabSz="1218565">
              <a:lnSpc>
                <a:spcPct val="140000"/>
              </a:lnSpc>
            </a:pPr>
            <a:r>
              <a:rPr lang="zh-CN" altLang="zh-CN" sz="5400" b="1" dirty="0">
                <a:effectLst/>
                <a:latin typeface="+mj-lt"/>
                <a:ea typeface="+mj-lt"/>
                <a:sym typeface="+mn-ea"/>
              </a:rPr>
              <a:t>下阕：</a:t>
            </a:r>
            <a:r>
              <a:rPr lang="zh-CN" altLang="zh-CN" sz="5400" b="1" dirty="0">
                <a:solidFill>
                  <a:srgbClr val="2747BE"/>
                </a:solidFill>
                <a:effectLst/>
                <a:latin typeface="+mj-lt"/>
                <a:ea typeface="+mj-lt"/>
                <a:sym typeface="+mn-ea"/>
              </a:rPr>
              <a:t>纵论历代英雄，赞颂当代英雄人物，抒发诗人的伟大抱负。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Text Box 2"/>
          <p:cNvSpPr txBox="1"/>
          <p:nvPr/>
        </p:nvSpPr>
        <p:spPr>
          <a:xfrm>
            <a:off x="2894055" y="1924406"/>
            <a:ext cx="914569" cy="2676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上阕：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endParaRPr lang="zh-CN" altLang="zh-CN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endParaRPr lang="zh-CN" altLang="zh-CN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endParaRPr lang="zh-CN" altLang="zh-CN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下阕： 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55" name="Text Box 3"/>
          <p:cNvSpPr txBox="1"/>
          <p:nvPr/>
        </p:nvSpPr>
        <p:spPr>
          <a:xfrm>
            <a:off x="3656196" y="1924406"/>
            <a:ext cx="2133995" cy="2676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rgbClr val="CC00CC"/>
                </a:solidFill>
                <a:latin typeface="黑体" panose="02010609060101010101" charset="-122"/>
                <a:ea typeface="黑体" panose="02010609060101010101" charset="-122"/>
              </a:rPr>
              <a:t>描写北国风光</a:t>
            </a:r>
            <a:endParaRPr lang="zh-CN" altLang="en-US" sz="2400" b="1" dirty="0">
              <a:solidFill>
                <a:srgbClr val="CC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zh-CN" sz="2400" b="1" dirty="0">
              <a:solidFill>
                <a:srgbClr val="CC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zh-CN" sz="2400" b="1" dirty="0">
              <a:solidFill>
                <a:srgbClr val="CC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zh-CN" sz="2400" b="1" dirty="0">
              <a:solidFill>
                <a:srgbClr val="CC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zh-CN" sz="2400" b="1" dirty="0">
              <a:solidFill>
                <a:srgbClr val="CC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zh-CN" sz="2400" b="1" dirty="0">
              <a:solidFill>
                <a:srgbClr val="CC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b="1" dirty="0">
                <a:solidFill>
                  <a:srgbClr val="CC00CC"/>
                </a:solidFill>
                <a:latin typeface="黑体" panose="02010609060101010101" charset="-122"/>
                <a:ea typeface="黑体" panose="02010609060101010101" charset="-122"/>
              </a:rPr>
              <a:t>评论历史人物</a:t>
            </a:r>
            <a:endParaRPr lang="zh-CN" altLang="en-US" sz="2400" b="1" dirty="0">
              <a:solidFill>
                <a:srgbClr val="CC00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56" name="AutoShape 4"/>
          <p:cNvSpPr/>
          <p:nvPr/>
        </p:nvSpPr>
        <p:spPr>
          <a:xfrm>
            <a:off x="5713977" y="1371854"/>
            <a:ext cx="304856" cy="1524282"/>
          </a:xfrm>
          <a:prstGeom prst="leftBrace">
            <a:avLst>
              <a:gd name="adj1" fmla="val 4164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7" name="Text Box 5"/>
          <p:cNvSpPr txBox="1"/>
          <p:nvPr/>
        </p:nvSpPr>
        <p:spPr>
          <a:xfrm>
            <a:off x="6095048" y="1143212"/>
            <a:ext cx="20879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冰封    雪飘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58" name="Text Box 6"/>
          <p:cNvSpPr txBox="1"/>
          <p:nvPr/>
        </p:nvSpPr>
        <p:spPr>
          <a:xfrm>
            <a:off x="6155384" y="2591280"/>
            <a:ext cx="2677021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红装素裹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59" name="Text Box 7"/>
          <p:cNvSpPr txBox="1"/>
          <p:nvPr/>
        </p:nvSpPr>
        <p:spPr>
          <a:xfrm>
            <a:off x="7771758" y="1163853"/>
            <a:ext cx="199585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zh-CN" sz="24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24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（总写）</a:t>
            </a:r>
            <a:endParaRPr lang="zh-CN" altLang="en-US" sz="2400" b="1" dirty="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60" name="Text Box 8"/>
          <p:cNvSpPr txBox="1"/>
          <p:nvPr/>
        </p:nvSpPr>
        <p:spPr>
          <a:xfrm>
            <a:off x="7924186" y="1829139"/>
            <a:ext cx="2203858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（分写）</a:t>
            </a:r>
            <a:endParaRPr lang="zh-CN" altLang="en-US" sz="2400" b="1" dirty="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zh-CN" sz="2400" b="1" dirty="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（虚写）</a:t>
            </a:r>
            <a:endParaRPr lang="zh-CN" altLang="en-US" sz="2400" b="1" dirty="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61" name="Text Box 9"/>
          <p:cNvSpPr txBox="1"/>
          <p:nvPr/>
        </p:nvSpPr>
        <p:spPr>
          <a:xfrm>
            <a:off x="4539045" y="99731"/>
            <a:ext cx="3543300" cy="9531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r"/>
            <a:r>
              <a:rPr lang="zh-CN" altLang="en-US" sz="3600" b="1" dirty="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沁园春</a:t>
            </a:r>
            <a:r>
              <a:rPr lang="zh-CN" altLang="zh-CN" sz="3600" b="1" dirty="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3600" b="1" dirty="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雪            </a:t>
            </a:r>
            <a:endParaRPr lang="zh-CN" altLang="en-US" sz="3600" b="1" dirty="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r"/>
            <a:r>
              <a:rPr lang="zh-CN" altLang="zh-CN" sz="2000" b="1" dirty="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zh-CN" altLang="en-US" sz="2000" b="1" dirty="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毛泽东   </a:t>
            </a:r>
            <a:r>
              <a:rPr lang="zh-CN" altLang="en-US" sz="2000" b="1" dirty="0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endParaRPr lang="zh-CN" altLang="en-US" sz="2000" b="1" dirty="0">
              <a:solidFill>
                <a:schemeClr val="accent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9162" name="Text Box 10"/>
          <p:cNvSpPr txBox="1"/>
          <p:nvPr/>
        </p:nvSpPr>
        <p:spPr>
          <a:xfrm>
            <a:off x="3640318" y="2383279"/>
            <a:ext cx="20193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热爱祖国河山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63" name="AutoShape 11"/>
          <p:cNvSpPr/>
          <p:nvPr/>
        </p:nvSpPr>
        <p:spPr>
          <a:xfrm>
            <a:off x="5713977" y="3658277"/>
            <a:ext cx="152428" cy="1371854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4" name="Text Box 12"/>
          <p:cNvSpPr txBox="1"/>
          <p:nvPr/>
        </p:nvSpPr>
        <p:spPr>
          <a:xfrm>
            <a:off x="5866405" y="3516964"/>
            <a:ext cx="1868170" cy="11988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秦皇   汉武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唐宗   宋祖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成吉思汗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65" name="Text Box 13"/>
          <p:cNvSpPr txBox="1"/>
          <p:nvPr/>
        </p:nvSpPr>
        <p:spPr>
          <a:xfrm>
            <a:off x="7924102" y="3505849"/>
            <a:ext cx="795020" cy="11988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略输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稍逊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只识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66" name="AutoShape 14"/>
          <p:cNvSpPr/>
          <p:nvPr/>
        </p:nvSpPr>
        <p:spPr>
          <a:xfrm>
            <a:off x="8832928" y="3603018"/>
            <a:ext cx="152428" cy="914569"/>
          </a:xfrm>
          <a:prstGeom prst="righ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7" name="Text Box 15"/>
          <p:cNvSpPr txBox="1"/>
          <p:nvPr/>
        </p:nvSpPr>
        <p:spPr>
          <a:xfrm>
            <a:off x="9130771" y="3874841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惜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68" name="Text Box 16"/>
          <p:cNvSpPr txBox="1"/>
          <p:nvPr/>
        </p:nvSpPr>
        <p:spPr>
          <a:xfrm>
            <a:off x="5866405" y="4704634"/>
            <a:ext cx="26352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zh-CN" sz="2400" b="1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数   风流人物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69" name="Text Box 17"/>
          <p:cNvSpPr txBox="1"/>
          <p:nvPr/>
        </p:nvSpPr>
        <p:spPr>
          <a:xfrm>
            <a:off x="3640318" y="4517274"/>
            <a:ext cx="20193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赞颂当今英雄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70" name="AutoShape 18"/>
          <p:cNvSpPr/>
          <p:nvPr/>
        </p:nvSpPr>
        <p:spPr>
          <a:xfrm>
            <a:off x="2741627" y="2210209"/>
            <a:ext cx="228642" cy="2133995"/>
          </a:xfrm>
          <a:prstGeom prst="leftBrace">
            <a:avLst>
              <a:gd name="adj1" fmla="val 7773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71" name="Text Box 19"/>
          <p:cNvSpPr txBox="1"/>
          <p:nvPr/>
        </p:nvSpPr>
        <p:spPr>
          <a:xfrm>
            <a:off x="1768774" y="1052708"/>
            <a:ext cx="798195" cy="482530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描写、议论、抒情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9174" name="Text Box 22"/>
          <p:cNvSpPr txBox="1"/>
          <p:nvPr/>
        </p:nvSpPr>
        <p:spPr>
          <a:xfrm>
            <a:off x="6023597" y="1700528"/>
            <a:ext cx="180055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长城、黄河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山脉、高原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917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9174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1" dur="5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9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9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9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9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2" dur="5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0"/>
      <p:bldP spid="49156" grpId="0" bldLvl="0" animBg="1"/>
      <p:bldP spid="49157" grpId="0"/>
      <p:bldP spid="49158" grpId="0"/>
      <p:bldP spid="49159" grpId="0"/>
      <p:bldP spid="49160" grpId="0"/>
      <p:bldP spid="49161" grpId="0"/>
      <p:bldP spid="49162" grpId="0"/>
      <p:bldP spid="49163" grpId="0" bldLvl="0" animBg="1"/>
      <p:bldP spid="49164" grpId="0"/>
      <p:bldP spid="49165" grpId="0"/>
      <p:bldP spid="49166" grpId="0" bldLvl="0" animBg="1"/>
      <p:bldP spid="49167" grpId="0"/>
      <p:bldP spid="49168" grpId="0"/>
      <p:bldP spid="49169" grpId="0"/>
      <p:bldP spid="49170" grpId="0" bldLvl="0" animBg="1"/>
      <p:bldP spid="49171" grpId="0"/>
      <p:bldP spid="49174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Rectangle 2"/>
          <p:cNvSpPr>
            <a:spLocks noGrp="1"/>
          </p:cNvSpPr>
          <p:nvPr>
            <p:ph type="title"/>
          </p:nvPr>
        </p:nvSpPr>
        <p:spPr>
          <a:xfrm>
            <a:off x="1846111" y="333437"/>
            <a:ext cx="8542332" cy="1143212"/>
          </a:xfrm>
        </p:spPr>
        <p:txBody>
          <a:bodyPr vert="horz" wrap="square" lIns="91456" tIns="45728" rIns="91456" bIns="45728" anchor="b"/>
          <a:p>
            <a:pPr eaLnBrk="1" hangingPunct="1"/>
            <a:r>
              <a:rPr lang="zh-CN" altLang="en-US" sz="5500" b="0" dirty="0">
                <a:solidFill>
                  <a:srgbClr val="FF0066"/>
                </a:solidFill>
                <a:ea typeface="华文新魏" panose="02010800040101010101" pitchFamily="2" charset="-122"/>
              </a:rPr>
              <a:t>总结</a:t>
            </a:r>
            <a:endParaRPr lang="zh-CN" altLang="en-US" sz="5500" b="0" dirty="0">
              <a:solidFill>
                <a:srgbClr val="FF0066"/>
              </a:solidFill>
              <a:ea typeface="华文新魏" panose="02010800040101010101" pitchFamily="2" charset="-122"/>
            </a:endParaRPr>
          </a:p>
        </p:txBody>
      </p:sp>
      <p:sp>
        <p:nvSpPr>
          <p:cNvPr id="51203" name="Text Box 3"/>
          <p:cNvSpPr>
            <a:spLocks noGrp="1"/>
          </p:cNvSpPr>
          <p:nvPr>
            <p:ph type="body" sz="half" idx="1"/>
          </p:nvPr>
        </p:nvSpPr>
        <p:spPr>
          <a:xfrm>
            <a:off x="1557132" y="1629077"/>
            <a:ext cx="8821783" cy="4464877"/>
          </a:xfrm>
        </p:spPr>
        <p:txBody>
          <a:bodyPr vert="horz" wrap="square" lIns="91456" tIns="45728" rIns="91456" bIns="45728" anchor="t">
            <a:normAutofit fontScale="70000"/>
          </a:bodyPr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3333FF"/>
                </a:solidFill>
                <a:latin typeface="黑体" panose="02010609060101010101" charset="-122"/>
                <a:ea typeface="黑体" panose="02010609060101010101" charset="-122"/>
              </a:rPr>
              <a:t>      这首词以宏伟的气魄，生花的妙笔，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写景、议论、抒情相结合</a:t>
            </a:r>
            <a:r>
              <a:rPr lang="zh-CN" altLang="en-US" b="1" dirty="0">
                <a:solidFill>
                  <a:srgbClr val="3333FF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寄托了诗人对祖国山河的无比热爱和赞美之情，表现了自己作为一代</a:t>
            </a:r>
            <a:r>
              <a:rPr lang="zh-CN" altLang="en-US" b="1" dirty="0">
                <a:solidFill>
                  <a:srgbClr val="FF0000"/>
                </a:solidFill>
                <a:ea typeface="黑体" panose="02010609060101010101" charset="-122"/>
              </a:rPr>
              <a:t>“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风流人物</a:t>
            </a:r>
            <a:r>
              <a:rPr lang="zh-CN" altLang="en-US" b="1" dirty="0">
                <a:solidFill>
                  <a:srgbClr val="FF0000"/>
                </a:solidFill>
                <a:ea typeface="黑体" panose="02010609060101010101" charset="-122"/>
              </a:rPr>
              <a:t>”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，要为中华民族建功立业的伟大抱负</a:t>
            </a:r>
            <a:r>
              <a:rPr lang="zh-CN" altLang="en-US" b="1" dirty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，抒发了对当代无产阶级和革命人民无比信赖和热爱的激情，也激发了人们的爱国热情和民族自豪感。</a:t>
            </a:r>
            <a:endParaRPr lang="zh-CN" altLang="en-US" dirty="0">
              <a:solidFill>
                <a:srgbClr val="000066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charRg st="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charRg st="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charRg st="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42778" y="237448"/>
            <a:ext cx="11547635" cy="746554"/>
            <a:chOff x="642778" y="450808"/>
            <a:chExt cx="11547635" cy="746554"/>
          </a:xfrm>
        </p:grpSpPr>
        <p:sp>
          <p:nvSpPr>
            <p:cNvPr id="11" name="矩形 10"/>
            <p:cNvSpPr/>
            <p:nvPr/>
          </p:nvSpPr>
          <p:spPr>
            <a:xfrm flipV="1">
              <a:off x="3694900" y="902350"/>
              <a:ext cx="8495513" cy="45719"/>
            </a:xfrm>
            <a:prstGeom prst="rect">
              <a:avLst/>
            </a:prstGeom>
            <a:solidFill>
              <a:srgbClr val="808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657291" y="450808"/>
              <a:ext cx="3255323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200" smtClean="0">
                  <a:solidFill>
                    <a:srgbClr val="808777"/>
                  </a:solidFill>
                  <a:cs typeface="+mn-ea"/>
                  <a:sym typeface="+mn-lt"/>
                </a:rPr>
                <a:t>拓展知识</a:t>
              </a:r>
              <a:endParaRPr lang="zh-CN" altLang="en-US" sz="3200" dirty="0">
                <a:solidFill>
                  <a:srgbClr val="808777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8"/>
            <p:cNvSpPr txBox="1">
              <a:spLocks noChangeArrowheads="1"/>
            </p:cNvSpPr>
            <p:nvPr/>
          </p:nvSpPr>
          <p:spPr bwMode="auto">
            <a:xfrm>
              <a:off x="642778" y="966530"/>
              <a:ext cx="3255323" cy="230832"/>
            </a:xfrm>
            <a:prstGeom prst="rect">
              <a:avLst/>
            </a:prstGeom>
            <a:noFill/>
            <a:ln w="9525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algn="ctr" eaLnBrk="1" hangingPunct="1"/>
              <a:r>
                <a:rPr lang="en-US" altLang="zh-CN" sz="15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CLICK TO ADD CAPTION TEXT</a:t>
              </a:r>
              <a:endParaRPr lang="zh-CN" altLang="en-US" sz="15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124400" y="2864880"/>
            <a:ext cx="7943200" cy="88460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ts val="7000"/>
              </a:lnSpc>
            </a:pPr>
            <a:r>
              <a:rPr lang="zh-CN" altLang="en-US" sz="5500" dirty="0">
                <a:solidFill>
                  <a:srgbClr val="808777"/>
                </a:solidFill>
                <a:cs typeface="+mn-ea"/>
                <a:sym typeface="+mn-lt"/>
              </a:rPr>
              <a:t>有感情地朗读并背诵全文</a:t>
            </a:r>
            <a:endParaRPr lang="en-US" altLang="zh-CN" sz="5500" dirty="0">
              <a:solidFill>
                <a:srgbClr val="808777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鸟, 水, 雪花&#10;&#10;已生成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3" name="文本框 7"/>
          <p:cNvSpPr txBox="1">
            <a:spLocks noChangeArrowheads="1"/>
          </p:cNvSpPr>
          <p:nvPr/>
        </p:nvSpPr>
        <p:spPr bwMode="auto">
          <a:xfrm>
            <a:off x="2980163" y="1239549"/>
            <a:ext cx="6388808" cy="1354217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8200" dirty="0">
                <a:ln w="25400">
                  <a:noFill/>
                </a:ln>
                <a:solidFill>
                  <a:srgbClr val="808777"/>
                </a:solidFill>
                <a:latin typeface="+mn-lt"/>
                <a:ea typeface="+mn-ea"/>
                <a:cs typeface="+mn-ea"/>
                <a:sym typeface="+mn-lt"/>
              </a:rPr>
              <a:t>同学们下课</a:t>
            </a:r>
            <a:endParaRPr lang="zh-CN" altLang="en-US" sz="8200" dirty="0">
              <a:ln w="25400">
                <a:noFill/>
              </a:ln>
              <a:solidFill>
                <a:srgbClr val="80877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3573403" y="2665560"/>
            <a:ext cx="5141957" cy="0"/>
          </a:xfrm>
          <a:prstGeom prst="line">
            <a:avLst/>
          </a:prstGeom>
          <a:ln w="12700">
            <a:solidFill>
              <a:srgbClr val="808777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</p:bldLst>
      </p:timing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p21yjy3r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1555</Words>
  <Application>WPS 演示</Application>
  <PresentationFormat>自定义</PresentationFormat>
  <Paragraphs>196</Paragraphs>
  <Slides>19</Slides>
  <Notes>24</Notes>
  <HiddenSlides>0</HiddenSlides>
  <MMClips>1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19</vt:i4>
      </vt:variant>
    </vt:vector>
  </HeadingPairs>
  <TitlesOfParts>
    <vt:vector size="56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Calibri</vt:lpstr>
      <vt:lpstr>仿宋</vt:lpstr>
      <vt:lpstr>Times New Roman</vt:lpstr>
      <vt:lpstr>华文行楷</vt:lpstr>
      <vt:lpstr>新宋体</vt:lpstr>
      <vt:lpstr>华文中宋</vt:lpstr>
      <vt:lpstr>隶书</vt:lpstr>
      <vt:lpstr>方正粗黑繁体</vt:lpstr>
      <vt:lpstr>黑体</vt:lpstr>
      <vt:lpstr>楷体_GB2312</vt:lpstr>
      <vt:lpstr>华文隶书</vt:lpstr>
      <vt:lpstr>华文新魏</vt:lpstr>
      <vt:lpstr>微软雅黑</vt:lpstr>
      <vt:lpstr>Arial Unicode MS</vt:lpstr>
      <vt:lpstr>等线</vt:lpstr>
      <vt:lpstr>Segoe Print</vt:lpstr>
      <vt:lpstr>Century Gothic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沁园春 . 雪</vt:lpstr>
      <vt:lpstr>PowerPoint 演示文稿</vt:lpstr>
      <vt:lpstr>小结上阕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九年级二班语文课件范本PPT-沁园春·雪</dc:title>
  <dc:creator>lxl</dc:creator>
  <cp:lastModifiedBy>gaj_xp</cp:lastModifiedBy>
  <cp:revision>3193</cp:revision>
  <dcterms:created xsi:type="dcterms:W3CDTF">2015-12-01T09:06:00Z</dcterms:created>
  <dcterms:modified xsi:type="dcterms:W3CDTF">2018-09-26T23:27:23Z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