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86" r:id="rId2"/>
    <p:sldId id="335" r:id="rId3"/>
    <p:sldId id="346" r:id="rId4"/>
    <p:sldId id="323" r:id="rId5"/>
    <p:sldId id="324" r:id="rId6"/>
    <p:sldId id="325" r:id="rId7"/>
    <p:sldId id="326" r:id="rId8"/>
    <p:sldId id="327" r:id="rId9"/>
    <p:sldId id="328" r:id="rId10"/>
    <p:sldId id="329" r:id="rId11"/>
    <p:sldId id="330" r:id="rId12"/>
    <p:sldId id="331" r:id="rId13"/>
    <p:sldId id="332" r:id="rId14"/>
    <p:sldId id="293" r:id="rId15"/>
    <p:sldId id="294" r:id="rId16"/>
    <p:sldId id="297" r:id="rId17"/>
    <p:sldId id="333" r:id="rId18"/>
    <p:sldId id="345" r:id="rId19"/>
    <p:sldId id="334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DF58D"/>
    <a:srgbClr val="808080"/>
    <a:srgbClr val="FCFCFC"/>
    <a:srgbClr val="E8E8E8"/>
    <a:srgbClr val="FFD84B"/>
    <a:srgbClr val="FFFFFF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79" autoAdjust="0"/>
    <p:restoredTop sz="94614" autoAdjust="0"/>
  </p:normalViewPr>
  <p:slideViewPr>
    <p:cSldViewPr>
      <p:cViewPr varScale="1">
        <p:scale>
          <a:sx n="108" d="100"/>
          <a:sy n="108" d="100"/>
        </p:scale>
        <p:origin x="-170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330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7033A200-6E9F-4A87-BFAD-75ED0FC99507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951852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8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noProof="0" smtClean="0"/>
              <a:t>Click to edit Master text styles</a:t>
            </a:r>
          </a:p>
          <a:p>
            <a:pPr lvl="1"/>
            <a:r>
              <a:rPr lang="en-US" altLang="zh-CN" noProof="0" smtClean="0"/>
              <a:t>Second level</a:t>
            </a:r>
          </a:p>
          <a:p>
            <a:pPr lvl="2"/>
            <a:r>
              <a:rPr lang="en-US" altLang="zh-CN" noProof="0" smtClean="0"/>
              <a:t>Third level</a:t>
            </a:r>
          </a:p>
          <a:p>
            <a:pPr lvl="3"/>
            <a:r>
              <a:rPr lang="en-US" altLang="zh-CN" noProof="0" smtClean="0"/>
              <a:t>Fourth level</a:t>
            </a:r>
          </a:p>
          <a:p>
            <a:pPr lvl="4"/>
            <a:r>
              <a:rPr lang="en-US" altLang="zh-CN" noProof="0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0AB1728-0395-4B4D-8E5E-6D4AB1F9FD76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472197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CN" smtClean="0"/>
              <a:t>3</a:t>
            </a:r>
            <a:r>
              <a:rPr lang="zh-CN" altLang="en-US" smtClean="0"/>
              <a:t>’</a:t>
            </a:r>
            <a:r>
              <a:rPr lang="en-US" altLang="zh-CN" smtClean="0"/>
              <a:t>44</a:t>
            </a:r>
            <a:r>
              <a:rPr lang="zh-CN" altLang="en-US" smtClean="0"/>
              <a:t>“     甘泉信息课堂</a:t>
            </a:r>
            <a:r>
              <a:rPr lang="en-US" altLang="zh-CN" smtClean="0"/>
              <a:t>_</a:t>
            </a:r>
            <a:r>
              <a:rPr lang="zh-CN" altLang="en-US" smtClean="0"/>
              <a:t>第</a:t>
            </a:r>
            <a:r>
              <a:rPr lang="en-US" altLang="zh-CN" smtClean="0"/>
              <a:t>4</a:t>
            </a:r>
            <a:r>
              <a:rPr lang="zh-CN" altLang="en-US" smtClean="0"/>
              <a:t>集</a:t>
            </a:r>
            <a:r>
              <a:rPr lang="en-US" altLang="zh-CN" smtClean="0"/>
              <a:t>《</a:t>
            </a:r>
            <a:r>
              <a:rPr lang="zh-CN" altLang="en-US" smtClean="0"/>
              <a:t>读心术的秘密</a:t>
            </a:r>
            <a:r>
              <a:rPr lang="en-US" altLang="zh-CN" smtClean="0"/>
              <a:t>》</a:t>
            </a:r>
            <a:r>
              <a:rPr lang="zh-CN" altLang="en-US" smtClean="0"/>
              <a:t>视频</a:t>
            </a:r>
          </a:p>
        </p:txBody>
      </p:sp>
      <p:sp>
        <p:nvSpPr>
          <p:cNvPr id="37892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F127D51-2885-4F02-AC5B-67010C25D1DD}" type="slidenum">
              <a:rPr lang="zh-CN" altLang="en-US" smtClean="0">
                <a:solidFill>
                  <a:srgbClr val="000000"/>
                </a:solidFill>
              </a:rPr>
              <a:pPr/>
              <a:t>8</a:t>
            </a:fld>
            <a:endParaRPr lang="zh-CN" altLang="en-U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CN" smtClean="0"/>
              <a:t>3</a:t>
            </a:r>
            <a:r>
              <a:rPr lang="zh-CN" altLang="en-US" smtClean="0"/>
              <a:t>’</a:t>
            </a:r>
            <a:r>
              <a:rPr lang="en-US" altLang="zh-CN" smtClean="0"/>
              <a:t>44</a:t>
            </a:r>
            <a:r>
              <a:rPr lang="zh-CN" altLang="en-US" smtClean="0"/>
              <a:t>“     甘泉信息课堂</a:t>
            </a:r>
            <a:r>
              <a:rPr lang="en-US" altLang="zh-CN" smtClean="0"/>
              <a:t>_</a:t>
            </a:r>
            <a:r>
              <a:rPr lang="zh-CN" altLang="en-US" smtClean="0"/>
              <a:t>第</a:t>
            </a:r>
            <a:r>
              <a:rPr lang="en-US" altLang="zh-CN" smtClean="0"/>
              <a:t>4</a:t>
            </a:r>
            <a:r>
              <a:rPr lang="zh-CN" altLang="en-US" smtClean="0"/>
              <a:t>集</a:t>
            </a:r>
            <a:r>
              <a:rPr lang="en-US" altLang="zh-CN" smtClean="0"/>
              <a:t>《</a:t>
            </a:r>
            <a:r>
              <a:rPr lang="zh-CN" altLang="en-US" smtClean="0"/>
              <a:t>读心术的秘密</a:t>
            </a:r>
            <a:r>
              <a:rPr lang="en-US" altLang="zh-CN" smtClean="0"/>
              <a:t>》</a:t>
            </a:r>
            <a:r>
              <a:rPr lang="zh-CN" altLang="en-US" smtClean="0"/>
              <a:t>视频</a:t>
            </a:r>
          </a:p>
        </p:txBody>
      </p:sp>
      <p:sp>
        <p:nvSpPr>
          <p:cNvPr id="38916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BF8A8FB-46BF-4087-9785-C3C559BC2C8D}" type="slidenum">
              <a:rPr lang="zh-CN" altLang="en-US" smtClean="0">
                <a:solidFill>
                  <a:srgbClr val="000000"/>
                </a:solidFill>
              </a:rPr>
              <a:pPr/>
              <a:t>19</a:t>
            </a:fld>
            <a:endParaRPr lang="zh-CN" altLang="en-U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0"/>
          <p:cNvSpPr>
            <a:spLocks/>
          </p:cNvSpPr>
          <p:nvPr/>
        </p:nvSpPr>
        <p:spPr bwMode="gray">
          <a:xfrm>
            <a:off x="0" y="6048375"/>
            <a:ext cx="2762250" cy="809625"/>
          </a:xfrm>
          <a:custGeom>
            <a:avLst/>
            <a:gdLst>
              <a:gd name="T0" fmla="*/ 0 w 1740"/>
              <a:gd name="T1" fmla="*/ 0 h 510"/>
              <a:gd name="T2" fmla="*/ 0 w 1740"/>
              <a:gd name="T3" fmla="*/ 2147483647 h 510"/>
              <a:gd name="T4" fmla="*/ 2147483647 w 1740"/>
              <a:gd name="T5" fmla="*/ 2147483647 h 510"/>
              <a:gd name="T6" fmla="*/ 2147483647 w 1740"/>
              <a:gd name="T7" fmla="*/ 2147483647 h 510"/>
              <a:gd name="T8" fmla="*/ 0 w 1740"/>
              <a:gd name="T9" fmla="*/ 0 h 5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740" h="510">
                <a:moveTo>
                  <a:pt x="0" y="0"/>
                </a:moveTo>
                <a:lnTo>
                  <a:pt x="0" y="510"/>
                </a:lnTo>
                <a:cubicBezTo>
                  <a:pt x="0" y="510"/>
                  <a:pt x="870" y="510"/>
                  <a:pt x="1740" y="510"/>
                </a:cubicBezTo>
                <a:cubicBezTo>
                  <a:pt x="1650" y="258"/>
                  <a:pt x="1595" y="30"/>
                  <a:pt x="1595" y="30"/>
                </a:cubicBezTo>
                <a:cubicBezTo>
                  <a:pt x="798" y="54"/>
                  <a:pt x="0" y="0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5" name="Freeform 41"/>
          <p:cNvSpPr>
            <a:spLocks/>
          </p:cNvSpPr>
          <p:nvPr/>
        </p:nvSpPr>
        <p:spPr bwMode="gray">
          <a:xfrm>
            <a:off x="2590800" y="4705350"/>
            <a:ext cx="6400800" cy="2152650"/>
          </a:xfrm>
          <a:custGeom>
            <a:avLst/>
            <a:gdLst>
              <a:gd name="T0" fmla="*/ 2147483647 w 4032"/>
              <a:gd name="T1" fmla="*/ 0 h 1356"/>
              <a:gd name="T2" fmla="*/ 2147483647 w 4032"/>
              <a:gd name="T3" fmla="*/ 2147483647 h 1356"/>
              <a:gd name="T4" fmla="*/ 2147483647 w 4032"/>
              <a:gd name="T5" fmla="*/ 2147483647 h 1356"/>
              <a:gd name="T6" fmla="*/ 2147483647 w 4032"/>
              <a:gd name="T7" fmla="*/ 2147483647 h 1356"/>
              <a:gd name="T8" fmla="*/ 0 w 4032"/>
              <a:gd name="T9" fmla="*/ 2147483647 h 1356"/>
              <a:gd name="T10" fmla="*/ 2147483647 w 4032"/>
              <a:gd name="T11" fmla="*/ 0 h 135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4032" h="1356">
                <a:moveTo>
                  <a:pt x="1116" y="0"/>
                </a:moveTo>
                <a:cubicBezTo>
                  <a:pt x="2370" y="1254"/>
                  <a:pt x="3840" y="636"/>
                  <a:pt x="3840" y="636"/>
                </a:cubicBezTo>
                <a:cubicBezTo>
                  <a:pt x="4032" y="966"/>
                  <a:pt x="4032" y="1356"/>
                  <a:pt x="4032" y="1356"/>
                </a:cubicBezTo>
                <a:cubicBezTo>
                  <a:pt x="4032" y="1356"/>
                  <a:pt x="2160" y="1356"/>
                  <a:pt x="288" y="1356"/>
                </a:cubicBezTo>
                <a:cubicBezTo>
                  <a:pt x="120" y="1140"/>
                  <a:pt x="0" y="828"/>
                  <a:pt x="0" y="828"/>
                </a:cubicBezTo>
                <a:lnTo>
                  <a:pt x="1116" y="0"/>
                </a:ln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6" name="Freeform 42"/>
          <p:cNvSpPr>
            <a:spLocks/>
          </p:cNvSpPr>
          <p:nvPr/>
        </p:nvSpPr>
        <p:spPr bwMode="gray">
          <a:xfrm>
            <a:off x="4400550" y="781050"/>
            <a:ext cx="4743450" cy="5048250"/>
          </a:xfrm>
          <a:custGeom>
            <a:avLst/>
            <a:gdLst>
              <a:gd name="T0" fmla="*/ 2147483647 w 2988"/>
              <a:gd name="T1" fmla="*/ 2147483647 h 3180"/>
              <a:gd name="T2" fmla="*/ 2147483647 w 2988"/>
              <a:gd name="T3" fmla="*/ 0 h 3180"/>
              <a:gd name="T4" fmla="*/ 2147483647 w 2988"/>
              <a:gd name="T5" fmla="*/ 2147483647 h 3180"/>
              <a:gd name="T6" fmla="*/ 2147483647 w 2988"/>
              <a:gd name="T7" fmla="*/ 2147483647 h 3180"/>
              <a:gd name="T8" fmla="*/ 2147483647 w 2988"/>
              <a:gd name="T9" fmla="*/ 2147483647 h 3180"/>
              <a:gd name="T10" fmla="*/ 0 w 2988"/>
              <a:gd name="T11" fmla="*/ 2147483647 h 3180"/>
              <a:gd name="T12" fmla="*/ 2147483647 w 2988"/>
              <a:gd name="T13" fmla="*/ 2147483647 h 318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988" h="3180">
                <a:moveTo>
                  <a:pt x="510" y="1098"/>
                </a:moveTo>
                <a:cubicBezTo>
                  <a:pt x="1710" y="840"/>
                  <a:pt x="2280" y="0"/>
                  <a:pt x="2280" y="0"/>
                </a:cubicBezTo>
                <a:cubicBezTo>
                  <a:pt x="2700" y="96"/>
                  <a:pt x="2988" y="342"/>
                  <a:pt x="2988" y="342"/>
                </a:cubicBezTo>
                <a:lnTo>
                  <a:pt x="2988" y="2772"/>
                </a:lnTo>
                <a:cubicBezTo>
                  <a:pt x="2988" y="2772"/>
                  <a:pt x="2202" y="3180"/>
                  <a:pt x="1452" y="3060"/>
                </a:cubicBezTo>
                <a:cubicBezTo>
                  <a:pt x="636" y="2940"/>
                  <a:pt x="0" y="2406"/>
                  <a:pt x="0" y="2406"/>
                </a:cubicBezTo>
                <a:lnTo>
                  <a:pt x="510" y="1098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7" name="Freeform 43"/>
          <p:cNvSpPr>
            <a:spLocks/>
          </p:cNvSpPr>
          <p:nvPr/>
        </p:nvSpPr>
        <p:spPr bwMode="gray">
          <a:xfrm>
            <a:off x="4800600" y="0"/>
            <a:ext cx="3276600" cy="2409825"/>
          </a:xfrm>
          <a:custGeom>
            <a:avLst/>
            <a:gdLst>
              <a:gd name="T0" fmla="*/ 0 w 2064"/>
              <a:gd name="T1" fmla="*/ 0 h 1518"/>
              <a:gd name="T2" fmla="*/ 2147483647 w 2064"/>
              <a:gd name="T3" fmla="*/ 2147483647 h 1518"/>
              <a:gd name="T4" fmla="*/ 2147483647 w 2064"/>
              <a:gd name="T5" fmla="*/ 0 h 1518"/>
              <a:gd name="T6" fmla="*/ 0 w 2064"/>
              <a:gd name="T7" fmla="*/ 0 h 151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64" h="1518">
                <a:moveTo>
                  <a:pt x="0" y="0"/>
                </a:moveTo>
                <a:cubicBezTo>
                  <a:pt x="0" y="0"/>
                  <a:pt x="138" y="759"/>
                  <a:pt x="276" y="1518"/>
                </a:cubicBezTo>
                <a:cubicBezTo>
                  <a:pt x="1518" y="1194"/>
                  <a:pt x="2064" y="0"/>
                  <a:pt x="2064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8" name="Freeform 79"/>
          <p:cNvSpPr>
            <a:spLocks/>
          </p:cNvSpPr>
          <p:nvPr/>
        </p:nvSpPr>
        <p:spPr bwMode="gray">
          <a:xfrm>
            <a:off x="0" y="0"/>
            <a:ext cx="6583363" cy="7267575"/>
          </a:xfrm>
          <a:custGeom>
            <a:avLst/>
            <a:gdLst>
              <a:gd name="T0" fmla="*/ 0 w 4014"/>
              <a:gd name="T1" fmla="*/ 0 h 4455"/>
              <a:gd name="T2" fmla="*/ 2147483647 w 4014"/>
              <a:gd name="T3" fmla="*/ 0 h 4455"/>
              <a:gd name="T4" fmla="*/ 2147483647 w 4014"/>
              <a:gd name="T5" fmla="*/ 2147483647 h 4455"/>
              <a:gd name="T6" fmla="*/ 0 w 4014"/>
              <a:gd name="T7" fmla="*/ 2147483647 h 4455"/>
              <a:gd name="T8" fmla="*/ 0 w 4014"/>
              <a:gd name="T9" fmla="*/ 0 h 445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4" h="4455">
                <a:moveTo>
                  <a:pt x="0" y="0"/>
                </a:moveTo>
                <a:lnTo>
                  <a:pt x="3612" y="0"/>
                </a:lnTo>
                <a:cubicBezTo>
                  <a:pt x="4014" y="984"/>
                  <a:pt x="3812" y="2307"/>
                  <a:pt x="3222" y="3042"/>
                </a:cubicBezTo>
                <a:cubicBezTo>
                  <a:pt x="1988" y="4455"/>
                  <a:pt x="0" y="3744"/>
                  <a:pt x="0" y="3744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" name="Freeform 45"/>
          <p:cNvSpPr>
            <a:spLocks/>
          </p:cNvSpPr>
          <p:nvPr/>
        </p:nvSpPr>
        <p:spPr bwMode="gray">
          <a:xfrm>
            <a:off x="0" y="0"/>
            <a:ext cx="6372225" cy="707231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612" y="0"/>
              </a:cxn>
              <a:cxn ang="0">
                <a:pos x="3222" y="3042"/>
              </a:cxn>
              <a:cxn ang="0">
                <a:pos x="0" y="3744"/>
              </a:cxn>
              <a:cxn ang="0">
                <a:pos x="0" y="0"/>
              </a:cxn>
            </a:cxnLst>
            <a:rect l="0" t="0" r="r" b="b"/>
            <a:pathLst>
              <a:path w="4014" h="4455">
                <a:moveTo>
                  <a:pt x="0" y="0"/>
                </a:moveTo>
                <a:lnTo>
                  <a:pt x="3612" y="0"/>
                </a:lnTo>
                <a:cubicBezTo>
                  <a:pt x="4014" y="984"/>
                  <a:pt x="3812" y="2307"/>
                  <a:pt x="3222" y="3042"/>
                </a:cubicBezTo>
                <a:cubicBezTo>
                  <a:pt x="1988" y="4455"/>
                  <a:pt x="0" y="3744"/>
                  <a:pt x="0" y="3744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25490"/>
                  <a:invGamma/>
                </a:schemeClr>
              </a:gs>
              <a:gs pos="100000">
                <a:schemeClr val="bg1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10" name="Line 47"/>
          <p:cNvSpPr>
            <a:spLocks noChangeShapeType="1"/>
          </p:cNvSpPr>
          <p:nvPr/>
        </p:nvSpPr>
        <p:spPr bwMode="gray">
          <a:xfrm>
            <a:off x="250825" y="1588"/>
            <a:ext cx="0" cy="601503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1" name="Line 48"/>
          <p:cNvSpPr>
            <a:spLocks noChangeShapeType="1"/>
          </p:cNvSpPr>
          <p:nvPr/>
        </p:nvSpPr>
        <p:spPr bwMode="gray">
          <a:xfrm>
            <a:off x="1293813" y="1588"/>
            <a:ext cx="0" cy="62071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" name="Line 49"/>
          <p:cNvSpPr>
            <a:spLocks noChangeShapeType="1"/>
          </p:cNvSpPr>
          <p:nvPr/>
        </p:nvSpPr>
        <p:spPr bwMode="gray">
          <a:xfrm>
            <a:off x="2338388" y="1588"/>
            <a:ext cx="0" cy="618331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3" name="Line 50"/>
          <p:cNvSpPr>
            <a:spLocks noChangeShapeType="1"/>
          </p:cNvSpPr>
          <p:nvPr/>
        </p:nvSpPr>
        <p:spPr bwMode="gray">
          <a:xfrm>
            <a:off x="3382963" y="1588"/>
            <a:ext cx="0" cy="597217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4" name="Line 51"/>
          <p:cNvSpPr>
            <a:spLocks noChangeShapeType="1"/>
          </p:cNvSpPr>
          <p:nvPr/>
        </p:nvSpPr>
        <p:spPr bwMode="gray">
          <a:xfrm>
            <a:off x="4427538" y="1588"/>
            <a:ext cx="0" cy="54498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5" name="Line 53"/>
          <p:cNvSpPr>
            <a:spLocks noChangeShapeType="1"/>
          </p:cNvSpPr>
          <p:nvPr/>
        </p:nvSpPr>
        <p:spPr bwMode="gray">
          <a:xfrm rot="5400000">
            <a:off x="2913063" y="-2654300"/>
            <a:ext cx="0" cy="58134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6" name="Line 54"/>
          <p:cNvSpPr>
            <a:spLocks noChangeShapeType="1"/>
          </p:cNvSpPr>
          <p:nvPr/>
        </p:nvSpPr>
        <p:spPr bwMode="gray">
          <a:xfrm rot="5400000">
            <a:off x="3006725" y="-1682750"/>
            <a:ext cx="0" cy="600075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7" name="Line 55"/>
          <p:cNvSpPr>
            <a:spLocks noChangeShapeType="1"/>
          </p:cNvSpPr>
          <p:nvPr/>
        </p:nvSpPr>
        <p:spPr bwMode="gray">
          <a:xfrm rot="5400000">
            <a:off x="3011488" y="-622300"/>
            <a:ext cx="0" cy="601027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8" name="Line 56"/>
          <p:cNvSpPr>
            <a:spLocks noChangeShapeType="1"/>
          </p:cNvSpPr>
          <p:nvPr/>
        </p:nvSpPr>
        <p:spPr bwMode="gray">
          <a:xfrm rot="5400000">
            <a:off x="2907507" y="548481"/>
            <a:ext cx="0" cy="5802313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9" name="Line 57"/>
          <p:cNvSpPr>
            <a:spLocks noChangeShapeType="1"/>
          </p:cNvSpPr>
          <p:nvPr/>
        </p:nvSpPr>
        <p:spPr bwMode="gray">
          <a:xfrm rot="5400000">
            <a:off x="2666207" y="1854993"/>
            <a:ext cx="0" cy="5319713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" name="Line 58"/>
          <p:cNvSpPr>
            <a:spLocks noChangeShapeType="1"/>
          </p:cNvSpPr>
          <p:nvPr/>
        </p:nvSpPr>
        <p:spPr bwMode="gray">
          <a:xfrm rot="5400000">
            <a:off x="2115344" y="3472656"/>
            <a:ext cx="0" cy="42179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1" name="Rectangle 59"/>
          <p:cNvSpPr>
            <a:spLocks noChangeArrowheads="1"/>
          </p:cNvSpPr>
          <p:nvPr/>
        </p:nvSpPr>
        <p:spPr bwMode="gray">
          <a:xfrm>
            <a:off x="2362200" y="277813"/>
            <a:ext cx="1012825" cy="1025525"/>
          </a:xfrm>
          <a:prstGeom prst="rect">
            <a:avLst/>
          </a:prstGeom>
          <a:solidFill>
            <a:srgbClr val="FFFFFF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22" name="Rectangle 60"/>
          <p:cNvSpPr>
            <a:spLocks noChangeArrowheads="1"/>
          </p:cNvSpPr>
          <p:nvPr/>
        </p:nvSpPr>
        <p:spPr bwMode="gray">
          <a:xfrm>
            <a:off x="285750" y="2427288"/>
            <a:ext cx="1012825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23" name="Rectangle 61"/>
          <p:cNvSpPr>
            <a:spLocks noChangeArrowheads="1"/>
          </p:cNvSpPr>
          <p:nvPr/>
        </p:nvSpPr>
        <p:spPr bwMode="gray">
          <a:xfrm>
            <a:off x="0" y="271463"/>
            <a:ext cx="250825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24" name="Rectangle 62"/>
          <p:cNvSpPr>
            <a:spLocks noChangeArrowheads="1"/>
          </p:cNvSpPr>
          <p:nvPr/>
        </p:nvSpPr>
        <p:spPr bwMode="gray">
          <a:xfrm>
            <a:off x="1331913" y="1588"/>
            <a:ext cx="1012825" cy="234950"/>
          </a:xfrm>
          <a:prstGeom prst="rect">
            <a:avLst/>
          </a:prstGeom>
          <a:solidFill>
            <a:srgbClr val="FFFFFF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25" name="Freeform 64"/>
          <p:cNvSpPr>
            <a:spLocks/>
          </p:cNvSpPr>
          <p:nvPr/>
        </p:nvSpPr>
        <p:spPr bwMode="gray">
          <a:xfrm>
            <a:off x="2365375" y="4541838"/>
            <a:ext cx="1009650" cy="1033462"/>
          </a:xfrm>
          <a:custGeom>
            <a:avLst/>
            <a:gdLst>
              <a:gd name="T0" fmla="*/ 0 w 636"/>
              <a:gd name="T1" fmla="*/ 0 h 651"/>
              <a:gd name="T2" fmla="*/ 0 w 636"/>
              <a:gd name="T3" fmla="*/ 2147483647 h 651"/>
              <a:gd name="T4" fmla="*/ 2147483647 w 636"/>
              <a:gd name="T5" fmla="*/ 2147483647 h 651"/>
              <a:gd name="T6" fmla="*/ 2147483647 w 636"/>
              <a:gd name="T7" fmla="*/ 0 h 651"/>
              <a:gd name="T8" fmla="*/ 0 w 636"/>
              <a:gd name="T9" fmla="*/ 0 h 65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36" h="651">
                <a:moveTo>
                  <a:pt x="0" y="0"/>
                </a:moveTo>
                <a:lnTo>
                  <a:pt x="0" y="645"/>
                </a:lnTo>
                <a:lnTo>
                  <a:pt x="636" y="651"/>
                </a:lnTo>
                <a:lnTo>
                  <a:pt x="632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3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26" name="Rectangle 31"/>
          <p:cNvSpPr>
            <a:spLocks noChangeArrowheads="1"/>
          </p:cNvSpPr>
          <p:nvPr/>
        </p:nvSpPr>
        <p:spPr bwMode="gray">
          <a:xfrm>
            <a:off x="285750" y="2435225"/>
            <a:ext cx="1012825" cy="1025525"/>
          </a:xfrm>
          <a:prstGeom prst="rect">
            <a:avLst/>
          </a:prstGeom>
          <a:solidFill>
            <a:srgbClr val="FFFFFF">
              <a:alpha val="30196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grpSp>
        <p:nvGrpSpPr>
          <p:cNvPr id="27" name="Group 71"/>
          <p:cNvGrpSpPr>
            <a:grpSpLocks/>
          </p:cNvGrpSpPr>
          <p:nvPr/>
        </p:nvGrpSpPr>
        <p:grpSpPr bwMode="auto">
          <a:xfrm>
            <a:off x="8077200" y="0"/>
            <a:ext cx="1076325" cy="6858000"/>
            <a:chOff x="5088" y="0"/>
            <a:chExt cx="678" cy="4320"/>
          </a:xfrm>
        </p:grpSpPr>
        <p:sp>
          <p:nvSpPr>
            <p:cNvPr id="28" name="Freeform 66"/>
            <p:cNvSpPr>
              <a:spLocks/>
            </p:cNvSpPr>
            <p:nvPr userDrawn="1"/>
          </p:nvSpPr>
          <p:spPr bwMode="gray">
            <a:xfrm>
              <a:off x="5088" y="0"/>
              <a:ext cx="672" cy="702"/>
            </a:xfrm>
            <a:custGeom>
              <a:avLst/>
              <a:gdLst>
                <a:gd name="T0" fmla="*/ 0 w 672"/>
                <a:gd name="T1" fmla="*/ 400 h 720"/>
                <a:gd name="T2" fmla="*/ 288 w 672"/>
                <a:gd name="T3" fmla="*/ 0 h 720"/>
                <a:gd name="T4" fmla="*/ 672 w 672"/>
                <a:gd name="T5" fmla="*/ 0 h 720"/>
                <a:gd name="T6" fmla="*/ 672 w 672"/>
                <a:gd name="T7" fmla="*/ 667 h 720"/>
                <a:gd name="T8" fmla="*/ 0 w 672"/>
                <a:gd name="T9" fmla="*/ 400 h 7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72" h="720">
                  <a:moveTo>
                    <a:pt x="0" y="432"/>
                  </a:moveTo>
                  <a:cubicBezTo>
                    <a:pt x="186" y="216"/>
                    <a:pt x="288" y="0"/>
                    <a:pt x="288" y="0"/>
                  </a:cubicBezTo>
                  <a:lnTo>
                    <a:pt x="672" y="0"/>
                  </a:lnTo>
                  <a:lnTo>
                    <a:pt x="672" y="720"/>
                  </a:lnTo>
                  <a:cubicBezTo>
                    <a:pt x="672" y="720"/>
                    <a:pt x="384" y="516"/>
                    <a:pt x="0" y="432"/>
                  </a:cubicBezTo>
                  <a:close/>
                </a:path>
              </a:pathLst>
            </a:custGeom>
            <a:solidFill>
              <a:srgbClr val="E8E8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9" name="Freeform 67"/>
            <p:cNvSpPr>
              <a:spLocks/>
            </p:cNvSpPr>
            <p:nvPr userDrawn="1"/>
          </p:nvSpPr>
          <p:spPr bwMode="gray">
            <a:xfrm>
              <a:off x="5602" y="3496"/>
              <a:ext cx="164" cy="824"/>
            </a:xfrm>
            <a:custGeom>
              <a:avLst/>
              <a:gdLst>
                <a:gd name="T0" fmla="*/ 95 w 212"/>
                <a:gd name="T1" fmla="*/ 0 h 824"/>
                <a:gd name="T2" fmla="*/ 0 w 212"/>
                <a:gd name="T3" fmla="*/ 82 h 824"/>
                <a:gd name="T4" fmla="*/ 78 w 212"/>
                <a:gd name="T5" fmla="*/ 824 h 824"/>
                <a:gd name="T6" fmla="*/ 98 w 212"/>
                <a:gd name="T7" fmla="*/ 822 h 824"/>
                <a:gd name="T8" fmla="*/ 95 w 212"/>
                <a:gd name="T9" fmla="*/ 0 h 8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2" h="824">
                  <a:moveTo>
                    <a:pt x="206" y="0"/>
                  </a:moveTo>
                  <a:cubicBezTo>
                    <a:pt x="104" y="54"/>
                    <a:pt x="0" y="82"/>
                    <a:pt x="0" y="82"/>
                  </a:cubicBezTo>
                  <a:cubicBezTo>
                    <a:pt x="0" y="82"/>
                    <a:pt x="148" y="378"/>
                    <a:pt x="168" y="824"/>
                  </a:cubicBezTo>
                  <a:lnTo>
                    <a:pt x="212" y="822"/>
                  </a:lnTo>
                  <a:cubicBezTo>
                    <a:pt x="212" y="822"/>
                    <a:pt x="209" y="411"/>
                    <a:pt x="206" y="0"/>
                  </a:cubicBezTo>
                  <a:close/>
                </a:path>
              </a:pathLst>
            </a:custGeom>
            <a:solidFill>
              <a:srgbClr val="E8E8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ea typeface="宋体" pitchFamily="2" charset="-122"/>
              </a:endParaRPr>
            </a:p>
          </p:txBody>
        </p:sp>
      </p:grpSp>
      <p:sp>
        <p:nvSpPr>
          <p:cNvPr id="30" name="Rectangle 80"/>
          <p:cNvSpPr>
            <a:spLocks noChangeArrowheads="1"/>
          </p:cNvSpPr>
          <p:nvPr/>
        </p:nvSpPr>
        <p:spPr bwMode="gray">
          <a:xfrm>
            <a:off x="5495925" y="1333500"/>
            <a:ext cx="660400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31" name="Line 81"/>
          <p:cNvSpPr>
            <a:spLocks noChangeShapeType="1"/>
          </p:cNvSpPr>
          <p:nvPr/>
        </p:nvSpPr>
        <p:spPr bwMode="gray">
          <a:xfrm>
            <a:off x="5480050" y="1588"/>
            <a:ext cx="0" cy="42386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2" name="Rectangle 82"/>
          <p:cNvSpPr>
            <a:spLocks noChangeArrowheads="1"/>
          </p:cNvSpPr>
          <p:nvPr/>
        </p:nvSpPr>
        <p:spPr bwMode="gray">
          <a:xfrm>
            <a:off x="4457700" y="3495675"/>
            <a:ext cx="1012825" cy="1025525"/>
          </a:xfrm>
          <a:prstGeom prst="rect">
            <a:avLst/>
          </a:prstGeom>
          <a:solidFill>
            <a:srgbClr val="FFFFFF">
              <a:alpha val="30196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pic>
        <p:nvPicPr>
          <p:cNvPr id="33" name="Picture 83" descr="water"/>
          <p:cNvPicPr>
            <a:picLocks noChangeAspect="1" noChangeArrowheads="1"/>
          </p:cNvPicPr>
          <p:nvPr/>
        </p:nvPicPr>
        <p:blipFill>
          <a:blip r:embed="rId2"/>
          <a:srcRect l="22409" t="16374" b="27486"/>
          <a:stretch>
            <a:fillRect/>
          </a:stretch>
        </p:blipFill>
        <p:spPr bwMode="gray">
          <a:xfrm rot="393398">
            <a:off x="2667000" y="609600"/>
            <a:ext cx="2663825" cy="219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33375" y="5084763"/>
            <a:ext cx="6400800" cy="457200"/>
          </a:xfrm>
        </p:spPr>
        <p:txBody>
          <a:bodyPr/>
          <a:lstStyle>
            <a:lvl1pPr marL="0" indent="0">
              <a:buFontTx/>
              <a:buNone/>
              <a:defRPr sz="1600">
                <a:latin typeface="Times New Roman" pitchFamily="18" charset="0"/>
              </a:defRPr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333375" y="1884363"/>
            <a:ext cx="8229600" cy="1470025"/>
          </a:xfrm>
          <a:effectLst/>
        </p:spPr>
        <p:txBody>
          <a:bodyPr/>
          <a:lstStyle>
            <a:lvl1pPr>
              <a:defRPr sz="4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407150"/>
            <a:ext cx="2133600" cy="314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07150"/>
            <a:ext cx="2895600" cy="314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407150"/>
            <a:ext cx="2133600" cy="314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09244E-41BC-4330-BA66-89BE162AA487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513808-977E-4C85-967D-70E2973F5CBA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BE4601-5B3D-4B4D-A9FB-25318E3322FF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594E81-AC57-44CF-9D67-455EDE373ADE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A96E45-3177-45F1-8669-CAA07E5899AC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CAC611-1B1C-4F62-AFEF-28B3DC1D9E7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17A841-612C-4315-9D74-297809FBA3DD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89EF54-5CC9-4B56-9B3E-39C829AD619B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82D3C3-5E10-44E7-8625-9CAD37739D3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4753C8-79AD-4C79-89DC-56B7511B7D02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325438"/>
            <a:ext cx="2057400" cy="58007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325438"/>
            <a:ext cx="6019800" cy="58007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2B8B1F-FA00-4E69-B4A2-2628B9D5873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325438"/>
            <a:ext cx="8229600" cy="580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FD707E-B97D-4676-86DC-5463096CE8C7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9271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EF9226-1452-4685-92F7-F9F422CEC9BE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14600" y="304800"/>
            <a:ext cx="6248400" cy="6096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304800" y="1295400"/>
            <a:ext cx="8534400" cy="5029200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172200" y="0"/>
            <a:ext cx="2514600" cy="152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广州市初中信息技术第一册第一章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>
          <a:xfrm>
            <a:off x="3276600" y="6513513"/>
            <a:ext cx="2133600" cy="2921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99D162-A945-480F-924D-B112DB2D280E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Freeform 7"/>
          <p:cNvSpPr>
            <a:spLocks/>
          </p:cNvSpPr>
          <p:nvPr/>
        </p:nvSpPr>
        <p:spPr bwMode="gray">
          <a:xfrm>
            <a:off x="-9525" y="-9525"/>
            <a:ext cx="9156700" cy="6872288"/>
          </a:xfrm>
          <a:custGeom>
            <a:avLst/>
            <a:gdLst/>
            <a:ahLst/>
            <a:cxnLst>
              <a:cxn ang="0">
                <a:pos x="5766" y="605"/>
              </a:cxn>
              <a:cxn ang="0">
                <a:pos x="5768" y="4325"/>
              </a:cxn>
              <a:cxn ang="0">
                <a:pos x="1082" y="4329"/>
              </a:cxn>
              <a:cxn ang="0">
                <a:pos x="13" y="3351"/>
              </a:cxn>
              <a:cxn ang="0">
                <a:pos x="0" y="0"/>
              </a:cxn>
              <a:cxn ang="0">
                <a:pos x="2428" y="7"/>
              </a:cxn>
              <a:cxn ang="0">
                <a:pos x="5766" y="605"/>
              </a:cxn>
            </a:cxnLst>
            <a:rect l="0" t="0" r="r" b="b"/>
            <a:pathLst>
              <a:path w="5768" h="4329">
                <a:moveTo>
                  <a:pt x="5766" y="605"/>
                </a:moveTo>
                <a:cubicBezTo>
                  <a:pt x="5767" y="2464"/>
                  <a:pt x="5768" y="4325"/>
                  <a:pt x="5768" y="4325"/>
                </a:cubicBezTo>
                <a:lnTo>
                  <a:pt x="1082" y="4329"/>
                </a:lnTo>
                <a:cubicBezTo>
                  <a:pt x="318" y="3809"/>
                  <a:pt x="9" y="3349"/>
                  <a:pt x="13" y="3351"/>
                </a:cubicBezTo>
                <a:lnTo>
                  <a:pt x="0" y="0"/>
                </a:lnTo>
                <a:lnTo>
                  <a:pt x="2428" y="7"/>
                </a:lnTo>
                <a:cubicBezTo>
                  <a:pt x="2428" y="12"/>
                  <a:pt x="3096" y="401"/>
                  <a:pt x="5766" y="605"/>
                </a:cubicBez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3137"/>
                  <a:invGamma/>
                </a:schemeClr>
              </a:gs>
              <a:gs pos="100000">
                <a:schemeClr val="bg1">
                  <a:alpha val="70000"/>
                </a:scheme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2051" name="Freeform 9"/>
          <p:cNvSpPr>
            <a:spLocks/>
          </p:cNvSpPr>
          <p:nvPr/>
        </p:nvSpPr>
        <p:spPr bwMode="gray">
          <a:xfrm>
            <a:off x="-4763" y="5500688"/>
            <a:ext cx="1441451" cy="1358900"/>
          </a:xfrm>
          <a:custGeom>
            <a:avLst/>
            <a:gdLst>
              <a:gd name="T0" fmla="*/ 0 w 1089"/>
              <a:gd name="T1" fmla="*/ 0 h 1100"/>
              <a:gd name="T2" fmla="*/ 0 w 1089"/>
              <a:gd name="T3" fmla="*/ 2147483647 h 1100"/>
              <a:gd name="T4" fmla="*/ 2147483647 w 1089"/>
              <a:gd name="T5" fmla="*/ 2147483647 h 1100"/>
              <a:gd name="T6" fmla="*/ 0 w 1089"/>
              <a:gd name="T7" fmla="*/ 0 h 11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89" h="1100">
                <a:moveTo>
                  <a:pt x="0" y="0"/>
                </a:moveTo>
                <a:cubicBezTo>
                  <a:pt x="0" y="550"/>
                  <a:pt x="0" y="1100"/>
                  <a:pt x="0" y="1100"/>
                </a:cubicBezTo>
                <a:lnTo>
                  <a:pt x="1089" y="1100"/>
                </a:lnTo>
                <a:cubicBezTo>
                  <a:pt x="1089" y="1100"/>
                  <a:pt x="596" y="865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2052" name="Line 13"/>
          <p:cNvSpPr>
            <a:spLocks noChangeShapeType="1"/>
          </p:cNvSpPr>
          <p:nvPr/>
        </p:nvSpPr>
        <p:spPr bwMode="gray">
          <a:xfrm>
            <a:off x="527050" y="0"/>
            <a:ext cx="0" cy="5910263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53" name="Line 14"/>
          <p:cNvSpPr>
            <a:spLocks noChangeShapeType="1"/>
          </p:cNvSpPr>
          <p:nvPr/>
        </p:nvSpPr>
        <p:spPr bwMode="gray">
          <a:xfrm>
            <a:off x="1677988" y="0"/>
            <a:ext cx="0" cy="683260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54" name="Line 15"/>
          <p:cNvSpPr>
            <a:spLocks noChangeShapeType="1"/>
          </p:cNvSpPr>
          <p:nvPr/>
        </p:nvSpPr>
        <p:spPr bwMode="gray">
          <a:xfrm>
            <a:off x="2830513" y="0"/>
            <a:ext cx="0" cy="6861175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55" name="Line 16"/>
          <p:cNvSpPr>
            <a:spLocks noChangeShapeType="1"/>
          </p:cNvSpPr>
          <p:nvPr/>
        </p:nvSpPr>
        <p:spPr bwMode="gray">
          <a:xfrm>
            <a:off x="3983038" y="0"/>
            <a:ext cx="0" cy="6875463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56" name="Line 17"/>
          <p:cNvSpPr>
            <a:spLocks noChangeShapeType="1"/>
          </p:cNvSpPr>
          <p:nvPr/>
        </p:nvSpPr>
        <p:spPr bwMode="gray">
          <a:xfrm>
            <a:off x="5133975" y="388938"/>
            <a:ext cx="0" cy="6486525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57" name="Line 18"/>
          <p:cNvSpPr>
            <a:spLocks noChangeShapeType="1"/>
          </p:cNvSpPr>
          <p:nvPr/>
        </p:nvSpPr>
        <p:spPr bwMode="gray">
          <a:xfrm>
            <a:off x="6286500" y="619125"/>
            <a:ext cx="0" cy="6256338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58" name="Line 19"/>
          <p:cNvSpPr>
            <a:spLocks noChangeShapeType="1"/>
          </p:cNvSpPr>
          <p:nvPr/>
        </p:nvSpPr>
        <p:spPr bwMode="gray">
          <a:xfrm>
            <a:off x="7439025" y="773113"/>
            <a:ext cx="0" cy="610235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59" name="Line 20"/>
          <p:cNvSpPr>
            <a:spLocks noChangeShapeType="1"/>
          </p:cNvSpPr>
          <p:nvPr/>
        </p:nvSpPr>
        <p:spPr bwMode="gray">
          <a:xfrm>
            <a:off x="8591550" y="900113"/>
            <a:ext cx="0" cy="597535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60" name="Line 22"/>
          <p:cNvSpPr>
            <a:spLocks noChangeShapeType="1"/>
          </p:cNvSpPr>
          <p:nvPr/>
        </p:nvSpPr>
        <p:spPr bwMode="gray">
          <a:xfrm rot="5400000">
            <a:off x="2595563" y="-2176463"/>
            <a:ext cx="0" cy="5191125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61" name="Line 23"/>
          <p:cNvSpPr>
            <a:spLocks noChangeShapeType="1"/>
          </p:cNvSpPr>
          <p:nvPr/>
        </p:nvSpPr>
        <p:spPr bwMode="gray">
          <a:xfrm rot="5400000">
            <a:off x="4578350" y="-303688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62" name="Line 24"/>
          <p:cNvSpPr>
            <a:spLocks noChangeShapeType="1"/>
          </p:cNvSpPr>
          <p:nvPr/>
        </p:nvSpPr>
        <p:spPr bwMode="gray">
          <a:xfrm rot="5400000">
            <a:off x="4578350" y="-191293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63" name="Line 25"/>
          <p:cNvSpPr>
            <a:spLocks noChangeShapeType="1"/>
          </p:cNvSpPr>
          <p:nvPr/>
        </p:nvSpPr>
        <p:spPr bwMode="gray">
          <a:xfrm rot="5400000">
            <a:off x="4579938" y="-788988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64" name="Line 26"/>
          <p:cNvSpPr>
            <a:spLocks noChangeShapeType="1"/>
          </p:cNvSpPr>
          <p:nvPr/>
        </p:nvSpPr>
        <p:spPr bwMode="gray">
          <a:xfrm rot="5400000">
            <a:off x="4579938" y="334962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65" name="Line 27"/>
          <p:cNvSpPr>
            <a:spLocks noChangeShapeType="1"/>
          </p:cNvSpPr>
          <p:nvPr/>
        </p:nvSpPr>
        <p:spPr bwMode="gray">
          <a:xfrm rot="5400000">
            <a:off x="4905376" y="1824037"/>
            <a:ext cx="0" cy="8423275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66" name="Rectangle 28"/>
          <p:cNvSpPr>
            <a:spLocks noChangeArrowheads="1"/>
          </p:cNvSpPr>
          <p:nvPr/>
        </p:nvSpPr>
        <p:spPr bwMode="gray">
          <a:xfrm>
            <a:off x="4005263" y="2692400"/>
            <a:ext cx="1128712" cy="1079500"/>
          </a:xfrm>
          <a:prstGeom prst="rect">
            <a:avLst/>
          </a:prstGeom>
          <a:solidFill>
            <a:srgbClr val="FFFFFF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2067" name="Rectangle 29"/>
          <p:cNvSpPr>
            <a:spLocks noChangeArrowheads="1"/>
          </p:cNvSpPr>
          <p:nvPr/>
        </p:nvSpPr>
        <p:spPr bwMode="gray">
          <a:xfrm>
            <a:off x="7459663" y="4937125"/>
            <a:ext cx="1120775" cy="1079500"/>
          </a:xfrm>
          <a:prstGeom prst="rect">
            <a:avLst/>
          </a:prstGeom>
          <a:solidFill>
            <a:srgbClr val="FFFFFF">
              <a:alpha val="30196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2068" name="Rectangle 30"/>
          <p:cNvSpPr>
            <a:spLocks noChangeArrowheads="1"/>
          </p:cNvSpPr>
          <p:nvPr/>
        </p:nvSpPr>
        <p:spPr bwMode="gray">
          <a:xfrm>
            <a:off x="549275" y="3808413"/>
            <a:ext cx="1128713" cy="1079500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2069" name="Rectangle 31"/>
          <p:cNvSpPr>
            <a:spLocks noChangeArrowheads="1"/>
          </p:cNvSpPr>
          <p:nvPr/>
        </p:nvSpPr>
        <p:spPr bwMode="gray">
          <a:xfrm>
            <a:off x="6307138" y="6064250"/>
            <a:ext cx="1128712" cy="796925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2070" name="Rectangle 32"/>
          <p:cNvSpPr>
            <a:spLocks noChangeArrowheads="1"/>
          </p:cNvSpPr>
          <p:nvPr/>
        </p:nvSpPr>
        <p:spPr bwMode="gray">
          <a:xfrm>
            <a:off x="2846388" y="0"/>
            <a:ext cx="1128712" cy="404813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2071" name="Rectangle 33"/>
          <p:cNvSpPr>
            <a:spLocks noChangeArrowheads="1"/>
          </p:cNvSpPr>
          <p:nvPr/>
        </p:nvSpPr>
        <p:spPr bwMode="gray">
          <a:xfrm>
            <a:off x="2852738" y="4938713"/>
            <a:ext cx="1120775" cy="1079500"/>
          </a:xfrm>
          <a:prstGeom prst="rect">
            <a:avLst/>
          </a:prstGeom>
          <a:solidFill>
            <a:srgbClr val="FFFFFF">
              <a:alpha val="30196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2072" name="Rectangle 34"/>
          <p:cNvSpPr>
            <a:spLocks noChangeArrowheads="1"/>
          </p:cNvSpPr>
          <p:nvPr/>
        </p:nvSpPr>
        <p:spPr bwMode="gray">
          <a:xfrm>
            <a:off x="6300788" y="1566863"/>
            <a:ext cx="1120775" cy="1079500"/>
          </a:xfrm>
          <a:prstGeom prst="rect">
            <a:avLst/>
          </a:prstGeom>
          <a:solidFill>
            <a:srgbClr val="FFFFFF">
              <a:alpha val="30196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2073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fld id="{DD4006E5-19FE-4AA8-8F9C-96C2DFBB9153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2077" name="Freeform 36"/>
          <p:cNvSpPr>
            <a:spLocks/>
          </p:cNvSpPr>
          <p:nvPr/>
        </p:nvSpPr>
        <p:spPr bwMode="gray">
          <a:xfrm>
            <a:off x="4041775" y="0"/>
            <a:ext cx="5105400" cy="739775"/>
          </a:xfrm>
          <a:custGeom>
            <a:avLst/>
            <a:gdLst>
              <a:gd name="T0" fmla="*/ 2147483647 w 3130"/>
              <a:gd name="T1" fmla="*/ 2147483647 h 453"/>
              <a:gd name="T2" fmla="*/ 2147483647 w 3130"/>
              <a:gd name="T3" fmla="*/ 0 h 453"/>
              <a:gd name="T4" fmla="*/ 0 w 3130"/>
              <a:gd name="T5" fmla="*/ 0 h 453"/>
              <a:gd name="T6" fmla="*/ 2147483647 w 3130"/>
              <a:gd name="T7" fmla="*/ 2147483647 h 45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30" h="453">
                <a:moveTo>
                  <a:pt x="3130" y="453"/>
                </a:moveTo>
                <a:cubicBezTo>
                  <a:pt x="3130" y="226"/>
                  <a:pt x="3130" y="0"/>
                  <a:pt x="3130" y="0"/>
                </a:cubicBezTo>
                <a:lnTo>
                  <a:pt x="0" y="0"/>
                </a:lnTo>
                <a:cubicBezTo>
                  <a:pt x="0" y="0"/>
                  <a:pt x="1298" y="389"/>
                  <a:pt x="3130" y="453"/>
                </a:cubicBez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2078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457200" y="325438"/>
            <a:ext cx="8229600" cy="92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FFFF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pic>
        <p:nvPicPr>
          <p:cNvPr id="2079" name="Picture 37" descr="water"/>
          <p:cNvPicPr>
            <a:picLocks noChangeAspect="1" noChangeArrowheads="1"/>
          </p:cNvPicPr>
          <p:nvPr/>
        </p:nvPicPr>
        <p:blipFill>
          <a:blip r:embed="rId16"/>
          <a:srcRect l="22409" t="16374" b="27486"/>
          <a:stretch>
            <a:fillRect/>
          </a:stretch>
        </p:blipFill>
        <p:spPr bwMode="gray">
          <a:xfrm rot="786797">
            <a:off x="6629400" y="-381000"/>
            <a:ext cx="2417763" cy="199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0" name="Picture 38" descr="3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gray">
          <a:xfrm rot="20740733" flipH="1">
            <a:off x="49213" y="5726113"/>
            <a:ext cx="1223962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  <p:sldLayoutId id="2147483783" r:id="rId12"/>
    <p:sldLayoutId id="2147483784" r:id="rId13"/>
    <p:sldLayoutId id="2147483786" r:id="rId14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hyperlink" Target="http://baike.baidu.com/view/23361.htm" TargetMode="External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hyperlink" Target="http://baike.baidu.com/view/397415.htm" TargetMode="External"/><Relationship Id="rId4" Type="http://schemas.openxmlformats.org/officeDocument/2006/relationships/hyperlink" Target="http://baike.baidu.com/view/148612.htm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baike.baidu.com/view/23361.htm" TargetMode="External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hyperlink" Target="http://baike.baidu.com/view/397415.htm" TargetMode="External"/><Relationship Id="rId4" Type="http://schemas.openxmlformats.org/officeDocument/2006/relationships/hyperlink" Target="http://baike.baidu.com/view/148612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5720" y="1500174"/>
            <a:ext cx="5256213" cy="1470025"/>
          </a:xfrm>
          <a:effectLst>
            <a:outerShdw dist="35921" dir="2700000" algn="ctr" rotWithShape="0">
              <a:srgbClr val="FFFFFF"/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zh-CN" altLang="en-US" dirty="0" smtClean="0">
                <a:latin typeface="华文琥珀" pitchFamily="2" charset="-122"/>
                <a:ea typeface="华文琥珀" pitchFamily="2" charset="-122"/>
              </a:rPr>
              <a:t>计算机与二进制</a:t>
            </a:r>
          </a:p>
        </p:txBody>
      </p:sp>
      <p:pic>
        <p:nvPicPr>
          <p:cNvPr id="3" name="Picture 2" descr="https://timgsa.baidu.com/timg?image&amp;quality=80&amp;size=b9999_10000&amp;sec=1537333444388&amp;di=f6a1f6e2045120cf9c6e195aa6dd90e2&amp;imgtype=0&amp;src=http%3A%2F%2Fimgsrc.baidu.com%2Fimgad%2Fpic%2Fitem%2F91529822720e0cf319cf13e60046f21fbe09aaf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3143248"/>
            <a:ext cx="5146675" cy="342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 txBox="1">
            <a:spLocks noChangeArrowheads="1"/>
          </p:cNvSpPr>
          <p:nvPr/>
        </p:nvSpPr>
        <p:spPr bwMode="auto">
          <a:xfrm>
            <a:off x="539750" y="646113"/>
            <a:ext cx="7242175" cy="15748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defRPr/>
            </a:pPr>
            <a:r>
              <a:rPr lang="zh-CN" alt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itchFamily="34" charset="-122"/>
              </a:rPr>
              <a:t>计算机为什么采用二进制？</a:t>
            </a:r>
          </a:p>
        </p:txBody>
      </p:sp>
      <p:sp>
        <p:nvSpPr>
          <p:cNvPr id="8195" name="Rectangle 7"/>
          <p:cNvSpPr txBox="1">
            <a:spLocks noChangeArrowheads="1"/>
          </p:cNvSpPr>
          <p:nvPr/>
        </p:nvSpPr>
        <p:spPr bwMode="auto">
          <a:xfrm>
            <a:off x="1498600" y="293688"/>
            <a:ext cx="3517900" cy="93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sz="3200" b="1">
              <a:latin typeface="Microsoft YaHei UI" pitchFamily="34" charset="-122"/>
              <a:ea typeface="微软雅黑" pitchFamily="34" charset="-122"/>
            </a:endParaRPr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 bwMode="auto">
          <a:xfrm>
            <a:off x="684213" y="2339975"/>
            <a:ext cx="7329487" cy="328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zh-CN" sz="2400" b="1">
                <a:ea typeface="宋体" pitchFamily="2" charset="-122"/>
              </a:rPr>
              <a:t>—— </a:t>
            </a:r>
            <a:r>
              <a:rPr lang="zh-CN" altLang="en-US" sz="2400" b="1">
                <a:ea typeface="宋体" pitchFamily="2" charset="-122"/>
              </a:rPr>
              <a:t>美国军方为了解决计算大量军用数据的难题。</a:t>
            </a:r>
            <a:endParaRPr lang="en-US" altLang="zh-CN" sz="2400" b="1"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>
                <a:ea typeface="宋体" pitchFamily="2" charset="-122"/>
              </a:rPr>
              <a:t>—— 1946</a:t>
            </a:r>
            <a:r>
              <a:rPr lang="zh-CN" altLang="en-US" sz="2400" b="1">
                <a:ea typeface="宋体" pitchFamily="2" charset="-122"/>
              </a:rPr>
              <a:t>年，世界上第一台</a:t>
            </a:r>
            <a:r>
              <a:rPr lang="zh-CN" altLang="en-US" sz="2400" b="1">
                <a:solidFill>
                  <a:srgbClr val="FF0000"/>
                </a:solidFill>
                <a:ea typeface="宋体" pitchFamily="2" charset="-122"/>
              </a:rPr>
              <a:t>电子</a:t>
            </a:r>
            <a:r>
              <a:rPr lang="zh-CN" altLang="en-US" sz="2400" b="1">
                <a:ea typeface="宋体" pitchFamily="2" charset="-122"/>
              </a:rPr>
              <a:t>计算机问世，由</a:t>
            </a:r>
            <a:r>
              <a:rPr lang="en-US" altLang="zh-CN" sz="2400" b="1">
                <a:ea typeface="宋体" pitchFamily="2" charset="-122"/>
              </a:rPr>
              <a:t>1</a:t>
            </a:r>
            <a:r>
              <a:rPr lang="zh-CN" altLang="en-US" sz="2400" b="1">
                <a:ea typeface="宋体" pitchFamily="2" charset="-122"/>
              </a:rPr>
              <a:t>万个电容器、</a:t>
            </a:r>
            <a:r>
              <a:rPr lang="en-US" altLang="zh-CN" sz="2400" b="1">
                <a:ea typeface="宋体" pitchFamily="2" charset="-122"/>
              </a:rPr>
              <a:t>6</a:t>
            </a:r>
            <a:r>
              <a:rPr lang="zh-CN" altLang="en-US" sz="2400" b="1">
                <a:ea typeface="宋体" pitchFamily="2" charset="-122"/>
              </a:rPr>
              <a:t>千个开关、</a:t>
            </a:r>
            <a:r>
              <a:rPr lang="en-US" altLang="zh-CN" sz="2400" b="1">
                <a:ea typeface="宋体" pitchFamily="2" charset="-122"/>
              </a:rPr>
              <a:t> 17468</a:t>
            </a:r>
            <a:r>
              <a:rPr lang="zh-CN" altLang="en-US" sz="2400" b="1">
                <a:ea typeface="宋体" pitchFamily="2" charset="-122"/>
              </a:rPr>
              <a:t>个电子管、</a:t>
            </a:r>
            <a:r>
              <a:rPr lang="en-US" altLang="zh-CN" sz="2400" b="1">
                <a:ea typeface="宋体" pitchFamily="2" charset="-122"/>
              </a:rPr>
              <a:t>6</a:t>
            </a:r>
            <a:r>
              <a:rPr lang="zh-CN" altLang="en-US" sz="2400" b="1">
                <a:ea typeface="宋体" pitchFamily="2" charset="-122"/>
              </a:rPr>
              <a:t>万个电阻器组成，重达</a:t>
            </a:r>
            <a:r>
              <a:rPr lang="en-US" altLang="zh-CN" sz="2400" b="1">
                <a:ea typeface="宋体" pitchFamily="2" charset="-122"/>
              </a:rPr>
              <a:t>30</a:t>
            </a:r>
            <a:r>
              <a:rPr lang="zh-CN" altLang="en-US" sz="2400" b="1">
                <a:ea typeface="宋体" pitchFamily="2" charset="-122"/>
              </a:rPr>
              <a:t>吨，占地</a:t>
            </a:r>
            <a:r>
              <a:rPr lang="en-US" altLang="zh-CN" sz="2400" b="1">
                <a:ea typeface="宋体" pitchFamily="2" charset="-122"/>
              </a:rPr>
              <a:t>160</a:t>
            </a:r>
            <a:r>
              <a:rPr lang="zh-CN" altLang="en-US" sz="2400" b="1">
                <a:ea typeface="宋体" pitchFamily="2" charset="-122"/>
              </a:rPr>
              <a:t>平方米</a:t>
            </a:r>
            <a:r>
              <a:rPr lang="en-US" altLang="zh-CN" sz="2400" b="1">
                <a:ea typeface="宋体" pitchFamily="2" charset="-122"/>
              </a:rPr>
              <a:t>……</a:t>
            </a:r>
            <a:endParaRPr lang="zh-CN" altLang="en-US" sz="2400" b="1"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4"/>
          <p:cNvSpPr>
            <a:spLocks noChangeArrowheads="1"/>
          </p:cNvSpPr>
          <p:nvPr/>
        </p:nvSpPr>
        <p:spPr bwMode="gray">
          <a:xfrm>
            <a:off x="914400" y="2930525"/>
            <a:ext cx="2295525" cy="3155950"/>
          </a:xfrm>
          <a:prstGeom prst="roundRect">
            <a:avLst>
              <a:gd name="adj" fmla="val 4690"/>
            </a:avLst>
          </a:prstGeom>
          <a:noFill/>
          <a:ln w="57150">
            <a:solidFill>
              <a:srgbClr val="88CE58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19" name="AutoShape 5"/>
          <p:cNvSpPr>
            <a:spLocks noChangeArrowheads="1"/>
          </p:cNvSpPr>
          <p:nvPr/>
        </p:nvSpPr>
        <p:spPr bwMode="gray">
          <a:xfrm>
            <a:off x="1066800" y="2514600"/>
            <a:ext cx="1939925" cy="6683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66B828"/>
              </a:gs>
              <a:gs pos="100000">
                <a:srgbClr val="2F611D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20" name="AutoShape 6"/>
          <p:cNvSpPr>
            <a:spLocks noChangeArrowheads="1"/>
          </p:cNvSpPr>
          <p:nvPr/>
        </p:nvSpPr>
        <p:spPr bwMode="gray">
          <a:xfrm flipH="1">
            <a:off x="2814638" y="2859088"/>
            <a:ext cx="71437" cy="144462"/>
          </a:xfrm>
          <a:prstGeom prst="octagon">
            <a:avLst>
              <a:gd name="adj" fmla="val 29287"/>
            </a:avLst>
          </a:prstGeom>
          <a:gradFill rotWithShape="1">
            <a:gsLst>
              <a:gs pos="0">
                <a:srgbClr val="2F611D"/>
              </a:gs>
              <a:gs pos="100000">
                <a:srgbClr val="162D0D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21" name="AutoShape 7"/>
          <p:cNvSpPr>
            <a:spLocks noChangeArrowheads="1"/>
          </p:cNvSpPr>
          <p:nvPr/>
        </p:nvSpPr>
        <p:spPr bwMode="gray">
          <a:xfrm flipH="1">
            <a:off x="1231900" y="2859088"/>
            <a:ext cx="73025" cy="144462"/>
          </a:xfrm>
          <a:prstGeom prst="octagon">
            <a:avLst>
              <a:gd name="adj" fmla="val 29287"/>
            </a:avLst>
          </a:prstGeom>
          <a:gradFill rotWithShape="1">
            <a:gsLst>
              <a:gs pos="0">
                <a:srgbClr val="2F611D"/>
              </a:gs>
              <a:gs pos="100000">
                <a:srgbClr val="162D0D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22" name="AutoShape 8"/>
          <p:cNvSpPr>
            <a:spLocks noChangeArrowheads="1"/>
          </p:cNvSpPr>
          <p:nvPr/>
        </p:nvSpPr>
        <p:spPr bwMode="gray">
          <a:xfrm>
            <a:off x="3424238" y="2500313"/>
            <a:ext cx="2295525" cy="3155950"/>
          </a:xfrm>
          <a:prstGeom prst="roundRect">
            <a:avLst>
              <a:gd name="adj" fmla="val 4690"/>
            </a:avLst>
          </a:prstGeom>
          <a:noFill/>
          <a:ln w="57150">
            <a:solidFill>
              <a:srgbClr val="D79133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23" name="AutoShape 9"/>
          <p:cNvSpPr>
            <a:spLocks noChangeArrowheads="1"/>
          </p:cNvSpPr>
          <p:nvPr/>
        </p:nvSpPr>
        <p:spPr bwMode="gray">
          <a:xfrm>
            <a:off x="3622675" y="2133600"/>
            <a:ext cx="1863725" cy="6858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D79133"/>
              </a:gs>
              <a:gs pos="100000">
                <a:srgbClr val="634318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>
                <a:ea typeface="宋体" pitchFamily="2" charset="-122"/>
              </a:rPr>
              <a:t> </a:t>
            </a:r>
          </a:p>
        </p:txBody>
      </p:sp>
      <p:sp>
        <p:nvSpPr>
          <p:cNvPr id="9224" name="AutoShape 10"/>
          <p:cNvSpPr>
            <a:spLocks noChangeArrowheads="1"/>
          </p:cNvSpPr>
          <p:nvPr/>
        </p:nvSpPr>
        <p:spPr bwMode="gray">
          <a:xfrm flipH="1">
            <a:off x="5324475" y="2428875"/>
            <a:ext cx="73025" cy="144463"/>
          </a:xfrm>
          <a:prstGeom prst="octagon">
            <a:avLst>
              <a:gd name="adj" fmla="val 29287"/>
            </a:avLst>
          </a:prstGeom>
          <a:solidFill>
            <a:srgbClr val="F1D08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25" name="AutoShape 11"/>
          <p:cNvSpPr>
            <a:spLocks noChangeArrowheads="1"/>
          </p:cNvSpPr>
          <p:nvPr/>
        </p:nvSpPr>
        <p:spPr bwMode="gray">
          <a:xfrm flipH="1">
            <a:off x="3743325" y="2428875"/>
            <a:ext cx="71438" cy="144463"/>
          </a:xfrm>
          <a:prstGeom prst="octagon">
            <a:avLst>
              <a:gd name="adj" fmla="val 29287"/>
            </a:avLst>
          </a:prstGeom>
          <a:solidFill>
            <a:srgbClr val="F1D08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26" name="AutoShape 12"/>
          <p:cNvSpPr>
            <a:spLocks noChangeArrowheads="1"/>
          </p:cNvSpPr>
          <p:nvPr/>
        </p:nvSpPr>
        <p:spPr bwMode="gray">
          <a:xfrm>
            <a:off x="5943600" y="1998663"/>
            <a:ext cx="2514600" cy="3155950"/>
          </a:xfrm>
          <a:prstGeom prst="roundRect">
            <a:avLst>
              <a:gd name="adj" fmla="val 4690"/>
            </a:avLst>
          </a:prstGeom>
          <a:noFill/>
          <a:ln w="57150">
            <a:solidFill>
              <a:srgbClr val="4B71DD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27" name="AutoShape 13"/>
          <p:cNvSpPr>
            <a:spLocks noChangeArrowheads="1"/>
          </p:cNvSpPr>
          <p:nvPr/>
        </p:nvSpPr>
        <p:spPr bwMode="gray">
          <a:xfrm>
            <a:off x="6248400" y="1676400"/>
            <a:ext cx="1863725" cy="9144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6D8CE5"/>
              </a:gs>
              <a:gs pos="100000">
                <a:srgbClr val="32416A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28" name="AutoShape 14"/>
          <p:cNvSpPr>
            <a:spLocks noChangeArrowheads="1"/>
          </p:cNvSpPr>
          <p:nvPr/>
        </p:nvSpPr>
        <p:spPr bwMode="gray">
          <a:xfrm flipH="1">
            <a:off x="8001000" y="1981200"/>
            <a:ext cx="71438" cy="142875"/>
          </a:xfrm>
          <a:prstGeom prst="octagon">
            <a:avLst>
              <a:gd name="adj" fmla="val 29287"/>
            </a:avLst>
          </a:prstGeom>
          <a:solidFill>
            <a:srgbClr val="6FC5E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29" name="AutoShape 15"/>
          <p:cNvSpPr>
            <a:spLocks noChangeArrowheads="1"/>
          </p:cNvSpPr>
          <p:nvPr/>
        </p:nvSpPr>
        <p:spPr bwMode="gray">
          <a:xfrm flipH="1">
            <a:off x="6400800" y="1990725"/>
            <a:ext cx="71438" cy="142875"/>
          </a:xfrm>
          <a:prstGeom prst="octagon">
            <a:avLst>
              <a:gd name="adj" fmla="val 29287"/>
            </a:avLst>
          </a:prstGeom>
          <a:solidFill>
            <a:srgbClr val="6FC5E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30" name="Freeform 16"/>
          <p:cNvSpPr>
            <a:spLocks/>
          </p:cNvSpPr>
          <p:nvPr/>
        </p:nvSpPr>
        <p:spPr bwMode="gray">
          <a:xfrm>
            <a:off x="2492375" y="1568450"/>
            <a:ext cx="1466850" cy="1157288"/>
          </a:xfrm>
          <a:custGeom>
            <a:avLst/>
            <a:gdLst>
              <a:gd name="T0" fmla="*/ 0 w 982"/>
              <a:gd name="T1" fmla="*/ 2147483647 h 774"/>
              <a:gd name="T2" fmla="*/ 2147483647 w 982"/>
              <a:gd name="T3" fmla="*/ 2147483647 h 774"/>
              <a:gd name="T4" fmla="*/ 2147483647 w 982"/>
              <a:gd name="T5" fmla="*/ 2147483647 h 774"/>
              <a:gd name="T6" fmla="*/ 2147483647 w 982"/>
              <a:gd name="T7" fmla="*/ 2147483647 h 774"/>
              <a:gd name="T8" fmla="*/ 2147483647 w 982"/>
              <a:gd name="T9" fmla="*/ 2147483647 h 774"/>
              <a:gd name="T10" fmla="*/ 2147483647 w 982"/>
              <a:gd name="T11" fmla="*/ 2147483647 h 774"/>
              <a:gd name="T12" fmla="*/ 2147483647 w 982"/>
              <a:gd name="T13" fmla="*/ 2147483647 h 774"/>
              <a:gd name="T14" fmla="*/ 2147483647 w 982"/>
              <a:gd name="T15" fmla="*/ 2147483647 h 774"/>
              <a:gd name="T16" fmla="*/ 2147483647 w 982"/>
              <a:gd name="T17" fmla="*/ 2147483647 h 774"/>
              <a:gd name="T18" fmla="*/ 2147483647 w 982"/>
              <a:gd name="T19" fmla="*/ 2147483647 h 774"/>
              <a:gd name="T20" fmla="*/ 2147483647 w 982"/>
              <a:gd name="T21" fmla="*/ 2147483647 h 774"/>
              <a:gd name="T22" fmla="*/ 2147483647 w 982"/>
              <a:gd name="T23" fmla="*/ 2147483647 h 774"/>
              <a:gd name="T24" fmla="*/ 2147483647 w 982"/>
              <a:gd name="T25" fmla="*/ 2147483647 h 774"/>
              <a:gd name="T26" fmla="*/ 2147483647 w 982"/>
              <a:gd name="T27" fmla="*/ 2147483647 h 774"/>
              <a:gd name="T28" fmla="*/ 2147483647 w 982"/>
              <a:gd name="T29" fmla="*/ 2147483647 h 774"/>
              <a:gd name="T30" fmla="*/ 2147483647 w 982"/>
              <a:gd name="T31" fmla="*/ 2147483647 h 774"/>
              <a:gd name="T32" fmla="*/ 2147483647 w 982"/>
              <a:gd name="T33" fmla="*/ 2147483647 h 774"/>
              <a:gd name="T34" fmla="*/ 2147483647 w 982"/>
              <a:gd name="T35" fmla="*/ 2147483647 h 774"/>
              <a:gd name="T36" fmla="*/ 2147483647 w 982"/>
              <a:gd name="T37" fmla="*/ 2147483647 h 774"/>
              <a:gd name="T38" fmla="*/ 2147483647 w 982"/>
              <a:gd name="T39" fmla="*/ 2147483647 h 774"/>
              <a:gd name="T40" fmla="*/ 2147483647 w 982"/>
              <a:gd name="T41" fmla="*/ 2147483647 h 774"/>
              <a:gd name="T42" fmla="*/ 2147483647 w 982"/>
              <a:gd name="T43" fmla="*/ 2147483647 h 774"/>
              <a:gd name="T44" fmla="*/ 2147483647 w 982"/>
              <a:gd name="T45" fmla="*/ 2147483647 h 774"/>
              <a:gd name="T46" fmla="*/ 2147483647 w 982"/>
              <a:gd name="T47" fmla="*/ 2147483647 h 774"/>
              <a:gd name="T48" fmla="*/ 2147483647 w 982"/>
              <a:gd name="T49" fmla="*/ 2147483647 h 774"/>
              <a:gd name="T50" fmla="*/ 2147483647 w 982"/>
              <a:gd name="T51" fmla="*/ 2147483647 h 774"/>
              <a:gd name="T52" fmla="*/ 2147483647 w 982"/>
              <a:gd name="T53" fmla="*/ 0 h 774"/>
              <a:gd name="T54" fmla="*/ 2147483647 w 982"/>
              <a:gd name="T55" fmla="*/ 2147483647 h 774"/>
              <a:gd name="T56" fmla="*/ 2147483647 w 982"/>
              <a:gd name="T57" fmla="*/ 2147483647 h 774"/>
              <a:gd name="T58" fmla="*/ 2147483647 w 982"/>
              <a:gd name="T59" fmla="*/ 2147483647 h 774"/>
              <a:gd name="T60" fmla="*/ 2147483647 w 982"/>
              <a:gd name="T61" fmla="*/ 2147483647 h 774"/>
              <a:gd name="T62" fmla="*/ 2147483647 w 982"/>
              <a:gd name="T63" fmla="*/ 2147483647 h 774"/>
              <a:gd name="T64" fmla="*/ 2147483647 w 982"/>
              <a:gd name="T65" fmla="*/ 2147483647 h 774"/>
              <a:gd name="T66" fmla="*/ 2147483647 w 982"/>
              <a:gd name="T67" fmla="*/ 2147483647 h 774"/>
              <a:gd name="T68" fmla="*/ 2147483647 w 982"/>
              <a:gd name="T69" fmla="*/ 2147483647 h 774"/>
              <a:gd name="T70" fmla="*/ 2147483647 w 982"/>
              <a:gd name="T71" fmla="*/ 2147483647 h 774"/>
              <a:gd name="T72" fmla="*/ 2147483647 w 982"/>
              <a:gd name="T73" fmla="*/ 2147483647 h 774"/>
              <a:gd name="T74" fmla="*/ 2147483647 w 982"/>
              <a:gd name="T75" fmla="*/ 2147483647 h 774"/>
              <a:gd name="T76" fmla="*/ 2147483647 w 982"/>
              <a:gd name="T77" fmla="*/ 2147483647 h 774"/>
              <a:gd name="T78" fmla="*/ 2147483647 w 982"/>
              <a:gd name="T79" fmla="*/ 2147483647 h 774"/>
              <a:gd name="T80" fmla="*/ 2147483647 w 982"/>
              <a:gd name="T81" fmla="*/ 2147483647 h 774"/>
              <a:gd name="T82" fmla="*/ 2147483647 w 982"/>
              <a:gd name="T83" fmla="*/ 2147483647 h 774"/>
              <a:gd name="T84" fmla="*/ 2147483647 w 982"/>
              <a:gd name="T85" fmla="*/ 2147483647 h 774"/>
              <a:gd name="T86" fmla="*/ 2147483647 w 982"/>
              <a:gd name="T87" fmla="*/ 2147483647 h 774"/>
              <a:gd name="T88" fmla="*/ 2147483647 w 982"/>
              <a:gd name="T89" fmla="*/ 2147483647 h 774"/>
              <a:gd name="T90" fmla="*/ 2147483647 w 982"/>
              <a:gd name="T91" fmla="*/ 2147483647 h 774"/>
              <a:gd name="T92" fmla="*/ 2147483647 w 982"/>
              <a:gd name="T93" fmla="*/ 2147483647 h 774"/>
              <a:gd name="T94" fmla="*/ 2147483647 w 982"/>
              <a:gd name="T95" fmla="*/ 2147483647 h 774"/>
              <a:gd name="T96" fmla="*/ 2147483647 w 982"/>
              <a:gd name="T97" fmla="*/ 2147483647 h 774"/>
              <a:gd name="T98" fmla="*/ 2147483647 w 982"/>
              <a:gd name="T99" fmla="*/ 2147483647 h 774"/>
              <a:gd name="T100" fmla="*/ 2147483647 w 982"/>
              <a:gd name="T101" fmla="*/ 2147483647 h 774"/>
              <a:gd name="T102" fmla="*/ 2147483647 w 982"/>
              <a:gd name="T103" fmla="*/ 2147483647 h 774"/>
              <a:gd name="T104" fmla="*/ 0 w 982"/>
              <a:gd name="T105" fmla="*/ 2147483647 h 774"/>
              <a:gd name="T106" fmla="*/ 0 w 982"/>
              <a:gd name="T107" fmla="*/ 2147483647 h 774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982"/>
              <a:gd name="T163" fmla="*/ 0 h 774"/>
              <a:gd name="T164" fmla="*/ 982 w 982"/>
              <a:gd name="T165" fmla="*/ 774 h 774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rgbClr val="93D267">
                  <a:alpha val="32001"/>
                </a:srgbClr>
              </a:gs>
              <a:gs pos="100000">
                <a:srgbClr val="88CE58"/>
              </a:gs>
            </a:gsLst>
            <a:lin ang="0" scaled="1"/>
          </a:gradFill>
          <a:ln w="12700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231" name="Freeform 17"/>
          <p:cNvSpPr>
            <a:spLocks/>
          </p:cNvSpPr>
          <p:nvPr/>
        </p:nvSpPr>
        <p:spPr bwMode="gray">
          <a:xfrm>
            <a:off x="5105400" y="1130300"/>
            <a:ext cx="1466850" cy="1155700"/>
          </a:xfrm>
          <a:custGeom>
            <a:avLst/>
            <a:gdLst>
              <a:gd name="T0" fmla="*/ 0 w 982"/>
              <a:gd name="T1" fmla="*/ 2147483647 h 774"/>
              <a:gd name="T2" fmla="*/ 2147483647 w 982"/>
              <a:gd name="T3" fmla="*/ 2147483647 h 774"/>
              <a:gd name="T4" fmla="*/ 2147483647 w 982"/>
              <a:gd name="T5" fmla="*/ 2147483647 h 774"/>
              <a:gd name="T6" fmla="*/ 2147483647 w 982"/>
              <a:gd name="T7" fmla="*/ 2147483647 h 774"/>
              <a:gd name="T8" fmla="*/ 2147483647 w 982"/>
              <a:gd name="T9" fmla="*/ 2147483647 h 774"/>
              <a:gd name="T10" fmla="*/ 2147483647 w 982"/>
              <a:gd name="T11" fmla="*/ 2147483647 h 774"/>
              <a:gd name="T12" fmla="*/ 2147483647 w 982"/>
              <a:gd name="T13" fmla="*/ 2147483647 h 774"/>
              <a:gd name="T14" fmla="*/ 2147483647 w 982"/>
              <a:gd name="T15" fmla="*/ 2147483647 h 774"/>
              <a:gd name="T16" fmla="*/ 2147483647 w 982"/>
              <a:gd name="T17" fmla="*/ 2147483647 h 774"/>
              <a:gd name="T18" fmla="*/ 2147483647 w 982"/>
              <a:gd name="T19" fmla="*/ 2147483647 h 774"/>
              <a:gd name="T20" fmla="*/ 2147483647 w 982"/>
              <a:gd name="T21" fmla="*/ 2147483647 h 774"/>
              <a:gd name="T22" fmla="*/ 2147483647 w 982"/>
              <a:gd name="T23" fmla="*/ 2147483647 h 774"/>
              <a:gd name="T24" fmla="*/ 2147483647 w 982"/>
              <a:gd name="T25" fmla="*/ 2147483647 h 774"/>
              <a:gd name="T26" fmla="*/ 2147483647 w 982"/>
              <a:gd name="T27" fmla="*/ 2147483647 h 774"/>
              <a:gd name="T28" fmla="*/ 2147483647 w 982"/>
              <a:gd name="T29" fmla="*/ 2147483647 h 774"/>
              <a:gd name="T30" fmla="*/ 2147483647 w 982"/>
              <a:gd name="T31" fmla="*/ 2147483647 h 774"/>
              <a:gd name="T32" fmla="*/ 2147483647 w 982"/>
              <a:gd name="T33" fmla="*/ 2147483647 h 774"/>
              <a:gd name="T34" fmla="*/ 2147483647 w 982"/>
              <a:gd name="T35" fmla="*/ 2147483647 h 774"/>
              <a:gd name="T36" fmla="*/ 2147483647 w 982"/>
              <a:gd name="T37" fmla="*/ 2147483647 h 774"/>
              <a:gd name="T38" fmla="*/ 2147483647 w 982"/>
              <a:gd name="T39" fmla="*/ 2147483647 h 774"/>
              <a:gd name="T40" fmla="*/ 2147483647 w 982"/>
              <a:gd name="T41" fmla="*/ 2147483647 h 774"/>
              <a:gd name="T42" fmla="*/ 2147483647 w 982"/>
              <a:gd name="T43" fmla="*/ 2147483647 h 774"/>
              <a:gd name="T44" fmla="*/ 2147483647 w 982"/>
              <a:gd name="T45" fmla="*/ 2147483647 h 774"/>
              <a:gd name="T46" fmla="*/ 2147483647 w 982"/>
              <a:gd name="T47" fmla="*/ 2147483647 h 774"/>
              <a:gd name="T48" fmla="*/ 2147483647 w 982"/>
              <a:gd name="T49" fmla="*/ 2147483647 h 774"/>
              <a:gd name="T50" fmla="*/ 2147483647 w 982"/>
              <a:gd name="T51" fmla="*/ 2147483647 h 774"/>
              <a:gd name="T52" fmla="*/ 2147483647 w 982"/>
              <a:gd name="T53" fmla="*/ 0 h 774"/>
              <a:gd name="T54" fmla="*/ 2147483647 w 982"/>
              <a:gd name="T55" fmla="*/ 2147483647 h 774"/>
              <a:gd name="T56" fmla="*/ 2147483647 w 982"/>
              <a:gd name="T57" fmla="*/ 2147483647 h 774"/>
              <a:gd name="T58" fmla="*/ 2147483647 w 982"/>
              <a:gd name="T59" fmla="*/ 2147483647 h 774"/>
              <a:gd name="T60" fmla="*/ 2147483647 w 982"/>
              <a:gd name="T61" fmla="*/ 2147483647 h 774"/>
              <a:gd name="T62" fmla="*/ 2147483647 w 982"/>
              <a:gd name="T63" fmla="*/ 2147483647 h 774"/>
              <a:gd name="T64" fmla="*/ 2147483647 w 982"/>
              <a:gd name="T65" fmla="*/ 2147483647 h 774"/>
              <a:gd name="T66" fmla="*/ 2147483647 w 982"/>
              <a:gd name="T67" fmla="*/ 2147483647 h 774"/>
              <a:gd name="T68" fmla="*/ 2147483647 w 982"/>
              <a:gd name="T69" fmla="*/ 2147483647 h 774"/>
              <a:gd name="T70" fmla="*/ 2147483647 w 982"/>
              <a:gd name="T71" fmla="*/ 2147483647 h 774"/>
              <a:gd name="T72" fmla="*/ 2147483647 w 982"/>
              <a:gd name="T73" fmla="*/ 2147483647 h 774"/>
              <a:gd name="T74" fmla="*/ 2147483647 w 982"/>
              <a:gd name="T75" fmla="*/ 2147483647 h 774"/>
              <a:gd name="T76" fmla="*/ 2147483647 w 982"/>
              <a:gd name="T77" fmla="*/ 2147483647 h 774"/>
              <a:gd name="T78" fmla="*/ 2147483647 w 982"/>
              <a:gd name="T79" fmla="*/ 2147483647 h 774"/>
              <a:gd name="T80" fmla="*/ 2147483647 w 982"/>
              <a:gd name="T81" fmla="*/ 2147483647 h 774"/>
              <a:gd name="T82" fmla="*/ 2147483647 w 982"/>
              <a:gd name="T83" fmla="*/ 2147483647 h 774"/>
              <a:gd name="T84" fmla="*/ 2147483647 w 982"/>
              <a:gd name="T85" fmla="*/ 2147483647 h 774"/>
              <a:gd name="T86" fmla="*/ 2147483647 w 982"/>
              <a:gd name="T87" fmla="*/ 2147483647 h 774"/>
              <a:gd name="T88" fmla="*/ 2147483647 w 982"/>
              <a:gd name="T89" fmla="*/ 2147483647 h 774"/>
              <a:gd name="T90" fmla="*/ 2147483647 w 982"/>
              <a:gd name="T91" fmla="*/ 2147483647 h 774"/>
              <a:gd name="T92" fmla="*/ 2147483647 w 982"/>
              <a:gd name="T93" fmla="*/ 2147483647 h 774"/>
              <a:gd name="T94" fmla="*/ 2147483647 w 982"/>
              <a:gd name="T95" fmla="*/ 2147483647 h 774"/>
              <a:gd name="T96" fmla="*/ 2147483647 w 982"/>
              <a:gd name="T97" fmla="*/ 2147483647 h 774"/>
              <a:gd name="T98" fmla="*/ 2147483647 w 982"/>
              <a:gd name="T99" fmla="*/ 2147483647 h 774"/>
              <a:gd name="T100" fmla="*/ 2147483647 w 982"/>
              <a:gd name="T101" fmla="*/ 2147483647 h 774"/>
              <a:gd name="T102" fmla="*/ 2147483647 w 982"/>
              <a:gd name="T103" fmla="*/ 2147483647 h 774"/>
              <a:gd name="T104" fmla="*/ 0 w 982"/>
              <a:gd name="T105" fmla="*/ 2147483647 h 774"/>
              <a:gd name="T106" fmla="*/ 0 w 982"/>
              <a:gd name="T107" fmla="*/ 2147483647 h 774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982"/>
              <a:gd name="T163" fmla="*/ 0 h 774"/>
              <a:gd name="T164" fmla="*/ 982 w 982"/>
              <a:gd name="T165" fmla="*/ 774 h 774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rgbClr val="B48EED">
                  <a:alpha val="32001"/>
                </a:srgbClr>
              </a:gs>
              <a:gs pos="100000">
                <a:srgbClr val="AD83EB"/>
              </a:gs>
            </a:gsLst>
            <a:lin ang="0" scaled="1"/>
          </a:gradFill>
          <a:ln w="12700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65554" name="Text Box 18"/>
          <p:cNvSpPr txBox="1">
            <a:spLocks noChangeArrowheads="1"/>
          </p:cNvSpPr>
          <p:nvPr/>
        </p:nvSpPr>
        <p:spPr bwMode="gray">
          <a:xfrm>
            <a:off x="1447800" y="2590800"/>
            <a:ext cx="123983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2400" b="1">
                <a:solidFill>
                  <a:srgbClr val="FFFFFF"/>
                </a:solidFill>
                <a:ea typeface="宋体" pitchFamily="2" charset="-122"/>
              </a:rPr>
              <a:t>十进制</a:t>
            </a:r>
          </a:p>
        </p:txBody>
      </p:sp>
      <p:sp>
        <p:nvSpPr>
          <p:cNvPr id="9233" name="Text Box 19"/>
          <p:cNvSpPr txBox="1">
            <a:spLocks noChangeArrowheads="1"/>
          </p:cNvSpPr>
          <p:nvPr/>
        </p:nvSpPr>
        <p:spPr bwMode="gray">
          <a:xfrm>
            <a:off x="3962400" y="2154238"/>
            <a:ext cx="12192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2400" b="1">
                <a:solidFill>
                  <a:srgbClr val="FFFFFF"/>
                </a:solidFill>
                <a:ea typeface="宋体" pitchFamily="2" charset="-122"/>
              </a:rPr>
              <a:t>二进制</a:t>
            </a:r>
          </a:p>
        </p:txBody>
      </p:sp>
      <p:sp>
        <p:nvSpPr>
          <p:cNvPr id="65557" name="Text Box 21"/>
          <p:cNvSpPr txBox="1">
            <a:spLocks noChangeArrowheads="1"/>
          </p:cNvSpPr>
          <p:nvPr/>
        </p:nvSpPr>
        <p:spPr bwMode="gray">
          <a:xfrm>
            <a:off x="1143000" y="3416300"/>
            <a:ext cx="2133600" cy="191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由</a:t>
            </a:r>
            <a:r>
              <a:rPr lang="en-US" altLang="zh-CN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0—9</a:t>
            </a:r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十个</a:t>
            </a:r>
          </a:p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数字组成；</a:t>
            </a:r>
          </a:p>
          <a:p>
            <a:pPr eaLnBrk="0" hangingPunct="0"/>
            <a:endParaRPr lang="zh-CN" altLang="en-US" sz="2400" b="1">
              <a:solidFill>
                <a:srgbClr val="0000CC"/>
              </a:solidFill>
              <a:latin typeface="宋体" pitchFamily="2" charset="-122"/>
              <a:ea typeface="宋体" pitchFamily="2" charset="-122"/>
            </a:endParaRPr>
          </a:p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运算法则：</a:t>
            </a:r>
          </a:p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    逢十进一</a:t>
            </a:r>
          </a:p>
        </p:txBody>
      </p:sp>
      <p:sp>
        <p:nvSpPr>
          <p:cNvPr id="65563" name="Text Box 27"/>
          <p:cNvSpPr txBox="1">
            <a:spLocks noChangeArrowheads="1"/>
          </p:cNvSpPr>
          <p:nvPr/>
        </p:nvSpPr>
        <p:spPr bwMode="gray">
          <a:xfrm>
            <a:off x="3581400" y="3048000"/>
            <a:ext cx="2133600" cy="191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由</a:t>
            </a:r>
            <a:r>
              <a:rPr lang="en-US" altLang="zh-CN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0</a:t>
            </a:r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、</a:t>
            </a:r>
            <a:r>
              <a:rPr lang="en-US" altLang="zh-CN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两个</a:t>
            </a:r>
          </a:p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数学组成；</a:t>
            </a:r>
          </a:p>
          <a:p>
            <a:pPr eaLnBrk="0" hangingPunct="0"/>
            <a:endParaRPr lang="zh-CN" altLang="en-US" sz="2400" b="1">
              <a:solidFill>
                <a:srgbClr val="0000CC"/>
              </a:solidFill>
              <a:latin typeface="宋体" pitchFamily="2" charset="-122"/>
              <a:ea typeface="宋体" pitchFamily="2" charset="-122"/>
            </a:endParaRPr>
          </a:p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运算法则：</a:t>
            </a:r>
          </a:p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    逢二进一</a:t>
            </a:r>
          </a:p>
        </p:txBody>
      </p:sp>
      <p:sp>
        <p:nvSpPr>
          <p:cNvPr id="65564" name="Text Box 28"/>
          <p:cNvSpPr txBox="1">
            <a:spLocks noChangeArrowheads="1"/>
          </p:cNvSpPr>
          <p:nvPr/>
        </p:nvSpPr>
        <p:spPr bwMode="gray">
          <a:xfrm>
            <a:off x="6411913" y="1752600"/>
            <a:ext cx="1665287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2200" b="1">
                <a:solidFill>
                  <a:srgbClr val="FFFFFF"/>
                </a:solidFill>
                <a:ea typeface="宋体" pitchFamily="2" charset="-122"/>
              </a:rPr>
              <a:t>采用二进制</a:t>
            </a:r>
          </a:p>
          <a:p>
            <a:pPr algn="ctr" eaLnBrk="0" hangingPunct="0"/>
            <a:r>
              <a:rPr lang="zh-CN" altLang="en-US" sz="2200" b="1">
                <a:solidFill>
                  <a:srgbClr val="FFFFFF"/>
                </a:solidFill>
                <a:ea typeface="宋体" pitchFamily="2" charset="-122"/>
              </a:rPr>
              <a:t>的原因</a:t>
            </a:r>
          </a:p>
        </p:txBody>
      </p:sp>
      <p:sp>
        <p:nvSpPr>
          <p:cNvPr id="65565" name="Text Box 29"/>
          <p:cNvSpPr txBox="1">
            <a:spLocks noChangeArrowheads="1"/>
          </p:cNvSpPr>
          <p:nvPr/>
        </p:nvSpPr>
        <p:spPr bwMode="gray">
          <a:xfrm>
            <a:off x="6096000" y="3048000"/>
            <a:ext cx="2362200" cy="11874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黑体" pitchFamily="2" charset="-122"/>
                <a:ea typeface="黑体" pitchFamily="2" charset="-122"/>
                <a:hlinkClick r:id="rId2" action="ppaction://hlinksldjump"/>
              </a:rPr>
              <a:t>容易表示</a:t>
            </a:r>
            <a:r>
              <a:rPr lang="zh-CN" altLang="en-US" sz="2400" b="1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；</a:t>
            </a:r>
          </a:p>
          <a:p>
            <a:pPr eaLnBrk="0" hangingPunct="0"/>
            <a:endParaRPr lang="zh-CN" altLang="en-US" sz="2400" b="1">
              <a:solidFill>
                <a:srgbClr val="0000CC"/>
              </a:solidFill>
              <a:latin typeface="黑体" pitchFamily="2" charset="-122"/>
              <a:ea typeface="黑体" pitchFamily="2" charset="-122"/>
            </a:endParaRPr>
          </a:p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黑体" pitchFamily="2" charset="-122"/>
                <a:ea typeface="黑体" pitchFamily="2" charset="-122"/>
                <a:hlinkClick r:id="rId3" action="ppaction://hlinksldjump"/>
              </a:rPr>
              <a:t>运算法则简单</a:t>
            </a:r>
            <a:r>
              <a:rPr lang="zh-CN" altLang="en-US" sz="2400" b="1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。</a:t>
            </a:r>
          </a:p>
        </p:txBody>
      </p:sp>
      <p:sp>
        <p:nvSpPr>
          <p:cNvPr id="65566" name="Text Box 30"/>
          <p:cNvSpPr txBox="1">
            <a:spLocks noChangeArrowheads="1"/>
          </p:cNvSpPr>
          <p:nvPr/>
        </p:nvSpPr>
        <p:spPr bwMode="auto">
          <a:xfrm>
            <a:off x="3810000" y="2895600"/>
            <a:ext cx="1828800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9600">
                <a:solidFill>
                  <a:srgbClr val="FF00FF"/>
                </a:solidFill>
                <a:ea typeface="宋体" pitchFamily="2" charset="-122"/>
              </a:rPr>
              <a:t>？</a:t>
            </a:r>
          </a:p>
          <a:p>
            <a:pPr algn="ctr"/>
            <a:endParaRPr lang="zh-CN" altLang="en-US" sz="4800">
              <a:solidFill>
                <a:srgbClr val="FF00FF"/>
              </a:solidFill>
              <a:ea typeface="宋体" pitchFamily="2" charset="-122"/>
            </a:endParaRPr>
          </a:p>
        </p:txBody>
      </p:sp>
      <p:sp>
        <p:nvSpPr>
          <p:cNvPr id="65567" name="Text Box 31"/>
          <p:cNvSpPr txBox="1">
            <a:spLocks noChangeArrowheads="1"/>
          </p:cNvSpPr>
          <p:nvPr/>
        </p:nvSpPr>
        <p:spPr bwMode="auto">
          <a:xfrm>
            <a:off x="6400800" y="2667000"/>
            <a:ext cx="1828800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9600">
                <a:solidFill>
                  <a:srgbClr val="FF00FF"/>
                </a:solidFill>
                <a:ea typeface="宋体" pitchFamily="2" charset="-122"/>
              </a:rPr>
              <a:t>？</a:t>
            </a:r>
          </a:p>
          <a:p>
            <a:pPr algn="ctr"/>
            <a:endParaRPr lang="zh-CN" altLang="en-US" sz="4800">
              <a:solidFill>
                <a:srgbClr val="FF00FF"/>
              </a:solidFill>
              <a:ea typeface="宋体" pitchFamily="2" charset="-122"/>
            </a:endParaRPr>
          </a:p>
        </p:txBody>
      </p:sp>
      <p:pic>
        <p:nvPicPr>
          <p:cNvPr id="53250" name="Picture 2" descr="https://timgsa.baidu.com/timg?image&amp;quality=80&amp;size=b9999_10000&amp;sec=1537928064&amp;di=be4c8ada53d3f78240ecbb231d180249&amp;imgtype=jpg&amp;er=1&amp;src=http%3A%2F%2Fp.ananas.chaoxing.com%2Fstar2%2F2014-07%2F1024_0c%2F1404703035277fkfom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2775" y="5334000"/>
            <a:ext cx="4298950" cy="127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Rectangle 7"/>
          <p:cNvSpPr txBox="1">
            <a:spLocks noChangeArrowheads="1"/>
          </p:cNvSpPr>
          <p:nvPr/>
        </p:nvSpPr>
        <p:spPr bwMode="auto">
          <a:xfrm>
            <a:off x="517525" y="204788"/>
            <a:ext cx="7242175" cy="15748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defRPr/>
            </a:pPr>
            <a:r>
              <a:rPr lang="zh-CN" alt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itchFamily="34" charset="-122"/>
              </a:rPr>
              <a:t>计算机为什么采用二进制？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5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5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65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5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5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556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5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5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54" grpId="0"/>
      <p:bldP spid="65557" grpId="0"/>
      <p:bldP spid="65563" grpId="0"/>
      <p:bldP spid="65564" grpId="0"/>
      <p:bldP spid="65565" grpId="0"/>
      <p:bldP spid="65566" grpId="0"/>
      <p:bldP spid="6556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6" name="图片 6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853" t="4849" r="4634" b="2751"/>
          <a:stretch>
            <a:fillRect/>
          </a:stretch>
        </p:blipFill>
        <p:spPr bwMode="auto">
          <a:xfrm>
            <a:off x="4795838" y="549275"/>
            <a:ext cx="3024187" cy="433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组合 12"/>
          <p:cNvGrpSpPr>
            <a:grpSpLocks/>
          </p:cNvGrpSpPr>
          <p:nvPr/>
        </p:nvGrpSpPr>
        <p:grpSpPr bwMode="auto">
          <a:xfrm>
            <a:off x="5114925" y="949325"/>
            <a:ext cx="2136775" cy="1998663"/>
            <a:chOff x="6354599" y="987576"/>
            <a:chExt cx="2849687" cy="1999441"/>
          </a:xfrm>
        </p:grpSpPr>
        <p:sp>
          <p:nvSpPr>
            <p:cNvPr id="10248" name="文本框 4"/>
            <p:cNvSpPr txBox="1">
              <a:spLocks noChangeArrowheads="1"/>
            </p:cNvSpPr>
            <p:nvPr/>
          </p:nvSpPr>
          <p:spPr bwMode="auto">
            <a:xfrm>
              <a:off x="8915361" y="1562251"/>
              <a:ext cx="288925" cy="4619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0249" name="文本框 5"/>
            <p:cNvSpPr txBox="1">
              <a:spLocks noChangeArrowheads="1"/>
            </p:cNvSpPr>
            <p:nvPr/>
          </p:nvSpPr>
          <p:spPr bwMode="auto">
            <a:xfrm>
              <a:off x="8366086" y="1268563"/>
              <a:ext cx="288925" cy="461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2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0250" name="文本框 6"/>
            <p:cNvSpPr txBox="1">
              <a:spLocks noChangeArrowheads="1"/>
            </p:cNvSpPr>
            <p:nvPr/>
          </p:nvSpPr>
          <p:spPr bwMode="auto">
            <a:xfrm>
              <a:off x="7762836" y="987576"/>
              <a:ext cx="288925" cy="460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4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0251" name="文本框 7"/>
            <p:cNvSpPr txBox="1">
              <a:spLocks noChangeArrowheads="1"/>
            </p:cNvSpPr>
            <p:nvPr/>
          </p:nvSpPr>
          <p:spPr bwMode="auto">
            <a:xfrm>
              <a:off x="7188161" y="1274913"/>
              <a:ext cx="287338" cy="461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8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0252" name="文本框 8"/>
            <p:cNvSpPr txBox="1">
              <a:spLocks noChangeArrowheads="1"/>
            </p:cNvSpPr>
            <p:nvPr/>
          </p:nvSpPr>
          <p:spPr bwMode="auto">
            <a:xfrm>
              <a:off x="6354599" y="2525054"/>
              <a:ext cx="719137" cy="461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16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</p:grp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554163" y="1933575"/>
            <a:ext cx="2619375" cy="2492375"/>
          </a:xfrm>
          <a:prstGeom prst="rect">
            <a:avLst/>
          </a:prstGeom>
          <a:solidFill>
            <a:schemeClr val="bg2"/>
          </a:solidFill>
          <a:ln w="9525">
            <a:solidFill>
              <a:srgbClr val="5B701E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五位二进制数：</a:t>
            </a:r>
            <a:endParaRPr lang="en-US" altLang="zh-CN" sz="24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  <a:p>
            <a:pPr algn="ctr"/>
            <a:r>
              <a:rPr lang="en-US" altLang="zh-CN" sz="24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00000</a:t>
            </a:r>
          </a:p>
          <a:p>
            <a:pPr algn="ctr"/>
            <a:r>
              <a:rPr lang="en-US" altLang="zh-CN" sz="24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10010</a:t>
            </a:r>
          </a:p>
          <a:p>
            <a:pPr algn="ctr"/>
            <a:r>
              <a:rPr lang="en-US" altLang="zh-CN" sz="24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….</a:t>
            </a:r>
          </a:p>
          <a:p>
            <a:pPr algn="ctr"/>
            <a:r>
              <a:rPr lang="en-US" altLang="zh-CN" sz="24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11101</a:t>
            </a:r>
          </a:p>
          <a:p>
            <a:pPr algn="ctr"/>
            <a:r>
              <a:rPr lang="en-US" altLang="zh-CN" sz="24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11111</a:t>
            </a:r>
            <a:endParaRPr lang="zh-CN" altLang="en-US" sz="24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</p:txBody>
      </p:sp>
      <p:sp>
        <p:nvSpPr>
          <p:cNvPr id="20485" name="Rectangle 7"/>
          <p:cNvSpPr txBox="1">
            <a:spLocks noChangeArrowheads="1"/>
          </p:cNvSpPr>
          <p:nvPr/>
        </p:nvSpPr>
        <p:spPr bwMode="auto">
          <a:xfrm>
            <a:off x="1423988" y="712788"/>
            <a:ext cx="3517900" cy="93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r>
              <a:rPr lang="zh-CN" altLang="en-US" sz="3200" b="1">
                <a:latin typeface="Microsoft YaHei UI" pitchFamily="34" charset="-122"/>
                <a:ea typeface="微软雅黑" pitchFamily="34" charset="-122"/>
              </a:rPr>
              <a:t>二进制转十进制：</a:t>
            </a:r>
            <a:r>
              <a:rPr lang="en-US" altLang="zh-CN" sz="3200" b="1">
                <a:latin typeface="Microsoft YaHei UI" pitchFamily="34" charset="-122"/>
                <a:ea typeface="微软雅黑" pitchFamily="34" charset="-122"/>
              </a:rPr>
              <a:t>   </a:t>
            </a:r>
            <a:endParaRPr lang="zh-CN" altLang="en-US" sz="3200" b="1">
              <a:latin typeface="Microsoft YaHei UI" pitchFamily="34" charset="-122"/>
              <a:ea typeface="微软雅黑" pitchFamily="34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 flipV="1">
            <a:off x="1554163" y="6380163"/>
            <a:ext cx="3062287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247" name="Rectangle 7"/>
          <p:cNvSpPr txBox="1">
            <a:spLocks noChangeArrowheads="1"/>
          </p:cNvSpPr>
          <p:nvPr/>
        </p:nvSpPr>
        <p:spPr bwMode="auto">
          <a:xfrm>
            <a:off x="1477963" y="5762625"/>
            <a:ext cx="52355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r>
              <a:rPr lang="zh-CN" altLang="en-US" sz="2400">
                <a:solidFill>
                  <a:srgbClr val="E75407"/>
                </a:solidFill>
                <a:latin typeface="Microsoft YaHei UI" pitchFamily="34" charset="-122"/>
                <a:ea typeface="Microsoft YaHei UI" pitchFamily="34" charset="-122"/>
              </a:rPr>
              <a:t>认识二进制，揭秘数字世界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048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576"/>
          <a:stretch>
            <a:fillRect/>
          </a:stretch>
        </p:blipFill>
        <p:spPr bwMode="auto">
          <a:xfrm>
            <a:off x="1476375" y="1550988"/>
            <a:ext cx="3225800" cy="346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矩形 35"/>
          <p:cNvSpPr/>
          <p:nvPr/>
        </p:nvSpPr>
        <p:spPr>
          <a:xfrm>
            <a:off x="1836738" y="885825"/>
            <a:ext cx="381000" cy="492125"/>
          </a:xfrm>
          <a:prstGeom prst="rect">
            <a:avLst/>
          </a:prstGeom>
          <a:solidFill>
            <a:sysClr val="window" lastClr="FFFFFF"/>
          </a:solidFill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kern="0" dirty="0">
                <a:solidFill>
                  <a:sysClr val="windowText" lastClr="000000"/>
                </a:solidFill>
                <a:latin typeface="Calibri"/>
                <a:ea typeface="宋体"/>
              </a:rPr>
              <a:t>1</a:t>
            </a:r>
            <a:endParaRPr lang="zh-CN" altLang="en-US" kern="0" dirty="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2273300" y="885825"/>
            <a:ext cx="381000" cy="492125"/>
          </a:xfrm>
          <a:prstGeom prst="rect">
            <a:avLst/>
          </a:prstGeom>
          <a:solidFill>
            <a:sysClr val="window" lastClr="FFFFFF"/>
          </a:solidFill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kern="0" dirty="0">
                <a:solidFill>
                  <a:sysClr val="windowText" lastClr="000000"/>
                </a:solidFill>
                <a:latin typeface="Calibri"/>
                <a:ea typeface="宋体"/>
              </a:rPr>
              <a:t>1</a:t>
            </a:r>
            <a:endParaRPr lang="zh-CN" altLang="en-US" kern="0" dirty="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2708275" y="885825"/>
            <a:ext cx="382588" cy="492125"/>
          </a:xfrm>
          <a:prstGeom prst="rect">
            <a:avLst/>
          </a:prstGeom>
          <a:solidFill>
            <a:sysClr val="window" lastClr="FFFFFF"/>
          </a:solidFill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kern="0" dirty="0">
                <a:solidFill>
                  <a:sysClr val="windowText" lastClr="000000"/>
                </a:solidFill>
                <a:latin typeface="Calibri"/>
                <a:ea typeface="宋体"/>
              </a:rPr>
              <a:t>0</a:t>
            </a:r>
            <a:endParaRPr lang="zh-CN" altLang="en-US" kern="0" dirty="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144838" y="885825"/>
            <a:ext cx="382587" cy="492125"/>
          </a:xfrm>
          <a:prstGeom prst="rect">
            <a:avLst/>
          </a:prstGeom>
          <a:solidFill>
            <a:sysClr val="window" lastClr="FFFFFF"/>
          </a:solidFill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kern="0" dirty="0">
                <a:solidFill>
                  <a:sysClr val="windowText" lastClr="000000"/>
                </a:solidFill>
                <a:latin typeface="Calibri"/>
                <a:ea typeface="宋体"/>
              </a:rPr>
              <a:t>0</a:t>
            </a:r>
            <a:endParaRPr lang="zh-CN" altLang="en-US" kern="0" dirty="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3581400" y="885825"/>
            <a:ext cx="381000" cy="492125"/>
          </a:xfrm>
          <a:prstGeom prst="rect">
            <a:avLst/>
          </a:prstGeom>
          <a:solidFill>
            <a:sysClr val="window" lastClr="FFFFFF"/>
          </a:solidFill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kern="0" dirty="0">
                <a:solidFill>
                  <a:sysClr val="windowText" lastClr="000000"/>
                </a:solidFill>
                <a:latin typeface="Calibri"/>
                <a:ea typeface="宋体"/>
              </a:rPr>
              <a:t>1</a:t>
            </a:r>
            <a:endParaRPr lang="zh-CN" altLang="en-US" kern="0" dirty="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42" name="文本框 12"/>
          <p:cNvSpPr txBox="1">
            <a:spLocks noChangeArrowheads="1"/>
          </p:cNvSpPr>
          <p:nvPr/>
        </p:nvSpPr>
        <p:spPr bwMode="auto">
          <a:xfrm>
            <a:off x="3527425" y="2170113"/>
            <a:ext cx="288925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kern="0" smtClean="0">
                <a:solidFill>
                  <a:sysClr val="window" lastClr="FFFFFF"/>
                </a:solidFill>
              </a:rPr>
              <a:t>1</a:t>
            </a:r>
            <a:endParaRPr lang="zh-CN" altLang="en-US" sz="2000" kern="0" smtClean="0">
              <a:solidFill>
                <a:sysClr val="window" lastClr="FFFFFF"/>
              </a:solidFill>
            </a:endParaRPr>
          </a:p>
        </p:txBody>
      </p:sp>
      <p:sp>
        <p:nvSpPr>
          <p:cNvPr id="43" name="文本框 13"/>
          <p:cNvSpPr txBox="1">
            <a:spLocks noChangeArrowheads="1"/>
          </p:cNvSpPr>
          <p:nvPr/>
        </p:nvSpPr>
        <p:spPr bwMode="auto">
          <a:xfrm>
            <a:off x="2406650" y="1792288"/>
            <a:ext cx="287338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kern="0" dirty="0" smtClean="0">
                <a:solidFill>
                  <a:sysClr val="window" lastClr="FFFFFF"/>
                </a:solidFill>
              </a:rPr>
              <a:t>8</a:t>
            </a:r>
            <a:endParaRPr lang="zh-CN" altLang="en-US" sz="2000" kern="0" dirty="0" smtClean="0">
              <a:solidFill>
                <a:sysClr val="window" lastClr="FFFFFF"/>
              </a:solidFill>
            </a:endParaRPr>
          </a:p>
        </p:txBody>
      </p:sp>
      <p:sp>
        <p:nvSpPr>
          <p:cNvPr id="45" name="文本框 14"/>
          <p:cNvSpPr txBox="1">
            <a:spLocks noChangeArrowheads="1"/>
          </p:cNvSpPr>
          <p:nvPr/>
        </p:nvSpPr>
        <p:spPr bwMode="auto">
          <a:xfrm>
            <a:off x="1828800" y="2924175"/>
            <a:ext cx="720725" cy="4000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kern="0" dirty="0" smtClean="0">
                <a:solidFill>
                  <a:sysClr val="window" lastClr="FFFFFF"/>
                </a:solidFill>
              </a:rPr>
              <a:t>16</a:t>
            </a:r>
            <a:endParaRPr lang="zh-CN" altLang="en-US" sz="2000" kern="0" dirty="0" smtClean="0">
              <a:solidFill>
                <a:sysClr val="window" lastClr="FFFFFF"/>
              </a:solidFill>
            </a:endParaRPr>
          </a:p>
        </p:txBody>
      </p:sp>
      <p:sp>
        <p:nvSpPr>
          <p:cNvPr id="46" name="文本框 15"/>
          <p:cNvSpPr txBox="1">
            <a:spLocks noChangeArrowheads="1"/>
          </p:cNvSpPr>
          <p:nvPr/>
        </p:nvSpPr>
        <p:spPr bwMode="auto">
          <a:xfrm>
            <a:off x="4303713" y="2873375"/>
            <a:ext cx="1036637" cy="186213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500" kern="0" dirty="0" smtClean="0">
                <a:solidFill>
                  <a:sysClr val="windowText" lastClr="000000"/>
                </a:solidFill>
              </a:rPr>
              <a:t>=</a:t>
            </a:r>
            <a:endParaRPr lang="zh-CN" altLang="en-US" sz="11500" kern="0" dirty="0" smtClean="0">
              <a:solidFill>
                <a:sysClr val="windowText" lastClr="000000"/>
              </a:solidFill>
            </a:endParaRPr>
          </a:p>
        </p:txBody>
      </p:sp>
      <p:sp>
        <p:nvSpPr>
          <p:cNvPr id="47" name="文本框 16"/>
          <p:cNvSpPr txBox="1">
            <a:spLocks noChangeArrowheads="1"/>
          </p:cNvSpPr>
          <p:nvPr/>
        </p:nvSpPr>
        <p:spPr bwMode="auto">
          <a:xfrm>
            <a:off x="5580063" y="3289300"/>
            <a:ext cx="2736850" cy="110807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ea typeface="宋体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600" kern="0" dirty="0" smtClean="0">
                <a:solidFill>
                  <a:sysClr val="windowText" lastClr="000000"/>
                </a:solidFill>
              </a:rPr>
              <a:t>25</a:t>
            </a:r>
            <a:endParaRPr lang="zh-CN" altLang="en-US" sz="6600" kern="0" dirty="0" smtClean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5" grpId="0"/>
      <p:bldP spid="46" grpId="0"/>
      <p:bldP spid="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42" t="49538" r="75504" b="28169"/>
          <a:stretch>
            <a:fillRect/>
          </a:stretch>
        </p:blipFill>
        <p:spPr>
          <a:xfrm>
            <a:off x="4217988" y="2944813"/>
            <a:ext cx="1127125" cy="1589087"/>
          </a:xfrm>
        </p:spPr>
      </p:pic>
      <p:pic>
        <p:nvPicPr>
          <p:cNvPr id="14" name="内容占位符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9652" t="26007" r="6271" b="51700"/>
          <a:stretch>
            <a:fillRect/>
          </a:stretch>
        </p:blipFill>
        <p:spPr bwMode="auto">
          <a:xfrm>
            <a:off x="4346575" y="461963"/>
            <a:ext cx="923925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文本框 5"/>
          <p:cNvSpPr txBox="1">
            <a:spLocks noChangeArrowheads="1"/>
          </p:cNvSpPr>
          <p:nvPr/>
        </p:nvSpPr>
        <p:spPr bwMode="auto">
          <a:xfrm>
            <a:off x="971550" y="1181100"/>
            <a:ext cx="25177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5400" b="1">
                <a:latin typeface="Century Schoolbook" pitchFamily="18" charset="0"/>
                <a:ea typeface="宋体" pitchFamily="2" charset="-122"/>
              </a:rPr>
              <a:t>01110</a:t>
            </a:r>
            <a:endParaRPr lang="zh-CN" altLang="en-US" sz="5400" b="1">
              <a:latin typeface="Century Schoolbook" pitchFamily="18" charset="0"/>
              <a:ea typeface="宋体" pitchFamily="2" charset="-122"/>
            </a:endParaRPr>
          </a:p>
        </p:txBody>
      </p:sp>
      <p:sp>
        <p:nvSpPr>
          <p:cNvPr id="16" name="文本框 6"/>
          <p:cNvSpPr txBox="1">
            <a:spLocks noChangeArrowheads="1"/>
          </p:cNvSpPr>
          <p:nvPr/>
        </p:nvSpPr>
        <p:spPr bwMode="auto">
          <a:xfrm>
            <a:off x="755650" y="3251200"/>
            <a:ext cx="275431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5400" b="1">
                <a:latin typeface="Century Schoolbook" pitchFamily="18" charset="0"/>
                <a:ea typeface="宋体" pitchFamily="2" charset="-122"/>
              </a:rPr>
              <a:t>11000</a:t>
            </a:r>
            <a:endParaRPr lang="zh-CN" altLang="en-US" sz="5400" b="1">
              <a:latin typeface="Century Schoolbook" pitchFamily="18" charset="0"/>
              <a:ea typeface="宋体" pitchFamily="2" charset="-122"/>
            </a:endParaRPr>
          </a:p>
        </p:txBody>
      </p:sp>
      <p:cxnSp>
        <p:nvCxnSpPr>
          <p:cNvPr id="17" name="直接箭头连接符 16"/>
          <p:cNvCxnSpPr/>
          <p:nvPr/>
        </p:nvCxnSpPr>
        <p:spPr>
          <a:xfrm>
            <a:off x="3390900" y="1768475"/>
            <a:ext cx="865188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直接箭头连接符 17"/>
          <p:cNvCxnSpPr/>
          <p:nvPr/>
        </p:nvCxnSpPr>
        <p:spPr>
          <a:xfrm>
            <a:off x="5649913" y="1766888"/>
            <a:ext cx="86360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文本框 10"/>
          <p:cNvSpPr txBox="1">
            <a:spLocks noChangeArrowheads="1"/>
          </p:cNvSpPr>
          <p:nvPr/>
        </p:nvSpPr>
        <p:spPr bwMode="auto">
          <a:xfrm>
            <a:off x="6584950" y="1095375"/>
            <a:ext cx="20193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8000" b="1">
                <a:latin typeface="Century Schoolbook" pitchFamily="18" charset="0"/>
                <a:ea typeface="宋体" pitchFamily="2" charset="-122"/>
              </a:rPr>
              <a:t>14</a:t>
            </a:r>
            <a:endParaRPr lang="zh-CN" altLang="en-US" sz="8000" b="1">
              <a:latin typeface="Century Schoolbook" pitchFamily="18" charset="0"/>
              <a:ea typeface="宋体" pitchFamily="2" charset="-122"/>
            </a:endParaRPr>
          </a:p>
        </p:txBody>
      </p:sp>
      <p:cxnSp>
        <p:nvCxnSpPr>
          <p:cNvPr id="20" name="直接箭头连接符 19"/>
          <p:cNvCxnSpPr/>
          <p:nvPr/>
        </p:nvCxnSpPr>
        <p:spPr>
          <a:xfrm>
            <a:off x="3379788" y="3817938"/>
            <a:ext cx="865187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直接箭头连接符 20"/>
          <p:cNvCxnSpPr/>
          <p:nvPr/>
        </p:nvCxnSpPr>
        <p:spPr>
          <a:xfrm>
            <a:off x="5710238" y="3792538"/>
            <a:ext cx="86360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文本框 13"/>
          <p:cNvSpPr txBox="1">
            <a:spLocks noChangeArrowheads="1"/>
          </p:cNvSpPr>
          <p:nvPr/>
        </p:nvSpPr>
        <p:spPr bwMode="auto">
          <a:xfrm>
            <a:off x="6632575" y="3289300"/>
            <a:ext cx="2043113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8000" b="1">
                <a:latin typeface="Century Schoolbook" pitchFamily="18" charset="0"/>
                <a:ea typeface="宋体" pitchFamily="2" charset="-122"/>
              </a:rPr>
              <a:t>24</a:t>
            </a:r>
            <a:endParaRPr lang="zh-CN" altLang="en-US" sz="8000" b="1">
              <a:latin typeface="Century Schoolbook" pitchFamily="18" charset="0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9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5"/>
          <p:cNvSpPr txBox="1">
            <a:spLocks noChangeArrowheads="1"/>
          </p:cNvSpPr>
          <p:nvPr/>
        </p:nvSpPr>
        <p:spPr bwMode="auto">
          <a:xfrm>
            <a:off x="971550" y="755650"/>
            <a:ext cx="33496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5400" b="1">
                <a:latin typeface="Century Schoolbook" pitchFamily="18" charset="0"/>
                <a:ea typeface="宋体" pitchFamily="2" charset="-122"/>
              </a:rPr>
              <a:t>01010</a:t>
            </a:r>
            <a:endParaRPr lang="zh-CN" altLang="en-US" sz="5400" b="1">
              <a:latin typeface="Century Schoolbook" pitchFamily="18" charset="0"/>
              <a:ea typeface="宋体" pitchFamily="2" charset="-122"/>
            </a:endParaRPr>
          </a:p>
        </p:txBody>
      </p:sp>
      <p:sp>
        <p:nvSpPr>
          <p:cNvPr id="16" name="文本框 6"/>
          <p:cNvSpPr txBox="1">
            <a:spLocks noChangeArrowheads="1"/>
          </p:cNvSpPr>
          <p:nvPr/>
        </p:nvSpPr>
        <p:spPr bwMode="auto">
          <a:xfrm>
            <a:off x="971550" y="2065338"/>
            <a:ext cx="33401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5400" b="1">
                <a:latin typeface="Century Schoolbook" pitchFamily="18" charset="0"/>
                <a:ea typeface="宋体" pitchFamily="2" charset="-122"/>
              </a:rPr>
              <a:t>11100</a:t>
            </a:r>
            <a:endParaRPr lang="zh-CN" altLang="en-US" sz="5400" b="1">
              <a:latin typeface="Century Schoolbook" pitchFamily="18" charset="0"/>
              <a:ea typeface="宋体" pitchFamily="2" charset="-122"/>
            </a:endParaRPr>
          </a:p>
        </p:txBody>
      </p:sp>
      <p:cxnSp>
        <p:nvCxnSpPr>
          <p:cNvPr id="17" name="直接箭头连接符 16"/>
          <p:cNvCxnSpPr/>
          <p:nvPr/>
        </p:nvCxnSpPr>
        <p:spPr>
          <a:xfrm>
            <a:off x="4252913" y="1343025"/>
            <a:ext cx="865187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文本框 10"/>
          <p:cNvSpPr txBox="1">
            <a:spLocks noChangeArrowheads="1"/>
          </p:cNvSpPr>
          <p:nvPr/>
        </p:nvSpPr>
        <p:spPr bwMode="auto">
          <a:xfrm>
            <a:off x="5386388" y="773113"/>
            <a:ext cx="28575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8000" b="1">
                <a:latin typeface="Century Schoolbook" pitchFamily="18" charset="0"/>
                <a:ea typeface="宋体" pitchFamily="2" charset="-122"/>
              </a:rPr>
              <a:t>10</a:t>
            </a:r>
            <a:endParaRPr lang="zh-CN" altLang="en-US" sz="8000" b="1">
              <a:latin typeface="Century Schoolbook" pitchFamily="18" charset="0"/>
              <a:ea typeface="宋体" pitchFamily="2" charset="-122"/>
            </a:endParaRPr>
          </a:p>
        </p:txBody>
      </p:sp>
      <p:cxnSp>
        <p:nvCxnSpPr>
          <p:cNvPr id="21" name="直接箭头连接符 20"/>
          <p:cNvCxnSpPr/>
          <p:nvPr/>
        </p:nvCxnSpPr>
        <p:spPr>
          <a:xfrm>
            <a:off x="4279900" y="2568575"/>
            <a:ext cx="86360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文本框 13"/>
          <p:cNvSpPr txBox="1">
            <a:spLocks noChangeArrowheads="1"/>
          </p:cNvSpPr>
          <p:nvPr/>
        </p:nvSpPr>
        <p:spPr bwMode="auto">
          <a:xfrm>
            <a:off x="5443538" y="2065338"/>
            <a:ext cx="24415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8000" b="1">
                <a:latin typeface="Century Schoolbook" pitchFamily="18" charset="0"/>
                <a:ea typeface="宋体" pitchFamily="2" charset="-122"/>
              </a:rPr>
              <a:t>28</a:t>
            </a:r>
            <a:endParaRPr lang="zh-CN" altLang="en-US" sz="8000" b="1">
              <a:latin typeface="Century Schoolbook" pitchFamily="18" charset="0"/>
              <a:ea typeface="宋体" pitchFamily="2" charset="-122"/>
            </a:endParaRPr>
          </a:p>
        </p:txBody>
      </p:sp>
      <p:sp>
        <p:nvSpPr>
          <p:cNvPr id="25" name="文本框 16"/>
          <p:cNvSpPr txBox="1">
            <a:spLocks noChangeArrowheads="1"/>
          </p:cNvSpPr>
          <p:nvPr/>
        </p:nvSpPr>
        <p:spPr bwMode="auto">
          <a:xfrm>
            <a:off x="1042988" y="3314700"/>
            <a:ext cx="32607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5400" b="1">
                <a:latin typeface="Century Schoolbook" pitchFamily="18" charset="0"/>
                <a:ea typeface="宋体" pitchFamily="2" charset="-122"/>
              </a:rPr>
              <a:t>11111</a:t>
            </a:r>
            <a:endParaRPr lang="zh-CN" altLang="en-US" sz="5400" b="1">
              <a:latin typeface="Century Schoolbook" pitchFamily="18" charset="0"/>
              <a:ea typeface="宋体" pitchFamily="2" charset="-122"/>
            </a:endParaRPr>
          </a:p>
        </p:txBody>
      </p:sp>
      <p:cxnSp>
        <p:nvCxnSpPr>
          <p:cNvPr id="26" name="直接箭头连接符 25"/>
          <p:cNvCxnSpPr/>
          <p:nvPr/>
        </p:nvCxnSpPr>
        <p:spPr>
          <a:xfrm>
            <a:off x="4297363" y="3852863"/>
            <a:ext cx="86360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文本框 18"/>
          <p:cNvSpPr txBox="1">
            <a:spLocks noChangeArrowheads="1"/>
          </p:cNvSpPr>
          <p:nvPr/>
        </p:nvSpPr>
        <p:spPr bwMode="auto">
          <a:xfrm>
            <a:off x="5494338" y="3314700"/>
            <a:ext cx="2246312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8000" b="1">
                <a:latin typeface="Century Schoolbook" pitchFamily="18" charset="0"/>
                <a:ea typeface="宋体" pitchFamily="2" charset="-122"/>
              </a:rPr>
              <a:t>31</a:t>
            </a:r>
            <a:endParaRPr lang="zh-CN" altLang="en-US" sz="8000" b="1">
              <a:latin typeface="Century Schoolbook" pitchFamily="18" charset="0"/>
              <a:ea typeface="宋体" pitchFamily="2" charset="-122"/>
            </a:endParaRPr>
          </a:p>
        </p:txBody>
      </p:sp>
      <p:sp>
        <p:nvSpPr>
          <p:cNvPr id="29" name="文本框 16"/>
          <p:cNvSpPr txBox="1">
            <a:spLocks noChangeArrowheads="1"/>
          </p:cNvSpPr>
          <p:nvPr/>
        </p:nvSpPr>
        <p:spPr bwMode="auto">
          <a:xfrm>
            <a:off x="1116013" y="4549775"/>
            <a:ext cx="31861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5400" b="1">
                <a:latin typeface="Century Schoolbook" pitchFamily="18" charset="0"/>
                <a:ea typeface="宋体" pitchFamily="2" charset="-122"/>
              </a:rPr>
              <a:t>00000</a:t>
            </a:r>
            <a:endParaRPr lang="zh-CN" altLang="en-US" sz="5400" b="1">
              <a:latin typeface="Century Schoolbook" pitchFamily="18" charset="0"/>
              <a:ea typeface="宋体" pitchFamily="2" charset="-122"/>
            </a:endParaRPr>
          </a:p>
        </p:txBody>
      </p:sp>
      <p:cxnSp>
        <p:nvCxnSpPr>
          <p:cNvPr id="30" name="直接箭头连接符 29"/>
          <p:cNvCxnSpPr/>
          <p:nvPr/>
        </p:nvCxnSpPr>
        <p:spPr>
          <a:xfrm>
            <a:off x="4327525" y="5087938"/>
            <a:ext cx="86360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1" name="文本框 18"/>
          <p:cNvSpPr txBox="1">
            <a:spLocks noChangeArrowheads="1"/>
          </p:cNvSpPr>
          <p:nvPr/>
        </p:nvSpPr>
        <p:spPr bwMode="auto">
          <a:xfrm>
            <a:off x="5492750" y="4549775"/>
            <a:ext cx="12350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8000" b="1">
                <a:latin typeface="Century Schoolbook" pitchFamily="18" charset="0"/>
                <a:ea typeface="宋体" pitchFamily="2" charset="-122"/>
              </a:rPr>
              <a:t>0</a:t>
            </a:r>
            <a:endParaRPr lang="zh-CN" altLang="en-US" sz="8000" b="1">
              <a:latin typeface="Century Schoolbook" pitchFamily="18" charset="0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9" grpId="0"/>
      <p:bldP spid="22" grpId="0"/>
      <p:bldP spid="25" grpId="0"/>
      <p:bldP spid="27" grpId="0"/>
      <p:bldP spid="29" grpId="0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1"/>
          <p:cNvSpPr>
            <a:spLocks noChangeArrowheads="1"/>
          </p:cNvSpPr>
          <p:nvPr/>
        </p:nvSpPr>
        <p:spPr bwMode="auto">
          <a:xfrm>
            <a:off x="2286000" y="-14057313"/>
            <a:ext cx="4572000" cy="289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1400">
                <a:ea typeface="宋体" pitchFamily="2" charset="-122"/>
              </a:rPr>
              <a:t>（</a:t>
            </a:r>
            <a:r>
              <a:rPr lang="en-US" altLang="zh-CN" sz="1400">
                <a:ea typeface="宋体" pitchFamily="2" charset="-122"/>
              </a:rPr>
              <a:t>1</a:t>
            </a:r>
            <a:r>
              <a:rPr lang="zh-CN" altLang="en-US" sz="1400">
                <a:ea typeface="宋体" pitchFamily="2" charset="-122"/>
              </a:rPr>
              <a:t>）技术实现简单，计算机是由</a:t>
            </a:r>
            <a:r>
              <a:rPr lang="zh-CN" altLang="en-US" sz="1400">
                <a:ea typeface="宋体" pitchFamily="2" charset="-122"/>
                <a:hlinkClick r:id="rId3" action="ppaction://hlinkfile"/>
              </a:rPr>
              <a:t>逻辑电路</a:t>
            </a:r>
            <a:r>
              <a:rPr lang="zh-CN" altLang="en-US" sz="1400">
                <a:ea typeface="宋体" pitchFamily="2" charset="-122"/>
              </a:rPr>
              <a:t>组成，逻辑电路通常只有两个状态，开关的接通与断开，这两种状态正好可以用“</a:t>
            </a:r>
            <a:r>
              <a:rPr lang="en-US" altLang="zh-CN" sz="1400">
                <a:ea typeface="宋体" pitchFamily="2" charset="-122"/>
              </a:rPr>
              <a:t>1”</a:t>
            </a:r>
            <a:r>
              <a:rPr lang="zh-CN" altLang="en-US" sz="1400">
                <a:ea typeface="宋体" pitchFamily="2" charset="-122"/>
              </a:rPr>
              <a:t>和“</a:t>
            </a:r>
            <a:r>
              <a:rPr lang="en-US" altLang="zh-CN" sz="1400">
                <a:ea typeface="宋体" pitchFamily="2" charset="-122"/>
              </a:rPr>
              <a:t>0”</a:t>
            </a:r>
            <a:r>
              <a:rPr lang="zh-CN" altLang="en-US" sz="1400">
                <a:ea typeface="宋体" pitchFamily="2" charset="-122"/>
              </a:rPr>
              <a:t>表示。</a:t>
            </a:r>
          </a:p>
          <a:p>
            <a:r>
              <a:rPr lang="zh-CN" altLang="en-US" sz="1400">
                <a:ea typeface="宋体" pitchFamily="2" charset="-122"/>
              </a:rPr>
              <a:t>（</a:t>
            </a:r>
            <a:r>
              <a:rPr lang="en-US" altLang="zh-CN" sz="1400">
                <a:ea typeface="宋体" pitchFamily="2" charset="-122"/>
              </a:rPr>
              <a:t>2</a:t>
            </a:r>
            <a:r>
              <a:rPr lang="zh-CN" altLang="en-US" sz="1400">
                <a:ea typeface="宋体" pitchFamily="2" charset="-122"/>
              </a:rPr>
              <a:t>）简化运算规则：两个二进制数和、积运算组合各有三种，运算规则简单，有利于简化计算机内部结构，提高</a:t>
            </a:r>
            <a:r>
              <a:rPr lang="zh-CN" altLang="en-US" sz="1400">
                <a:ea typeface="宋体" pitchFamily="2" charset="-122"/>
                <a:hlinkClick r:id="rId4" action="ppaction://hlinkfile"/>
              </a:rPr>
              <a:t>运算速度</a:t>
            </a:r>
            <a:r>
              <a:rPr lang="zh-CN" altLang="en-US" sz="1400">
                <a:ea typeface="宋体" pitchFamily="2" charset="-122"/>
              </a:rPr>
              <a:t>。</a:t>
            </a:r>
          </a:p>
          <a:p>
            <a:r>
              <a:rPr lang="zh-CN" altLang="en-US" sz="1400">
                <a:ea typeface="宋体" pitchFamily="2" charset="-122"/>
              </a:rPr>
              <a:t>（</a:t>
            </a:r>
            <a:r>
              <a:rPr lang="en-US" altLang="zh-CN" sz="1400">
                <a:ea typeface="宋体" pitchFamily="2" charset="-122"/>
              </a:rPr>
              <a:t>3</a:t>
            </a:r>
            <a:r>
              <a:rPr lang="zh-CN" altLang="en-US" sz="1400">
                <a:ea typeface="宋体" pitchFamily="2" charset="-122"/>
              </a:rPr>
              <a:t>）适合</a:t>
            </a:r>
            <a:r>
              <a:rPr lang="zh-CN" altLang="en-US" sz="1400">
                <a:ea typeface="宋体" pitchFamily="2" charset="-122"/>
                <a:hlinkClick r:id="rId5" action="ppaction://hlinkfile"/>
              </a:rPr>
              <a:t>逻辑运算</a:t>
            </a:r>
            <a:r>
              <a:rPr lang="zh-CN" altLang="en-US" sz="1400">
                <a:ea typeface="宋体" pitchFamily="2" charset="-122"/>
              </a:rPr>
              <a:t>：逻辑代数是逻辑运算的理论依据，二进制只有两个数码，正好与逻辑代数中的“真”和“假”相吻合。</a:t>
            </a:r>
          </a:p>
          <a:p>
            <a:r>
              <a:rPr lang="zh-CN" altLang="en-US" sz="1400">
                <a:ea typeface="宋体" pitchFamily="2" charset="-122"/>
              </a:rPr>
              <a:t>（</a:t>
            </a:r>
            <a:r>
              <a:rPr lang="en-US" altLang="zh-CN" sz="1400">
                <a:ea typeface="宋体" pitchFamily="2" charset="-122"/>
              </a:rPr>
              <a:t>4</a:t>
            </a:r>
            <a:r>
              <a:rPr lang="zh-CN" altLang="en-US" sz="1400">
                <a:ea typeface="宋体" pitchFamily="2" charset="-122"/>
              </a:rPr>
              <a:t>）易于进行转换，二进制与十进制数易于互相转换。</a:t>
            </a:r>
          </a:p>
          <a:p>
            <a:r>
              <a:rPr lang="zh-CN" altLang="en-US" sz="1400">
                <a:ea typeface="宋体" pitchFamily="2" charset="-122"/>
              </a:rPr>
              <a:t>（</a:t>
            </a:r>
            <a:r>
              <a:rPr lang="en-US" altLang="zh-CN" sz="1400">
                <a:ea typeface="宋体" pitchFamily="2" charset="-122"/>
              </a:rPr>
              <a:t>5</a:t>
            </a:r>
            <a:r>
              <a:rPr lang="zh-CN" altLang="en-US" sz="1400">
                <a:ea typeface="宋体" pitchFamily="2" charset="-122"/>
              </a:rPr>
              <a:t>）用二进制表示数据具有抗干扰能力强，可靠性高等优点。因为每位数据只有高低两个状态，当受到一定程度的干扰时，仍能可靠地分辨出它是高还是低。</a:t>
            </a:r>
          </a:p>
        </p:txBody>
      </p:sp>
      <p:pic>
        <p:nvPicPr>
          <p:cNvPr id="14339" name="图片 10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32400" y="2925763"/>
            <a:ext cx="2159000" cy="346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图片 11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32400" y="2922588"/>
            <a:ext cx="2159000" cy="346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图片 12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5562"/>
          <a:stretch>
            <a:fillRect/>
          </a:stretch>
        </p:blipFill>
        <p:spPr bwMode="auto">
          <a:xfrm>
            <a:off x="1693863" y="533400"/>
            <a:ext cx="3389312" cy="597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云形标注 13"/>
          <p:cNvSpPr/>
          <p:nvPr/>
        </p:nvSpPr>
        <p:spPr>
          <a:xfrm>
            <a:off x="4691063" y="849313"/>
            <a:ext cx="2808287" cy="1727200"/>
          </a:xfrm>
          <a:prstGeom prst="cloudCallout">
            <a:avLst>
              <a:gd name="adj1" fmla="val -64237"/>
              <a:gd name="adj2" fmla="val 28757"/>
            </a:avLst>
          </a:prstGeom>
          <a:solidFill>
            <a:sysClr val="window" lastClr="FFFFFF"/>
          </a:solidFill>
          <a:ln w="15875" cap="flat" cmpd="sng" algn="ctr">
            <a:solidFill>
              <a:srgbClr val="98C723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rPr>
              <a:t>用</a:t>
            </a:r>
            <a:r>
              <a:rPr lang="en-US" altLang="zh-CN" sz="3200" kern="0" dirty="0">
                <a:solidFill>
                  <a:srgbClr val="FF0000"/>
                </a:solidFill>
                <a:latin typeface="Calibri"/>
                <a:ea typeface="宋体"/>
              </a:rPr>
              <a:t>5</a:t>
            </a:r>
            <a:r>
              <a: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rPr>
              <a:t>根蜡烛表示我的        岁生日呢？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5083175" y="2101850"/>
            <a:ext cx="40322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组合 12"/>
          <p:cNvGrpSpPr>
            <a:grpSpLocks/>
          </p:cNvGrpSpPr>
          <p:nvPr/>
        </p:nvGrpSpPr>
        <p:grpSpPr bwMode="auto">
          <a:xfrm>
            <a:off x="-82550" y="1408113"/>
            <a:ext cx="2693988" cy="4232275"/>
            <a:chOff x="4040106" y="222992"/>
            <a:chExt cx="4032250" cy="6337300"/>
          </a:xfrm>
        </p:grpSpPr>
        <p:pic>
          <p:nvPicPr>
            <p:cNvPr id="15378" name="图片 13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31853" t="4849" r="4634" b="2751"/>
            <a:stretch>
              <a:fillRect/>
            </a:stretch>
          </p:blipFill>
          <p:spPr bwMode="auto">
            <a:xfrm>
              <a:off x="4040106" y="222992"/>
              <a:ext cx="4032250" cy="6337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379" name="文本框 4"/>
            <p:cNvSpPr txBox="1">
              <a:spLocks noChangeArrowheads="1"/>
            </p:cNvSpPr>
            <p:nvPr/>
          </p:nvSpPr>
          <p:spPr bwMode="auto">
            <a:xfrm>
              <a:off x="6946901" y="1284593"/>
              <a:ext cx="288925" cy="536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5380" name="文本框 5"/>
            <p:cNvSpPr txBox="1">
              <a:spLocks noChangeArrowheads="1"/>
            </p:cNvSpPr>
            <p:nvPr/>
          </p:nvSpPr>
          <p:spPr bwMode="auto">
            <a:xfrm>
              <a:off x="6397624" y="990905"/>
              <a:ext cx="288925" cy="536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2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5381" name="文本框 6"/>
            <p:cNvSpPr txBox="1">
              <a:spLocks noChangeArrowheads="1"/>
            </p:cNvSpPr>
            <p:nvPr/>
          </p:nvSpPr>
          <p:spPr bwMode="auto">
            <a:xfrm>
              <a:off x="5794376" y="709918"/>
              <a:ext cx="288925" cy="536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4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5382" name="文本框 7"/>
            <p:cNvSpPr txBox="1">
              <a:spLocks noChangeArrowheads="1"/>
            </p:cNvSpPr>
            <p:nvPr/>
          </p:nvSpPr>
          <p:spPr bwMode="auto">
            <a:xfrm>
              <a:off x="5219700" y="997255"/>
              <a:ext cx="287338" cy="536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8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5383" name="文本框 8"/>
            <p:cNvSpPr txBox="1">
              <a:spLocks noChangeArrowheads="1"/>
            </p:cNvSpPr>
            <p:nvPr/>
          </p:nvSpPr>
          <p:spPr bwMode="auto">
            <a:xfrm>
              <a:off x="4416538" y="2847467"/>
              <a:ext cx="935832" cy="691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16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</p:grpSp>
      <p:pic>
        <p:nvPicPr>
          <p:cNvPr id="15363" name="图片 24" descr="2012231328255508834_80副本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25563" y="355600"/>
            <a:ext cx="962025" cy="81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组合 3"/>
          <p:cNvGrpSpPr>
            <a:grpSpLocks/>
          </p:cNvGrpSpPr>
          <p:nvPr/>
        </p:nvGrpSpPr>
        <p:grpSpPr bwMode="auto">
          <a:xfrm>
            <a:off x="2578100" y="1408113"/>
            <a:ext cx="7178675" cy="2032000"/>
            <a:chOff x="5578762" y="1087562"/>
            <a:chExt cx="6059056" cy="2031325"/>
          </a:xfrm>
        </p:grpSpPr>
        <p:sp>
          <p:nvSpPr>
            <p:cNvPr id="15372" name="TextBox 1"/>
            <p:cNvSpPr txBox="1">
              <a:spLocks noChangeArrowheads="1"/>
            </p:cNvSpPr>
            <p:nvPr/>
          </p:nvSpPr>
          <p:spPr bwMode="auto">
            <a:xfrm>
              <a:off x="5578762" y="1087562"/>
              <a:ext cx="6059056" cy="2031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8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十进制数：</a:t>
              </a:r>
              <a:endParaRPr lang="en-US" altLang="zh-CN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8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12508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28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=1x10 +2x10 +5x10 +0x10 +8x10</a:t>
              </a:r>
              <a:endParaRPr lang="zh-CN" altLang="en-US" sz="16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73" name="TextBox 2"/>
            <p:cNvSpPr txBox="1">
              <a:spLocks noChangeArrowheads="1"/>
            </p:cNvSpPr>
            <p:nvPr/>
          </p:nvSpPr>
          <p:spPr bwMode="auto">
            <a:xfrm>
              <a:off x="6592809" y="2479788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4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74" name="TextBox 21"/>
            <p:cNvSpPr txBox="1">
              <a:spLocks noChangeArrowheads="1"/>
            </p:cNvSpPr>
            <p:nvPr/>
          </p:nvSpPr>
          <p:spPr bwMode="auto">
            <a:xfrm>
              <a:off x="7606144" y="2479787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3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75" name="TextBox 22"/>
            <p:cNvSpPr txBox="1">
              <a:spLocks noChangeArrowheads="1"/>
            </p:cNvSpPr>
            <p:nvPr/>
          </p:nvSpPr>
          <p:spPr bwMode="auto">
            <a:xfrm>
              <a:off x="8649853" y="2479786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2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76" name="TextBox 23"/>
            <p:cNvSpPr txBox="1">
              <a:spLocks noChangeArrowheads="1"/>
            </p:cNvSpPr>
            <p:nvPr/>
          </p:nvSpPr>
          <p:spPr bwMode="auto">
            <a:xfrm>
              <a:off x="9748983" y="2493688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1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77" name="TextBox 24"/>
            <p:cNvSpPr txBox="1">
              <a:spLocks noChangeArrowheads="1"/>
            </p:cNvSpPr>
            <p:nvPr/>
          </p:nvSpPr>
          <p:spPr bwMode="auto">
            <a:xfrm>
              <a:off x="10792689" y="2493688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0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" name="组合 4"/>
          <p:cNvGrpSpPr>
            <a:grpSpLocks/>
          </p:cNvGrpSpPr>
          <p:nvPr/>
        </p:nvGrpSpPr>
        <p:grpSpPr bwMode="auto">
          <a:xfrm>
            <a:off x="2674938" y="3789363"/>
            <a:ext cx="7046912" cy="2032000"/>
            <a:chOff x="5731161" y="3454498"/>
            <a:chExt cx="6059056" cy="2031325"/>
          </a:xfrm>
        </p:grpSpPr>
        <p:sp>
          <p:nvSpPr>
            <p:cNvPr id="15366" name="TextBox 25"/>
            <p:cNvSpPr txBox="1">
              <a:spLocks noChangeArrowheads="1"/>
            </p:cNvSpPr>
            <p:nvPr/>
          </p:nvSpPr>
          <p:spPr bwMode="auto">
            <a:xfrm>
              <a:off x="5731161" y="3454498"/>
              <a:ext cx="6059056" cy="2031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8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二进制数：</a:t>
              </a:r>
              <a:endParaRPr lang="en-US" altLang="zh-CN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8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11001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28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=1x2 +1x2 +0x2 +0x2 +1x2</a:t>
              </a:r>
              <a:endParaRPr lang="zh-CN" altLang="en-US" sz="16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67" name="TextBox 26"/>
            <p:cNvSpPr txBox="1">
              <a:spLocks noChangeArrowheads="1"/>
            </p:cNvSpPr>
            <p:nvPr/>
          </p:nvSpPr>
          <p:spPr bwMode="auto">
            <a:xfrm>
              <a:off x="6488552" y="4846724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4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68" name="TextBox 27"/>
            <p:cNvSpPr txBox="1">
              <a:spLocks noChangeArrowheads="1"/>
            </p:cNvSpPr>
            <p:nvPr/>
          </p:nvSpPr>
          <p:spPr bwMode="auto">
            <a:xfrm>
              <a:off x="7379867" y="4846723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3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69" name="TextBox 28"/>
            <p:cNvSpPr txBox="1">
              <a:spLocks noChangeArrowheads="1"/>
            </p:cNvSpPr>
            <p:nvPr/>
          </p:nvSpPr>
          <p:spPr bwMode="auto">
            <a:xfrm>
              <a:off x="8275800" y="4846722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2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70" name="TextBox 29"/>
            <p:cNvSpPr txBox="1">
              <a:spLocks noChangeArrowheads="1"/>
            </p:cNvSpPr>
            <p:nvPr/>
          </p:nvSpPr>
          <p:spPr bwMode="auto">
            <a:xfrm>
              <a:off x="9180974" y="4860624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1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  <p:sp>
          <p:nvSpPr>
            <p:cNvPr id="15371" name="TextBox 30"/>
            <p:cNvSpPr txBox="1">
              <a:spLocks noChangeArrowheads="1"/>
            </p:cNvSpPr>
            <p:nvPr/>
          </p:nvSpPr>
          <p:spPr bwMode="auto">
            <a:xfrm>
              <a:off x="10104612" y="4860624"/>
              <a:ext cx="22167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rgbClr val="003366"/>
                  </a:solidFill>
                  <a:latin typeface="Microsoft YaHei UI" pitchFamily="34" charset="-122"/>
                  <a:ea typeface="微软雅黑" pitchFamily="34" charset="-122"/>
                </a:rPr>
                <a:t>0</a:t>
              </a:r>
              <a:endParaRPr lang="zh-CN" altLang="en-US" sz="12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TextBox 1"/>
          <p:cNvSpPr txBox="1">
            <a:spLocks noChangeArrowheads="1"/>
          </p:cNvSpPr>
          <p:nvPr/>
        </p:nvSpPr>
        <p:spPr bwMode="auto">
          <a:xfrm>
            <a:off x="4183063" y="2233613"/>
            <a:ext cx="4545012" cy="461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五位二进制数能表示的最大数？</a:t>
            </a:r>
            <a:endParaRPr lang="en-US" altLang="zh-CN" sz="28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11111</a:t>
            </a:r>
            <a:r>
              <a:rPr lang="zh-CN" altLang="en-US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（</a:t>
            </a:r>
            <a:r>
              <a:rPr lang="en-US" altLang="zh-CN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1+2+4+8+16=31</a:t>
            </a:r>
            <a:r>
              <a:rPr lang="zh-CN" altLang="en-US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）</a:t>
            </a:r>
            <a:endParaRPr lang="en-US" altLang="zh-CN" sz="28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能表示多少个数？</a:t>
            </a:r>
            <a:endParaRPr lang="en-US" altLang="zh-CN" sz="28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2 = 32</a:t>
            </a:r>
          </a:p>
          <a:p>
            <a:pPr>
              <a:lnSpc>
                <a:spcPct val="150000"/>
              </a:lnSpc>
            </a:pPr>
            <a:endParaRPr lang="zh-CN" altLang="en-US" sz="28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</p:txBody>
      </p:sp>
      <p:sp>
        <p:nvSpPr>
          <p:cNvPr id="10" name="TextBox 1"/>
          <p:cNvSpPr txBox="1">
            <a:spLocks noChangeArrowheads="1"/>
          </p:cNvSpPr>
          <p:nvPr/>
        </p:nvSpPr>
        <p:spPr bwMode="auto">
          <a:xfrm>
            <a:off x="4378325" y="5373688"/>
            <a:ext cx="487363" cy="4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5</a:t>
            </a:r>
            <a:endParaRPr lang="zh-CN" altLang="en-US" sz="28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</p:txBody>
      </p:sp>
      <p:grpSp>
        <p:nvGrpSpPr>
          <p:cNvPr id="16388" name="组合 12"/>
          <p:cNvGrpSpPr>
            <a:grpSpLocks/>
          </p:cNvGrpSpPr>
          <p:nvPr/>
        </p:nvGrpSpPr>
        <p:grpSpPr bwMode="auto">
          <a:xfrm>
            <a:off x="609600" y="1047750"/>
            <a:ext cx="2693988" cy="4232275"/>
            <a:chOff x="4040106" y="222992"/>
            <a:chExt cx="4032250" cy="6337300"/>
          </a:xfrm>
        </p:grpSpPr>
        <p:pic>
          <p:nvPicPr>
            <p:cNvPr id="16389" name="图片 13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31853" t="4849" r="4634" b="2751"/>
            <a:stretch>
              <a:fillRect/>
            </a:stretch>
          </p:blipFill>
          <p:spPr bwMode="auto">
            <a:xfrm>
              <a:off x="4040106" y="222992"/>
              <a:ext cx="4032250" cy="6337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390" name="文本框 4"/>
            <p:cNvSpPr txBox="1">
              <a:spLocks noChangeArrowheads="1"/>
            </p:cNvSpPr>
            <p:nvPr/>
          </p:nvSpPr>
          <p:spPr bwMode="auto">
            <a:xfrm>
              <a:off x="6946901" y="1284593"/>
              <a:ext cx="288925" cy="536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6391" name="文本框 5"/>
            <p:cNvSpPr txBox="1">
              <a:spLocks noChangeArrowheads="1"/>
            </p:cNvSpPr>
            <p:nvPr/>
          </p:nvSpPr>
          <p:spPr bwMode="auto">
            <a:xfrm>
              <a:off x="6397624" y="990905"/>
              <a:ext cx="288925" cy="536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2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6392" name="文本框 6"/>
            <p:cNvSpPr txBox="1">
              <a:spLocks noChangeArrowheads="1"/>
            </p:cNvSpPr>
            <p:nvPr/>
          </p:nvSpPr>
          <p:spPr bwMode="auto">
            <a:xfrm>
              <a:off x="5794376" y="709918"/>
              <a:ext cx="288925" cy="536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4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6393" name="文本框 7"/>
            <p:cNvSpPr txBox="1">
              <a:spLocks noChangeArrowheads="1"/>
            </p:cNvSpPr>
            <p:nvPr/>
          </p:nvSpPr>
          <p:spPr bwMode="auto">
            <a:xfrm>
              <a:off x="5219700" y="997255"/>
              <a:ext cx="287338" cy="536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8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6394" name="文本框 8"/>
            <p:cNvSpPr txBox="1">
              <a:spLocks noChangeArrowheads="1"/>
            </p:cNvSpPr>
            <p:nvPr/>
          </p:nvSpPr>
          <p:spPr bwMode="auto">
            <a:xfrm>
              <a:off x="4416538" y="2847467"/>
              <a:ext cx="935832" cy="691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16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图片 1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853" t="4849" r="4634" b="2751"/>
          <a:stretch>
            <a:fillRect/>
          </a:stretch>
        </p:blipFill>
        <p:spPr bwMode="auto">
          <a:xfrm>
            <a:off x="496888" y="674688"/>
            <a:ext cx="2695575" cy="49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文本框 4"/>
          <p:cNvSpPr txBox="1">
            <a:spLocks noChangeArrowheads="1"/>
          </p:cNvSpPr>
          <p:nvPr/>
        </p:nvSpPr>
        <p:spPr bwMode="auto">
          <a:xfrm>
            <a:off x="2465388" y="1785938"/>
            <a:ext cx="42068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6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rPr>
              <a:t>32</a:t>
            </a:r>
            <a:endParaRPr lang="zh-CN" altLang="en-US" sz="1600" b="1">
              <a:solidFill>
                <a:schemeClr val="bg1"/>
              </a:solidFill>
              <a:latin typeface="Century Schoolbook" pitchFamily="18" charset="0"/>
              <a:ea typeface="宋体" pitchFamily="2" charset="-122"/>
            </a:endParaRPr>
          </a:p>
        </p:txBody>
      </p:sp>
      <p:sp>
        <p:nvSpPr>
          <p:cNvPr id="16" name="文本框 5"/>
          <p:cNvSpPr txBox="1">
            <a:spLocks noChangeArrowheads="1"/>
          </p:cNvSpPr>
          <p:nvPr/>
        </p:nvSpPr>
        <p:spPr bwMode="auto">
          <a:xfrm>
            <a:off x="2058988" y="1468438"/>
            <a:ext cx="4540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rPr>
              <a:t>64</a:t>
            </a:r>
            <a:endParaRPr lang="zh-CN" altLang="en-US" sz="1400" b="1">
              <a:solidFill>
                <a:schemeClr val="bg1"/>
              </a:solidFill>
              <a:latin typeface="Century Schoolbook" pitchFamily="18" charset="0"/>
              <a:ea typeface="宋体" pitchFamily="2" charset="-122"/>
            </a:endParaRPr>
          </a:p>
        </p:txBody>
      </p:sp>
      <p:sp>
        <p:nvSpPr>
          <p:cNvPr id="17" name="文本框 6"/>
          <p:cNvSpPr txBox="1">
            <a:spLocks noChangeArrowheads="1"/>
          </p:cNvSpPr>
          <p:nvPr/>
        </p:nvSpPr>
        <p:spPr bwMode="auto">
          <a:xfrm>
            <a:off x="1668463" y="1233488"/>
            <a:ext cx="4635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2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rPr>
              <a:t>128</a:t>
            </a:r>
            <a:endParaRPr lang="zh-CN" altLang="en-US" sz="1200" b="1">
              <a:solidFill>
                <a:schemeClr val="bg1"/>
              </a:solidFill>
              <a:latin typeface="Century Schoolbook" pitchFamily="18" charset="0"/>
              <a:ea typeface="宋体" pitchFamily="2" charset="-122"/>
            </a:endParaRPr>
          </a:p>
        </p:txBody>
      </p:sp>
      <p:pic>
        <p:nvPicPr>
          <p:cNvPr id="28688" name="图片 3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634" t="4849" r="31853" b="2751"/>
          <a:stretch>
            <a:fillRect/>
          </a:stretch>
        </p:blipFill>
        <p:spPr bwMode="auto">
          <a:xfrm>
            <a:off x="2538413" y="647700"/>
            <a:ext cx="2973387" cy="494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2946400" y="1250950"/>
            <a:ext cx="2052638" cy="1935163"/>
            <a:chOff x="3929212" y="1251429"/>
            <a:chExt cx="2736505" cy="1933957"/>
          </a:xfrm>
        </p:grpSpPr>
        <p:sp>
          <p:nvSpPr>
            <p:cNvPr id="17426" name="文本框 4"/>
            <p:cNvSpPr txBox="1">
              <a:spLocks noChangeArrowheads="1"/>
            </p:cNvSpPr>
            <p:nvPr/>
          </p:nvSpPr>
          <p:spPr bwMode="auto">
            <a:xfrm flipH="1">
              <a:off x="6381684" y="2723819"/>
              <a:ext cx="284033" cy="4615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7427" name="文本框 5"/>
            <p:cNvSpPr txBox="1">
              <a:spLocks noChangeArrowheads="1"/>
            </p:cNvSpPr>
            <p:nvPr/>
          </p:nvSpPr>
          <p:spPr bwMode="auto">
            <a:xfrm flipH="1">
              <a:off x="5711654" y="1489263"/>
              <a:ext cx="284033" cy="4615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2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7428" name="文本框 6"/>
            <p:cNvSpPr txBox="1">
              <a:spLocks noChangeArrowheads="1"/>
            </p:cNvSpPr>
            <p:nvPr/>
          </p:nvSpPr>
          <p:spPr bwMode="auto">
            <a:xfrm flipH="1">
              <a:off x="5199947" y="1251429"/>
              <a:ext cx="28403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4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7429" name="文本框 7"/>
            <p:cNvSpPr txBox="1">
              <a:spLocks noChangeArrowheads="1"/>
            </p:cNvSpPr>
            <p:nvPr/>
          </p:nvSpPr>
          <p:spPr bwMode="auto">
            <a:xfrm flipH="1">
              <a:off x="4636175" y="1450666"/>
              <a:ext cx="282473" cy="4615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8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17430" name="文本框 8"/>
            <p:cNvSpPr txBox="1">
              <a:spLocks noChangeArrowheads="1"/>
            </p:cNvSpPr>
            <p:nvPr/>
          </p:nvSpPr>
          <p:spPr bwMode="auto">
            <a:xfrm flipH="1">
              <a:off x="3929212" y="1746892"/>
              <a:ext cx="706963" cy="3692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16</a:t>
              </a:r>
              <a:endParaRPr lang="zh-CN" altLang="en-US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</p:grpSp>
      <p:grpSp>
        <p:nvGrpSpPr>
          <p:cNvPr id="3" name="组合 23"/>
          <p:cNvGrpSpPr>
            <a:grpSpLocks/>
          </p:cNvGrpSpPr>
          <p:nvPr/>
        </p:nvGrpSpPr>
        <p:grpSpPr bwMode="auto">
          <a:xfrm>
            <a:off x="5805488" y="1839913"/>
            <a:ext cx="2706687" cy="407987"/>
            <a:chOff x="7677836" y="939423"/>
            <a:chExt cx="4514164" cy="509040"/>
          </a:xfrm>
        </p:grpSpPr>
        <p:sp>
          <p:nvSpPr>
            <p:cNvPr id="13" name="矩形 12"/>
            <p:cNvSpPr/>
            <p:nvPr/>
          </p:nvSpPr>
          <p:spPr>
            <a:xfrm>
              <a:off x="7677836" y="939423"/>
              <a:ext cx="452739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kern="0" dirty="0">
                  <a:solidFill>
                    <a:sysClr val="windowText" lastClr="000000"/>
                  </a:solidFill>
                  <a:latin typeface="Calibri"/>
                  <a:ea typeface="宋体"/>
                </a:rPr>
                <a:t>1</a:t>
              </a: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8260309" y="939423"/>
              <a:ext cx="452739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kern="0" dirty="0">
                  <a:solidFill>
                    <a:sysClr val="windowText" lastClr="000000"/>
                  </a:solidFill>
                  <a:latin typeface="Calibri"/>
                  <a:ea typeface="宋体"/>
                </a:rPr>
                <a:t>1</a:t>
              </a: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8842782" y="939423"/>
              <a:ext cx="452739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kern="0" dirty="0">
                  <a:solidFill>
                    <a:sysClr val="windowText" lastClr="000000"/>
                  </a:solidFill>
                  <a:latin typeface="Calibri"/>
                  <a:ea typeface="宋体"/>
                </a:rPr>
                <a:t>0</a:t>
              </a: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9422606" y="93942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kern="0" dirty="0">
                  <a:solidFill>
                    <a:sysClr val="windowText" lastClr="000000"/>
                  </a:solidFill>
                  <a:latin typeface="Calibri"/>
                  <a:ea typeface="宋体"/>
                </a:rPr>
                <a:t>0</a:t>
              </a: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0005079" y="939423"/>
              <a:ext cx="45009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kern="0" dirty="0">
                  <a:solidFill>
                    <a:sysClr val="windowText" lastClr="000000"/>
                  </a:solidFill>
                  <a:latin typeface="Calibri"/>
                  <a:ea typeface="宋体"/>
                </a:rPr>
                <a:t>1</a:t>
              </a: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0576962" y="94140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kern="0" dirty="0">
                  <a:solidFill>
                    <a:sysClr val="windowText" lastClr="000000"/>
                  </a:solidFill>
                  <a:latin typeface="Calibri"/>
                  <a:ea typeface="宋体"/>
                </a:rPr>
                <a:t>0</a:t>
              </a: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1156788" y="941403"/>
              <a:ext cx="452739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kern="0" dirty="0">
                  <a:solidFill>
                    <a:sysClr val="windowText" lastClr="000000"/>
                  </a:solidFill>
                  <a:latin typeface="Calibri"/>
                  <a:ea typeface="宋体"/>
                </a:rPr>
                <a:t>0</a:t>
              </a: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11741907" y="941403"/>
              <a:ext cx="45009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kern="0" dirty="0">
                  <a:solidFill>
                    <a:sysClr val="windowText" lastClr="000000"/>
                  </a:solidFill>
                  <a:latin typeface="Calibri"/>
                  <a:ea typeface="宋体"/>
                </a:rPr>
                <a:t>1</a:t>
              </a: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sp>
        <p:nvSpPr>
          <p:cNvPr id="24" name="TextBox 1"/>
          <p:cNvSpPr txBox="1">
            <a:spLocks noChangeArrowheads="1"/>
          </p:cNvSpPr>
          <p:nvPr/>
        </p:nvSpPr>
        <p:spPr bwMode="auto">
          <a:xfrm>
            <a:off x="5699125" y="2720975"/>
            <a:ext cx="4545013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八位二进制数能表示</a:t>
            </a:r>
            <a:endParaRPr lang="en-US" altLang="zh-CN" sz="28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的最大数？能表示多</a:t>
            </a:r>
            <a:endParaRPr lang="en-US" altLang="zh-CN" sz="28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3366"/>
                </a:solidFill>
                <a:latin typeface="Microsoft YaHei UI" pitchFamily="34" charset="-122"/>
                <a:ea typeface="微软雅黑" pitchFamily="34" charset="-122"/>
              </a:rPr>
              <a:t>少个数？</a:t>
            </a:r>
            <a:endParaRPr lang="en-US" altLang="zh-CN" sz="28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2800" b="1">
              <a:solidFill>
                <a:srgbClr val="003366"/>
              </a:solidFill>
              <a:latin typeface="Microsoft YaHei UI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 txBox="1">
            <a:spLocks noChangeArrowheads="1"/>
          </p:cNvSpPr>
          <p:nvPr/>
        </p:nvSpPr>
        <p:spPr bwMode="auto">
          <a:xfrm>
            <a:off x="1322388" y="2557463"/>
            <a:ext cx="7265987" cy="81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r>
              <a:rPr lang="zh-CN" altLang="en-US" sz="2800" b="1">
                <a:latin typeface="Microsoft YaHei UI" pitchFamily="34" charset="-122"/>
                <a:ea typeface="微软雅黑" pitchFamily="34" charset="-122"/>
              </a:rPr>
              <a:t>计算机以 </a:t>
            </a:r>
            <a:r>
              <a:rPr lang="en-US" altLang="zh-CN" sz="2800" b="1">
                <a:latin typeface="Microsoft YaHei UI" pitchFamily="34" charset="-122"/>
                <a:ea typeface="微软雅黑" pitchFamily="34" charset="-122"/>
              </a:rPr>
              <a:t>8 </a:t>
            </a:r>
            <a:r>
              <a:rPr lang="zh-CN" altLang="en-US" sz="2800" b="1">
                <a:latin typeface="Microsoft YaHei UI" pitchFamily="34" charset="-122"/>
                <a:ea typeface="微软雅黑" pitchFamily="34" charset="-122"/>
              </a:rPr>
              <a:t>位二进制为一个存储单位，即字节（</a:t>
            </a:r>
            <a:r>
              <a:rPr lang="en-US" altLang="zh-CN" sz="2800" b="1">
                <a:latin typeface="Microsoft YaHei UI" pitchFamily="34" charset="-122"/>
                <a:ea typeface="微软雅黑" pitchFamily="34" charset="-122"/>
              </a:rPr>
              <a:t>Byte</a:t>
            </a:r>
            <a:r>
              <a:rPr lang="zh-CN" altLang="en-US" sz="2800" b="1">
                <a:latin typeface="Microsoft YaHei UI" pitchFamily="34" charset="-122"/>
                <a:ea typeface="微软雅黑" pitchFamily="34" charset="-122"/>
              </a:rPr>
              <a:t>、</a:t>
            </a:r>
            <a:r>
              <a:rPr lang="en-US" altLang="zh-CN" sz="2800" b="1">
                <a:latin typeface="Microsoft YaHei UI" pitchFamily="34" charset="-122"/>
                <a:ea typeface="微软雅黑" pitchFamily="34" charset="-122"/>
              </a:rPr>
              <a:t>B</a:t>
            </a:r>
            <a:r>
              <a:rPr lang="zh-CN" altLang="en-US" sz="2800" b="1">
                <a:latin typeface="Microsoft YaHei UI" pitchFamily="34" charset="-122"/>
                <a:ea typeface="微软雅黑" pitchFamily="34" charset="-122"/>
              </a:rPr>
              <a:t>）</a:t>
            </a:r>
            <a:endParaRPr lang="en-US" altLang="zh-CN" sz="2800" b="1">
              <a:latin typeface="Microsoft YaHei UI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组合 23"/>
          <p:cNvGrpSpPr>
            <a:grpSpLocks/>
          </p:cNvGrpSpPr>
          <p:nvPr/>
        </p:nvGrpSpPr>
        <p:grpSpPr bwMode="auto">
          <a:xfrm>
            <a:off x="1201738" y="1866900"/>
            <a:ext cx="2706687" cy="407988"/>
            <a:chOff x="7677836" y="939423"/>
            <a:chExt cx="4514164" cy="509040"/>
          </a:xfrm>
        </p:grpSpPr>
        <p:sp>
          <p:nvSpPr>
            <p:cNvPr id="5" name="矩形 4"/>
            <p:cNvSpPr/>
            <p:nvPr/>
          </p:nvSpPr>
          <p:spPr>
            <a:xfrm>
              <a:off x="7677836" y="939423"/>
              <a:ext cx="452739" cy="507059"/>
            </a:xfrm>
            <a:prstGeom prst="rect">
              <a:avLst/>
            </a:prstGeom>
            <a:solidFill>
              <a:srgbClr val="0070C0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8260309" y="939423"/>
              <a:ext cx="452739" cy="507059"/>
            </a:xfrm>
            <a:prstGeom prst="rect">
              <a:avLst/>
            </a:prstGeom>
            <a:solidFill>
              <a:srgbClr val="0070C0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8842782" y="939423"/>
              <a:ext cx="452739" cy="507059"/>
            </a:xfrm>
            <a:prstGeom prst="rect">
              <a:avLst/>
            </a:prstGeom>
            <a:solidFill>
              <a:srgbClr val="0070C0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9422606" y="939423"/>
              <a:ext cx="452741" cy="507059"/>
            </a:xfrm>
            <a:prstGeom prst="rect">
              <a:avLst/>
            </a:prstGeom>
            <a:solidFill>
              <a:srgbClr val="0070C0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10005079" y="939423"/>
              <a:ext cx="450093" cy="507059"/>
            </a:xfrm>
            <a:prstGeom prst="rect">
              <a:avLst/>
            </a:prstGeom>
            <a:solidFill>
              <a:srgbClr val="0070C0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10576962" y="941404"/>
              <a:ext cx="452741" cy="507059"/>
            </a:xfrm>
            <a:prstGeom prst="rect">
              <a:avLst/>
            </a:prstGeom>
            <a:solidFill>
              <a:srgbClr val="0070C0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1156788" y="941404"/>
              <a:ext cx="452739" cy="507059"/>
            </a:xfrm>
            <a:prstGeom prst="rect">
              <a:avLst/>
            </a:prstGeom>
            <a:solidFill>
              <a:srgbClr val="0070C0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11741907" y="941404"/>
              <a:ext cx="450093" cy="507059"/>
            </a:xfrm>
            <a:prstGeom prst="rect">
              <a:avLst/>
            </a:prstGeom>
            <a:solidFill>
              <a:srgbClr val="0070C0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9459" name="组合 23"/>
          <p:cNvGrpSpPr>
            <a:grpSpLocks/>
          </p:cNvGrpSpPr>
          <p:nvPr/>
        </p:nvGrpSpPr>
        <p:grpSpPr bwMode="auto">
          <a:xfrm>
            <a:off x="4011613" y="1868488"/>
            <a:ext cx="2706687" cy="407987"/>
            <a:chOff x="7677836" y="939423"/>
            <a:chExt cx="4514164" cy="509040"/>
          </a:xfrm>
        </p:grpSpPr>
        <p:sp>
          <p:nvSpPr>
            <p:cNvPr id="14" name="矩形 13"/>
            <p:cNvSpPr/>
            <p:nvPr/>
          </p:nvSpPr>
          <p:spPr>
            <a:xfrm>
              <a:off x="7677836" y="939423"/>
              <a:ext cx="452739" cy="50706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8260309" y="939423"/>
              <a:ext cx="452739" cy="50706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8842782" y="939423"/>
              <a:ext cx="452739" cy="50706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9422606" y="939423"/>
              <a:ext cx="452741" cy="50706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10005079" y="939423"/>
              <a:ext cx="450093" cy="50706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10576962" y="941403"/>
              <a:ext cx="452741" cy="50706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1156788" y="941403"/>
              <a:ext cx="452739" cy="50706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1741907" y="941403"/>
              <a:ext cx="450093" cy="50706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9460" name="组合 23"/>
          <p:cNvGrpSpPr>
            <a:grpSpLocks/>
          </p:cNvGrpSpPr>
          <p:nvPr/>
        </p:nvGrpSpPr>
        <p:grpSpPr bwMode="auto">
          <a:xfrm>
            <a:off x="6823075" y="1865313"/>
            <a:ext cx="1665288" cy="406400"/>
            <a:chOff x="7677836" y="939423"/>
            <a:chExt cx="2778405" cy="507060"/>
          </a:xfrm>
        </p:grpSpPr>
        <p:sp>
          <p:nvSpPr>
            <p:cNvPr id="23" name="矩形 22"/>
            <p:cNvSpPr/>
            <p:nvPr/>
          </p:nvSpPr>
          <p:spPr>
            <a:xfrm>
              <a:off x="7677836" y="939423"/>
              <a:ext cx="452915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8260533" y="939423"/>
              <a:ext cx="452915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8840582" y="939423"/>
              <a:ext cx="45291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9420629" y="939423"/>
              <a:ext cx="45556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10005975" y="939423"/>
              <a:ext cx="450266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9461" name="组合 23"/>
          <p:cNvGrpSpPr>
            <a:grpSpLocks/>
          </p:cNvGrpSpPr>
          <p:nvPr/>
        </p:nvGrpSpPr>
        <p:grpSpPr bwMode="auto">
          <a:xfrm>
            <a:off x="1212850" y="2606675"/>
            <a:ext cx="2706688" cy="407988"/>
            <a:chOff x="7677836" y="939423"/>
            <a:chExt cx="4514164" cy="509040"/>
          </a:xfrm>
        </p:grpSpPr>
        <p:sp>
          <p:nvSpPr>
            <p:cNvPr id="32" name="矩形 31"/>
            <p:cNvSpPr/>
            <p:nvPr/>
          </p:nvSpPr>
          <p:spPr>
            <a:xfrm>
              <a:off x="7677836" y="939423"/>
              <a:ext cx="452741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8260309" y="939423"/>
              <a:ext cx="452741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8842781" y="939423"/>
              <a:ext cx="452741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9422607" y="939423"/>
              <a:ext cx="452739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10005080" y="939423"/>
              <a:ext cx="450093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10576962" y="941404"/>
              <a:ext cx="452739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11156786" y="941404"/>
              <a:ext cx="452741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11741907" y="941404"/>
              <a:ext cx="450093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9462" name="组合 23"/>
          <p:cNvGrpSpPr>
            <a:grpSpLocks/>
          </p:cNvGrpSpPr>
          <p:nvPr/>
        </p:nvGrpSpPr>
        <p:grpSpPr bwMode="auto">
          <a:xfrm>
            <a:off x="4022725" y="2608263"/>
            <a:ext cx="2706688" cy="407987"/>
            <a:chOff x="7677836" y="939423"/>
            <a:chExt cx="4514164" cy="509040"/>
          </a:xfrm>
        </p:grpSpPr>
        <p:sp>
          <p:nvSpPr>
            <p:cNvPr id="41" name="矩形 40"/>
            <p:cNvSpPr/>
            <p:nvPr/>
          </p:nvSpPr>
          <p:spPr>
            <a:xfrm>
              <a:off x="7677836" y="93942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8260309" y="93942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8842781" y="93942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9422607" y="939423"/>
              <a:ext cx="452739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10005080" y="939423"/>
              <a:ext cx="45009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0576962" y="941403"/>
              <a:ext cx="452739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11156786" y="94140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11741907" y="941403"/>
              <a:ext cx="45009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9463" name="组合 23"/>
          <p:cNvGrpSpPr>
            <a:grpSpLocks/>
          </p:cNvGrpSpPr>
          <p:nvPr/>
        </p:nvGrpSpPr>
        <p:grpSpPr bwMode="auto">
          <a:xfrm>
            <a:off x="6834188" y="2605088"/>
            <a:ext cx="1665287" cy="406400"/>
            <a:chOff x="7677836" y="939423"/>
            <a:chExt cx="2778405" cy="507060"/>
          </a:xfrm>
        </p:grpSpPr>
        <p:sp>
          <p:nvSpPr>
            <p:cNvPr id="50" name="矩形 49"/>
            <p:cNvSpPr/>
            <p:nvPr/>
          </p:nvSpPr>
          <p:spPr>
            <a:xfrm>
              <a:off x="7677836" y="939423"/>
              <a:ext cx="452914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8260533" y="939423"/>
              <a:ext cx="452914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8840581" y="939423"/>
              <a:ext cx="452915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9420630" y="939423"/>
              <a:ext cx="45556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10005975" y="939423"/>
              <a:ext cx="450266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9464" name="组合 23"/>
          <p:cNvGrpSpPr>
            <a:grpSpLocks/>
          </p:cNvGrpSpPr>
          <p:nvPr/>
        </p:nvGrpSpPr>
        <p:grpSpPr bwMode="auto">
          <a:xfrm>
            <a:off x="1212850" y="3316288"/>
            <a:ext cx="2706688" cy="407987"/>
            <a:chOff x="7677836" y="939423"/>
            <a:chExt cx="4514164" cy="509040"/>
          </a:xfrm>
        </p:grpSpPr>
        <p:sp>
          <p:nvSpPr>
            <p:cNvPr id="56" name="矩形 55"/>
            <p:cNvSpPr/>
            <p:nvPr/>
          </p:nvSpPr>
          <p:spPr>
            <a:xfrm>
              <a:off x="7677836" y="93942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8260309" y="93942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8842781" y="93942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9422607" y="939423"/>
              <a:ext cx="452739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10005080" y="939423"/>
              <a:ext cx="45009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1" name="矩形 60"/>
            <p:cNvSpPr/>
            <p:nvPr/>
          </p:nvSpPr>
          <p:spPr>
            <a:xfrm>
              <a:off x="10576962" y="941403"/>
              <a:ext cx="452739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11156786" y="941403"/>
              <a:ext cx="452741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3" name="矩形 62"/>
            <p:cNvSpPr/>
            <p:nvPr/>
          </p:nvSpPr>
          <p:spPr>
            <a:xfrm>
              <a:off x="11741907" y="941403"/>
              <a:ext cx="45009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9465" name="组合 23"/>
          <p:cNvGrpSpPr>
            <a:grpSpLocks/>
          </p:cNvGrpSpPr>
          <p:nvPr/>
        </p:nvGrpSpPr>
        <p:grpSpPr bwMode="auto">
          <a:xfrm>
            <a:off x="4022725" y="3317875"/>
            <a:ext cx="2706688" cy="407988"/>
            <a:chOff x="7677836" y="939423"/>
            <a:chExt cx="4514164" cy="509040"/>
          </a:xfrm>
        </p:grpSpPr>
        <p:sp>
          <p:nvSpPr>
            <p:cNvPr id="65" name="矩形 64"/>
            <p:cNvSpPr/>
            <p:nvPr/>
          </p:nvSpPr>
          <p:spPr>
            <a:xfrm>
              <a:off x="7677836" y="939423"/>
              <a:ext cx="452741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6" name="矩形 65"/>
            <p:cNvSpPr/>
            <p:nvPr/>
          </p:nvSpPr>
          <p:spPr>
            <a:xfrm>
              <a:off x="8260309" y="939423"/>
              <a:ext cx="452741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7" name="矩形 66"/>
            <p:cNvSpPr/>
            <p:nvPr/>
          </p:nvSpPr>
          <p:spPr>
            <a:xfrm>
              <a:off x="8842781" y="939423"/>
              <a:ext cx="452741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8" name="矩形 67"/>
            <p:cNvSpPr/>
            <p:nvPr/>
          </p:nvSpPr>
          <p:spPr>
            <a:xfrm>
              <a:off x="9422607" y="939423"/>
              <a:ext cx="452739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0005080" y="939423"/>
              <a:ext cx="450093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0" name="矩形 69"/>
            <p:cNvSpPr/>
            <p:nvPr/>
          </p:nvSpPr>
          <p:spPr>
            <a:xfrm>
              <a:off x="10576962" y="941404"/>
              <a:ext cx="452739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11156786" y="941404"/>
              <a:ext cx="452741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>
              <a:off x="11741907" y="941404"/>
              <a:ext cx="450093" cy="507059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9466" name="组合 23"/>
          <p:cNvGrpSpPr>
            <a:grpSpLocks/>
          </p:cNvGrpSpPr>
          <p:nvPr/>
        </p:nvGrpSpPr>
        <p:grpSpPr bwMode="auto">
          <a:xfrm>
            <a:off x="6834188" y="3314700"/>
            <a:ext cx="1665287" cy="406400"/>
            <a:chOff x="7677836" y="939423"/>
            <a:chExt cx="2778405" cy="507060"/>
          </a:xfrm>
        </p:grpSpPr>
        <p:sp>
          <p:nvSpPr>
            <p:cNvPr id="74" name="矩形 73"/>
            <p:cNvSpPr/>
            <p:nvPr/>
          </p:nvSpPr>
          <p:spPr>
            <a:xfrm>
              <a:off x="7677836" y="939423"/>
              <a:ext cx="452914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5" name="矩形 74"/>
            <p:cNvSpPr/>
            <p:nvPr/>
          </p:nvSpPr>
          <p:spPr>
            <a:xfrm>
              <a:off x="8260533" y="939423"/>
              <a:ext cx="452914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6" name="矩形 75"/>
            <p:cNvSpPr/>
            <p:nvPr/>
          </p:nvSpPr>
          <p:spPr>
            <a:xfrm>
              <a:off x="8840581" y="939423"/>
              <a:ext cx="452915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7" name="矩形 76"/>
            <p:cNvSpPr/>
            <p:nvPr/>
          </p:nvSpPr>
          <p:spPr>
            <a:xfrm>
              <a:off x="9420630" y="939423"/>
              <a:ext cx="455563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8" name="矩形 77"/>
            <p:cNvSpPr/>
            <p:nvPr/>
          </p:nvSpPr>
          <p:spPr>
            <a:xfrm>
              <a:off x="10005975" y="939423"/>
              <a:ext cx="450266" cy="507060"/>
            </a:xfrm>
            <a:prstGeom prst="rect">
              <a:avLst/>
            </a:prstGeom>
            <a:solidFill>
              <a:sysClr val="window" lastClr="FFFFFF"/>
            </a:solidFill>
            <a:ln w="158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49" name="组合 79"/>
          <p:cNvGrpSpPr>
            <a:grpSpLocks/>
          </p:cNvGrpSpPr>
          <p:nvPr/>
        </p:nvGrpSpPr>
        <p:grpSpPr bwMode="auto">
          <a:xfrm>
            <a:off x="1173163" y="695325"/>
            <a:ext cx="2716212" cy="1023938"/>
            <a:chOff x="1563778" y="696036"/>
            <a:chExt cx="3622863" cy="1023582"/>
          </a:xfrm>
        </p:grpSpPr>
        <p:sp>
          <p:nvSpPr>
            <p:cNvPr id="2" name="双大括号 1"/>
            <p:cNvSpPr/>
            <p:nvPr/>
          </p:nvSpPr>
          <p:spPr>
            <a:xfrm>
              <a:off x="1563778" y="696036"/>
              <a:ext cx="3622863" cy="1023582"/>
            </a:xfrm>
            <a:prstGeom prst="bracePair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9476" name="Rectangle 7"/>
            <p:cNvSpPr txBox="1">
              <a:spLocks noChangeArrowheads="1"/>
            </p:cNvSpPr>
            <p:nvPr/>
          </p:nvSpPr>
          <p:spPr bwMode="auto">
            <a:xfrm>
              <a:off x="2554134" y="891745"/>
              <a:ext cx="2569252" cy="773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120000"/>
                </a:lnSpc>
              </a:pPr>
              <a:r>
                <a:rPr lang="en-US" altLang="zh-CN" sz="3600" b="1">
                  <a:latin typeface="Microsoft YaHei UI" pitchFamily="34" charset="-122"/>
                  <a:ea typeface="微软雅黑" pitchFamily="34" charset="-122"/>
                </a:rPr>
                <a:t>1</a:t>
              </a:r>
              <a:r>
                <a:rPr lang="zh-CN" altLang="en-US" sz="3600" b="1">
                  <a:latin typeface="Microsoft YaHei UI" pitchFamily="34" charset="-122"/>
                  <a:ea typeface="微软雅黑" pitchFamily="34" charset="-122"/>
                </a:rPr>
                <a:t>字节</a:t>
              </a:r>
              <a:endParaRPr lang="en-US" altLang="zh-CN" sz="3600" b="1">
                <a:latin typeface="Microsoft YaHei UI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5" name="组合 80"/>
          <p:cNvGrpSpPr>
            <a:grpSpLocks/>
          </p:cNvGrpSpPr>
          <p:nvPr/>
        </p:nvGrpSpPr>
        <p:grpSpPr bwMode="auto">
          <a:xfrm>
            <a:off x="4008438" y="695325"/>
            <a:ext cx="2716212" cy="1023938"/>
            <a:chOff x="1563778" y="696036"/>
            <a:chExt cx="3622863" cy="1023582"/>
          </a:xfrm>
        </p:grpSpPr>
        <p:sp>
          <p:nvSpPr>
            <p:cNvPr id="82" name="双大括号 81"/>
            <p:cNvSpPr/>
            <p:nvPr/>
          </p:nvSpPr>
          <p:spPr>
            <a:xfrm>
              <a:off x="1563778" y="696036"/>
              <a:ext cx="3622863" cy="1023582"/>
            </a:xfrm>
            <a:prstGeom prst="bracePair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9474" name="Rectangle 7"/>
            <p:cNvSpPr txBox="1">
              <a:spLocks noChangeArrowheads="1"/>
            </p:cNvSpPr>
            <p:nvPr/>
          </p:nvSpPr>
          <p:spPr bwMode="auto">
            <a:xfrm>
              <a:off x="2554134" y="891745"/>
              <a:ext cx="2569252" cy="773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120000"/>
                </a:lnSpc>
              </a:pPr>
              <a:r>
                <a:rPr lang="en-US" altLang="zh-CN" sz="3600" b="1">
                  <a:latin typeface="Microsoft YaHei UI" pitchFamily="34" charset="-122"/>
                  <a:ea typeface="微软雅黑" pitchFamily="34" charset="-122"/>
                </a:rPr>
                <a:t>1</a:t>
              </a:r>
              <a:r>
                <a:rPr lang="zh-CN" altLang="en-US" sz="3600" b="1">
                  <a:latin typeface="Microsoft YaHei UI" pitchFamily="34" charset="-122"/>
                  <a:ea typeface="微软雅黑" pitchFamily="34" charset="-122"/>
                </a:rPr>
                <a:t>字节</a:t>
              </a:r>
              <a:endParaRPr lang="en-US" altLang="zh-CN" sz="3600" b="1">
                <a:latin typeface="Microsoft YaHei UI" pitchFamily="34" charset="-122"/>
                <a:ea typeface="微软雅黑" pitchFamily="34" charset="-122"/>
              </a:endParaRPr>
            </a:p>
          </p:txBody>
        </p:sp>
      </p:grpSp>
      <p:sp>
        <p:nvSpPr>
          <p:cNvPr id="84" name="Rectangle 7"/>
          <p:cNvSpPr txBox="1">
            <a:spLocks noChangeArrowheads="1"/>
          </p:cNvSpPr>
          <p:nvPr/>
        </p:nvSpPr>
        <p:spPr bwMode="auto">
          <a:xfrm>
            <a:off x="1258888" y="4097338"/>
            <a:ext cx="4419600" cy="251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r>
              <a:rPr lang="en-US" altLang="zh-CN" sz="2400" b="1">
                <a:latin typeface="Microsoft YaHei UI" pitchFamily="34" charset="-122"/>
                <a:ea typeface="微软雅黑" pitchFamily="34" charset="-122"/>
              </a:rPr>
              <a:t>1 KB</a:t>
            </a:r>
            <a:r>
              <a:rPr lang="zh-CN" altLang="en-US" sz="2400" b="1">
                <a:latin typeface="Microsoft YaHei UI" pitchFamily="34" charset="-122"/>
                <a:ea typeface="微软雅黑" pitchFamily="34" charset="-122"/>
              </a:rPr>
              <a:t>（千字节）</a:t>
            </a:r>
            <a:r>
              <a:rPr lang="en-US" altLang="zh-CN" sz="2400" b="1">
                <a:latin typeface="Microsoft YaHei UI" pitchFamily="34" charset="-122"/>
                <a:ea typeface="微软雅黑" pitchFamily="34" charset="-122"/>
              </a:rPr>
              <a:t>=1024 B</a:t>
            </a:r>
          </a:p>
          <a:p>
            <a:pPr>
              <a:lnSpc>
                <a:spcPct val="120000"/>
              </a:lnSpc>
            </a:pPr>
            <a:r>
              <a:rPr lang="en-US" altLang="zh-CN" sz="2400" b="1">
                <a:latin typeface="Microsoft YaHei UI" pitchFamily="34" charset="-122"/>
                <a:ea typeface="微软雅黑" pitchFamily="34" charset="-122"/>
              </a:rPr>
              <a:t>1 MB</a:t>
            </a:r>
            <a:r>
              <a:rPr lang="zh-CN" altLang="en-US" sz="2400" b="1">
                <a:latin typeface="Microsoft YaHei UI" pitchFamily="34" charset="-122"/>
                <a:ea typeface="微软雅黑" pitchFamily="34" charset="-122"/>
              </a:rPr>
              <a:t>（兆字节）</a:t>
            </a:r>
            <a:r>
              <a:rPr lang="en-US" altLang="zh-CN" sz="2400" b="1">
                <a:latin typeface="Microsoft YaHei UI" pitchFamily="34" charset="-122"/>
                <a:ea typeface="微软雅黑" pitchFamily="34" charset="-122"/>
              </a:rPr>
              <a:t>=1024 KB</a:t>
            </a:r>
          </a:p>
          <a:p>
            <a:pPr>
              <a:lnSpc>
                <a:spcPct val="120000"/>
              </a:lnSpc>
            </a:pPr>
            <a:r>
              <a:rPr lang="en-US" altLang="zh-CN" sz="2400" b="1">
                <a:latin typeface="Microsoft YaHei UI" pitchFamily="34" charset="-122"/>
                <a:ea typeface="微软雅黑" pitchFamily="34" charset="-122"/>
              </a:rPr>
              <a:t>1 GB</a:t>
            </a:r>
            <a:r>
              <a:rPr lang="zh-CN" altLang="en-US" sz="2400" b="1">
                <a:latin typeface="Microsoft YaHei UI" pitchFamily="34" charset="-122"/>
                <a:ea typeface="微软雅黑" pitchFamily="34" charset="-122"/>
              </a:rPr>
              <a:t>（千兆字节）</a:t>
            </a:r>
            <a:r>
              <a:rPr lang="en-US" altLang="zh-CN" sz="2400" b="1">
                <a:latin typeface="Microsoft YaHei UI" pitchFamily="34" charset="-122"/>
                <a:ea typeface="微软雅黑" pitchFamily="34" charset="-122"/>
              </a:rPr>
              <a:t>=1024 MB</a:t>
            </a:r>
          </a:p>
          <a:p>
            <a:pPr>
              <a:lnSpc>
                <a:spcPct val="120000"/>
              </a:lnSpc>
            </a:pPr>
            <a:r>
              <a:rPr lang="en-US" altLang="zh-CN" sz="2400" b="1">
                <a:latin typeface="Microsoft YaHei UI" pitchFamily="34" charset="-122"/>
                <a:ea typeface="微软雅黑" pitchFamily="34" charset="-122"/>
              </a:rPr>
              <a:t>1 TB</a:t>
            </a:r>
            <a:r>
              <a:rPr lang="zh-CN" altLang="en-US" sz="2400" b="1">
                <a:latin typeface="Microsoft YaHei UI" pitchFamily="34" charset="-122"/>
                <a:ea typeface="微软雅黑" pitchFamily="34" charset="-122"/>
              </a:rPr>
              <a:t>（太字节）</a:t>
            </a:r>
            <a:r>
              <a:rPr lang="en-US" altLang="zh-CN" sz="2400" b="1">
                <a:latin typeface="Microsoft YaHei UI" pitchFamily="34" charset="-122"/>
                <a:ea typeface="微软雅黑" pitchFamily="34" charset="-122"/>
              </a:rPr>
              <a:t>=1024 GB</a:t>
            </a:r>
          </a:p>
        </p:txBody>
      </p:sp>
      <p:pic>
        <p:nvPicPr>
          <p:cNvPr id="19470" name="图片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97613" y="5278438"/>
            <a:ext cx="1471612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1" name="图片 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24513" y="4643438"/>
            <a:ext cx="1346200" cy="134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2" name="图片 10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92888" y="4003675"/>
            <a:ext cx="2247900" cy="198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Text Box 2"/>
          <p:cNvSpPr txBox="1">
            <a:spLocks noChangeArrowheads="1"/>
          </p:cNvSpPr>
          <p:nvPr/>
        </p:nvSpPr>
        <p:spPr bwMode="auto">
          <a:xfrm>
            <a:off x="971550" y="1341438"/>
            <a:ext cx="5868988" cy="588962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隶书" pitchFamily="49" charset="-122"/>
                <a:ea typeface="隶书" pitchFamily="49" charset="-122"/>
              </a:rPr>
              <a:t>计算机采用二进制：用  </a:t>
            </a:r>
            <a:r>
              <a:rPr lang="en-US" altLang="zh-CN" sz="3200" b="1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0</a:t>
            </a:r>
            <a:r>
              <a:rPr lang="en-US" altLang="zh-CN">
                <a:latin typeface="隶书" pitchFamily="49" charset="-122"/>
                <a:ea typeface="隶书" pitchFamily="49" charset="-122"/>
              </a:rPr>
              <a:t>  </a:t>
            </a:r>
            <a:r>
              <a:rPr lang="zh-CN" altLang="en-US">
                <a:latin typeface="隶书" pitchFamily="49" charset="-122"/>
                <a:ea typeface="隶书" pitchFamily="49" charset="-122"/>
              </a:rPr>
              <a:t>和 </a:t>
            </a:r>
            <a:r>
              <a:rPr lang="zh-CN" altLang="en-US" b="1">
                <a:latin typeface="隶书" pitchFamily="49" charset="-122"/>
                <a:ea typeface="隶书" pitchFamily="49" charset="-122"/>
              </a:rPr>
              <a:t> </a:t>
            </a:r>
            <a:r>
              <a:rPr lang="en-US" altLang="zh-CN" sz="3200" b="1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1</a:t>
            </a:r>
            <a:r>
              <a:rPr lang="en-US" altLang="zh-CN">
                <a:latin typeface="隶书" pitchFamily="49" charset="-122"/>
                <a:ea typeface="隶书" pitchFamily="49" charset="-122"/>
              </a:rPr>
              <a:t>  </a:t>
            </a:r>
            <a:r>
              <a:rPr lang="zh-CN" altLang="en-US">
                <a:latin typeface="隶书" pitchFamily="49" charset="-122"/>
                <a:ea typeface="隶书" pitchFamily="49" charset="-122"/>
              </a:rPr>
              <a:t>存储信息。</a:t>
            </a: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84138" y="36782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98308" name="Text Box 4"/>
          <p:cNvSpPr txBox="1">
            <a:spLocks noChangeArrowheads="1"/>
          </p:cNvSpPr>
          <p:nvPr/>
        </p:nvSpPr>
        <p:spPr bwMode="auto">
          <a:xfrm>
            <a:off x="1042988" y="2276475"/>
            <a:ext cx="5761037" cy="1001713"/>
          </a:xfrm>
          <a:prstGeom prst="rect">
            <a:avLst/>
          </a:prstGeom>
          <a:noFill/>
          <a:ln w="9525" algn="ctr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隶书" pitchFamily="49" charset="-122"/>
                <a:ea typeface="隶书" pitchFamily="49" charset="-122"/>
              </a:rPr>
              <a:t>计算机</a:t>
            </a:r>
            <a:r>
              <a:rPr lang="zh-CN" altLang="en-US" sz="2800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最小</a:t>
            </a:r>
            <a:r>
              <a:rPr lang="zh-CN" altLang="en-US">
                <a:latin typeface="隶书" pitchFamily="49" charset="-122"/>
                <a:ea typeface="隶书" pitchFamily="49" charset="-122"/>
              </a:rPr>
              <a:t>的存储单位为</a:t>
            </a:r>
            <a:r>
              <a:rPr lang="zh-CN" altLang="en-US" sz="3200" b="1">
                <a:solidFill>
                  <a:schemeClr val="folHlink"/>
                </a:solidFill>
                <a:ea typeface="隶书" pitchFamily="49" charset="-122"/>
              </a:rPr>
              <a:t>“</a:t>
            </a:r>
            <a:r>
              <a:rPr lang="zh-CN" altLang="en-US" sz="3200" b="1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位</a:t>
            </a:r>
            <a:r>
              <a:rPr lang="zh-CN" altLang="en-US" sz="3200" b="1">
                <a:solidFill>
                  <a:schemeClr val="folHlink"/>
                </a:solidFill>
                <a:ea typeface="隶书" pitchFamily="49" charset="-122"/>
              </a:rPr>
              <a:t>”</a:t>
            </a:r>
            <a:r>
              <a:rPr lang="zh-CN" altLang="en-US" sz="3200" b="1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（</a:t>
            </a:r>
            <a:r>
              <a:rPr lang="en-US" altLang="zh-CN" sz="3200" b="1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bit</a:t>
            </a:r>
            <a:r>
              <a:rPr lang="zh-CN" altLang="en-US" sz="3200" b="1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）</a:t>
            </a:r>
            <a:r>
              <a:rPr lang="zh-CN" altLang="en-US">
                <a:latin typeface="隶书" pitchFamily="49" charset="-122"/>
                <a:ea typeface="隶书" pitchFamily="49" charset="-122"/>
              </a:rPr>
              <a:t>。</a:t>
            </a:r>
          </a:p>
          <a:p>
            <a:pPr>
              <a:spcBef>
                <a:spcPct val="50000"/>
              </a:spcBef>
            </a:pPr>
            <a:r>
              <a:rPr lang="en-US" altLang="zh-CN">
                <a:latin typeface="隶书" pitchFamily="49" charset="-122"/>
                <a:ea typeface="隶书" pitchFamily="49" charset="-122"/>
              </a:rPr>
              <a:t>1</a:t>
            </a:r>
            <a:r>
              <a:rPr lang="zh-CN" altLang="en-US">
                <a:latin typeface="隶书" pitchFamily="49" charset="-122"/>
                <a:ea typeface="隶书" pitchFamily="49" charset="-122"/>
              </a:rPr>
              <a:t>个</a:t>
            </a:r>
            <a:r>
              <a:rPr lang="en-US" altLang="zh-CN">
                <a:latin typeface="隶书" pitchFamily="49" charset="-122"/>
                <a:ea typeface="隶书" pitchFamily="49" charset="-122"/>
              </a:rPr>
              <a:t>bit</a:t>
            </a:r>
            <a:r>
              <a:rPr lang="zh-CN" altLang="en-US">
                <a:latin typeface="隶书" pitchFamily="49" charset="-122"/>
                <a:ea typeface="隶书" pitchFamily="49" charset="-122"/>
              </a:rPr>
              <a:t>可以有两种状态，</a:t>
            </a:r>
            <a:r>
              <a:rPr lang="en-US" altLang="zh-CN">
                <a:latin typeface="隶书" pitchFamily="49" charset="-122"/>
                <a:ea typeface="隶书" pitchFamily="49" charset="-122"/>
              </a:rPr>
              <a:t>0</a:t>
            </a:r>
            <a:r>
              <a:rPr lang="zh-CN" altLang="en-US">
                <a:latin typeface="隶书" pitchFamily="49" charset="-122"/>
                <a:ea typeface="隶书" pitchFamily="49" charset="-122"/>
              </a:rPr>
              <a:t>或</a:t>
            </a:r>
            <a:r>
              <a:rPr lang="en-US" altLang="zh-CN">
                <a:latin typeface="隶书" pitchFamily="49" charset="-122"/>
                <a:ea typeface="隶书" pitchFamily="49" charset="-122"/>
              </a:rPr>
              <a:t>1</a:t>
            </a:r>
            <a:r>
              <a:rPr lang="zh-CN" altLang="en-US">
                <a:latin typeface="隶书" pitchFamily="49" charset="-122"/>
                <a:ea typeface="隶书" pitchFamily="49" charset="-122"/>
              </a:rPr>
              <a:t>。</a:t>
            </a:r>
          </a:p>
        </p:txBody>
      </p:sp>
      <p:sp>
        <p:nvSpPr>
          <p:cNvPr id="98309" name="Text Box 5"/>
          <p:cNvSpPr txBox="1">
            <a:spLocks noChangeArrowheads="1"/>
          </p:cNvSpPr>
          <p:nvPr/>
        </p:nvSpPr>
        <p:spPr bwMode="auto">
          <a:xfrm>
            <a:off x="1116013" y="3716338"/>
            <a:ext cx="5616575" cy="1230312"/>
          </a:xfrm>
          <a:prstGeom prst="rect">
            <a:avLst/>
          </a:prstGeom>
          <a:noFill/>
          <a:ln w="9525" algn="ctr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8 </a:t>
            </a:r>
            <a:r>
              <a:rPr lang="zh-CN" altLang="en-US">
                <a:latin typeface="隶书" pitchFamily="49" charset="-122"/>
                <a:ea typeface="隶书" pitchFamily="49" charset="-122"/>
              </a:rPr>
              <a:t>个 </a:t>
            </a:r>
            <a:r>
              <a:rPr lang="en-US" altLang="zh-CN" sz="3200" b="1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bit</a:t>
            </a:r>
            <a:r>
              <a:rPr lang="en-US" altLang="zh-CN" sz="3200" b="1">
                <a:latin typeface="隶书" pitchFamily="49" charset="-122"/>
                <a:ea typeface="隶书" pitchFamily="49" charset="-122"/>
              </a:rPr>
              <a:t> </a:t>
            </a:r>
            <a:r>
              <a:rPr lang="zh-CN" altLang="en-US">
                <a:latin typeface="隶书" pitchFamily="49" charset="-122"/>
                <a:ea typeface="隶书" pitchFamily="49" charset="-122"/>
              </a:rPr>
              <a:t>组成 </a:t>
            </a:r>
            <a:r>
              <a:rPr lang="en-US" altLang="zh-CN" sz="3200" b="1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1</a:t>
            </a:r>
            <a:r>
              <a:rPr lang="en-US" altLang="zh-CN">
                <a:latin typeface="隶书" pitchFamily="49" charset="-122"/>
                <a:ea typeface="隶书" pitchFamily="49" charset="-122"/>
              </a:rPr>
              <a:t> </a:t>
            </a:r>
            <a:r>
              <a:rPr lang="zh-CN" altLang="en-US">
                <a:latin typeface="隶书" pitchFamily="49" charset="-122"/>
                <a:ea typeface="隶书" pitchFamily="49" charset="-122"/>
              </a:rPr>
              <a:t>个字节（</a:t>
            </a:r>
            <a:r>
              <a:rPr lang="en-US" altLang="zh-CN" sz="3200" b="1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Byte</a:t>
            </a:r>
            <a:r>
              <a:rPr lang="zh-CN" altLang="en-US">
                <a:latin typeface="隶书" pitchFamily="49" charset="-122"/>
                <a:ea typeface="隶书" pitchFamily="49" charset="-122"/>
              </a:rPr>
              <a:t>），</a:t>
            </a:r>
          </a:p>
          <a:p>
            <a:pPr>
              <a:spcBef>
                <a:spcPct val="50000"/>
              </a:spcBef>
            </a:pPr>
            <a:r>
              <a:rPr lang="zh-CN" altLang="en-US">
                <a:latin typeface="隶书" pitchFamily="49" charset="-122"/>
                <a:ea typeface="隶书" pitchFamily="49" charset="-122"/>
              </a:rPr>
              <a:t>字节是存储器的</a:t>
            </a:r>
            <a:r>
              <a:rPr lang="zh-CN" altLang="en-US" sz="2800">
                <a:solidFill>
                  <a:schemeClr val="folHlink"/>
                </a:solidFill>
                <a:latin typeface="隶书" pitchFamily="49" charset="-122"/>
                <a:ea typeface="隶书" pitchFamily="49" charset="-122"/>
              </a:rPr>
              <a:t>基本</a:t>
            </a:r>
            <a:r>
              <a:rPr lang="zh-CN" altLang="en-US">
                <a:latin typeface="隶书" pitchFamily="49" charset="-122"/>
                <a:ea typeface="隶书" pitchFamily="49" charset="-122"/>
              </a:rPr>
              <a:t>计算单位。</a:t>
            </a:r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228600" y="152400"/>
            <a:ext cx="6781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>
              <a:spcBef>
                <a:spcPct val="20000"/>
              </a:spcBef>
              <a:buClr>
                <a:schemeClr val="tx2"/>
              </a:buClr>
            </a:pPr>
            <a:r>
              <a:rPr kumimoji="1" lang="zh-CN" altLang="en-US" sz="4000" b="1">
                <a:solidFill>
                  <a:schemeClr val="tx2"/>
                </a:solidFill>
                <a:latin typeface="Times New Roman" pitchFamily="18" charset="0"/>
                <a:ea typeface="黑体" pitchFamily="2" charset="-122"/>
              </a:rPr>
              <a:t>计算机中的信息表示方法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6" grpId="0" animBg="1"/>
      <p:bldP spid="98308" grpId="0" animBg="1"/>
      <p:bldP spid="9830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ChangeArrowheads="1"/>
          </p:cNvSpPr>
          <p:nvPr/>
        </p:nvSpPr>
        <p:spPr bwMode="auto">
          <a:xfrm>
            <a:off x="1547813" y="2349500"/>
            <a:ext cx="5545137" cy="16557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684213" y="1196975"/>
            <a:ext cx="489585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Verdana" pitchFamily="34" charset="0"/>
                <a:ea typeface="宋体" pitchFamily="2" charset="-122"/>
              </a:rPr>
              <a:t>衡量存储器容量的大小用字节表示 ：</a:t>
            </a:r>
            <a:r>
              <a:rPr lang="en-US" altLang="zh-CN">
                <a:latin typeface="Verdana" pitchFamily="34" charset="0"/>
                <a:ea typeface="宋体" pitchFamily="2" charset="-122"/>
              </a:rPr>
              <a:t>B(byte)</a:t>
            </a: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228600" y="152400"/>
            <a:ext cx="6781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>
              <a:spcBef>
                <a:spcPct val="20000"/>
              </a:spcBef>
              <a:buClr>
                <a:schemeClr val="tx2"/>
              </a:buClr>
            </a:pPr>
            <a:r>
              <a:rPr kumimoji="1" lang="zh-CN" altLang="en-US" sz="4000" b="1">
                <a:solidFill>
                  <a:schemeClr val="tx2"/>
                </a:solidFill>
                <a:latin typeface="Times New Roman" pitchFamily="18" charset="0"/>
                <a:ea typeface="黑体" pitchFamily="2" charset="-122"/>
              </a:rPr>
              <a:t>存储容量单位</a:t>
            </a:r>
          </a:p>
        </p:txBody>
      </p:sp>
      <p:sp>
        <p:nvSpPr>
          <p:cNvPr id="99333" name="Rectangle 5"/>
          <p:cNvSpPr>
            <a:spLocks noChangeArrowheads="1"/>
          </p:cNvSpPr>
          <p:nvPr/>
        </p:nvSpPr>
        <p:spPr bwMode="auto">
          <a:xfrm>
            <a:off x="539750" y="4186238"/>
            <a:ext cx="7812088" cy="1187450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 lIns="92075" tIns="46038" rIns="92075" bIns="46038">
            <a:spAutoFit/>
          </a:bodyPr>
          <a:lstStyle/>
          <a:p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KB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、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MB(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兆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)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、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GB(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千兆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)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、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TB(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兆兆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)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等：</a:t>
            </a:r>
          </a:p>
          <a:p>
            <a:endParaRPr kumimoji="1" lang="zh-CN" altLang="en-US" sz="2400" b="1">
              <a:solidFill>
                <a:schemeClr val="hlink"/>
              </a:solidFill>
              <a:latin typeface="Times New Roman" pitchFamily="18" charset="0"/>
              <a:ea typeface="宋体" pitchFamily="2" charset="-122"/>
            </a:endParaRPr>
          </a:p>
          <a:p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 </a:t>
            </a:r>
            <a:r>
              <a:rPr kumimoji="1" lang="zh-CN" altLang="en-US" sz="2400" b="1">
                <a:solidFill>
                  <a:schemeClr val="hlink"/>
                </a:solidFill>
                <a:latin typeface="Times New Roman" pitchFamily="18" charset="0"/>
                <a:ea typeface="宋体" pitchFamily="2" charset="-122"/>
              </a:rPr>
              <a:t>即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：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1</a:t>
            </a:r>
            <a:r>
              <a:rPr kumimoji="1" lang="en-US" altLang="zh-CN" sz="24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rPr>
              <a:t>T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B=1024</a:t>
            </a:r>
            <a:r>
              <a:rPr kumimoji="1" lang="en-US" altLang="zh-CN" sz="24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rPr>
              <a:t>G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B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＝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1024</a:t>
            </a:r>
            <a:r>
              <a:rPr kumimoji="1" lang="en-US" altLang="zh-CN" sz="2400" b="1" baseline="30000">
                <a:latin typeface="Times New Roman" pitchFamily="18" charset="0"/>
                <a:ea typeface="宋体" pitchFamily="2" charset="-122"/>
              </a:rPr>
              <a:t>2</a:t>
            </a:r>
            <a:r>
              <a:rPr kumimoji="1" lang="en-US" altLang="zh-CN" sz="24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rPr>
              <a:t>M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B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＝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1024</a:t>
            </a:r>
            <a:r>
              <a:rPr kumimoji="1" lang="en-US" altLang="zh-CN" sz="2400" b="1" baseline="30000">
                <a:latin typeface="Times New Roman" pitchFamily="18" charset="0"/>
                <a:ea typeface="宋体" pitchFamily="2" charset="-122"/>
              </a:rPr>
              <a:t>3</a:t>
            </a:r>
            <a:r>
              <a:rPr kumimoji="1" lang="en-US" altLang="zh-CN" sz="2400" b="1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rPr>
              <a:t>K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B</a:t>
            </a:r>
            <a:r>
              <a:rPr kumimoji="1" lang="zh-CN" altLang="en-US" sz="2400" b="1">
                <a:latin typeface="Times New Roman" pitchFamily="18" charset="0"/>
                <a:ea typeface="宋体" pitchFamily="2" charset="-122"/>
              </a:rPr>
              <a:t>＝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1024</a:t>
            </a:r>
            <a:r>
              <a:rPr kumimoji="1" lang="en-US" altLang="zh-CN" sz="2400" b="1" baseline="30000">
                <a:latin typeface="Times New Roman" pitchFamily="18" charset="0"/>
                <a:ea typeface="宋体" pitchFamily="2" charset="-122"/>
              </a:rPr>
              <a:t>4</a:t>
            </a:r>
            <a:r>
              <a:rPr kumimoji="1" lang="en-US" altLang="zh-CN" sz="2400" b="1">
                <a:latin typeface="Times New Roman" pitchFamily="18" charset="0"/>
                <a:ea typeface="宋体" pitchFamily="2" charset="-122"/>
              </a:rPr>
              <a:t>B</a:t>
            </a:r>
          </a:p>
        </p:txBody>
      </p:sp>
      <p:sp>
        <p:nvSpPr>
          <p:cNvPr id="99334" name="Rectangle 6"/>
          <p:cNvSpPr>
            <a:spLocks noChangeArrowheads="1"/>
          </p:cNvSpPr>
          <p:nvPr/>
        </p:nvSpPr>
        <p:spPr bwMode="auto">
          <a:xfrm>
            <a:off x="1619250" y="2420938"/>
            <a:ext cx="6607175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>
                <a:latin typeface="Comic Sans MS" pitchFamily="66" charset="0"/>
                <a:ea typeface="宋体" pitchFamily="2" charset="-122"/>
              </a:rPr>
              <a:t>1 </a:t>
            </a:r>
            <a:r>
              <a:rPr lang="en-US" altLang="zh-CN" sz="3200">
                <a:solidFill>
                  <a:schemeClr val="hlink"/>
                </a:solidFill>
                <a:latin typeface="Comic Sans MS" pitchFamily="66" charset="0"/>
                <a:ea typeface="宋体" pitchFamily="2" charset="-122"/>
              </a:rPr>
              <a:t>KB</a:t>
            </a:r>
            <a:r>
              <a:rPr lang="en-US" altLang="zh-CN" sz="3200">
                <a:latin typeface="Comic Sans MS" pitchFamily="66" charset="0"/>
                <a:ea typeface="宋体" pitchFamily="2" charset="-122"/>
              </a:rPr>
              <a:t>(</a:t>
            </a:r>
            <a:r>
              <a:rPr lang="zh-CN" altLang="en-US" sz="3200">
                <a:latin typeface="Comic Sans MS" pitchFamily="66" charset="0"/>
                <a:ea typeface="宋体" pitchFamily="2" charset="-122"/>
              </a:rPr>
              <a:t>千字节</a:t>
            </a:r>
            <a:r>
              <a:rPr lang="en-US" altLang="zh-CN" sz="3200">
                <a:latin typeface="Comic Sans MS" pitchFamily="66" charset="0"/>
                <a:ea typeface="宋体" pitchFamily="2" charset="-122"/>
              </a:rPr>
              <a:t>)      =  1024 </a:t>
            </a:r>
            <a:r>
              <a:rPr lang="en-US" altLang="zh-CN" sz="3200">
                <a:solidFill>
                  <a:schemeClr val="tx2"/>
                </a:solidFill>
                <a:latin typeface="Comic Sans MS" pitchFamily="66" charset="0"/>
                <a:ea typeface="宋体" pitchFamily="2" charset="-122"/>
              </a:rPr>
              <a:t>B</a:t>
            </a:r>
          </a:p>
          <a:p>
            <a:r>
              <a:rPr lang="en-US" altLang="zh-CN" sz="3200">
                <a:latin typeface="Comic Sans MS" pitchFamily="66" charset="0"/>
                <a:ea typeface="宋体" pitchFamily="2" charset="-122"/>
              </a:rPr>
              <a:t>1 </a:t>
            </a:r>
            <a:r>
              <a:rPr lang="en-US" altLang="zh-CN" sz="3200">
                <a:solidFill>
                  <a:schemeClr val="hlink"/>
                </a:solidFill>
                <a:latin typeface="Comic Sans MS" pitchFamily="66" charset="0"/>
                <a:ea typeface="宋体" pitchFamily="2" charset="-122"/>
              </a:rPr>
              <a:t>MB</a:t>
            </a:r>
            <a:r>
              <a:rPr lang="en-US" altLang="zh-CN" sz="3200">
                <a:latin typeface="Comic Sans MS" pitchFamily="66" charset="0"/>
                <a:ea typeface="宋体" pitchFamily="2" charset="-122"/>
              </a:rPr>
              <a:t>(</a:t>
            </a:r>
            <a:r>
              <a:rPr lang="zh-CN" altLang="en-US" sz="3200">
                <a:latin typeface="Comic Sans MS" pitchFamily="66" charset="0"/>
                <a:ea typeface="宋体" pitchFamily="2" charset="-122"/>
              </a:rPr>
              <a:t>兆字节</a:t>
            </a:r>
            <a:r>
              <a:rPr lang="en-US" altLang="zh-CN" sz="3200">
                <a:latin typeface="Comic Sans MS" pitchFamily="66" charset="0"/>
                <a:ea typeface="宋体" pitchFamily="2" charset="-122"/>
              </a:rPr>
              <a:t>)     =  1024 </a:t>
            </a:r>
            <a:r>
              <a:rPr lang="en-US" altLang="zh-CN" sz="3200">
                <a:solidFill>
                  <a:schemeClr val="tx2"/>
                </a:solidFill>
                <a:latin typeface="Comic Sans MS" pitchFamily="66" charset="0"/>
                <a:ea typeface="宋体" pitchFamily="2" charset="-122"/>
              </a:rPr>
              <a:t>KB</a:t>
            </a:r>
          </a:p>
          <a:p>
            <a:r>
              <a:rPr lang="en-US" altLang="zh-CN" sz="3200">
                <a:latin typeface="Comic Sans MS" pitchFamily="66" charset="0"/>
                <a:ea typeface="宋体" pitchFamily="2" charset="-122"/>
              </a:rPr>
              <a:t>1 </a:t>
            </a:r>
            <a:r>
              <a:rPr lang="en-US" altLang="zh-CN" sz="3200">
                <a:solidFill>
                  <a:schemeClr val="hlink"/>
                </a:solidFill>
                <a:latin typeface="Comic Sans MS" pitchFamily="66" charset="0"/>
                <a:ea typeface="宋体" pitchFamily="2" charset="-122"/>
              </a:rPr>
              <a:t>GB</a:t>
            </a:r>
            <a:r>
              <a:rPr lang="en-US" altLang="zh-CN" sz="3200">
                <a:latin typeface="Comic Sans MS" pitchFamily="66" charset="0"/>
                <a:ea typeface="宋体" pitchFamily="2" charset="-122"/>
              </a:rPr>
              <a:t>(</a:t>
            </a:r>
            <a:r>
              <a:rPr lang="zh-CN" altLang="en-US" sz="3200">
                <a:latin typeface="Comic Sans MS" pitchFamily="66" charset="0"/>
                <a:ea typeface="宋体" pitchFamily="2" charset="-122"/>
              </a:rPr>
              <a:t>千兆字节</a:t>
            </a:r>
            <a:r>
              <a:rPr lang="en-US" altLang="zh-CN" sz="3200">
                <a:latin typeface="Comic Sans MS" pitchFamily="66" charset="0"/>
                <a:ea typeface="宋体" pitchFamily="2" charset="-122"/>
              </a:rPr>
              <a:t>)   =  1024 </a:t>
            </a:r>
            <a:r>
              <a:rPr lang="en-US" altLang="zh-CN" sz="3200">
                <a:solidFill>
                  <a:schemeClr val="tx2"/>
                </a:solidFill>
                <a:latin typeface="Comic Sans MS" pitchFamily="66" charset="0"/>
                <a:ea typeface="宋体" pitchFamily="2" charset="-122"/>
              </a:rPr>
              <a:t>MB</a:t>
            </a:r>
          </a:p>
        </p:txBody>
      </p:sp>
      <p:sp>
        <p:nvSpPr>
          <p:cNvPr id="99335" name="Rectangle 7"/>
          <p:cNvSpPr>
            <a:spLocks noChangeArrowheads="1"/>
          </p:cNvSpPr>
          <p:nvPr/>
        </p:nvSpPr>
        <p:spPr bwMode="auto">
          <a:xfrm>
            <a:off x="2555875" y="5661025"/>
            <a:ext cx="5070475" cy="83185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rgbClr val="CC3300"/>
                </a:solidFill>
                <a:latin typeface="隶书" pitchFamily="49" charset="-122"/>
                <a:ea typeface="隶书" pitchFamily="49" charset="-122"/>
              </a:rPr>
              <a:t>一个英文字符占用一个字节（</a:t>
            </a:r>
            <a:r>
              <a:rPr lang="en-US" altLang="zh-CN" sz="2400">
                <a:solidFill>
                  <a:srgbClr val="CC3300"/>
                </a:solidFill>
                <a:latin typeface="隶书" pitchFamily="49" charset="-122"/>
                <a:ea typeface="隶书" pitchFamily="49" charset="-122"/>
              </a:rPr>
              <a:t>B</a:t>
            </a:r>
            <a:r>
              <a:rPr lang="zh-CN" altLang="en-US" sz="2400">
                <a:solidFill>
                  <a:srgbClr val="CC3300"/>
                </a:solidFill>
                <a:latin typeface="隶书" pitchFamily="49" charset="-122"/>
                <a:ea typeface="隶书" pitchFamily="49" charset="-122"/>
              </a:rPr>
              <a:t>）。</a:t>
            </a:r>
          </a:p>
          <a:p>
            <a:r>
              <a:rPr lang="zh-CN" altLang="en-US" sz="2400">
                <a:solidFill>
                  <a:srgbClr val="CC3300"/>
                </a:solidFill>
                <a:latin typeface="隶书" pitchFamily="49" charset="-122"/>
                <a:ea typeface="隶书" pitchFamily="49" charset="-122"/>
              </a:rPr>
              <a:t>一个汉文字符占用两个字节（</a:t>
            </a:r>
            <a:r>
              <a:rPr lang="en-US" altLang="zh-CN" sz="2400">
                <a:solidFill>
                  <a:srgbClr val="CC3300"/>
                </a:solidFill>
                <a:latin typeface="隶书" pitchFamily="49" charset="-122"/>
                <a:ea typeface="隶书" pitchFamily="49" charset="-122"/>
              </a:rPr>
              <a:t>2B</a:t>
            </a:r>
            <a:r>
              <a:rPr lang="zh-CN" altLang="en-US" sz="2400">
                <a:solidFill>
                  <a:srgbClr val="CC3300"/>
                </a:solidFill>
                <a:latin typeface="隶书" pitchFamily="49" charset="-122"/>
                <a:ea typeface="隶书" pitchFamily="49" charset="-122"/>
              </a:rPr>
              <a:t>）。</a:t>
            </a:r>
          </a:p>
        </p:txBody>
      </p:sp>
      <p:sp>
        <p:nvSpPr>
          <p:cNvPr id="99336" name="Text Box 8"/>
          <p:cNvSpPr txBox="1">
            <a:spLocks noChangeArrowheads="1"/>
          </p:cNvSpPr>
          <p:nvPr/>
        </p:nvSpPr>
        <p:spPr bwMode="auto">
          <a:xfrm>
            <a:off x="250825" y="1989138"/>
            <a:ext cx="1657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b="1">
                <a:latin typeface="Comic Sans MS" pitchFamily="66" charset="0"/>
                <a:ea typeface="宋体" pitchFamily="2" charset="-122"/>
              </a:rPr>
              <a:t>最基本单位</a:t>
            </a:r>
          </a:p>
        </p:txBody>
      </p:sp>
      <p:sp>
        <p:nvSpPr>
          <p:cNvPr id="99337" name="Text Box 9"/>
          <p:cNvSpPr txBox="1">
            <a:spLocks noChangeArrowheads="1"/>
          </p:cNvSpPr>
          <p:nvPr/>
        </p:nvSpPr>
        <p:spPr bwMode="auto">
          <a:xfrm>
            <a:off x="7019925" y="1909763"/>
            <a:ext cx="13684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b="1">
                <a:latin typeface="Comic Sans MS" pitchFamily="66" charset="0"/>
                <a:ea typeface="宋体" pitchFamily="2" charset="-122"/>
              </a:rPr>
              <a:t>最小单位</a:t>
            </a:r>
          </a:p>
        </p:txBody>
      </p:sp>
      <p:sp>
        <p:nvSpPr>
          <p:cNvPr id="21514" name="Rectangle 10"/>
          <p:cNvSpPr>
            <a:spLocks noChangeArrowheads="1"/>
          </p:cNvSpPr>
          <p:nvPr/>
        </p:nvSpPr>
        <p:spPr bwMode="auto">
          <a:xfrm>
            <a:off x="1690688" y="1773238"/>
            <a:ext cx="5761037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>
                <a:latin typeface="Comic Sans MS" pitchFamily="66" charset="0"/>
                <a:ea typeface="宋体" pitchFamily="2" charset="-122"/>
              </a:rPr>
              <a:t>1B(</a:t>
            </a:r>
            <a:r>
              <a:rPr lang="zh-CN" altLang="en-US" sz="3200">
                <a:latin typeface="Comic Sans MS" pitchFamily="66" charset="0"/>
                <a:ea typeface="宋体" pitchFamily="2" charset="-122"/>
              </a:rPr>
              <a:t>字节</a:t>
            </a:r>
            <a:r>
              <a:rPr lang="en-US" altLang="zh-CN" sz="3200">
                <a:latin typeface="Comic Sans MS" pitchFamily="66" charset="0"/>
                <a:ea typeface="宋体" pitchFamily="2" charset="-122"/>
              </a:rPr>
              <a:t>)            =8 bit</a:t>
            </a:r>
            <a:r>
              <a:rPr lang="zh-CN" altLang="en-US" sz="3200">
                <a:latin typeface="Comic Sans MS" pitchFamily="66" charset="0"/>
                <a:ea typeface="宋体" pitchFamily="2" charset="-122"/>
              </a:rPr>
              <a:t>（位）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9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9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9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9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9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9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9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0" grpId="0" animBg="1"/>
      <p:bldP spid="99330" grpId="1" animBg="1"/>
      <p:bldP spid="99333" grpId="0" animBg="1"/>
      <p:bldP spid="99334" grpId="0"/>
      <p:bldP spid="99335" grpId="0" animBg="1"/>
      <p:bldP spid="99336" grpId="0"/>
      <p:bldP spid="9933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>
                <a:ea typeface="宋体" pitchFamily="2" charset="-122"/>
              </a:rPr>
              <a:t>一张光盘的存储容量为</a:t>
            </a:r>
            <a:r>
              <a:rPr lang="en-US" altLang="zh-CN" smtClean="0">
                <a:ea typeface="宋体" pitchFamily="2" charset="-122"/>
              </a:rPr>
              <a:t>650MB</a:t>
            </a:r>
            <a:r>
              <a:rPr lang="zh-CN" altLang="en-US" smtClean="0">
                <a:ea typeface="宋体" pitchFamily="2" charset="-122"/>
              </a:rPr>
              <a:t>，那么这张光盘可以存储（    ）字节的信息。</a:t>
            </a:r>
          </a:p>
          <a:p>
            <a:pPr>
              <a:buFontTx/>
              <a:buNone/>
            </a:pPr>
            <a:r>
              <a:rPr lang="en-US" altLang="zh-CN" smtClean="0">
                <a:ea typeface="宋体" pitchFamily="2" charset="-122"/>
              </a:rPr>
              <a:t>A</a:t>
            </a:r>
            <a:r>
              <a:rPr lang="zh-CN" altLang="en-US" smtClean="0">
                <a:ea typeface="宋体" pitchFamily="2" charset="-122"/>
              </a:rPr>
              <a:t>、</a:t>
            </a:r>
            <a:r>
              <a:rPr lang="en-US" altLang="zh-CN" smtClean="0">
                <a:ea typeface="宋体" pitchFamily="2" charset="-122"/>
              </a:rPr>
              <a:t>650           </a:t>
            </a:r>
          </a:p>
          <a:p>
            <a:pPr>
              <a:buFontTx/>
              <a:buNone/>
            </a:pPr>
            <a:r>
              <a:rPr lang="en-US" altLang="zh-CN" smtClean="0">
                <a:ea typeface="宋体" pitchFamily="2" charset="-122"/>
              </a:rPr>
              <a:t>B</a:t>
            </a:r>
            <a:r>
              <a:rPr lang="zh-CN" altLang="en-US" smtClean="0">
                <a:ea typeface="宋体" pitchFamily="2" charset="-122"/>
              </a:rPr>
              <a:t>、</a:t>
            </a:r>
            <a:r>
              <a:rPr lang="en-US" altLang="zh-CN" smtClean="0">
                <a:ea typeface="宋体" pitchFamily="2" charset="-122"/>
              </a:rPr>
              <a:t>650×1024</a:t>
            </a:r>
          </a:p>
          <a:p>
            <a:pPr>
              <a:buFontTx/>
              <a:buNone/>
            </a:pPr>
            <a:r>
              <a:rPr lang="en-US" altLang="zh-CN" smtClean="0">
                <a:ea typeface="宋体" pitchFamily="2" charset="-122"/>
              </a:rPr>
              <a:t>C</a:t>
            </a:r>
            <a:r>
              <a:rPr lang="zh-CN" altLang="en-US" smtClean="0">
                <a:ea typeface="宋体" pitchFamily="2" charset="-122"/>
              </a:rPr>
              <a:t>、</a:t>
            </a:r>
            <a:r>
              <a:rPr lang="en-US" altLang="zh-CN" smtClean="0">
                <a:ea typeface="宋体" pitchFamily="2" charset="-122"/>
              </a:rPr>
              <a:t>650 ×1024 ×1024</a:t>
            </a:r>
          </a:p>
          <a:p>
            <a:pPr>
              <a:buFontTx/>
              <a:buNone/>
            </a:pPr>
            <a:r>
              <a:rPr lang="en-US" altLang="zh-CN" smtClean="0">
                <a:ea typeface="宋体" pitchFamily="2" charset="-122"/>
              </a:rPr>
              <a:t>D</a:t>
            </a:r>
            <a:r>
              <a:rPr lang="zh-CN" altLang="en-US" smtClean="0">
                <a:ea typeface="宋体" pitchFamily="2" charset="-122"/>
              </a:rPr>
              <a:t>、</a:t>
            </a:r>
            <a:r>
              <a:rPr lang="en-US" altLang="zh-CN" smtClean="0">
                <a:ea typeface="宋体" pitchFamily="2" charset="-122"/>
              </a:rPr>
              <a:t>650 ×1024 ×1024 ×1024</a:t>
            </a:r>
          </a:p>
        </p:txBody>
      </p:sp>
      <p:sp>
        <p:nvSpPr>
          <p:cNvPr id="100355" name="WordArt 3"/>
          <p:cNvSpPr>
            <a:spLocks noChangeArrowheads="1" noChangeShapeType="1" noTextEdit="1"/>
          </p:cNvSpPr>
          <p:nvPr/>
        </p:nvSpPr>
        <p:spPr bwMode="auto">
          <a:xfrm>
            <a:off x="3924300" y="2205038"/>
            <a:ext cx="228600" cy="4572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宋体"/>
                <a:ea typeface="宋体"/>
              </a:rPr>
              <a:t>C</a:t>
            </a:r>
            <a:endParaRPr lang="zh-CN" altLang="en-US" sz="3600" kern="1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宋体"/>
              <a:ea typeface="宋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 txBox="1">
            <a:spLocks noChangeArrowheads="1"/>
          </p:cNvSpPr>
          <p:nvPr/>
        </p:nvSpPr>
        <p:spPr bwMode="auto">
          <a:xfrm>
            <a:off x="1423988" y="712788"/>
            <a:ext cx="3517900" cy="93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r>
              <a:rPr lang="zh-CN" altLang="en-US" sz="3200" b="1">
                <a:latin typeface="Microsoft YaHei UI" pitchFamily="34" charset="-122"/>
                <a:ea typeface="微软雅黑" pitchFamily="34" charset="-122"/>
              </a:rPr>
              <a:t>十进制转二进制：</a:t>
            </a:r>
            <a:r>
              <a:rPr lang="en-US" altLang="zh-CN" sz="3200" b="1">
                <a:latin typeface="Microsoft YaHei UI" pitchFamily="34" charset="-122"/>
                <a:ea typeface="微软雅黑" pitchFamily="34" charset="-122"/>
              </a:rPr>
              <a:t>   </a:t>
            </a:r>
            <a:endParaRPr lang="zh-CN" altLang="en-US" sz="3200" b="1">
              <a:latin typeface="Microsoft YaHei UI" pitchFamily="34" charset="-122"/>
              <a:ea typeface="微软雅黑" pitchFamily="34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 flipV="1">
            <a:off x="1554163" y="6380163"/>
            <a:ext cx="3062287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556" name="Rectangle 7"/>
          <p:cNvSpPr txBox="1">
            <a:spLocks noChangeArrowheads="1"/>
          </p:cNvSpPr>
          <p:nvPr/>
        </p:nvSpPr>
        <p:spPr bwMode="auto">
          <a:xfrm>
            <a:off x="1477963" y="5762625"/>
            <a:ext cx="52355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r>
              <a:rPr lang="zh-CN" altLang="en-US" sz="2400">
                <a:solidFill>
                  <a:srgbClr val="E75407"/>
                </a:solidFill>
                <a:latin typeface="Microsoft YaHei UI" pitchFamily="34" charset="-122"/>
                <a:ea typeface="Microsoft YaHei UI" pitchFamily="34" charset="-122"/>
              </a:rPr>
              <a:t>认识二进制，揭秘数字世界</a:t>
            </a:r>
          </a:p>
        </p:txBody>
      </p:sp>
      <p:sp>
        <p:nvSpPr>
          <p:cNvPr id="23557" name="AutoShape 2" descr="http://redirect02.sogou.com/proxy?url=aHR0cDovL2YuaGlwaG90b3MuYmFpZHUuY29tL2V4cC93PTUwMC9zaWduPWQ3NTNhZjMzMGEyNGFiMThlMDE2ZTEzNzA1ZmFlNjlhLzRiOTBmNjAzNzM4ZGE5NzdiYzI3Y2MzZWIzNTFmODE5ODYxOGUzOWYuanBn&amp;md5=b8afa89223045c148d250703973661f8"/>
          <p:cNvSpPr>
            <a:spLocks noChangeAspect="1" noChangeArrowheads="1"/>
          </p:cNvSpPr>
          <p:nvPr/>
        </p:nvSpPr>
        <p:spPr bwMode="auto">
          <a:xfrm>
            <a:off x="211138" y="-508000"/>
            <a:ext cx="228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13" name="文本框 13"/>
          <p:cNvSpPr txBox="1">
            <a:spLocks noChangeArrowheads="1"/>
          </p:cNvSpPr>
          <p:nvPr/>
        </p:nvSpPr>
        <p:spPr bwMode="auto">
          <a:xfrm>
            <a:off x="1423988" y="1951038"/>
            <a:ext cx="2043112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8000" b="1">
                <a:latin typeface="Century Schoolbook" pitchFamily="18" charset="0"/>
                <a:ea typeface="宋体" pitchFamily="2" charset="-122"/>
              </a:rPr>
              <a:t>42</a:t>
            </a:r>
            <a:endParaRPr lang="zh-CN" altLang="en-US" sz="8000" b="1">
              <a:latin typeface="Century Schoolbook" pitchFamily="18" charset="0"/>
              <a:ea typeface="宋体" pitchFamily="2" charset="-122"/>
            </a:endParaRPr>
          </a:p>
        </p:txBody>
      </p:sp>
      <p:grpSp>
        <p:nvGrpSpPr>
          <p:cNvPr id="2" name="组合 2"/>
          <p:cNvGrpSpPr>
            <a:grpSpLocks/>
          </p:cNvGrpSpPr>
          <p:nvPr/>
        </p:nvGrpSpPr>
        <p:grpSpPr bwMode="auto">
          <a:xfrm>
            <a:off x="3697288" y="615950"/>
            <a:ext cx="5014912" cy="4941888"/>
            <a:chOff x="3697796" y="615425"/>
            <a:chExt cx="5014912" cy="4941888"/>
          </a:xfrm>
        </p:grpSpPr>
        <p:grpSp>
          <p:nvGrpSpPr>
            <p:cNvPr id="23564" name="组合 12"/>
            <p:cNvGrpSpPr>
              <a:grpSpLocks/>
            </p:cNvGrpSpPr>
            <p:nvPr/>
          </p:nvGrpSpPr>
          <p:grpSpPr bwMode="auto">
            <a:xfrm>
              <a:off x="5145088" y="949325"/>
              <a:ext cx="2106612" cy="2333625"/>
              <a:chOff x="6395999" y="987576"/>
              <a:chExt cx="2808287" cy="2333625"/>
            </a:xfrm>
          </p:grpSpPr>
          <p:sp>
            <p:nvSpPr>
              <p:cNvPr id="23576" name="文本框 4"/>
              <p:cNvSpPr txBox="1">
                <a:spLocks noChangeArrowheads="1"/>
              </p:cNvSpPr>
              <p:nvPr/>
            </p:nvSpPr>
            <p:spPr bwMode="auto">
              <a:xfrm>
                <a:off x="8915361" y="1562251"/>
                <a:ext cx="288925" cy="4619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>
                    <a:solidFill>
                      <a:schemeClr val="bg1"/>
                    </a:solidFill>
                    <a:latin typeface="Century Schoolbook" pitchFamily="18" charset="0"/>
                    <a:ea typeface="宋体" pitchFamily="2" charset="-122"/>
                  </a:rPr>
                  <a:t>1</a:t>
                </a:r>
                <a:endParaRPr lang="zh-CN" altLang="en-US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endParaRPr>
              </a:p>
            </p:txBody>
          </p:sp>
          <p:sp>
            <p:nvSpPr>
              <p:cNvPr id="23577" name="文本框 5"/>
              <p:cNvSpPr txBox="1">
                <a:spLocks noChangeArrowheads="1"/>
              </p:cNvSpPr>
              <p:nvPr/>
            </p:nvSpPr>
            <p:spPr bwMode="auto">
              <a:xfrm>
                <a:off x="8366086" y="1268563"/>
                <a:ext cx="288925" cy="4619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>
                    <a:solidFill>
                      <a:schemeClr val="bg1"/>
                    </a:solidFill>
                    <a:latin typeface="Century Schoolbook" pitchFamily="18" charset="0"/>
                    <a:ea typeface="宋体" pitchFamily="2" charset="-122"/>
                  </a:rPr>
                  <a:t>2</a:t>
                </a:r>
                <a:endParaRPr lang="zh-CN" altLang="en-US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endParaRPr>
              </a:p>
            </p:txBody>
          </p:sp>
          <p:sp>
            <p:nvSpPr>
              <p:cNvPr id="23578" name="文本框 6"/>
              <p:cNvSpPr txBox="1">
                <a:spLocks noChangeArrowheads="1"/>
              </p:cNvSpPr>
              <p:nvPr/>
            </p:nvSpPr>
            <p:spPr bwMode="auto">
              <a:xfrm>
                <a:off x="7762836" y="987576"/>
                <a:ext cx="288925" cy="4603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>
                    <a:solidFill>
                      <a:schemeClr val="bg1"/>
                    </a:solidFill>
                    <a:latin typeface="Century Schoolbook" pitchFamily="18" charset="0"/>
                    <a:ea typeface="宋体" pitchFamily="2" charset="-122"/>
                  </a:rPr>
                  <a:t>4</a:t>
                </a:r>
                <a:endParaRPr lang="zh-CN" altLang="en-US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endParaRPr>
              </a:p>
            </p:txBody>
          </p:sp>
          <p:sp>
            <p:nvSpPr>
              <p:cNvPr id="23579" name="文本框 7"/>
              <p:cNvSpPr txBox="1">
                <a:spLocks noChangeArrowheads="1"/>
              </p:cNvSpPr>
              <p:nvPr/>
            </p:nvSpPr>
            <p:spPr bwMode="auto">
              <a:xfrm>
                <a:off x="7188161" y="1274913"/>
                <a:ext cx="287338" cy="4619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>
                    <a:solidFill>
                      <a:schemeClr val="bg1"/>
                    </a:solidFill>
                    <a:latin typeface="Century Schoolbook" pitchFamily="18" charset="0"/>
                    <a:ea typeface="宋体" pitchFamily="2" charset="-122"/>
                  </a:rPr>
                  <a:t>8</a:t>
                </a:r>
                <a:endParaRPr lang="zh-CN" altLang="en-US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endParaRPr>
              </a:p>
            </p:txBody>
          </p:sp>
          <p:sp>
            <p:nvSpPr>
              <p:cNvPr id="23580" name="文本框 8"/>
              <p:cNvSpPr txBox="1">
                <a:spLocks noChangeArrowheads="1"/>
              </p:cNvSpPr>
              <p:nvPr/>
            </p:nvSpPr>
            <p:spPr bwMode="auto">
              <a:xfrm>
                <a:off x="6395999" y="2859238"/>
                <a:ext cx="719137" cy="4619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>
                    <a:solidFill>
                      <a:schemeClr val="bg1"/>
                    </a:solidFill>
                    <a:latin typeface="Century Schoolbook" pitchFamily="18" charset="0"/>
                    <a:ea typeface="宋体" pitchFamily="2" charset="-122"/>
                  </a:rPr>
                  <a:t>16</a:t>
                </a:r>
                <a:endParaRPr lang="zh-CN" altLang="en-US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endParaRPr>
              </a:p>
            </p:txBody>
          </p:sp>
        </p:grpSp>
        <p:pic>
          <p:nvPicPr>
            <p:cNvPr id="23565" name="图片 13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31853" t="4849" r="4634" b="2751"/>
            <a:stretch>
              <a:fillRect/>
            </a:stretch>
          </p:blipFill>
          <p:spPr bwMode="auto">
            <a:xfrm>
              <a:off x="3697796" y="642413"/>
              <a:ext cx="2695575" cy="4914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566" name="文本框 4"/>
            <p:cNvSpPr txBox="1">
              <a:spLocks noChangeArrowheads="1"/>
            </p:cNvSpPr>
            <p:nvPr/>
          </p:nvSpPr>
          <p:spPr bwMode="auto">
            <a:xfrm>
              <a:off x="5666296" y="1753663"/>
              <a:ext cx="420687" cy="3381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6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32</a:t>
              </a:r>
              <a:endParaRPr lang="zh-CN" altLang="en-US" sz="16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23567" name="文本框 5"/>
            <p:cNvSpPr txBox="1">
              <a:spLocks noChangeArrowheads="1"/>
            </p:cNvSpPr>
            <p:nvPr/>
          </p:nvSpPr>
          <p:spPr bwMode="auto">
            <a:xfrm>
              <a:off x="5259896" y="1436163"/>
              <a:ext cx="454025" cy="307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64</a:t>
              </a:r>
              <a:endParaRPr lang="zh-CN" altLang="en-US" sz="1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23568" name="文本框 6"/>
            <p:cNvSpPr txBox="1">
              <a:spLocks noChangeArrowheads="1"/>
            </p:cNvSpPr>
            <p:nvPr/>
          </p:nvSpPr>
          <p:spPr bwMode="auto">
            <a:xfrm>
              <a:off x="4869371" y="1201213"/>
              <a:ext cx="463550" cy="276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2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128</a:t>
              </a:r>
              <a:endParaRPr lang="zh-CN" altLang="en-US" sz="12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pic>
          <p:nvPicPr>
            <p:cNvPr id="23569" name="图片 32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4634" t="4849" r="31853" b="2751"/>
            <a:stretch>
              <a:fillRect/>
            </a:stretch>
          </p:blipFill>
          <p:spPr bwMode="auto">
            <a:xfrm>
              <a:off x="5739321" y="615425"/>
              <a:ext cx="2973387" cy="4941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570" name="组合 18"/>
            <p:cNvGrpSpPr>
              <a:grpSpLocks/>
            </p:cNvGrpSpPr>
            <p:nvPr/>
          </p:nvGrpSpPr>
          <p:grpSpPr bwMode="auto">
            <a:xfrm>
              <a:off x="6147308" y="1218675"/>
              <a:ext cx="2052638" cy="1935163"/>
              <a:chOff x="3929212" y="1251429"/>
              <a:chExt cx="2736505" cy="1933957"/>
            </a:xfrm>
          </p:grpSpPr>
          <p:sp>
            <p:nvSpPr>
              <p:cNvPr id="23571" name="文本框 4"/>
              <p:cNvSpPr txBox="1">
                <a:spLocks noChangeArrowheads="1"/>
              </p:cNvSpPr>
              <p:nvPr/>
            </p:nvSpPr>
            <p:spPr bwMode="auto">
              <a:xfrm flipH="1">
                <a:off x="6381684" y="2723819"/>
                <a:ext cx="284033" cy="4615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>
                    <a:solidFill>
                      <a:schemeClr val="bg1"/>
                    </a:solidFill>
                    <a:latin typeface="Century Schoolbook" pitchFamily="18" charset="0"/>
                    <a:ea typeface="宋体" pitchFamily="2" charset="-122"/>
                  </a:rPr>
                  <a:t>1</a:t>
                </a:r>
                <a:endParaRPr lang="zh-CN" altLang="en-US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endParaRPr>
              </a:p>
            </p:txBody>
          </p:sp>
          <p:sp>
            <p:nvSpPr>
              <p:cNvPr id="23572" name="文本框 5"/>
              <p:cNvSpPr txBox="1">
                <a:spLocks noChangeArrowheads="1"/>
              </p:cNvSpPr>
              <p:nvPr/>
            </p:nvSpPr>
            <p:spPr bwMode="auto">
              <a:xfrm flipH="1">
                <a:off x="5711654" y="1489263"/>
                <a:ext cx="284033" cy="4615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>
                    <a:solidFill>
                      <a:schemeClr val="bg1"/>
                    </a:solidFill>
                    <a:latin typeface="Century Schoolbook" pitchFamily="18" charset="0"/>
                    <a:ea typeface="宋体" pitchFamily="2" charset="-122"/>
                  </a:rPr>
                  <a:t>2</a:t>
                </a:r>
                <a:endParaRPr lang="zh-CN" altLang="en-US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endParaRPr>
              </a:p>
            </p:txBody>
          </p:sp>
          <p:sp>
            <p:nvSpPr>
              <p:cNvPr id="23573" name="文本框 6"/>
              <p:cNvSpPr txBox="1">
                <a:spLocks noChangeArrowheads="1"/>
              </p:cNvSpPr>
              <p:nvPr/>
            </p:nvSpPr>
            <p:spPr bwMode="auto">
              <a:xfrm flipH="1">
                <a:off x="5199947" y="1251429"/>
                <a:ext cx="28403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>
                    <a:solidFill>
                      <a:schemeClr val="bg1"/>
                    </a:solidFill>
                    <a:latin typeface="Century Schoolbook" pitchFamily="18" charset="0"/>
                    <a:ea typeface="宋体" pitchFamily="2" charset="-122"/>
                  </a:rPr>
                  <a:t>4</a:t>
                </a:r>
                <a:endParaRPr lang="zh-CN" altLang="en-US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endParaRPr>
              </a:p>
            </p:txBody>
          </p:sp>
          <p:sp>
            <p:nvSpPr>
              <p:cNvPr id="23574" name="文本框 7"/>
              <p:cNvSpPr txBox="1">
                <a:spLocks noChangeArrowheads="1"/>
              </p:cNvSpPr>
              <p:nvPr/>
            </p:nvSpPr>
            <p:spPr bwMode="auto">
              <a:xfrm flipH="1">
                <a:off x="4636175" y="1450666"/>
                <a:ext cx="282473" cy="4615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 b="1">
                    <a:solidFill>
                      <a:schemeClr val="bg1"/>
                    </a:solidFill>
                    <a:latin typeface="Century Schoolbook" pitchFamily="18" charset="0"/>
                    <a:ea typeface="宋体" pitchFamily="2" charset="-122"/>
                  </a:rPr>
                  <a:t>8</a:t>
                </a:r>
                <a:endParaRPr lang="zh-CN" altLang="en-US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endParaRPr>
              </a:p>
            </p:txBody>
          </p:sp>
          <p:sp>
            <p:nvSpPr>
              <p:cNvPr id="23575" name="文本框 8"/>
              <p:cNvSpPr txBox="1">
                <a:spLocks noChangeArrowheads="1"/>
              </p:cNvSpPr>
              <p:nvPr/>
            </p:nvSpPr>
            <p:spPr bwMode="auto">
              <a:xfrm flipH="1">
                <a:off x="3929212" y="1746892"/>
                <a:ext cx="706963" cy="36921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b="1">
                    <a:solidFill>
                      <a:schemeClr val="bg1"/>
                    </a:solidFill>
                    <a:latin typeface="Century Schoolbook" pitchFamily="18" charset="0"/>
                    <a:ea typeface="宋体" pitchFamily="2" charset="-122"/>
                  </a:rPr>
                  <a:t>16</a:t>
                </a:r>
                <a:endParaRPr lang="zh-CN" altLang="en-US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endParaRPr>
              </a:p>
            </p:txBody>
          </p:sp>
        </p:grpSp>
      </p:grpSp>
      <p:sp>
        <p:nvSpPr>
          <p:cNvPr id="4" name="椭圆 3"/>
          <p:cNvSpPr/>
          <p:nvPr/>
        </p:nvSpPr>
        <p:spPr>
          <a:xfrm>
            <a:off x="5645150" y="1604963"/>
            <a:ext cx="463550" cy="6270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EE9DE"/>
              </a:solidFill>
              <a:ea typeface="宋体" pitchFamily="2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6572250" y="1281113"/>
            <a:ext cx="461963" cy="6270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EE9DE"/>
              </a:solidFill>
              <a:ea typeface="宋体" pitchFamily="2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7466013" y="1357313"/>
            <a:ext cx="461962" cy="6286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EE9DE"/>
              </a:solidFill>
              <a:ea typeface="宋体" pitchFamily="2" charset="-122"/>
            </a:endParaRPr>
          </a:p>
        </p:txBody>
      </p:sp>
      <p:sp>
        <p:nvSpPr>
          <p:cNvPr id="29" name="文本框 6"/>
          <p:cNvSpPr txBox="1">
            <a:spLocks noChangeArrowheads="1"/>
          </p:cNvSpPr>
          <p:nvPr/>
        </p:nvSpPr>
        <p:spPr bwMode="auto">
          <a:xfrm>
            <a:off x="900113" y="3716338"/>
            <a:ext cx="33401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5400" b="1">
                <a:latin typeface="Century Schoolbook" pitchFamily="18" charset="0"/>
                <a:ea typeface="宋体" pitchFamily="2" charset="-122"/>
              </a:rPr>
              <a:t>101010</a:t>
            </a:r>
            <a:endParaRPr lang="zh-CN" altLang="en-US" sz="5400" b="1">
              <a:latin typeface="Century Schoolbook" pitchFamily="18" charset="0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" grpId="0" animBg="1"/>
      <p:bldP spid="27" grpId="0" animBg="1"/>
      <p:bldP spid="28" grpId="0" animBg="1"/>
      <p:bldP spid="2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2"/>
          <p:cNvGrpSpPr>
            <a:grpSpLocks/>
          </p:cNvGrpSpPr>
          <p:nvPr/>
        </p:nvGrpSpPr>
        <p:grpSpPr bwMode="auto">
          <a:xfrm>
            <a:off x="5145088" y="949325"/>
            <a:ext cx="2106612" cy="2333625"/>
            <a:chOff x="6395999" y="987576"/>
            <a:chExt cx="2808287" cy="2333625"/>
          </a:xfrm>
        </p:grpSpPr>
        <p:sp>
          <p:nvSpPr>
            <p:cNvPr id="24584" name="文本框 4"/>
            <p:cNvSpPr txBox="1">
              <a:spLocks noChangeArrowheads="1"/>
            </p:cNvSpPr>
            <p:nvPr/>
          </p:nvSpPr>
          <p:spPr bwMode="auto">
            <a:xfrm>
              <a:off x="8915361" y="1562251"/>
              <a:ext cx="288925" cy="4619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24585" name="文本框 5"/>
            <p:cNvSpPr txBox="1">
              <a:spLocks noChangeArrowheads="1"/>
            </p:cNvSpPr>
            <p:nvPr/>
          </p:nvSpPr>
          <p:spPr bwMode="auto">
            <a:xfrm>
              <a:off x="8366086" y="1268563"/>
              <a:ext cx="288925" cy="461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2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24586" name="文本框 6"/>
            <p:cNvSpPr txBox="1">
              <a:spLocks noChangeArrowheads="1"/>
            </p:cNvSpPr>
            <p:nvPr/>
          </p:nvSpPr>
          <p:spPr bwMode="auto">
            <a:xfrm>
              <a:off x="7762836" y="987576"/>
              <a:ext cx="288925" cy="460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4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24587" name="文本框 7"/>
            <p:cNvSpPr txBox="1">
              <a:spLocks noChangeArrowheads="1"/>
            </p:cNvSpPr>
            <p:nvPr/>
          </p:nvSpPr>
          <p:spPr bwMode="auto">
            <a:xfrm>
              <a:off x="7188161" y="1274913"/>
              <a:ext cx="287338" cy="461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8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  <p:sp>
          <p:nvSpPr>
            <p:cNvPr id="24588" name="文本框 8"/>
            <p:cNvSpPr txBox="1">
              <a:spLocks noChangeArrowheads="1"/>
            </p:cNvSpPr>
            <p:nvPr/>
          </p:nvSpPr>
          <p:spPr bwMode="auto">
            <a:xfrm>
              <a:off x="6395999" y="2859238"/>
              <a:ext cx="719137" cy="461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chemeClr val="bg1"/>
                  </a:solidFill>
                  <a:latin typeface="Century Schoolbook" pitchFamily="18" charset="0"/>
                  <a:ea typeface="宋体" pitchFamily="2" charset="-122"/>
                </a:rPr>
                <a:t>16</a:t>
              </a:r>
              <a:endParaRPr lang="zh-CN" altLang="en-US" sz="2400" b="1">
                <a:solidFill>
                  <a:schemeClr val="bg1"/>
                </a:solidFill>
                <a:latin typeface="Century Schoolbook" pitchFamily="18" charset="0"/>
                <a:ea typeface="宋体" pitchFamily="2" charset="-122"/>
              </a:endParaRPr>
            </a:p>
          </p:txBody>
        </p:sp>
      </p:grpSp>
      <p:sp>
        <p:nvSpPr>
          <p:cNvPr id="20485" name="Rectangle 7"/>
          <p:cNvSpPr txBox="1">
            <a:spLocks noChangeArrowheads="1"/>
          </p:cNvSpPr>
          <p:nvPr/>
        </p:nvSpPr>
        <p:spPr bwMode="auto">
          <a:xfrm>
            <a:off x="1423988" y="712788"/>
            <a:ext cx="3517900" cy="93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r>
              <a:rPr lang="zh-CN" altLang="en-US" sz="3200" b="1">
                <a:latin typeface="Microsoft YaHei UI" pitchFamily="34" charset="-122"/>
                <a:ea typeface="微软雅黑" pitchFamily="34" charset="-122"/>
              </a:rPr>
              <a:t>十进制转二进制：</a:t>
            </a:r>
            <a:r>
              <a:rPr lang="en-US" altLang="zh-CN" sz="3200" b="1">
                <a:latin typeface="Microsoft YaHei UI" pitchFamily="34" charset="-122"/>
                <a:ea typeface="微软雅黑" pitchFamily="34" charset="-122"/>
              </a:rPr>
              <a:t>   </a:t>
            </a:r>
            <a:endParaRPr lang="zh-CN" altLang="en-US" sz="3200" b="1">
              <a:latin typeface="Microsoft YaHei UI" pitchFamily="34" charset="-122"/>
              <a:ea typeface="微软雅黑" pitchFamily="34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 flipV="1">
            <a:off x="1554163" y="6380163"/>
            <a:ext cx="3062287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581" name="Rectangle 7"/>
          <p:cNvSpPr txBox="1">
            <a:spLocks noChangeArrowheads="1"/>
          </p:cNvSpPr>
          <p:nvPr/>
        </p:nvSpPr>
        <p:spPr bwMode="auto">
          <a:xfrm>
            <a:off x="1477963" y="5762625"/>
            <a:ext cx="52355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r>
              <a:rPr lang="zh-CN" altLang="en-US" sz="2400">
                <a:solidFill>
                  <a:srgbClr val="E75407"/>
                </a:solidFill>
                <a:latin typeface="Microsoft YaHei UI" pitchFamily="34" charset="-122"/>
                <a:ea typeface="Microsoft YaHei UI" pitchFamily="34" charset="-122"/>
              </a:rPr>
              <a:t>认识二进制，揭秘数字世界</a:t>
            </a:r>
          </a:p>
        </p:txBody>
      </p:sp>
      <p:sp>
        <p:nvSpPr>
          <p:cNvPr id="24582" name="AutoShape 2" descr="http://redirect02.sogou.com/proxy?url=aHR0cDovL2YuaGlwaG90b3MuYmFpZHUuY29tL2V4cC93PTUwMC9zaWduPWQ3NTNhZjMzMGEyNGFiMThlMDE2ZTEzNzA1ZmFlNjlhLzRiOTBmNjAzNzM4ZGE5NzdiYzI3Y2MzZWIzNTFmODE5ODYxOGUzOWYuanBn&amp;md5=b8afa89223045c148d250703973661f8"/>
          <p:cNvSpPr>
            <a:spLocks noChangeAspect="1" noChangeArrowheads="1"/>
          </p:cNvSpPr>
          <p:nvPr/>
        </p:nvSpPr>
        <p:spPr bwMode="auto">
          <a:xfrm>
            <a:off x="211138" y="-508000"/>
            <a:ext cx="228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pic>
        <p:nvPicPr>
          <p:cNvPr id="24583" name="图片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81263" y="1612900"/>
            <a:ext cx="3906837" cy="390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矩形 1"/>
          <p:cNvSpPr>
            <a:spLocks noChangeArrowheads="1"/>
          </p:cNvSpPr>
          <p:nvPr/>
        </p:nvSpPr>
        <p:spPr bwMode="auto">
          <a:xfrm>
            <a:off x="2286000" y="-14057313"/>
            <a:ext cx="4572000" cy="289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1400">
                <a:ea typeface="宋体" pitchFamily="2" charset="-122"/>
              </a:rPr>
              <a:t>（</a:t>
            </a:r>
            <a:r>
              <a:rPr lang="en-US" altLang="zh-CN" sz="1400">
                <a:ea typeface="宋体" pitchFamily="2" charset="-122"/>
              </a:rPr>
              <a:t>1</a:t>
            </a:r>
            <a:r>
              <a:rPr lang="zh-CN" altLang="en-US" sz="1400">
                <a:ea typeface="宋体" pitchFamily="2" charset="-122"/>
              </a:rPr>
              <a:t>）技术实现简单，计算机是由</a:t>
            </a:r>
            <a:r>
              <a:rPr lang="zh-CN" altLang="en-US" sz="1400">
                <a:ea typeface="宋体" pitchFamily="2" charset="-122"/>
                <a:hlinkClick r:id="rId3" action="ppaction://hlinkfile"/>
              </a:rPr>
              <a:t>逻辑电路</a:t>
            </a:r>
            <a:r>
              <a:rPr lang="zh-CN" altLang="en-US" sz="1400">
                <a:ea typeface="宋体" pitchFamily="2" charset="-122"/>
              </a:rPr>
              <a:t>组成，逻辑电路通常只有两个状态，开关的接通与断开，这两种状态正好可以用“</a:t>
            </a:r>
            <a:r>
              <a:rPr lang="en-US" altLang="zh-CN" sz="1400">
                <a:ea typeface="宋体" pitchFamily="2" charset="-122"/>
              </a:rPr>
              <a:t>1”</a:t>
            </a:r>
            <a:r>
              <a:rPr lang="zh-CN" altLang="en-US" sz="1400">
                <a:ea typeface="宋体" pitchFamily="2" charset="-122"/>
              </a:rPr>
              <a:t>和“</a:t>
            </a:r>
            <a:r>
              <a:rPr lang="en-US" altLang="zh-CN" sz="1400">
                <a:ea typeface="宋体" pitchFamily="2" charset="-122"/>
              </a:rPr>
              <a:t>0”</a:t>
            </a:r>
            <a:r>
              <a:rPr lang="zh-CN" altLang="en-US" sz="1400">
                <a:ea typeface="宋体" pitchFamily="2" charset="-122"/>
              </a:rPr>
              <a:t>表示。</a:t>
            </a:r>
          </a:p>
          <a:p>
            <a:r>
              <a:rPr lang="zh-CN" altLang="en-US" sz="1400">
                <a:ea typeface="宋体" pitchFamily="2" charset="-122"/>
              </a:rPr>
              <a:t>（</a:t>
            </a:r>
            <a:r>
              <a:rPr lang="en-US" altLang="zh-CN" sz="1400">
                <a:ea typeface="宋体" pitchFamily="2" charset="-122"/>
              </a:rPr>
              <a:t>2</a:t>
            </a:r>
            <a:r>
              <a:rPr lang="zh-CN" altLang="en-US" sz="1400">
                <a:ea typeface="宋体" pitchFamily="2" charset="-122"/>
              </a:rPr>
              <a:t>）简化运算规则：两个二进制数和、积运算组合各有三种，运算规则简单，有利于简化计算机内部结构，提高</a:t>
            </a:r>
            <a:r>
              <a:rPr lang="zh-CN" altLang="en-US" sz="1400">
                <a:ea typeface="宋体" pitchFamily="2" charset="-122"/>
                <a:hlinkClick r:id="rId4" action="ppaction://hlinkfile"/>
              </a:rPr>
              <a:t>运算速度</a:t>
            </a:r>
            <a:r>
              <a:rPr lang="zh-CN" altLang="en-US" sz="1400">
                <a:ea typeface="宋体" pitchFamily="2" charset="-122"/>
              </a:rPr>
              <a:t>。</a:t>
            </a:r>
          </a:p>
          <a:p>
            <a:r>
              <a:rPr lang="zh-CN" altLang="en-US" sz="1400">
                <a:ea typeface="宋体" pitchFamily="2" charset="-122"/>
              </a:rPr>
              <a:t>（</a:t>
            </a:r>
            <a:r>
              <a:rPr lang="en-US" altLang="zh-CN" sz="1400">
                <a:ea typeface="宋体" pitchFamily="2" charset="-122"/>
              </a:rPr>
              <a:t>3</a:t>
            </a:r>
            <a:r>
              <a:rPr lang="zh-CN" altLang="en-US" sz="1400">
                <a:ea typeface="宋体" pitchFamily="2" charset="-122"/>
              </a:rPr>
              <a:t>）适合</a:t>
            </a:r>
            <a:r>
              <a:rPr lang="zh-CN" altLang="en-US" sz="1400">
                <a:ea typeface="宋体" pitchFamily="2" charset="-122"/>
                <a:hlinkClick r:id="rId5" action="ppaction://hlinkfile"/>
              </a:rPr>
              <a:t>逻辑运算</a:t>
            </a:r>
            <a:r>
              <a:rPr lang="zh-CN" altLang="en-US" sz="1400">
                <a:ea typeface="宋体" pitchFamily="2" charset="-122"/>
              </a:rPr>
              <a:t>：逻辑代数是逻辑运算的理论依据，二进制只有两个数码，正好与逻辑代数中的“真”和“假”相吻合。</a:t>
            </a:r>
          </a:p>
          <a:p>
            <a:r>
              <a:rPr lang="zh-CN" altLang="en-US" sz="1400">
                <a:ea typeface="宋体" pitchFamily="2" charset="-122"/>
              </a:rPr>
              <a:t>（</a:t>
            </a:r>
            <a:r>
              <a:rPr lang="en-US" altLang="zh-CN" sz="1400">
                <a:ea typeface="宋体" pitchFamily="2" charset="-122"/>
              </a:rPr>
              <a:t>4</a:t>
            </a:r>
            <a:r>
              <a:rPr lang="zh-CN" altLang="en-US" sz="1400">
                <a:ea typeface="宋体" pitchFamily="2" charset="-122"/>
              </a:rPr>
              <a:t>）易于进行转换，二进制与十进制数易于互相转换。</a:t>
            </a:r>
          </a:p>
          <a:p>
            <a:r>
              <a:rPr lang="zh-CN" altLang="en-US" sz="1400">
                <a:ea typeface="宋体" pitchFamily="2" charset="-122"/>
              </a:rPr>
              <a:t>（</a:t>
            </a:r>
            <a:r>
              <a:rPr lang="en-US" altLang="zh-CN" sz="1400">
                <a:ea typeface="宋体" pitchFamily="2" charset="-122"/>
              </a:rPr>
              <a:t>5</a:t>
            </a:r>
            <a:r>
              <a:rPr lang="zh-CN" altLang="en-US" sz="1400">
                <a:ea typeface="宋体" pitchFamily="2" charset="-122"/>
              </a:rPr>
              <a:t>）用二进制表示数据具有抗干扰能力强，可靠性高等优点。因为每位数据只有高低两个状态，当受到一定程度的干扰时，仍能可靠地分辨出它是高还是低。</a:t>
            </a:r>
          </a:p>
        </p:txBody>
      </p:sp>
      <p:pic>
        <p:nvPicPr>
          <p:cNvPr id="25603" name="图片 2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08225" y="3808413"/>
            <a:ext cx="3679825" cy="304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图片 3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2263" y="1693863"/>
            <a:ext cx="8680450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标题 1"/>
          <p:cNvSpPr>
            <a:spLocks/>
          </p:cNvSpPr>
          <p:nvPr/>
        </p:nvSpPr>
        <p:spPr bwMode="auto">
          <a:xfrm>
            <a:off x="1270000" y="647700"/>
            <a:ext cx="6689725" cy="4535488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>
              <a:lnSpc>
                <a:spcPts val="4000"/>
              </a:lnSpc>
              <a:defRPr/>
            </a:pPr>
            <a:r>
              <a:rPr lang="zh-CN" altLang="en-US" sz="2400">
                <a:solidFill>
                  <a:srgbClr val="0D0D0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crosoft YaHei UI" pitchFamily="34" charset="-122"/>
                <a:ea typeface="Microsoft YaHei UI" pitchFamily="34" charset="-122"/>
              </a:rPr>
              <a:t>告诉我，你的生日出现在那几张卡片上？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80TGp_general_light">
  <a:themeElements>
    <a:clrScheme name="580TGp_general_light 3">
      <a:dk1>
        <a:srgbClr val="000000"/>
      </a:dk1>
      <a:lt1>
        <a:srgbClr val="FEE9DE"/>
      </a:lt1>
      <a:dk2>
        <a:srgbClr val="000066"/>
      </a:dk2>
      <a:lt2>
        <a:srgbClr val="808080"/>
      </a:lt2>
      <a:accent1>
        <a:srgbClr val="5CB1FE"/>
      </a:accent1>
      <a:accent2>
        <a:srgbClr val="FF7575"/>
      </a:accent2>
      <a:accent3>
        <a:srgbClr val="FEF2EC"/>
      </a:accent3>
      <a:accent4>
        <a:srgbClr val="000000"/>
      </a:accent4>
      <a:accent5>
        <a:srgbClr val="B5D5FE"/>
      </a:accent5>
      <a:accent6>
        <a:srgbClr val="E76969"/>
      </a:accent6>
      <a:hlink>
        <a:srgbClr val="FFC319"/>
      </a:hlink>
      <a:folHlink>
        <a:srgbClr val="A8D02A"/>
      </a:folHlink>
    </a:clrScheme>
    <a:fontScheme name="580TGp_general_ligh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80TGp_general_light 1">
        <a:dk1>
          <a:srgbClr val="000000"/>
        </a:dk1>
        <a:lt1>
          <a:srgbClr val="FDF58D"/>
        </a:lt1>
        <a:dk2>
          <a:srgbClr val="CC3300"/>
        </a:dk2>
        <a:lt2>
          <a:srgbClr val="808080"/>
        </a:lt2>
        <a:accent1>
          <a:srgbClr val="FF6161"/>
        </a:accent1>
        <a:accent2>
          <a:srgbClr val="FFC319"/>
        </a:accent2>
        <a:accent3>
          <a:srgbClr val="FEF9C5"/>
        </a:accent3>
        <a:accent4>
          <a:srgbClr val="000000"/>
        </a:accent4>
        <a:accent5>
          <a:srgbClr val="FFB7B7"/>
        </a:accent5>
        <a:accent6>
          <a:srgbClr val="E7B016"/>
        </a:accent6>
        <a:hlink>
          <a:srgbClr val="A8D02A"/>
        </a:hlink>
        <a:folHlink>
          <a:srgbClr val="5CB1F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80TGp_general_light 2">
        <a:dk1>
          <a:srgbClr val="000000"/>
        </a:dk1>
        <a:lt1>
          <a:srgbClr val="E1F4D8"/>
        </a:lt1>
        <a:dk2>
          <a:srgbClr val="003366"/>
        </a:dk2>
        <a:lt2>
          <a:srgbClr val="808080"/>
        </a:lt2>
        <a:accent1>
          <a:srgbClr val="FFC319"/>
        </a:accent1>
        <a:accent2>
          <a:srgbClr val="A8D02A"/>
        </a:accent2>
        <a:accent3>
          <a:srgbClr val="EEF8E9"/>
        </a:accent3>
        <a:accent4>
          <a:srgbClr val="000000"/>
        </a:accent4>
        <a:accent5>
          <a:srgbClr val="FFDEAB"/>
        </a:accent5>
        <a:accent6>
          <a:srgbClr val="98BC25"/>
        </a:accent6>
        <a:hlink>
          <a:srgbClr val="5CB1FE"/>
        </a:hlink>
        <a:folHlink>
          <a:srgbClr val="FF616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80TGp_general_light 3">
        <a:dk1>
          <a:srgbClr val="000000"/>
        </a:dk1>
        <a:lt1>
          <a:srgbClr val="FEE9DE"/>
        </a:lt1>
        <a:dk2>
          <a:srgbClr val="000066"/>
        </a:dk2>
        <a:lt2>
          <a:srgbClr val="808080"/>
        </a:lt2>
        <a:accent1>
          <a:srgbClr val="5CB1FE"/>
        </a:accent1>
        <a:accent2>
          <a:srgbClr val="FF7575"/>
        </a:accent2>
        <a:accent3>
          <a:srgbClr val="FEF2EC"/>
        </a:accent3>
        <a:accent4>
          <a:srgbClr val="000000"/>
        </a:accent4>
        <a:accent5>
          <a:srgbClr val="B5D5FE"/>
        </a:accent5>
        <a:accent6>
          <a:srgbClr val="E76969"/>
        </a:accent6>
        <a:hlink>
          <a:srgbClr val="FFC319"/>
        </a:hlink>
        <a:folHlink>
          <a:srgbClr val="A8D02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580TGp_general_light</Template>
  <TotalTime>1482</TotalTime>
  <Words>949</Words>
  <Application>Microsoft Office PowerPoint</Application>
  <PresentationFormat>全屏显示(4:3)</PresentationFormat>
  <Paragraphs>182</Paragraphs>
  <Slides>19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0" baseType="lpstr">
      <vt:lpstr>580TGp_general_light</vt:lpstr>
      <vt:lpstr>计算机与二进制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www.pptbz.com</dc:title>
  <dc:creator>微软用户</dc:creator>
  <cp:lastModifiedBy>mingko</cp:lastModifiedBy>
  <cp:revision>54</cp:revision>
  <dcterms:created xsi:type="dcterms:W3CDTF">2009-12-11T08:42:25Z</dcterms:created>
  <dcterms:modified xsi:type="dcterms:W3CDTF">2021-01-22T01:31:24Z</dcterms:modified>
</cp:coreProperties>
</file>