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wav" ContentType="audio/x-wav"/>
  <Default Extension="gif" ContentType="image/gif"/>
  <Default Extension="emf" ContentType="image/x-em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320" r:id="rId3"/>
    <p:sldId id="291" r:id="rId4"/>
    <p:sldId id="315" r:id="rId5"/>
    <p:sldId id="272" r:id="rId6"/>
    <p:sldId id="273" r:id="rId7"/>
    <p:sldId id="274" r:id="rId8"/>
    <p:sldId id="323" r:id="rId9"/>
    <p:sldId id="324" r:id="rId10"/>
    <p:sldId id="327" r:id="rId11"/>
    <p:sldId id="281" r:id="rId12"/>
    <p:sldId id="316" r:id="rId13"/>
    <p:sldId id="318" r:id="rId14"/>
    <p:sldId id="283" r:id="rId15"/>
    <p:sldId id="332" r:id="rId16"/>
    <p:sldId id="333" r:id="rId17"/>
    <p:sldId id="284" r:id="rId18"/>
    <p:sldId id="298" r:id="rId19"/>
    <p:sldId id="310" r:id="rId20"/>
    <p:sldId id="307" r:id="rId21"/>
    <p:sldId id="289" r:id="rId22"/>
    <p:sldId id="287" r:id="rId23"/>
  </p:sldIdLst>
  <p:sldSz cx="9144000" cy="6858000" type="screen4x3"/>
  <p:notesSz cx="6858000" cy="9144000"/>
  <p:custShowLst>
    <p:custShow name="自定义放映2" id="0">
      <p:sldLst/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3333FF"/>
    <a:srgbClr val="CAAEF0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32"/>
    <p:restoredTop sz="94660"/>
  </p:normalViewPr>
  <p:slideViewPr>
    <p:cSldViewPr showGuides="1">
      <p:cViewPr varScale="1">
        <p:scale>
          <a:sx n="114" d="100"/>
          <a:sy n="114" d="100"/>
        </p:scale>
        <p:origin x="-105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页眉占位符 40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sz="1200" strike="noStrike" noProof="1" dirty="0"/>
          </a:p>
        </p:txBody>
      </p:sp>
      <p:sp>
        <p:nvSpPr>
          <p:cNvPr id="4099" name="日期占位符 409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13316" name="幻灯片图像占位符 4099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317" name="文本占位符 410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102" name="页脚占位符 410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sz="1200" strike="noStrike" noProof="1" dirty="0"/>
          </a:p>
        </p:txBody>
      </p:sp>
      <p:sp>
        <p:nvSpPr>
          <p:cNvPr id="4103" name="灯片编号占位符 410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altLang="en-US" strike="noStrike" noProof="1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endParaRPr lang="zh-CN" strike="noStrike" noProof="1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trike="noStrike" noProof="1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GIF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5.wmf"/><Relationship Id="rId4" Type="http://schemas.openxmlformats.org/officeDocument/2006/relationships/control" Target="../activeX/activeX1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hyperlink" Target="http://edu.fm365.com/nature/kexue/images/animali12.jpg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audio" Target="../media/audio2.wav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hyperlink" Target="71fdf644b6a61edbe0eaa38c23c2790a31262462.flv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.wav"/><Relationship Id="rId1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12" descr="xinfxing">
            <a:hlinkHover r:id="" action="ppaction://noaction">
              <a:snd r:embed="rId1" name="hammer.wav"/>
            </a:hlinkHover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83970"/>
          <p:cNvSpPr txBox="1"/>
          <p:nvPr/>
        </p:nvSpPr>
        <p:spPr>
          <a:xfrm>
            <a:off x="1476375" y="2852738"/>
            <a:ext cx="53276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107950" y="908050"/>
            <a:ext cx="9396413" cy="2989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480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en-US" altLang="zh-CN" sz="480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zh-CN" altLang="en-US" sz="4000" b="1" dirty="0">
                <a:solidFill>
                  <a:schemeClr val="bg1"/>
                </a:solidFill>
                <a:latin typeface="Arial" panose="020B0604020202020204" pitchFamily="34" charset="0"/>
              </a:rPr>
              <a:t>断鹤续凫的故事告诉我们一个什么道理？</a:t>
            </a:r>
            <a:endParaRPr lang="zh-CN" altLang="en-US" sz="4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323850" y="1125538"/>
            <a:ext cx="15843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</a:rPr>
              <a:t>思考：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  <p:bldP spid="839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图片 43009" descr="自然预览图 点击看大图"/>
          <p:cNvPicPr>
            <a:picLocks noChangeAspect="1"/>
          </p:cNvPicPr>
          <p:nvPr/>
        </p:nvPicPr>
        <p:blipFill>
          <a:blip r:embed="rId1">
            <a:lum bright="6000"/>
          </a:blip>
          <a:srcRect b="59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2" name="文本框 43011"/>
          <p:cNvSpPr txBox="1"/>
          <p:nvPr/>
        </p:nvSpPr>
        <p:spPr>
          <a:xfrm>
            <a:off x="5040313" y="4076700"/>
            <a:ext cx="4103687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20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364" name="文本框 43013"/>
          <p:cNvSpPr txBox="1"/>
          <p:nvPr/>
        </p:nvSpPr>
        <p:spPr>
          <a:xfrm>
            <a:off x="1258888" y="2060575"/>
            <a:ext cx="6553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第二节：认识运动把握规律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76802"/>
          <p:cNvSpPr/>
          <p:nvPr/>
        </p:nvSpPr>
        <p:spPr>
          <a:xfrm>
            <a:off x="57150" y="74613"/>
            <a:ext cx="4659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彩云" panose="02010800040101010101" pitchFamily="2" charset="-122"/>
              </a:rPr>
              <a:t>太阳系模式图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华文彩云" panose="02010800040101010101" pitchFamily="2" charset="-122"/>
            </a:endParaRPr>
          </a:p>
        </p:txBody>
      </p:sp>
      <p:sp>
        <p:nvSpPr>
          <p:cNvPr id="16387" name="动作按钮: 后退或前一项 76803"/>
          <p:cNvSpPr/>
          <p:nvPr/>
        </p:nvSpPr>
        <p:spPr>
          <a:xfrm>
            <a:off x="8459788" y="6237288"/>
            <a:ext cx="431800" cy="476250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6388" name="图片 76804" descr="animali12">
            <a:hlinkClick r:id="rId1"/>
          </p:cNvPr>
          <p:cNvPicPr>
            <a:picLocks noChangeAspect="1"/>
          </p:cNvPicPr>
          <p:nvPr/>
        </p:nvPicPr>
        <p:blipFill>
          <a:blip r:embed="rId2"/>
          <a:srcRect r="8333"/>
          <a:stretch>
            <a:fillRect/>
          </a:stretch>
        </p:blipFill>
        <p:spPr>
          <a:xfrm>
            <a:off x="0" y="3429000"/>
            <a:ext cx="4284663" cy="3429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76805" descr="SW009000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638" y="3357563"/>
            <a:ext cx="4932362" cy="3500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6807" name="文本框 76806"/>
          <p:cNvSpPr txBox="1"/>
          <p:nvPr/>
        </p:nvSpPr>
        <p:spPr>
          <a:xfrm>
            <a:off x="0" y="4076700"/>
            <a:ext cx="3860800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800" b="1" dirty="0">
                <a:solidFill>
                  <a:srgbClr val="FF9933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大雁南飞北返</a:t>
            </a:r>
            <a:endParaRPr lang="zh-CN" altLang="en-US" sz="4800" b="1" dirty="0">
              <a:solidFill>
                <a:srgbClr val="FF9933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391" name="文本框 76807"/>
          <p:cNvSpPr txBox="1"/>
          <p:nvPr/>
        </p:nvSpPr>
        <p:spPr>
          <a:xfrm>
            <a:off x="5148263" y="4149725"/>
            <a:ext cx="22225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FFCC"/>
                </a:solidFill>
                <a:latin typeface="Times New Roman" panose="02020603050405020304" pitchFamily="18" charset="0"/>
              </a:rPr>
              <a:t>青蛙冬眠</a:t>
            </a:r>
            <a:endParaRPr lang="zh-CN" altLang="en-US" sz="4000" b="1">
              <a:solidFill>
                <a:srgbClr val="FFFF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6809" name="矩形 76808"/>
          <p:cNvSpPr/>
          <p:nvPr/>
        </p:nvSpPr>
        <p:spPr>
          <a:xfrm>
            <a:off x="1403350" y="4941888"/>
            <a:ext cx="6067425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自然界的事物运动是有规律的</a:t>
            </a:r>
            <a:endParaRPr lang="zh-CN" altLang="en-US" sz="3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385" name="" r:id="rId4" imgW="9144000" imgH="3644900"/>
        </mc:Choice>
        <mc:Fallback>
          <p:control name="" r:id="rId4" imgW="9144000" imgH="3644900">
            <p:pic>
              <p:nvPicPr>
                <p:cNvPr id="0" name="ShockwaveFlash1"/>
                <p:cNvPicPr>
                  <a:picLocks noGrp="1" noChangeAspect="1"/>
                </p:cNvPicPr>
                <p:nvPr>
                  <p:ph idx="4294967295"/>
                </p:nvPr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0"/>
                  <a:ext cx="9144000" cy="3644900"/>
                </a:xfrm>
              </p:spPr>
            </p:pic>
          </p:control>
        </mc:Fallback>
      </mc:AlternateContent>
    </p:controls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文本框 23553"/>
          <p:cNvSpPr txBox="1"/>
          <p:nvPr/>
        </p:nvSpPr>
        <p:spPr>
          <a:xfrm>
            <a:off x="1042988" y="4581525"/>
            <a:ext cx="21002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原始社会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7410" name="文本框 23554"/>
          <p:cNvSpPr txBox="1"/>
          <p:nvPr/>
        </p:nvSpPr>
        <p:spPr>
          <a:xfrm>
            <a:off x="2700338" y="3860800"/>
            <a:ext cx="24399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奴隶社会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7411" name="文本框 23555"/>
          <p:cNvSpPr txBox="1"/>
          <p:nvPr/>
        </p:nvSpPr>
        <p:spPr>
          <a:xfrm>
            <a:off x="4067175" y="3063875"/>
            <a:ext cx="1905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封建社会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7412" name="文本框 23556"/>
          <p:cNvSpPr txBox="1"/>
          <p:nvPr/>
        </p:nvSpPr>
        <p:spPr>
          <a:xfrm>
            <a:off x="4616450" y="2052638"/>
            <a:ext cx="31242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资本主义社会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7413" name="文本框 23557"/>
          <p:cNvSpPr txBox="1"/>
          <p:nvPr/>
        </p:nvSpPr>
        <p:spPr>
          <a:xfrm>
            <a:off x="5146675" y="1125538"/>
            <a:ext cx="43211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社会主义和共产主义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23559" name="直接连接符 23558"/>
          <p:cNvSpPr/>
          <p:nvPr/>
        </p:nvSpPr>
        <p:spPr>
          <a:xfrm flipV="1">
            <a:off x="3059113" y="2276475"/>
            <a:ext cx="5557837" cy="3311525"/>
          </a:xfrm>
          <a:prstGeom prst="line">
            <a:avLst/>
          </a:prstGeom>
          <a:ln w="762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3560" name="文本框 23559"/>
          <p:cNvSpPr txBox="1"/>
          <p:nvPr/>
        </p:nvSpPr>
        <p:spPr>
          <a:xfrm>
            <a:off x="2484438" y="5373688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低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8534400" y="1844675"/>
            <a:ext cx="609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18" charset="0"/>
              </a:rPr>
              <a:t>高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7" name="直接连接符 23561"/>
          <p:cNvSpPr/>
          <p:nvPr/>
        </p:nvSpPr>
        <p:spPr>
          <a:xfrm>
            <a:off x="2514600" y="39624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23563" name="组合 23562"/>
          <p:cNvGrpSpPr/>
          <p:nvPr/>
        </p:nvGrpSpPr>
        <p:grpSpPr>
          <a:xfrm>
            <a:off x="1338263" y="1628775"/>
            <a:ext cx="7805737" cy="3744913"/>
            <a:chOff x="748" y="1071"/>
            <a:chExt cx="4917" cy="2359"/>
          </a:xfrm>
        </p:grpSpPr>
        <p:sp>
          <p:nvSpPr>
            <p:cNvPr id="17419" name="直接连接符 23563"/>
            <p:cNvSpPr/>
            <p:nvPr/>
          </p:nvSpPr>
          <p:spPr>
            <a:xfrm flipV="1">
              <a:off x="1804" y="2854"/>
              <a:ext cx="0" cy="576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0" name="直接连接符 23564"/>
            <p:cNvSpPr/>
            <p:nvPr/>
          </p:nvSpPr>
          <p:spPr>
            <a:xfrm flipV="1">
              <a:off x="2835" y="2372"/>
              <a:ext cx="0" cy="514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1" name="直接连接符 23565"/>
            <p:cNvSpPr/>
            <p:nvPr/>
          </p:nvSpPr>
          <p:spPr>
            <a:xfrm>
              <a:off x="2860" y="2387"/>
              <a:ext cx="864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2" name="直接连接符 23566"/>
            <p:cNvSpPr/>
            <p:nvPr/>
          </p:nvSpPr>
          <p:spPr>
            <a:xfrm flipH="1" flipV="1">
              <a:off x="3724" y="1702"/>
              <a:ext cx="0" cy="672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3" name="直接连接符 23567"/>
            <p:cNvSpPr/>
            <p:nvPr/>
          </p:nvSpPr>
          <p:spPr>
            <a:xfrm>
              <a:off x="3724" y="1702"/>
              <a:ext cx="816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4" name="直接连接符 23568"/>
            <p:cNvSpPr/>
            <p:nvPr/>
          </p:nvSpPr>
          <p:spPr>
            <a:xfrm flipH="1" flipV="1">
              <a:off x="4540" y="1078"/>
              <a:ext cx="0" cy="624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5" name="直接连接符 23569"/>
            <p:cNvSpPr/>
            <p:nvPr/>
          </p:nvSpPr>
          <p:spPr>
            <a:xfrm>
              <a:off x="4513" y="1071"/>
              <a:ext cx="1152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6" name="直接连接符 23570"/>
            <p:cNvSpPr/>
            <p:nvPr/>
          </p:nvSpPr>
          <p:spPr>
            <a:xfrm flipH="1">
              <a:off x="748" y="3430"/>
              <a:ext cx="1056" cy="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27" name="直接连接符 23571"/>
            <p:cNvSpPr/>
            <p:nvPr/>
          </p:nvSpPr>
          <p:spPr>
            <a:xfrm>
              <a:off x="1804" y="2854"/>
              <a:ext cx="1024" cy="30"/>
            </a:xfrm>
            <a:prstGeom prst="line">
              <a:avLst/>
            </a:prstGeom>
            <a:ln w="762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28" name="圆角矩形标注 23572"/>
          <p:cNvSpPr/>
          <p:nvPr/>
        </p:nvSpPr>
        <p:spPr>
          <a:xfrm>
            <a:off x="971550" y="1700213"/>
            <a:ext cx="2087563" cy="1223962"/>
          </a:xfrm>
          <a:prstGeom prst="wedgeRoundRectCallout">
            <a:avLst>
              <a:gd name="adj1" fmla="val 83537"/>
              <a:gd name="adj2" fmla="val 80481"/>
              <a:gd name="adj3" fmla="val 16667"/>
            </a:avLst>
          </a:prstGeom>
          <a:solidFill>
            <a:schemeClr val="accent2"/>
          </a:solidFill>
          <a:ln w="9525" cap="flat" cmpd="sng">
            <a:solidFill>
              <a:schemeClr val="fol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人类社会发展道路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3574" name="矩形 23573"/>
          <p:cNvSpPr/>
          <p:nvPr/>
        </p:nvSpPr>
        <p:spPr>
          <a:xfrm>
            <a:off x="6659563" y="3716338"/>
            <a:ext cx="2016125" cy="20415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生产关系一定要适应生产力状况规律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3575" name="矩形 23574"/>
          <p:cNvSpPr/>
          <p:nvPr/>
        </p:nvSpPr>
        <p:spPr>
          <a:xfrm>
            <a:off x="468313" y="0"/>
            <a:ext cx="5600700" cy="1125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0000FF"/>
                </a:soli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中宋" panose="02010600040101010101" charset="-122"/>
                <a:ea typeface="华文中宋" panose="02010600040101010101" charset="-122"/>
              </a:rPr>
              <a:t>人类社会的发展是有规律的</a:t>
            </a:r>
            <a:endParaRPr lang="zh-CN" altLang="en-US" sz="3600" b="1">
              <a:solidFill>
                <a:srgbClr val="0000FF"/>
              </a:soli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中宋" panose="02010600040101010101" charset="-122"/>
              <a:ea typeface="华文中宋" panose="02010600040101010101" charset="-122"/>
            </a:endParaRPr>
          </a:p>
        </p:txBody>
      </p:sp>
      <p:pic>
        <p:nvPicPr>
          <p:cNvPr id="17431" name="图片 23575" descr="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42238" y="0"/>
            <a:ext cx="1401762" cy="1196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32" name="图片 23576" descr="u=549979469,1698573026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8000"/>
            <a:ext cx="9144000" cy="242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23561" grpId="0"/>
      <p:bldP spid="2357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图片 24577" descr="recommands04_clip_image0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3068638"/>
            <a:ext cx="8785225" cy="3789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矩形 24578"/>
          <p:cNvSpPr/>
          <p:nvPr/>
        </p:nvSpPr>
        <p:spPr>
          <a:xfrm>
            <a:off x="0" y="0"/>
            <a:ext cx="9144000" cy="26543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遗忘规律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r>
              <a:rPr lang="en-US" altLang="zh-CN">
                <a:latin typeface="Arial" panose="020B0604020202020204" pitchFamily="34" charset="0"/>
              </a:rPr>
              <a:t>   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德国心理学家艾宾浩斯用无意义音节和有意义的文字为识记材料，对人们学习时记忆保持和时间推移的关系通过实验做了深刻研究，结果发现了遗忘先快后慢的规律：识记材料后的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20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分钟内遗忘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42%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小时后遗忘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56%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小时后遗忘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64%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66%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71%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75%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31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天后遗忘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79%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，可用坐标曲线表示：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581" name="文本框 24580"/>
          <p:cNvSpPr txBox="1"/>
          <p:nvPr/>
        </p:nvSpPr>
        <p:spPr>
          <a:xfrm>
            <a:off x="0" y="2708275"/>
            <a:ext cx="8763000" cy="823913"/>
          </a:xfrm>
          <a:prstGeom prst="rect">
            <a:avLst/>
          </a:prstGeom>
          <a:solidFill>
            <a:srgbClr val="FFCCFF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b="1" dirty="0">
                <a:latin typeface="Arial" panose="020B0604020202020204" pitchFamily="34" charset="0"/>
                <a:ea typeface="黑体" panose="02010609060101010101" pitchFamily="49" charset="-122"/>
              </a:rPr>
              <a:t>思维领域事物的运动是有规律的</a:t>
            </a:r>
            <a:endParaRPr lang="zh-CN" altLang="en-US" sz="48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539750" y="2708275"/>
            <a:ext cx="64801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4400" b="1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4400" b="1" dirty="0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）、什么是规律</a:t>
            </a:r>
            <a:endParaRPr lang="zh-CN" altLang="en-US" sz="4400" b="1" dirty="0">
              <a:effectLst>
                <a:outerShdw blurRad="38100" dist="38100" dir="2700000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539750" y="3644900"/>
            <a:ext cx="79248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楷体_GB2312" pitchFamily="49" charset="-122"/>
              </a:rPr>
              <a:t>         </a:t>
            </a:r>
            <a:r>
              <a: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规律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就是事物运动过程中</a:t>
            </a:r>
            <a:br>
              <a:rPr lang="zh-CN" altLang="en-US" sz="4000" b="1">
                <a:latin typeface="Times New Roman" panose="02020603050405020304" pitchFamily="18" charset="0"/>
                <a:ea typeface="楷体_GB2312" pitchFamily="49" charset="-122"/>
              </a:rPr>
            </a:br>
            <a:r>
              <a:rPr lang="zh-CN" altLang="en-US" sz="4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固有的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zh-CN" altLang="en-US" sz="4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本质的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zh-CN" altLang="en-US" sz="4000" b="1" u="sng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必然的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、</a:t>
            </a:r>
            <a:r>
              <a:rPr lang="zh-CN" altLang="en-US" sz="4000" b="1" u="sng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稳定的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联系。</a:t>
            </a:r>
            <a:endParaRPr lang="zh-CN" altLang="en-US" sz="40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59" name="矩形 25603"/>
          <p:cNvSpPr/>
          <p:nvPr/>
        </p:nvSpPr>
        <p:spPr>
          <a:xfrm>
            <a:off x="395288" y="836613"/>
            <a:ext cx="6924675" cy="15557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一：事物运动是有规律的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4800" b="1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规律具有普遍性</a:t>
            </a:r>
            <a:r>
              <a:rPr lang="en-US" altLang="zh-CN" sz="4800" b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en-US" altLang="zh-CN" sz="4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0" name="图片 25605" descr="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661025"/>
            <a:ext cx="9144000" cy="1196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87041" descr="枫叶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文本框 87042"/>
          <p:cNvSpPr txBox="1"/>
          <p:nvPr/>
        </p:nvSpPr>
        <p:spPr>
          <a:xfrm>
            <a:off x="0" y="6165850"/>
            <a:ext cx="14033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3" name="文本框 87043"/>
          <p:cNvSpPr txBox="1"/>
          <p:nvPr/>
        </p:nvSpPr>
        <p:spPr>
          <a:xfrm>
            <a:off x="539750" y="549275"/>
            <a:ext cx="5184775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49" charset="-122"/>
              </a:rPr>
              <a:t>判断下列哪些是规律：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484" name="文本框 87044"/>
          <p:cNvSpPr txBox="1"/>
          <p:nvPr/>
        </p:nvSpPr>
        <p:spPr>
          <a:xfrm>
            <a:off x="827088" y="1700213"/>
            <a:ext cx="7667625" cy="1160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、喜鹊叫喜，乌鸦叫丧           </a:t>
            </a:r>
            <a:r>
              <a:rPr lang="en-US" altLang="zh-CN" sz="2800" b="1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、新陈代谢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、价值规律    </a:t>
            </a:r>
            <a:r>
              <a:rPr lang="en-US" altLang="zh-CN" sz="2800" b="1"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latin typeface="Arial" panose="020B0604020202020204" pitchFamily="34" charset="0"/>
              </a:rPr>
              <a:t>、慧星、地震预示国家衰败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7046" name="文本框 87045"/>
          <p:cNvSpPr txBox="1"/>
          <p:nvPr/>
        </p:nvSpPr>
        <p:spPr>
          <a:xfrm>
            <a:off x="250825" y="3860800"/>
            <a:ext cx="1512888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注意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7047" name="矩形 87046"/>
          <p:cNvSpPr/>
          <p:nvPr/>
        </p:nvSpPr>
        <p:spPr>
          <a:xfrm>
            <a:off x="1908175" y="3500438"/>
            <a:ext cx="6500813" cy="1368425"/>
          </a:xfrm>
          <a:prstGeom prst="rect">
            <a:avLst/>
          </a:prstGeom>
          <a:noFill/>
          <a:ln w="57150" cap="flat" cmpd="sng">
            <a:solidFill>
              <a:srgbClr val="FF3D0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规律</a:t>
            </a:r>
            <a:r>
              <a:rPr lang="zh-CN" altLang="en-US" sz="40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不是主观想象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的联系，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而是事物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本身固有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的联系。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7056" name="矩形 87055"/>
          <p:cNvSpPr/>
          <p:nvPr/>
        </p:nvSpPr>
        <p:spPr>
          <a:xfrm>
            <a:off x="827088" y="5516563"/>
            <a:ext cx="86042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en-US" altLang="zh-CN" sz="2800" b="1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20488" name="图片 87059" descr="u=356975511,3970288288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288" y="0"/>
            <a:ext cx="1763712" cy="13414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6" grpId="0" animBg="1"/>
      <p:bldP spid="87047" grpId="0" animBg="1"/>
      <p:bldP spid="870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5" name="图片 88065" descr="枫叶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396413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067" name="图片 88066" descr="春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348038" cy="1930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8068" name="图片 88067" descr="夏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84763"/>
            <a:ext cx="2987675" cy="1773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文本框 88068"/>
          <p:cNvSpPr txBox="1"/>
          <p:nvPr/>
        </p:nvSpPr>
        <p:spPr>
          <a:xfrm>
            <a:off x="6784975" y="2982913"/>
            <a:ext cx="1841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3600" dirty="0">
              <a:latin typeface="Arial" panose="020B0604020202020204" pitchFamily="34" charset="0"/>
            </a:endParaRPr>
          </a:p>
        </p:txBody>
      </p:sp>
      <p:pic>
        <p:nvPicPr>
          <p:cNvPr id="88070" name="图片 88069" descr="秋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525" y="0"/>
            <a:ext cx="3419475" cy="19891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71" name="文本框 88070"/>
          <p:cNvSpPr txBox="1"/>
          <p:nvPr/>
        </p:nvSpPr>
        <p:spPr>
          <a:xfrm>
            <a:off x="1284288" y="2495550"/>
            <a:ext cx="38877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、春夏秋冬四季更替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8072" name="文本框 88071"/>
          <p:cNvSpPr txBox="1"/>
          <p:nvPr/>
        </p:nvSpPr>
        <p:spPr>
          <a:xfrm>
            <a:off x="971550" y="3860800"/>
            <a:ext cx="1871663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注意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8073" name="矩形 88072"/>
          <p:cNvSpPr/>
          <p:nvPr/>
        </p:nvSpPr>
        <p:spPr>
          <a:xfrm>
            <a:off x="5867400" y="2420938"/>
            <a:ext cx="252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、水往低处流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8074" name="矩形 88073"/>
          <p:cNvSpPr/>
          <p:nvPr/>
        </p:nvSpPr>
        <p:spPr>
          <a:xfrm>
            <a:off x="1187450" y="2997200"/>
            <a:ext cx="216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Arial" panose="020B0604020202020204" pitchFamily="34" charset="0"/>
              </a:rPr>
              <a:t>3</a:t>
            </a:r>
            <a:r>
              <a:rPr lang="zh-CN" altLang="en-US" sz="2800" b="1" dirty="0">
                <a:latin typeface="Arial" panose="020B0604020202020204" pitchFamily="34" charset="0"/>
              </a:rPr>
              <a:t>、苹果落地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8075" name="矩形 88074"/>
          <p:cNvSpPr/>
          <p:nvPr/>
        </p:nvSpPr>
        <p:spPr>
          <a:xfrm>
            <a:off x="5867400" y="2924175"/>
            <a:ext cx="28717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latin typeface="Arial" panose="020B0604020202020204" pitchFamily="34" charset="0"/>
              </a:rPr>
              <a:t>4</a:t>
            </a:r>
            <a:r>
              <a:rPr lang="zh-CN" altLang="en-US" sz="2800" b="1" dirty="0">
                <a:latin typeface="Arial" panose="020B0604020202020204" pitchFamily="34" charset="0"/>
              </a:rPr>
              <a:t>、万有引力定律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88076" name="文本框 88075"/>
          <p:cNvSpPr txBox="1"/>
          <p:nvPr/>
        </p:nvSpPr>
        <p:spPr>
          <a:xfrm>
            <a:off x="1116013" y="1916113"/>
            <a:ext cx="72723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你知道下列哪些是现象，哪些是规律？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8077" name="矩形 88076"/>
          <p:cNvSpPr/>
          <p:nvPr/>
        </p:nvSpPr>
        <p:spPr>
          <a:xfrm>
            <a:off x="3059113" y="3716338"/>
            <a:ext cx="5472112" cy="1368425"/>
          </a:xfrm>
          <a:prstGeom prst="rect">
            <a:avLst/>
          </a:prstGeom>
          <a:noFill/>
          <a:ln w="57150" cap="flat" cmpd="sng">
            <a:solidFill>
              <a:srgbClr val="FF3D0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规律</a:t>
            </a:r>
            <a:r>
              <a:rPr lang="zh-CN" altLang="en-US" sz="40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不是现象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的联系，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而是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本质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88081" name="图片 88080" descr="冬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4888" y="5157788"/>
            <a:ext cx="3059112" cy="1700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8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/>
      <p:bldP spid="88072" grpId="0" animBg="1"/>
      <p:bldP spid="88073" grpId="0"/>
      <p:bldP spid="88074" grpId="0"/>
      <p:bldP spid="88075" grpId="0"/>
      <p:bldP spid="88076" grpId="0"/>
      <p:bldP spid="880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图片 92161" descr="绿色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2163" name="内容占位符 92162"/>
          <p:cNvGraphicFramePr/>
          <p:nvPr>
            <p:ph/>
          </p:nvPr>
        </p:nvGraphicFramePr>
        <p:xfrm>
          <a:off x="1116013" y="1052513"/>
          <a:ext cx="7283450" cy="4554538"/>
        </p:xfrm>
        <a:graphic>
          <a:graphicData uri="http://schemas.openxmlformats.org/drawingml/2006/table">
            <a:tbl>
              <a:tblPr/>
              <a:tblGrid>
                <a:gridCol w="1081088"/>
                <a:gridCol w="2735262"/>
                <a:gridCol w="3467100"/>
              </a:tblGrid>
              <a:tr h="7921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现象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规律（本质联系）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2">
                <a:tc rowSpan="3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区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别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b="1" dirty="0">
                        <a:solidFill>
                          <a:srgbClr val="000000"/>
                        </a:solidFill>
                      </a:endParaRP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41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联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3200" b="1" dirty="0">
                          <a:solidFill>
                            <a:srgbClr val="FF0000"/>
                          </a:solidFill>
                          <a:ea typeface="黑体" panose="02010609060101010101" pitchFamily="49" charset="-122"/>
                        </a:rPr>
                        <a:t>系</a:t>
                      </a:r>
                      <a:endParaRPr lang="zh-CN" altLang="en-US" sz="3200" b="1" dirty="0">
                        <a:solidFill>
                          <a:srgbClr val="FF0000"/>
                        </a:solidFill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1800" dirty="0"/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2186" name="文本框 92185"/>
          <p:cNvSpPr txBox="1"/>
          <p:nvPr/>
        </p:nvSpPr>
        <p:spPr>
          <a:xfrm>
            <a:off x="2339975" y="1989138"/>
            <a:ext cx="2362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多变易逝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87" name="文本框 92186"/>
          <p:cNvSpPr txBox="1"/>
          <p:nvPr/>
        </p:nvSpPr>
        <p:spPr>
          <a:xfrm>
            <a:off x="5219700" y="2708275"/>
            <a:ext cx="27368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隐藏于现象之中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88" name="文本框 92187"/>
          <p:cNvSpPr txBox="1"/>
          <p:nvPr/>
        </p:nvSpPr>
        <p:spPr>
          <a:xfrm>
            <a:off x="2268538" y="2636838"/>
            <a:ext cx="3200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浮现在事物表面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89" name="文本框 92188"/>
          <p:cNvSpPr txBox="1"/>
          <p:nvPr/>
        </p:nvSpPr>
        <p:spPr>
          <a:xfrm>
            <a:off x="5364163" y="3429000"/>
            <a:ext cx="2376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抽象思维把握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90" name="文本框 92189"/>
          <p:cNvSpPr txBox="1"/>
          <p:nvPr/>
        </p:nvSpPr>
        <p:spPr>
          <a:xfrm>
            <a:off x="2339975" y="3429000"/>
            <a:ext cx="2514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感官直接感知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91" name="文本框 92190"/>
          <p:cNvSpPr txBox="1"/>
          <p:nvPr/>
        </p:nvSpPr>
        <p:spPr>
          <a:xfrm>
            <a:off x="2268538" y="4149725"/>
            <a:ext cx="6192837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规律是现象中稳定的深刻的东西，深藏在事物内部；现象是规律的外在表现形式，是人们认识规律的向导。</a:t>
            </a:r>
            <a:endParaRPr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192" name="文本框 92191"/>
          <p:cNvSpPr txBox="1"/>
          <p:nvPr/>
        </p:nvSpPr>
        <p:spPr>
          <a:xfrm>
            <a:off x="5219700" y="1989138"/>
            <a:ext cx="25923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  <a:buSzPct val="85000"/>
              <a:buFont typeface="Wingdings" panose="05000000000000000000" pitchFamily="2" charset="2"/>
            </a:pP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相对平静稳定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9218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92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9218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92187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1000"/>
                                        <p:tgtEl>
                                          <p:spTgt spid="92190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1000"/>
                                        <p:tgtEl>
                                          <p:spTgt spid="9218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1000"/>
                                        <p:tgtEl>
                                          <p:spTgt spid="92191">
                                            <p:txEl>
                                              <p:charRg st="0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6" grpId="0" build="p"/>
      <p:bldP spid="92187" grpId="0" build="p"/>
      <p:bldP spid="92188" grpId="0" build="p"/>
      <p:bldP spid="92189" grpId="0" build="p"/>
      <p:bldP spid="92190" grpId="0" build="p"/>
      <p:bldP spid="92191" grpId="0" build="p"/>
      <p:bldP spid="921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32769" descr="枫叶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8735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4" name="文本框 32770"/>
          <p:cNvSpPr txBox="1"/>
          <p:nvPr/>
        </p:nvSpPr>
        <p:spPr>
          <a:xfrm>
            <a:off x="0" y="6165850"/>
            <a:ext cx="140335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611188" y="3500438"/>
            <a:ext cx="7272337" cy="28368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、</a:t>
            </a:r>
            <a:r>
              <a:rPr lang="zh-CN" altLang="en-US" sz="3200" b="1" dirty="0">
                <a:latin typeface="Arial" panose="020B0604020202020204" pitchFamily="34" charset="0"/>
              </a:rPr>
              <a:t>守株待兔中的宋人犯了什么错误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？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                        </a:t>
            </a:r>
            <a:endParaRPr lang="zh-CN" altLang="en-US" sz="32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3200" b="1" dirty="0">
                <a:latin typeface="Arial" panose="020B0604020202020204" pitchFamily="34" charset="0"/>
              </a:rPr>
              <a:t>种瓜得瓜，种豆得豆是必然联系吗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?</a:t>
            </a:r>
            <a:r>
              <a:rPr lang="en-US" altLang="zh-CN" sz="3200" b="1">
                <a:latin typeface="Arial" panose="020B0604020202020204" pitchFamily="34" charset="0"/>
              </a:rPr>
              <a:t>   </a:t>
            </a:r>
            <a:endParaRPr lang="en-US" altLang="zh-CN" sz="3200" b="1">
              <a:latin typeface="Arial" panose="020B0604020202020204" pitchFamily="34" charset="0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323850" y="620713"/>
            <a:ext cx="1800225" cy="641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注意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600" dirty="0">
                <a:latin typeface="Arial" panose="020B0604020202020204" pitchFamily="34" charset="0"/>
              </a:rPr>
              <a:t>：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sp>
        <p:nvSpPr>
          <p:cNvPr id="32775" name="矩形 32774"/>
          <p:cNvSpPr/>
          <p:nvPr/>
        </p:nvSpPr>
        <p:spPr>
          <a:xfrm>
            <a:off x="323850" y="1412875"/>
            <a:ext cx="4103688" cy="1978025"/>
          </a:xfrm>
          <a:prstGeom prst="rect">
            <a:avLst/>
          </a:prstGeom>
          <a:noFill/>
          <a:ln w="57150" cap="flat" cmpd="sng">
            <a:solidFill>
              <a:srgbClr val="FF3D0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规律</a:t>
            </a:r>
            <a:r>
              <a:rPr lang="zh-CN" altLang="en-US" sz="40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不是偶然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的联系，而是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必然</a:t>
            </a: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49" charset="-122"/>
              </a:rPr>
              <a:t>的联系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pic>
        <p:nvPicPr>
          <p:cNvPr id="23558" name="图片 32780" descr="dianguycy-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26368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  <p:bldP spid="32774" grpId="0" animBg="1"/>
      <p:bldP spid="3277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矩形 77825"/>
          <p:cNvSpPr/>
          <p:nvPr/>
        </p:nvSpPr>
        <p:spPr>
          <a:xfrm flipV="1">
            <a:off x="684213" y="981075"/>
            <a:ext cx="5067300" cy="74613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50000">
                <a:srgbClr val="FFFFFF"/>
              </a:gs>
              <a:gs pos="100000">
                <a:schemeClr val="hlink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7827" name="文本框 77826"/>
          <p:cNvSpPr txBox="1"/>
          <p:nvPr/>
        </p:nvSpPr>
        <p:spPr>
          <a:xfrm rot="-10800000" flipV="1">
            <a:off x="2841625" y="2057400"/>
            <a:ext cx="6053138" cy="359092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1" action="ppaction://hlinkfile"/>
              </a:rPr>
              <a:t>规律的客观性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规律是客观事物本身所固有的，是不以人的主观意志为转移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。它既不能被创造，也不能被消灭．具有不可抗拒性。</a:t>
            </a:r>
            <a:endParaRPr lang="zh-CN" altLang="en-US" sz="3200" b="1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77828" name="图片 77827" descr="火山１"/>
          <p:cNvPicPr>
            <a:picLocks noChangeAspect="1"/>
          </p:cNvPicPr>
          <p:nvPr/>
        </p:nvPicPr>
        <p:blipFill>
          <a:blip r:embed="rId2"/>
          <a:srcRect l="50087" t="1572" r="2773" b="4126"/>
          <a:stretch>
            <a:fillRect/>
          </a:stretch>
        </p:blipFill>
        <p:spPr>
          <a:xfrm>
            <a:off x="395288" y="1412875"/>
            <a:ext cx="2192337" cy="4953000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7829" name="文本框 77828"/>
          <p:cNvSpPr txBox="1"/>
          <p:nvPr/>
        </p:nvSpPr>
        <p:spPr>
          <a:xfrm>
            <a:off x="457200" y="5867400"/>
            <a:ext cx="1600200" cy="4572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chemeClr val="fol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火山爆发</a:t>
            </a:r>
            <a:endParaRPr lang="zh-CN" altLang="en-US" sz="2400" b="1">
              <a:solidFill>
                <a:schemeClr val="folHlin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1" name="矩形 77833"/>
          <p:cNvSpPr/>
          <p:nvPr/>
        </p:nvSpPr>
        <p:spPr>
          <a:xfrm flipV="1">
            <a:off x="684213" y="981075"/>
            <a:ext cx="5067300" cy="74613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50000">
                <a:srgbClr val="FFFFFF"/>
              </a:gs>
              <a:gs pos="100000">
                <a:schemeClr val="hlink"/>
              </a:gs>
            </a:gsLst>
            <a:lin ang="0" scaled="1"/>
            <a:tileRect/>
          </a:gradFill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7835" name="矩形 77834"/>
          <p:cNvSpPr/>
          <p:nvPr/>
        </p:nvSpPr>
        <p:spPr>
          <a:xfrm>
            <a:off x="468313" y="260350"/>
            <a:ext cx="6248400" cy="533400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2"/>
            </a:outerShdw>
          </a:effectLst>
        </p:spPr>
        <p:txBody>
          <a:bodyPr anchor="ctr"/>
          <a:p>
            <a:r>
              <a:rPr lang="en-US" altLang="zh-CN" sz="4400" b="1">
                <a:solidFill>
                  <a:schemeClr val="tx2"/>
                </a:solidFill>
                <a:latin typeface="Arial" panose="020B0604020202020204" pitchFamily="34" charset="0"/>
              </a:rPr>
              <a:t>⑵ </a:t>
            </a:r>
            <a:r>
              <a:rPr lang="zh-CN" altLang="en-US" sz="4400" b="1" dirty="0">
                <a:solidFill>
                  <a:schemeClr val="tx2"/>
                </a:solidFill>
                <a:latin typeface="Arial" panose="020B0604020202020204" pitchFamily="34" charset="0"/>
              </a:rPr>
              <a:t>规律具有客观性</a:t>
            </a:r>
            <a:endParaRPr lang="zh-CN" altLang="en-US" sz="4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/>
      <p:bldP spid="77829" grpId="0"/>
      <p:bldP spid="778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图片 80897" descr="u=1677694037,2567881699&amp;gp=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819150"/>
            <a:ext cx="9144000" cy="7677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0" name="文本框 80899"/>
          <p:cNvSpPr txBox="1"/>
          <p:nvPr/>
        </p:nvSpPr>
        <p:spPr>
          <a:xfrm>
            <a:off x="539750" y="333375"/>
            <a:ext cx="2303463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合作探究：</a:t>
            </a:r>
            <a:endParaRPr lang="zh-CN" altLang="en-US" sz="40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0901" name="文本框 80900"/>
          <p:cNvSpPr txBox="1"/>
          <p:nvPr/>
        </p:nvSpPr>
        <p:spPr>
          <a:xfrm>
            <a:off x="539750" y="1700213"/>
            <a:ext cx="8135938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4800" b="1" dirty="0">
                <a:latin typeface="Arial" panose="020B0604020202020204" pitchFamily="34" charset="0"/>
              </a:rPr>
              <a:t>分析造成我国北方各省沙尘暴频繁发生的原因。</a:t>
            </a:r>
            <a:endParaRPr lang="zh-CN" altLang="en-US" sz="4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48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4800" b="1" dirty="0">
                <a:latin typeface="Arial" panose="020B0604020202020204" pitchFamily="34" charset="0"/>
              </a:rPr>
              <a:t>我们可以得出什么启示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？</a:t>
            </a:r>
            <a:endParaRPr lang="zh-CN" altLang="en-US" sz="4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2" animBg="1"/>
      <p:bldP spid="8090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5" name="图片 34817" descr="200511161313366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23825"/>
            <a:ext cx="10140950" cy="6981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4819" name="文本框 34818"/>
          <p:cNvSpPr txBox="1"/>
          <p:nvPr/>
        </p:nvSpPr>
        <p:spPr>
          <a:xfrm>
            <a:off x="684213" y="404813"/>
            <a:ext cx="76327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（</a:t>
            </a:r>
            <a:r>
              <a:rPr lang="en-US" altLang="zh-CN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3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）</a:t>
            </a:r>
            <a:r>
              <a:rPr lang="en-US" altLang="zh-CN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:</a:t>
            </a:r>
            <a:r>
              <a:rPr lang="zh-CN" altLang="en-US" sz="32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规律普遍性客观性原理的要求</a:t>
            </a:r>
            <a:endParaRPr lang="zh-CN" altLang="en-US" sz="3200" b="1" noProof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 </a:t>
            </a:r>
            <a:r>
              <a:rPr lang="zh-CN" altLang="en-US" sz="4000" b="1" noProof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（ 方法论）</a:t>
            </a:r>
            <a:r>
              <a:rPr lang="zh-CN" altLang="en-US" sz="40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         </a:t>
            </a:r>
            <a:endParaRPr lang="zh-CN" altLang="en-US" sz="4000" b="1" noProof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468313" y="2708275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要求我们必须遵循规律，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按客观规律办事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23" name="文本框 34822"/>
          <p:cNvSpPr txBox="1"/>
          <p:nvPr/>
        </p:nvSpPr>
        <p:spPr>
          <a:xfrm>
            <a:off x="395288" y="1916113"/>
            <a:ext cx="85328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Arial" panose="020B0604020202020204" pitchFamily="34" charset="0"/>
                <a:ea typeface="楷体_GB2312" pitchFamily="49" charset="-122"/>
              </a:rPr>
              <a:t>       </a:t>
            </a:r>
            <a:endParaRPr lang="en-US" altLang="zh-CN" sz="2800" b="1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4827" name="直接连接符 34826"/>
          <p:cNvSpPr/>
          <p:nvPr/>
        </p:nvSpPr>
        <p:spPr>
          <a:xfrm flipV="1">
            <a:off x="1835150" y="4724400"/>
            <a:ext cx="1225550" cy="0"/>
          </a:xfrm>
          <a:prstGeom prst="line">
            <a:avLst/>
          </a:prstGeom>
          <a:ln w="76200" cap="flat" cmpd="sng">
            <a:solidFill>
              <a:srgbClr val="3333FF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28" name="文本框 34827"/>
          <p:cNvSpPr txBox="1"/>
          <p:nvPr/>
        </p:nvSpPr>
        <p:spPr>
          <a:xfrm>
            <a:off x="3276600" y="4076700"/>
            <a:ext cx="4032250" cy="10668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造福人类</a:t>
            </a:r>
            <a:b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</a:b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否则受规律的惩罚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29" name="文本框 34828"/>
          <p:cNvSpPr txBox="1"/>
          <p:nvPr/>
        </p:nvSpPr>
        <p:spPr>
          <a:xfrm>
            <a:off x="1979613" y="4005263"/>
            <a:ext cx="17097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意义</a:t>
            </a:r>
            <a:endParaRPr lang="zh-CN" altLang="en-US" sz="3200" b="1" dirty="0">
              <a:solidFill>
                <a:srgbClr val="3333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3" grpId="0"/>
      <p:bldP spid="34828" grpId="0" animBg="1"/>
      <p:bldP spid="348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文本框 97281"/>
          <p:cNvSpPr txBox="1"/>
          <p:nvPr/>
        </p:nvSpPr>
        <p:spPr>
          <a:xfrm>
            <a:off x="365125" y="288925"/>
            <a:ext cx="8778875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r>
              <a:rPr lang="zh-CN" altLang="en-US" sz="4000" b="1" dirty="0">
                <a:latin typeface="隶书" panose="02010509060101010101" pitchFamily="49" charset="-122"/>
                <a:ea typeface="隶书" panose="02010509060101010101" pitchFamily="49" charset="-122"/>
              </a:rPr>
              <a:t>人们能够认识规律并能利用规律</a:t>
            </a:r>
            <a:endParaRPr lang="zh-CN" altLang="en-US" sz="40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97283" name="组合 97282"/>
          <p:cNvGrpSpPr/>
          <p:nvPr/>
        </p:nvGrpSpPr>
        <p:grpSpPr>
          <a:xfrm>
            <a:off x="609600" y="1143000"/>
            <a:ext cx="6400800" cy="2803525"/>
            <a:chOff x="384" y="720"/>
            <a:chExt cx="4032" cy="1766"/>
          </a:xfrm>
        </p:grpSpPr>
        <p:pic>
          <p:nvPicPr>
            <p:cNvPr id="27651" name="图片 97283" descr="三峡大坝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4" y="720"/>
              <a:ext cx="1872" cy="12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7652" name="图片 97284" descr="三峡建设者正在安装电站机组蜗壳施压环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96" y="720"/>
              <a:ext cx="1776" cy="124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53" name="文本框 97285"/>
            <p:cNvSpPr txBox="1"/>
            <p:nvPr/>
          </p:nvSpPr>
          <p:spPr>
            <a:xfrm>
              <a:off x="864" y="2016"/>
              <a:ext cx="8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400" b="1" dirty="0">
                  <a:latin typeface="Times New Roman" panose="02020603050405020304" pitchFamily="18" charset="0"/>
                </a:rPr>
                <a:t>三峡大坝</a:t>
              </a:r>
              <a:endParaRPr lang="zh-CN" altLang="en-US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27654" name="文本框 97286"/>
            <p:cNvSpPr txBox="1"/>
            <p:nvPr/>
          </p:nvSpPr>
          <p:spPr>
            <a:xfrm>
              <a:off x="2448" y="1968"/>
              <a:ext cx="1968" cy="5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</a:rPr>
                <a:t>三峡建设者正在安装电站机组蜗壳施压环</a:t>
              </a:r>
              <a:endParaRPr lang="zh-CN" altLang="en-US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97288" name="组合 97287"/>
          <p:cNvGrpSpPr/>
          <p:nvPr/>
        </p:nvGrpSpPr>
        <p:grpSpPr>
          <a:xfrm>
            <a:off x="7239000" y="1143000"/>
            <a:ext cx="1752600" cy="2362200"/>
            <a:chOff x="4560" y="720"/>
            <a:chExt cx="1104" cy="1488"/>
          </a:xfrm>
        </p:grpSpPr>
        <p:sp>
          <p:nvSpPr>
            <p:cNvPr id="27656" name="矩形标注 97288"/>
            <p:cNvSpPr/>
            <p:nvPr/>
          </p:nvSpPr>
          <p:spPr>
            <a:xfrm rot="10800000">
              <a:off x="4560" y="720"/>
              <a:ext cx="1104" cy="1488"/>
            </a:xfrm>
            <a:prstGeom prst="wedgeRectCallout">
              <a:avLst>
                <a:gd name="adj1" fmla="val 63949"/>
                <a:gd name="adj2" fmla="val 15051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00FF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7657" name="文本框 97289"/>
            <p:cNvSpPr txBox="1"/>
            <p:nvPr/>
          </p:nvSpPr>
          <p:spPr>
            <a:xfrm>
              <a:off x="4656" y="894"/>
              <a:ext cx="1008" cy="9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认识了水的流动规律，变害为利。</a:t>
              </a:r>
              <a:endPara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97291" name="图片 97290" descr="hj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3962400"/>
            <a:ext cx="2201863" cy="2362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7292" name="组合 97291"/>
          <p:cNvGrpSpPr/>
          <p:nvPr/>
        </p:nvGrpSpPr>
        <p:grpSpPr>
          <a:xfrm>
            <a:off x="457200" y="4038600"/>
            <a:ext cx="1219200" cy="2301875"/>
            <a:chOff x="288" y="2544"/>
            <a:chExt cx="768" cy="1450"/>
          </a:xfrm>
        </p:grpSpPr>
        <p:sp>
          <p:nvSpPr>
            <p:cNvPr id="27660" name="矩形标注 97292"/>
            <p:cNvSpPr/>
            <p:nvPr/>
          </p:nvSpPr>
          <p:spPr>
            <a:xfrm>
              <a:off x="288" y="2544"/>
              <a:ext cx="768" cy="1440"/>
            </a:xfrm>
            <a:prstGeom prst="wedgeRectCallout">
              <a:avLst>
                <a:gd name="adj1" fmla="val 73440"/>
                <a:gd name="adj2" fmla="val -27361"/>
              </a:avLst>
            </a:prstGeom>
            <a:gradFill rotWithShape="0">
              <a:gsLst>
                <a:gs pos="0">
                  <a:schemeClr val="bg1"/>
                </a:gs>
                <a:gs pos="100000">
                  <a:srgbClr val="00FF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7661" name="文本框 97293"/>
            <p:cNvSpPr txBox="1"/>
            <p:nvPr/>
          </p:nvSpPr>
          <p:spPr>
            <a:xfrm>
              <a:off x="384" y="2592"/>
              <a:ext cx="624" cy="140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认识了引力规律，克服地球引力，发射火箭。</a:t>
              </a:r>
              <a:endParaRPr lang="zh-CN" altLang="en-US" sz="20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97295" name="图片 97294" descr="装潢用万能胶 AAA型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9600" y="3962400"/>
            <a:ext cx="2362200" cy="2362200"/>
          </a:xfrm>
          <a:prstGeom prst="rect">
            <a:avLst/>
          </a:prstGeom>
          <a:noFill/>
          <a:ln w="1270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97296" name="组合 97295"/>
          <p:cNvGrpSpPr/>
          <p:nvPr/>
        </p:nvGrpSpPr>
        <p:grpSpPr>
          <a:xfrm>
            <a:off x="7239000" y="3886200"/>
            <a:ext cx="1752600" cy="2362200"/>
            <a:chOff x="4560" y="2448"/>
            <a:chExt cx="1104" cy="1488"/>
          </a:xfrm>
        </p:grpSpPr>
        <p:sp>
          <p:nvSpPr>
            <p:cNvPr id="27664" name="矩形标注 97296"/>
            <p:cNvSpPr/>
            <p:nvPr/>
          </p:nvSpPr>
          <p:spPr>
            <a:xfrm rot="10800000">
              <a:off x="4560" y="2448"/>
              <a:ext cx="1104" cy="1488"/>
            </a:xfrm>
            <a:prstGeom prst="wedgeRectCallout">
              <a:avLst>
                <a:gd name="adj1" fmla="val 63949"/>
                <a:gd name="adj2" fmla="val 15051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00FF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ot="10800000"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7665" name="文本框 97297"/>
            <p:cNvSpPr txBox="1"/>
            <p:nvPr/>
          </p:nvSpPr>
          <p:spPr>
            <a:xfrm>
              <a:off x="4560" y="2630"/>
              <a:ext cx="1104" cy="90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2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掌握了化学规律，能制造装潢用万能胶 </a:t>
              </a:r>
              <a:r>
                <a:rPr lang="en-US" altLang="zh-CN" sz="2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AAA</a:t>
              </a:r>
              <a:r>
                <a:rPr lang="zh-CN" altLang="en-US" sz="2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型</a:t>
              </a:r>
              <a:endParaRPr lang="zh-CN" altLang="en-US" sz="22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7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7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97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7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9330" name="图片 99329" descr="风车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2000" cy="3378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9331" name="图片 99330" descr="太阳能热水器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335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9332" name="图片 99331" descr="三峡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52800"/>
            <a:ext cx="4572000" cy="3505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9333" name="图片 99332" descr="地热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3352800"/>
            <a:ext cx="4572000" cy="3505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7" name="图片 35841" descr="u=1677694037,2567881699&amp;gp=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328737"/>
            <a:ext cx="10369550" cy="8186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698" name="文本框 35845"/>
          <p:cNvSpPr txBox="1"/>
          <p:nvPr/>
        </p:nvSpPr>
        <p:spPr>
          <a:xfrm>
            <a:off x="539750" y="985838"/>
            <a:ext cx="727233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699" name="文本框 35847"/>
          <p:cNvSpPr txBox="1"/>
          <p:nvPr/>
        </p:nvSpPr>
        <p:spPr>
          <a:xfrm>
            <a:off x="-323850" y="-1684337"/>
            <a:ext cx="7920038" cy="60483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755650" y="2060575"/>
            <a:ext cx="8388350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华文新魏" panose="02010800040101010101" pitchFamily="2" charset="-122"/>
              </a:rPr>
              <a:t>同学们要想在学习过程中达到预想的目标应该怎么做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？</a:t>
            </a:r>
            <a:r>
              <a:rPr lang="zh-CN" altLang="en-US" sz="4800" b="1" dirty="0">
                <a:latin typeface="Arial" panose="020B0604020202020204" pitchFamily="34" charset="0"/>
              </a:rPr>
              <a:t>      </a:t>
            </a:r>
            <a:endParaRPr lang="zh-CN" altLang="en-US" sz="4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4800" dirty="0">
              <a:latin typeface="Arial" panose="020B0604020202020204" pitchFamily="34" charset="0"/>
            </a:endParaRPr>
          </a:p>
        </p:txBody>
      </p:sp>
      <p:sp>
        <p:nvSpPr>
          <p:cNvPr id="29701" name="文本框 35852"/>
          <p:cNvSpPr txBox="1"/>
          <p:nvPr/>
        </p:nvSpPr>
        <p:spPr>
          <a:xfrm>
            <a:off x="1166813" y="-458787"/>
            <a:ext cx="19653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5854" name="文本框 35853"/>
          <p:cNvSpPr txBox="1"/>
          <p:nvPr/>
        </p:nvSpPr>
        <p:spPr>
          <a:xfrm>
            <a:off x="684213" y="476250"/>
            <a:ext cx="23764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谈一谈：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84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84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85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5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5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85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1" name="图片 51201" descr="塔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87350"/>
            <a:ext cx="9144000" cy="724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文本框 51205"/>
          <p:cNvSpPr txBox="1"/>
          <p:nvPr/>
        </p:nvSpPr>
        <p:spPr>
          <a:xfrm>
            <a:off x="0" y="1844675"/>
            <a:ext cx="6192838" cy="579438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一、运动是有规律的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文本框 51206"/>
          <p:cNvSpPr txBox="1"/>
          <p:nvPr/>
        </p:nvSpPr>
        <p:spPr>
          <a:xfrm>
            <a:off x="0" y="3068638"/>
            <a:ext cx="9144000" cy="243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26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、规律的含义</a:t>
            </a:r>
            <a:endParaRPr lang="zh-CN" altLang="en-US" sz="2600" b="1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26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、规律的普遍性和客观性</a:t>
            </a:r>
            <a:endParaRPr lang="zh-CN" altLang="en-US" sz="2600" b="1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6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、规律的客观性和普遍性的要求</a:t>
            </a:r>
            <a:endParaRPr lang="zh-CN" altLang="en-US" sz="2600" b="1" dirty="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600" b="1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en-US" altLang="zh-CN" b="1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2400" b="1" dirty="0">
                <a:solidFill>
                  <a:srgbClr val="33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、自觉遵循规律，并认识利用规律</a:t>
            </a:r>
            <a:endParaRPr lang="zh-CN" altLang="en-US" sz="2400" b="1" dirty="0">
              <a:solidFill>
                <a:srgbClr val="3333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 dirty="0">
                <a:solidFill>
                  <a:srgbClr val="33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造福人类</a:t>
            </a:r>
            <a:endParaRPr lang="zh-CN" altLang="en-US" sz="2400" b="1" dirty="0">
              <a:solidFill>
                <a:srgbClr val="3333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724" name="右大括号 51207"/>
          <p:cNvSpPr/>
          <p:nvPr/>
        </p:nvSpPr>
        <p:spPr>
          <a:xfrm>
            <a:off x="5076825" y="3284538"/>
            <a:ext cx="287338" cy="2160587"/>
          </a:xfrm>
          <a:prstGeom prst="rightBrace">
            <a:avLst>
              <a:gd name="adj1" fmla="val 6259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25" name="文本框 51208"/>
          <p:cNvSpPr txBox="1"/>
          <p:nvPr/>
        </p:nvSpPr>
        <p:spPr>
          <a:xfrm>
            <a:off x="5508625" y="4076700"/>
            <a:ext cx="3635375" cy="48895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规律的客观普遍性原理</a:t>
            </a:r>
            <a:endParaRPr lang="zh-CN" altLang="en-US" sz="2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6" name="文本框 51209"/>
          <p:cNvSpPr txBox="1"/>
          <p:nvPr/>
        </p:nvSpPr>
        <p:spPr>
          <a:xfrm>
            <a:off x="323850" y="476250"/>
            <a:ext cx="547211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本课小结</a:t>
            </a:r>
            <a:endParaRPr lang="zh-CN" altLang="en-US" sz="44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文本框 70657"/>
          <p:cNvSpPr txBox="1"/>
          <p:nvPr/>
        </p:nvSpPr>
        <p:spPr>
          <a:xfrm>
            <a:off x="441325" y="827088"/>
            <a:ext cx="1841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endParaRPr sz="4400" b="1" noProof="1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6" name="文本框 70658"/>
          <p:cNvSpPr txBox="1"/>
          <p:nvPr/>
        </p:nvSpPr>
        <p:spPr>
          <a:xfrm>
            <a:off x="358775" y="476250"/>
            <a:ext cx="8785225" cy="6008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3600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单项选择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我国古代思想家荀子说：“天行有常，不为尧存，不为桀亡”，这些话说明（    ）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、规律的存在和发生作用可以由人的主观意识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决定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、自然规律具有客观性，社会规律不具有客观性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、规律是不以人的意志为转移的 ，具有客观性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、规律是可以认识和利用的</a:t>
            </a:r>
            <a:endParaRPr lang="zh-CN" altLang="en-US" sz="32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endParaRPr lang="zh-CN" altLang="en-US" sz="3200" b="1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660" name="文本框 70659"/>
          <p:cNvSpPr txBox="1"/>
          <p:nvPr/>
        </p:nvSpPr>
        <p:spPr>
          <a:xfrm>
            <a:off x="7740650" y="908050"/>
            <a:ext cx="798513" cy="15557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96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endParaRPr lang="en-US" altLang="zh-CN" sz="96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69" name="图片 60417" descr="花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2413" cy="6856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9" name="矩形 60418"/>
          <p:cNvSpPr>
            <a:spLocks noRot="1"/>
          </p:cNvSpPr>
          <p:nvPr/>
        </p:nvSpPr>
        <p:spPr>
          <a:xfrm>
            <a:off x="250825" y="908050"/>
            <a:ext cx="8675688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  2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、“</a:t>
            </a:r>
            <a:r>
              <a:rPr lang="zh-CN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揠苗助长”事与愿违，“庖丁解牛”事半功倍，据此回答以下两题：</a:t>
            </a:r>
            <a:endParaRPr lang="zh-CN" altLang="en-US" sz="3600" b="1" dirty="0">
              <a:effectLst>
                <a:outerShdw blurRad="38100" dist="38100" dir="2700000">
                  <a:srgbClr val="C0C0C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0420" name="矩形 60419"/>
          <p:cNvSpPr>
            <a:spLocks noRot="1"/>
          </p:cNvSpPr>
          <p:nvPr/>
        </p:nvSpPr>
        <p:spPr>
          <a:xfrm>
            <a:off x="179388" y="2054225"/>
            <a:ext cx="8964613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609600" lvl="0" indent="-609600" fontAlgn="base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 strike="noStrike" noProof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   </a:t>
            </a:r>
            <a:r>
              <a:rPr lang="en-US" altLang="zh-CN" sz="3600" b="1" strike="noStrike" noProof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“</a:t>
            </a:r>
            <a:r>
              <a:rPr lang="zh-CN" altLang="en-US" sz="3600" b="1" strike="noStrike" noProof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揠苗助长”的错误主要在于：</a:t>
            </a:r>
            <a:endParaRPr lang="zh-CN" altLang="en-US" sz="3600" b="1" strike="noStrike" noProof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609600" lvl="0" indent="-609600" fontAlgn="base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A.</a:t>
            </a:r>
            <a:r>
              <a:rPr lang="zh-CN" altLang="en-US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夸大的规律的客观性</a:t>
            </a:r>
            <a:endParaRPr lang="zh-CN" altLang="en-US" sz="3600" b="1" strike="noStrike" noProof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609600" lvl="0" indent="-609600" fontAlgn="base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B.</a:t>
            </a:r>
            <a:r>
              <a:rPr lang="zh-CN" altLang="en-US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忽视了人的主观能动性和创造性</a:t>
            </a:r>
            <a:endParaRPr lang="zh-CN" altLang="en-US" sz="3600" b="1" strike="noStrike" noProof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609600" lvl="0" indent="-609600" fontAlgn="base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C.</a:t>
            </a:r>
            <a:r>
              <a:rPr lang="zh-CN" altLang="en-US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夸大了人的主观能动性，忽视了规律的客观性</a:t>
            </a:r>
            <a:endParaRPr lang="zh-CN" altLang="en-US" sz="3600" b="1" strike="noStrike" noProof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609600" lvl="0" indent="-609600" fontAlgn="base">
              <a:spcBef>
                <a:spcPct val="20000"/>
              </a:spcBef>
              <a:buClr>
                <a:srgbClr val="996633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D.</a:t>
            </a:r>
            <a:r>
              <a:rPr lang="zh-CN" altLang="en-US" sz="3600" b="1" strike="noStrike" noProof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ea"/>
              </a:rPr>
              <a:t>夸大了客观条件对主观能动性的制约</a:t>
            </a:r>
            <a:endParaRPr lang="zh-CN" altLang="en-US" sz="3600" b="1" strike="noStrike" noProof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0421" name="文本框 60420"/>
          <p:cNvSpPr txBox="1"/>
          <p:nvPr/>
        </p:nvSpPr>
        <p:spPr>
          <a:xfrm>
            <a:off x="7573963" y="2057400"/>
            <a:ext cx="884237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7200" b="1">
                <a:solidFill>
                  <a:srgbClr val="FF3300"/>
                </a:solidFill>
                <a:latin typeface="Arial" panose="020B0604020202020204" pitchFamily="34" charset="0"/>
              </a:rPr>
              <a:t>C</a:t>
            </a:r>
            <a:endParaRPr lang="en-US" altLang="zh-CN" sz="72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3" name="图片 40961" descr="200511161312431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1755775"/>
            <a:ext cx="9229725" cy="10298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4" name="文本框 40962"/>
          <p:cNvSpPr txBox="1"/>
          <p:nvPr/>
        </p:nvSpPr>
        <p:spPr>
          <a:xfrm>
            <a:off x="468313" y="1341438"/>
            <a:ext cx="426402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（１）红灯停，绿灯行</a:t>
            </a:r>
            <a:endParaRPr lang="zh-CN" altLang="en-US" sz="32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5" name="文本框 40963"/>
          <p:cNvSpPr txBox="1"/>
          <p:nvPr/>
        </p:nvSpPr>
        <p:spPr>
          <a:xfrm>
            <a:off x="323850" y="2708275"/>
            <a:ext cx="5224463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（２）乌鸦报丧，喜鹊叫喜</a:t>
            </a:r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zh-CN" altLang="en-US" sz="32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796" name="文本框 40964"/>
          <p:cNvSpPr txBox="1"/>
          <p:nvPr/>
        </p:nvSpPr>
        <p:spPr>
          <a:xfrm>
            <a:off x="684213" y="4464050"/>
            <a:ext cx="283527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）新陈代谢</a:t>
            </a:r>
            <a:endParaRPr lang="zh-CN" altLang="en-US" sz="3200" b="1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0966" name="文本框 40965"/>
          <p:cNvSpPr txBox="1"/>
          <p:nvPr/>
        </p:nvSpPr>
        <p:spPr>
          <a:xfrm>
            <a:off x="5364163" y="1052513"/>
            <a:ext cx="2438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规则，人制定的，强加的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40969" name="文本框 40968"/>
          <p:cNvSpPr txBox="1"/>
          <p:nvPr/>
        </p:nvSpPr>
        <p:spPr>
          <a:xfrm>
            <a:off x="5651500" y="2636838"/>
            <a:ext cx="161607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仿宋_GB2312" pitchFamily="49" charset="-122"/>
              </a:rPr>
              <a:t>唯心主义主观意识赋予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  <p:sp>
        <p:nvSpPr>
          <p:cNvPr id="40970" name="文本框 40969"/>
          <p:cNvSpPr txBox="1"/>
          <p:nvPr/>
        </p:nvSpPr>
        <p:spPr>
          <a:xfrm>
            <a:off x="4500563" y="4437063"/>
            <a:ext cx="30956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规律，生物体本身所固有的联系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3800" name="文本框 40970"/>
          <p:cNvSpPr txBox="1"/>
          <p:nvPr/>
        </p:nvSpPr>
        <p:spPr>
          <a:xfrm>
            <a:off x="827088" y="5516563"/>
            <a:ext cx="548798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001817"/>
                </a:solidFill>
                <a:latin typeface="Times New Roman" panose="02020603050405020304" pitchFamily="18" charset="0"/>
              </a:rPr>
              <a:t>上述哪些属于规律，为什么？</a:t>
            </a:r>
            <a:endParaRPr lang="zh-CN" altLang="en-US" sz="3200" b="1">
              <a:solidFill>
                <a:srgbClr val="001817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801" name="文本框 40971"/>
          <p:cNvSpPr txBox="1"/>
          <p:nvPr/>
        </p:nvSpPr>
        <p:spPr>
          <a:xfrm>
            <a:off x="971550" y="692150"/>
            <a:ext cx="2216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方正大标宋简体" panose="03000509000000000000" pitchFamily="2" charset="-122"/>
              </a:rPr>
              <a:t>回答问题：</a:t>
            </a:r>
            <a:endParaRPr lang="zh-CN" altLang="en-US" sz="3200" b="1">
              <a:latin typeface="Times New Roman" panose="02020603050405020304" pitchFamily="18" charset="0"/>
              <a:ea typeface="方正大标宋简体" panose="03000509000000000000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  <p:bldP spid="40969" grpId="1"/>
      <p:bldP spid="409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文本框 38913"/>
          <p:cNvSpPr txBox="1"/>
          <p:nvPr/>
        </p:nvSpPr>
        <p:spPr>
          <a:xfrm>
            <a:off x="0" y="2060575"/>
            <a:ext cx="9144000" cy="436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Arial" panose="020B0604020202020204" pitchFamily="34" charset="0"/>
              </a:rPr>
              <a:t>　　　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因为它违背能量守恒与转化定律，是不科学的。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　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规律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是事物运动过程中固有的本质的、必然的、稳定的联系。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规律是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客观的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，是不以人的意志为转移的，它既不能被创造，也不能被消灭。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规律是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普遍的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，自然界、人类社会和人的思维，在其运动变化和发展的过程中，都遵循其固有的规律。没有规律的物质运动是不存在的，</a:t>
            </a:r>
            <a:b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　　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规律的客观性和普遍性要求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我们要遵遁规律，按客观规律办事，一旦违背规律，人们就会受到规律的惩罚。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8" name="文本框 38914"/>
          <p:cNvSpPr txBox="1"/>
          <p:nvPr/>
        </p:nvSpPr>
        <p:spPr>
          <a:xfrm>
            <a:off x="250825" y="0"/>
            <a:ext cx="8280400" cy="17986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想一想Ｐ３３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（１）“永动机”为什么无法制造出来？</a:t>
            </a:r>
            <a:b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</a:b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49" charset="-122"/>
              </a:rPr>
              <a:t>（２）焦耳的成功给了我们什么启示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4819" name="文本框 38915"/>
          <p:cNvSpPr txBox="1"/>
          <p:nvPr/>
        </p:nvSpPr>
        <p:spPr>
          <a:xfrm>
            <a:off x="7019925" y="6858000"/>
            <a:ext cx="720725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34820" name="图片 38916" descr="问号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35825" y="0"/>
            <a:ext cx="1908175" cy="17732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CDESIGNO</Template>
  <TotalTime>0</TotalTime>
  <Words>1718</Words>
  <Application>WPS 演示</Application>
  <PresentationFormat>在屏幕上显示</PresentationFormat>
  <Paragraphs>213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  <vt:variant>
        <vt:lpstr>自定义放映</vt:lpstr>
      </vt:variant>
      <vt:variant>
        <vt:i4>1</vt:i4>
      </vt:variant>
    </vt:vector>
  </HeadingPairs>
  <TitlesOfParts>
    <vt:vector size="43" baseType="lpstr">
      <vt:lpstr>Arial</vt:lpstr>
      <vt:lpstr>宋体</vt:lpstr>
      <vt:lpstr>Wingdings</vt:lpstr>
      <vt:lpstr>华文彩云</vt:lpstr>
      <vt:lpstr>隶书</vt:lpstr>
      <vt:lpstr>Times New Roman</vt:lpstr>
      <vt:lpstr>黑体</vt:lpstr>
      <vt:lpstr>楷体_GB2312</vt:lpstr>
      <vt:lpstr>新宋体</vt:lpstr>
      <vt:lpstr>华文新魏</vt:lpstr>
      <vt:lpstr>MS Sans Serif</vt:lpstr>
      <vt:lpstr>魂心</vt:lpstr>
      <vt:lpstr>华文细黑</vt:lpstr>
      <vt:lpstr>华文行楷</vt:lpstr>
      <vt:lpstr>仿宋_GB2312</vt:lpstr>
      <vt:lpstr>仿宋</vt:lpstr>
      <vt:lpstr>方正大标宋简体</vt:lpstr>
      <vt:lpstr>华文中宋</vt:lpstr>
      <vt:lpstr>微软雅黑</vt:lpstr>
      <vt:lpstr>Arial Unicode MS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自定义放映2</vt:lpstr>
    </vt:vector>
  </TitlesOfParts>
  <Company>workgroup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zxs</dc:creator>
  <cp:lastModifiedBy>Administrator</cp:lastModifiedBy>
  <cp:revision>93</cp:revision>
  <dcterms:created xsi:type="dcterms:W3CDTF">2006-11-01T16:06:16Z</dcterms:created>
  <dcterms:modified xsi:type="dcterms:W3CDTF">2020-01-10T09:20:35Z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