
<file path=[Content_Types].xml><?xml version="1.0" encoding="utf-8"?>
<Types xmlns="http://schemas.openxmlformats.org/package/2006/content-types"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368" r:id="rId4"/>
    <p:sldId id="302" r:id="rId5"/>
    <p:sldId id="369" r:id="rId6"/>
    <p:sldId id="257" r:id="rId7"/>
    <p:sldId id="363" r:id="rId8"/>
    <p:sldId id="366" r:id="rId9"/>
    <p:sldId id="365" r:id="rId10"/>
    <p:sldId id="367" r:id="rId11"/>
    <p:sldId id="370" r:id="rId12"/>
    <p:sldId id="373" r:id="rId13"/>
    <p:sldId id="374" r:id="rId14"/>
    <p:sldId id="343" r:id="rId15"/>
    <p:sldId id="375" r:id="rId16"/>
    <p:sldId id="345" r:id="rId17"/>
    <p:sldId id="376" r:id="rId18"/>
    <p:sldId id="346" r:id="rId19"/>
    <p:sldId id="377" r:id="rId20"/>
    <p:sldId id="276" r:id="rId21"/>
    <p:sldId id="287" r:id="rId22"/>
    <p:sldId id="313" r:id="rId23"/>
  </p:sldIdLst>
  <p:sldSz cx="9144000" cy="6858000" type="screen4x3"/>
  <p:notesSz cx="6858000" cy="9144000"/>
  <p:defaultTextStyle>
    <a:defPPr>
      <a:defRPr lang="zh-CN"/>
    </a:defPPr>
    <a:lvl1pPr marL="0" lvl="0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ctr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99CCFF"/>
    <a:srgbClr val="FFFF00"/>
    <a:srgbClr val="008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244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3.GIF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1" Type="http://schemas.openxmlformats.org/officeDocument/2006/relationships/slide" Target="slide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1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" Target="slide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1" Type="http://schemas.openxmlformats.org/officeDocument/2006/relationships/slide" Target="slide1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" Target="slide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1" Type="http://schemas.openxmlformats.org/officeDocument/2006/relationships/slide" Target="slide1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7.xml"/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.jpeg"/><Relationship Id="rId1" Type="http://schemas.openxmlformats.org/officeDocument/2006/relationships/slide" Target="slide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标题 5121"/>
          <p:cNvSpPr>
            <a:spLocks noGrp="1"/>
          </p:cNvSpPr>
          <p:nvPr>
            <p:ph type="title"/>
          </p:nvPr>
        </p:nvSpPr>
        <p:spPr>
          <a:xfrm>
            <a:off x="2266950" y="647700"/>
            <a:ext cx="3960813" cy="765175"/>
          </a:xfrm>
          <a:solidFill>
            <a:schemeClr val="folHlink"/>
          </a:solidFill>
          <a:ln w="76200" cmpd="tri">
            <a:solidFill>
              <a:srgbClr val="0000FF"/>
            </a:solidFill>
            <a:miter/>
          </a:ln>
        </p:spPr>
        <p:txBody>
          <a:bodyPr anchor="ctr"/>
          <a:p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已学的论证方法</a:t>
            </a: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5123" name="图片 5122" descr="Xbutton11">
            <a:hlinkClick r:id="" action="ppaction://noaction"/>
          </p:cNvPr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24075" y="4292600"/>
            <a:ext cx="827088" cy="828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4" name="文本框 5123"/>
          <p:cNvSpPr txBox="1"/>
          <p:nvPr/>
        </p:nvSpPr>
        <p:spPr>
          <a:xfrm>
            <a:off x="3779838" y="4149725"/>
            <a:ext cx="2590800" cy="6397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假设论证</a:t>
            </a:r>
            <a:endParaRPr lang="zh-CN" altLang="en-US" sz="3600" b="1" dirty="0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5125" name="文本框 5124"/>
          <p:cNvSpPr txBox="1"/>
          <p:nvPr/>
        </p:nvSpPr>
        <p:spPr>
          <a:xfrm>
            <a:off x="3708400" y="2420938"/>
            <a:ext cx="2590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因果论证</a:t>
            </a:r>
            <a:endParaRPr lang="zh-CN" altLang="en-US" sz="3600" b="1"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5126" name="图片 5125" descr="Xbutton11">
            <a:hlinkClick r:id="" action="ppaction://noaction"/>
          </p:cNvPr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24075" y="2349500"/>
            <a:ext cx="827088" cy="900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7" name="图片 5126" descr="46+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891460">
            <a:off x="34925" y="71438"/>
            <a:ext cx="436563" cy="620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8" name="文本框 5127"/>
          <p:cNvSpPr txBox="1"/>
          <p:nvPr/>
        </p:nvSpPr>
        <p:spPr>
          <a:xfrm>
            <a:off x="539750" y="0"/>
            <a:ext cx="2087563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1">
                <a:solidFill>
                  <a:srgbClr val="008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知识回顾</a:t>
            </a:r>
            <a:endParaRPr lang="zh-CN" altLang="en-US" sz="3200" b="1">
              <a:solidFill>
                <a:srgbClr val="008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5129" name="图片 5128" descr="46+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299374">
            <a:off x="2517775" y="-106362"/>
            <a:ext cx="506413" cy="720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4" name="标题 3073"/>
          <p:cNvSpPr>
            <a:spLocks noGrp="1"/>
          </p:cNvSpPr>
          <p:nvPr>
            <p:ph type="title"/>
          </p:nvPr>
        </p:nvSpPr>
        <p:spPr/>
        <p:txBody>
          <a:bodyPr anchor="ctr"/>
          <a:p/>
        </p:txBody>
      </p:sp>
      <p:sp>
        <p:nvSpPr>
          <p:cNvPr id="3075" name="文本占位符 3074"/>
          <p:cNvSpPr>
            <a:spLocks noGrp="1"/>
          </p:cNvSpPr>
          <p:nvPr>
            <p:ph type="body" idx="1"/>
          </p:nvPr>
        </p:nvSpPr>
        <p:spPr/>
        <p:txBody>
          <a:bodyPr/>
          <a:p>
            <a:pPr marL="1905" indent="-344805" algn="ctr">
              <a:buNone/>
            </a:pPr>
            <a:r>
              <a:rPr lang="zh-CN" altLang="en-US" sz="4400" b="1" dirty="0">
                <a:solidFill>
                  <a:srgbClr val="FF0000"/>
                </a:solidFill>
              </a:rPr>
              <a:t>议 论 文 论 据 分 析 法 </a:t>
            </a:r>
            <a:endParaRPr lang="zh-CN" altLang="en-US" sz="4400" b="1" dirty="0">
              <a:solidFill>
                <a:srgbClr val="FF0000"/>
              </a:solidFill>
            </a:endParaRPr>
          </a:p>
          <a:p>
            <a:pPr marL="1905" indent="-344805" algn="ctr">
              <a:buNone/>
            </a:pPr>
            <a:endParaRPr lang="zh-CN" altLang="en-US" sz="4400" b="1" dirty="0">
              <a:solidFill>
                <a:srgbClr val="FF0000"/>
              </a:solidFill>
            </a:endParaRPr>
          </a:p>
          <a:p>
            <a:pPr marL="1905" indent="-344805" algn="ctr">
              <a:buNone/>
            </a:pPr>
            <a:r>
              <a:rPr lang="zh-CN" altLang="en-US" sz="4400" b="1" dirty="0">
                <a:solidFill>
                  <a:srgbClr val="FF0000"/>
                </a:solidFill>
              </a:rPr>
              <a:t>                         </a:t>
            </a:r>
            <a:r>
              <a:rPr lang="zh-CN" altLang="en-US" sz="4400" b="1" dirty="0">
                <a:solidFill>
                  <a:srgbClr val="FF0000"/>
                </a:solidFill>
                <a:latin typeface="Arial" panose="020B0604020202020204" pitchFamily="34" charset="0"/>
              </a:rPr>
              <a:t>——</a:t>
            </a:r>
            <a:r>
              <a:rPr lang="zh-CN" altLang="en-US" sz="4400" b="1" dirty="0">
                <a:solidFill>
                  <a:srgbClr val="FF0000"/>
                </a:solidFill>
              </a:rPr>
              <a:t>正反对比法</a:t>
            </a:r>
            <a:endParaRPr lang="zh-CN" alt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文本框 6145"/>
          <p:cNvSpPr txBox="1"/>
          <p:nvPr/>
        </p:nvSpPr>
        <p:spPr>
          <a:xfrm>
            <a:off x="900113" y="1557338"/>
            <a:ext cx="72009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对比论证</a:t>
            </a:r>
            <a:r>
              <a:rPr lang="en-US" altLang="zh-CN" sz="36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——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用</a:t>
            </a:r>
            <a:r>
              <a:rPr lang="zh-CN" altLang="en-US" sz="36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相反或相对</a:t>
            </a:r>
            <a:r>
              <a:rPr lang="zh-CN" altLang="en-US" sz="36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的两方面事实或道理论证论点的方法。</a:t>
            </a:r>
            <a:endParaRPr lang="zh-CN" altLang="en-US" sz="36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147" name="矩形 6146"/>
          <p:cNvSpPr/>
          <p:nvPr/>
        </p:nvSpPr>
        <p:spPr>
          <a:xfrm>
            <a:off x="2266950" y="549275"/>
            <a:ext cx="3960813" cy="765175"/>
          </a:xfrm>
          <a:prstGeom prst="rect">
            <a:avLst/>
          </a:prstGeom>
          <a:solidFill>
            <a:schemeClr val="folHlink"/>
          </a:solidFill>
          <a:ln w="76200" cap="flat" cmpd="tri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概念感知</a:t>
            </a:r>
            <a:endParaRPr lang="zh-CN" altLang="en-US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6148" name="矩形 6147"/>
          <p:cNvSpPr/>
          <p:nvPr/>
        </p:nvSpPr>
        <p:spPr>
          <a:xfrm>
            <a:off x="684213" y="3213100"/>
            <a:ext cx="8208962" cy="1512888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algn="l">
              <a:buClrTx/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楷体_GB2312" pitchFamily="1" charset="-122"/>
              </a:rPr>
              <a:t>想一想：</a:t>
            </a:r>
            <a:r>
              <a:rPr lang="zh-CN" altLang="en-US" sz="3600" b="1">
                <a:solidFill>
                  <a:schemeClr val="tx2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2" charset="0"/>
                <a:ea typeface="楷体_GB2312" pitchFamily="1" charset="-122"/>
              </a:rPr>
              <a:t>我们学过的课文，哪些内容运用到了对比论证法？</a:t>
            </a:r>
            <a:endParaRPr lang="zh-CN" altLang="en-US" sz="3600" b="1">
              <a:solidFill>
                <a:schemeClr val="tx2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1117600" y="5229225"/>
            <a:ext cx="6048375" cy="118903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l"/>
            <a:r>
              <a:rPr lang="zh-CN" altLang="en-US" sz="2400" b="1" dirty="0">
                <a:latin typeface="Arial" panose="020B0604020202020204" pitchFamily="34" charset="0"/>
              </a:rPr>
              <a:t>1、《劝学》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l"/>
            <a:r>
              <a:rPr lang="zh-CN" altLang="en-US" sz="2400" b="1" dirty="0">
                <a:latin typeface="Arial" panose="020B0604020202020204" pitchFamily="34" charset="0"/>
              </a:rPr>
              <a:t>2、《师说》</a:t>
            </a:r>
            <a:endParaRPr lang="zh-CN" altLang="en-US" sz="2400" b="1" dirty="0">
              <a:latin typeface="Arial" panose="020B0604020202020204" pitchFamily="34" charset="0"/>
            </a:endParaRPr>
          </a:p>
          <a:p>
            <a:pPr algn="l"/>
            <a:r>
              <a:rPr lang="zh-CN" altLang="en-US" sz="2400" b="1" dirty="0">
                <a:latin typeface="Arial" panose="020B0604020202020204" pitchFamily="34" charset="0"/>
              </a:rPr>
              <a:t>3、《过秦论》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49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7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149">
                                            <p:txEl>
                                              <p:charRg st="7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charRg st="14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149">
                                            <p:txEl>
                                              <p:charRg st="14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4097"/>
          <p:cNvSpPr/>
          <p:nvPr/>
        </p:nvSpPr>
        <p:spPr>
          <a:xfrm>
            <a:off x="611188" y="1174750"/>
            <a:ext cx="8210550" cy="44862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l"/>
            <a:endParaRPr lang="en-US" altLang="zh-CN" sz="3600" b="1">
              <a:latin typeface="Arial" panose="020B0604020202020204" pitchFamily="34" charset="0"/>
            </a:endParaRPr>
          </a:p>
          <a:p>
            <a:pPr algn="l"/>
            <a:r>
              <a:rPr lang="en-US" altLang="zh-CN" sz="3600" b="1">
                <a:latin typeface="Arial" panose="020B0604020202020204" pitchFamily="34" charset="0"/>
              </a:rPr>
              <a:t>1</a:t>
            </a:r>
            <a:r>
              <a:rPr lang="zh-CN" altLang="en-US" sz="3600" b="1">
                <a:latin typeface="Arial" panose="020B0604020202020204" pitchFamily="34" charset="0"/>
              </a:rPr>
              <a:t>、了解议论文对比论证法的效果作用。</a:t>
            </a:r>
            <a:endParaRPr lang="zh-CN" altLang="en-US" sz="3600" b="1">
              <a:latin typeface="Arial" panose="020B0604020202020204" pitchFamily="34" charset="0"/>
            </a:endParaRPr>
          </a:p>
          <a:p>
            <a:pPr algn="l"/>
            <a:endParaRPr lang="zh-CN" altLang="en-US" sz="3600" b="1">
              <a:latin typeface="Arial" panose="020B0604020202020204" pitchFamily="34" charset="0"/>
            </a:endParaRPr>
          </a:p>
          <a:p>
            <a:pPr algn="l"/>
            <a:r>
              <a:rPr lang="en-US" altLang="zh-CN" sz="3600" b="1">
                <a:latin typeface="Arial" panose="020B0604020202020204" pitchFamily="34" charset="0"/>
              </a:rPr>
              <a:t>2</a:t>
            </a:r>
            <a:r>
              <a:rPr lang="zh-CN" altLang="en-US" sz="3600" b="1">
                <a:latin typeface="Arial" panose="020B0604020202020204" pitchFamily="34" charset="0"/>
              </a:rPr>
              <a:t>、掌握对比论证法运用原则。</a:t>
            </a:r>
            <a:endParaRPr lang="zh-CN" altLang="en-US" sz="3600" b="1">
              <a:latin typeface="Arial" panose="020B0604020202020204" pitchFamily="34" charset="0"/>
            </a:endParaRPr>
          </a:p>
          <a:p>
            <a:pPr algn="l"/>
            <a:endParaRPr lang="zh-CN" altLang="en-US" sz="3600" b="1">
              <a:latin typeface="Arial" panose="020B0604020202020204" pitchFamily="34" charset="0"/>
            </a:endParaRPr>
          </a:p>
          <a:p>
            <a:pPr algn="l"/>
            <a:r>
              <a:rPr lang="en-US" altLang="zh-CN" sz="3600" b="1">
                <a:latin typeface="Arial" panose="020B0604020202020204" pitchFamily="34" charset="0"/>
              </a:rPr>
              <a:t>3</a:t>
            </a:r>
            <a:r>
              <a:rPr lang="zh-CN" altLang="en-US" sz="3600" b="1">
                <a:latin typeface="Arial" panose="020B0604020202020204" pitchFamily="34" charset="0"/>
              </a:rPr>
              <a:t>、培养良好的思维品质。</a:t>
            </a:r>
            <a:endParaRPr lang="zh-CN" altLang="en-US" sz="3600" b="1">
              <a:latin typeface="Arial" panose="020B0604020202020204" pitchFamily="34" charset="0"/>
            </a:endParaRPr>
          </a:p>
          <a:p>
            <a:pPr algn="l"/>
            <a:endParaRPr lang="zh-CN" altLang="en-US" sz="3600" b="1">
              <a:latin typeface="Arial" panose="020B0604020202020204" pitchFamily="34" charset="0"/>
            </a:endParaRPr>
          </a:p>
          <a:p>
            <a:pPr algn="l"/>
            <a:r>
              <a:rPr lang="en-US" altLang="zh-CN" sz="3600" b="1">
                <a:latin typeface="Arial" panose="020B0604020202020204" pitchFamily="34" charset="0"/>
              </a:rPr>
              <a:t>4</a:t>
            </a:r>
            <a:r>
              <a:rPr lang="zh-CN" altLang="en-US" sz="3600" b="1">
                <a:latin typeface="Arial" panose="020B0604020202020204" pitchFamily="34" charset="0"/>
              </a:rPr>
              <a:t>、升格练习。</a:t>
            </a:r>
            <a:endParaRPr lang="zh-CN" altLang="en-US" sz="3600" b="1">
              <a:latin typeface="Arial" panose="020B0604020202020204" pitchFamily="34" charset="0"/>
            </a:endParaRPr>
          </a:p>
        </p:txBody>
      </p:sp>
      <p:sp>
        <p:nvSpPr>
          <p:cNvPr id="4099" name="矩形 4098"/>
          <p:cNvSpPr/>
          <p:nvPr/>
        </p:nvSpPr>
        <p:spPr>
          <a:xfrm>
            <a:off x="2411413" y="549275"/>
            <a:ext cx="3455987" cy="765175"/>
          </a:xfrm>
          <a:prstGeom prst="rect">
            <a:avLst/>
          </a:prstGeom>
          <a:solidFill>
            <a:schemeClr val="folHlink"/>
          </a:solidFill>
          <a:ln w="76200" cap="flat" cmpd="tri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学习目标</a:t>
            </a:r>
            <a:endParaRPr lang="zh-CN" altLang="en-US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921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>
                <a:solidFill>
                  <a:schemeClr val="tx1"/>
                </a:solidFill>
              </a:rPr>
              <a:t>横比</a:t>
            </a:r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/>
        <p:txBody>
          <a:bodyPr/>
          <a:p>
            <a:r>
              <a:rPr lang="zh-CN" altLang="en-US" b="1"/>
              <a:t>将发生在同一时期、同一区域的两种性质截然相反的或者有差异的事物进行比较。通过这样的对比，对错误的或者差的事物予以否定，对正确或者好的事物进行肯定。这种对比叫做“</a:t>
            </a:r>
            <a:r>
              <a:rPr lang="zh-CN" altLang="en-US" b="1">
                <a:solidFill>
                  <a:srgbClr val="0000CC"/>
                </a:solidFill>
              </a:rPr>
              <a:t>横比</a:t>
            </a:r>
            <a:r>
              <a:rPr lang="zh-CN" altLang="en-US"/>
              <a:t>”。 </a:t>
            </a:r>
            <a:endParaRPr lang="zh-CN" altLang="en-US"/>
          </a:p>
          <a:p>
            <a:r>
              <a:rPr lang="zh-CN" altLang="en-US" b="1"/>
              <a:t>。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title"/>
          </p:nvPr>
        </p:nvSpPr>
        <p:spPr>
          <a:xfrm>
            <a:off x="1619250" y="476250"/>
            <a:ext cx="5562600" cy="765175"/>
          </a:xfrm>
        </p:spPr>
        <p:txBody>
          <a:bodyPr anchor="ctr"/>
          <a:p>
            <a:r>
              <a:rPr lang="zh-CN" altLang="en-US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横比论证法范例</a:t>
            </a:r>
            <a:endParaRPr lang="zh-CN" altLang="en-US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22531" name="图片 22530" descr="Xbutton1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2163" y="476250"/>
            <a:ext cx="827087" cy="827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22531"/>
          <p:cNvSpPr txBox="1"/>
          <p:nvPr/>
        </p:nvSpPr>
        <p:spPr>
          <a:xfrm>
            <a:off x="250825" y="1412875"/>
            <a:ext cx="8424863" cy="4338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lang="zh-CN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从谏如流，有利于国家的发展。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商纣王自高自大，一意孤行，最终落得个葬身火海的下场；唐太宗虚心纳下，开创了“贞观盛世”；楚怀王闭目塞听，弃屈子的诤谏于不顾，落得个客死他乡的结果；齐威王善于纳谏，门庭若市，赢得诸侯朝拜。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这样的事例不胜枚举，同是帝王，为何结局如此不同？原因就在于他们对待谏言的态度不同。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由此看来，要想治理好国家，“从谏如流”势在必行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!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             ——《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论“从谏如流”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》</a:t>
            </a:r>
            <a:endParaRPr lang="en-US" altLang="zh-CN" sz="3200" b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标题 921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>
                <a:solidFill>
                  <a:schemeClr val="tx1"/>
                </a:solidFill>
              </a:rPr>
              <a:t>纵比</a:t>
            </a:r>
            <a:endParaRPr lang="zh-CN" altLang="en-US" b="1">
              <a:solidFill>
                <a:schemeClr val="tx1"/>
              </a:solidFill>
            </a:endParaRPr>
          </a:p>
        </p:txBody>
      </p:sp>
      <p:sp>
        <p:nvSpPr>
          <p:cNvPr id="9219" name="文本占位符 9218"/>
          <p:cNvSpPr>
            <a:spLocks noGrp="1"/>
          </p:cNvSpPr>
          <p:nvPr>
            <p:ph type="body"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/>
              <a:t> </a:t>
            </a:r>
            <a:endParaRPr lang="zh-CN" altLang="en-US"/>
          </a:p>
          <a:p>
            <a:pPr marL="0" indent="0">
              <a:buNone/>
            </a:pPr>
            <a:r>
              <a:rPr lang="zh-CN" altLang="en-US" b="1"/>
              <a:t>将同一事物在不同的时间、地点的不同情况进行比较。这种对比叫做“</a:t>
            </a:r>
            <a:r>
              <a:rPr lang="zh-CN" altLang="en-US" b="1">
                <a:solidFill>
                  <a:srgbClr val="0000CC"/>
                </a:solidFill>
              </a:rPr>
              <a:t>纵比</a:t>
            </a:r>
            <a:r>
              <a:rPr lang="zh-CN" altLang="en-US" b="1"/>
              <a:t>”。</a:t>
            </a:r>
            <a:r>
              <a:rPr lang="zh-CN" altLang="en-US"/>
              <a:t> </a:t>
            </a:r>
            <a:endParaRPr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title"/>
          </p:nvPr>
        </p:nvSpPr>
        <p:spPr>
          <a:xfrm>
            <a:off x="1619250" y="476250"/>
            <a:ext cx="5562600" cy="765175"/>
          </a:xfrm>
        </p:spPr>
        <p:txBody>
          <a:bodyPr anchor="ctr"/>
          <a:p>
            <a:r>
              <a:rPr lang="zh-CN" altLang="en-US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纵比论证法范例</a:t>
            </a:r>
            <a:endParaRPr lang="zh-CN" altLang="en-US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22531" name="图片 22530" descr="Xbutton1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2163" y="476250"/>
            <a:ext cx="827087" cy="827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22531"/>
          <p:cNvSpPr txBox="1"/>
          <p:nvPr/>
        </p:nvSpPr>
        <p:spPr>
          <a:xfrm>
            <a:off x="250825" y="1412875"/>
            <a:ext cx="8424863" cy="37230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 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天才出于勤奋</a:t>
            </a:r>
            <a:r>
              <a:rPr lang="zh-CN" altLang="en-US" sz="2400" b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。仲永生五年，即能写诗四句，“传一乡秀才观之”，且从此“指物作诗立就，其文理皆有可观者”；可是此后他父亲即带着他四处去拜见同县的人，以求取钱币，不再让他学习，因此到十二三岁时，他便不能像先前那样作诗了，到了二十岁时，更是像普通人一样毫无特色了。</a:t>
            </a:r>
            <a:endParaRPr lang="zh-CN" altLang="en-US" sz="2400" b="1">
              <a:solidFill>
                <a:srgbClr val="006699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zh-CN" altLang="en-US" sz="2400" b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 应该说，方仲永的天资是相当聪颖的，决非常人可比，然而即便是这样天资过人的人，如果不重视后天的学习，如果离开了勤奋刻苦，也是断然不可能成才的。方仲永这前后变化的过程，正有力地说明了“天才在于勤奋”的道理。</a:t>
            </a:r>
            <a:endParaRPr lang="zh-CN" altLang="en-US" sz="2400" b="1">
              <a:solidFill>
                <a:srgbClr val="006699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716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b="1">
              <a:effectLst>
                <a:outerShdw blurRad="38100" dist="38100" dir="2700000">
                  <a:srgbClr val="FFFFFF"/>
                </a:outerShdw>
              </a:effectLst>
              <a:ea typeface="隶书" pitchFamily="1" charset="-122"/>
            </a:endParaRPr>
          </a:p>
        </p:txBody>
      </p:sp>
      <p:sp>
        <p:nvSpPr>
          <p:cNvPr id="7171" name="文本占位符 7170"/>
          <p:cNvSpPr>
            <a:spLocks noGrp="1"/>
          </p:cNvSpPr>
          <p:nvPr>
            <p:ph type="body" idx="1"/>
          </p:nvPr>
        </p:nvSpPr>
        <p:spPr>
          <a:xfrm>
            <a:off x="456883" y="1047750"/>
            <a:ext cx="8372475" cy="5029200"/>
          </a:xfrm>
        </p:spPr>
        <p:txBody>
          <a:bodyPr/>
          <a:p>
            <a:pPr marL="1905" indent="-344805">
              <a:buNone/>
            </a:pPr>
            <a:r>
              <a:rPr lang="en-US" altLang="zh-CN" sz="2000" b="1" dirty="0">
                <a:solidFill>
                  <a:srgbClr val="0000CC"/>
                </a:solidFill>
              </a:rPr>
              <a:t>     </a:t>
            </a:r>
            <a:r>
              <a:rPr lang="zh-CN" altLang="en-US" sz="2400" b="1" dirty="0">
                <a:solidFill>
                  <a:srgbClr val="0000CC"/>
                </a:solidFill>
              </a:rPr>
              <a:t>让纪念闪耀理性光芒</a:t>
            </a:r>
            <a:r>
              <a:rPr lang="zh-CN" altLang="en-US" sz="2400" b="1" dirty="0"/>
              <a:t> 。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二战中犯下滔天罪行的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德国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在战后用一切方法来弥补他们的罪过——修建集中营纪念馆，全力处理战后的善后问题，更有德国总理在犹太人纪念碑前的惊世一跪！然而同样在那幕惨剧中扮演了不光彩角色的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日本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</a:rPr>
              <a:t>，战后的纪念却是如此这般：右翼势力大肆鼓吹“中国威胁论”，妄图为二战罪行翻案；不顾史实修订历史 教科书，文过饰非，美化侵略罪行；更有首相一年一度的靖国神社祭拜。</a:t>
            </a:r>
            <a:r>
              <a:rPr lang="zh-CN" altLang="en-US" sz="2400" b="1" dirty="0">
                <a:solidFill>
                  <a:srgbClr val="FF0000"/>
                </a:solidFill>
                <a:sym typeface="+mn-ea"/>
              </a:rPr>
              <a:t>同样作为二战中的侵略国家，德国人在不断地反思，不停地纪念，用理性的力量向世人展示他们虔诚的忏悔的灵魂。从而赢得世人的尊敬。而日本人这种一意孤行偏离理性的“纪念”却遭来各国人民的一致谴责。有句话说得好：“跪着的德国人比站着的日本人更高大！”</a:t>
            </a:r>
            <a:r>
              <a:rPr lang="zh-CN" altLang="en-US" sz="2400" b="1" dirty="0">
                <a:sym typeface="+mn-ea"/>
              </a:rPr>
              <a:t>可见，</a:t>
            </a:r>
            <a:r>
              <a:rPr lang="zh-CN" altLang="en-US" sz="2400" b="1" dirty="0">
                <a:solidFill>
                  <a:srgbClr val="0000FF"/>
                </a:solidFill>
                <a:sym typeface="+mn-ea"/>
              </a:rPr>
              <a:t>理性的纪念才是正确的纪念，理性让纪念闪耀出人性的光辉 </a:t>
            </a:r>
            <a:endParaRPr lang="zh-CN" altLang="en-US" sz="2400" b="1" dirty="0">
              <a:solidFill>
                <a:srgbClr val="0000FF"/>
              </a:solidFill>
              <a:sym typeface="+mn-ea"/>
            </a:endParaRPr>
          </a:p>
          <a:p>
            <a:r>
              <a:rPr lang="zh-CN" altLang="en-US" sz="2000" b="1" dirty="0"/>
              <a:t> </a:t>
            </a:r>
            <a:endParaRPr lang="zh-CN" altLang="en-US" sz="2000" b="1" dirty="0"/>
          </a:p>
        </p:txBody>
      </p:sp>
      <p:sp>
        <p:nvSpPr>
          <p:cNvPr id="7172" name="矩形 7171"/>
          <p:cNvSpPr/>
          <p:nvPr/>
        </p:nvSpPr>
        <p:spPr>
          <a:xfrm>
            <a:off x="1692275" y="52388"/>
            <a:ext cx="5616575" cy="765175"/>
          </a:xfrm>
          <a:prstGeom prst="rect">
            <a:avLst/>
          </a:prstGeom>
          <a:solidFill>
            <a:schemeClr val="folHlink">
              <a:alpha val="100000"/>
            </a:schemeClr>
          </a:solidFill>
          <a:ln w="76200" cap="flat" cmpd="tri">
            <a:solidFill>
              <a:srgbClr val="0000FF"/>
            </a:solidFill>
            <a:prstDash val="solid"/>
            <a:bevel/>
            <a:headEnd type="none" w="med" len="med"/>
            <a:tailEnd type="none" w="med" len="med"/>
          </a:ln>
        </p:spPr>
        <p:txBody>
          <a:bodyPr vert="horz" wrap="square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隶书" pitchFamily="1" charset="-122"/>
              </a:rPr>
              <a:t>对比论证法范例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隶书" pitchFamily="1" charset="-122"/>
              </a:rPr>
              <a:t>1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隶书" pitchFamily="1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716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b="1">
              <a:effectLst>
                <a:outerShdw blurRad="38100" dist="38100" dir="2700000">
                  <a:srgbClr val="FFFFFF"/>
                </a:outerShdw>
              </a:effectLst>
              <a:ea typeface="隶书" pitchFamily="1" charset="-122"/>
            </a:endParaRPr>
          </a:p>
        </p:txBody>
      </p:sp>
      <p:sp>
        <p:nvSpPr>
          <p:cNvPr id="7171" name="文本占位符 7170"/>
          <p:cNvSpPr>
            <a:spLocks noGrp="1"/>
          </p:cNvSpPr>
          <p:nvPr>
            <p:ph type="body" idx="1"/>
          </p:nvPr>
        </p:nvSpPr>
        <p:spPr>
          <a:xfrm>
            <a:off x="456883" y="1047750"/>
            <a:ext cx="8372475" cy="5029200"/>
          </a:xfrm>
        </p:spPr>
        <p:txBody>
          <a:bodyPr/>
          <a:p>
            <a:pPr>
              <a:lnSpc>
                <a:spcPct val="90000"/>
              </a:lnSpc>
            </a:pPr>
            <a:r>
              <a:rPr lang="en-US" altLang="zh-CN" sz="2000" b="1" dirty="0">
                <a:solidFill>
                  <a:srgbClr val="0000CC"/>
                </a:solidFill>
              </a:rPr>
              <a:t>     </a:t>
            </a:r>
            <a:r>
              <a:rPr lang="en-US" altLang="zh-CN" sz="2400" b="1">
                <a:solidFill>
                  <a:srgbClr val="0000FF"/>
                </a:solidFill>
                <a:sym typeface="+mn-ea"/>
              </a:rPr>
              <a:t> </a:t>
            </a:r>
            <a:r>
              <a:rPr lang="zh-CN" altLang="en-US" sz="2400" b="1">
                <a:solidFill>
                  <a:srgbClr val="0000FF"/>
                </a:solidFill>
                <a:sym typeface="+mn-ea"/>
              </a:rPr>
              <a:t>好集体不会埋没人才。</a:t>
            </a:r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sym typeface="+mn-ea"/>
              </a:rPr>
              <a:t>孙膑与庞涓同出于鬼谷子门下。他们二人可说是精于谋略，都是不可多得的人才。但是当孙膑来到庞涓任职的魏国时，庞涓嫉妒他的才能，表面恭敬，内心狠毒，多次向魏王进谗言，以致使孙膑被挖去膝盖骨，不得展其才志。而齐王听说孙膑之才，不惜费尽心力，将孙膑请到齐国，委以重任。齐军终于有了马陵道之胜。</a:t>
            </a:r>
            <a:r>
              <a:rPr lang="zh-CN" altLang="en-US" sz="2400" b="1">
                <a:solidFill>
                  <a:srgbClr val="0000FF"/>
                </a:solidFill>
                <a:sym typeface="+mn-ea"/>
              </a:rPr>
              <a:t>同是孙膑，为何落得两种境遇呢？就是因为他效劳于优劣不同的两个统治集团。在魏国，庞涓只为私利，妒贤嫉能，魏王昏庸，偏听偏信，而且缺乏识别千里马的伯乐眼光。</a:t>
            </a:r>
            <a:r>
              <a:rPr lang="zh-CN" altLang="en-US" sz="2400" b="1">
                <a:solidFill>
                  <a:srgbClr val="FF0000"/>
                </a:solidFill>
                <a:sym typeface="+mn-ea"/>
              </a:rPr>
              <a:t>试想孙膑在这么一个集体中，如何施展大志呢？而齐王任贤用能，身边的臣子也不像庞涓那样谋私，因而上下齐心，孙膑在此，可说计出即行，正得以充分发挥作用</a:t>
            </a:r>
            <a:r>
              <a:rPr lang="zh-CN" altLang="en-US" sz="2400" b="1">
                <a:sym typeface="+mn-ea"/>
              </a:rPr>
              <a:t>。</a:t>
            </a:r>
            <a:r>
              <a:rPr lang="zh-CN" altLang="en-US" sz="2400" b="1">
                <a:solidFill>
                  <a:srgbClr val="0000FF"/>
                </a:solidFill>
                <a:sym typeface="+mn-ea"/>
              </a:rPr>
              <a:t>可见，好集体不会埋没人才。</a:t>
            </a:r>
            <a:r>
              <a:rPr lang="en-US" altLang="zh-CN" sz="2400" b="1">
                <a:solidFill>
                  <a:srgbClr val="0000FF"/>
                </a:solidFill>
                <a:sym typeface="+mn-ea"/>
              </a:rPr>
              <a:t> </a:t>
            </a:r>
            <a:endParaRPr lang="en-US" altLang="zh-CN" sz="2400" b="1" dirty="0">
              <a:solidFill>
                <a:srgbClr val="0000FF"/>
              </a:solidFill>
              <a:sym typeface="+mn-ea"/>
            </a:endParaRPr>
          </a:p>
        </p:txBody>
      </p:sp>
      <p:sp>
        <p:nvSpPr>
          <p:cNvPr id="7172" name="矩形 7171"/>
          <p:cNvSpPr/>
          <p:nvPr/>
        </p:nvSpPr>
        <p:spPr>
          <a:xfrm>
            <a:off x="1692275" y="52388"/>
            <a:ext cx="5616575" cy="765175"/>
          </a:xfrm>
          <a:prstGeom prst="rect">
            <a:avLst/>
          </a:prstGeom>
          <a:solidFill>
            <a:schemeClr val="folHlink">
              <a:alpha val="100000"/>
            </a:schemeClr>
          </a:solidFill>
          <a:ln w="76200" cap="flat" cmpd="tri">
            <a:solidFill>
              <a:srgbClr val="0000FF"/>
            </a:solidFill>
            <a:prstDash val="solid"/>
            <a:bevel/>
            <a:headEnd type="none" w="med" len="med"/>
            <a:tailEnd type="none" w="med" len="med"/>
          </a:ln>
        </p:spPr>
        <p:txBody>
          <a:bodyPr vert="horz" wrap="square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隶书" pitchFamily="1" charset="-122"/>
              </a:rPr>
              <a:t>对比论证法范例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隶书" pitchFamily="1" charset="-122"/>
              </a:rPr>
              <a:t>2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隶书" pitchFamily="1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标题 716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b="1">
              <a:effectLst>
                <a:outerShdw blurRad="38100" dist="38100" dir="2700000">
                  <a:srgbClr val="FFFFFF"/>
                </a:outerShdw>
              </a:effectLst>
              <a:ea typeface="隶书" pitchFamily="1" charset="-122"/>
            </a:endParaRPr>
          </a:p>
        </p:txBody>
      </p:sp>
      <p:sp>
        <p:nvSpPr>
          <p:cNvPr id="7171" name="文本占位符 7170"/>
          <p:cNvSpPr>
            <a:spLocks noGrp="1"/>
          </p:cNvSpPr>
          <p:nvPr>
            <p:ph type="body" idx="1"/>
          </p:nvPr>
        </p:nvSpPr>
        <p:spPr>
          <a:xfrm>
            <a:off x="456883" y="1047750"/>
            <a:ext cx="8372475" cy="5029200"/>
          </a:xfrm>
        </p:spPr>
        <p:txBody>
          <a:bodyPr/>
          <a:p>
            <a:pPr>
              <a:lnSpc>
                <a:spcPct val="90000"/>
              </a:lnSpc>
            </a:pPr>
            <a:r>
              <a:rPr lang="en-US" altLang="zh-CN" sz="2000" b="1" dirty="0">
                <a:solidFill>
                  <a:srgbClr val="0000CC"/>
                </a:solidFill>
              </a:rPr>
              <a:t>     </a:t>
            </a:r>
            <a:r>
              <a:rPr lang="en-US" altLang="zh-CN" sz="2400" b="1">
                <a:solidFill>
                  <a:srgbClr val="0000FF"/>
                </a:solidFill>
                <a:sym typeface="+mn-ea"/>
              </a:rPr>
              <a:t> </a:t>
            </a:r>
            <a:r>
              <a:rPr sz="2400" b="1">
                <a:solidFill>
                  <a:srgbClr val="0000FF"/>
                </a:solidFill>
                <a:sym typeface="+mn-ea"/>
              </a:rPr>
              <a:t>秦始皇</a:t>
            </a:r>
            <a:r>
              <a:rPr sz="2400" b="1">
                <a:sym typeface="+mn-ea"/>
              </a:rPr>
              <a:t>之所以能“吞二周而亡诸侯，履至尊而制六合”，是因为他在父亲的刻意安排下，羁留异国，饱经磨难，终成雄才大略才实现的。世界著名文豪</a:t>
            </a:r>
            <a:r>
              <a:rPr sz="2400" b="1">
                <a:solidFill>
                  <a:srgbClr val="0000FF"/>
                </a:solidFill>
                <a:sym typeface="+mn-ea"/>
              </a:rPr>
              <a:t>小仲马</a:t>
            </a:r>
            <a:r>
              <a:rPr sz="2400" b="1">
                <a:sym typeface="+mn-ea"/>
              </a:rPr>
              <a:t>，之所以能写出震动世界的名作《茶花女》，是因为他从父亲大仲马的身上继承的不是万贯家财，而是敏锐的观察力和细致入微的描写人物的能力才获得成功的。</a:t>
            </a:r>
            <a:r>
              <a:rPr sz="2400" b="1">
                <a:solidFill>
                  <a:srgbClr val="0000FF"/>
                </a:solidFill>
                <a:sym typeface="+mn-ea"/>
              </a:rPr>
              <a:t>事实告诉我们：以本事处世，则事业可成，功名可就。 </a:t>
            </a:r>
            <a:endParaRPr sz="2400" b="1">
              <a:solidFill>
                <a:srgbClr val="0000FF"/>
              </a:solidFill>
              <a:sym typeface="+mn-ea"/>
            </a:endParaRPr>
          </a:p>
          <a:p>
            <a:pPr>
              <a:lnSpc>
                <a:spcPct val="90000"/>
              </a:lnSpc>
            </a:pPr>
            <a:r>
              <a:rPr sz="2400" b="1">
                <a:sym typeface="+mn-ea"/>
              </a:rPr>
              <a:t>    </a:t>
            </a:r>
            <a:r>
              <a:rPr sz="2400" b="1">
                <a:solidFill>
                  <a:srgbClr val="0000FF"/>
                </a:solidFill>
                <a:sym typeface="+mn-ea"/>
              </a:rPr>
              <a:t> 相反，身继巨富，而无本领者，则只能是事业无成，乃至国破家亡</a:t>
            </a:r>
            <a:r>
              <a:rPr sz="2400" b="1">
                <a:sym typeface="+mn-ea"/>
              </a:rPr>
              <a:t>。</a:t>
            </a:r>
            <a:r>
              <a:rPr sz="2400" b="1">
                <a:solidFill>
                  <a:srgbClr val="0000FF"/>
                </a:solidFill>
                <a:sym typeface="+mn-ea"/>
              </a:rPr>
              <a:t>秦二世胡亥</a:t>
            </a:r>
            <a:r>
              <a:rPr sz="2400" b="1">
                <a:sym typeface="+mn-ea"/>
              </a:rPr>
              <a:t>继承了秦始皇留下的“践华为城，因河为池，金城万里”的万世之业，可谓遗产之巨了，然而仅仅三年，便落得个“身死人手而七庙隳”的为天下人耻笑的下场。究其原因就是胡亥自己没有经天纬地的治世之才。历史上的后主刘禅及李煜不都是鲜明的例子吗？</a:t>
            </a:r>
            <a:endParaRPr sz="2400" b="1">
              <a:sym typeface="+mn-ea"/>
            </a:endParaRPr>
          </a:p>
        </p:txBody>
      </p:sp>
      <p:sp>
        <p:nvSpPr>
          <p:cNvPr id="7172" name="矩形 7171"/>
          <p:cNvSpPr/>
          <p:nvPr/>
        </p:nvSpPr>
        <p:spPr>
          <a:xfrm>
            <a:off x="1692275" y="52388"/>
            <a:ext cx="5616575" cy="765175"/>
          </a:xfrm>
          <a:prstGeom prst="rect">
            <a:avLst/>
          </a:prstGeom>
          <a:solidFill>
            <a:schemeClr val="folHlink">
              <a:alpha val="100000"/>
            </a:schemeClr>
          </a:solidFill>
          <a:ln w="76200" cap="flat" cmpd="tri">
            <a:solidFill>
              <a:srgbClr val="0000FF"/>
            </a:solidFill>
            <a:prstDash val="solid"/>
            <a:bevel/>
            <a:headEnd type="none" w="med" len="med"/>
            <a:tailEnd type="none" w="med" len="med"/>
          </a:ln>
        </p:spPr>
        <p:txBody>
          <a:bodyPr vert="horz" wrap="square"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隶书" pitchFamily="1" charset="-122"/>
              </a:rPr>
              <a:t>对比论证法范例</a:t>
            </a:r>
            <a:r>
              <a:rPr lang="en-US" altLang="zh-CN" sz="4000" b="1">
                <a:effectLst>
                  <a:outerShdw blurRad="38100" dist="38100" dir="2700000">
                    <a:srgbClr val="FFFFFF"/>
                  </a:outerShdw>
                </a:effectLst>
                <a:ea typeface="隶书" pitchFamily="1" charset="-122"/>
              </a:rPr>
              <a:t>3</a:t>
            </a:r>
            <a:endParaRPr lang="en-US" altLang="zh-CN" sz="4000" b="1">
              <a:effectLst>
                <a:outerShdw blurRad="38100" dist="38100" dir="2700000">
                  <a:srgbClr val="FFFFFF"/>
                </a:outerShdw>
              </a:effectLst>
              <a:ea typeface="隶书" pitchFamily="1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标题 21505"/>
          <p:cNvSpPr>
            <a:spLocks noGrp="1"/>
          </p:cNvSpPr>
          <p:nvPr>
            <p:ph type="title"/>
          </p:nvPr>
        </p:nvSpPr>
        <p:spPr>
          <a:xfrm>
            <a:off x="2268538" y="1628775"/>
            <a:ext cx="5761037" cy="765175"/>
          </a:xfrm>
          <a:solidFill>
            <a:schemeClr val="folHlink"/>
          </a:solidFill>
          <a:ln w="76200" cmpd="tri">
            <a:solidFill>
              <a:srgbClr val="0000CC"/>
            </a:solidFill>
            <a:miter/>
          </a:ln>
        </p:spPr>
        <p:txBody>
          <a:bodyPr anchor="ctr"/>
          <a:p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使用对比论证的原则</a:t>
            </a:r>
            <a:endParaRPr lang="zh-CN" altLang="en-US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21507" name="图片 21506" descr="Xbutton1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650" y="2781300"/>
            <a:ext cx="827088" cy="827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8" name="文本框 21507"/>
          <p:cNvSpPr txBox="1"/>
          <p:nvPr/>
        </p:nvSpPr>
        <p:spPr>
          <a:xfrm>
            <a:off x="1835150" y="2852738"/>
            <a:ext cx="48006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一、要紧扣论题。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1044575" y="4149725"/>
            <a:ext cx="7488238" cy="13112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40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zh-CN" altLang="en-US" sz="40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</a:rPr>
              <a:t>正反对照应有明确的目的，不能漫无边际。</a:t>
            </a:r>
            <a:r>
              <a:rPr lang="zh-CN" altLang="en-US" sz="40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</a:t>
            </a:r>
            <a:endParaRPr lang="zh-CN" altLang="en-US" sz="40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21510" name="图片 21509" descr="46+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91460">
            <a:off x="34925" y="215900"/>
            <a:ext cx="436563" cy="620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1" name="图片 21510" descr="46+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9374">
            <a:off x="2517775" y="7938"/>
            <a:ext cx="506413" cy="720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49994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49994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title"/>
          </p:nvPr>
        </p:nvSpPr>
        <p:spPr>
          <a:xfrm>
            <a:off x="1619250" y="476250"/>
            <a:ext cx="5562600" cy="765175"/>
          </a:xfrm>
        </p:spPr>
        <p:txBody>
          <a:bodyPr anchor="ctr"/>
          <a:p>
            <a:endParaRPr lang="zh-CN" altLang="en-US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22531" name="图片 22530" descr="Xbutton1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2163" y="476250"/>
            <a:ext cx="827087" cy="827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22531"/>
          <p:cNvSpPr txBox="1"/>
          <p:nvPr/>
        </p:nvSpPr>
        <p:spPr>
          <a:xfrm>
            <a:off x="250825" y="1412875"/>
            <a:ext cx="8424863" cy="4338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lang="zh-CN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从谏如流，有利于国家的发展。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商纣王自高自大，一意孤行，最终落得个葬身火海的下场；唐太宗虚心纳下，开创了“贞观盛世”；楚怀王闭目塞听，弃屈子的诤谏于不顾，落得个客死他乡的结果；齐威王善于纳谏，门庭若市，赢得诸侯朝拜。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这样的事例不胜枚举，同是帝王，为何结局如此不同？原因就在于他们对待谏言的态度不同。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由此看来，要想治理好国家，“从谏如流”势在必行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!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             ——《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论“从谏如流”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》</a:t>
            </a:r>
            <a:endParaRPr lang="en-US" altLang="zh-CN" sz="3200" b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文本框 23553"/>
          <p:cNvSpPr txBox="1"/>
          <p:nvPr/>
        </p:nvSpPr>
        <p:spPr>
          <a:xfrm>
            <a:off x="2227263" y="1935163"/>
            <a:ext cx="587375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二、要明确 “对比点”。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23555" name="图片 23554" descr="Xbutton1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96988" y="1916113"/>
            <a:ext cx="827087" cy="827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6" name="文本框 23555"/>
          <p:cNvSpPr txBox="1"/>
          <p:nvPr/>
        </p:nvSpPr>
        <p:spPr>
          <a:xfrm>
            <a:off x="1187450" y="3116263"/>
            <a:ext cx="7467600" cy="1465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1</a:t>
            </a:r>
            <a:r>
              <a:rPr lang="zh-CN" altLang="en-US" sz="36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、材料须具有鲜明的对比性；</a:t>
            </a:r>
            <a:endParaRPr lang="zh-CN" altLang="en-US" sz="36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 algn="l">
              <a:spcBef>
                <a:spcPct val="50000"/>
              </a:spcBef>
            </a:pPr>
            <a:r>
              <a:rPr lang="en-US" altLang="zh-CN" sz="36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2</a:t>
            </a:r>
            <a:r>
              <a:rPr lang="zh-CN" altLang="en-US" sz="36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、对比的双方要属于同一范畴；</a:t>
            </a:r>
            <a:endParaRPr lang="zh-CN" altLang="en-US" sz="3600" b="1">
              <a:solidFill>
                <a:srgbClr val="0000CC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3557" name="标题 23556"/>
          <p:cNvSpPr>
            <a:spLocks noGrp="1"/>
          </p:cNvSpPr>
          <p:nvPr>
            <p:ph type="title"/>
          </p:nvPr>
        </p:nvSpPr>
        <p:spPr>
          <a:xfrm>
            <a:off x="1547813" y="792163"/>
            <a:ext cx="5832475" cy="765175"/>
          </a:xfrm>
          <a:solidFill>
            <a:schemeClr val="folHlink"/>
          </a:solidFill>
          <a:ln w="76200" cmpd="tri">
            <a:solidFill>
              <a:srgbClr val="0000CC"/>
            </a:solidFill>
            <a:miter/>
          </a:ln>
        </p:spPr>
        <p:txBody>
          <a:bodyPr anchor="ctr"/>
          <a:p>
            <a:r>
              <a:rPr lang="zh-CN" altLang="en-US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使用对比论证的原则</a:t>
            </a:r>
            <a:endParaRPr lang="zh-CN" altLang="en-US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23558" name="文本框 23557"/>
          <p:cNvSpPr txBox="1"/>
          <p:nvPr/>
        </p:nvSpPr>
        <p:spPr>
          <a:xfrm>
            <a:off x="538163" y="41275"/>
            <a:ext cx="2089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1">
                <a:solidFill>
                  <a:srgbClr val="008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方法指导</a:t>
            </a:r>
            <a:endParaRPr lang="zh-CN" altLang="en-US" sz="3200" b="1">
              <a:solidFill>
                <a:srgbClr val="008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pic>
        <p:nvPicPr>
          <p:cNvPr id="23559" name="图片 23558" descr="46+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0309">
            <a:off x="34925" y="215900"/>
            <a:ext cx="436563" cy="620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60" name="图片 23559" descr="46+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9374">
            <a:off x="2517775" y="7938"/>
            <a:ext cx="506413" cy="720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49994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49994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title"/>
          </p:nvPr>
        </p:nvSpPr>
        <p:spPr>
          <a:xfrm>
            <a:off x="1619250" y="476250"/>
            <a:ext cx="5562600" cy="765175"/>
          </a:xfrm>
        </p:spPr>
        <p:txBody>
          <a:bodyPr anchor="ctr"/>
          <a:p>
            <a:endParaRPr lang="zh-CN" altLang="en-US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22531" name="图片 22530" descr="Xbutton1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2163" y="476250"/>
            <a:ext cx="827087" cy="827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22531"/>
          <p:cNvSpPr txBox="1"/>
          <p:nvPr/>
        </p:nvSpPr>
        <p:spPr>
          <a:xfrm>
            <a:off x="250825" y="1412875"/>
            <a:ext cx="8424863" cy="4338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lang="zh-CN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从谏如流，有利于国家的发展。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商纣王自高自大，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一意孤行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，最终落得个葬身火海的下场；唐太宗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虚心纳下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，开创了“贞观盛世”；楚怀王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闭目塞听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，弃屈子的诤谏于不顾，落得个客死他乡的结果；齐威王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善于纳谏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，门庭若市，赢得诸侯朝拜。这样的事例不胜枚举，同是帝王，为何结局如此不同？原因就在于他们对待谏言的态度不同。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由此看来，要想治理好国家，“从谏如流”势在必行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!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             ——《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论“从谏如流”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》</a:t>
            </a:r>
            <a:endParaRPr lang="en-US" altLang="zh-CN" sz="3200" b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 descr="Xbutton1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3000" y="1981200"/>
            <a:ext cx="827088" cy="827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文本框 25602"/>
          <p:cNvSpPr txBox="1"/>
          <p:nvPr/>
        </p:nvSpPr>
        <p:spPr>
          <a:xfrm>
            <a:off x="2124075" y="1989138"/>
            <a:ext cx="53340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三、要准确分析。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25604" name="文本框 25603"/>
          <p:cNvSpPr txBox="1"/>
          <p:nvPr/>
        </p:nvSpPr>
        <p:spPr>
          <a:xfrm>
            <a:off x="1001713" y="3213100"/>
            <a:ext cx="767397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分析对比产生的根源，即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“挖根源”。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对比后要旗帜鲜明地作出评价或得出结论，不能模棱两可。</a:t>
            </a:r>
            <a:r>
              <a:rPr lang="zh-CN" altLang="en-US" sz="3200">
                <a:latin typeface="Arial" panose="020B0604020202020204" pitchFamily="34" charset="0"/>
              </a:rPr>
              <a:t> </a:t>
            </a:r>
            <a:endParaRPr lang="zh-CN" altLang="en-US" sz="3200">
              <a:latin typeface="Arial" panose="020B0604020202020204" pitchFamily="34" charset="0"/>
            </a:endParaRPr>
          </a:p>
        </p:txBody>
      </p:sp>
      <p:sp>
        <p:nvSpPr>
          <p:cNvPr id="25605" name="矩形 25604"/>
          <p:cNvSpPr/>
          <p:nvPr/>
        </p:nvSpPr>
        <p:spPr>
          <a:xfrm>
            <a:off x="1692275" y="792163"/>
            <a:ext cx="5111750" cy="765175"/>
          </a:xfrm>
          <a:prstGeom prst="rect">
            <a:avLst/>
          </a:prstGeom>
          <a:solidFill>
            <a:schemeClr val="folHlink"/>
          </a:solidFill>
          <a:ln w="76200" cap="flat" cmpd="tri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000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使用对比论证的原则</a:t>
            </a:r>
            <a:endParaRPr lang="zh-CN" altLang="en-US" sz="4000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25606" name="图片 25605" descr="46+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9374">
            <a:off x="2517775" y="7938"/>
            <a:ext cx="506413" cy="720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7" name="图片 25606" descr="46+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0309">
            <a:off x="34925" y="188913"/>
            <a:ext cx="436563" cy="6207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8" name="文本框 25607"/>
          <p:cNvSpPr txBox="1"/>
          <p:nvPr/>
        </p:nvSpPr>
        <p:spPr>
          <a:xfrm>
            <a:off x="538163" y="41275"/>
            <a:ext cx="208915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/>
            <a:r>
              <a:rPr lang="zh-CN" altLang="en-US" sz="3200" b="1">
                <a:solidFill>
                  <a:srgbClr val="008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方法指导</a:t>
            </a:r>
            <a:endParaRPr lang="zh-CN" altLang="en-US" sz="3200" b="1">
              <a:solidFill>
                <a:srgbClr val="008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49994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49994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1"/>
      <p:bldP spid="256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title"/>
          </p:nvPr>
        </p:nvSpPr>
        <p:spPr>
          <a:xfrm>
            <a:off x="1619250" y="476250"/>
            <a:ext cx="5562600" cy="765175"/>
          </a:xfrm>
        </p:spPr>
        <p:txBody>
          <a:bodyPr anchor="ctr"/>
          <a:p>
            <a:endParaRPr lang="zh-CN" altLang="en-US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pic>
        <p:nvPicPr>
          <p:cNvPr id="22531" name="图片 22530" descr="Xbutton11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2163" y="476250"/>
            <a:ext cx="827087" cy="827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文本框 22531"/>
          <p:cNvSpPr txBox="1"/>
          <p:nvPr/>
        </p:nvSpPr>
        <p:spPr>
          <a:xfrm>
            <a:off x="250825" y="1412875"/>
            <a:ext cx="8424863" cy="43383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200" b="1">
                <a:solidFill>
                  <a:srgbClr val="006699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    </a:t>
            </a:r>
            <a:r>
              <a:rPr lang="zh-CN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从谏如流，有利于国家的发展。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商纣王自高自大，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一意孤行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，最终落得个葬身火海的下场；唐太宗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虚心纳下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，开创了“贞观盛世”；楚怀王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闭目塞听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，弃屈子的诤谏于不顾，落得个客死他乡的结果；齐威王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善于纳谏</a:t>
            </a:r>
            <a:r>
              <a:rPr lang="zh-CN" altLang="en-US" sz="2800" b="1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，门庭若市，赢得诸侯朝拜。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这样的事例不胜枚举，同是帝王，为何结局如此不同？原因就在于他们对待谏言的态度不同。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由此看来，要想治理好国家，“从谏如流”势在必行</a:t>
            </a:r>
            <a:r>
              <a:rPr lang="en-US" altLang="zh-CN" sz="28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!</a:t>
            </a:r>
            <a:endParaRPr lang="en-US" altLang="zh-CN" sz="2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 algn="just">
              <a:spcBef>
                <a:spcPct val="50000"/>
              </a:spcBef>
            </a:pP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             ——《</a:t>
            </a:r>
            <a:r>
              <a:rPr lang="zh-CN" altLang="en-US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论“从谏如流”</a:t>
            </a:r>
            <a:r>
              <a:rPr lang="en-US" altLang="zh-CN" sz="3200" b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</a:rPr>
              <a:t>》</a:t>
            </a:r>
            <a:endParaRPr lang="en-US" altLang="zh-CN" sz="3200" b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矩形 12289"/>
          <p:cNvSpPr/>
          <p:nvPr/>
        </p:nvSpPr>
        <p:spPr>
          <a:xfrm>
            <a:off x="2771775" y="863600"/>
            <a:ext cx="3024188" cy="765175"/>
          </a:xfrm>
          <a:prstGeom prst="rect">
            <a:avLst/>
          </a:prstGeom>
          <a:solidFill>
            <a:schemeClr val="folHlink"/>
          </a:solidFill>
          <a:ln w="28575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b="1">
                <a:effectLst>
                  <a:outerShdw blurRad="38100" dist="38100" dir="2700000">
                    <a:srgbClr val="FFFFFF"/>
                  </a:outerShdw>
                </a:effectLst>
                <a:ea typeface="黑体" panose="02010609060101010101" pitchFamily="2" charset="-122"/>
              </a:rPr>
              <a:t>课堂练习</a:t>
            </a:r>
            <a:endParaRPr lang="zh-CN" altLang="en-US" b="1">
              <a:effectLst>
                <a:outerShdw blurRad="38100" dist="38100" dir="2700000">
                  <a:srgbClr val="FFFFFF"/>
                </a:outerShdw>
              </a:effectLst>
              <a:ea typeface="黑体" panose="02010609060101010101" pitchFamily="2" charset="-122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900113" y="2012950"/>
            <a:ext cx="7315200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l">
              <a:buClrTx/>
            </a:pPr>
            <a:r>
              <a:rPr lang="en-US" altLang="zh-CN" sz="4000" b="1">
                <a:solidFill>
                  <a:srgbClr val="009900"/>
                </a:solidFill>
                <a:latin typeface="Times New Roman" panose="02020603050405020304" pitchFamily="2" charset="0"/>
              </a:rPr>
              <a:t>    </a:t>
            </a:r>
            <a:r>
              <a:rPr lang="zh-CN" altLang="en-US" sz="4000" b="1">
                <a:solidFill>
                  <a:srgbClr val="FF0000"/>
                </a:solidFill>
                <a:latin typeface="Times New Roman" panose="02020603050405020304" pitchFamily="2" charset="0"/>
              </a:rPr>
              <a:t>对比论证，你学会了吗？</a:t>
            </a:r>
            <a:endParaRPr lang="zh-CN" altLang="en-US" sz="4000" b="1">
              <a:solidFill>
                <a:srgbClr val="FF0000"/>
              </a:solidFill>
              <a:latin typeface="Times New Roman" panose="02020603050405020304" pitchFamily="2" charset="0"/>
            </a:endParaRPr>
          </a:p>
          <a:p>
            <a:pPr algn="l">
              <a:buClrTx/>
            </a:pPr>
            <a:r>
              <a:rPr lang="zh-CN" altLang="en-US" sz="4000" b="1">
                <a:solidFill>
                  <a:srgbClr val="009900"/>
                </a:solidFill>
                <a:latin typeface="Times New Roman" panose="02020603050405020304" pitchFamily="2" charset="0"/>
              </a:rPr>
              <a:t>    </a:t>
            </a:r>
            <a:r>
              <a:rPr lang="zh-CN" altLang="en-US" sz="4000" b="1">
                <a:solidFill>
                  <a:schemeClr val="tx2"/>
                </a:solidFill>
                <a:latin typeface="Times New Roman" panose="02020603050405020304" pitchFamily="2" charset="0"/>
              </a:rPr>
              <a:t>请大家试着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2" charset="0"/>
              </a:rPr>
              <a:t>运用对比论证的方法</a:t>
            </a:r>
            <a:r>
              <a:rPr lang="zh-CN" altLang="en-US" sz="4000" b="1">
                <a:solidFill>
                  <a:schemeClr val="tx2"/>
                </a:solidFill>
                <a:latin typeface="Times New Roman" panose="02020603050405020304" pitchFamily="2" charset="0"/>
              </a:rPr>
              <a:t>，为下面的作文片段升格。</a:t>
            </a:r>
            <a:endParaRPr lang="zh-CN" altLang="en-US" sz="4000" b="1">
              <a:solidFill>
                <a:schemeClr val="tx2"/>
              </a:solidFill>
              <a:latin typeface="Times New Roman" panose="02020603050405020304" pitchFamily="2" charset="0"/>
            </a:endParaRPr>
          </a:p>
        </p:txBody>
      </p:sp>
    </p:spTree>
  </p:cSld>
  <p:clrMapOvr>
    <a:masterClrMapping/>
  </p:clrMapOvr>
  <p:transition>
    <p:zoom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2950" cy="1143000"/>
          </a:xfrm>
        </p:spPr>
        <p:txBody>
          <a:bodyPr anchor="ctr"/>
          <a:p>
            <a:r>
              <a:rPr lang="en-US" altLang="zh-CN" sz="2800"/>
              <a:t> 1.</a:t>
            </a:r>
            <a:r>
              <a:rPr lang="zh-CN" altLang="en-US" sz="2800" b="1"/>
              <a:t>请用正反对比的方法，为下面的文段添加论证文字，使观点得到论据的支撑。</a:t>
            </a:r>
            <a:r>
              <a:rPr lang="en-US" altLang="zh-CN" sz="2800" b="1"/>
              <a:t>   </a:t>
            </a:r>
            <a:r>
              <a:rPr lang="zh-CN" altLang="en-US" sz="2800" b="1"/>
              <a:t>观点：勤能补拙</a:t>
            </a:r>
            <a:r>
              <a:rPr lang="en-US" altLang="zh-CN" sz="2800" b="1"/>
              <a:t> </a:t>
            </a:r>
            <a:endParaRPr lang="en-US" altLang="zh-CN" sz="2800" b="1"/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/>
        <p:txBody>
          <a:bodyPr/>
          <a:p>
            <a:pPr>
              <a:lnSpc>
                <a:spcPct val="90000"/>
              </a:lnSpc>
            </a:pPr>
            <a:r>
              <a:rPr lang="en-US" altLang="zh-CN" sz="2800"/>
              <a:t> </a:t>
            </a:r>
            <a:r>
              <a:rPr lang="zh-CN" altLang="en-US" sz="2800" b="1"/>
              <a:t>就拿我国明代的张溥来说，他小时候很“笨”，别人读一会儿就能背下来的东西，他往往要读几十遍才能背下来。但是，他并没有灰心，每拿到一篇文章，先认真抄一遍，校正好，再大声朗读一遍，然后烧掉，接着再抄。这样，一篇文章往往要抄六七遍。后来，他逐渐变得文思敏捷，出口成章。</a:t>
            </a:r>
            <a:r>
              <a:rPr lang="en-US" altLang="zh-CN" sz="2800" b="1"/>
              <a:t>26</a:t>
            </a:r>
            <a:r>
              <a:rPr lang="zh-CN" altLang="en-US" sz="2800" b="1"/>
              <a:t>岁写下了名扬天下的</a:t>
            </a:r>
            <a:r>
              <a:rPr lang="en-US" altLang="zh-CN" sz="2800" b="1"/>
              <a:t>《</a:t>
            </a:r>
            <a:r>
              <a:rPr lang="zh-CN" altLang="en-US" sz="2800" b="1"/>
              <a:t>五人墓碑记</a:t>
            </a:r>
            <a:r>
              <a:rPr lang="en-US" altLang="zh-CN" sz="2800" b="1"/>
              <a:t>》</a:t>
            </a:r>
            <a:r>
              <a:rPr lang="zh-CN" altLang="en-US" sz="2800" b="1"/>
              <a:t>。</a:t>
            </a:r>
            <a:r>
              <a:rPr lang="en-US" altLang="zh-CN" sz="2800" b="1"/>
              <a:t> </a:t>
            </a:r>
            <a:endParaRPr lang="en-US" altLang="zh-CN" sz="2800" b="1"/>
          </a:p>
          <a:p>
            <a:pPr>
              <a:lnSpc>
                <a:spcPct val="90000"/>
              </a:lnSpc>
            </a:pPr>
            <a:r>
              <a:rPr lang="en-US" altLang="zh-CN" sz="2800" b="1"/>
              <a:t>  </a:t>
            </a:r>
            <a:r>
              <a:rPr lang="zh-CN" altLang="en-US" sz="2800" b="1"/>
              <a:t>相反，仲永</a:t>
            </a:r>
            <a:r>
              <a:rPr lang="en-US" altLang="zh-CN" sz="2800" b="1"/>
              <a:t>5</a:t>
            </a:r>
            <a:r>
              <a:rPr lang="zh-CN" altLang="en-US" sz="2800" b="1"/>
              <a:t>岁就能赋诗，可谓天赋出众。凭着聪明，他父亲带他四处作诗炫耀。仲永再也不思进取，长大以后，他变得庸庸碌碌，</a:t>
            </a:r>
            <a:r>
              <a:rPr lang="en-US" altLang="zh-CN" sz="2800" b="1"/>
              <a:t>"</a:t>
            </a:r>
            <a:r>
              <a:rPr lang="zh-CN" altLang="en-US" sz="2800" b="1"/>
              <a:t>泯然众人矣</a:t>
            </a:r>
            <a:r>
              <a:rPr lang="en-US" altLang="zh-CN" sz="2800" b="1"/>
              <a:t>"!  </a:t>
            </a:r>
            <a:endParaRPr lang="en-US" altLang="zh-CN" sz="2800" b="1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占位符 16385"/>
          <p:cNvSpPr>
            <a:spLocks noGrp="1"/>
          </p:cNvSpPr>
          <p:nvPr>
            <p:ph type="body" idx="1"/>
          </p:nvPr>
        </p:nvSpPr>
        <p:spPr>
          <a:xfrm>
            <a:off x="514350" y="1066800"/>
            <a:ext cx="8229600" cy="4525963"/>
          </a:xfrm>
        </p:spPr>
        <p:txBody>
          <a:bodyPr vert="horz" wrap="square" anchor="t"/>
          <a:p>
            <a:r>
              <a:rPr lang="en-US" altLang="zh-CN" b="1"/>
              <a:t>    </a:t>
            </a:r>
            <a:r>
              <a:rPr lang="zh-CN" altLang="en-US" b="1"/>
              <a:t>不难看出，</a:t>
            </a:r>
            <a:r>
              <a:rPr lang="zh-CN" altLang="en-US" b="1">
                <a:solidFill>
                  <a:srgbClr val="0000FF"/>
                </a:solidFill>
              </a:rPr>
              <a:t>张溥虽然很“笨”，但他肯勤学苦练，</a:t>
            </a:r>
            <a:r>
              <a:rPr lang="zh-CN" altLang="en-US" b="1"/>
              <a:t>正是勤学苦练才使他的文思变得逐渐敏捷起来，</a:t>
            </a:r>
            <a:r>
              <a:rPr lang="en-US" altLang="zh-CN" b="1"/>
              <a:t>26</a:t>
            </a:r>
            <a:r>
              <a:rPr lang="zh-CN" altLang="en-US" b="1"/>
              <a:t>岁就写下了名扬天下的</a:t>
            </a:r>
            <a:r>
              <a:rPr lang="en-US" altLang="zh-CN" b="1"/>
              <a:t>《</a:t>
            </a:r>
            <a:r>
              <a:rPr lang="zh-CN" altLang="en-US" b="1"/>
              <a:t>五人墓碑记</a:t>
            </a:r>
            <a:r>
              <a:rPr lang="en-US" altLang="zh-CN" b="1"/>
              <a:t>》</a:t>
            </a:r>
            <a:r>
              <a:rPr lang="zh-CN" altLang="en-US" b="1"/>
              <a:t>；</a:t>
            </a:r>
            <a:r>
              <a:rPr lang="zh-CN" altLang="en-US" b="1">
                <a:solidFill>
                  <a:srgbClr val="0000FF"/>
                </a:solidFill>
              </a:rPr>
              <a:t>而仲永虽然天赋出众，但他后来不思进取，不能做到勤学苦练</a:t>
            </a:r>
            <a:r>
              <a:rPr lang="zh-CN" altLang="en-US" b="1"/>
              <a:t>，因此，长大以后他变得庸庸碌碌，“泯然众人矣”</a:t>
            </a:r>
            <a:r>
              <a:rPr lang="en-US" altLang="zh-CN" b="1"/>
              <a:t>!</a:t>
            </a:r>
            <a:r>
              <a:rPr lang="zh-CN" altLang="en-US" b="1"/>
              <a:t>由此可见，尽管先天智力因素的差异不可否认，但后天的勤奋则能弥补先天智力上的不足。</a:t>
            </a:r>
            <a:r>
              <a:rPr lang="en-US" altLang="zh-CN" b="1"/>
              <a:t> </a:t>
            </a:r>
            <a:endParaRPr lang="en-US" altLang="zh-CN"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3019</Words>
  <Application>WPS 演示</Application>
  <PresentationFormat/>
  <Paragraphs>110</Paragraphs>
  <Slides>20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Arial</vt:lpstr>
      <vt:lpstr>宋体</vt:lpstr>
      <vt:lpstr>Wingdings</vt:lpstr>
      <vt:lpstr>黑体</vt:lpstr>
      <vt:lpstr>Times New Roman</vt:lpstr>
      <vt:lpstr>楷体_GB2312</vt:lpstr>
      <vt:lpstr>隶书</vt:lpstr>
      <vt:lpstr>楷体</vt:lpstr>
      <vt:lpstr>微软雅黑</vt:lpstr>
      <vt:lpstr>Arial Unicode MS</vt:lpstr>
      <vt:lpstr>Calibri</vt:lpstr>
      <vt:lpstr>新宋体</vt:lpstr>
      <vt:lpstr>默认设计模板</vt:lpstr>
      <vt:lpstr>1_默认设计模板</vt:lpstr>
      <vt:lpstr>已学的论证方法</vt:lpstr>
      <vt:lpstr>PowerPoint 演示文稿</vt:lpstr>
      <vt:lpstr>PowerPoint 演示文稿</vt:lpstr>
      <vt:lpstr>PowerPoint 演示文稿</vt:lpstr>
      <vt:lpstr>横比</vt:lpstr>
      <vt:lpstr>横比论证法范例</vt:lpstr>
      <vt:lpstr>纵比</vt:lpstr>
      <vt:lpstr>纵比论证法范例</vt:lpstr>
      <vt:lpstr>PowerPoint 演示文稿</vt:lpstr>
      <vt:lpstr>PowerPoint 演示文稿</vt:lpstr>
      <vt:lpstr>PowerPoint 演示文稿</vt:lpstr>
      <vt:lpstr>使用对比论证的原则</vt:lpstr>
      <vt:lpstr>PowerPoint 演示文稿</vt:lpstr>
      <vt:lpstr>使用对比论证的原则</vt:lpstr>
      <vt:lpstr>PowerPoint 演示文稿</vt:lpstr>
      <vt:lpstr>PowerPoint 演示文稿</vt:lpstr>
      <vt:lpstr>PowerPoint 演示文稿</vt:lpstr>
      <vt:lpstr>PowerPoint 演示文稿</vt:lpstr>
      <vt:lpstr> 1.请用正反对比的方法，为下面的文段添加论证文字，使观点得到论据的支撑。   观点：勤能补拙 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%EF%BC%8D%E4%BB%8A%E5%A4%95%E4%BD%95%E5%</cp:lastModifiedBy>
  <cp:revision>16</cp:revision>
  <dcterms:created xsi:type="dcterms:W3CDTF">2010-11-01T08:00:00Z</dcterms:created>
  <dcterms:modified xsi:type="dcterms:W3CDTF">2018-07-10T12:02:26Z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  <property fmtid="{D5CDD505-2E9C-101B-9397-08002B2CF9AE}" pid="3" name="KSORubyTemplateID">
    <vt:lpwstr>8</vt:lpwstr>
  </property>
</Properties>
</file>