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71" r:id="rId4"/>
    <p:sldId id="272" r:id="rId5"/>
    <p:sldId id="269" r:id="rId6"/>
    <p:sldId id="270" r:id="rId7"/>
    <p:sldId id="257" r:id="rId8"/>
    <p:sldId id="261" r:id="rId9"/>
    <p:sldId id="260" r:id="rId10"/>
    <p:sldId id="259" r:id="rId11"/>
    <p:sldId id="258" r:id="rId12"/>
    <p:sldId id="263" r:id="rId13"/>
    <p:sldId id="264" r:id="rId14"/>
    <p:sldId id="273" r:id="rId15"/>
    <p:sldId id="265" r:id="rId16"/>
    <p:sldId id="267" r:id="rId17"/>
    <p:sldId id="268" r:id="rId18"/>
    <p:sldId id="274" r:id="rId1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88" autoAdjust="0"/>
    <p:restoredTop sz="94660"/>
  </p:normalViewPr>
  <p:slideViewPr>
    <p:cSldViewPr>
      <p:cViewPr varScale="1">
        <p:scale>
          <a:sx n="62" d="100"/>
          <a:sy n="62" d="100"/>
        </p:scale>
        <p:origin x="-972" y="-13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2015/4/29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2015/4/29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2015/4/29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2015/4/29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2015/4/29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2015/4/29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2015/4/29</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53364" y="1714488"/>
            <a:ext cx="7704916" cy="923330"/>
          </a:xfrm>
          <a:prstGeom prst="rect">
            <a:avLst/>
          </a:prstGeom>
          <a:noFill/>
        </p:spPr>
        <p:txBody>
          <a:bodyPr wrap="square" lIns="91440" tIns="45720" rIns="91440" bIns="45720">
            <a:spAutoFit/>
          </a:bodyPr>
          <a:lstStyle/>
          <a:p>
            <a:pPr algn="ctr"/>
            <a:r>
              <a:rPr lang="zh-CN" altLang="en-US"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时  事  例  题  讲  析</a:t>
            </a:r>
            <a:endParaRPr lang="zh-CN" altLang="en-U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pic>
        <p:nvPicPr>
          <p:cNvPr id="5" name="图片 4" descr="Penguins.jpg"/>
          <p:cNvPicPr>
            <a:picLocks noChangeAspect="1"/>
          </p:cNvPicPr>
          <p:nvPr/>
        </p:nvPicPr>
        <p:blipFill>
          <a:blip r:embed="rId2"/>
          <a:stretch>
            <a:fillRect/>
          </a:stretch>
        </p:blipFill>
        <p:spPr>
          <a:xfrm>
            <a:off x="2714612" y="3071810"/>
            <a:ext cx="4714908" cy="264320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59325"/>
            <a:ext cx="9144000" cy="7417415"/>
          </a:xfrm>
          <a:prstGeom prst="rect">
            <a:avLst/>
          </a:prstGeom>
          <a:noFill/>
        </p:spPr>
        <p:txBody>
          <a:bodyPr wrap="square" rtlCol="0">
            <a:spAutoFit/>
          </a:bodyPr>
          <a:lstStyle/>
          <a:p>
            <a:r>
              <a:rPr lang="zh-CN" altLang="en-US" sz="2800" dirty="0" smtClean="0"/>
              <a:t>        </a:t>
            </a:r>
            <a:r>
              <a:rPr lang="zh-CN" altLang="en-US" sz="2800" b="1" dirty="0" smtClean="0"/>
              <a:t>时事三：</a:t>
            </a:r>
            <a:r>
              <a:rPr lang="en-US" sz="2800" b="1" dirty="0" smtClean="0"/>
              <a:t>5</a:t>
            </a:r>
            <a:r>
              <a:rPr lang="zh-CN" altLang="en-US" sz="2800" b="1" dirty="0" smtClean="0"/>
              <a:t>．材料分析题</a:t>
            </a:r>
            <a:r>
              <a:rPr lang="en-US" sz="2800" b="1" dirty="0" smtClean="0"/>
              <a:t> </a:t>
            </a:r>
            <a:r>
              <a:rPr lang="zh-CN" altLang="en-US" sz="2800" b="1" dirty="0" smtClean="0"/>
              <a:t>      各</a:t>
            </a:r>
            <a:r>
              <a:rPr lang="en-US" altLang="zh-CN" sz="2800" b="1" dirty="0" smtClean="0"/>
              <a:t>10</a:t>
            </a:r>
            <a:r>
              <a:rPr lang="zh-CN" altLang="en-US" sz="2800" b="1" dirty="0" smtClean="0"/>
              <a:t>分</a:t>
            </a:r>
          </a:p>
          <a:p>
            <a:r>
              <a:rPr lang="en-US" sz="2800" b="1" dirty="0" smtClean="0">
                <a:solidFill>
                  <a:srgbClr val="FF0000"/>
                </a:solidFill>
              </a:rPr>
              <a:t>    </a:t>
            </a:r>
            <a:r>
              <a:rPr lang="zh-CN" altLang="en-US" sz="2800" b="1" dirty="0" smtClean="0">
                <a:solidFill>
                  <a:srgbClr val="FF0000"/>
                </a:solidFill>
              </a:rPr>
              <a:t>    材料一：</a:t>
            </a:r>
            <a:r>
              <a:rPr lang="zh-CN" altLang="en-US" sz="2800" dirty="0" smtClean="0"/>
              <a:t>中国共产党第十八届中央委员会第四次全体会议，于</a:t>
            </a:r>
            <a:r>
              <a:rPr lang="en-US" sz="2800" dirty="0" smtClean="0"/>
              <a:t>2014</a:t>
            </a:r>
            <a:r>
              <a:rPr lang="zh-CN" altLang="en-US" sz="2800" dirty="0" smtClean="0"/>
              <a:t>年</a:t>
            </a:r>
            <a:r>
              <a:rPr lang="en-US" sz="2800" dirty="0" smtClean="0"/>
              <a:t>10</a:t>
            </a:r>
            <a:r>
              <a:rPr lang="zh-CN" altLang="en-US" sz="2800" dirty="0" smtClean="0"/>
              <a:t>月</a:t>
            </a:r>
            <a:r>
              <a:rPr lang="en-US" sz="2800" dirty="0" smtClean="0"/>
              <a:t>20</a:t>
            </a:r>
            <a:r>
              <a:rPr lang="zh-CN" altLang="en-US" sz="2800" dirty="0" smtClean="0"/>
              <a:t>日至</a:t>
            </a:r>
            <a:r>
              <a:rPr lang="en-US" sz="2800" dirty="0" smtClean="0"/>
              <a:t>23</a:t>
            </a:r>
            <a:r>
              <a:rPr lang="zh-CN" altLang="en-US" sz="2800" dirty="0" smtClean="0"/>
              <a:t>日在北京举行。会议审议通过了</a:t>
            </a:r>
            <a:r>
              <a:rPr lang="en-US" altLang="zh-CN" sz="2800" dirty="0" smtClean="0"/>
              <a:t>《</a:t>
            </a:r>
            <a:r>
              <a:rPr lang="zh-CN" altLang="en-US" sz="2800" dirty="0" smtClean="0"/>
              <a:t>中共中央关于全面推进依法治国若干重大问题的决定</a:t>
            </a:r>
            <a:r>
              <a:rPr lang="en-US" altLang="zh-CN" sz="2800" dirty="0" smtClean="0"/>
              <a:t>》</a:t>
            </a:r>
            <a:r>
              <a:rPr lang="zh-CN" altLang="en-US" sz="2800" dirty="0" smtClean="0"/>
              <a:t>。</a:t>
            </a:r>
            <a:r>
              <a:rPr lang="en-US" sz="2800" dirty="0" smtClean="0"/>
              <a:t>  </a:t>
            </a:r>
            <a:r>
              <a:rPr lang="zh-CN" altLang="en-US" sz="2800" dirty="0" smtClean="0"/>
              <a:t>决定强调，坚持依法治国首先要坚持依宪治国，坚持依法执政首先要坚持依宪执政。</a:t>
            </a:r>
          </a:p>
          <a:p>
            <a:r>
              <a:rPr lang="en-US" sz="2800" b="1" dirty="0" smtClean="0">
                <a:solidFill>
                  <a:srgbClr val="FF0000"/>
                </a:solidFill>
              </a:rPr>
              <a:t>    </a:t>
            </a:r>
            <a:r>
              <a:rPr lang="zh-CN" altLang="en-US" sz="2800" b="1" dirty="0" smtClean="0">
                <a:solidFill>
                  <a:srgbClr val="FF0000"/>
                </a:solidFill>
              </a:rPr>
              <a:t>     材料二：</a:t>
            </a:r>
            <a:r>
              <a:rPr lang="zh-CN" altLang="en-US" sz="2800" dirty="0" smtClean="0"/>
              <a:t>党的十八届四中全会将每年</a:t>
            </a:r>
            <a:r>
              <a:rPr lang="en-US" sz="2800" dirty="0" smtClean="0"/>
              <a:t>12</a:t>
            </a:r>
            <a:r>
              <a:rPr lang="zh-CN" altLang="en-US" sz="2800" dirty="0" smtClean="0"/>
              <a:t>月</a:t>
            </a:r>
            <a:r>
              <a:rPr lang="en-US" sz="2800" dirty="0" smtClean="0"/>
              <a:t>4</a:t>
            </a:r>
            <a:r>
              <a:rPr lang="zh-CN" altLang="en-US" sz="2800" dirty="0" smtClean="0"/>
              <a:t>日定为国家宪法日。设立国家宪法日，在全社会普遍开展宪法宣传教育，大力宣传宪法所确立的国家根本制度、根本任务、基本原则、活动准则，大力弘扬宪法精神，将有助于教育引导各级组织和全体公民牢固树立宪法意识，增强宪法观念，自觉履行维护宪法尊严、保障宪法实施的职责。</a:t>
            </a:r>
          </a:p>
          <a:p>
            <a:r>
              <a:rPr lang="en-US" sz="2800" dirty="0" smtClean="0"/>
              <a:t>   </a:t>
            </a:r>
            <a:r>
              <a:rPr lang="zh-CN" altLang="en-US" sz="2800" dirty="0" smtClean="0"/>
              <a:t>   （</a:t>
            </a:r>
            <a:r>
              <a:rPr lang="en-US" sz="2800" dirty="0" smtClean="0"/>
              <a:t>1</a:t>
            </a:r>
            <a:r>
              <a:rPr lang="zh-CN" altLang="en-US" sz="2800" dirty="0" smtClean="0"/>
              <a:t>）为什么说“依法治国首先要坚持依宪治国，依法执政首先要坚持依宪执政”？</a:t>
            </a:r>
            <a:r>
              <a:rPr lang="en-US" altLang="zh-CN" sz="2800" dirty="0" smtClean="0"/>
              <a:t>10</a:t>
            </a:r>
            <a:r>
              <a:rPr lang="en-US" sz="2800" dirty="0" smtClean="0"/>
              <a:t>  </a:t>
            </a:r>
            <a:endParaRPr lang="zh-CN" altLang="en-US" sz="2800" dirty="0" smtClean="0"/>
          </a:p>
          <a:p>
            <a:r>
              <a:rPr lang="en-US" sz="2800" dirty="0" smtClean="0"/>
              <a:t>  </a:t>
            </a:r>
            <a:r>
              <a:rPr lang="zh-CN" altLang="en-US" sz="2800" dirty="0" smtClean="0"/>
              <a:t>     （</a:t>
            </a:r>
            <a:r>
              <a:rPr lang="en-US" sz="2800" dirty="0" smtClean="0"/>
              <a:t>2</a:t>
            </a:r>
            <a:r>
              <a:rPr lang="zh-CN" altLang="en-US" sz="2800" dirty="0" smtClean="0"/>
              <a:t>）</a:t>
            </a:r>
            <a:r>
              <a:rPr lang="zh-CN" altLang="en-US" sz="2800" b="1" dirty="0" smtClean="0"/>
              <a:t>结合所学知识</a:t>
            </a:r>
            <a:r>
              <a:rPr lang="en-US" sz="2800" b="1" dirty="0" smtClean="0"/>
              <a:t>,</a:t>
            </a:r>
            <a:r>
              <a:rPr lang="zh-CN" altLang="en-US" sz="2800" dirty="0" smtClean="0"/>
              <a:t>简要分析确定“国家宪法日”的意义。</a:t>
            </a:r>
            <a:r>
              <a:rPr lang="en-US" altLang="zh-CN" sz="2800" dirty="0" smtClean="0"/>
              <a:t>10</a:t>
            </a:r>
            <a:endParaRPr lang="zh-CN" altLang="en-US" sz="2800" dirty="0" smtClean="0"/>
          </a:p>
          <a:p>
            <a:endParaRPr lang="zh-CN" altLang="en-US" sz="2800" dirty="0"/>
          </a:p>
        </p:txBody>
      </p:sp>
      <p:sp>
        <p:nvSpPr>
          <p:cNvPr id="3" name="Oval 3"/>
          <p:cNvSpPr>
            <a:spLocks noChangeArrowheads="1"/>
          </p:cNvSpPr>
          <p:nvPr/>
        </p:nvSpPr>
        <p:spPr bwMode="auto">
          <a:xfrm>
            <a:off x="1428728" y="5000636"/>
            <a:ext cx="1428760"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4" name="Oval 3"/>
          <p:cNvSpPr>
            <a:spLocks noChangeArrowheads="1"/>
          </p:cNvSpPr>
          <p:nvPr/>
        </p:nvSpPr>
        <p:spPr bwMode="auto">
          <a:xfrm>
            <a:off x="1428728" y="5857892"/>
            <a:ext cx="2428892" cy="642942"/>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Line 23"/>
          <p:cNvSpPr>
            <a:spLocks noChangeShapeType="1"/>
          </p:cNvSpPr>
          <p:nvPr/>
        </p:nvSpPr>
        <p:spPr bwMode="auto">
          <a:xfrm flipH="1">
            <a:off x="3143240" y="5500702"/>
            <a:ext cx="5643602" cy="45719"/>
          </a:xfrm>
          <a:prstGeom prst="line">
            <a:avLst/>
          </a:prstGeom>
          <a:noFill/>
          <a:ln w="38100">
            <a:solidFill>
              <a:srgbClr val="FF0000"/>
            </a:solidFill>
            <a:round/>
            <a:headEnd/>
            <a:tailEnd/>
          </a:ln>
        </p:spPr>
        <p:txBody>
          <a:bodyPr wrap="none" anchor="ctr"/>
          <a:lstStyle/>
          <a:p>
            <a:endParaRPr lang="zh-CN" altLang="en-US"/>
          </a:p>
        </p:txBody>
      </p:sp>
      <p:sp>
        <p:nvSpPr>
          <p:cNvPr id="6" name="Line 23"/>
          <p:cNvSpPr>
            <a:spLocks noChangeShapeType="1"/>
          </p:cNvSpPr>
          <p:nvPr/>
        </p:nvSpPr>
        <p:spPr bwMode="auto">
          <a:xfrm flipH="1">
            <a:off x="214282" y="5929330"/>
            <a:ext cx="3714776" cy="45719"/>
          </a:xfrm>
          <a:prstGeom prst="line">
            <a:avLst/>
          </a:prstGeom>
          <a:noFill/>
          <a:ln w="38100">
            <a:solidFill>
              <a:srgbClr val="FF0000"/>
            </a:solidFill>
            <a:round/>
            <a:headEnd/>
            <a:tailEnd/>
          </a:ln>
        </p:spPr>
        <p:txBody>
          <a:bodyPr wrap="none" anchor="ctr"/>
          <a:lstStyle/>
          <a:p>
            <a:endParaRPr lang="zh-CN" altLang="en-US"/>
          </a:p>
        </p:txBody>
      </p:sp>
      <p:sp>
        <p:nvSpPr>
          <p:cNvPr id="7" name="Line 23"/>
          <p:cNvSpPr>
            <a:spLocks noChangeShapeType="1"/>
          </p:cNvSpPr>
          <p:nvPr/>
        </p:nvSpPr>
        <p:spPr bwMode="auto">
          <a:xfrm flipH="1" flipV="1">
            <a:off x="4643438" y="6337956"/>
            <a:ext cx="3929090" cy="45719"/>
          </a:xfrm>
          <a:prstGeom prst="line">
            <a:avLst/>
          </a:prstGeom>
          <a:noFill/>
          <a:ln w="38100">
            <a:solidFill>
              <a:srgbClr val="FF0000"/>
            </a:solidFill>
            <a:round/>
            <a:headEnd/>
            <a:tailEnd/>
          </a:ln>
        </p:spPr>
        <p:txBody>
          <a:bodyPr wrap="none" anchor="ctr"/>
          <a:lstStyle/>
          <a:p>
            <a:endParaRPr lang="zh-CN" altLang="en-US"/>
          </a:p>
        </p:txBody>
      </p:sp>
      <p:sp>
        <p:nvSpPr>
          <p:cNvPr id="8" name="Oval 3"/>
          <p:cNvSpPr>
            <a:spLocks noChangeArrowheads="1"/>
          </p:cNvSpPr>
          <p:nvPr/>
        </p:nvSpPr>
        <p:spPr bwMode="auto">
          <a:xfrm>
            <a:off x="-32" y="6286520"/>
            <a:ext cx="1071570" cy="571504"/>
          </a:xfrm>
          <a:prstGeom prst="ellipse">
            <a:avLst/>
          </a:prstGeom>
          <a:noFill/>
          <a:ln w="57150">
            <a:solidFill>
              <a:srgbClr val="0070C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dirty="0" smtClean="0">
              <a:ln>
                <a:noFill/>
              </a:ln>
              <a:solidFill>
                <a:srgbClr val="0070C0"/>
              </a:solidFill>
              <a:effectLst/>
              <a:latin typeface="Arial" pitchFamily="34" charset="0"/>
              <a:ea typeface="宋体" pitchFamily="2" charset="-122"/>
              <a:cs typeface="宋体" pitchFamily="2" charset="-122"/>
            </a:endParaRPr>
          </a:p>
        </p:txBody>
      </p:sp>
      <p:sp>
        <p:nvSpPr>
          <p:cNvPr id="9" name="Line 23"/>
          <p:cNvSpPr>
            <a:spLocks noChangeShapeType="1"/>
          </p:cNvSpPr>
          <p:nvPr/>
        </p:nvSpPr>
        <p:spPr bwMode="auto">
          <a:xfrm flipH="1">
            <a:off x="3214678" y="1668769"/>
            <a:ext cx="5643602" cy="45719"/>
          </a:xfrm>
          <a:prstGeom prst="line">
            <a:avLst/>
          </a:prstGeom>
          <a:noFill/>
          <a:ln w="38100">
            <a:solidFill>
              <a:srgbClr val="FF0000"/>
            </a:solidFill>
            <a:round/>
            <a:headEnd/>
            <a:tailEnd/>
          </a:ln>
        </p:spPr>
        <p:txBody>
          <a:bodyPr wrap="none" anchor="ctr"/>
          <a:lstStyle/>
          <a:p>
            <a:r>
              <a:rPr lang="en-US" altLang="zh-CN" smtClean="0"/>
              <a:t>`</a:t>
            </a:r>
            <a:endParaRPr lang="zh-CN" altLang="en-US"/>
          </a:p>
        </p:txBody>
      </p:sp>
      <p:sp>
        <p:nvSpPr>
          <p:cNvPr id="10" name="Line 23"/>
          <p:cNvSpPr>
            <a:spLocks noChangeShapeType="1"/>
          </p:cNvSpPr>
          <p:nvPr/>
        </p:nvSpPr>
        <p:spPr bwMode="auto">
          <a:xfrm flipH="1" flipV="1">
            <a:off x="3214678" y="2045959"/>
            <a:ext cx="5214974" cy="45719"/>
          </a:xfrm>
          <a:prstGeom prst="line">
            <a:avLst/>
          </a:prstGeom>
          <a:noFill/>
          <a:ln w="38100">
            <a:solidFill>
              <a:srgbClr val="FF0000"/>
            </a:solidFill>
            <a:round/>
            <a:headEnd/>
            <a:tailEnd/>
          </a:ln>
        </p:spPr>
        <p:txBody>
          <a:bodyPr wrap="none" anchor="ctr"/>
          <a:lstStyle/>
          <a:p>
            <a:endParaRPr lang="zh-CN" altLang="en-US"/>
          </a:p>
        </p:txBody>
      </p:sp>
      <p:sp>
        <p:nvSpPr>
          <p:cNvPr id="11" name="Line 23"/>
          <p:cNvSpPr>
            <a:spLocks noChangeShapeType="1"/>
          </p:cNvSpPr>
          <p:nvPr/>
        </p:nvSpPr>
        <p:spPr bwMode="auto">
          <a:xfrm flipH="1" flipV="1">
            <a:off x="142844" y="2500306"/>
            <a:ext cx="5214974" cy="45719"/>
          </a:xfrm>
          <a:prstGeom prst="line">
            <a:avLst/>
          </a:prstGeom>
          <a:noFill/>
          <a:ln w="38100">
            <a:solidFill>
              <a:srgbClr val="FF0000"/>
            </a:solidFill>
            <a:round/>
            <a:headEnd/>
            <a:tailEnd/>
          </a:ln>
        </p:spPr>
        <p:txBody>
          <a:bodyPr wrap="none" anchor="ctr"/>
          <a:lstStyle/>
          <a:p>
            <a:endParaRPr lang="zh-CN" altLang="en-US"/>
          </a:p>
        </p:txBody>
      </p:sp>
      <p:sp>
        <p:nvSpPr>
          <p:cNvPr id="12" name="Line 23"/>
          <p:cNvSpPr>
            <a:spLocks noChangeShapeType="1"/>
          </p:cNvSpPr>
          <p:nvPr/>
        </p:nvSpPr>
        <p:spPr bwMode="auto">
          <a:xfrm flipH="1" flipV="1">
            <a:off x="5786446" y="2908933"/>
            <a:ext cx="3000396" cy="45719"/>
          </a:xfrm>
          <a:prstGeom prst="line">
            <a:avLst/>
          </a:prstGeom>
          <a:noFill/>
          <a:ln w="38100">
            <a:solidFill>
              <a:srgbClr val="FF0000"/>
            </a:solidFill>
            <a:round/>
            <a:headEnd/>
            <a:tailEnd/>
          </a:ln>
        </p:spPr>
        <p:txBody>
          <a:bodyPr wrap="none" anchor="ctr"/>
          <a:lstStyle/>
          <a:p>
            <a:endParaRPr lang="zh-CN" altLang="en-US"/>
          </a:p>
        </p:txBody>
      </p:sp>
      <p:sp>
        <p:nvSpPr>
          <p:cNvPr id="13" name="Line 23"/>
          <p:cNvSpPr>
            <a:spLocks noChangeShapeType="1"/>
          </p:cNvSpPr>
          <p:nvPr/>
        </p:nvSpPr>
        <p:spPr bwMode="auto">
          <a:xfrm flipH="1">
            <a:off x="1928794" y="3357562"/>
            <a:ext cx="7010448" cy="71438"/>
          </a:xfrm>
          <a:prstGeom prst="line">
            <a:avLst/>
          </a:prstGeom>
          <a:noFill/>
          <a:ln w="38100">
            <a:solidFill>
              <a:srgbClr val="0070C0"/>
            </a:solidFill>
            <a:round/>
            <a:headEnd/>
            <a:tailEnd/>
          </a:ln>
        </p:spPr>
        <p:txBody>
          <a:bodyPr wrap="none" anchor="ctr"/>
          <a:lstStyle/>
          <a:p>
            <a:endParaRPr lang="zh-CN" altLang="en-US"/>
          </a:p>
        </p:txBody>
      </p:sp>
      <p:sp>
        <p:nvSpPr>
          <p:cNvPr id="14" name="Line 23"/>
          <p:cNvSpPr>
            <a:spLocks noChangeShapeType="1"/>
          </p:cNvSpPr>
          <p:nvPr/>
        </p:nvSpPr>
        <p:spPr bwMode="auto">
          <a:xfrm flipH="1">
            <a:off x="214282" y="3786189"/>
            <a:ext cx="8643998" cy="71437"/>
          </a:xfrm>
          <a:prstGeom prst="line">
            <a:avLst/>
          </a:prstGeom>
          <a:noFill/>
          <a:ln w="38100">
            <a:solidFill>
              <a:srgbClr val="0070C0"/>
            </a:solidFill>
            <a:round/>
            <a:headEnd/>
            <a:tailEnd/>
          </a:ln>
        </p:spPr>
        <p:txBody>
          <a:bodyPr wrap="none" anchor="ctr"/>
          <a:lstStyle/>
          <a:p>
            <a:endParaRPr lang="zh-CN" altLang="en-US"/>
          </a:p>
        </p:txBody>
      </p:sp>
      <p:sp>
        <p:nvSpPr>
          <p:cNvPr id="15" name="Line 23"/>
          <p:cNvSpPr>
            <a:spLocks noChangeShapeType="1"/>
          </p:cNvSpPr>
          <p:nvPr/>
        </p:nvSpPr>
        <p:spPr bwMode="auto">
          <a:xfrm flipH="1">
            <a:off x="285720" y="4214818"/>
            <a:ext cx="8643998" cy="71438"/>
          </a:xfrm>
          <a:prstGeom prst="line">
            <a:avLst/>
          </a:prstGeom>
          <a:noFill/>
          <a:ln w="38100">
            <a:solidFill>
              <a:srgbClr val="0070C0"/>
            </a:solidFill>
            <a:round/>
            <a:headEnd/>
            <a:tailEnd/>
          </a:ln>
        </p:spPr>
        <p:txBody>
          <a:bodyPr wrap="none" anchor="ctr"/>
          <a:lstStyle/>
          <a:p>
            <a:endParaRPr lang="zh-CN" altLang="en-US"/>
          </a:p>
        </p:txBody>
      </p:sp>
      <p:sp>
        <p:nvSpPr>
          <p:cNvPr id="16" name="Line 23"/>
          <p:cNvSpPr>
            <a:spLocks noChangeShapeType="1"/>
          </p:cNvSpPr>
          <p:nvPr/>
        </p:nvSpPr>
        <p:spPr bwMode="auto">
          <a:xfrm flipH="1" flipV="1">
            <a:off x="142844" y="4714883"/>
            <a:ext cx="8715436" cy="45719"/>
          </a:xfrm>
          <a:prstGeom prst="line">
            <a:avLst/>
          </a:prstGeom>
          <a:noFill/>
          <a:ln w="38100">
            <a:solidFill>
              <a:srgbClr val="0070C0"/>
            </a:solidFill>
            <a:round/>
            <a:headEnd/>
            <a:tailEnd/>
          </a:ln>
        </p:spPr>
        <p:txBody>
          <a:bodyPr wrap="none" anchor="ctr"/>
          <a:lstStyle/>
          <a:p>
            <a:endParaRPr lang="zh-CN" altLang="en-US"/>
          </a:p>
        </p:txBody>
      </p:sp>
      <p:sp>
        <p:nvSpPr>
          <p:cNvPr id="17" name="Line 23"/>
          <p:cNvSpPr>
            <a:spLocks noChangeShapeType="1"/>
          </p:cNvSpPr>
          <p:nvPr/>
        </p:nvSpPr>
        <p:spPr bwMode="auto">
          <a:xfrm flipH="1">
            <a:off x="204758" y="5072074"/>
            <a:ext cx="7796266" cy="71438"/>
          </a:xfrm>
          <a:prstGeom prst="line">
            <a:avLst/>
          </a:prstGeom>
          <a:noFill/>
          <a:ln w="38100">
            <a:solidFill>
              <a:srgbClr val="0070C0"/>
            </a:solidFill>
            <a:round/>
            <a:headEnd/>
            <a:tailEnd/>
          </a:ln>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ssolv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dissolv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dissolv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dissolv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dissolve">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dissolve">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dissolve">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dissolve">
                                      <p:cBhvr>
                                        <p:cTn id="57" dur="5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dissolve">
                                      <p:cBhvr>
                                        <p:cTn id="62" dur="500"/>
                                        <p:tgtEl>
                                          <p:spTgt spid="14"/>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dissolve">
                                      <p:cBhvr>
                                        <p:cTn id="67" dur="500"/>
                                        <p:tgtEl>
                                          <p:spTgt spid="15"/>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dissolve">
                                      <p:cBhvr>
                                        <p:cTn id="72" dur="500"/>
                                        <p:tgtEl>
                                          <p:spTgt spid="16"/>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dissolve">
                                      <p:cBhvr>
                                        <p:cTn id="7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214290"/>
            <a:ext cx="8643965" cy="6370975"/>
          </a:xfrm>
          <a:prstGeom prst="rect">
            <a:avLst/>
          </a:prstGeom>
          <a:noFill/>
        </p:spPr>
        <p:txBody>
          <a:bodyPr wrap="square" rtlCol="0">
            <a:spAutoFit/>
          </a:bodyPr>
          <a:lstStyle/>
          <a:p>
            <a:r>
              <a:rPr lang="zh-CN" altLang="en-US" sz="2400" b="1" dirty="0" smtClean="0"/>
              <a:t>（</a:t>
            </a:r>
            <a:r>
              <a:rPr lang="en-US" sz="2400" b="1" dirty="0" smtClean="0"/>
              <a:t>1</a:t>
            </a:r>
            <a:r>
              <a:rPr lang="zh-CN" altLang="en-US" sz="2400" b="1" dirty="0" smtClean="0"/>
              <a:t>）为什么说“</a:t>
            </a:r>
            <a:r>
              <a:rPr lang="zh-CN" altLang="en-US" sz="2400" b="1" u="sng" dirty="0" smtClean="0"/>
              <a:t>依法治国首先要坚持依宪治国，依法执政首先要坚持依宪执政”</a:t>
            </a:r>
            <a:r>
              <a:rPr lang="zh-CN" altLang="en-US" sz="2400" b="1" dirty="0" smtClean="0"/>
              <a:t>？</a:t>
            </a:r>
            <a:r>
              <a:rPr lang="en-US" altLang="zh-CN" sz="2400" b="1" dirty="0" smtClean="0"/>
              <a:t>10</a:t>
            </a:r>
            <a:r>
              <a:rPr lang="en-US" sz="2400" b="1" dirty="0" smtClean="0"/>
              <a:t>  </a:t>
            </a:r>
            <a:endParaRPr lang="zh-CN" altLang="en-US" sz="2400" b="1" dirty="0" smtClean="0"/>
          </a:p>
          <a:p>
            <a:r>
              <a:rPr lang="en-US" sz="2400" b="1" dirty="0" smtClean="0"/>
              <a:t> </a:t>
            </a:r>
          </a:p>
          <a:p>
            <a:endParaRPr lang="en-US" altLang="zh-CN" sz="2400" b="1" dirty="0" smtClean="0"/>
          </a:p>
          <a:p>
            <a:endParaRPr lang="en-US" altLang="zh-CN" sz="2400" b="1" dirty="0" smtClean="0"/>
          </a:p>
          <a:p>
            <a:endParaRPr lang="en-US" altLang="zh-CN" sz="2400" b="1" dirty="0" smtClean="0"/>
          </a:p>
          <a:p>
            <a:endParaRPr lang="en-US" altLang="zh-CN" sz="2400" b="1" dirty="0" smtClean="0"/>
          </a:p>
          <a:p>
            <a:endParaRPr lang="en-US" altLang="zh-CN" sz="2400" b="1" dirty="0" smtClean="0"/>
          </a:p>
          <a:p>
            <a:endParaRPr lang="en-US" altLang="zh-CN" sz="2400" b="1" dirty="0" smtClean="0"/>
          </a:p>
          <a:p>
            <a:endParaRPr lang="en-US" altLang="zh-CN" sz="2400" b="1" dirty="0" smtClean="0"/>
          </a:p>
          <a:p>
            <a:endParaRPr lang="en-US" altLang="zh-CN" sz="2400" b="1" dirty="0" smtClean="0"/>
          </a:p>
          <a:p>
            <a:endParaRPr lang="en-US" altLang="zh-CN" sz="2400" b="1" dirty="0" smtClean="0"/>
          </a:p>
          <a:p>
            <a:endParaRPr lang="en-US" altLang="zh-CN" sz="2400" b="1" dirty="0" smtClean="0"/>
          </a:p>
          <a:p>
            <a:endParaRPr lang="en-US" altLang="zh-CN" sz="2400" b="1" dirty="0" smtClean="0"/>
          </a:p>
          <a:p>
            <a:endParaRPr lang="en-US" altLang="zh-CN" sz="2400" b="1" dirty="0" smtClean="0"/>
          </a:p>
          <a:p>
            <a:endParaRPr lang="en-US" altLang="zh-CN" sz="2400" b="1" dirty="0" smtClean="0"/>
          </a:p>
          <a:p>
            <a:r>
              <a:rPr lang="zh-CN" altLang="en-US" sz="2400" b="1" dirty="0" smtClean="0"/>
              <a:t>（</a:t>
            </a:r>
            <a:r>
              <a:rPr lang="en-US" sz="2400" b="1" dirty="0" smtClean="0"/>
              <a:t>2</a:t>
            </a:r>
            <a:r>
              <a:rPr lang="zh-CN" altLang="en-US" sz="2400" b="1" dirty="0" smtClean="0"/>
              <a:t>）结合所学知识</a:t>
            </a:r>
            <a:r>
              <a:rPr lang="en-US" sz="2400" b="1" dirty="0" smtClean="0"/>
              <a:t>,</a:t>
            </a:r>
            <a:r>
              <a:rPr lang="zh-CN" altLang="en-US" sz="2400" b="1" dirty="0" smtClean="0"/>
              <a:t>简要</a:t>
            </a:r>
            <a:r>
              <a:rPr lang="zh-CN" altLang="en-US" sz="2400" b="1" u="sng" dirty="0" smtClean="0"/>
              <a:t>分析确定“国家宪法日”的意义</a:t>
            </a:r>
            <a:r>
              <a:rPr lang="zh-CN" altLang="en-US" sz="2400" b="1" dirty="0" smtClean="0"/>
              <a:t>。</a:t>
            </a:r>
            <a:r>
              <a:rPr lang="en-US" altLang="zh-CN" sz="2400" b="1" dirty="0" smtClean="0"/>
              <a:t>10</a:t>
            </a:r>
            <a:endParaRPr lang="zh-CN" altLang="en-US" sz="2400" b="1" dirty="0"/>
          </a:p>
        </p:txBody>
      </p:sp>
      <p:sp>
        <p:nvSpPr>
          <p:cNvPr id="3" name="Oval 3"/>
          <p:cNvSpPr>
            <a:spLocks noChangeArrowheads="1"/>
          </p:cNvSpPr>
          <p:nvPr/>
        </p:nvSpPr>
        <p:spPr bwMode="auto">
          <a:xfrm>
            <a:off x="928662" y="142852"/>
            <a:ext cx="1428760"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4" name="Oval 3"/>
          <p:cNvSpPr>
            <a:spLocks noChangeArrowheads="1"/>
          </p:cNvSpPr>
          <p:nvPr/>
        </p:nvSpPr>
        <p:spPr bwMode="auto">
          <a:xfrm>
            <a:off x="1714480" y="6000768"/>
            <a:ext cx="1428760"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6" name="TextBox 5"/>
          <p:cNvSpPr txBox="1"/>
          <p:nvPr/>
        </p:nvSpPr>
        <p:spPr>
          <a:xfrm>
            <a:off x="285720" y="1000108"/>
            <a:ext cx="8643998" cy="2554545"/>
          </a:xfrm>
          <a:prstGeom prst="rect">
            <a:avLst/>
          </a:prstGeom>
          <a:noFill/>
        </p:spPr>
        <p:txBody>
          <a:bodyPr wrap="square" rtlCol="0">
            <a:spAutoFit/>
          </a:bodyPr>
          <a:lstStyle/>
          <a:p>
            <a:r>
              <a:rPr lang="zh-CN" altLang="en-US" dirty="0" smtClean="0"/>
              <a:t> </a:t>
            </a:r>
            <a:r>
              <a:rPr lang="zh-CN" altLang="en-US" sz="2000" b="1" dirty="0" smtClean="0">
                <a:solidFill>
                  <a:srgbClr val="FF0000"/>
                </a:solidFill>
              </a:rPr>
              <a:t>（一）法治角度</a:t>
            </a:r>
            <a:r>
              <a:rPr lang="en-US" sz="2000" b="1" dirty="0" smtClean="0">
                <a:solidFill>
                  <a:srgbClr val="FF0000"/>
                </a:solidFill>
              </a:rPr>
              <a:t>   5</a:t>
            </a:r>
            <a:endParaRPr lang="zh-CN" altLang="en-US" sz="2000" b="1" dirty="0" smtClean="0">
              <a:solidFill>
                <a:srgbClr val="FF0000"/>
              </a:solidFill>
            </a:endParaRPr>
          </a:p>
          <a:p>
            <a:r>
              <a:rPr lang="en-US" sz="2000" dirty="0" smtClean="0"/>
              <a:t>  </a:t>
            </a:r>
            <a:r>
              <a:rPr lang="en-US" sz="2000" b="1" dirty="0" smtClean="0"/>
              <a:t> </a:t>
            </a:r>
            <a:r>
              <a:rPr lang="zh-CN" altLang="en-US" sz="2000" b="1" dirty="0" smtClean="0">
                <a:solidFill>
                  <a:srgbClr val="C00000"/>
                </a:solidFill>
              </a:rPr>
              <a:t>①依法治国是党在长期治国理政经验基础上提出的治国基本方略。依法行政是依法治国的重要环节。</a:t>
            </a:r>
            <a:r>
              <a:rPr lang="en-US" sz="2000" b="1" dirty="0" smtClean="0">
                <a:solidFill>
                  <a:srgbClr val="C00000"/>
                </a:solidFill>
              </a:rPr>
              <a:t>2</a:t>
            </a:r>
            <a:endParaRPr lang="zh-CN" altLang="en-US" sz="2000" dirty="0" smtClean="0">
              <a:solidFill>
                <a:srgbClr val="C00000"/>
              </a:solidFill>
            </a:endParaRPr>
          </a:p>
          <a:p>
            <a:r>
              <a:rPr lang="en-US" sz="2000" dirty="0" smtClean="0"/>
              <a:t>  </a:t>
            </a:r>
            <a:r>
              <a:rPr lang="zh-CN" altLang="en-US" sz="2000" b="1" dirty="0" smtClean="0"/>
              <a:t>②生活在法治国家里</a:t>
            </a:r>
            <a:r>
              <a:rPr lang="en-US" altLang="zh-CN" sz="2000" b="1" dirty="0" smtClean="0"/>
              <a:t>,</a:t>
            </a:r>
            <a:r>
              <a:rPr lang="zh-CN" altLang="en-US" sz="2000" b="1" dirty="0" smtClean="0"/>
              <a:t>政府能否自觉依法行政，严格依法办事，直接影响到宪法和 法律的尊严权威，直接关系到依法治国基本方略能否顺利实现，建设社会主义法治国家能否顺利实现。</a:t>
            </a:r>
            <a:r>
              <a:rPr lang="en-US" sz="2000" dirty="0" smtClean="0"/>
              <a:t> </a:t>
            </a:r>
            <a:r>
              <a:rPr lang="zh-CN" altLang="en-US" sz="2000" b="1" dirty="0" smtClean="0">
                <a:solidFill>
                  <a:srgbClr val="FF0000"/>
                </a:solidFill>
                <a:latin typeface="华文琥珀" pitchFamily="2" charset="-122"/>
                <a:ea typeface="华文琥珀" pitchFamily="2" charset="-122"/>
              </a:rPr>
              <a:t>指导书</a:t>
            </a:r>
            <a:endParaRPr lang="en-US" sz="2000" b="1" dirty="0" smtClean="0">
              <a:solidFill>
                <a:srgbClr val="FF0000"/>
              </a:solidFill>
              <a:latin typeface="华文琥珀" pitchFamily="2" charset="-122"/>
              <a:ea typeface="华文琥珀" pitchFamily="2" charset="-122"/>
            </a:endParaRPr>
          </a:p>
          <a:p>
            <a:r>
              <a:rPr lang="zh-CN" altLang="en-US" sz="2000" b="1" dirty="0" smtClean="0"/>
              <a:t>  ③</a:t>
            </a:r>
            <a:r>
              <a:rPr lang="zh-CN" altLang="en-US" sz="2000" b="1" dirty="0" smtClean="0">
                <a:solidFill>
                  <a:srgbClr val="FF0000"/>
                </a:solidFill>
              </a:rPr>
              <a:t>坚持依宪治国、依宪行政，</a:t>
            </a:r>
            <a:r>
              <a:rPr lang="zh-CN" altLang="en-US" sz="2000" b="1" dirty="0" smtClean="0"/>
              <a:t>有利于建设社会主义民主法治国家，有利于培育和践行社会主义核心价值观，有利于建设社会主义和谐社会。加</a:t>
            </a:r>
            <a:r>
              <a:rPr lang="en-US" sz="2000" b="1" dirty="0" smtClean="0"/>
              <a:t>2</a:t>
            </a:r>
            <a:endParaRPr lang="zh-CN" altLang="en-US" sz="2000" b="1" dirty="0" smtClean="0">
              <a:solidFill>
                <a:srgbClr val="FF0000"/>
              </a:solidFill>
            </a:endParaRPr>
          </a:p>
        </p:txBody>
      </p:sp>
      <p:sp>
        <p:nvSpPr>
          <p:cNvPr id="8" name="TextBox 7"/>
          <p:cNvSpPr txBox="1"/>
          <p:nvPr/>
        </p:nvSpPr>
        <p:spPr>
          <a:xfrm>
            <a:off x="357158" y="3571876"/>
            <a:ext cx="8501122" cy="2246769"/>
          </a:xfrm>
          <a:prstGeom prst="rect">
            <a:avLst/>
          </a:prstGeom>
          <a:noFill/>
        </p:spPr>
        <p:txBody>
          <a:bodyPr wrap="square" rtlCol="0">
            <a:spAutoFit/>
          </a:bodyPr>
          <a:lstStyle/>
          <a:p>
            <a:r>
              <a:rPr lang="zh-CN" altLang="en-US" sz="2000" b="1" dirty="0" smtClean="0">
                <a:solidFill>
                  <a:srgbClr val="FF0000"/>
                </a:solidFill>
              </a:rPr>
              <a:t>（二）宪法角度</a:t>
            </a:r>
            <a:r>
              <a:rPr lang="en-US" sz="2000" b="1" dirty="0" smtClean="0">
                <a:solidFill>
                  <a:srgbClr val="FF0000"/>
                </a:solidFill>
              </a:rPr>
              <a:t>  5</a:t>
            </a:r>
            <a:endParaRPr lang="zh-CN" altLang="en-US" sz="2000" b="1" dirty="0" smtClean="0">
              <a:solidFill>
                <a:srgbClr val="FF0000"/>
              </a:solidFill>
            </a:endParaRPr>
          </a:p>
          <a:p>
            <a:r>
              <a:rPr lang="en-US" sz="2000" dirty="0" smtClean="0"/>
              <a:t>  </a:t>
            </a:r>
            <a:r>
              <a:rPr lang="zh-CN" altLang="en-US" sz="2000" dirty="0" smtClean="0"/>
              <a:t>  </a:t>
            </a:r>
            <a:r>
              <a:rPr lang="en-US" sz="2000" dirty="0" smtClean="0"/>
              <a:t> </a:t>
            </a:r>
            <a:r>
              <a:rPr lang="zh-CN" altLang="en-US" sz="2000" b="1" dirty="0" smtClean="0">
                <a:solidFill>
                  <a:srgbClr val="C00000"/>
                </a:solidFill>
              </a:rPr>
              <a:t>①宪法是国家的根本大法</a:t>
            </a:r>
            <a:r>
              <a:rPr lang="en-US" sz="2000" b="1" dirty="0" smtClean="0">
                <a:solidFill>
                  <a:srgbClr val="C00000"/>
                </a:solidFill>
              </a:rPr>
              <a:t>  1</a:t>
            </a:r>
            <a:r>
              <a:rPr lang="en-US" sz="2000" b="1" dirty="0" smtClean="0"/>
              <a:t>    </a:t>
            </a:r>
            <a:r>
              <a:rPr lang="zh-CN" altLang="en-US" sz="2000" b="1" dirty="0" smtClean="0"/>
              <a:t>  ②宪法是治国安邦的总章程，居于最高法律地位。依法治国，首先是依宪治国。宪法是依法治国的总依据，在国家生活中具有重要的作用。</a:t>
            </a:r>
            <a:r>
              <a:rPr lang="en-US" sz="2000" b="1" dirty="0" smtClean="0"/>
              <a:t>3</a:t>
            </a:r>
            <a:r>
              <a:rPr lang="zh-CN" altLang="en-US" sz="2000" b="1" dirty="0" smtClean="0"/>
              <a:t>    宪法是一切组织和个人的根本活动准则。</a:t>
            </a:r>
            <a:r>
              <a:rPr lang="en-US" sz="2000" b="1" dirty="0" smtClean="0"/>
              <a:t>  2 </a:t>
            </a:r>
          </a:p>
          <a:p>
            <a:r>
              <a:rPr lang="en-US" sz="2000" b="1" dirty="0" smtClean="0"/>
              <a:t> </a:t>
            </a:r>
            <a:r>
              <a:rPr lang="zh-CN" altLang="en-US" sz="2000" b="1" dirty="0" smtClean="0"/>
              <a:t>③</a:t>
            </a:r>
            <a:r>
              <a:rPr lang="zh-CN" altLang="en-US" sz="2000" b="1" dirty="0" smtClean="0">
                <a:solidFill>
                  <a:srgbClr val="FF0000"/>
                </a:solidFill>
              </a:rPr>
              <a:t>坚持依宪治国、依宪行政，</a:t>
            </a:r>
            <a:r>
              <a:rPr lang="zh-CN" altLang="en-US" sz="2000" b="1" dirty="0" smtClean="0"/>
              <a:t>有利于弘扬宪法精神，有助于教育引导各级组织和全体公民牢固树立宪法意识，增强宪法观念，自觉履行维护宪法尊严、保障宪法实施的职责。</a:t>
            </a:r>
            <a:r>
              <a:rPr lang="zh-CN" altLang="en-US" sz="2000" b="1" dirty="0" smtClean="0">
                <a:solidFill>
                  <a:srgbClr val="FF0000"/>
                </a:solidFill>
              </a:rPr>
              <a:t>题中改</a:t>
            </a:r>
            <a:r>
              <a:rPr lang="en-US" sz="2000" b="1" dirty="0" smtClean="0">
                <a:solidFill>
                  <a:srgbClr val="FF0000"/>
                </a:solidFill>
              </a:rPr>
              <a:t>  2</a:t>
            </a:r>
            <a:endParaRPr lang="zh-CN" altLang="en-US" sz="20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ssolv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285728"/>
            <a:ext cx="8715436" cy="461665"/>
          </a:xfrm>
          <a:prstGeom prst="rect">
            <a:avLst/>
          </a:prstGeom>
          <a:noFill/>
        </p:spPr>
        <p:txBody>
          <a:bodyPr wrap="square" rtlCol="0">
            <a:spAutoFit/>
          </a:bodyPr>
          <a:lstStyle/>
          <a:p>
            <a:r>
              <a:rPr lang="zh-CN" altLang="en-US" sz="2400" b="1" dirty="0" smtClean="0"/>
              <a:t>（</a:t>
            </a:r>
            <a:r>
              <a:rPr lang="en-US" sz="2400" b="1" dirty="0" smtClean="0"/>
              <a:t>2</a:t>
            </a:r>
            <a:r>
              <a:rPr lang="zh-CN" altLang="en-US" sz="2400" b="1" dirty="0" smtClean="0"/>
              <a:t>）结合所学知识</a:t>
            </a:r>
            <a:r>
              <a:rPr lang="en-US" sz="2400" b="1" dirty="0" smtClean="0"/>
              <a:t>,</a:t>
            </a:r>
            <a:r>
              <a:rPr lang="zh-CN" altLang="en-US" sz="2400" b="1" dirty="0" smtClean="0"/>
              <a:t>简要分析确定“国家宪法日”的意义。</a:t>
            </a:r>
            <a:r>
              <a:rPr lang="en-US" altLang="zh-CN" sz="2400" b="1" dirty="0" smtClean="0"/>
              <a:t>10</a:t>
            </a:r>
            <a:endParaRPr lang="zh-CN" altLang="en-US" sz="2400" b="1" dirty="0"/>
          </a:p>
        </p:txBody>
      </p:sp>
      <p:sp>
        <p:nvSpPr>
          <p:cNvPr id="3" name="TextBox 2"/>
          <p:cNvSpPr txBox="1"/>
          <p:nvPr/>
        </p:nvSpPr>
        <p:spPr>
          <a:xfrm>
            <a:off x="214282" y="928670"/>
            <a:ext cx="8786842" cy="3416320"/>
          </a:xfrm>
          <a:prstGeom prst="rect">
            <a:avLst/>
          </a:prstGeom>
          <a:noFill/>
        </p:spPr>
        <p:txBody>
          <a:bodyPr wrap="square" rtlCol="0">
            <a:spAutoFit/>
          </a:bodyPr>
          <a:lstStyle/>
          <a:p>
            <a:r>
              <a:rPr lang="zh-CN" altLang="en-US" sz="2400" b="1" dirty="0" smtClean="0">
                <a:latin typeface="华文琥珀" pitchFamily="2" charset="-122"/>
                <a:ea typeface="华文琥珀" pitchFamily="2" charset="-122"/>
              </a:rPr>
              <a:t>（一）法治角度</a:t>
            </a:r>
            <a:r>
              <a:rPr lang="en-US" sz="2400" b="1" dirty="0" smtClean="0">
                <a:latin typeface="华文琥珀" pitchFamily="2" charset="-122"/>
                <a:ea typeface="华文琥珀" pitchFamily="2" charset="-122"/>
              </a:rPr>
              <a:t>   5</a:t>
            </a:r>
            <a:endParaRPr lang="zh-CN" altLang="en-US" sz="2400" b="1" dirty="0" smtClean="0">
              <a:latin typeface="华文琥珀" pitchFamily="2" charset="-122"/>
              <a:ea typeface="华文琥珀" pitchFamily="2" charset="-122"/>
            </a:endParaRPr>
          </a:p>
          <a:p>
            <a:r>
              <a:rPr lang="en-US" sz="2400" b="1" dirty="0" smtClean="0"/>
              <a:t>    </a:t>
            </a:r>
            <a:r>
              <a:rPr lang="zh-CN" altLang="en-US" sz="2400" b="1" dirty="0" smtClean="0"/>
              <a:t>①依法治国是党在长期治国理政经验基础上提出的治国基本方略。角度知识</a:t>
            </a:r>
            <a:r>
              <a:rPr lang="en-US" sz="2400" b="1" dirty="0" smtClean="0"/>
              <a:t> 2</a:t>
            </a:r>
            <a:endParaRPr lang="zh-CN" altLang="en-US" sz="2400" b="1" dirty="0" smtClean="0"/>
          </a:p>
          <a:p>
            <a:r>
              <a:rPr lang="en-US" sz="2400" b="1" dirty="0" smtClean="0"/>
              <a:t>    </a:t>
            </a:r>
            <a:r>
              <a:rPr lang="zh-CN" altLang="en-US" sz="2400" b="1" dirty="0" smtClean="0"/>
              <a:t>②</a:t>
            </a:r>
            <a:r>
              <a:rPr lang="zh-CN" altLang="en-US" sz="2400" b="1" dirty="0" smtClean="0">
                <a:solidFill>
                  <a:srgbClr val="FF0000"/>
                </a:solidFill>
              </a:rPr>
              <a:t>设立国家宪法日，</a:t>
            </a:r>
            <a:r>
              <a:rPr lang="zh-CN" altLang="en-US" sz="2400" b="1" dirty="0" smtClean="0"/>
              <a:t>有助于落实依法治国，维护宪法权威；有助于强化依法行政意识，建设法制政府；有助于普及宪法知识和扩大宪法实施的群众基础。 </a:t>
            </a:r>
            <a:r>
              <a:rPr lang="en-US" altLang="zh-CN" sz="2400" b="1" dirty="0" smtClean="0">
                <a:solidFill>
                  <a:srgbClr val="FF0000"/>
                </a:solidFill>
              </a:rPr>
              <a:t>《</a:t>
            </a:r>
            <a:r>
              <a:rPr lang="zh-CN" altLang="en-US" sz="2400" b="1" dirty="0" smtClean="0">
                <a:solidFill>
                  <a:srgbClr val="FF0000"/>
                </a:solidFill>
              </a:rPr>
              <a:t>时事小册</a:t>
            </a:r>
            <a:r>
              <a:rPr lang="en-US" sz="2400" b="1" dirty="0" smtClean="0">
                <a:solidFill>
                  <a:srgbClr val="FF0000"/>
                </a:solidFill>
              </a:rPr>
              <a:t>3</a:t>
            </a:r>
            <a:r>
              <a:rPr lang="en-US" altLang="zh-CN" sz="2400" b="1" dirty="0" smtClean="0">
                <a:solidFill>
                  <a:srgbClr val="FF0000"/>
                </a:solidFill>
              </a:rPr>
              <a:t>》</a:t>
            </a:r>
            <a:r>
              <a:rPr lang="en-US" sz="2400" b="1" dirty="0" smtClean="0">
                <a:solidFill>
                  <a:srgbClr val="FF0000"/>
                </a:solidFill>
              </a:rPr>
              <a:t>p2-3    3</a:t>
            </a:r>
            <a:endParaRPr lang="zh-CN" altLang="en-US" sz="2400" b="1" dirty="0" smtClean="0">
              <a:solidFill>
                <a:srgbClr val="FF0000"/>
              </a:solidFill>
            </a:endParaRPr>
          </a:p>
          <a:p>
            <a:r>
              <a:rPr lang="en-US" sz="2400" b="1" dirty="0" smtClean="0"/>
              <a:t>    </a:t>
            </a:r>
            <a:r>
              <a:rPr lang="zh-CN" altLang="en-US" sz="2400" b="1" dirty="0" smtClean="0">
                <a:solidFill>
                  <a:srgbClr val="FF0000"/>
                </a:solidFill>
              </a:rPr>
              <a:t>或</a:t>
            </a:r>
            <a:r>
              <a:rPr lang="zh-CN" altLang="en-US" sz="2400" b="1" dirty="0" smtClean="0"/>
              <a:t>③有利于建设社会主义民主法治国家，有利于培育和践行社会主义核心价值观，有利于建设社会主义和谐社会。</a:t>
            </a:r>
            <a:r>
              <a:rPr lang="en-US" sz="2400" b="1" dirty="0" smtClean="0"/>
              <a:t>    </a:t>
            </a:r>
            <a:r>
              <a:rPr lang="zh-CN" altLang="en-US" sz="2400" b="1" dirty="0" smtClean="0"/>
              <a:t>可加</a:t>
            </a:r>
            <a:r>
              <a:rPr lang="en-US" sz="2400" b="1" dirty="0" smtClean="0"/>
              <a:t>3  </a:t>
            </a:r>
            <a:r>
              <a:rPr lang="zh-CN" altLang="en-US" sz="2400" b="1" dirty="0" smtClean="0"/>
              <a:t>    </a:t>
            </a:r>
            <a:endParaRPr lang="en-US" altLang="zh-CN" sz="2400" b="1" dirty="0" smtClean="0"/>
          </a:p>
          <a:p>
            <a:r>
              <a:rPr lang="zh-CN" altLang="en-US" sz="2400" b="1" dirty="0" smtClean="0">
                <a:solidFill>
                  <a:srgbClr val="FF0000"/>
                </a:solidFill>
              </a:rPr>
              <a:t>                                                                                     书中组合</a:t>
            </a:r>
            <a:r>
              <a:rPr lang="en-US" sz="2400" b="1" dirty="0" smtClean="0">
                <a:solidFill>
                  <a:srgbClr val="FF0000"/>
                </a:solidFill>
              </a:rPr>
              <a:t>      </a:t>
            </a:r>
            <a:endParaRPr lang="zh-CN" altLang="en-US" sz="2400" b="1" dirty="0">
              <a:solidFill>
                <a:srgbClr val="FF0000"/>
              </a:solidFill>
            </a:endParaRPr>
          </a:p>
        </p:txBody>
      </p:sp>
      <p:sp>
        <p:nvSpPr>
          <p:cNvPr id="4" name="TextBox 3"/>
          <p:cNvSpPr txBox="1"/>
          <p:nvPr/>
        </p:nvSpPr>
        <p:spPr>
          <a:xfrm>
            <a:off x="285720" y="4263948"/>
            <a:ext cx="8572560" cy="2308324"/>
          </a:xfrm>
          <a:prstGeom prst="rect">
            <a:avLst/>
          </a:prstGeom>
          <a:noFill/>
        </p:spPr>
        <p:txBody>
          <a:bodyPr wrap="square" rtlCol="0">
            <a:spAutoFit/>
          </a:bodyPr>
          <a:lstStyle/>
          <a:p>
            <a:r>
              <a:rPr lang="zh-CN" altLang="en-US" sz="2400" b="1" dirty="0" smtClean="0">
                <a:latin typeface="华文琥珀" pitchFamily="2" charset="-122"/>
                <a:ea typeface="华文琥珀" pitchFamily="2" charset="-122"/>
              </a:rPr>
              <a:t>（二）宪法角度</a:t>
            </a:r>
            <a:r>
              <a:rPr lang="en-US" sz="2400" b="1" dirty="0" smtClean="0">
                <a:latin typeface="华文琥珀" pitchFamily="2" charset="-122"/>
                <a:ea typeface="华文琥珀" pitchFamily="2" charset="-122"/>
              </a:rPr>
              <a:t>  5</a:t>
            </a:r>
            <a:endParaRPr lang="zh-CN" altLang="en-US" sz="2400" b="1" dirty="0" smtClean="0">
              <a:latin typeface="华文琥珀" pitchFamily="2" charset="-122"/>
              <a:ea typeface="华文琥珀" pitchFamily="2" charset="-122"/>
            </a:endParaRPr>
          </a:p>
          <a:p>
            <a:r>
              <a:rPr lang="en-US" sz="2400" b="1" dirty="0" smtClean="0"/>
              <a:t>   </a:t>
            </a:r>
            <a:r>
              <a:rPr lang="zh-CN" altLang="en-US" sz="2400" b="1" dirty="0" smtClean="0"/>
              <a:t>①宪法是国家的根本大法，是治国安邦的总章程，具有最高法律地位。角度知识      </a:t>
            </a:r>
            <a:r>
              <a:rPr lang="en-US" sz="2400" b="1" dirty="0" smtClean="0"/>
              <a:t>2</a:t>
            </a:r>
            <a:endParaRPr lang="zh-CN" altLang="en-US" sz="2400" b="1" dirty="0" smtClean="0"/>
          </a:p>
          <a:p>
            <a:r>
              <a:rPr lang="en-US" sz="2400" b="1" dirty="0" smtClean="0"/>
              <a:t>   </a:t>
            </a:r>
            <a:r>
              <a:rPr lang="zh-CN" altLang="en-US" sz="2400" b="1" dirty="0" smtClean="0"/>
              <a:t>②</a:t>
            </a:r>
            <a:r>
              <a:rPr lang="zh-CN" altLang="en-US" sz="2400" b="1" dirty="0" smtClean="0">
                <a:solidFill>
                  <a:srgbClr val="FF0000"/>
                </a:solidFill>
              </a:rPr>
              <a:t>设立国家宪法日，</a:t>
            </a:r>
            <a:r>
              <a:rPr lang="zh-CN" altLang="en-US" sz="2400" b="1" dirty="0" smtClean="0"/>
              <a:t>有利于弘扬宪法精神，有助于教育引导各级组织和全体公民牢固树立宪法意识，增强宪法观念，自觉履行维护宪法尊严、保障宪法实施的职责。</a:t>
            </a:r>
            <a:r>
              <a:rPr lang="zh-CN" altLang="en-US" sz="2400" b="1" dirty="0" smtClean="0">
                <a:solidFill>
                  <a:srgbClr val="FF0000"/>
                </a:solidFill>
              </a:rPr>
              <a:t>题中改</a:t>
            </a:r>
            <a:r>
              <a:rPr lang="en-US" sz="2400" b="1" dirty="0" smtClean="0">
                <a:solidFill>
                  <a:srgbClr val="FF0000"/>
                </a:solidFill>
              </a:rPr>
              <a:t>  3</a:t>
            </a:r>
            <a:endParaRPr lang="zh-CN" altLang="en-US"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346" y="357166"/>
            <a:ext cx="8501058" cy="6001643"/>
          </a:xfrm>
          <a:prstGeom prst="rect">
            <a:avLst/>
          </a:prstGeom>
          <a:noFill/>
        </p:spPr>
        <p:txBody>
          <a:bodyPr wrap="square" rtlCol="0">
            <a:spAutoFit/>
          </a:bodyPr>
          <a:lstStyle/>
          <a:p>
            <a:r>
              <a:rPr lang="zh-CN" altLang="en-US" sz="2400" b="1" dirty="0" smtClean="0"/>
              <a:t>         时事二：</a:t>
            </a:r>
            <a:r>
              <a:rPr lang="en-US" sz="2400" b="1" dirty="0" smtClean="0"/>
              <a:t>2</a:t>
            </a:r>
            <a:r>
              <a:rPr lang="zh-CN" altLang="en-US" sz="2400" b="1" dirty="0" smtClean="0"/>
              <a:t>．材料分析题</a:t>
            </a:r>
            <a:r>
              <a:rPr lang="en-US" sz="2400" b="1" dirty="0" smtClean="0"/>
              <a:t>  12</a:t>
            </a:r>
            <a:r>
              <a:rPr lang="zh-CN" altLang="en-US" sz="2400" b="1" dirty="0" smtClean="0"/>
              <a:t>分</a:t>
            </a:r>
            <a:endParaRPr lang="zh-CN" altLang="en-US" sz="2400" dirty="0" smtClean="0"/>
          </a:p>
          <a:p>
            <a:r>
              <a:rPr lang="en-US" sz="2400" dirty="0" smtClean="0">
                <a:latin typeface="华文仿宋" pitchFamily="2" charset="-122"/>
                <a:ea typeface="华文仿宋" pitchFamily="2" charset="-122"/>
              </a:rPr>
              <a:t>  </a:t>
            </a:r>
            <a:r>
              <a:rPr lang="zh-CN" altLang="en-US" sz="2400" dirty="0" smtClean="0">
                <a:latin typeface="华文仿宋" pitchFamily="2" charset="-122"/>
                <a:ea typeface="华文仿宋" pitchFamily="2" charset="-122"/>
              </a:rPr>
              <a:t>      </a:t>
            </a:r>
            <a:r>
              <a:rPr lang="en-US" sz="2400" dirty="0" smtClean="0">
                <a:latin typeface="华文仿宋" pitchFamily="2" charset="-122"/>
                <a:ea typeface="华文仿宋" pitchFamily="2" charset="-122"/>
              </a:rPr>
              <a:t> 2014</a:t>
            </a:r>
            <a:r>
              <a:rPr lang="zh-CN" altLang="en-US" sz="2400" dirty="0" smtClean="0">
                <a:latin typeface="华文仿宋" pitchFamily="2" charset="-122"/>
                <a:ea typeface="华文仿宋" pitchFamily="2" charset="-122"/>
              </a:rPr>
              <a:t>年</a:t>
            </a:r>
            <a:r>
              <a:rPr lang="en-US" sz="2400" dirty="0" smtClean="0">
                <a:latin typeface="华文仿宋" pitchFamily="2" charset="-122"/>
                <a:ea typeface="华文仿宋" pitchFamily="2" charset="-122"/>
              </a:rPr>
              <a:t> 9</a:t>
            </a:r>
            <a:r>
              <a:rPr lang="zh-CN" altLang="en-US" sz="2400" dirty="0" smtClean="0">
                <a:latin typeface="华文仿宋" pitchFamily="2" charset="-122"/>
                <a:ea typeface="华文仿宋" pitchFamily="2" charset="-122"/>
              </a:rPr>
              <a:t>月</a:t>
            </a:r>
            <a:r>
              <a:rPr lang="en-US" sz="2400" dirty="0" smtClean="0">
                <a:latin typeface="华文仿宋" pitchFamily="2" charset="-122"/>
                <a:ea typeface="华文仿宋" pitchFamily="2" charset="-122"/>
              </a:rPr>
              <a:t>24</a:t>
            </a:r>
            <a:r>
              <a:rPr lang="zh-CN" altLang="en-US" sz="2400" dirty="0" smtClean="0">
                <a:latin typeface="华文仿宋" pitchFamily="2" charset="-122"/>
                <a:ea typeface="华文仿宋" pitchFamily="2" charset="-122"/>
              </a:rPr>
              <a:t>日，在孔子诞辰</a:t>
            </a:r>
            <a:r>
              <a:rPr lang="en-US" sz="2400" dirty="0" smtClean="0">
                <a:latin typeface="华文仿宋" pitchFamily="2" charset="-122"/>
                <a:ea typeface="华文仿宋" pitchFamily="2" charset="-122"/>
              </a:rPr>
              <a:t>2565</a:t>
            </a:r>
            <a:r>
              <a:rPr lang="zh-CN" altLang="en-US" sz="2400" dirty="0" smtClean="0">
                <a:latin typeface="华文仿宋" pitchFamily="2" charset="-122"/>
                <a:ea typeface="华文仿宋" pitchFamily="2" charset="-122"/>
              </a:rPr>
              <a:t>周年之际，习近平发表重要讲话。以下是</a:t>
            </a:r>
            <a:r>
              <a:rPr lang="en-US" sz="2400" dirty="0" smtClean="0">
                <a:latin typeface="华文仿宋" pitchFamily="2" charset="-122"/>
                <a:ea typeface="华文仿宋" pitchFamily="2" charset="-122"/>
              </a:rPr>
              <a:t>2</a:t>
            </a:r>
            <a:r>
              <a:rPr lang="zh-CN" altLang="en-US" sz="2400" dirty="0" smtClean="0">
                <a:latin typeface="华文仿宋" pitchFamily="2" charset="-122"/>
                <a:ea typeface="华文仿宋" pitchFamily="2" charset="-122"/>
              </a:rPr>
              <a:t>段引言</a:t>
            </a:r>
          </a:p>
          <a:p>
            <a:r>
              <a:rPr lang="zh-CN" altLang="en-US" sz="2400" b="1" dirty="0" smtClean="0"/>
              <a:t>        </a:t>
            </a:r>
            <a:r>
              <a:rPr lang="zh-CN" altLang="en-US" sz="2400" b="1" dirty="0" smtClean="0">
                <a:solidFill>
                  <a:srgbClr val="FF0000"/>
                </a:solidFill>
              </a:rPr>
              <a:t>引言</a:t>
            </a:r>
            <a:r>
              <a:rPr lang="en-US" sz="2400" b="1" dirty="0" smtClean="0">
                <a:solidFill>
                  <a:srgbClr val="FF0000"/>
                </a:solidFill>
              </a:rPr>
              <a:t>1</a:t>
            </a:r>
            <a:r>
              <a:rPr lang="zh-CN" altLang="en-US" sz="2400" b="1" dirty="0" smtClean="0">
                <a:solidFill>
                  <a:srgbClr val="FF0000"/>
                </a:solidFill>
              </a:rPr>
              <a:t>： </a:t>
            </a:r>
            <a:r>
              <a:rPr lang="zh-CN" altLang="en-US" sz="2400" dirty="0" smtClean="0"/>
              <a:t>“只有坚持从历史走向未来，从延续民族文化血脉中开拓前进，我们才能做好今天的事业。” </a:t>
            </a:r>
          </a:p>
          <a:p>
            <a:r>
              <a:rPr lang="en-US" sz="2400" dirty="0" smtClean="0">
                <a:solidFill>
                  <a:srgbClr val="FF0000"/>
                </a:solidFill>
              </a:rPr>
              <a:t>    </a:t>
            </a:r>
            <a:r>
              <a:rPr lang="zh-CN" altLang="en-US" sz="2400" dirty="0" smtClean="0">
                <a:solidFill>
                  <a:srgbClr val="FF0000"/>
                </a:solidFill>
              </a:rPr>
              <a:t>    </a:t>
            </a:r>
            <a:r>
              <a:rPr lang="zh-CN" altLang="en-US" sz="2400" b="1" dirty="0" smtClean="0">
                <a:solidFill>
                  <a:srgbClr val="FF0000"/>
                </a:solidFill>
              </a:rPr>
              <a:t>引言</a:t>
            </a:r>
            <a:r>
              <a:rPr lang="en-US" sz="2400" b="1" dirty="0" smtClean="0">
                <a:solidFill>
                  <a:srgbClr val="FF0000"/>
                </a:solidFill>
              </a:rPr>
              <a:t>2</a:t>
            </a:r>
            <a:r>
              <a:rPr lang="zh-CN" altLang="en-US" sz="2400" b="1" dirty="0" smtClean="0">
                <a:solidFill>
                  <a:srgbClr val="FF0000"/>
                </a:solidFill>
              </a:rPr>
              <a:t>：</a:t>
            </a:r>
            <a:r>
              <a:rPr lang="zh-CN" altLang="en-US" sz="2400" dirty="0" smtClean="0">
                <a:solidFill>
                  <a:srgbClr val="FF0000"/>
                </a:solidFill>
              </a:rPr>
              <a:t> </a:t>
            </a:r>
            <a:r>
              <a:rPr lang="zh-CN" altLang="en-US" sz="2400" dirty="0" smtClean="0"/>
              <a:t>“优秀的传统文化对中华文明形成并延续发展几千年而从未中断，对形成和维护中国团结统一政治局面，对形成和巩固中国多民族和合一体的大家庭，对形成和丰富中华民族民族精神，对激励中华儿女维护民族独立、反抗外来侵略，对推动中国社会发展进步、促进中国社会利益和社会关系平衡，都发挥着重要作用。”</a:t>
            </a:r>
          </a:p>
          <a:p>
            <a:r>
              <a:rPr lang="en-US" sz="2400" b="1" dirty="0" smtClean="0"/>
              <a:t>  </a:t>
            </a:r>
            <a:r>
              <a:rPr lang="zh-CN" altLang="en-US" sz="2400" b="1" dirty="0" smtClean="0"/>
              <a:t>    </a:t>
            </a:r>
            <a:r>
              <a:rPr lang="en-US" sz="2400" b="1" dirty="0" smtClean="0"/>
              <a:t>  </a:t>
            </a:r>
            <a:r>
              <a:rPr lang="zh-CN" altLang="en-US" sz="2400" b="1" dirty="0" smtClean="0"/>
              <a:t>（</a:t>
            </a:r>
            <a:r>
              <a:rPr lang="en-US" sz="2400" b="1" dirty="0" smtClean="0"/>
              <a:t>1</a:t>
            </a:r>
            <a:r>
              <a:rPr lang="zh-CN" altLang="en-US" sz="2400" b="1" dirty="0" smtClean="0"/>
              <a:t>）</a:t>
            </a:r>
            <a:r>
              <a:rPr lang="zh-CN" altLang="en-US" sz="2400" dirty="0" smtClean="0"/>
              <a:t>引言</a:t>
            </a:r>
            <a:r>
              <a:rPr lang="en-US" sz="2400" dirty="0" smtClean="0"/>
              <a:t>1</a:t>
            </a:r>
            <a:r>
              <a:rPr lang="zh-CN" altLang="en-US" sz="2400" dirty="0" smtClean="0"/>
              <a:t>“讲话”告诉我们什么道理？</a:t>
            </a:r>
          </a:p>
          <a:p>
            <a:r>
              <a:rPr lang="en-US" sz="2400" b="1" dirty="0" smtClean="0"/>
              <a:t>  </a:t>
            </a:r>
            <a:endParaRPr lang="zh-CN" altLang="en-US" sz="2400" dirty="0" smtClean="0"/>
          </a:p>
          <a:p>
            <a:r>
              <a:rPr lang="en-US" sz="2400" b="1" dirty="0" smtClean="0"/>
              <a:t> </a:t>
            </a:r>
            <a:endParaRPr lang="zh-CN" altLang="en-US" sz="2400" dirty="0" smtClean="0"/>
          </a:p>
          <a:p>
            <a:r>
              <a:rPr lang="en-US" sz="2400" b="1" dirty="0" smtClean="0"/>
              <a:t>    </a:t>
            </a:r>
            <a:r>
              <a:rPr lang="zh-CN" altLang="en-US" sz="2400" b="1" dirty="0" smtClean="0"/>
              <a:t>    （</a:t>
            </a:r>
            <a:r>
              <a:rPr lang="en-US" sz="2400" b="1" dirty="0" smtClean="0"/>
              <a:t>2</a:t>
            </a:r>
            <a:r>
              <a:rPr lang="zh-CN" altLang="en-US" sz="2400" b="1" dirty="0" smtClean="0"/>
              <a:t>）</a:t>
            </a:r>
            <a:r>
              <a:rPr lang="zh-CN" altLang="en-US" sz="2400" dirty="0" smtClean="0"/>
              <a:t> 结合所学知识和引言</a:t>
            </a:r>
            <a:r>
              <a:rPr lang="en-US" sz="2400" dirty="0" smtClean="0"/>
              <a:t>2</a:t>
            </a:r>
            <a:r>
              <a:rPr lang="zh-CN" altLang="en-US" sz="2400" dirty="0" smtClean="0"/>
              <a:t>，概述继承和弘扬中华优秀传统文化的重要作用。</a:t>
            </a:r>
            <a:endParaRPr lang="zh-CN" altLang="en-US" sz="2400" dirty="0"/>
          </a:p>
        </p:txBody>
      </p:sp>
      <p:sp>
        <p:nvSpPr>
          <p:cNvPr id="3" name="Oval 3"/>
          <p:cNvSpPr>
            <a:spLocks noChangeArrowheads="1"/>
          </p:cNvSpPr>
          <p:nvPr/>
        </p:nvSpPr>
        <p:spPr bwMode="auto">
          <a:xfrm>
            <a:off x="1428728" y="4357694"/>
            <a:ext cx="1071570"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4" name="Line 23"/>
          <p:cNvSpPr>
            <a:spLocks noChangeShapeType="1"/>
          </p:cNvSpPr>
          <p:nvPr/>
        </p:nvSpPr>
        <p:spPr bwMode="auto">
          <a:xfrm flipH="1" flipV="1">
            <a:off x="3714744" y="4786321"/>
            <a:ext cx="2214578" cy="45719"/>
          </a:xfrm>
          <a:prstGeom prst="line">
            <a:avLst/>
          </a:prstGeom>
          <a:noFill/>
          <a:ln w="38100">
            <a:solidFill>
              <a:srgbClr val="FF0000"/>
            </a:solidFill>
            <a:round/>
            <a:headEnd/>
            <a:tailEnd/>
          </a:ln>
        </p:spPr>
        <p:txBody>
          <a:bodyPr wrap="none" anchor="ctr"/>
          <a:lstStyle/>
          <a:p>
            <a:endParaRPr lang="zh-CN" altLang="en-US"/>
          </a:p>
        </p:txBody>
      </p:sp>
      <p:sp>
        <p:nvSpPr>
          <p:cNvPr id="5" name="Oval 3"/>
          <p:cNvSpPr>
            <a:spLocks noChangeArrowheads="1"/>
          </p:cNvSpPr>
          <p:nvPr/>
        </p:nvSpPr>
        <p:spPr bwMode="auto">
          <a:xfrm>
            <a:off x="642910" y="1357298"/>
            <a:ext cx="1357322" cy="500066"/>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6" name="Oval 3"/>
          <p:cNvSpPr>
            <a:spLocks noChangeArrowheads="1"/>
          </p:cNvSpPr>
          <p:nvPr/>
        </p:nvSpPr>
        <p:spPr bwMode="auto">
          <a:xfrm>
            <a:off x="1500166" y="5429264"/>
            <a:ext cx="3357586"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7" name="Oval 3"/>
          <p:cNvSpPr>
            <a:spLocks noChangeArrowheads="1"/>
          </p:cNvSpPr>
          <p:nvPr/>
        </p:nvSpPr>
        <p:spPr bwMode="auto">
          <a:xfrm>
            <a:off x="714348" y="2143116"/>
            <a:ext cx="1071570"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8" name="Line 23"/>
          <p:cNvSpPr>
            <a:spLocks noChangeShapeType="1"/>
          </p:cNvSpPr>
          <p:nvPr/>
        </p:nvSpPr>
        <p:spPr bwMode="auto">
          <a:xfrm flipH="1">
            <a:off x="5072066" y="5812172"/>
            <a:ext cx="3500462" cy="45719"/>
          </a:xfrm>
          <a:prstGeom prst="line">
            <a:avLst/>
          </a:prstGeom>
          <a:noFill/>
          <a:ln w="38100">
            <a:solidFill>
              <a:srgbClr val="FF0000"/>
            </a:solidFill>
            <a:round/>
            <a:headEnd/>
            <a:tailEnd/>
          </a:ln>
        </p:spPr>
        <p:txBody>
          <a:bodyPr wrap="none" anchor="ctr"/>
          <a:lstStyle/>
          <a:p>
            <a:endParaRPr lang="zh-CN" altLang="en-US"/>
          </a:p>
        </p:txBody>
      </p:sp>
      <p:sp>
        <p:nvSpPr>
          <p:cNvPr id="9" name="Line 23"/>
          <p:cNvSpPr>
            <a:spLocks noChangeShapeType="1"/>
          </p:cNvSpPr>
          <p:nvPr/>
        </p:nvSpPr>
        <p:spPr bwMode="auto">
          <a:xfrm flipH="1">
            <a:off x="357158" y="6195081"/>
            <a:ext cx="2500330" cy="45719"/>
          </a:xfrm>
          <a:prstGeom prst="line">
            <a:avLst/>
          </a:prstGeom>
          <a:noFill/>
          <a:ln w="38100">
            <a:solidFill>
              <a:srgbClr val="FF0000"/>
            </a:solidFill>
            <a:round/>
            <a:headEnd/>
            <a:tailEnd/>
          </a:ln>
        </p:spPr>
        <p:txBody>
          <a:bodyPr wrap="none" anchor="ctr"/>
          <a:lstStyle/>
          <a:p>
            <a:endParaRPr lang="zh-CN" altLang="en-US"/>
          </a:p>
        </p:txBody>
      </p:sp>
      <p:sp>
        <p:nvSpPr>
          <p:cNvPr id="10" name="Line 23"/>
          <p:cNvSpPr>
            <a:spLocks noChangeShapeType="1"/>
          </p:cNvSpPr>
          <p:nvPr/>
        </p:nvSpPr>
        <p:spPr bwMode="auto">
          <a:xfrm flipH="1" flipV="1">
            <a:off x="2428860" y="1811644"/>
            <a:ext cx="5786478" cy="45719"/>
          </a:xfrm>
          <a:prstGeom prst="line">
            <a:avLst/>
          </a:prstGeom>
          <a:noFill/>
          <a:ln w="38100">
            <a:solidFill>
              <a:srgbClr val="FF0000"/>
            </a:solidFill>
            <a:round/>
            <a:headEnd/>
            <a:tailEnd/>
          </a:ln>
        </p:spPr>
        <p:txBody>
          <a:bodyPr wrap="none" anchor="ctr"/>
          <a:lstStyle/>
          <a:p>
            <a:endParaRPr lang="zh-CN" altLang="en-US"/>
          </a:p>
        </p:txBody>
      </p:sp>
      <p:sp>
        <p:nvSpPr>
          <p:cNvPr id="11" name="Line 23"/>
          <p:cNvSpPr>
            <a:spLocks noChangeShapeType="1"/>
          </p:cNvSpPr>
          <p:nvPr/>
        </p:nvSpPr>
        <p:spPr bwMode="auto">
          <a:xfrm flipH="1" flipV="1">
            <a:off x="214282" y="2214554"/>
            <a:ext cx="5786478" cy="45719"/>
          </a:xfrm>
          <a:prstGeom prst="line">
            <a:avLst/>
          </a:prstGeom>
          <a:noFill/>
          <a:ln w="38100">
            <a:solidFill>
              <a:srgbClr val="FF0000"/>
            </a:solidFill>
            <a:round/>
            <a:headEnd/>
            <a:tailEnd/>
          </a:ln>
        </p:spPr>
        <p:txBody>
          <a:bodyPr wrap="none" anchor="ctr"/>
          <a:lstStyle/>
          <a:p>
            <a:endParaRPr lang="zh-CN" altLang="en-US"/>
          </a:p>
        </p:txBody>
      </p:sp>
      <p:sp>
        <p:nvSpPr>
          <p:cNvPr id="15" name="Line 23"/>
          <p:cNvSpPr>
            <a:spLocks noChangeShapeType="1"/>
          </p:cNvSpPr>
          <p:nvPr/>
        </p:nvSpPr>
        <p:spPr bwMode="auto">
          <a:xfrm flipH="1">
            <a:off x="428596" y="4071942"/>
            <a:ext cx="8215370" cy="45719"/>
          </a:xfrm>
          <a:prstGeom prst="line">
            <a:avLst/>
          </a:prstGeom>
          <a:noFill/>
          <a:ln w="38100">
            <a:solidFill>
              <a:srgbClr val="FF0000"/>
            </a:solidFill>
            <a:round/>
            <a:headEnd/>
            <a:tailEnd/>
          </a:ln>
        </p:spPr>
        <p:txBody>
          <a:bodyPr wrap="none" anchor="ctr"/>
          <a:lstStyle/>
          <a:p>
            <a:endParaRPr lang="zh-CN" altLang="en-US"/>
          </a:p>
        </p:txBody>
      </p:sp>
      <p:sp>
        <p:nvSpPr>
          <p:cNvPr id="12" name="Line 23"/>
          <p:cNvSpPr>
            <a:spLocks noChangeShapeType="1"/>
          </p:cNvSpPr>
          <p:nvPr/>
        </p:nvSpPr>
        <p:spPr bwMode="auto">
          <a:xfrm flipH="1" flipV="1">
            <a:off x="2714612" y="2928934"/>
            <a:ext cx="5786478" cy="45719"/>
          </a:xfrm>
          <a:prstGeom prst="line">
            <a:avLst/>
          </a:prstGeom>
          <a:noFill/>
          <a:ln w="38100">
            <a:solidFill>
              <a:srgbClr val="FF0000"/>
            </a:solidFill>
            <a:round/>
            <a:headEnd/>
            <a:tailEnd/>
          </a:ln>
        </p:spPr>
        <p:txBody>
          <a:bodyPr wrap="none" anchor="ctr"/>
          <a:lstStyle/>
          <a:p>
            <a:endParaRPr lang="zh-CN" altLang="en-US"/>
          </a:p>
        </p:txBody>
      </p:sp>
      <p:sp>
        <p:nvSpPr>
          <p:cNvPr id="13" name="Line 23"/>
          <p:cNvSpPr>
            <a:spLocks noChangeShapeType="1"/>
          </p:cNvSpPr>
          <p:nvPr/>
        </p:nvSpPr>
        <p:spPr bwMode="auto">
          <a:xfrm flipH="1">
            <a:off x="357158" y="3337561"/>
            <a:ext cx="8215370" cy="45719"/>
          </a:xfrm>
          <a:prstGeom prst="line">
            <a:avLst/>
          </a:prstGeom>
          <a:noFill/>
          <a:ln w="38100">
            <a:solidFill>
              <a:srgbClr val="FF0000"/>
            </a:solidFill>
            <a:round/>
            <a:headEnd/>
            <a:tailEnd/>
          </a:ln>
        </p:spPr>
        <p:txBody>
          <a:bodyPr wrap="none" anchor="ctr"/>
          <a:lstStyle/>
          <a:p>
            <a:endParaRPr lang="zh-CN" altLang="en-US"/>
          </a:p>
        </p:txBody>
      </p:sp>
      <p:sp>
        <p:nvSpPr>
          <p:cNvPr id="14" name="Line 23"/>
          <p:cNvSpPr>
            <a:spLocks noChangeShapeType="1"/>
          </p:cNvSpPr>
          <p:nvPr/>
        </p:nvSpPr>
        <p:spPr bwMode="auto">
          <a:xfrm flipH="1">
            <a:off x="357158" y="3643314"/>
            <a:ext cx="8215370" cy="45719"/>
          </a:xfrm>
          <a:prstGeom prst="line">
            <a:avLst/>
          </a:prstGeom>
          <a:noFill/>
          <a:ln w="38100">
            <a:solidFill>
              <a:srgbClr val="FF0000"/>
            </a:solidFill>
            <a:round/>
            <a:headEnd/>
            <a:tailEnd/>
          </a:ln>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ssolv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dissolv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dissolv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dissolve">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dissolve">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dissolve">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dissolve">
                                      <p:cBhvr>
                                        <p:cTn id="52" dur="500"/>
                                        <p:tgtEl>
                                          <p:spTgt spid="12"/>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dissolve">
                                      <p:cBhvr>
                                        <p:cTn id="55" dur="500"/>
                                        <p:tgtEl>
                                          <p:spTgt spid="13"/>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dissolve">
                                      <p:cBhvr>
                                        <p:cTn id="58" dur="500"/>
                                        <p:tgtEl>
                                          <p:spTgt spid="14"/>
                                        </p:tgtEl>
                                      </p:cBhvr>
                                    </p:animEffect>
                                  </p:childTnLst>
                                </p:cTn>
                              </p:par>
                            </p:childTnLst>
                          </p:cTn>
                        </p:par>
                      </p:childTnLst>
                    </p:cTn>
                  </p:par>
                  <p:par>
                    <p:cTn id="59" fill="hold">
                      <p:stCondLst>
                        <p:cond delay="indefinite"/>
                      </p:stCondLst>
                      <p:childTnLst>
                        <p:par>
                          <p:cTn id="60" fill="hold">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dissolve">
                                      <p:cBhvr>
                                        <p:cTn id="6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5" grpId="0" animBg="1"/>
      <p:bldP spid="12" grpId="0" animBg="1"/>
      <p:bldP spid="13"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8596" y="500042"/>
            <a:ext cx="7929618" cy="3046988"/>
          </a:xfrm>
          <a:prstGeom prst="rect">
            <a:avLst/>
          </a:prstGeom>
          <a:noFill/>
        </p:spPr>
        <p:txBody>
          <a:bodyPr wrap="square" rtlCol="0">
            <a:spAutoFit/>
          </a:bodyPr>
          <a:lstStyle/>
          <a:p>
            <a:r>
              <a:rPr lang="en-US" sz="2400" b="1" dirty="0" smtClean="0"/>
              <a:t> </a:t>
            </a:r>
            <a:r>
              <a:rPr lang="zh-CN" altLang="en-US" sz="2400" b="1" dirty="0" smtClean="0"/>
              <a:t>（</a:t>
            </a:r>
            <a:r>
              <a:rPr lang="en-US" sz="2400" b="1" dirty="0" smtClean="0"/>
              <a:t>1</a:t>
            </a:r>
            <a:r>
              <a:rPr lang="zh-CN" altLang="en-US" sz="2400" b="1" dirty="0" smtClean="0"/>
              <a:t>）</a:t>
            </a:r>
            <a:r>
              <a:rPr lang="zh-CN" altLang="en-US" sz="2400" u="sng" dirty="0" smtClean="0"/>
              <a:t>引言</a:t>
            </a:r>
            <a:r>
              <a:rPr lang="en-US" sz="2400" u="sng" dirty="0" smtClean="0"/>
              <a:t>1</a:t>
            </a:r>
            <a:r>
              <a:rPr lang="zh-CN" altLang="en-US" sz="2400" u="sng" dirty="0" smtClean="0"/>
              <a:t>“讲话”告诉我们什么道理</a:t>
            </a:r>
            <a:r>
              <a:rPr lang="zh-CN" altLang="en-US" sz="2400" dirty="0" smtClean="0"/>
              <a:t>？</a:t>
            </a:r>
          </a:p>
          <a:p>
            <a:r>
              <a:rPr lang="en-US" sz="2400" b="1" dirty="0" smtClean="0"/>
              <a:t>  </a:t>
            </a:r>
          </a:p>
          <a:p>
            <a:endParaRPr lang="en-US" altLang="zh-CN" sz="2400" b="1" dirty="0" smtClean="0"/>
          </a:p>
          <a:p>
            <a:endParaRPr lang="en-US" altLang="zh-CN" sz="2400" b="1" dirty="0" smtClean="0"/>
          </a:p>
          <a:p>
            <a:endParaRPr lang="zh-CN" altLang="en-US" sz="2400" dirty="0" smtClean="0"/>
          </a:p>
          <a:p>
            <a:r>
              <a:rPr lang="en-US" sz="2400" b="1" dirty="0" smtClean="0"/>
              <a:t> </a:t>
            </a:r>
            <a:endParaRPr lang="zh-CN" altLang="en-US" sz="2400" dirty="0" smtClean="0"/>
          </a:p>
          <a:p>
            <a:r>
              <a:rPr lang="en-US" sz="2400" b="1" dirty="0" smtClean="0"/>
              <a:t>    </a:t>
            </a:r>
            <a:r>
              <a:rPr lang="zh-CN" altLang="en-US" sz="2400" b="1" dirty="0" smtClean="0"/>
              <a:t>    （</a:t>
            </a:r>
            <a:r>
              <a:rPr lang="en-US" sz="2400" b="1" dirty="0" smtClean="0"/>
              <a:t>2</a:t>
            </a:r>
            <a:r>
              <a:rPr lang="zh-CN" altLang="en-US" sz="2400" b="1" dirty="0" smtClean="0"/>
              <a:t>）</a:t>
            </a:r>
            <a:r>
              <a:rPr lang="zh-CN" altLang="en-US" sz="2400" dirty="0" smtClean="0"/>
              <a:t> </a:t>
            </a:r>
            <a:r>
              <a:rPr lang="zh-CN" altLang="en-US" sz="2400" u="sng" dirty="0" smtClean="0"/>
              <a:t>结合所学知识和引言</a:t>
            </a:r>
            <a:r>
              <a:rPr lang="en-US" sz="2400" u="sng" dirty="0" smtClean="0"/>
              <a:t>2</a:t>
            </a:r>
            <a:r>
              <a:rPr lang="zh-CN" altLang="en-US" sz="2400" dirty="0" smtClean="0"/>
              <a:t>，</a:t>
            </a:r>
            <a:r>
              <a:rPr lang="zh-CN" altLang="en-US" sz="2400" u="sng" dirty="0" smtClean="0"/>
              <a:t>概述</a:t>
            </a:r>
            <a:r>
              <a:rPr lang="zh-CN" altLang="en-US" sz="2400" dirty="0" smtClean="0"/>
              <a:t>继承和弘扬</a:t>
            </a:r>
            <a:r>
              <a:rPr lang="zh-CN" altLang="en-US" sz="2400" u="sng" dirty="0" smtClean="0"/>
              <a:t>中华优秀传统文化的重要作用</a:t>
            </a:r>
            <a:r>
              <a:rPr lang="zh-CN" altLang="en-US" sz="2400" dirty="0" smtClean="0"/>
              <a:t>。</a:t>
            </a:r>
            <a:endParaRPr lang="zh-CN" altLang="en-US" sz="2400" dirty="0"/>
          </a:p>
        </p:txBody>
      </p:sp>
      <p:sp>
        <p:nvSpPr>
          <p:cNvPr id="3" name="TextBox 2"/>
          <p:cNvSpPr txBox="1"/>
          <p:nvPr/>
        </p:nvSpPr>
        <p:spPr>
          <a:xfrm>
            <a:off x="214282" y="857232"/>
            <a:ext cx="8786841" cy="830997"/>
          </a:xfrm>
          <a:prstGeom prst="rect">
            <a:avLst/>
          </a:prstGeom>
          <a:noFill/>
        </p:spPr>
        <p:txBody>
          <a:bodyPr wrap="square" rtlCol="0">
            <a:spAutoFit/>
          </a:bodyPr>
          <a:lstStyle/>
          <a:p>
            <a:r>
              <a:rPr lang="zh-CN" altLang="en-US" sz="2400" dirty="0" smtClean="0">
                <a:solidFill>
                  <a:srgbClr val="0070C0"/>
                </a:solidFill>
              </a:rPr>
              <a:t>我们要全面认识祖国传统文化，取其精华，去其糟粕，使中华文化的优良传统不断发扬广大，全面建设国家文化软实力。</a:t>
            </a:r>
            <a:r>
              <a:rPr lang="en-US" sz="2400" dirty="0" smtClean="0">
                <a:solidFill>
                  <a:srgbClr val="FF0000"/>
                </a:solidFill>
              </a:rPr>
              <a:t>P67</a:t>
            </a:r>
            <a:r>
              <a:rPr lang="zh-CN" altLang="en-US" sz="2400" dirty="0" smtClean="0">
                <a:solidFill>
                  <a:srgbClr val="FF0000"/>
                </a:solidFill>
              </a:rPr>
              <a:t>改</a:t>
            </a:r>
          </a:p>
        </p:txBody>
      </p:sp>
      <p:sp>
        <p:nvSpPr>
          <p:cNvPr id="6" name="TextBox 5"/>
          <p:cNvSpPr txBox="1"/>
          <p:nvPr/>
        </p:nvSpPr>
        <p:spPr>
          <a:xfrm>
            <a:off x="214282" y="1571612"/>
            <a:ext cx="8501122" cy="1200329"/>
          </a:xfrm>
          <a:prstGeom prst="rect">
            <a:avLst/>
          </a:prstGeom>
          <a:noFill/>
        </p:spPr>
        <p:txBody>
          <a:bodyPr wrap="square" rtlCol="0">
            <a:spAutoFit/>
          </a:bodyPr>
          <a:lstStyle/>
          <a:p>
            <a:r>
              <a:rPr lang="en-US" b="1" dirty="0" smtClean="0">
                <a:solidFill>
                  <a:srgbClr val="FF0000"/>
                </a:solidFill>
              </a:rPr>
              <a:t> </a:t>
            </a:r>
            <a:r>
              <a:rPr lang="zh-CN" altLang="en-US" sz="2400" dirty="0" smtClean="0">
                <a:solidFill>
                  <a:srgbClr val="FF0000"/>
                </a:solidFill>
              </a:rPr>
              <a:t>或：</a:t>
            </a:r>
            <a:r>
              <a:rPr lang="zh-CN" altLang="en-US" sz="2400" u="sng" dirty="0" smtClean="0">
                <a:solidFill>
                  <a:srgbClr val="FF0000"/>
                </a:solidFill>
              </a:rPr>
              <a:t>继承和弘扬中华民族优秀传统文化，</a:t>
            </a:r>
            <a:r>
              <a:rPr lang="zh-CN" altLang="en-US" sz="2400" dirty="0" smtClean="0">
                <a:solidFill>
                  <a:srgbClr val="0070C0"/>
                </a:solidFill>
              </a:rPr>
              <a:t>发展中国特色社会主义，必须推动社会主义文化大发展大繁荣，建设社会主义文化强国。</a:t>
            </a:r>
            <a:r>
              <a:rPr lang="en-US" sz="2400" dirty="0" smtClean="0">
                <a:solidFill>
                  <a:srgbClr val="0070C0"/>
                </a:solidFill>
              </a:rPr>
              <a:t>P68</a:t>
            </a:r>
            <a:r>
              <a:rPr lang="zh-CN" altLang="en-US" sz="2400" dirty="0" smtClean="0">
                <a:solidFill>
                  <a:srgbClr val="0070C0"/>
                </a:solidFill>
              </a:rPr>
              <a:t>改</a:t>
            </a:r>
            <a:endParaRPr lang="zh-CN" altLang="en-US" dirty="0"/>
          </a:p>
        </p:txBody>
      </p:sp>
      <p:sp>
        <p:nvSpPr>
          <p:cNvPr id="7" name="TextBox 6"/>
          <p:cNvSpPr txBox="1"/>
          <p:nvPr/>
        </p:nvSpPr>
        <p:spPr>
          <a:xfrm>
            <a:off x="285720" y="3429000"/>
            <a:ext cx="8643998" cy="830997"/>
          </a:xfrm>
          <a:prstGeom prst="rect">
            <a:avLst/>
          </a:prstGeom>
          <a:noFill/>
        </p:spPr>
        <p:txBody>
          <a:bodyPr wrap="square" rtlCol="0">
            <a:spAutoFit/>
          </a:bodyPr>
          <a:lstStyle/>
          <a:p>
            <a:r>
              <a:rPr lang="zh-CN" altLang="en-US" sz="2400" dirty="0" smtClean="0">
                <a:solidFill>
                  <a:srgbClr val="C00000"/>
                </a:solidFill>
              </a:rPr>
              <a:t>① 中华文化是中华民族生生不息、团结奋进的不竭动力，是中华民族共有的精神家园。</a:t>
            </a:r>
            <a:r>
              <a:rPr lang="en-US" sz="2400" dirty="0" smtClean="0">
                <a:solidFill>
                  <a:srgbClr val="C00000"/>
                </a:solidFill>
              </a:rPr>
              <a:t>1</a:t>
            </a:r>
            <a:endParaRPr lang="zh-CN" altLang="en-US" sz="2400" dirty="0">
              <a:solidFill>
                <a:srgbClr val="C00000"/>
              </a:solidFill>
            </a:endParaRPr>
          </a:p>
        </p:txBody>
      </p:sp>
      <p:sp>
        <p:nvSpPr>
          <p:cNvPr id="10" name="TextBox 9"/>
          <p:cNvSpPr txBox="1"/>
          <p:nvPr/>
        </p:nvSpPr>
        <p:spPr>
          <a:xfrm>
            <a:off x="285751" y="4143380"/>
            <a:ext cx="8358215" cy="830997"/>
          </a:xfrm>
          <a:prstGeom prst="rect">
            <a:avLst/>
          </a:prstGeom>
          <a:noFill/>
        </p:spPr>
        <p:txBody>
          <a:bodyPr wrap="square" rtlCol="0">
            <a:spAutoFit/>
          </a:bodyPr>
          <a:lstStyle/>
          <a:p>
            <a:r>
              <a:rPr lang="zh-CN" altLang="en-US" sz="2400" b="1" dirty="0" smtClean="0">
                <a:solidFill>
                  <a:srgbClr val="0070C0"/>
                </a:solidFill>
              </a:rPr>
              <a:t>② 继承和弘扬中华优秀传统文化，有利于提升民族的生命力、凝聚力和创造力，增强我们对民族文化的认同感和归属感。</a:t>
            </a:r>
            <a:r>
              <a:rPr lang="en-US" sz="2400" b="1" dirty="0" smtClean="0">
                <a:solidFill>
                  <a:srgbClr val="0070C0"/>
                </a:solidFill>
              </a:rPr>
              <a:t>2 </a:t>
            </a:r>
            <a:endParaRPr lang="zh-CN" altLang="en-US" sz="2400" b="1" dirty="0">
              <a:solidFill>
                <a:srgbClr val="0070C0"/>
              </a:solidFill>
            </a:endParaRPr>
          </a:p>
        </p:txBody>
      </p:sp>
      <p:sp>
        <p:nvSpPr>
          <p:cNvPr id="11" name="TextBox 10"/>
          <p:cNvSpPr txBox="1"/>
          <p:nvPr/>
        </p:nvSpPr>
        <p:spPr>
          <a:xfrm>
            <a:off x="285720" y="4857760"/>
            <a:ext cx="8501122" cy="1200329"/>
          </a:xfrm>
          <a:prstGeom prst="rect">
            <a:avLst/>
          </a:prstGeom>
          <a:noFill/>
        </p:spPr>
        <p:txBody>
          <a:bodyPr wrap="square" rtlCol="0">
            <a:spAutoFit/>
          </a:bodyPr>
          <a:lstStyle/>
          <a:p>
            <a:r>
              <a:rPr lang="zh-CN" altLang="en-US" sz="2400" b="1" dirty="0" smtClean="0">
                <a:solidFill>
                  <a:srgbClr val="0070C0"/>
                </a:solidFill>
              </a:rPr>
              <a:t>③弘扬中华优秀传统文化，对今天中国人的价值观念、生活方式和中国发展道路，具有深刻影响，对人类进步和推动世界文化发展产生重大影响。 </a:t>
            </a:r>
            <a:r>
              <a:rPr lang="en-US" sz="2400" b="1" dirty="0" smtClean="0">
                <a:solidFill>
                  <a:srgbClr val="0070C0"/>
                </a:solidFill>
              </a:rPr>
              <a:t>2</a:t>
            </a:r>
            <a:endParaRPr lang="zh-CN" altLang="en-US" sz="2400" b="1" dirty="0">
              <a:solidFill>
                <a:srgbClr val="0070C0"/>
              </a:solidFill>
            </a:endParaRPr>
          </a:p>
        </p:txBody>
      </p:sp>
      <p:sp>
        <p:nvSpPr>
          <p:cNvPr id="12" name="TextBox 11"/>
          <p:cNvSpPr txBox="1"/>
          <p:nvPr/>
        </p:nvSpPr>
        <p:spPr>
          <a:xfrm>
            <a:off x="285720" y="6000768"/>
            <a:ext cx="8429684" cy="830997"/>
          </a:xfrm>
          <a:prstGeom prst="rect">
            <a:avLst/>
          </a:prstGeom>
          <a:noFill/>
        </p:spPr>
        <p:txBody>
          <a:bodyPr wrap="square" rtlCol="0">
            <a:spAutoFit/>
          </a:bodyPr>
          <a:lstStyle/>
          <a:p>
            <a:r>
              <a:rPr lang="zh-CN" altLang="en-US" dirty="0" smtClean="0">
                <a:solidFill>
                  <a:srgbClr val="C00000"/>
                </a:solidFill>
              </a:rPr>
              <a:t> </a:t>
            </a:r>
            <a:r>
              <a:rPr lang="zh-CN" altLang="en-US" sz="2400" b="1" dirty="0" smtClean="0">
                <a:solidFill>
                  <a:srgbClr val="C00000"/>
                </a:solidFill>
              </a:rPr>
              <a:t>④全面认识祖国传统文化，使中华文化优良传统不断发扬光大，有利于提升国家文化软实力。</a:t>
            </a:r>
            <a:r>
              <a:rPr lang="en-US" sz="2400" b="1" dirty="0" smtClean="0">
                <a:solidFill>
                  <a:srgbClr val="C00000"/>
                </a:solidFill>
              </a:rPr>
              <a:t>1</a:t>
            </a:r>
            <a:endParaRPr lang="zh-CN" altLang="en-US" sz="2400" b="1" dirty="0">
              <a:solidFill>
                <a:srgbClr val="C00000"/>
              </a:solidFill>
            </a:endParaRPr>
          </a:p>
        </p:txBody>
      </p:sp>
      <p:sp>
        <p:nvSpPr>
          <p:cNvPr id="13" name="TextBox 12"/>
          <p:cNvSpPr txBox="1"/>
          <p:nvPr/>
        </p:nvSpPr>
        <p:spPr>
          <a:xfrm>
            <a:off x="214282" y="4143380"/>
            <a:ext cx="8572561" cy="1938992"/>
          </a:xfrm>
          <a:prstGeom prst="rect">
            <a:avLst/>
          </a:prstGeom>
          <a:solidFill>
            <a:schemeClr val="bg1"/>
          </a:solidFill>
        </p:spPr>
        <p:txBody>
          <a:bodyPr wrap="square" rtlCol="0">
            <a:spAutoFit/>
          </a:bodyPr>
          <a:lstStyle/>
          <a:p>
            <a:r>
              <a:rPr lang="zh-CN" altLang="en-US" sz="2400" b="1" dirty="0" smtClean="0">
                <a:solidFill>
                  <a:srgbClr val="C00000"/>
                </a:solidFill>
              </a:rPr>
              <a:t>⑤继承和弘扬中华传统文化，对形成和维护中国团结统一政治局面，形成和巩固中国多民族和合一体的大家庭，形成和丰富中华民族民族精神，激励中华儿女维护民族独立、反抗外来侵略，对推动中国社会发展进步、促进中国社会利益和社会关系平衡，都发挥着重要作用。</a:t>
            </a:r>
            <a:r>
              <a:rPr lang="en-US" sz="2400" b="1" dirty="0" smtClean="0">
                <a:solidFill>
                  <a:srgbClr val="C00000"/>
                </a:solidFill>
              </a:rPr>
              <a:t>  </a:t>
            </a:r>
            <a:r>
              <a:rPr lang="zh-CN" altLang="en-US" sz="2400" b="1" dirty="0" smtClean="0">
                <a:solidFill>
                  <a:srgbClr val="C00000"/>
                </a:solidFill>
              </a:rPr>
              <a:t>必答</a:t>
            </a:r>
            <a:r>
              <a:rPr lang="en-US" sz="2400" b="1" dirty="0" smtClean="0">
                <a:solidFill>
                  <a:srgbClr val="C00000"/>
                </a:solidFill>
              </a:rPr>
              <a:t> 3</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dissolve">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ssolv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dissolv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dissolv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dissolve">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10" grpId="0"/>
      <p:bldP spid="11" grpId="0"/>
      <p:bldP spid="12" grpId="0"/>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06" y="142852"/>
            <a:ext cx="8858280" cy="3693319"/>
          </a:xfrm>
          <a:prstGeom prst="rect">
            <a:avLst/>
          </a:prstGeom>
          <a:noFill/>
        </p:spPr>
        <p:txBody>
          <a:bodyPr wrap="square" rtlCol="0">
            <a:spAutoFit/>
          </a:bodyPr>
          <a:lstStyle/>
          <a:p>
            <a:r>
              <a:rPr lang="zh-CN" altLang="en-US" b="1" dirty="0" smtClean="0"/>
              <a:t>           </a:t>
            </a:r>
            <a:r>
              <a:rPr lang="zh-CN" altLang="en-US" sz="2400" b="1" dirty="0" smtClean="0"/>
              <a:t>时事二：</a:t>
            </a:r>
            <a:r>
              <a:rPr lang="en-US" sz="2400" b="1" dirty="0" smtClean="0"/>
              <a:t>3</a:t>
            </a:r>
            <a:r>
              <a:rPr lang="zh-CN" altLang="en-US" sz="2400" b="1" dirty="0" smtClean="0"/>
              <a:t>．材料分析题</a:t>
            </a:r>
            <a:r>
              <a:rPr lang="en-US" sz="2400" b="1" dirty="0" smtClean="0"/>
              <a:t>  12</a:t>
            </a:r>
            <a:r>
              <a:rPr lang="zh-CN" altLang="en-US" sz="2400" b="1" dirty="0" smtClean="0"/>
              <a:t>分</a:t>
            </a:r>
            <a:endParaRPr lang="zh-CN" altLang="en-US" sz="2400" dirty="0" smtClean="0"/>
          </a:p>
          <a:p>
            <a:r>
              <a:rPr lang="en-US" sz="2400" dirty="0" smtClean="0"/>
              <a:t>    </a:t>
            </a:r>
            <a:r>
              <a:rPr lang="zh-CN" altLang="en-US" sz="2400" dirty="0" smtClean="0"/>
              <a:t>     </a:t>
            </a:r>
            <a:r>
              <a:rPr lang="en-US" sz="2400" dirty="0" smtClean="0"/>
              <a:t>2014</a:t>
            </a:r>
            <a:r>
              <a:rPr lang="zh-CN" altLang="en-US" sz="2400" dirty="0" smtClean="0"/>
              <a:t>年</a:t>
            </a:r>
            <a:r>
              <a:rPr lang="en-US" sz="2400" dirty="0" smtClean="0"/>
              <a:t>9</a:t>
            </a:r>
            <a:r>
              <a:rPr lang="zh-CN" altLang="en-US" sz="2400" dirty="0" smtClean="0"/>
              <a:t>月，习近平主席曾两次说： “我很不赞成 把古代经典诗词和散文从课本中去掉，去中国化是很悲哀的。有关把这些经典嵌刻在学生脑子里，成为中华民族文化的基因。” </a:t>
            </a:r>
            <a:r>
              <a:rPr lang="en-US" sz="2400" dirty="0" smtClean="0"/>
              <a:t>  </a:t>
            </a:r>
            <a:endParaRPr lang="zh-CN" altLang="en-US" sz="2400" dirty="0" smtClean="0"/>
          </a:p>
          <a:p>
            <a:r>
              <a:rPr lang="en-US" sz="2400" dirty="0" smtClean="0"/>
              <a:t>   </a:t>
            </a:r>
            <a:r>
              <a:rPr lang="zh-CN" altLang="en-US" sz="2400" dirty="0" smtClean="0"/>
              <a:t>     “古诗文经典已经融入中华民族的血脉，成了我们基因。我们现在一说话就蹦出来的那些东西，都是小时候记下来的。语文有关学古诗文经典，把中华民族优秀传统文化不断传承下去。” </a:t>
            </a:r>
          </a:p>
          <a:p>
            <a:r>
              <a:rPr lang="en-US" sz="2400" b="1" dirty="0" smtClean="0"/>
              <a:t>   </a:t>
            </a:r>
            <a:r>
              <a:rPr lang="zh-CN" altLang="en-US" sz="2400" b="1" dirty="0" smtClean="0"/>
              <a:t>    </a:t>
            </a:r>
            <a:r>
              <a:rPr lang="en-US" sz="2400" b="1" dirty="0" smtClean="0"/>
              <a:t>  </a:t>
            </a:r>
            <a:r>
              <a:rPr lang="zh-CN" altLang="en-US" sz="2400" b="1" dirty="0" smtClean="0"/>
              <a:t>结合材料和所学知识，简要分析习近平主席不赞成把古代经典诗词和散文从课本中去掉的理由。</a:t>
            </a:r>
            <a:endParaRPr lang="zh-CN" altLang="en-US" sz="2400" dirty="0" smtClean="0"/>
          </a:p>
          <a:p>
            <a:endParaRPr lang="zh-CN" altLang="en-US" dirty="0"/>
          </a:p>
        </p:txBody>
      </p:sp>
      <p:sp>
        <p:nvSpPr>
          <p:cNvPr id="4" name="Oval 3"/>
          <p:cNvSpPr>
            <a:spLocks noChangeArrowheads="1"/>
          </p:cNvSpPr>
          <p:nvPr/>
        </p:nvSpPr>
        <p:spPr bwMode="auto">
          <a:xfrm>
            <a:off x="1357290" y="2714620"/>
            <a:ext cx="2571768" cy="428628"/>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Line 23"/>
          <p:cNvSpPr>
            <a:spLocks noChangeShapeType="1"/>
          </p:cNvSpPr>
          <p:nvPr/>
        </p:nvSpPr>
        <p:spPr bwMode="auto">
          <a:xfrm flipH="1">
            <a:off x="285720" y="3454718"/>
            <a:ext cx="3571900" cy="45719"/>
          </a:xfrm>
          <a:prstGeom prst="line">
            <a:avLst/>
          </a:prstGeom>
          <a:noFill/>
          <a:ln w="38100">
            <a:solidFill>
              <a:srgbClr val="FF0000"/>
            </a:solidFill>
            <a:round/>
            <a:headEnd/>
            <a:tailEnd/>
          </a:ln>
        </p:spPr>
        <p:txBody>
          <a:bodyPr wrap="none" anchor="ctr"/>
          <a:lstStyle/>
          <a:p>
            <a:endParaRPr lang="zh-CN" altLang="en-US"/>
          </a:p>
        </p:txBody>
      </p:sp>
      <p:sp>
        <p:nvSpPr>
          <p:cNvPr id="6" name="Line 23"/>
          <p:cNvSpPr>
            <a:spLocks noChangeShapeType="1"/>
          </p:cNvSpPr>
          <p:nvPr/>
        </p:nvSpPr>
        <p:spPr bwMode="auto">
          <a:xfrm flipH="1" flipV="1">
            <a:off x="5143504" y="3097528"/>
            <a:ext cx="3643338" cy="45719"/>
          </a:xfrm>
          <a:prstGeom prst="line">
            <a:avLst/>
          </a:prstGeom>
          <a:noFill/>
          <a:ln w="38100">
            <a:solidFill>
              <a:srgbClr val="FF0000"/>
            </a:solidFill>
            <a:round/>
            <a:headEnd/>
            <a:tailEnd/>
          </a:ln>
        </p:spPr>
        <p:txBody>
          <a:bodyPr wrap="none" anchor="ctr"/>
          <a:lstStyle/>
          <a:p>
            <a:endParaRPr lang="zh-CN" altLang="en-US"/>
          </a:p>
        </p:txBody>
      </p:sp>
      <p:sp>
        <p:nvSpPr>
          <p:cNvPr id="9" name="Line 23"/>
          <p:cNvSpPr>
            <a:spLocks noChangeShapeType="1"/>
          </p:cNvSpPr>
          <p:nvPr/>
        </p:nvSpPr>
        <p:spPr bwMode="auto">
          <a:xfrm flipH="1">
            <a:off x="1000100" y="1980239"/>
            <a:ext cx="7000924" cy="45719"/>
          </a:xfrm>
          <a:prstGeom prst="line">
            <a:avLst/>
          </a:prstGeom>
          <a:noFill/>
          <a:ln w="38100">
            <a:solidFill>
              <a:srgbClr val="FF0000"/>
            </a:solidFill>
            <a:round/>
            <a:headEnd/>
            <a:tailEnd/>
          </a:ln>
        </p:spPr>
        <p:txBody>
          <a:bodyPr wrap="none" anchor="ctr"/>
          <a:lstStyle/>
          <a:p>
            <a:endParaRPr lang="zh-CN" altLang="en-US"/>
          </a:p>
        </p:txBody>
      </p:sp>
      <p:sp>
        <p:nvSpPr>
          <p:cNvPr id="10" name="Line 23"/>
          <p:cNvSpPr>
            <a:spLocks noChangeShapeType="1"/>
          </p:cNvSpPr>
          <p:nvPr/>
        </p:nvSpPr>
        <p:spPr bwMode="auto">
          <a:xfrm flipH="1" flipV="1">
            <a:off x="3428992" y="2714620"/>
            <a:ext cx="4714908" cy="45719"/>
          </a:xfrm>
          <a:prstGeom prst="line">
            <a:avLst/>
          </a:prstGeom>
          <a:noFill/>
          <a:ln w="38100">
            <a:solidFill>
              <a:srgbClr val="FF0000"/>
            </a:solidFill>
            <a:round/>
            <a:headEnd/>
            <a:tailEnd/>
          </a:ln>
        </p:spPr>
        <p:txBody>
          <a:bodyPr wrap="none" anchor="ctr"/>
          <a:lstStyle/>
          <a:p>
            <a:endParaRPr lang="zh-CN" altLang="en-US"/>
          </a:p>
        </p:txBody>
      </p:sp>
      <p:grpSp>
        <p:nvGrpSpPr>
          <p:cNvPr id="13" name="组合 12"/>
          <p:cNvGrpSpPr/>
          <p:nvPr/>
        </p:nvGrpSpPr>
        <p:grpSpPr>
          <a:xfrm>
            <a:off x="214282" y="857232"/>
            <a:ext cx="8501122" cy="785818"/>
            <a:chOff x="214282" y="857232"/>
            <a:chExt cx="8501122" cy="785818"/>
          </a:xfrm>
        </p:grpSpPr>
        <p:sp>
          <p:nvSpPr>
            <p:cNvPr id="7" name="Line 23"/>
            <p:cNvSpPr>
              <a:spLocks noChangeShapeType="1"/>
            </p:cNvSpPr>
            <p:nvPr/>
          </p:nvSpPr>
          <p:spPr bwMode="auto">
            <a:xfrm flipH="1">
              <a:off x="285720" y="1265859"/>
              <a:ext cx="8429684" cy="45719"/>
            </a:xfrm>
            <a:prstGeom prst="line">
              <a:avLst/>
            </a:prstGeom>
            <a:noFill/>
            <a:ln w="38100">
              <a:solidFill>
                <a:srgbClr val="FF0000"/>
              </a:solidFill>
              <a:round/>
              <a:headEnd/>
              <a:tailEnd/>
            </a:ln>
          </p:spPr>
          <p:txBody>
            <a:bodyPr wrap="none" anchor="ctr"/>
            <a:lstStyle/>
            <a:p>
              <a:endParaRPr lang="zh-CN" altLang="en-US"/>
            </a:p>
          </p:txBody>
        </p:sp>
        <p:sp>
          <p:nvSpPr>
            <p:cNvPr id="8" name="Line 23"/>
            <p:cNvSpPr>
              <a:spLocks noChangeShapeType="1"/>
            </p:cNvSpPr>
            <p:nvPr/>
          </p:nvSpPr>
          <p:spPr bwMode="auto">
            <a:xfrm flipH="1">
              <a:off x="214282" y="1571612"/>
              <a:ext cx="6715172" cy="71438"/>
            </a:xfrm>
            <a:prstGeom prst="line">
              <a:avLst/>
            </a:prstGeom>
            <a:noFill/>
            <a:ln w="38100">
              <a:solidFill>
                <a:srgbClr val="FF0000"/>
              </a:solidFill>
              <a:round/>
              <a:headEnd/>
              <a:tailEnd/>
            </a:ln>
          </p:spPr>
          <p:txBody>
            <a:bodyPr wrap="none" anchor="ctr"/>
            <a:lstStyle/>
            <a:p>
              <a:endParaRPr lang="zh-CN" altLang="en-US"/>
            </a:p>
          </p:txBody>
        </p:sp>
        <p:sp>
          <p:nvSpPr>
            <p:cNvPr id="11" name="Line 23"/>
            <p:cNvSpPr>
              <a:spLocks noChangeShapeType="1"/>
            </p:cNvSpPr>
            <p:nvPr/>
          </p:nvSpPr>
          <p:spPr bwMode="auto">
            <a:xfrm flipH="1" flipV="1">
              <a:off x="5857884" y="857232"/>
              <a:ext cx="2786082" cy="45719"/>
            </a:xfrm>
            <a:prstGeom prst="line">
              <a:avLst/>
            </a:prstGeom>
            <a:noFill/>
            <a:ln w="38100">
              <a:solidFill>
                <a:srgbClr val="FF0000"/>
              </a:solidFill>
              <a:round/>
              <a:headEnd/>
              <a:tailEnd/>
            </a:ln>
          </p:spPr>
          <p:txBody>
            <a:bodyPr wrap="none" anchor="ctr"/>
            <a:lstStyle/>
            <a:p>
              <a:endParaRPr lang="zh-CN" altLang="en-US"/>
            </a:p>
          </p:txBody>
        </p:sp>
      </p:grpSp>
      <p:sp>
        <p:nvSpPr>
          <p:cNvPr id="12" name="Oval 3"/>
          <p:cNvSpPr>
            <a:spLocks noChangeArrowheads="1"/>
          </p:cNvSpPr>
          <p:nvPr/>
        </p:nvSpPr>
        <p:spPr bwMode="auto">
          <a:xfrm>
            <a:off x="3857620" y="3071810"/>
            <a:ext cx="1357322" cy="428628"/>
          </a:xfrm>
          <a:prstGeom prst="ellipse">
            <a:avLst/>
          </a:prstGeom>
          <a:noFill/>
          <a:ln w="57150">
            <a:solidFill>
              <a:srgbClr val="0070C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4" name="TextBox 13"/>
          <p:cNvSpPr txBox="1"/>
          <p:nvPr/>
        </p:nvSpPr>
        <p:spPr>
          <a:xfrm>
            <a:off x="214282" y="3598135"/>
            <a:ext cx="8643998" cy="830997"/>
          </a:xfrm>
          <a:prstGeom prst="rect">
            <a:avLst/>
          </a:prstGeom>
          <a:noFill/>
        </p:spPr>
        <p:txBody>
          <a:bodyPr wrap="square" rtlCol="0">
            <a:spAutoFit/>
          </a:bodyPr>
          <a:lstStyle/>
          <a:p>
            <a:pPr lvl="0"/>
            <a:r>
              <a:rPr lang="zh-CN" altLang="en-US" sz="2400" b="1" dirty="0" smtClean="0">
                <a:solidFill>
                  <a:schemeClr val="accent2"/>
                </a:solidFill>
              </a:rPr>
              <a:t>①源远流长、博大精深的中华文化是中华民族生生不息、团结奋进的不竭精神动力，是中华民族共有精神家园。</a:t>
            </a:r>
            <a:r>
              <a:rPr lang="en-US" sz="2400" b="1" dirty="0" smtClean="0">
                <a:solidFill>
                  <a:schemeClr val="accent2"/>
                </a:solidFill>
              </a:rPr>
              <a:t>1 </a:t>
            </a:r>
            <a:endParaRPr lang="zh-CN" altLang="en-US" sz="2400" b="1" dirty="0">
              <a:solidFill>
                <a:schemeClr val="accent2"/>
              </a:solidFill>
            </a:endParaRPr>
          </a:p>
        </p:txBody>
      </p:sp>
      <p:sp>
        <p:nvSpPr>
          <p:cNvPr id="15" name="TextBox 14"/>
          <p:cNvSpPr txBox="1"/>
          <p:nvPr/>
        </p:nvSpPr>
        <p:spPr>
          <a:xfrm>
            <a:off x="142844" y="4514687"/>
            <a:ext cx="8786874" cy="1200329"/>
          </a:xfrm>
          <a:prstGeom prst="rect">
            <a:avLst/>
          </a:prstGeom>
          <a:noFill/>
        </p:spPr>
        <p:txBody>
          <a:bodyPr wrap="square" rtlCol="0">
            <a:spAutoFit/>
          </a:bodyPr>
          <a:lstStyle/>
          <a:p>
            <a:pPr lvl="0"/>
            <a:r>
              <a:rPr lang="zh-CN" altLang="en-US" sz="2400" b="1" dirty="0" smtClean="0">
                <a:solidFill>
                  <a:srgbClr val="0070C0"/>
                </a:solidFill>
              </a:rPr>
              <a:t>②</a:t>
            </a:r>
            <a:r>
              <a:rPr lang="zh-CN" altLang="en-US" sz="2400" b="1" dirty="0" smtClean="0">
                <a:solidFill>
                  <a:srgbClr val="FF0000"/>
                </a:solidFill>
              </a:rPr>
              <a:t>古代经典诗词和散文是中华优秀传统文化的重要组成部分。</a:t>
            </a:r>
            <a:r>
              <a:rPr lang="zh-CN" altLang="en-US" sz="2400" b="1" dirty="0" smtClean="0">
                <a:solidFill>
                  <a:srgbClr val="0070C0"/>
                </a:solidFill>
              </a:rPr>
              <a:t>把文学经典嵌刻在学生脑子里，能使其成为中华民族文化的基因。学习有关学古诗文经典，有利于传承中华民族优秀传统文化。</a:t>
            </a:r>
            <a:r>
              <a:rPr lang="en-US" sz="2400" b="1" dirty="0" smtClean="0">
                <a:solidFill>
                  <a:srgbClr val="0070C0"/>
                </a:solidFill>
              </a:rPr>
              <a:t>2</a:t>
            </a:r>
            <a:endParaRPr lang="zh-CN" altLang="en-US" sz="2400" b="1" dirty="0">
              <a:solidFill>
                <a:srgbClr val="0070C0"/>
              </a:solidFill>
            </a:endParaRPr>
          </a:p>
        </p:txBody>
      </p:sp>
      <p:sp>
        <p:nvSpPr>
          <p:cNvPr id="16" name="TextBox 15"/>
          <p:cNvSpPr txBox="1"/>
          <p:nvPr/>
        </p:nvSpPr>
        <p:spPr>
          <a:xfrm>
            <a:off x="142844" y="5741275"/>
            <a:ext cx="9001156" cy="830997"/>
          </a:xfrm>
          <a:prstGeom prst="rect">
            <a:avLst/>
          </a:prstGeom>
          <a:noFill/>
        </p:spPr>
        <p:txBody>
          <a:bodyPr wrap="square" rtlCol="0">
            <a:spAutoFit/>
          </a:bodyPr>
          <a:lstStyle/>
          <a:p>
            <a:r>
              <a:rPr lang="zh-CN" altLang="en-US" sz="2400" b="1" dirty="0" smtClean="0">
                <a:solidFill>
                  <a:srgbClr val="0070C0"/>
                </a:solidFill>
              </a:rPr>
              <a:t>③</a:t>
            </a:r>
            <a:r>
              <a:rPr lang="zh-CN" altLang="en-US" sz="2400" b="1" u="sng" dirty="0" smtClean="0">
                <a:solidFill>
                  <a:srgbClr val="0070C0"/>
                </a:solidFill>
              </a:rPr>
              <a:t>保留古代经典诗词和散文</a:t>
            </a:r>
            <a:r>
              <a:rPr lang="zh-CN" altLang="en-US" sz="2400" b="1" dirty="0" smtClean="0">
                <a:solidFill>
                  <a:srgbClr val="0070C0"/>
                </a:solidFill>
              </a:rPr>
              <a:t>，有利于提升中华民族生命力、凝聚力和创造力，增强我们对民族文化的认同感和归属感。可</a:t>
            </a:r>
            <a:r>
              <a:rPr lang="en-US" altLang="zh-CN" sz="2400" b="1" dirty="0" smtClean="0">
                <a:solidFill>
                  <a:srgbClr val="0070C0"/>
                </a:solidFill>
              </a:rPr>
              <a:t>2</a:t>
            </a:r>
            <a:endParaRPr lang="zh-CN" altLang="en-US" dirty="0"/>
          </a:p>
        </p:txBody>
      </p:sp>
      <p:sp>
        <p:nvSpPr>
          <p:cNvPr id="17" name="TextBox 16"/>
          <p:cNvSpPr txBox="1"/>
          <p:nvPr/>
        </p:nvSpPr>
        <p:spPr>
          <a:xfrm>
            <a:off x="142844" y="4500570"/>
            <a:ext cx="9001156" cy="1938992"/>
          </a:xfrm>
          <a:prstGeom prst="rect">
            <a:avLst/>
          </a:prstGeom>
          <a:solidFill>
            <a:schemeClr val="bg1"/>
          </a:solidFill>
        </p:spPr>
        <p:txBody>
          <a:bodyPr wrap="square" rtlCol="0">
            <a:spAutoFit/>
          </a:bodyPr>
          <a:lstStyle/>
          <a:p>
            <a:pPr lvl="0"/>
            <a:r>
              <a:rPr lang="zh-CN" altLang="en-US" sz="2400" b="1" dirty="0" smtClean="0">
                <a:solidFill>
                  <a:srgbClr val="0070C0"/>
                </a:solidFill>
              </a:rPr>
              <a:t>③保留古代经典诗词和散文，有利于增强中华文化对今天中国人的价值观念、生活方式和发展道路深刻影响，有利于推动对人类进步和世界文化发展产生深远影响。</a:t>
            </a:r>
            <a:r>
              <a:rPr lang="en-US" altLang="zh-CN" sz="2400" b="1" dirty="0" smtClean="0">
                <a:solidFill>
                  <a:srgbClr val="0070C0"/>
                </a:solidFill>
              </a:rPr>
              <a:t>3</a:t>
            </a:r>
            <a:endParaRPr lang="zh-CN" altLang="en-US" sz="2400" b="1" dirty="0" smtClean="0">
              <a:solidFill>
                <a:srgbClr val="0070C0"/>
              </a:solidFill>
            </a:endParaRPr>
          </a:p>
          <a:p>
            <a:pPr lvl="0"/>
            <a:r>
              <a:rPr lang="zh-CN" altLang="en-US" sz="2400" b="1" dirty="0" smtClean="0">
                <a:solidFill>
                  <a:srgbClr val="0070C0"/>
                </a:solidFill>
              </a:rPr>
              <a:t>④</a:t>
            </a:r>
            <a:r>
              <a:rPr lang="zh-CN" altLang="en-US" sz="2400" b="1" dirty="0" smtClean="0">
                <a:solidFill>
                  <a:srgbClr val="FF0000"/>
                </a:solidFill>
              </a:rPr>
              <a:t>有利于</a:t>
            </a:r>
            <a:r>
              <a:rPr lang="zh-CN" altLang="en-US" sz="2400" b="1" dirty="0" smtClean="0">
                <a:solidFill>
                  <a:srgbClr val="0070C0"/>
                </a:solidFill>
              </a:rPr>
              <a:t>我们全面认识传统文化，使中华文化优秀传统不断发扬光大，全面提升国家文化软实力</a:t>
            </a:r>
            <a:r>
              <a:rPr lang="en-US" sz="2400" b="1" dirty="0" smtClean="0">
                <a:solidFill>
                  <a:srgbClr val="0070C0"/>
                </a:solidFill>
              </a:rPr>
              <a:t>,</a:t>
            </a:r>
            <a:r>
              <a:rPr lang="zh-CN" altLang="en-US" sz="2400" b="1" dirty="0" smtClean="0">
                <a:solidFill>
                  <a:srgbClr val="0070C0"/>
                </a:solidFill>
              </a:rPr>
              <a:t>建设社会主义文化强国。</a:t>
            </a:r>
            <a:r>
              <a:rPr lang="en-US" sz="2400" b="1" dirty="0" smtClean="0">
                <a:solidFill>
                  <a:srgbClr val="0070C0"/>
                </a:solidFill>
              </a:rPr>
              <a:t>2</a:t>
            </a:r>
            <a:endParaRPr lang="zh-CN" altLang="en-US" sz="2400" b="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dissolv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dissolv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dissolv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dissolv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dissolve">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dissolve">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dissolve">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dissolve">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9" grpId="0" animBg="1"/>
      <p:bldP spid="10" grpId="0" animBg="1"/>
      <p:bldP spid="12" grpId="0" animBg="1"/>
      <p:bldP spid="14" grpId="0"/>
      <p:bldP spid="15" grpId="0"/>
      <p:bldP spid="16" grpId="0"/>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44" y="214290"/>
            <a:ext cx="8429684" cy="4524315"/>
          </a:xfrm>
          <a:prstGeom prst="rect">
            <a:avLst/>
          </a:prstGeom>
          <a:noFill/>
        </p:spPr>
        <p:txBody>
          <a:bodyPr wrap="square" rtlCol="0">
            <a:spAutoFit/>
          </a:bodyPr>
          <a:lstStyle/>
          <a:p>
            <a:r>
              <a:rPr lang="zh-CN" altLang="en-US" sz="2400" b="1" dirty="0" smtClean="0"/>
              <a:t>         时事四：</a:t>
            </a:r>
            <a:r>
              <a:rPr lang="en-US" sz="2400" b="1" dirty="0" smtClean="0"/>
              <a:t>8</a:t>
            </a:r>
            <a:r>
              <a:rPr lang="zh-CN" altLang="en-US" sz="2400" b="1" dirty="0" smtClean="0"/>
              <a:t>．材料分析题</a:t>
            </a:r>
            <a:r>
              <a:rPr lang="en-US" sz="2400" b="1" dirty="0" smtClean="0"/>
              <a:t>  12</a:t>
            </a:r>
            <a:r>
              <a:rPr lang="zh-CN" altLang="en-US" sz="2400" b="1" dirty="0" smtClean="0"/>
              <a:t>分</a:t>
            </a:r>
            <a:endParaRPr lang="zh-CN" altLang="en-US" sz="2400" dirty="0" smtClean="0"/>
          </a:p>
          <a:p>
            <a:r>
              <a:rPr lang="en-US" sz="2400" dirty="0" smtClean="0"/>
              <a:t> </a:t>
            </a:r>
            <a:r>
              <a:rPr lang="zh-CN" altLang="en-US" sz="2400" dirty="0" smtClean="0"/>
              <a:t>        </a:t>
            </a:r>
            <a:r>
              <a:rPr lang="en-US" sz="2400" dirty="0" smtClean="0"/>
              <a:t>2015</a:t>
            </a:r>
            <a:r>
              <a:rPr lang="zh-CN" altLang="en-US" sz="2400" dirty="0" smtClean="0"/>
              <a:t>年</a:t>
            </a:r>
            <a:r>
              <a:rPr lang="en-US" sz="2400" dirty="0" smtClean="0"/>
              <a:t>1</a:t>
            </a:r>
            <a:r>
              <a:rPr lang="zh-CN" altLang="en-US" sz="2400" dirty="0" smtClean="0"/>
              <a:t>月</a:t>
            </a:r>
            <a:r>
              <a:rPr lang="en-US" sz="2400" dirty="0" smtClean="0"/>
              <a:t>27</a:t>
            </a:r>
            <a:r>
              <a:rPr lang="zh-CN" altLang="en-US" sz="2400" dirty="0" smtClean="0"/>
              <a:t>日，</a:t>
            </a:r>
            <a:r>
              <a:rPr lang="en-US" altLang="zh-CN" sz="2400" dirty="0" smtClean="0"/>
              <a:t>《</a:t>
            </a:r>
            <a:r>
              <a:rPr lang="zh-CN" altLang="en-US" sz="2400" dirty="0" smtClean="0"/>
              <a:t>广东省人民政府关于深化收入分配制度改革的实施意见</a:t>
            </a:r>
            <a:r>
              <a:rPr lang="en-US" altLang="zh-CN" sz="2400" dirty="0" smtClean="0"/>
              <a:t>》</a:t>
            </a:r>
            <a:r>
              <a:rPr lang="zh-CN" altLang="en-US" sz="2400" dirty="0" smtClean="0"/>
              <a:t>公布。到</a:t>
            </a:r>
            <a:r>
              <a:rPr lang="en-US" sz="2400" dirty="0" smtClean="0"/>
              <a:t>2018</a:t>
            </a:r>
            <a:r>
              <a:rPr lang="zh-CN" altLang="en-US" sz="2400" dirty="0" smtClean="0"/>
              <a:t>年，广东城乡居民人均实际收入比</a:t>
            </a:r>
            <a:r>
              <a:rPr lang="en-US" sz="2400" dirty="0" smtClean="0"/>
              <a:t>2010</a:t>
            </a:r>
            <a:r>
              <a:rPr lang="zh-CN" altLang="en-US" sz="2400" dirty="0" smtClean="0"/>
              <a:t>年翻一番，中低收入群体收入增长加快，城乡居民社会保障和生活水平显著提高。从长远、整体的角度谋划了全省收入分配制度改革，提出了</a:t>
            </a:r>
            <a:r>
              <a:rPr lang="en-US" sz="2400" dirty="0" smtClean="0"/>
              <a:t>27</a:t>
            </a:r>
            <a:r>
              <a:rPr lang="zh-CN" altLang="en-US" sz="2400" dirty="0" smtClean="0"/>
              <a:t>项重大改革任务。</a:t>
            </a:r>
          </a:p>
          <a:p>
            <a:r>
              <a:rPr lang="en-US" sz="2400" dirty="0" smtClean="0"/>
              <a:t> </a:t>
            </a:r>
            <a:r>
              <a:rPr lang="zh-CN" altLang="en-US" sz="2400" b="1" dirty="0" smtClean="0"/>
              <a:t>（</a:t>
            </a:r>
            <a:r>
              <a:rPr lang="en-US" sz="2400" b="1" dirty="0" smtClean="0"/>
              <a:t>1</a:t>
            </a:r>
            <a:r>
              <a:rPr lang="zh-CN" altLang="en-US" sz="2400" b="1" dirty="0" smtClean="0"/>
              <a:t>）概述我国现阶段的基本分配制度。</a:t>
            </a:r>
            <a:endParaRPr lang="zh-CN" altLang="en-US" sz="2400" dirty="0" smtClean="0"/>
          </a:p>
          <a:p>
            <a:r>
              <a:rPr lang="en-US" sz="2400" b="1" dirty="0" smtClean="0"/>
              <a:t> </a:t>
            </a:r>
            <a:endParaRPr lang="zh-CN" altLang="en-US" sz="2400" dirty="0" smtClean="0"/>
          </a:p>
          <a:p>
            <a:r>
              <a:rPr lang="en-US" sz="2400" b="1" dirty="0" smtClean="0"/>
              <a:t> </a:t>
            </a:r>
          </a:p>
          <a:p>
            <a:endParaRPr lang="zh-CN" altLang="en-US" sz="2400" dirty="0" smtClean="0"/>
          </a:p>
          <a:p>
            <a:r>
              <a:rPr lang="en-US" sz="2400" b="1" dirty="0" smtClean="0"/>
              <a:t> </a:t>
            </a:r>
            <a:r>
              <a:rPr lang="zh-CN" altLang="en-US" sz="2400" b="1" dirty="0" smtClean="0"/>
              <a:t>（</a:t>
            </a:r>
            <a:r>
              <a:rPr lang="en-US" sz="2400" b="1" dirty="0" smtClean="0"/>
              <a:t>2</a:t>
            </a:r>
            <a:r>
              <a:rPr lang="zh-CN" altLang="en-US" sz="2400" b="1" dirty="0" smtClean="0"/>
              <a:t>）结合所学知识，简要分析我省深化收入分配制度改革的现实意义。</a:t>
            </a:r>
            <a:endParaRPr lang="zh-CN" altLang="en-US" dirty="0"/>
          </a:p>
        </p:txBody>
      </p:sp>
      <p:sp>
        <p:nvSpPr>
          <p:cNvPr id="4" name="Oval 3"/>
          <p:cNvSpPr>
            <a:spLocks noChangeArrowheads="1"/>
          </p:cNvSpPr>
          <p:nvPr/>
        </p:nvSpPr>
        <p:spPr bwMode="auto">
          <a:xfrm>
            <a:off x="3500430" y="2357430"/>
            <a:ext cx="2286016"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Line 23"/>
          <p:cNvSpPr>
            <a:spLocks noChangeShapeType="1"/>
          </p:cNvSpPr>
          <p:nvPr/>
        </p:nvSpPr>
        <p:spPr bwMode="auto">
          <a:xfrm flipH="1">
            <a:off x="4572000" y="4286256"/>
            <a:ext cx="4000528" cy="45719"/>
          </a:xfrm>
          <a:prstGeom prst="line">
            <a:avLst/>
          </a:prstGeom>
          <a:noFill/>
          <a:ln w="38100">
            <a:solidFill>
              <a:srgbClr val="FF0000"/>
            </a:solidFill>
            <a:round/>
            <a:headEnd/>
            <a:tailEnd/>
          </a:ln>
        </p:spPr>
        <p:txBody>
          <a:bodyPr wrap="none" anchor="ctr"/>
          <a:lstStyle/>
          <a:p>
            <a:endParaRPr lang="zh-CN" altLang="en-US"/>
          </a:p>
        </p:txBody>
      </p:sp>
      <p:sp>
        <p:nvSpPr>
          <p:cNvPr id="6" name="Oval 3"/>
          <p:cNvSpPr>
            <a:spLocks noChangeArrowheads="1"/>
          </p:cNvSpPr>
          <p:nvPr/>
        </p:nvSpPr>
        <p:spPr bwMode="auto">
          <a:xfrm>
            <a:off x="857224" y="3786190"/>
            <a:ext cx="2286016"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7" name="Oval 3"/>
          <p:cNvSpPr>
            <a:spLocks noChangeArrowheads="1"/>
          </p:cNvSpPr>
          <p:nvPr/>
        </p:nvSpPr>
        <p:spPr bwMode="auto">
          <a:xfrm>
            <a:off x="-32" y="4214818"/>
            <a:ext cx="1928826" cy="500066"/>
          </a:xfrm>
          <a:prstGeom prst="ellipse">
            <a:avLst/>
          </a:prstGeom>
          <a:noFill/>
          <a:ln w="57150">
            <a:solidFill>
              <a:srgbClr val="0070C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8" name="Line 23"/>
          <p:cNvSpPr>
            <a:spLocks noChangeShapeType="1"/>
          </p:cNvSpPr>
          <p:nvPr/>
        </p:nvSpPr>
        <p:spPr bwMode="auto">
          <a:xfrm flipH="1">
            <a:off x="4429124" y="1311579"/>
            <a:ext cx="4000528" cy="45719"/>
          </a:xfrm>
          <a:prstGeom prst="line">
            <a:avLst/>
          </a:prstGeom>
          <a:noFill/>
          <a:ln w="38100">
            <a:solidFill>
              <a:srgbClr val="FF0000"/>
            </a:solidFill>
            <a:round/>
            <a:headEnd/>
            <a:tailEnd/>
          </a:ln>
        </p:spPr>
        <p:txBody>
          <a:bodyPr wrap="none" anchor="ctr"/>
          <a:lstStyle/>
          <a:p>
            <a:endParaRPr lang="zh-CN" altLang="en-US"/>
          </a:p>
        </p:txBody>
      </p:sp>
      <p:sp>
        <p:nvSpPr>
          <p:cNvPr id="9" name="Line 23"/>
          <p:cNvSpPr>
            <a:spLocks noChangeShapeType="1"/>
          </p:cNvSpPr>
          <p:nvPr/>
        </p:nvSpPr>
        <p:spPr bwMode="auto">
          <a:xfrm flipH="1">
            <a:off x="285720" y="1643050"/>
            <a:ext cx="8215370" cy="45719"/>
          </a:xfrm>
          <a:prstGeom prst="line">
            <a:avLst/>
          </a:prstGeom>
          <a:noFill/>
          <a:ln w="38100">
            <a:solidFill>
              <a:srgbClr val="FF0000"/>
            </a:solidFill>
            <a:round/>
            <a:headEnd/>
            <a:tailEnd/>
          </a:ln>
        </p:spPr>
        <p:txBody>
          <a:bodyPr wrap="none" anchor="ctr"/>
          <a:lstStyle/>
          <a:p>
            <a:endParaRPr lang="zh-CN" altLang="en-US"/>
          </a:p>
        </p:txBody>
      </p:sp>
      <p:sp>
        <p:nvSpPr>
          <p:cNvPr id="10" name="Line 23"/>
          <p:cNvSpPr>
            <a:spLocks noChangeShapeType="1"/>
          </p:cNvSpPr>
          <p:nvPr/>
        </p:nvSpPr>
        <p:spPr bwMode="auto">
          <a:xfrm flipH="1">
            <a:off x="285720" y="2097397"/>
            <a:ext cx="4000528" cy="45719"/>
          </a:xfrm>
          <a:prstGeom prst="line">
            <a:avLst/>
          </a:prstGeom>
          <a:noFill/>
          <a:ln w="38100">
            <a:solidFill>
              <a:srgbClr val="FF0000"/>
            </a:solidFill>
            <a:round/>
            <a:headEnd/>
            <a:tailEnd/>
          </a:ln>
        </p:spPr>
        <p:txBody>
          <a:bodyPr wrap="none" anchor="ctr"/>
          <a:lstStyle/>
          <a:p>
            <a:endParaRPr lang="zh-CN" altLang="en-US"/>
          </a:p>
        </p:txBody>
      </p:sp>
      <p:sp>
        <p:nvSpPr>
          <p:cNvPr id="11" name="Line 23"/>
          <p:cNvSpPr>
            <a:spLocks noChangeShapeType="1"/>
          </p:cNvSpPr>
          <p:nvPr/>
        </p:nvSpPr>
        <p:spPr bwMode="auto">
          <a:xfrm flipH="1">
            <a:off x="4572000" y="2071678"/>
            <a:ext cx="4000528" cy="45719"/>
          </a:xfrm>
          <a:prstGeom prst="line">
            <a:avLst/>
          </a:prstGeom>
          <a:noFill/>
          <a:ln w="38100">
            <a:solidFill>
              <a:srgbClr val="FF0000"/>
            </a:solidFill>
            <a:round/>
            <a:headEnd/>
            <a:tailEnd/>
          </a:ln>
        </p:spPr>
        <p:txBody>
          <a:bodyPr wrap="none" anchor="ctr"/>
          <a:lstStyle/>
          <a:p>
            <a:endParaRPr lang="zh-CN" altLang="en-US"/>
          </a:p>
        </p:txBody>
      </p:sp>
      <p:sp>
        <p:nvSpPr>
          <p:cNvPr id="12" name="Line 23"/>
          <p:cNvSpPr>
            <a:spLocks noChangeShapeType="1"/>
          </p:cNvSpPr>
          <p:nvPr/>
        </p:nvSpPr>
        <p:spPr bwMode="auto">
          <a:xfrm flipH="1">
            <a:off x="214282" y="2428869"/>
            <a:ext cx="3571900" cy="71438"/>
          </a:xfrm>
          <a:prstGeom prst="line">
            <a:avLst/>
          </a:prstGeom>
          <a:noFill/>
          <a:ln w="38100">
            <a:solidFill>
              <a:srgbClr val="FF0000"/>
            </a:solidFill>
            <a:round/>
            <a:headEnd/>
            <a:tailEnd/>
          </a:ln>
        </p:spPr>
        <p:txBody>
          <a:bodyPr wrap="none" anchor="ctr"/>
          <a:lstStyle/>
          <a:p>
            <a:endParaRPr lang="zh-CN" altLang="en-US"/>
          </a:p>
        </p:txBody>
      </p:sp>
      <p:sp>
        <p:nvSpPr>
          <p:cNvPr id="14" name="TextBox 13"/>
          <p:cNvSpPr txBox="1"/>
          <p:nvPr/>
        </p:nvSpPr>
        <p:spPr>
          <a:xfrm>
            <a:off x="71406" y="2883755"/>
            <a:ext cx="8929718" cy="830997"/>
          </a:xfrm>
          <a:prstGeom prst="rect">
            <a:avLst/>
          </a:prstGeom>
          <a:noFill/>
        </p:spPr>
        <p:txBody>
          <a:bodyPr wrap="square" rtlCol="0">
            <a:spAutoFit/>
          </a:bodyPr>
          <a:lstStyle/>
          <a:p>
            <a:r>
              <a:rPr lang="zh-CN" altLang="en-US" sz="2400" b="1" dirty="0" smtClean="0">
                <a:solidFill>
                  <a:srgbClr val="0070C0"/>
                </a:solidFill>
              </a:rPr>
              <a:t>坚持和完善按劳分配为主体、多种分配方式并存的分配制度，健全劳动、资本、技术和管理等生产要素按贡献参与分配的制度。</a:t>
            </a:r>
            <a:endParaRPr lang="zh-CN" altLang="en-US" sz="2400" b="1" dirty="0">
              <a:solidFill>
                <a:srgbClr val="0070C0"/>
              </a:solidFill>
            </a:endParaRPr>
          </a:p>
        </p:txBody>
      </p:sp>
      <p:sp>
        <p:nvSpPr>
          <p:cNvPr id="15" name="TextBox 14"/>
          <p:cNvSpPr txBox="1"/>
          <p:nvPr/>
        </p:nvSpPr>
        <p:spPr>
          <a:xfrm>
            <a:off x="428596" y="4714884"/>
            <a:ext cx="7143800" cy="461665"/>
          </a:xfrm>
          <a:prstGeom prst="rect">
            <a:avLst/>
          </a:prstGeom>
          <a:noFill/>
        </p:spPr>
        <p:txBody>
          <a:bodyPr wrap="square" rtlCol="0">
            <a:spAutoFit/>
          </a:bodyPr>
          <a:lstStyle/>
          <a:p>
            <a:r>
              <a:rPr lang="zh-CN" altLang="en-US" sz="2400" b="1" dirty="0" smtClean="0">
                <a:solidFill>
                  <a:srgbClr val="C00000"/>
                </a:solidFill>
              </a:rPr>
              <a:t>①共同富裕是中国特色社会主义的根本原则。</a:t>
            </a:r>
            <a:r>
              <a:rPr lang="en-US" sz="2400" b="1" dirty="0" smtClean="0">
                <a:solidFill>
                  <a:srgbClr val="C00000"/>
                </a:solidFill>
              </a:rPr>
              <a:t>1</a:t>
            </a:r>
            <a:endParaRPr lang="zh-CN" altLang="en-US" sz="2400" b="1" dirty="0">
              <a:solidFill>
                <a:srgbClr val="C00000"/>
              </a:solidFill>
            </a:endParaRPr>
          </a:p>
        </p:txBody>
      </p:sp>
      <p:sp>
        <p:nvSpPr>
          <p:cNvPr id="16" name="TextBox 15"/>
          <p:cNvSpPr txBox="1"/>
          <p:nvPr/>
        </p:nvSpPr>
        <p:spPr>
          <a:xfrm>
            <a:off x="285720" y="5143512"/>
            <a:ext cx="8643997" cy="707886"/>
          </a:xfrm>
          <a:prstGeom prst="rect">
            <a:avLst/>
          </a:prstGeom>
          <a:noFill/>
        </p:spPr>
        <p:txBody>
          <a:bodyPr wrap="square" rtlCol="0">
            <a:spAutoFit/>
          </a:bodyPr>
          <a:lstStyle/>
          <a:p>
            <a:r>
              <a:rPr lang="zh-CN" altLang="en-US" sz="2000" b="1" dirty="0" smtClean="0">
                <a:solidFill>
                  <a:srgbClr val="0070C0"/>
                </a:solidFill>
              </a:rPr>
              <a:t>②我省深化收入分配制度改革，有利于提高广东城乡居民人均实际收入，促进中低收入群体收入增长，提高城乡居民社会保障和生活水平。</a:t>
            </a:r>
            <a:r>
              <a:rPr lang="en-US" sz="2000" b="1" dirty="0" smtClean="0">
                <a:solidFill>
                  <a:srgbClr val="0070C0"/>
                </a:solidFill>
              </a:rPr>
              <a:t>  </a:t>
            </a:r>
            <a:r>
              <a:rPr lang="zh-CN" altLang="en-US" sz="2000" b="1" dirty="0" smtClean="0">
                <a:solidFill>
                  <a:srgbClr val="0070C0"/>
                </a:solidFill>
              </a:rPr>
              <a:t>题中</a:t>
            </a:r>
            <a:r>
              <a:rPr lang="en-US" sz="2000" b="1" dirty="0" smtClean="0">
                <a:solidFill>
                  <a:srgbClr val="0070C0"/>
                </a:solidFill>
              </a:rPr>
              <a:t>  3</a:t>
            </a:r>
            <a:endParaRPr lang="zh-CN" altLang="en-US" dirty="0"/>
          </a:p>
        </p:txBody>
      </p:sp>
      <p:sp>
        <p:nvSpPr>
          <p:cNvPr id="17" name="TextBox 16"/>
          <p:cNvSpPr txBox="1"/>
          <p:nvPr/>
        </p:nvSpPr>
        <p:spPr>
          <a:xfrm>
            <a:off x="285720" y="5857892"/>
            <a:ext cx="8643998" cy="1015663"/>
          </a:xfrm>
          <a:prstGeom prst="rect">
            <a:avLst/>
          </a:prstGeom>
          <a:noFill/>
        </p:spPr>
        <p:txBody>
          <a:bodyPr wrap="square" rtlCol="0">
            <a:spAutoFit/>
          </a:bodyPr>
          <a:lstStyle/>
          <a:p>
            <a:r>
              <a:rPr lang="zh-CN" altLang="en-US" sz="2000" b="1" dirty="0" smtClean="0">
                <a:solidFill>
                  <a:srgbClr val="0070C0"/>
                </a:solidFill>
              </a:rPr>
              <a:t>③有利于缩小贫富差距，维护社会公平正义，实现共同富裕；有利于促进国民经济持续健康发展，使全体人民共享经济繁荣成果；有利于体现社会主义优越性，落实党的科学发展观。</a:t>
            </a:r>
            <a:r>
              <a:rPr lang="en-US" sz="2000" b="1" dirty="0" smtClean="0">
                <a:solidFill>
                  <a:srgbClr val="0070C0"/>
                </a:solidFill>
              </a:rPr>
              <a:t>3</a:t>
            </a:r>
            <a:r>
              <a:rPr lang="zh-CN" altLang="en-US" sz="2000" b="1" dirty="0" smtClean="0">
                <a:solidFill>
                  <a:srgbClr val="0070C0"/>
                </a:solidFill>
              </a:rPr>
              <a:t>     </a:t>
            </a:r>
            <a:r>
              <a:rPr lang="zh-CN" altLang="en-US" sz="2000" b="1" dirty="0" smtClean="0">
                <a:solidFill>
                  <a:srgbClr val="FF0000"/>
                </a:solidFill>
              </a:rPr>
              <a:t>高端归纳 </a:t>
            </a:r>
            <a:r>
              <a:rPr lang="en-US" sz="2000" b="1" dirty="0" smtClean="0">
                <a:solidFill>
                  <a:srgbClr val="FF0000"/>
                </a:solidFill>
              </a:rPr>
              <a:t> </a:t>
            </a:r>
            <a:endParaRPr lang="zh-CN" altLang="en-US" dirty="0">
              <a:solidFill>
                <a:srgbClr val="FF0000"/>
              </a:solidFill>
            </a:endParaRPr>
          </a:p>
        </p:txBody>
      </p:sp>
      <p:sp>
        <p:nvSpPr>
          <p:cNvPr id="18" name="TextBox 17"/>
          <p:cNvSpPr txBox="1"/>
          <p:nvPr/>
        </p:nvSpPr>
        <p:spPr>
          <a:xfrm>
            <a:off x="285720" y="5955589"/>
            <a:ext cx="8572560" cy="830997"/>
          </a:xfrm>
          <a:prstGeom prst="rect">
            <a:avLst/>
          </a:prstGeom>
          <a:solidFill>
            <a:schemeClr val="bg1"/>
          </a:solidFill>
        </p:spPr>
        <p:txBody>
          <a:bodyPr wrap="square" rtlCol="0">
            <a:spAutoFit/>
          </a:bodyPr>
          <a:lstStyle/>
          <a:p>
            <a:r>
              <a:rPr lang="zh-CN" altLang="en-US" sz="2400" b="1" dirty="0" smtClean="0">
                <a:solidFill>
                  <a:srgbClr val="FF0000"/>
                </a:solidFill>
              </a:rPr>
              <a:t>或：有利于建设社会主义和谐社会，培育和践行社会主义核心价值观。 加</a:t>
            </a:r>
            <a:r>
              <a:rPr lang="en-US" sz="2400" b="1" dirty="0" smtClean="0">
                <a:solidFill>
                  <a:srgbClr val="FF0000"/>
                </a:solidFill>
              </a:rPr>
              <a:t>2</a:t>
            </a:r>
            <a:endParaRPr lang="zh-CN" altLang="en-US"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dissolv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dissolv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dissolv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dissolv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dissolv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dissolve">
                                      <p:cBhvr>
                                        <p:cTn id="52" dur="5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dissolve">
                                      <p:cBhvr>
                                        <p:cTn id="57" dur="5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dissolve">
                                      <p:cBhvr>
                                        <p:cTn id="62" dur="500"/>
                                        <p:tgtEl>
                                          <p:spTgt spid="16"/>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dissolve">
                                      <p:cBhvr>
                                        <p:cTn id="67" dur="500"/>
                                        <p:tgtEl>
                                          <p:spTgt spid="17"/>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dissolve">
                                      <p:cBhvr>
                                        <p:cTn id="7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4" grpId="0"/>
      <p:bldP spid="15" grpId="0"/>
      <p:bldP spid="16" grpId="0"/>
      <p:bldP spid="17" grpId="0"/>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69150"/>
            <a:ext cx="9144000" cy="5632311"/>
          </a:xfrm>
          <a:prstGeom prst="rect">
            <a:avLst/>
          </a:prstGeom>
          <a:noFill/>
        </p:spPr>
        <p:txBody>
          <a:bodyPr wrap="square" rtlCol="0">
            <a:spAutoFit/>
          </a:bodyPr>
          <a:lstStyle/>
          <a:p>
            <a:r>
              <a:rPr lang="zh-CN" altLang="en-US" sz="2400" b="1" dirty="0" smtClean="0"/>
              <a:t>         时事四：</a:t>
            </a:r>
            <a:r>
              <a:rPr lang="en-US" sz="2400" b="1" dirty="0" smtClean="0"/>
              <a:t>9</a:t>
            </a:r>
            <a:r>
              <a:rPr lang="zh-CN" altLang="en-US" sz="2400" b="1" dirty="0" smtClean="0"/>
              <a:t>．材料分析题</a:t>
            </a:r>
            <a:r>
              <a:rPr lang="en-US" sz="2400" b="1" dirty="0" smtClean="0"/>
              <a:t>  12</a:t>
            </a:r>
            <a:r>
              <a:rPr lang="zh-CN" altLang="en-US" sz="2400" b="1" dirty="0" smtClean="0"/>
              <a:t>分</a:t>
            </a:r>
            <a:endParaRPr lang="zh-CN" altLang="en-US" sz="2400" dirty="0" smtClean="0"/>
          </a:p>
          <a:p>
            <a:r>
              <a:rPr lang="zh-CN" altLang="en-US" sz="2400" dirty="0" smtClean="0"/>
              <a:t>        广州是一座包容见长的城市。多年来，市民与政府良性互动，逐步在广州形成了理性诉求、适当妥协、透明沟通、多元平衡、互信共识的社会管理模式，提升了城市治理水平，造福广大市民，对当下政治新理论的建设实践，同样具有重大意义。</a:t>
            </a:r>
          </a:p>
          <a:p>
            <a:r>
              <a:rPr lang="zh-CN" altLang="en-US" sz="2400" b="1" dirty="0" smtClean="0"/>
              <a:t>        材料一：</a:t>
            </a:r>
            <a:r>
              <a:rPr lang="en-US" sz="2400" dirty="0" smtClean="0"/>
              <a:t>2002</a:t>
            </a:r>
            <a:r>
              <a:rPr lang="zh-CN" altLang="en-US" sz="2400" dirty="0" smtClean="0"/>
              <a:t>年，广州出台全国首部规范政府信息公开行为的地方规章</a:t>
            </a:r>
            <a:r>
              <a:rPr lang="en-US" altLang="zh-CN" sz="2400" dirty="0" smtClean="0"/>
              <a:t>《</a:t>
            </a:r>
            <a:r>
              <a:rPr lang="zh-CN" altLang="en-US" sz="2400" dirty="0" smtClean="0"/>
              <a:t>广州市政府信息公开规定</a:t>
            </a:r>
            <a:r>
              <a:rPr lang="en-US" altLang="zh-CN" sz="2400" dirty="0" smtClean="0"/>
              <a:t>》</a:t>
            </a:r>
            <a:r>
              <a:rPr lang="zh-CN" altLang="en-US" sz="2400" dirty="0" smtClean="0"/>
              <a:t>，保障公民的知情权、表达权、监督权和参与权，被誉为“阳光法案“，让权力在阳光下运行。</a:t>
            </a:r>
          </a:p>
          <a:p>
            <a:r>
              <a:rPr lang="zh-CN" altLang="en-US" sz="2400" b="1" dirty="0" smtClean="0"/>
              <a:t>        材料二：</a:t>
            </a:r>
            <a:r>
              <a:rPr lang="en-US" sz="2400" dirty="0" smtClean="0"/>
              <a:t>2012</a:t>
            </a:r>
            <a:r>
              <a:rPr lang="zh-CN" altLang="en-US" sz="2400" dirty="0" smtClean="0"/>
              <a:t>年，广州在全国首创市政府常务会议即时新闻发布会制度和市政府领导定期新闻发布制度。</a:t>
            </a:r>
            <a:r>
              <a:rPr lang="en-US" sz="2400" dirty="0" smtClean="0"/>
              <a:t>2013</a:t>
            </a:r>
            <a:r>
              <a:rPr lang="zh-CN" altLang="en-US" sz="2400" dirty="0" smtClean="0"/>
              <a:t>年，增设了网络现场直播和网友提问环节。增强了政府的透明度，加强了市民的参与度，赢得了广泛赞誉。</a:t>
            </a:r>
          </a:p>
          <a:p>
            <a:r>
              <a:rPr lang="zh-CN" altLang="en-US" sz="2400" b="1" dirty="0" smtClean="0"/>
              <a:t>        材料三：</a:t>
            </a:r>
            <a:r>
              <a:rPr lang="en-US" sz="2400" dirty="0" smtClean="0"/>
              <a:t>2012</a:t>
            </a:r>
            <a:r>
              <a:rPr lang="zh-CN" altLang="en-US" sz="2400" dirty="0" smtClean="0"/>
              <a:t>年起，广州市开始设立针对重大项目、重大决策制定过程中倾听民意民声的“公咨委”（公众咨询监督委员会），通过了</a:t>
            </a:r>
            <a:r>
              <a:rPr lang="en-US" altLang="zh-CN" sz="2400" dirty="0" smtClean="0"/>
              <a:t>《</a:t>
            </a:r>
            <a:r>
              <a:rPr lang="zh-CN" altLang="en-US" sz="2400" dirty="0" smtClean="0"/>
              <a:t>广州市重大民生决策公众意见征询委员会制度</a:t>
            </a:r>
            <a:r>
              <a:rPr lang="en-US" altLang="zh-CN" sz="2400" dirty="0" smtClean="0"/>
              <a:t>》</a:t>
            </a:r>
            <a:r>
              <a:rPr lang="zh-CN" altLang="en-US" sz="2400" dirty="0" smtClean="0"/>
              <a:t>。</a:t>
            </a:r>
          </a:p>
        </p:txBody>
      </p:sp>
      <p:sp>
        <p:nvSpPr>
          <p:cNvPr id="3" name="Line 23"/>
          <p:cNvSpPr>
            <a:spLocks noChangeShapeType="1"/>
          </p:cNvSpPr>
          <p:nvPr/>
        </p:nvSpPr>
        <p:spPr bwMode="auto">
          <a:xfrm flipH="1" flipV="1">
            <a:off x="1000100" y="1194421"/>
            <a:ext cx="7929618" cy="45719"/>
          </a:xfrm>
          <a:prstGeom prst="line">
            <a:avLst/>
          </a:prstGeom>
          <a:noFill/>
          <a:ln w="38100">
            <a:solidFill>
              <a:srgbClr val="FF0000"/>
            </a:solidFill>
            <a:round/>
            <a:headEnd/>
            <a:tailEnd/>
          </a:ln>
        </p:spPr>
        <p:txBody>
          <a:bodyPr wrap="none" anchor="ctr"/>
          <a:lstStyle/>
          <a:p>
            <a:endParaRPr lang="zh-CN" altLang="en-US"/>
          </a:p>
        </p:txBody>
      </p:sp>
      <p:sp>
        <p:nvSpPr>
          <p:cNvPr id="4" name="Line 23"/>
          <p:cNvSpPr>
            <a:spLocks noChangeShapeType="1"/>
          </p:cNvSpPr>
          <p:nvPr/>
        </p:nvSpPr>
        <p:spPr bwMode="auto">
          <a:xfrm flipH="1" flipV="1">
            <a:off x="142844" y="1597330"/>
            <a:ext cx="8715436" cy="45719"/>
          </a:xfrm>
          <a:prstGeom prst="line">
            <a:avLst/>
          </a:prstGeom>
          <a:noFill/>
          <a:ln w="38100">
            <a:solidFill>
              <a:srgbClr val="FF0000"/>
            </a:solidFill>
            <a:round/>
            <a:headEnd/>
            <a:tailEnd/>
          </a:ln>
        </p:spPr>
        <p:txBody>
          <a:bodyPr wrap="none" anchor="ctr"/>
          <a:lstStyle/>
          <a:p>
            <a:endParaRPr lang="zh-CN" altLang="en-US"/>
          </a:p>
        </p:txBody>
      </p:sp>
      <p:sp>
        <p:nvSpPr>
          <p:cNvPr id="5" name="Line 23"/>
          <p:cNvSpPr>
            <a:spLocks noChangeShapeType="1"/>
          </p:cNvSpPr>
          <p:nvPr/>
        </p:nvSpPr>
        <p:spPr bwMode="auto">
          <a:xfrm flipH="1" flipV="1">
            <a:off x="142844" y="1954520"/>
            <a:ext cx="6500858" cy="45719"/>
          </a:xfrm>
          <a:prstGeom prst="line">
            <a:avLst/>
          </a:prstGeom>
          <a:noFill/>
          <a:ln w="38100">
            <a:solidFill>
              <a:srgbClr val="FF0000"/>
            </a:solidFill>
            <a:round/>
            <a:headEnd/>
            <a:tailEnd/>
          </a:ln>
        </p:spPr>
        <p:txBody>
          <a:bodyPr wrap="none" anchor="ctr"/>
          <a:lstStyle/>
          <a:p>
            <a:endParaRPr lang="zh-CN" altLang="en-US"/>
          </a:p>
        </p:txBody>
      </p:sp>
      <p:sp>
        <p:nvSpPr>
          <p:cNvPr id="6" name="Line 23"/>
          <p:cNvSpPr>
            <a:spLocks noChangeShapeType="1"/>
          </p:cNvSpPr>
          <p:nvPr/>
        </p:nvSpPr>
        <p:spPr bwMode="auto">
          <a:xfrm flipH="1" flipV="1">
            <a:off x="5500694" y="2668899"/>
            <a:ext cx="3357586" cy="45720"/>
          </a:xfrm>
          <a:prstGeom prst="line">
            <a:avLst/>
          </a:prstGeom>
          <a:noFill/>
          <a:ln w="38100">
            <a:solidFill>
              <a:srgbClr val="0070C0"/>
            </a:solidFill>
            <a:round/>
            <a:headEnd/>
            <a:tailEnd/>
          </a:ln>
        </p:spPr>
        <p:txBody>
          <a:bodyPr wrap="none" anchor="ctr"/>
          <a:lstStyle/>
          <a:p>
            <a:endParaRPr lang="zh-CN" altLang="en-US"/>
          </a:p>
        </p:txBody>
      </p:sp>
      <p:sp>
        <p:nvSpPr>
          <p:cNvPr id="7" name="Line 23"/>
          <p:cNvSpPr>
            <a:spLocks noChangeShapeType="1"/>
          </p:cNvSpPr>
          <p:nvPr/>
        </p:nvSpPr>
        <p:spPr bwMode="auto">
          <a:xfrm flipH="1" flipV="1">
            <a:off x="71406" y="3026090"/>
            <a:ext cx="2857520" cy="45720"/>
          </a:xfrm>
          <a:prstGeom prst="line">
            <a:avLst/>
          </a:prstGeom>
          <a:noFill/>
          <a:ln w="38100">
            <a:solidFill>
              <a:srgbClr val="0070C0"/>
            </a:solidFill>
            <a:round/>
            <a:headEnd/>
            <a:tailEnd/>
          </a:ln>
        </p:spPr>
        <p:txBody>
          <a:bodyPr wrap="none" anchor="ctr"/>
          <a:lstStyle/>
          <a:p>
            <a:endParaRPr lang="zh-CN" altLang="en-US"/>
          </a:p>
        </p:txBody>
      </p:sp>
      <p:sp>
        <p:nvSpPr>
          <p:cNvPr id="8" name="Line 23"/>
          <p:cNvSpPr>
            <a:spLocks noChangeShapeType="1"/>
          </p:cNvSpPr>
          <p:nvPr/>
        </p:nvSpPr>
        <p:spPr bwMode="auto">
          <a:xfrm flipH="1" flipV="1">
            <a:off x="6000760" y="3000372"/>
            <a:ext cx="2857520" cy="45720"/>
          </a:xfrm>
          <a:prstGeom prst="line">
            <a:avLst/>
          </a:prstGeom>
          <a:noFill/>
          <a:ln w="38100">
            <a:solidFill>
              <a:srgbClr val="0070C0"/>
            </a:solidFill>
            <a:round/>
            <a:headEnd/>
            <a:tailEnd/>
          </a:ln>
        </p:spPr>
        <p:txBody>
          <a:bodyPr wrap="none" anchor="ctr"/>
          <a:lstStyle/>
          <a:p>
            <a:endParaRPr lang="zh-CN" altLang="en-US"/>
          </a:p>
        </p:txBody>
      </p:sp>
      <p:sp>
        <p:nvSpPr>
          <p:cNvPr id="9" name="Line 23"/>
          <p:cNvSpPr>
            <a:spLocks noChangeShapeType="1"/>
          </p:cNvSpPr>
          <p:nvPr/>
        </p:nvSpPr>
        <p:spPr bwMode="auto">
          <a:xfrm flipH="1" flipV="1">
            <a:off x="3500430" y="4169098"/>
            <a:ext cx="5357850" cy="45720"/>
          </a:xfrm>
          <a:prstGeom prst="line">
            <a:avLst/>
          </a:prstGeom>
          <a:noFill/>
          <a:ln w="38100">
            <a:solidFill>
              <a:srgbClr val="0070C0"/>
            </a:solidFill>
            <a:round/>
            <a:headEnd/>
            <a:tailEnd/>
          </a:ln>
        </p:spPr>
        <p:txBody>
          <a:bodyPr wrap="none" anchor="ctr"/>
          <a:lstStyle/>
          <a:p>
            <a:endParaRPr lang="zh-CN" altLang="en-US"/>
          </a:p>
        </p:txBody>
      </p:sp>
      <p:sp>
        <p:nvSpPr>
          <p:cNvPr id="10" name="Line 23"/>
          <p:cNvSpPr>
            <a:spLocks noChangeShapeType="1"/>
          </p:cNvSpPr>
          <p:nvPr/>
        </p:nvSpPr>
        <p:spPr bwMode="auto">
          <a:xfrm flipH="1" flipV="1">
            <a:off x="2071670" y="5214950"/>
            <a:ext cx="2857520" cy="45720"/>
          </a:xfrm>
          <a:prstGeom prst="line">
            <a:avLst/>
          </a:prstGeom>
          <a:noFill/>
          <a:ln w="38100">
            <a:solidFill>
              <a:srgbClr val="0070C0"/>
            </a:solidFill>
            <a:round/>
            <a:headEnd/>
            <a:tailEnd/>
          </a:ln>
        </p:spPr>
        <p:txBody>
          <a:bodyPr wrap="none" anchor="ctr"/>
          <a:lstStyle/>
          <a:p>
            <a:endParaRPr lang="zh-CN" altLang="en-US"/>
          </a:p>
        </p:txBody>
      </p:sp>
      <p:sp>
        <p:nvSpPr>
          <p:cNvPr id="11" name="TextBox 10"/>
          <p:cNvSpPr txBox="1"/>
          <p:nvPr/>
        </p:nvSpPr>
        <p:spPr>
          <a:xfrm>
            <a:off x="142844" y="5572140"/>
            <a:ext cx="8786874" cy="1200329"/>
          </a:xfrm>
          <a:prstGeom prst="rect">
            <a:avLst/>
          </a:prstGeom>
          <a:noFill/>
        </p:spPr>
        <p:txBody>
          <a:bodyPr wrap="square" rtlCol="0">
            <a:spAutoFit/>
          </a:bodyPr>
          <a:lstStyle/>
          <a:p>
            <a:r>
              <a:rPr lang="zh-CN" altLang="en-US" sz="2400" b="1" dirty="0" smtClean="0"/>
              <a:t>（</a:t>
            </a:r>
            <a:r>
              <a:rPr lang="en-US" sz="2400" b="1" dirty="0" smtClean="0"/>
              <a:t>1</a:t>
            </a:r>
            <a:r>
              <a:rPr lang="zh-CN" altLang="en-US" sz="2400" b="1" dirty="0" smtClean="0"/>
              <a:t>）广州市上述举措体现党和政府治理国家实施</a:t>
            </a:r>
            <a:r>
              <a:rPr lang="en-US" sz="2400" b="1" u="sng" dirty="0" smtClean="0"/>
              <a:t>                   </a:t>
            </a:r>
            <a:r>
              <a:rPr lang="zh-CN" altLang="en-US" sz="2400" b="1" dirty="0" smtClean="0"/>
              <a:t>基本方略，</a:t>
            </a:r>
            <a:r>
              <a:rPr lang="en-US" sz="2400" b="1" u="sng" dirty="0" smtClean="0"/>
              <a:t>                        </a:t>
            </a:r>
            <a:r>
              <a:rPr lang="zh-CN" altLang="en-US" sz="2400" b="1" dirty="0" smtClean="0"/>
              <a:t>是依法治国的重要环节。</a:t>
            </a:r>
            <a:r>
              <a:rPr lang="en-US" altLang="zh-CN" sz="2400" b="1" dirty="0" smtClean="0"/>
              <a:t>4</a:t>
            </a:r>
            <a:endParaRPr lang="zh-CN" altLang="en-US" sz="2400" dirty="0" smtClean="0"/>
          </a:p>
          <a:p>
            <a:r>
              <a:rPr lang="zh-CN" altLang="en-US" sz="2400" b="1" dirty="0" smtClean="0"/>
              <a:t>（</a:t>
            </a:r>
            <a:r>
              <a:rPr lang="en-US" sz="2400" b="1" dirty="0" smtClean="0"/>
              <a:t>2</a:t>
            </a:r>
            <a:r>
              <a:rPr lang="zh-CN" altLang="en-US" sz="2400" b="1" dirty="0" smtClean="0"/>
              <a:t>）结合所学知识，简要分析广州市上述举措的重大意义。</a:t>
            </a:r>
            <a:r>
              <a:rPr lang="en-US" altLang="zh-CN" sz="2400" b="1" dirty="0" smtClean="0"/>
              <a:t>8</a:t>
            </a:r>
            <a:endParaRPr lang="zh-CN" altLang="en-US" dirty="0"/>
          </a:p>
        </p:txBody>
      </p:sp>
      <p:sp>
        <p:nvSpPr>
          <p:cNvPr id="12" name="Oval 3"/>
          <p:cNvSpPr>
            <a:spLocks noChangeArrowheads="1"/>
          </p:cNvSpPr>
          <p:nvPr/>
        </p:nvSpPr>
        <p:spPr bwMode="auto">
          <a:xfrm>
            <a:off x="928662" y="6286520"/>
            <a:ext cx="2286016"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3" name="Line 23"/>
          <p:cNvSpPr>
            <a:spLocks noChangeShapeType="1"/>
          </p:cNvSpPr>
          <p:nvPr/>
        </p:nvSpPr>
        <p:spPr bwMode="auto">
          <a:xfrm flipH="1">
            <a:off x="4143372" y="6643710"/>
            <a:ext cx="4000528" cy="45719"/>
          </a:xfrm>
          <a:prstGeom prst="line">
            <a:avLst/>
          </a:prstGeom>
          <a:noFill/>
          <a:ln w="38100">
            <a:solidFill>
              <a:srgbClr val="FF0000"/>
            </a:solidFill>
            <a:round/>
            <a:headEnd/>
            <a:tailEnd/>
          </a:ln>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dissolv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dissolv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ssolv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dissolv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dissolv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ssolv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dissolve">
                                      <p:cBhvr>
                                        <p:cTn id="42" dur="5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dissolve">
                                      <p:cBhvr>
                                        <p:cTn id="47" dur="500"/>
                                        <p:tgtEl>
                                          <p:spTgt spid="9"/>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dissolve">
                                      <p:cBhvr>
                                        <p:cTn id="5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285728"/>
            <a:ext cx="8572527" cy="1569660"/>
          </a:xfrm>
          <a:prstGeom prst="rect">
            <a:avLst/>
          </a:prstGeom>
          <a:noFill/>
        </p:spPr>
        <p:txBody>
          <a:bodyPr wrap="square" rtlCol="0">
            <a:spAutoFit/>
          </a:bodyPr>
          <a:lstStyle/>
          <a:p>
            <a:r>
              <a:rPr lang="zh-CN" altLang="en-US" sz="2400" b="1" dirty="0" smtClean="0"/>
              <a:t>（</a:t>
            </a:r>
            <a:r>
              <a:rPr lang="en-US" sz="2400" b="1" dirty="0" smtClean="0"/>
              <a:t>1</a:t>
            </a:r>
            <a:r>
              <a:rPr lang="zh-CN" altLang="en-US" sz="2400" b="1" dirty="0" smtClean="0"/>
              <a:t>）广州市上述举措体现党和政府治理国家实施</a:t>
            </a:r>
            <a:r>
              <a:rPr lang="en-US" sz="2400" b="1" u="sng" dirty="0" smtClean="0"/>
              <a:t>                   </a:t>
            </a:r>
            <a:r>
              <a:rPr lang="zh-CN" altLang="en-US" sz="2400" b="1" dirty="0" smtClean="0"/>
              <a:t>基本方略，</a:t>
            </a:r>
            <a:r>
              <a:rPr lang="en-US" sz="2400" b="1" u="sng" dirty="0" smtClean="0"/>
              <a:t>                        </a:t>
            </a:r>
            <a:r>
              <a:rPr lang="zh-CN" altLang="en-US" sz="2400" b="1" dirty="0" smtClean="0"/>
              <a:t>是依法治国的重要环节。</a:t>
            </a:r>
            <a:r>
              <a:rPr lang="en-US" altLang="zh-CN" sz="2400" b="1" dirty="0" smtClean="0"/>
              <a:t>4</a:t>
            </a:r>
            <a:endParaRPr lang="zh-CN" altLang="en-US" sz="2400" dirty="0" smtClean="0"/>
          </a:p>
          <a:p>
            <a:r>
              <a:rPr lang="en-US" sz="2400" b="1" dirty="0" smtClean="0"/>
              <a:t>  </a:t>
            </a:r>
            <a:endParaRPr lang="zh-CN" altLang="en-US" sz="2400" dirty="0" smtClean="0"/>
          </a:p>
          <a:p>
            <a:r>
              <a:rPr lang="zh-CN" altLang="en-US" sz="2400" b="1" dirty="0" smtClean="0"/>
              <a:t>（</a:t>
            </a:r>
            <a:r>
              <a:rPr lang="en-US" sz="2400" b="1" dirty="0" smtClean="0"/>
              <a:t>2</a:t>
            </a:r>
            <a:r>
              <a:rPr lang="zh-CN" altLang="en-US" sz="2400" b="1" dirty="0" smtClean="0"/>
              <a:t>）结合所学知识，简要分析广州市上述举措的重大意义。</a:t>
            </a:r>
            <a:r>
              <a:rPr lang="en-US" altLang="zh-CN" sz="2400" b="1" dirty="0" smtClean="0"/>
              <a:t>8</a:t>
            </a:r>
            <a:endParaRPr lang="zh-CN" altLang="en-US" dirty="0"/>
          </a:p>
        </p:txBody>
      </p:sp>
      <p:sp>
        <p:nvSpPr>
          <p:cNvPr id="3" name="Oval 3"/>
          <p:cNvSpPr>
            <a:spLocks noChangeArrowheads="1"/>
          </p:cNvSpPr>
          <p:nvPr/>
        </p:nvSpPr>
        <p:spPr bwMode="auto">
          <a:xfrm>
            <a:off x="928662" y="1285860"/>
            <a:ext cx="2286016"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4" name="Line 23"/>
          <p:cNvSpPr>
            <a:spLocks noChangeShapeType="1"/>
          </p:cNvSpPr>
          <p:nvPr/>
        </p:nvSpPr>
        <p:spPr bwMode="auto">
          <a:xfrm flipH="1">
            <a:off x="4286248" y="1811645"/>
            <a:ext cx="4000528" cy="45719"/>
          </a:xfrm>
          <a:prstGeom prst="line">
            <a:avLst/>
          </a:prstGeom>
          <a:noFill/>
          <a:ln w="38100">
            <a:solidFill>
              <a:srgbClr val="FF0000"/>
            </a:solidFill>
            <a:round/>
            <a:headEnd/>
            <a:tailEnd/>
          </a:ln>
        </p:spPr>
        <p:txBody>
          <a:bodyPr wrap="none" anchor="ctr"/>
          <a:lstStyle/>
          <a:p>
            <a:endParaRPr lang="zh-CN" altLang="en-US"/>
          </a:p>
        </p:txBody>
      </p:sp>
      <p:sp>
        <p:nvSpPr>
          <p:cNvPr id="5" name="TextBox 4"/>
          <p:cNvSpPr txBox="1"/>
          <p:nvPr/>
        </p:nvSpPr>
        <p:spPr>
          <a:xfrm>
            <a:off x="6929454" y="285728"/>
            <a:ext cx="1714512" cy="461665"/>
          </a:xfrm>
          <a:prstGeom prst="rect">
            <a:avLst/>
          </a:prstGeom>
          <a:noFill/>
        </p:spPr>
        <p:txBody>
          <a:bodyPr wrap="square" rtlCol="0">
            <a:spAutoFit/>
          </a:bodyPr>
          <a:lstStyle/>
          <a:p>
            <a:r>
              <a:rPr lang="zh-CN" altLang="en-US" sz="2400" b="1" u="sng" dirty="0" smtClean="0">
                <a:solidFill>
                  <a:srgbClr val="FF0000"/>
                </a:solidFill>
              </a:rPr>
              <a:t>依法治国</a:t>
            </a:r>
            <a:endParaRPr lang="zh-CN" altLang="en-US" sz="2400" b="1" dirty="0">
              <a:solidFill>
                <a:srgbClr val="FF0000"/>
              </a:solidFill>
            </a:endParaRPr>
          </a:p>
        </p:txBody>
      </p:sp>
      <p:sp>
        <p:nvSpPr>
          <p:cNvPr id="6" name="TextBox 5"/>
          <p:cNvSpPr txBox="1"/>
          <p:nvPr/>
        </p:nvSpPr>
        <p:spPr>
          <a:xfrm>
            <a:off x="1721056" y="642918"/>
            <a:ext cx="1422184" cy="461665"/>
          </a:xfrm>
          <a:prstGeom prst="rect">
            <a:avLst/>
          </a:prstGeom>
          <a:noFill/>
        </p:spPr>
        <p:txBody>
          <a:bodyPr wrap="none" rtlCol="0">
            <a:spAutoFit/>
          </a:bodyPr>
          <a:lstStyle/>
          <a:p>
            <a:r>
              <a:rPr lang="zh-CN" altLang="en-US" sz="2400" b="1" u="sng" dirty="0" smtClean="0">
                <a:solidFill>
                  <a:srgbClr val="FF0000"/>
                </a:solidFill>
              </a:rPr>
              <a:t>依法行政</a:t>
            </a:r>
            <a:endParaRPr lang="zh-CN" altLang="en-US" sz="2400" dirty="0">
              <a:solidFill>
                <a:srgbClr val="FF0000"/>
              </a:solidFill>
            </a:endParaRPr>
          </a:p>
        </p:txBody>
      </p:sp>
      <p:sp>
        <p:nvSpPr>
          <p:cNvPr id="7" name="TextBox 6"/>
          <p:cNvSpPr txBox="1"/>
          <p:nvPr/>
        </p:nvSpPr>
        <p:spPr>
          <a:xfrm>
            <a:off x="285720" y="2117703"/>
            <a:ext cx="8715436" cy="954107"/>
          </a:xfrm>
          <a:prstGeom prst="rect">
            <a:avLst/>
          </a:prstGeom>
          <a:noFill/>
        </p:spPr>
        <p:txBody>
          <a:bodyPr wrap="square" rtlCol="0">
            <a:spAutoFit/>
          </a:bodyPr>
          <a:lstStyle/>
          <a:p>
            <a:r>
              <a:rPr lang="zh-CN" altLang="en-US" sz="2800" b="1" dirty="0" smtClean="0">
                <a:solidFill>
                  <a:srgbClr val="C00000"/>
                </a:solidFill>
              </a:rPr>
              <a:t>①依法治国是党在长期治国理政经验基础上提出的治国基本方略。依法行政是依法治国的重要环节。</a:t>
            </a:r>
            <a:r>
              <a:rPr lang="en-US" sz="2800" b="1" dirty="0" smtClean="0">
                <a:solidFill>
                  <a:srgbClr val="C00000"/>
                </a:solidFill>
              </a:rPr>
              <a:t>  2</a:t>
            </a:r>
            <a:endParaRPr lang="zh-CN" altLang="en-US" sz="2800" b="1" dirty="0">
              <a:solidFill>
                <a:srgbClr val="C00000"/>
              </a:solidFill>
            </a:endParaRPr>
          </a:p>
        </p:txBody>
      </p:sp>
      <p:sp>
        <p:nvSpPr>
          <p:cNvPr id="8" name="TextBox 7"/>
          <p:cNvSpPr txBox="1"/>
          <p:nvPr/>
        </p:nvSpPr>
        <p:spPr>
          <a:xfrm>
            <a:off x="285721" y="3000372"/>
            <a:ext cx="8572559" cy="1569660"/>
          </a:xfrm>
          <a:prstGeom prst="rect">
            <a:avLst/>
          </a:prstGeom>
          <a:noFill/>
        </p:spPr>
        <p:txBody>
          <a:bodyPr wrap="square" rtlCol="0">
            <a:spAutoFit/>
          </a:bodyPr>
          <a:lstStyle/>
          <a:p>
            <a:r>
              <a:rPr lang="zh-CN" altLang="en-US" sz="2400" b="1" dirty="0" smtClean="0">
                <a:solidFill>
                  <a:srgbClr val="0070C0"/>
                </a:solidFill>
              </a:rPr>
              <a:t>②广州市上述举措，有利于广州形成理性诉求、适当妥协、透明沟通、多元平衡、互信共识的社会管理模式，提升城市治理水平，造福广大市民；有利于推动当下政治新理论的建设实践；</a:t>
            </a:r>
            <a:r>
              <a:rPr lang="zh-CN" altLang="en-US" sz="2000" b="1" dirty="0" smtClean="0">
                <a:solidFill>
                  <a:srgbClr val="0070C0"/>
                </a:solidFill>
              </a:rPr>
              <a:t>有利于增强政府的透明度</a:t>
            </a:r>
            <a:r>
              <a:rPr lang="zh-CN" altLang="en-US" sz="2400" b="1" dirty="0" smtClean="0">
                <a:solidFill>
                  <a:srgbClr val="0070C0"/>
                </a:solidFill>
              </a:rPr>
              <a:t>，加强市民的参与度。   </a:t>
            </a:r>
            <a:r>
              <a:rPr lang="en-US" sz="2400" b="1" dirty="0" smtClean="0">
                <a:solidFill>
                  <a:srgbClr val="0070C0"/>
                </a:solidFill>
              </a:rPr>
              <a:t>4</a:t>
            </a:r>
            <a:r>
              <a:rPr lang="zh-CN" altLang="en-US" sz="2400" b="1" dirty="0" smtClean="0">
                <a:solidFill>
                  <a:srgbClr val="0070C0"/>
                </a:solidFill>
              </a:rPr>
              <a:t>   </a:t>
            </a:r>
            <a:r>
              <a:rPr lang="zh-CN" altLang="en-US" sz="2400" b="1" dirty="0" smtClean="0">
                <a:solidFill>
                  <a:srgbClr val="FF0000"/>
                </a:solidFill>
              </a:rPr>
              <a:t>题中</a:t>
            </a:r>
            <a:endParaRPr lang="zh-CN" altLang="en-US" sz="2400" dirty="0">
              <a:solidFill>
                <a:srgbClr val="FF0000"/>
              </a:solidFill>
            </a:endParaRPr>
          </a:p>
        </p:txBody>
      </p:sp>
      <p:sp>
        <p:nvSpPr>
          <p:cNvPr id="9" name="TextBox 8"/>
          <p:cNvSpPr txBox="1"/>
          <p:nvPr/>
        </p:nvSpPr>
        <p:spPr>
          <a:xfrm>
            <a:off x="285720" y="4429132"/>
            <a:ext cx="8643998" cy="2308324"/>
          </a:xfrm>
          <a:prstGeom prst="rect">
            <a:avLst/>
          </a:prstGeom>
          <a:noFill/>
        </p:spPr>
        <p:txBody>
          <a:bodyPr wrap="square" rtlCol="0">
            <a:spAutoFit/>
          </a:bodyPr>
          <a:lstStyle/>
          <a:p>
            <a:r>
              <a:rPr lang="zh-CN" altLang="en-US" sz="2400" b="1" dirty="0" smtClean="0">
                <a:solidFill>
                  <a:srgbClr val="0070C0"/>
                </a:solidFill>
              </a:rPr>
              <a:t>③</a:t>
            </a:r>
            <a:r>
              <a:rPr lang="zh-CN" altLang="en-US" sz="2400" b="1" dirty="0" smtClean="0">
                <a:solidFill>
                  <a:srgbClr val="FF0000"/>
                </a:solidFill>
              </a:rPr>
              <a:t>有利于</a:t>
            </a:r>
            <a:r>
              <a:rPr lang="zh-CN" altLang="en-US" sz="2400" b="1" dirty="0" smtClean="0">
                <a:solidFill>
                  <a:srgbClr val="0070C0"/>
                </a:solidFill>
              </a:rPr>
              <a:t>发挥公民对国家和社会事务的影响力，努力营造良好的舆论监督氛围。</a:t>
            </a:r>
            <a:r>
              <a:rPr lang="zh-CN" altLang="en-US" sz="2400" b="1" dirty="0" smtClean="0">
                <a:solidFill>
                  <a:srgbClr val="FF0000"/>
                </a:solidFill>
              </a:rPr>
              <a:t>有利于公民</a:t>
            </a:r>
            <a:r>
              <a:rPr lang="zh-CN" altLang="en-US" sz="2400" b="1" dirty="0" smtClean="0">
                <a:solidFill>
                  <a:srgbClr val="0070C0"/>
                </a:solidFill>
              </a:rPr>
              <a:t>依法行使知情权、参与权、表达权和监督权，有利于加强对权力的制约和监督，维护法律的有效实施和司法公正。</a:t>
            </a:r>
            <a:r>
              <a:rPr lang="en-US" sz="2400" b="1" dirty="0" smtClean="0">
                <a:solidFill>
                  <a:srgbClr val="0070C0"/>
                </a:solidFill>
              </a:rPr>
              <a:t>2</a:t>
            </a:r>
            <a:endParaRPr lang="zh-CN" altLang="en-US" sz="2400" b="1" dirty="0" smtClean="0">
              <a:solidFill>
                <a:srgbClr val="0070C0"/>
              </a:solidFill>
            </a:endParaRPr>
          </a:p>
          <a:p>
            <a:r>
              <a:rPr lang="zh-CN" altLang="en-US" sz="2400" b="1" dirty="0" smtClean="0">
                <a:solidFill>
                  <a:srgbClr val="FF0000"/>
                </a:solidFill>
              </a:rPr>
              <a:t>或：</a:t>
            </a:r>
            <a:r>
              <a:rPr lang="zh-CN" altLang="en-US" sz="2400" b="1" dirty="0" smtClean="0">
                <a:solidFill>
                  <a:srgbClr val="0070C0"/>
                </a:solidFill>
              </a:rPr>
              <a:t>有利于建设社会主义法治国家，建设社会主义和谐社会，培育和践行社会主义核心价值观。</a:t>
            </a:r>
            <a:r>
              <a:rPr lang="en-US" sz="2400" b="1" dirty="0" smtClean="0">
                <a:solidFill>
                  <a:srgbClr val="0070C0"/>
                </a:solidFill>
              </a:rPr>
              <a:t>   </a:t>
            </a:r>
            <a:r>
              <a:rPr lang="zh-CN" altLang="en-US" sz="2400" b="1" dirty="0" smtClean="0">
                <a:solidFill>
                  <a:srgbClr val="0070C0"/>
                </a:solidFill>
              </a:rPr>
              <a:t>加</a:t>
            </a:r>
            <a:r>
              <a:rPr lang="en-US" sz="2400" b="1" dirty="0" smtClean="0">
                <a:solidFill>
                  <a:srgbClr val="0070C0"/>
                </a:solidFill>
              </a:rPr>
              <a:t>2</a:t>
            </a:r>
            <a:r>
              <a:rPr lang="zh-CN" altLang="en-US" sz="2400" b="1" dirty="0" smtClean="0">
                <a:solidFill>
                  <a:srgbClr val="0070C0"/>
                </a:solidFill>
              </a:rPr>
              <a:t>分</a:t>
            </a:r>
            <a:endParaRPr lang="zh-CN" altLang="en-US" sz="2400" b="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ssolv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dissolv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dissolv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dissolve">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85728"/>
            <a:ext cx="7500990" cy="1169551"/>
          </a:xfrm>
          <a:prstGeom prst="rect">
            <a:avLst/>
          </a:prstGeom>
          <a:noFill/>
        </p:spPr>
        <p:txBody>
          <a:bodyPr wrap="square" rtlCol="0">
            <a:spAutoFit/>
          </a:bodyPr>
          <a:lstStyle/>
          <a:p>
            <a:r>
              <a:rPr lang="zh-CN" altLang="en-US" sz="2800" b="1" dirty="0" smtClean="0"/>
              <a:t>     时事四：</a:t>
            </a:r>
            <a:r>
              <a:rPr lang="en-US" sz="2800" b="1" dirty="0" smtClean="0"/>
              <a:t>10</a:t>
            </a:r>
            <a:r>
              <a:rPr lang="zh-CN" altLang="en-US" sz="2800" b="1" dirty="0" smtClean="0"/>
              <a:t>．</a:t>
            </a:r>
            <a:r>
              <a:rPr lang="zh-CN" altLang="en-US" sz="2800" b="1" dirty="0" smtClean="0">
                <a:hlinkClick r:id="rId2" action="ppaction://hlinksldjump"/>
              </a:rPr>
              <a:t>材料分析题</a:t>
            </a:r>
            <a:r>
              <a:rPr lang="en-US" sz="2800" b="1" dirty="0" smtClean="0">
                <a:hlinkClick r:id="rId2" action="ppaction://hlinksldjump"/>
              </a:rPr>
              <a:t>  </a:t>
            </a:r>
            <a:r>
              <a:rPr lang="en-US" sz="2800" b="1" dirty="0" smtClean="0"/>
              <a:t>12</a:t>
            </a:r>
            <a:r>
              <a:rPr lang="zh-CN" altLang="en-US" sz="2800" b="1" dirty="0" smtClean="0"/>
              <a:t>分</a:t>
            </a:r>
            <a:endParaRPr lang="zh-CN" altLang="en-US" sz="2800" dirty="0" smtClean="0"/>
          </a:p>
          <a:p>
            <a:r>
              <a:rPr lang="en-US" dirty="0" smtClean="0"/>
              <a:t>      </a:t>
            </a:r>
            <a:r>
              <a:rPr lang="en-US" b="1" dirty="0" smtClean="0"/>
              <a:t>  </a:t>
            </a:r>
          </a:p>
          <a:p>
            <a:r>
              <a:rPr lang="zh-CN" altLang="en-US" sz="2400" b="1" dirty="0" smtClean="0"/>
              <a:t>      材料一：</a:t>
            </a:r>
            <a:r>
              <a:rPr lang="en-US" sz="2400" dirty="0" smtClean="0"/>
              <a:t>2014</a:t>
            </a:r>
            <a:r>
              <a:rPr lang="zh-CN" altLang="en-US" sz="2400" dirty="0" smtClean="0"/>
              <a:t>年我国高端装备出口数据</a:t>
            </a:r>
            <a:endParaRPr lang="zh-CN" altLang="en-US" dirty="0"/>
          </a:p>
        </p:txBody>
      </p:sp>
      <p:graphicFrame>
        <p:nvGraphicFramePr>
          <p:cNvPr id="5" name="表格 4"/>
          <p:cNvGraphicFramePr>
            <a:graphicFrameLocks noGrp="1"/>
          </p:cNvGraphicFramePr>
          <p:nvPr/>
        </p:nvGraphicFramePr>
        <p:xfrm>
          <a:off x="571472" y="1571612"/>
          <a:ext cx="8072494" cy="2623200"/>
        </p:xfrm>
        <a:graphic>
          <a:graphicData uri="http://schemas.openxmlformats.org/drawingml/2006/table">
            <a:tbl>
              <a:tblPr/>
              <a:tblGrid>
                <a:gridCol w="2922800"/>
                <a:gridCol w="2783619"/>
                <a:gridCol w="2366075"/>
              </a:tblGrid>
              <a:tr h="437200">
                <a:tc>
                  <a:txBody>
                    <a:bodyPr/>
                    <a:lstStyle/>
                    <a:p>
                      <a:pPr algn="just">
                        <a:spcAft>
                          <a:spcPts val="0"/>
                        </a:spcAft>
                      </a:pPr>
                      <a:endParaRPr lang="en-US" sz="1050" kern="100" dirty="0">
                        <a:latin typeface="华文仿宋"/>
                        <a:ea typeface="宋体"/>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tcPr>
                </a:tc>
                <a:tc>
                  <a:txBody>
                    <a:bodyPr/>
                    <a:lstStyle/>
                    <a:p>
                      <a:pPr algn="just">
                        <a:spcAft>
                          <a:spcPts val="0"/>
                        </a:spcAft>
                      </a:pPr>
                      <a:r>
                        <a:rPr lang="en-US" sz="2400" kern="100" dirty="0">
                          <a:latin typeface="华文仿宋"/>
                          <a:ea typeface="宋体"/>
                          <a:cs typeface="Times New Roman"/>
                        </a:rPr>
                        <a:t>      </a:t>
                      </a:r>
                      <a:r>
                        <a:rPr lang="zh-CN" sz="2400" kern="100" dirty="0">
                          <a:latin typeface="Times New Roman"/>
                          <a:ea typeface="华文仿宋"/>
                          <a:cs typeface="Times New Roman"/>
                        </a:rPr>
                        <a:t>出口额</a:t>
                      </a:r>
                      <a:endParaRPr lang="zh-CN" sz="2400" kern="100" dirty="0">
                        <a:latin typeface="Times New Roman"/>
                        <a:ea typeface="宋体"/>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050" kern="100" dirty="0">
                          <a:latin typeface="华文仿宋"/>
                          <a:ea typeface="宋体"/>
                          <a:cs typeface="Times New Roman"/>
                        </a:rPr>
                        <a:t>   </a:t>
                      </a:r>
                      <a:r>
                        <a:rPr lang="zh-CN" altLang="en-US" sz="1050" kern="100" dirty="0" smtClean="0">
                          <a:latin typeface="华文仿宋"/>
                          <a:ea typeface="宋体"/>
                          <a:cs typeface="Times New Roman"/>
                        </a:rPr>
                        <a:t>      </a:t>
                      </a:r>
                      <a:r>
                        <a:rPr lang="zh-CN" sz="2400" kern="100" dirty="0" smtClean="0">
                          <a:latin typeface="Times New Roman"/>
                          <a:ea typeface="华文仿宋"/>
                          <a:cs typeface="Times New Roman"/>
                        </a:rPr>
                        <a:t>地 </a:t>
                      </a:r>
                      <a:r>
                        <a:rPr lang="zh-CN" sz="2400" kern="100" dirty="0">
                          <a:latin typeface="Times New Roman"/>
                          <a:ea typeface="华文仿宋"/>
                          <a:cs typeface="Times New Roman"/>
                        </a:rPr>
                        <a:t>位</a:t>
                      </a:r>
                      <a:endParaRPr lang="zh-CN" sz="2400" kern="100" dirty="0">
                        <a:latin typeface="Times New Roman"/>
                        <a:ea typeface="宋体"/>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4400">
                <a:tc>
                  <a:txBody>
                    <a:bodyPr/>
                    <a:lstStyle/>
                    <a:p>
                      <a:pPr algn="just">
                        <a:spcAft>
                          <a:spcPts val="0"/>
                        </a:spcAft>
                      </a:pPr>
                      <a:r>
                        <a:rPr lang="en-US" sz="1050" kern="100" dirty="0">
                          <a:latin typeface="Times New Roman"/>
                          <a:ea typeface="宋体"/>
                          <a:cs typeface="Times New Roman"/>
                        </a:rPr>
                        <a:t>   </a:t>
                      </a:r>
                      <a:r>
                        <a:rPr lang="zh-CN" altLang="en-US" sz="1050" kern="100" dirty="0" smtClean="0">
                          <a:latin typeface="Times New Roman"/>
                          <a:ea typeface="宋体"/>
                          <a:cs typeface="Times New Roman"/>
                        </a:rPr>
                        <a:t>        </a:t>
                      </a:r>
                      <a:r>
                        <a:rPr lang="zh-CN" sz="2400" kern="100" dirty="0" smtClean="0">
                          <a:latin typeface="Times New Roman"/>
                          <a:ea typeface="宋体"/>
                          <a:cs typeface="Times New Roman"/>
                        </a:rPr>
                        <a:t>装备制造业</a:t>
                      </a:r>
                      <a:endParaRPr lang="en-US" altLang="zh-CN" sz="2400" kern="100" dirty="0" smtClean="0">
                        <a:latin typeface="Times New Roman"/>
                        <a:ea typeface="宋体"/>
                        <a:cs typeface="Times New Roman"/>
                      </a:endParaRPr>
                    </a:p>
                    <a:p>
                      <a:pPr algn="just">
                        <a:spcAft>
                          <a:spcPts val="0"/>
                        </a:spcAft>
                      </a:pPr>
                      <a:r>
                        <a:rPr lang="zh-CN" altLang="en-US" sz="2400" kern="100" dirty="0" smtClean="0">
                          <a:latin typeface="Times New Roman"/>
                          <a:ea typeface="宋体"/>
                          <a:cs typeface="Times New Roman"/>
                        </a:rPr>
                        <a:t>        </a:t>
                      </a:r>
                      <a:r>
                        <a:rPr lang="zh-CN" sz="2400" kern="100" dirty="0" smtClean="0">
                          <a:latin typeface="Times New Roman"/>
                          <a:ea typeface="宋体"/>
                          <a:cs typeface="Times New Roman"/>
                        </a:rPr>
                        <a:t>出口</a:t>
                      </a:r>
                      <a:r>
                        <a:rPr lang="zh-CN" sz="2400" kern="100" dirty="0">
                          <a:latin typeface="Times New Roman"/>
                          <a:ea typeface="宋体"/>
                          <a:cs typeface="Times New Roman"/>
                        </a:rPr>
                        <a:t>总额</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400" kern="100" dirty="0">
                          <a:latin typeface="Times New Roman"/>
                          <a:ea typeface="宋体"/>
                          <a:cs typeface="Times New Roman"/>
                        </a:rPr>
                        <a:t>   2</a:t>
                      </a:r>
                      <a:r>
                        <a:rPr lang="zh-CN" sz="2400" kern="100" dirty="0">
                          <a:latin typeface="Times New Roman"/>
                          <a:ea typeface="宋体"/>
                          <a:cs typeface="Times New Roman"/>
                        </a:rPr>
                        <a:t>．</a:t>
                      </a:r>
                      <a:r>
                        <a:rPr lang="en-US" sz="2400" kern="100" dirty="0">
                          <a:latin typeface="Times New Roman"/>
                          <a:ea typeface="宋体"/>
                          <a:cs typeface="Times New Roman"/>
                        </a:rPr>
                        <a:t>1</a:t>
                      </a:r>
                      <a:r>
                        <a:rPr lang="zh-CN" sz="2400" kern="100" dirty="0">
                          <a:latin typeface="Times New Roman"/>
                          <a:ea typeface="宋体"/>
                          <a:cs typeface="Times New Roman"/>
                        </a:rPr>
                        <a:t>万亿人民币， </a:t>
                      </a:r>
                    </a:p>
                    <a:p>
                      <a:pPr algn="just">
                        <a:spcAft>
                          <a:spcPts val="0"/>
                        </a:spcAft>
                      </a:pPr>
                      <a:r>
                        <a:rPr lang="en-US" sz="2400" kern="100" dirty="0">
                          <a:latin typeface="Times New Roman"/>
                          <a:ea typeface="宋体"/>
                          <a:cs typeface="Times New Roman"/>
                        </a:rPr>
                        <a:t>   </a:t>
                      </a:r>
                      <a:r>
                        <a:rPr lang="zh-CN" sz="2400" kern="100" dirty="0">
                          <a:latin typeface="Times New Roman"/>
                          <a:ea typeface="宋体"/>
                          <a:cs typeface="Times New Roman"/>
                        </a:rPr>
                        <a:t>占全部出口</a:t>
                      </a:r>
                      <a:r>
                        <a:rPr lang="en-US" sz="2400" kern="100" dirty="0">
                          <a:latin typeface="Times New Roman"/>
                          <a:ea typeface="宋体"/>
                          <a:cs typeface="Times New Roman"/>
                        </a:rPr>
                        <a:t>17%</a:t>
                      </a:r>
                      <a:endParaRPr lang="zh-CN" sz="2400" kern="100" dirty="0">
                        <a:latin typeface="Times New Roman"/>
                        <a:ea typeface="宋体"/>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400" kern="100" dirty="0">
                          <a:latin typeface="Times New Roman"/>
                          <a:ea typeface="宋体"/>
                          <a:cs typeface="Times New Roman"/>
                        </a:rPr>
                        <a:t>  </a:t>
                      </a:r>
                      <a:r>
                        <a:rPr lang="zh-CN" sz="2400" kern="100" dirty="0">
                          <a:latin typeface="Times New Roman"/>
                          <a:ea typeface="宋体"/>
                          <a:cs typeface="Times New Roman"/>
                        </a:rPr>
                        <a:t>世界第一</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7200">
                <a:tc>
                  <a:txBody>
                    <a:bodyPr/>
                    <a:lstStyle/>
                    <a:p>
                      <a:pPr algn="just">
                        <a:spcAft>
                          <a:spcPts val="0"/>
                        </a:spcAft>
                      </a:pPr>
                      <a:r>
                        <a:rPr lang="en-US" sz="2400" kern="100" dirty="0">
                          <a:latin typeface="Times New Roman"/>
                          <a:ea typeface="宋体"/>
                          <a:cs typeface="Times New Roman"/>
                        </a:rPr>
                        <a:t>     </a:t>
                      </a:r>
                      <a:r>
                        <a:rPr lang="zh-CN" sz="2400" kern="100" dirty="0">
                          <a:latin typeface="Times New Roman"/>
                          <a:ea typeface="宋体"/>
                          <a:cs typeface="Times New Roman"/>
                        </a:rPr>
                        <a:t>铁路机车</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050" kern="100" dirty="0">
                          <a:latin typeface="Times New Roman"/>
                          <a:ea typeface="宋体"/>
                          <a:cs typeface="Times New Roman"/>
                        </a:rPr>
                        <a:t>   </a:t>
                      </a:r>
                      <a:r>
                        <a:rPr lang="zh-CN" sz="2400" kern="100" dirty="0">
                          <a:latin typeface="Times New Roman"/>
                          <a:ea typeface="宋体"/>
                          <a:cs typeface="Times New Roman"/>
                        </a:rPr>
                        <a:t>约</a:t>
                      </a:r>
                      <a:r>
                        <a:rPr lang="en-US" sz="2400" kern="100" dirty="0">
                          <a:latin typeface="Times New Roman"/>
                          <a:ea typeface="宋体"/>
                          <a:cs typeface="Times New Roman"/>
                        </a:rPr>
                        <a:t>2500</a:t>
                      </a:r>
                      <a:r>
                        <a:rPr lang="zh-CN" sz="2400" kern="100" dirty="0">
                          <a:latin typeface="Times New Roman"/>
                          <a:ea typeface="宋体"/>
                          <a:cs typeface="Times New Roman"/>
                        </a:rPr>
                        <a:t>亿人民币</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050" kern="100" dirty="0">
                          <a:latin typeface="Times New Roman"/>
                          <a:ea typeface="宋体"/>
                          <a:cs typeface="Times New Roman"/>
                        </a:rPr>
                        <a:t>  </a:t>
                      </a:r>
                      <a:r>
                        <a:rPr lang="zh-CN" sz="2400" kern="100" dirty="0">
                          <a:latin typeface="Times New Roman"/>
                          <a:ea typeface="宋体"/>
                          <a:cs typeface="Times New Roman"/>
                        </a:rPr>
                        <a:t>占全球</a:t>
                      </a:r>
                      <a:r>
                        <a:rPr lang="en-US" sz="2400" kern="100" dirty="0">
                          <a:latin typeface="Times New Roman"/>
                          <a:ea typeface="宋体"/>
                          <a:cs typeface="Times New Roman"/>
                        </a:rPr>
                        <a:t>10%</a:t>
                      </a:r>
                      <a:endParaRPr lang="zh-CN" sz="2400" kern="100" dirty="0">
                        <a:latin typeface="Times New Roman"/>
                        <a:ea typeface="宋体"/>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4400">
                <a:tc>
                  <a:txBody>
                    <a:bodyPr/>
                    <a:lstStyle/>
                    <a:p>
                      <a:pPr algn="just">
                        <a:spcAft>
                          <a:spcPts val="0"/>
                        </a:spcAft>
                      </a:pPr>
                      <a:r>
                        <a:rPr lang="zh-CN" sz="2400" kern="100" dirty="0">
                          <a:latin typeface="Times New Roman"/>
                          <a:ea typeface="宋体"/>
                          <a:cs typeface="Times New Roman"/>
                        </a:rPr>
                        <a:t>汽车船舶</a:t>
                      </a:r>
                      <a:r>
                        <a:rPr lang="en-US" sz="2400" kern="100" dirty="0">
                          <a:latin typeface="Times New Roman"/>
                          <a:ea typeface="宋体"/>
                          <a:cs typeface="Times New Roman"/>
                        </a:rPr>
                        <a:t>  </a:t>
                      </a:r>
                      <a:r>
                        <a:rPr lang="zh-CN" sz="2400" kern="100" dirty="0" smtClean="0">
                          <a:latin typeface="Times New Roman"/>
                          <a:ea typeface="宋体"/>
                          <a:cs typeface="Times New Roman"/>
                        </a:rPr>
                        <a:t>机床</a:t>
                      </a:r>
                      <a:r>
                        <a:rPr lang="en-US" sz="2400" kern="100" dirty="0" smtClean="0">
                          <a:latin typeface="Times New Roman"/>
                          <a:ea typeface="宋体"/>
                          <a:cs typeface="Times New Roman"/>
                        </a:rPr>
                        <a:t>  </a:t>
                      </a:r>
                      <a:r>
                        <a:rPr lang="zh-CN" sz="2400" kern="100" dirty="0">
                          <a:latin typeface="Times New Roman"/>
                          <a:ea typeface="宋体"/>
                          <a:cs typeface="Times New Roman"/>
                        </a:rPr>
                        <a:t>发电设备 </a:t>
                      </a:r>
                      <a:r>
                        <a:rPr lang="en-US" sz="2400" kern="100" dirty="0" smtClean="0">
                          <a:latin typeface="Times New Roman"/>
                          <a:ea typeface="宋体"/>
                          <a:cs typeface="Times New Roman"/>
                        </a:rPr>
                        <a:t>     </a:t>
                      </a:r>
                      <a:r>
                        <a:rPr lang="zh-CN" sz="2400" kern="100" dirty="0">
                          <a:latin typeface="Times New Roman"/>
                          <a:ea typeface="宋体"/>
                          <a:cs typeface="Times New Roman"/>
                        </a:rPr>
                        <a:t>工程机械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050" kern="100" dirty="0">
                          <a:latin typeface="Times New Roman"/>
                          <a:ea typeface="宋体"/>
                          <a:cs typeface="Times New Roman"/>
                        </a:rPr>
                        <a:t>   </a:t>
                      </a:r>
                      <a:r>
                        <a:rPr lang="zh-CN" sz="2400" kern="100" dirty="0">
                          <a:latin typeface="Times New Roman"/>
                          <a:ea typeface="宋体"/>
                          <a:cs typeface="Times New Roman"/>
                        </a:rPr>
                        <a:t>约</a:t>
                      </a:r>
                      <a:r>
                        <a:rPr lang="en-US" sz="2400" kern="100" dirty="0">
                          <a:latin typeface="Times New Roman"/>
                          <a:ea typeface="宋体"/>
                          <a:cs typeface="Times New Roman"/>
                        </a:rPr>
                        <a:t>1</a:t>
                      </a:r>
                      <a:r>
                        <a:rPr lang="zh-CN" sz="2400" kern="100" dirty="0">
                          <a:latin typeface="Times New Roman"/>
                          <a:ea typeface="宋体"/>
                          <a:cs typeface="Times New Roman"/>
                        </a:rPr>
                        <a:t>万亿人民币</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050" kern="100" dirty="0">
                          <a:latin typeface="Times New Roman"/>
                          <a:ea typeface="宋体"/>
                          <a:cs typeface="Times New Roman"/>
                        </a:rPr>
                        <a:t>  </a:t>
                      </a:r>
                      <a:r>
                        <a:rPr lang="zh-CN" sz="2400" kern="100" dirty="0">
                          <a:latin typeface="Times New Roman"/>
                          <a:ea typeface="宋体"/>
                          <a:cs typeface="Times New Roman"/>
                        </a:rPr>
                        <a:t>世界前列</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TextBox 6"/>
          <p:cNvSpPr txBox="1"/>
          <p:nvPr/>
        </p:nvSpPr>
        <p:spPr>
          <a:xfrm>
            <a:off x="785786" y="4324657"/>
            <a:ext cx="5198859" cy="461665"/>
          </a:xfrm>
          <a:prstGeom prst="rect">
            <a:avLst/>
          </a:prstGeom>
          <a:noFill/>
        </p:spPr>
        <p:txBody>
          <a:bodyPr wrap="none" rtlCol="0">
            <a:spAutoFit/>
          </a:bodyPr>
          <a:lstStyle/>
          <a:p>
            <a:r>
              <a:rPr lang="zh-CN" altLang="en-US" sz="2400" b="1" dirty="0" smtClean="0"/>
              <a:t>材料二</a:t>
            </a:r>
            <a:r>
              <a:rPr lang="en-US" sz="2400" b="1" dirty="0" smtClean="0"/>
              <a:t>:</a:t>
            </a:r>
            <a:r>
              <a:rPr lang="zh-CN" altLang="en-US" sz="2400" dirty="0" smtClean="0"/>
              <a:t>广东省区域创新能力评估参数</a:t>
            </a:r>
          </a:p>
        </p:txBody>
      </p:sp>
      <p:graphicFrame>
        <p:nvGraphicFramePr>
          <p:cNvPr id="8" name="表格 7"/>
          <p:cNvGraphicFramePr>
            <a:graphicFrameLocks noGrp="1"/>
          </p:cNvGraphicFramePr>
          <p:nvPr/>
        </p:nvGraphicFramePr>
        <p:xfrm>
          <a:off x="521659" y="4894918"/>
          <a:ext cx="8193745" cy="1463040"/>
        </p:xfrm>
        <a:graphic>
          <a:graphicData uri="http://schemas.openxmlformats.org/drawingml/2006/table">
            <a:tbl>
              <a:tblPr/>
              <a:tblGrid>
                <a:gridCol w="1851909"/>
                <a:gridCol w="1153061"/>
                <a:gridCol w="2173987"/>
                <a:gridCol w="3014788"/>
              </a:tblGrid>
              <a:tr h="0">
                <a:tc>
                  <a:txBody>
                    <a:bodyPr/>
                    <a:lstStyle/>
                    <a:p>
                      <a:pPr algn="just">
                        <a:spcAft>
                          <a:spcPts val="0"/>
                        </a:spcAft>
                      </a:pPr>
                      <a:r>
                        <a:rPr lang="zh-CN" sz="2400" kern="100" dirty="0">
                          <a:latin typeface="Times New Roman"/>
                          <a:ea typeface="宋体"/>
                          <a:cs typeface="Times New Roman"/>
                        </a:rPr>
                        <a:t>研究试验经费支出 占生产总值比重</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altLang="en-US" sz="2400" kern="100" dirty="0" smtClean="0">
                          <a:latin typeface="Times New Roman"/>
                          <a:ea typeface="宋体"/>
                          <a:cs typeface="Times New Roman"/>
                        </a:rPr>
                        <a:t>  </a:t>
                      </a:r>
                      <a:r>
                        <a:rPr lang="zh-CN" sz="2400" kern="100" dirty="0" smtClean="0">
                          <a:latin typeface="Times New Roman"/>
                          <a:ea typeface="宋体"/>
                          <a:cs typeface="Times New Roman"/>
                        </a:rPr>
                        <a:t>技术</a:t>
                      </a:r>
                      <a:endParaRPr lang="en-US" altLang="zh-CN" sz="2400" kern="100" dirty="0" smtClean="0">
                        <a:latin typeface="Times New Roman"/>
                        <a:ea typeface="宋体"/>
                        <a:cs typeface="Times New Roman"/>
                      </a:endParaRPr>
                    </a:p>
                    <a:p>
                      <a:pPr algn="just">
                        <a:spcAft>
                          <a:spcPts val="0"/>
                        </a:spcAft>
                      </a:pPr>
                      <a:r>
                        <a:rPr lang="zh-CN" sz="2400" kern="100" dirty="0" smtClean="0">
                          <a:latin typeface="Times New Roman"/>
                          <a:ea typeface="宋体"/>
                          <a:cs typeface="Times New Roman"/>
                        </a:rPr>
                        <a:t>自给率</a:t>
                      </a:r>
                      <a:endParaRPr lang="zh-CN" sz="2400" kern="100" dirty="0">
                        <a:latin typeface="Times New Roman"/>
                        <a:ea typeface="宋体"/>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400" kern="100">
                          <a:latin typeface="Times New Roman"/>
                          <a:ea typeface="宋体"/>
                          <a:cs typeface="Times New Roman"/>
                        </a:rPr>
                        <a:t> </a:t>
                      </a:r>
                      <a:r>
                        <a:rPr lang="zh-CN" sz="2400" kern="100">
                          <a:latin typeface="Times New Roman"/>
                          <a:ea typeface="宋体"/>
                          <a:cs typeface="Times New Roman"/>
                        </a:rPr>
                        <a:t>区域创新能力</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400" kern="100" dirty="0">
                          <a:latin typeface="Times New Roman"/>
                          <a:ea typeface="宋体"/>
                          <a:cs typeface="Times New Roman"/>
                        </a:rPr>
                        <a:t>有效发明专利量和</a:t>
                      </a:r>
                      <a:r>
                        <a:rPr lang="zh-CN" sz="2400" kern="100" dirty="0" smtClean="0">
                          <a:latin typeface="Times New Roman"/>
                          <a:ea typeface="宋体"/>
                          <a:cs typeface="Times New Roman"/>
                        </a:rPr>
                        <a:t>知识产权综合发展</a:t>
                      </a:r>
                      <a:r>
                        <a:rPr lang="zh-CN" sz="2400" kern="100" dirty="0">
                          <a:latin typeface="Times New Roman"/>
                          <a:ea typeface="宋体"/>
                          <a:cs typeface="Times New Roman"/>
                        </a:rPr>
                        <a:t>指数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2095">
                <a:tc>
                  <a:txBody>
                    <a:bodyPr/>
                    <a:lstStyle/>
                    <a:p>
                      <a:pPr algn="just">
                        <a:spcAft>
                          <a:spcPts val="0"/>
                        </a:spcAft>
                      </a:pPr>
                      <a:r>
                        <a:rPr lang="en-US" sz="2400" kern="100">
                          <a:latin typeface="Times New Roman"/>
                          <a:ea typeface="宋体"/>
                          <a:cs typeface="Times New Roman"/>
                        </a:rPr>
                        <a:t>      2.4%</a:t>
                      </a:r>
                      <a:endParaRPr lang="zh-CN" sz="2400" kern="100">
                        <a:latin typeface="Times New Roman"/>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400" kern="100" dirty="0">
                          <a:latin typeface="Times New Roman"/>
                          <a:ea typeface="宋体"/>
                          <a:cs typeface="Times New Roman"/>
                        </a:rPr>
                        <a:t>  71%</a:t>
                      </a:r>
                      <a:endParaRPr lang="zh-CN" sz="2400" kern="100" dirty="0">
                        <a:latin typeface="Times New Roman"/>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400" kern="100" dirty="0">
                          <a:latin typeface="Times New Roman"/>
                          <a:ea typeface="宋体"/>
                          <a:cs typeface="Times New Roman"/>
                        </a:rPr>
                        <a:t>位居全国第</a:t>
                      </a:r>
                      <a:r>
                        <a:rPr lang="en-US" sz="2400" kern="100" dirty="0">
                          <a:latin typeface="Times New Roman"/>
                          <a:ea typeface="宋体"/>
                          <a:cs typeface="Times New Roman"/>
                        </a:rPr>
                        <a:t>2</a:t>
                      </a:r>
                      <a:r>
                        <a:rPr lang="zh-CN" sz="2400" kern="100" dirty="0">
                          <a:latin typeface="Times New Roman"/>
                          <a:ea typeface="宋体"/>
                          <a:cs typeface="Times New Roman"/>
                        </a:rPr>
                        <a:t>位</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400" kern="100" dirty="0">
                          <a:latin typeface="Times New Roman"/>
                          <a:ea typeface="宋体"/>
                          <a:cs typeface="Times New Roman"/>
                        </a:rPr>
                        <a:t>       </a:t>
                      </a:r>
                      <a:r>
                        <a:rPr lang="zh-CN" sz="2400" kern="100" dirty="0">
                          <a:latin typeface="Times New Roman"/>
                          <a:ea typeface="宋体"/>
                          <a:cs typeface="Times New Roman"/>
                        </a:rPr>
                        <a:t>全国第一</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9" name="Oval 3"/>
          <p:cNvSpPr>
            <a:spLocks noChangeArrowheads="1"/>
          </p:cNvSpPr>
          <p:nvPr/>
        </p:nvSpPr>
        <p:spPr bwMode="auto">
          <a:xfrm>
            <a:off x="571472" y="1714488"/>
            <a:ext cx="3000396" cy="2643206"/>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0" name="Oval 3"/>
          <p:cNvSpPr>
            <a:spLocks noChangeArrowheads="1"/>
          </p:cNvSpPr>
          <p:nvPr/>
        </p:nvSpPr>
        <p:spPr bwMode="auto">
          <a:xfrm>
            <a:off x="3357554" y="1428736"/>
            <a:ext cx="3000396" cy="2857520"/>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1" name="Oval 3"/>
          <p:cNvSpPr>
            <a:spLocks noChangeArrowheads="1"/>
          </p:cNvSpPr>
          <p:nvPr/>
        </p:nvSpPr>
        <p:spPr bwMode="auto">
          <a:xfrm>
            <a:off x="6215074" y="1581136"/>
            <a:ext cx="2214578" cy="2857520"/>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2" name="Oval 3"/>
          <p:cNvSpPr>
            <a:spLocks noChangeArrowheads="1"/>
          </p:cNvSpPr>
          <p:nvPr/>
        </p:nvSpPr>
        <p:spPr bwMode="auto">
          <a:xfrm>
            <a:off x="214282" y="4714884"/>
            <a:ext cx="8929718" cy="200026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3" name="Line 23"/>
          <p:cNvSpPr>
            <a:spLocks noChangeShapeType="1"/>
          </p:cNvSpPr>
          <p:nvPr/>
        </p:nvSpPr>
        <p:spPr bwMode="auto">
          <a:xfrm flipH="1">
            <a:off x="2071670" y="1408735"/>
            <a:ext cx="3857652" cy="45719"/>
          </a:xfrm>
          <a:prstGeom prst="line">
            <a:avLst/>
          </a:prstGeom>
          <a:noFill/>
          <a:ln w="38100">
            <a:solidFill>
              <a:srgbClr val="0070C0"/>
            </a:solidFill>
            <a:round/>
            <a:headEnd/>
            <a:tailEnd/>
          </a:ln>
        </p:spPr>
        <p:txBody>
          <a:bodyPr wrap="none" anchor="ctr"/>
          <a:lstStyle/>
          <a:p>
            <a:endParaRPr lang="zh-CN" altLang="en-US"/>
          </a:p>
        </p:txBody>
      </p:sp>
      <p:sp>
        <p:nvSpPr>
          <p:cNvPr id="14" name="Line 23"/>
          <p:cNvSpPr>
            <a:spLocks noChangeShapeType="1"/>
          </p:cNvSpPr>
          <p:nvPr/>
        </p:nvSpPr>
        <p:spPr bwMode="auto">
          <a:xfrm flipH="1">
            <a:off x="2000232" y="4714884"/>
            <a:ext cx="3857652" cy="45719"/>
          </a:xfrm>
          <a:prstGeom prst="line">
            <a:avLst/>
          </a:prstGeom>
          <a:noFill/>
          <a:ln w="38100">
            <a:solidFill>
              <a:srgbClr val="0070C0"/>
            </a:solidFill>
            <a:round/>
            <a:headEnd/>
            <a:tailEnd/>
          </a:ln>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ssolv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dissolv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dissolv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dissolve">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76" y="226994"/>
            <a:ext cx="8786842" cy="4893647"/>
          </a:xfrm>
          <a:prstGeom prst="rect">
            <a:avLst/>
          </a:prstGeom>
          <a:noFill/>
        </p:spPr>
        <p:txBody>
          <a:bodyPr wrap="square" rtlCol="0">
            <a:spAutoFit/>
          </a:bodyPr>
          <a:lstStyle/>
          <a:p>
            <a:r>
              <a:rPr lang="zh-CN" altLang="en-US" b="1" dirty="0" smtClean="0"/>
              <a:t> </a:t>
            </a:r>
            <a:r>
              <a:rPr lang="zh-CN" altLang="en-US" sz="2400" b="1" dirty="0" smtClean="0"/>
              <a:t>（</a:t>
            </a:r>
            <a:r>
              <a:rPr lang="en-US" sz="2400" b="1" dirty="0" smtClean="0"/>
              <a:t>1</a:t>
            </a:r>
            <a:r>
              <a:rPr lang="zh-CN" altLang="en-US" sz="2400" b="1" dirty="0" smtClean="0"/>
              <a:t>）材料一、材料二分别说明了什么？</a:t>
            </a:r>
            <a:r>
              <a:rPr lang="zh-CN" altLang="en-US" sz="2400" b="1" dirty="0" smtClean="0">
                <a:hlinkClick r:id="rId2" action="ppaction://hlinksldjump"/>
              </a:rPr>
              <a:t>共同说明</a:t>
            </a:r>
            <a:r>
              <a:rPr lang="zh-CN" altLang="en-US" sz="2400" b="1" dirty="0" smtClean="0"/>
              <a:t>了什么？</a:t>
            </a:r>
            <a:endParaRPr lang="zh-CN" altLang="en-US" sz="2400" dirty="0" smtClean="0"/>
          </a:p>
          <a:p>
            <a:r>
              <a:rPr lang="en-US" sz="2400" b="1" dirty="0" smtClean="0"/>
              <a:t> </a:t>
            </a:r>
            <a:endParaRPr lang="zh-CN" altLang="en-US" sz="2400" dirty="0" smtClean="0"/>
          </a:p>
          <a:p>
            <a:r>
              <a:rPr lang="en-US" sz="2400" b="1" dirty="0" smtClean="0"/>
              <a:t> </a:t>
            </a:r>
            <a:endParaRPr lang="zh-CN" altLang="en-US" sz="2400" dirty="0" smtClean="0"/>
          </a:p>
          <a:p>
            <a:r>
              <a:rPr lang="en-US" sz="2400" b="1" dirty="0" smtClean="0"/>
              <a:t> </a:t>
            </a:r>
            <a:endParaRPr lang="zh-CN" altLang="en-US" sz="2400" dirty="0" smtClean="0"/>
          </a:p>
          <a:p>
            <a:r>
              <a:rPr lang="en-US" sz="2400" b="1" dirty="0" smtClean="0"/>
              <a:t> </a:t>
            </a:r>
          </a:p>
          <a:p>
            <a:endParaRPr lang="en-US" altLang="zh-CN" sz="2400" b="1" dirty="0" smtClean="0"/>
          </a:p>
          <a:p>
            <a:endParaRPr lang="en-US" altLang="zh-CN" sz="2400" b="1" dirty="0" smtClean="0"/>
          </a:p>
          <a:p>
            <a:endParaRPr lang="en-US" altLang="zh-CN" sz="2400" b="1" dirty="0" smtClean="0"/>
          </a:p>
          <a:p>
            <a:endParaRPr lang="zh-CN" altLang="en-US" sz="2400" dirty="0" smtClean="0"/>
          </a:p>
          <a:p>
            <a:r>
              <a:rPr lang="en-US" sz="2400" b="1" dirty="0" smtClean="0"/>
              <a:t> </a:t>
            </a:r>
            <a:endParaRPr lang="zh-CN" altLang="en-US" sz="2400" dirty="0" smtClean="0"/>
          </a:p>
          <a:p>
            <a:r>
              <a:rPr lang="en-US" sz="2400" b="1" dirty="0" smtClean="0"/>
              <a:t>   </a:t>
            </a:r>
            <a:r>
              <a:rPr lang="zh-CN" altLang="en-US" sz="2400" b="1" dirty="0" smtClean="0"/>
              <a:t>（</a:t>
            </a:r>
            <a:r>
              <a:rPr lang="en-US" sz="2400" b="1" dirty="0" smtClean="0"/>
              <a:t>2</a:t>
            </a:r>
            <a:r>
              <a:rPr lang="zh-CN" altLang="en-US" sz="2400" b="1" dirty="0" smtClean="0"/>
              <a:t>）结合材料一、材料二，请为我国、我省如何提高对外开放水平提出几点建议。</a:t>
            </a:r>
            <a:endParaRPr lang="zh-CN" altLang="en-US" sz="2400" dirty="0" smtClean="0"/>
          </a:p>
          <a:p>
            <a:endParaRPr lang="zh-CN" altLang="en-US" sz="2400" dirty="0"/>
          </a:p>
        </p:txBody>
      </p:sp>
      <p:sp>
        <p:nvSpPr>
          <p:cNvPr id="4" name="Line 23"/>
          <p:cNvSpPr>
            <a:spLocks noChangeShapeType="1"/>
          </p:cNvSpPr>
          <p:nvPr/>
        </p:nvSpPr>
        <p:spPr bwMode="auto">
          <a:xfrm flipH="1">
            <a:off x="1142976" y="668637"/>
            <a:ext cx="3857652" cy="45719"/>
          </a:xfrm>
          <a:prstGeom prst="line">
            <a:avLst/>
          </a:prstGeom>
          <a:noFill/>
          <a:ln w="38100">
            <a:solidFill>
              <a:srgbClr val="0070C0"/>
            </a:solidFill>
            <a:round/>
            <a:headEnd/>
            <a:tailEnd/>
          </a:ln>
        </p:spPr>
        <p:txBody>
          <a:bodyPr wrap="none" anchor="ctr"/>
          <a:lstStyle/>
          <a:p>
            <a:endParaRPr lang="zh-CN" altLang="en-US"/>
          </a:p>
        </p:txBody>
      </p:sp>
      <p:sp>
        <p:nvSpPr>
          <p:cNvPr id="5" name="Line 23"/>
          <p:cNvSpPr>
            <a:spLocks noChangeShapeType="1"/>
          </p:cNvSpPr>
          <p:nvPr/>
        </p:nvSpPr>
        <p:spPr bwMode="auto">
          <a:xfrm flipH="1">
            <a:off x="1142976" y="4286256"/>
            <a:ext cx="3143272" cy="71438"/>
          </a:xfrm>
          <a:prstGeom prst="line">
            <a:avLst/>
          </a:prstGeom>
          <a:noFill/>
          <a:ln w="38100">
            <a:solidFill>
              <a:srgbClr val="0070C0"/>
            </a:solidFill>
            <a:round/>
            <a:headEnd/>
            <a:tailEnd/>
          </a:ln>
        </p:spPr>
        <p:txBody>
          <a:bodyPr wrap="none" anchor="ctr"/>
          <a:lstStyle/>
          <a:p>
            <a:endParaRPr lang="zh-CN" altLang="en-US"/>
          </a:p>
        </p:txBody>
      </p:sp>
      <p:sp>
        <p:nvSpPr>
          <p:cNvPr id="6" name="Line 23"/>
          <p:cNvSpPr>
            <a:spLocks noChangeShapeType="1"/>
          </p:cNvSpPr>
          <p:nvPr/>
        </p:nvSpPr>
        <p:spPr bwMode="auto">
          <a:xfrm flipH="1" flipV="1">
            <a:off x="5715008" y="642918"/>
            <a:ext cx="2428892" cy="45719"/>
          </a:xfrm>
          <a:prstGeom prst="line">
            <a:avLst/>
          </a:prstGeom>
          <a:noFill/>
          <a:ln w="38100">
            <a:solidFill>
              <a:srgbClr val="0070C0"/>
            </a:solidFill>
            <a:round/>
            <a:headEnd/>
            <a:tailEnd/>
          </a:ln>
        </p:spPr>
        <p:txBody>
          <a:bodyPr wrap="none" anchor="ctr"/>
          <a:lstStyle/>
          <a:p>
            <a:endParaRPr lang="zh-CN" altLang="en-US"/>
          </a:p>
        </p:txBody>
      </p:sp>
      <p:sp>
        <p:nvSpPr>
          <p:cNvPr id="7" name="Line 23"/>
          <p:cNvSpPr>
            <a:spLocks noChangeShapeType="1"/>
          </p:cNvSpPr>
          <p:nvPr/>
        </p:nvSpPr>
        <p:spPr bwMode="auto">
          <a:xfrm flipH="1">
            <a:off x="4929190" y="4286256"/>
            <a:ext cx="3500462" cy="45719"/>
          </a:xfrm>
          <a:prstGeom prst="line">
            <a:avLst/>
          </a:prstGeom>
          <a:noFill/>
          <a:ln w="38100">
            <a:solidFill>
              <a:srgbClr val="0070C0"/>
            </a:solidFill>
            <a:round/>
            <a:headEnd/>
            <a:tailEnd/>
          </a:ln>
        </p:spPr>
        <p:txBody>
          <a:bodyPr wrap="none" anchor="ctr"/>
          <a:lstStyle/>
          <a:p>
            <a:endParaRPr lang="zh-CN" altLang="en-US"/>
          </a:p>
        </p:txBody>
      </p:sp>
      <p:sp>
        <p:nvSpPr>
          <p:cNvPr id="8" name="Line 23"/>
          <p:cNvSpPr>
            <a:spLocks noChangeShapeType="1"/>
          </p:cNvSpPr>
          <p:nvPr/>
        </p:nvSpPr>
        <p:spPr bwMode="auto">
          <a:xfrm flipH="1" flipV="1">
            <a:off x="285720" y="4643446"/>
            <a:ext cx="2714644" cy="45719"/>
          </a:xfrm>
          <a:prstGeom prst="line">
            <a:avLst/>
          </a:prstGeom>
          <a:noFill/>
          <a:ln w="38100">
            <a:solidFill>
              <a:srgbClr val="0070C0"/>
            </a:solidFill>
            <a:round/>
            <a:headEnd/>
            <a:tailEnd/>
          </a:ln>
        </p:spPr>
        <p:txBody>
          <a:bodyPr wrap="none" anchor="ctr"/>
          <a:lstStyle/>
          <a:p>
            <a:endParaRPr lang="zh-CN" altLang="en-US"/>
          </a:p>
        </p:txBody>
      </p:sp>
      <p:sp>
        <p:nvSpPr>
          <p:cNvPr id="9" name="TextBox 8"/>
          <p:cNvSpPr txBox="1"/>
          <p:nvPr/>
        </p:nvSpPr>
        <p:spPr>
          <a:xfrm>
            <a:off x="285720" y="642918"/>
            <a:ext cx="8643998" cy="1200329"/>
          </a:xfrm>
          <a:prstGeom prst="rect">
            <a:avLst/>
          </a:prstGeom>
          <a:noFill/>
        </p:spPr>
        <p:txBody>
          <a:bodyPr wrap="square" rtlCol="0">
            <a:spAutoFit/>
          </a:bodyPr>
          <a:lstStyle/>
          <a:p>
            <a:r>
              <a:rPr lang="zh-CN" altLang="en-US" sz="2400" b="1" dirty="0" smtClean="0">
                <a:latin typeface="华文琥珀" pitchFamily="2" charset="-122"/>
                <a:ea typeface="华文琥珀" pitchFamily="2" charset="-122"/>
              </a:rPr>
              <a:t>材料一说明：</a:t>
            </a:r>
            <a:r>
              <a:rPr lang="zh-CN" altLang="en-US" sz="2400" dirty="0" smtClean="0">
                <a:solidFill>
                  <a:srgbClr val="C00000"/>
                </a:solidFill>
              </a:rPr>
              <a:t>我国在尖端技术的掌握和创新方面，已经建立起坚实的基础，在一些重要领域已经走在世界前列</a:t>
            </a:r>
            <a:r>
              <a:rPr lang="zh-CN" altLang="en-US" sz="2400" dirty="0" smtClean="0"/>
              <a:t>。</a:t>
            </a:r>
            <a:r>
              <a:rPr lang="zh-CN" altLang="en-US" sz="2400" u="sng" dirty="0" smtClean="0">
                <a:solidFill>
                  <a:srgbClr val="0070C0"/>
                </a:solidFill>
              </a:rPr>
              <a:t>如铁路机车、汽车船舶、机床、发电设备、工程机械等</a:t>
            </a:r>
            <a:r>
              <a:rPr lang="zh-CN" altLang="en-US" sz="2400" u="sng" dirty="0" smtClean="0"/>
              <a:t>。</a:t>
            </a:r>
            <a:r>
              <a:rPr lang="zh-CN" altLang="en-US" sz="2400" dirty="0" smtClean="0"/>
              <a:t> </a:t>
            </a:r>
            <a:r>
              <a:rPr lang="en-US" sz="2400" dirty="0" smtClean="0"/>
              <a:t>2+1</a:t>
            </a:r>
            <a:endParaRPr lang="zh-CN" altLang="en-US" sz="2400" dirty="0"/>
          </a:p>
        </p:txBody>
      </p:sp>
      <p:sp>
        <p:nvSpPr>
          <p:cNvPr id="10" name="TextBox 9"/>
          <p:cNvSpPr txBox="1"/>
          <p:nvPr/>
        </p:nvSpPr>
        <p:spPr>
          <a:xfrm>
            <a:off x="285720" y="1928802"/>
            <a:ext cx="8429684" cy="1200329"/>
          </a:xfrm>
          <a:prstGeom prst="rect">
            <a:avLst/>
          </a:prstGeom>
          <a:noFill/>
        </p:spPr>
        <p:txBody>
          <a:bodyPr wrap="square" rtlCol="0">
            <a:spAutoFit/>
          </a:bodyPr>
          <a:lstStyle/>
          <a:p>
            <a:r>
              <a:rPr lang="zh-CN" altLang="en-US" sz="2400" b="1" dirty="0" smtClean="0">
                <a:latin typeface="华文琥珀" pitchFamily="2" charset="-122"/>
                <a:ea typeface="华文琥珀" pitchFamily="2" charset="-122"/>
              </a:rPr>
              <a:t>材料二说明：</a:t>
            </a:r>
            <a:r>
              <a:rPr lang="zh-CN" altLang="en-US" sz="2400" dirty="0" smtClean="0">
                <a:solidFill>
                  <a:srgbClr val="C00000"/>
                </a:solidFill>
              </a:rPr>
              <a:t>广东省高度重视自主创新，加大资金投入，区域创新能力大幅度提升。</a:t>
            </a:r>
            <a:r>
              <a:rPr lang="zh-CN" altLang="en-US" sz="2400" u="sng" dirty="0" smtClean="0">
                <a:solidFill>
                  <a:srgbClr val="0070C0"/>
                </a:solidFill>
              </a:rPr>
              <a:t>如有效发明专利量、知识产权综合发展指数和区域创新能力居全国前列，技术自给率高。</a:t>
            </a:r>
            <a:r>
              <a:rPr lang="en-US" sz="2400" u="sng" dirty="0" smtClean="0">
                <a:solidFill>
                  <a:srgbClr val="0070C0"/>
                </a:solidFill>
              </a:rPr>
              <a:t>2+1</a:t>
            </a:r>
            <a:endParaRPr lang="zh-CN" altLang="en-US" sz="2400" dirty="0"/>
          </a:p>
        </p:txBody>
      </p:sp>
      <p:sp>
        <p:nvSpPr>
          <p:cNvPr id="11" name="TextBox 10"/>
          <p:cNvSpPr txBox="1"/>
          <p:nvPr/>
        </p:nvSpPr>
        <p:spPr>
          <a:xfrm>
            <a:off x="285720" y="3071810"/>
            <a:ext cx="8572560" cy="830997"/>
          </a:xfrm>
          <a:prstGeom prst="rect">
            <a:avLst/>
          </a:prstGeom>
          <a:noFill/>
        </p:spPr>
        <p:txBody>
          <a:bodyPr wrap="square" rtlCol="0">
            <a:spAutoFit/>
          </a:bodyPr>
          <a:lstStyle/>
          <a:p>
            <a:r>
              <a:rPr lang="zh-CN" altLang="en-US" sz="2400" b="1" dirty="0" smtClean="0">
                <a:solidFill>
                  <a:srgbClr val="002060"/>
                </a:solidFill>
                <a:latin typeface="华文琥珀" pitchFamily="2" charset="-122"/>
                <a:ea typeface="华文琥珀" pitchFamily="2" charset="-122"/>
              </a:rPr>
              <a:t>共同说明：</a:t>
            </a:r>
            <a:r>
              <a:rPr lang="zh-CN" altLang="en-US" sz="2400" b="1" dirty="0" smtClean="0">
                <a:solidFill>
                  <a:srgbClr val="FF0000"/>
                </a:solidFill>
              </a:rPr>
              <a:t>我国大力实施科教兴国和人才强国战略，实施创新驱动发展战略。</a:t>
            </a:r>
            <a:r>
              <a:rPr lang="en-US" sz="2400" b="1" dirty="0" smtClean="0">
                <a:solidFill>
                  <a:srgbClr val="FF0000"/>
                </a:solidFill>
              </a:rPr>
              <a:t>2</a:t>
            </a:r>
            <a:endParaRPr lang="zh-CN" altLang="en-US" dirty="0"/>
          </a:p>
        </p:txBody>
      </p:sp>
      <p:sp>
        <p:nvSpPr>
          <p:cNvPr id="12" name="TextBox 11"/>
          <p:cNvSpPr txBox="1"/>
          <p:nvPr/>
        </p:nvSpPr>
        <p:spPr>
          <a:xfrm>
            <a:off x="214282" y="4714884"/>
            <a:ext cx="8929718" cy="1938992"/>
          </a:xfrm>
          <a:prstGeom prst="rect">
            <a:avLst/>
          </a:prstGeom>
          <a:noFill/>
        </p:spPr>
        <p:txBody>
          <a:bodyPr wrap="square" rtlCol="0">
            <a:spAutoFit/>
          </a:bodyPr>
          <a:lstStyle/>
          <a:p>
            <a:r>
              <a:rPr lang="zh-CN" altLang="en-US" sz="2400" b="1" dirty="0" smtClean="0">
                <a:solidFill>
                  <a:srgbClr val="0070C0"/>
                </a:solidFill>
              </a:rPr>
              <a:t>① 我国要坚持“走出去”和“引进来”相结合</a:t>
            </a:r>
            <a:r>
              <a:rPr lang="en-US" sz="2400" b="1" dirty="0" smtClean="0">
                <a:solidFill>
                  <a:srgbClr val="0070C0"/>
                </a:solidFill>
              </a:rPr>
              <a:t>,</a:t>
            </a:r>
            <a:r>
              <a:rPr lang="zh-CN" altLang="en-US" sz="2400" b="1" dirty="0" smtClean="0">
                <a:solidFill>
                  <a:srgbClr val="0070C0"/>
                </a:solidFill>
              </a:rPr>
              <a:t>提高水平；</a:t>
            </a:r>
            <a:r>
              <a:rPr lang="en-US" sz="2400" b="1" dirty="0" smtClean="0">
                <a:solidFill>
                  <a:srgbClr val="0070C0"/>
                </a:solidFill>
              </a:rPr>
              <a:t>1     </a:t>
            </a:r>
          </a:p>
          <a:p>
            <a:r>
              <a:rPr lang="zh-CN" altLang="en-US" sz="2400" b="1" dirty="0" smtClean="0">
                <a:solidFill>
                  <a:srgbClr val="0070C0"/>
                </a:solidFill>
              </a:rPr>
              <a:t>②我国要正确处理好对外开放和独立自主的关系，要把独立自主、自力更生作为自己发展的根本基点；</a:t>
            </a:r>
            <a:r>
              <a:rPr lang="en-US" sz="2400" b="1" dirty="0" smtClean="0">
                <a:solidFill>
                  <a:srgbClr val="0070C0"/>
                </a:solidFill>
              </a:rPr>
              <a:t>1   </a:t>
            </a:r>
            <a:r>
              <a:rPr lang="zh-CN" altLang="en-US" sz="2400" b="1" dirty="0" smtClean="0">
                <a:solidFill>
                  <a:srgbClr val="FF0000"/>
                </a:solidFill>
              </a:rPr>
              <a:t>③实施创新驱动发展战略，加大资金投入，提高自主创新能力，实现中国制造向中国智造转变；必答</a:t>
            </a:r>
            <a:r>
              <a:rPr lang="en-US" sz="2400" b="1" dirty="0" smtClean="0">
                <a:solidFill>
                  <a:srgbClr val="FF0000"/>
                </a:solidFill>
              </a:rPr>
              <a:t>2    </a:t>
            </a:r>
            <a:r>
              <a:rPr lang="en-US" sz="2400" b="1" dirty="0" smtClean="0">
                <a:solidFill>
                  <a:srgbClr val="0070C0"/>
                </a:solidFill>
              </a:rPr>
              <a:t> </a:t>
            </a:r>
            <a:r>
              <a:rPr lang="zh-CN" altLang="en-US" sz="2400" b="1" dirty="0" smtClean="0">
                <a:solidFill>
                  <a:srgbClr val="0070C0"/>
                </a:solidFill>
              </a:rPr>
              <a:t>    实施知识产权保护战略，加强知识产权保护。</a:t>
            </a:r>
            <a:r>
              <a:rPr lang="en-US" sz="2400" b="1" dirty="0" smtClean="0">
                <a:solidFill>
                  <a:srgbClr val="0070C0"/>
                </a:solidFill>
              </a:rPr>
              <a:t>2</a:t>
            </a:r>
            <a:endParaRPr lang="zh-CN" altLang="en-US" b="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dissolv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dissolv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dissolv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dissolv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dissolve">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4282" y="214290"/>
            <a:ext cx="8929718" cy="6063198"/>
          </a:xfrm>
          <a:prstGeom prst="rect">
            <a:avLst/>
          </a:prstGeom>
          <a:noFill/>
        </p:spPr>
        <p:txBody>
          <a:bodyPr wrap="square" rtlCol="0">
            <a:spAutoFit/>
          </a:bodyPr>
          <a:lstStyle/>
          <a:p>
            <a:r>
              <a:rPr lang="zh-CN" altLang="en-US" sz="2800" b="1" dirty="0" smtClean="0"/>
              <a:t>        时事三：</a:t>
            </a:r>
            <a:r>
              <a:rPr lang="en-US" sz="2800" b="1" dirty="0" smtClean="0"/>
              <a:t>7</a:t>
            </a:r>
            <a:r>
              <a:rPr lang="zh-CN" altLang="en-US" sz="2800" b="1" dirty="0" smtClean="0"/>
              <a:t>．材料分析题</a:t>
            </a:r>
            <a:r>
              <a:rPr lang="en-US" sz="2800" b="1" dirty="0" smtClean="0"/>
              <a:t>  12</a:t>
            </a:r>
            <a:r>
              <a:rPr lang="zh-CN" altLang="en-US" sz="2800" b="1" dirty="0" smtClean="0"/>
              <a:t>分</a:t>
            </a:r>
            <a:endParaRPr lang="zh-CN" altLang="en-US" sz="2800" dirty="0" smtClean="0"/>
          </a:p>
          <a:p>
            <a:r>
              <a:rPr lang="zh-CN" altLang="en-US" sz="2400" b="1" dirty="0" smtClean="0"/>
              <a:t>         材料一：</a:t>
            </a:r>
            <a:r>
              <a:rPr lang="zh-CN" altLang="en-US" sz="2400" dirty="0" smtClean="0"/>
              <a:t>在全球经济一体化的背景下，中国积极主动参与贸易全球化，逐步构筑起立足周边、辐射“一带一路”、面向全球的自由贸易区网络，积极同“一带一路”沿线国家和地区商建自由贸易区，使我国与沿线国家合作更加紧密，往来更加便利，利益更加融合。</a:t>
            </a:r>
          </a:p>
          <a:p>
            <a:r>
              <a:rPr lang="zh-CN" altLang="en-US" sz="2400" b="1" dirty="0" smtClean="0"/>
              <a:t>         材料二：</a:t>
            </a:r>
            <a:r>
              <a:rPr lang="en-US" sz="2400" dirty="0" smtClean="0"/>
              <a:t>2014</a:t>
            </a:r>
            <a:r>
              <a:rPr lang="zh-CN" altLang="en-US" sz="2400" dirty="0" smtClean="0"/>
              <a:t>年</a:t>
            </a:r>
            <a:r>
              <a:rPr lang="en-US" sz="2400" dirty="0" smtClean="0"/>
              <a:t>12</a:t>
            </a:r>
            <a:r>
              <a:rPr lang="zh-CN" altLang="en-US" sz="2400" dirty="0" smtClean="0"/>
              <a:t>月</a:t>
            </a:r>
            <a:r>
              <a:rPr lang="en-US" sz="2400" dirty="0" smtClean="0"/>
              <a:t>28</a:t>
            </a:r>
            <a:r>
              <a:rPr lang="zh-CN" altLang="en-US" sz="2400" dirty="0" smtClean="0"/>
              <a:t>日第</a:t>
            </a:r>
            <a:r>
              <a:rPr lang="en-US" sz="2400" dirty="0" smtClean="0"/>
              <a:t>12</a:t>
            </a:r>
            <a:r>
              <a:rPr lang="zh-CN" altLang="en-US" sz="2400" dirty="0" smtClean="0"/>
              <a:t>届全国人民代表大会常务委员会第</a:t>
            </a:r>
            <a:r>
              <a:rPr lang="en-US" sz="2400" dirty="0" smtClean="0"/>
              <a:t>12</a:t>
            </a:r>
            <a:r>
              <a:rPr lang="zh-CN" altLang="en-US" sz="2400" dirty="0" smtClean="0"/>
              <a:t>次会议决定：授权国务院在中国广东、天津、福建设立自由贸易试验区。这是适应经济全球化新趋势的客观要求，是全面深化改革、构建开放型经济新体制的必然选择，也是我国积极运筹对外关系、实现对外战略目标的重要手段。</a:t>
            </a:r>
          </a:p>
          <a:p>
            <a:r>
              <a:rPr lang="zh-CN" altLang="en-US" sz="2400" b="1" dirty="0" smtClean="0"/>
              <a:t>       （</a:t>
            </a:r>
            <a:r>
              <a:rPr lang="en-US" sz="2400" b="1" dirty="0" smtClean="0"/>
              <a:t>1</a:t>
            </a:r>
            <a:r>
              <a:rPr lang="zh-CN" altLang="en-US" sz="2400" b="1" dirty="0" smtClean="0"/>
              <a:t>） “一带一路”、 自由贸易区的设计和构建，体现了</a:t>
            </a:r>
            <a:r>
              <a:rPr lang="en-US" sz="2400" b="1" u="sng" dirty="0" smtClean="0"/>
              <a:t>  </a:t>
            </a:r>
          </a:p>
          <a:p>
            <a:r>
              <a:rPr lang="en-US" sz="2400" b="1" u="sng" dirty="0" smtClean="0"/>
              <a:t>            </a:t>
            </a:r>
            <a:r>
              <a:rPr lang="zh-CN" altLang="en-US" sz="2400" b="1" u="sng" dirty="0" smtClean="0"/>
              <a:t>        </a:t>
            </a:r>
            <a:r>
              <a:rPr lang="en-US" sz="2400" b="1" u="sng" dirty="0" smtClean="0"/>
              <a:t>   </a:t>
            </a:r>
            <a:r>
              <a:rPr lang="zh-CN" altLang="en-US" sz="2400" b="1" dirty="0" smtClean="0"/>
              <a:t>基本国策。</a:t>
            </a:r>
            <a:endParaRPr lang="zh-CN" altLang="en-US" sz="2400" dirty="0" smtClean="0"/>
          </a:p>
          <a:p>
            <a:r>
              <a:rPr lang="zh-CN" altLang="en-US" sz="2400" b="1" dirty="0" smtClean="0"/>
              <a:t>       （</a:t>
            </a:r>
            <a:r>
              <a:rPr lang="en-US" sz="2400" b="1" dirty="0" smtClean="0"/>
              <a:t>2</a:t>
            </a:r>
            <a:r>
              <a:rPr lang="zh-CN" altLang="en-US" sz="2400" b="1" dirty="0" smtClean="0"/>
              <a:t>）</a:t>
            </a:r>
            <a:r>
              <a:rPr lang="en-US" sz="2400" b="1" dirty="0" smtClean="0"/>
              <a:t>2015</a:t>
            </a:r>
            <a:r>
              <a:rPr lang="zh-CN" altLang="en-US" sz="2400" b="1" dirty="0" smtClean="0"/>
              <a:t>年</a:t>
            </a:r>
            <a:r>
              <a:rPr lang="en-US" sz="2400" b="1" dirty="0" smtClean="0"/>
              <a:t>4</a:t>
            </a:r>
            <a:r>
              <a:rPr lang="zh-CN" altLang="en-US" sz="2400" b="1" dirty="0" smtClean="0"/>
              <a:t>月</a:t>
            </a:r>
            <a:r>
              <a:rPr lang="en-US" sz="2400" b="1" dirty="0" smtClean="0"/>
              <a:t>21</a:t>
            </a:r>
            <a:r>
              <a:rPr lang="zh-CN" altLang="en-US" sz="2400" b="1" dirty="0" smtClean="0"/>
              <a:t>日，我市</a:t>
            </a:r>
            <a:r>
              <a:rPr lang="en-US" sz="2400" b="1" u="sng" dirty="0" smtClean="0"/>
              <a:t>           </a:t>
            </a:r>
            <a:r>
              <a:rPr lang="en-US" sz="2400" b="1" dirty="0" smtClean="0"/>
              <a:t> </a:t>
            </a:r>
            <a:r>
              <a:rPr lang="zh-CN" altLang="en-US" sz="2400" b="1" dirty="0" smtClean="0"/>
              <a:t>自贸区正式挂牌。结合所学知识，简要分析设立自贸区的意义。</a:t>
            </a:r>
            <a:endParaRPr lang="zh-CN" altLang="en-US" sz="2400" dirty="0" smtClean="0"/>
          </a:p>
          <a:p>
            <a:endParaRPr lang="zh-CN" altLang="en-US" sz="2400" dirty="0"/>
          </a:p>
        </p:txBody>
      </p:sp>
      <p:sp>
        <p:nvSpPr>
          <p:cNvPr id="6" name="Oval 3"/>
          <p:cNvSpPr>
            <a:spLocks noChangeArrowheads="1"/>
          </p:cNvSpPr>
          <p:nvPr/>
        </p:nvSpPr>
        <p:spPr bwMode="auto">
          <a:xfrm>
            <a:off x="0" y="5357826"/>
            <a:ext cx="5357818"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7" name="Line 23"/>
          <p:cNvSpPr>
            <a:spLocks noChangeShapeType="1"/>
          </p:cNvSpPr>
          <p:nvPr/>
        </p:nvSpPr>
        <p:spPr bwMode="auto">
          <a:xfrm flipH="1">
            <a:off x="3000364" y="1785926"/>
            <a:ext cx="5786478" cy="45719"/>
          </a:xfrm>
          <a:prstGeom prst="line">
            <a:avLst/>
          </a:prstGeom>
          <a:noFill/>
          <a:ln w="38100">
            <a:solidFill>
              <a:srgbClr val="0070C0"/>
            </a:solidFill>
            <a:round/>
            <a:headEnd/>
            <a:tailEnd/>
          </a:ln>
        </p:spPr>
        <p:txBody>
          <a:bodyPr wrap="none" anchor="ctr"/>
          <a:lstStyle/>
          <a:p>
            <a:endParaRPr lang="zh-CN" altLang="en-US"/>
          </a:p>
        </p:txBody>
      </p:sp>
      <p:sp>
        <p:nvSpPr>
          <p:cNvPr id="8" name="Line 23"/>
          <p:cNvSpPr>
            <a:spLocks noChangeShapeType="1"/>
          </p:cNvSpPr>
          <p:nvPr/>
        </p:nvSpPr>
        <p:spPr bwMode="auto">
          <a:xfrm flipH="1" flipV="1">
            <a:off x="1857356" y="2143115"/>
            <a:ext cx="7072362" cy="45719"/>
          </a:xfrm>
          <a:prstGeom prst="line">
            <a:avLst/>
          </a:prstGeom>
          <a:noFill/>
          <a:ln w="38100">
            <a:solidFill>
              <a:srgbClr val="0070C0"/>
            </a:solidFill>
            <a:round/>
            <a:headEnd/>
            <a:tailEnd/>
          </a:ln>
        </p:spPr>
        <p:txBody>
          <a:bodyPr wrap="none" anchor="ctr"/>
          <a:lstStyle/>
          <a:p>
            <a:endParaRPr lang="zh-CN" altLang="en-US"/>
          </a:p>
        </p:txBody>
      </p:sp>
      <p:sp>
        <p:nvSpPr>
          <p:cNvPr id="9" name="Line 23"/>
          <p:cNvSpPr>
            <a:spLocks noChangeShapeType="1"/>
          </p:cNvSpPr>
          <p:nvPr/>
        </p:nvSpPr>
        <p:spPr bwMode="auto">
          <a:xfrm flipH="1">
            <a:off x="357158" y="2428868"/>
            <a:ext cx="1643074" cy="71438"/>
          </a:xfrm>
          <a:prstGeom prst="line">
            <a:avLst/>
          </a:prstGeom>
          <a:noFill/>
          <a:ln w="38100">
            <a:solidFill>
              <a:srgbClr val="0070C0"/>
            </a:solidFill>
            <a:round/>
            <a:headEnd/>
            <a:tailEnd/>
          </a:ln>
        </p:spPr>
        <p:txBody>
          <a:bodyPr wrap="none" anchor="ctr"/>
          <a:lstStyle/>
          <a:p>
            <a:endParaRPr lang="zh-CN" altLang="en-US"/>
          </a:p>
        </p:txBody>
      </p:sp>
      <p:sp>
        <p:nvSpPr>
          <p:cNvPr id="10" name="Line 23"/>
          <p:cNvSpPr>
            <a:spLocks noChangeShapeType="1"/>
          </p:cNvSpPr>
          <p:nvPr/>
        </p:nvSpPr>
        <p:spPr bwMode="auto">
          <a:xfrm flipH="1">
            <a:off x="2500298" y="3591876"/>
            <a:ext cx="6429420" cy="51438"/>
          </a:xfrm>
          <a:prstGeom prst="line">
            <a:avLst/>
          </a:prstGeom>
          <a:noFill/>
          <a:ln w="38100">
            <a:solidFill>
              <a:srgbClr val="0070C0"/>
            </a:solidFill>
            <a:round/>
            <a:headEnd/>
            <a:tailEnd/>
          </a:ln>
        </p:spPr>
        <p:txBody>
          <a:bodyPr wrap="none" anchor="ctr"/>
          <a:lstStyle/>
          <a:p>
            <a:endParaRPr lang="zh-CN" altLang="en-US"/>
          </a:p>
        </p:txBody>
      </p:sp>
      <p:sp>
        <p:nvSpPr>
          <p:cNvPr id="11" name="Line 23"/>
          <p:cNvSpPr>
            <a:spLocks noChangeShapeType="1"/>
          </p:cNvSpPr>
          <p:nvPr/>
        </p:nvSpPr>
        <p:spPr bwMode="auto">
          <a:xfrm flipH="1">
            <a:off x="357158" y="3949066"/>
            <a:ext cx="8429684" cy="51438"/>
          </a:xfrm>
          <a:prstGeom prst="line">
            <a:avLst/>
          </a:prstGeom>
          <a:noFill/>
          <a:ln w="38100">
            <a:solidFill>
              <a:srgbClr val="0070C0"/>
            </a:solidFill>
            <a:round/>
            <a:headEnd/>
            <a:tailEnd/>
          </a:ln>
        </p:spPr>
        <p:txBody>
          <a:bodyPr wrap="none" anchor="ctr"/>
          <a:lstStyle/>
          <a:p>
            <a:endParaRPr lang="zh-CN" altLang="en-US"/>
          </a:p>
        </p:txBody>
      </p:sp>
      <p:sp>
        <p:nvSpPr>
          <p:cNvPr id="12" name="Line 23"/>
          <p:cNvSpPr>
            <a:spLocks noChangeShapeType="1"/>
          </p:cNvSpPr>
          <p:nvPr/>
        </p:nvSpPr>
        <p:spPr bwMode="auto">
          <a:xfrm flipH="1">
            <a:off x="214282" y="4286255"/>
            <a:ext cx="5929354" cy="71437"/>
          </a:xfrm>
          <a:prstGeom prst="line">
            <a:avLst/>
          </a:prstGeom>
          <a:noFill/>
          <a:ln w="38100">
            <a:solidFill>
              <a:srgbClr val="0070C0"/>
            </a:solidFill>
            <a:round/>
            <a:headEnd/>
            <a:tailEnd/>
          </a:ln>
        </p:spPr>
        <p:txBody>
          <a:bodyPr wrap="none" anchor="ctr"/>
          <a:lstStyle/>
          <a:p>
            <a:endParaRPr lang="zh-CN" altLang="en-US"/>
          </a:p>
        </p:txBody>
      </p:sp>
      <p:sp>
        <p:nvSpPr>
          <p:cNvPr id="13" name="Line 23"/>
          <p:cNvSpPr>
            <a:spLocks noChangeShapeType="1"/>
          </p:cNvSpPr>
          <p:nvPr/>
        </p:nvSpPr>
        <p:spPr bwMode="auto">
          <a:xfrm flipH="1">
            <a:off x="1500166" y="4643447"/>
            <a:ext cx="5929354" cy="71437"/>
          </a:xfrm>
          <a:prstGeom prst="line">
            <a:avLst/>
          </a:prstGeom>
          <a:noFill/>
          <a:ln w="38100">
            <a:solidFill>
              <a:srgbClr val="0070C0"/>
            </a:solidFill>
            <a:round/>
            <a:headEnd/>
            <a:tailEnd/>
          </a:ln>
        </p:spPr>
        <p:txBody>
          <a:bodyPr wrap="none" anchor="ctr"/>
          <a:lstStyle/>
          <a:p>
            <a:endParaRPr lang="zh-CN" altLang="en-US"/>
          </a:p>
        </p:txBody>
      </p:sp>
      <p:sp>
        <p:nvSpPr>
          <p:cNvPr id="14" name="Oval 3"/>
          <p:cNvSpPr>
            <a:spLocks noChangeArrowheads="1"/>
          </p:cNvSpPr>
          <p:nvPr/>
        </p:nvSpPr>
        <p:spPr bwMode="auto">
          <a:xfrm>
            <a:off x="1571604" y="4643446"/>
            <a:ext cx="2143140" cy="428628"/>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ssolv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dissolv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dissolv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ssolv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dissolve">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70" y="688943"/>
            <a:ext cx="9144000" cy="954107"/>
          </a:xfrm>
          <a:prstGeom prst="rect">
            <a:avLst/>
          </a:prstGeom>
          <a:noFill/>
        </p:spPr>
        <p:txBody>
          <a:bodyPr wrap="square" rtlCol="0">
            <a:spAutoFit/>
          </a:bodyPr>
          <a:lstStyle/>
          <a:p>
            <a:r>
              <a:rPr lang="zh-CN" altLang="en-US" sz="2800" b="1" dirty="0" smtClean="0"/>
              <a:t>（</a:t>
            </a:r>
            <a:r>
              <a:rPr lang="en-US" sz="2800" b="1" dirty="0" smtClean="0"/>
              <a:t>2</a:t>
            </a:r>
            <a:r>
              <a:rPr lang="zh-CN" altLang="en-US" sz="2800" b="1" dirty="0" smtClean="0"/>
              <a:t>）</a:t>
            </a:r>
            <a:r>
              <a:rPr lang="en-US" sz="2800" b="1" dirty="0" smtClean="0"/>
              <a:t>2015</a:t>
            </a:r>
            <a:r>
              <a:rPr lang="zh-CN" altLang="en-US" sz="2800" b="1" dirty="0" smtClean="0"/>
              <a:t>年</a:t>
            </a:r>
            <a:r>
              <a:rPr lang="en-US" sz="2800" b="1" dirty="0" smtClean="0"/>
              <a:t>4</a:t>
            </a:r>
            <a:r>
              <a:rPr lang="zh-CN" altLang="en-US" sz="2800" b="1" dirty="0" smtClean="0"/>
              <a:t>月</a:t>
            </a:r>
            <a:r>
              <a:rPr lang="en-US" sz="2800" b="1" dirty="0" smtClean="0"/>
              <a:t>21</a:t>
            </a:r>
            <a:r>
              <a:rPr lang="zh-CN" altLang="en-US" sz="2800" b="1" dirty="0" smtClean="0"/>
              <a:t>日，我市</a:t>
            </a:r>
            <a:r>
              <a:rPr lang="en-US" sz="2800" b="1" u="sng" dirty="0" smtClean="0"/>
              <a:t>           </a:t>
            </a:r>
            <a:r>
              <a:rPr lang="en-US" sz="2800" b="1" dirty="0" smtClean="0"/>
              <a:t> </a:t>
            </a:r>
            <a:r>
              <a:rPr lang="zh-CN" altLang="en-US" sz="2800" b="1" dirty="0" smtClean="0"/>
              <a:t>自贸区正式挂牌。</a:t>
            </a:r>
            <a:endParaRPr lang="en-US" altLang="zh-CN" sz="2800" b="1" dirty="0" smtClean="0"/>
          </a:p>
          <a:p>
            <a:r>
              <a:rPr lang="zh-CN" altLang="en-US" sz="2800" b="1" dirty="0" smtClean="0"/>
              <a:t>    结合所学知识，简要分析设立自贸区的意义。</a:t>
            </a:r>
            <a:endParaRPr lang="zh-CN" altLang="en-US" sz="2800" dirty="0"/>
          </a:p>
        </p:txBody>
      </p:sp>
      <p:sp>
        <p:nvSpPr>
          <p:cNvPr id="3" name="TextBox 2"/>
          <p:cNvSpPr txBox="1"/>
          <p:nvPr/>
        </p:nvSpPr>
        <p:spPr>
          <a:xfrm>
            <a:off x="298132" y="2038641"/>
            <a:ext cx="8917338" cy="461665"/>
          </a:xfrm>
          <a:prstGeom prst="rect">
            <a:avLst/>
          </a:prstGeom>
          <a:noFill/>
        </p:spPr>
        <p:txBody>
          <a:bodyPr wrap="square" rtlCol="0">
            <a:spAutoFit/>
          </a:bodyPr>
          <a:lstStyle/>
          <a:p>
            <a:r>
              <a:rPr lang="zh-CN" altLang="en-US" dirty="0" smtClean="0"/>
              <a:t> </a:t>
            </a:r>
            <a:r>
              <a:rPr lang="zh-CN" altLang="en-US" sz="2400" b="1" dirty="0" smtClean="0">
                <a:solidFill>
                  <a:srgbClr val="C00000"/>
                </a:solidFill>
              </a:rPr>
              <a:t>①我国的对外开放是政治、经济、文化各方面的全方位开放。</a:t>
            </a:r>
            <a:r>
              <a:rPr lang="en-US" sz="2400" b="1" dirty="0" smtClean="0">
                <a:solidFill>
                  <a:srgbClr val="C00000"/>
                </a:solidFill>
              </a:rPr>
              <a:t>1</a:t>
            </a:r>
            <a:endParaRPr lang="zh-CN" altLang="en-US" sz="2400" b="1" dirty="0">
              <a:solidFill>
                <a:srgbClr val="C00000"/>
              </a:solidFill>
            </a:endParaRPr>
          </a:p>
        </p:txBody>
      </p:sp>
      <p:sp>
        <p:nvSpPr>
          <p:cNvPr id="4" name="TextBox 3"/>
          <p:cNvSpPr txBox="1"/>
          <p:nvPr/>
        </p:nvSpPr>
        <p:spPr>
          <a:xfrm>
            <a:off x="285721" y="2428868"/>
            <a:ext cx="8572559" cy="1569660"/>
          </a:xfrm>
          <a:prstGeom prst="rect">
            <a:avLst/>
          </a:prstGeom>
          <a:noFill/>
        </p:spPr>
        <p:txBody>
          <a:bodyPr wrap="square" rtlCol="0">
            <a:spAutoFit/>
          </a:bodyPr>
          <a:lstStyle/>
          <a:p>
            <a:r>
              <a:rPr lang="zh-CN" altLang="en-US" sz="2400" b="1" dirty="0" smtClean="0">
                <a:solidFill>
                  <a:srgbClr val="0070C0"/>
                </a:solidFill>
              </a:rPr>
              <a:t>②</a:t>
            </a:r>
            <a:r>
              <a:rPr lang="zh-CN" altLang="en-US" sz="2400" b="1" dirty="0" smtClean="0">
                <a:solidFill>
                  <a:srgbClr val="FF0000"/>
                </a:solidFill>
              </a:rPr>
              <a:t>设立自贸区，</a:t>
            </a:r>
            <a:r>
              <a:rPr lang="zh-CN" altLang="en-US" sz="2400" b="1" dirty="0" smtClean="0">
                <a:solidFill>
                  <a:srgbClr val="0070C0"/>
                </a:solidFill>
              </a:rPr>
              <a:t>有利于使中国与外国取长补短，在竞争与合作中加快发展步伐，有利于促进中外经济文化交流。 有利于我国坚持走出去和引进来相结合，全面提高对外开放水平。有利于实现各民族的共同理想，全面建成小康社会，实现中国梦。 </a:t>
            </a:r>
            <a:r>
              <a:rPr lang="en-US" altLang="zh-CN" sz="2400" b="1" dirty="0" smtClean="0">
                <a:solidFill>
                  <a:srgbClr val="0070C0"/>
                </a:solidFill>
              </a:rPr>
              <a:t>4</a:t>
            </a:r>
            <a:r>
              <a:rPr lang="zh-CN" altLang="en-US" sz="2400" b="1" dirty="0" smtClean="0">
                <a:solidFill>
                  <a:srgbClr val="0070C0"/>
                </a:solidFill>
              </a:rPr>
              <a:t>   </a:t>
            </a:r>
            <a:endParaRPr lang="en-US" altLang="zh-CN" sz="2400" b="1" dirty="0" smtClean="0">
              <a:solidFill>
                <a:srgbClr val="0070C0"/>
              </a:solidFill>
            </a:endParaRPr>
          </a:p>
        </p:txBody>
      </p:sp>
      <p:sp>
        <p:nvSpPr>
          <p:cNvPr id="5" name="TextBox 4"/>
          <p:cNvSpPr txBox="1"/>
          <p:nvPr/>
        </p:nvSpPr>
        <p:spPr>
          <a:xfrm>
            <a:off x="285720" y="5074050"/>
            <a:ext cx="8643998" cy="1569660"/>
          </a:xfrm>
          <a:prstGeom prst="rect">
            <a:avLst/>
          </a:prstGeom>
          <a:noFill/>
        </p:spPr>
        <p:txBody>
          <a:bodyPr wrap="square" rtlCol="0">
            <a:spAutoFit/>
          </a:bodyPr>
          <a:lstStyle/>
          <a:p>
            <a:r>
              <a:rPr lang="zh-CN" altLang="en-US" sz="2400" b="1" dirty="0" smtClean="0">
                <a:solidFill>
                  <a:srgbClr val="0070C0"/>
                </a:solidFill>
              </a:rPr>
              <a:t>②</a:t>
            </a:r>
            <a:r>
              <a:rPr lang="zh-CN" altLang="en-US" sz="2400" b="1" dirty="0" smtClean="0">
                <a:solidFill>
                  <a:srgbClr val="FF0000"/>
                </a:solidFill>
              </a:rPr>
              <a:t>设立自贸区，</a:t>
            </a:r>
            <a:r>
              <a:rPr lang="zh-CN" altLang="en-US" sz="2400" b="1" dirty="0" smtClean="0">
                <a:solidFill>
                  <a:srgbClr val="0070C0"/>
                </a:solidFill>
              </a:rPr>
              <a:t>是适应经济全球化新趋势的客观要求，有利于全面深化改革，构建开放型经济新体制，有利于我国积极运筹对外关系，实现对外战略目标；能使我国与沿线国家合作更加紧密，往来更加便利，利益更加融合。</a:t>
            </a:r>
            <a:r>
              <a:rPr lang="en-US" sz="2400" b="1" dirty="0" smtClean="0">
                <a:solidFill>
                  <a:srgbClr val="0070C0"/>
                </a:solidFill>
              </a:rPr>
              <a:t>  </a:t>
            </a:r>
            <a:r>
              <a:rPr lang="zh-CN" altLang="en-US" sz="2400" b="1" dirty="0" smtClean="0">
                <a:solidFill>
                  <a:srgbClr val="C00000"/>
                </a:solidFill>
              </a:rPr>
              <a:t>题中改 </a:t>
            </a:r>
            <a:r>
              <a:rPr lang="en-US" sz="2400" b="1" dirty="0" smtClean="0">
                <a:solidFill>
                  <a:srgbClr val="C00000"/>
                </a:solidFill>
              </a:rPr>
              <a:t>4</a:t>
            </a:r>
            <a:endParaRPr lang="zh-CN" altLang="en-US" sz="2400" b="1" dirty="0">
              <a:solidFill>
                <a:srgbClr val="C00000"/>
              </a:solidFill>
            </a:endParaRPr>
          </a:p>
        </p:txBody>
      </p:sp>
      <p:sp>
        <p:nvSpPr>
          <p:cNvPr id="6" name="Oval 3"/>
          <p:cNvSpPr>
            <a:spLocks noChangeArrowheads="1"/>
          </p:cNvSpPr>
          <p:nvPr/>
        </p:nvSpPr>
        <p:spPr bwMode="auto">
          <a:xfrm>
            <a:off x="857224" y="1142984"/>
            <a:ext cx="7072362"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7" name="TextBox 6"/>
          <p:cNvSpPr txBox="1"/>
          <p:nvPr/>
        </p:nvSpPr>
        <p:spPr>
          <a:xfrm>
            <a:off x="357158" y="4312515"/>
            <a:ext cx="8286808" cy="830997"/>
          </a:xfrm>
          <a:prstGeom prst="rect">
            <a:avLst/>
          </a:prstGeom>
          <a:noFill/>
        </p:spPr>
        <p:txBody>
          <a:bodyPr wrap="square" rtlCol="0">
            <a:spAutoFit/>
          </a:bodyPr>
          <a:lstStyle/>
          <a:p>
            <a:r>
              <a:rPr lang="zh-CN" altLang="en-US" b="1" dirty="0" smtClean="0">
                <a:solidFill>
                  <a:srgbClr val="C00000"/>
                </a:solidFill>
              </a:rPr>
              <a:t>①</a:t>
            </a:r>
            <a:r>
              <a:rPr lang="zh-CN" altLang="en-US" sz="2400" b="1" dirty="0" smtClean="0">
                <a:solidFill>
                  <a:srgbClr val="C00000"/>
                </a:solidFill>
              </a:rPr>
              <a:t>党的基本路线的核心内容：以经济建设为中心，坚持改革开放，坚持四项基本原则。</a:t>
            </a:r>
            <a:endParaRPr lang="zh-CN" altLang="en-US" sz="2400" dirty="0">
              <a:solidFill>
                <a:srgbClr val="C00000"/>
              </a:solidFill>
            </a:endParaRPr>
          </a:p>
        </p:txBody>
      </p:sp>
      <p:sp>
        <p:nvSpPr>
          <p:cNvPr id="8" name="TextBox 7"/>
          <p:cNvSpPr txBox="1"/>
          <p:nvPr/>
        </p:nvSpPr>
        <p:spPr>
          <a:xfrm>
            <a:off x="285720" y="1610013"/>
            <a:ext cx="3643338" cy="461665"/>
          </a:xfrm>
          <a:prstGeom prst="rect">
            <a:avLst/>
          </a:prstGeom>
          <a:noFill/>
        </p:spPr>
        <p:txBody>
          <a:bodyPr wrap="square" rtlCol="0">
            <a:spAutoFit/>
          </a:bodyPr>
          <a:lstStyle/>
          <a:p>
            <a:r>
              <a:rPr lang="zh-CN" altLang="en-US" sz="2400" b="1" dirty="0" smtClean="0">
                <a:solidFill>
                  <a:srgbClr val="C00000"/>
                </a:solidFill>
                <a:latin typeface="华文行楷" pitchFamily="2" charset="-122"/>
                <a:ea typeface="华文行楷" pitchFamily="2" charset="-122"/>
              </a:rPr>
              <a:t>（</a:t>
            </a:r>
            <a:r>
              <a:rPr lang="zh-CN" altLang="en-US" sz="2400" b="1" dirty="0" smtClean="0">
                <a:solidFill>
                  <a:srgbClr val="C00000"/>
                </a:solidFill>
                <a:latin typeface="华文琥珀" pitchFamily="2" charset="-122"/>
                <a:ea typeface="华文琥珀" pitchFamily="2" charset="-122"/>
              </a:rPr>
              <a:t>一）对外开放方面</a:t>
            </a:r>
            <a:endParaRPr lang="zh-CN" altLang="en-US" sz="2400" b="1" dirty="0">
              <a:solidFill>
                <a:srgbClr val="C00000"/>
              </a:solidFill>
              <a:latin typeface="华文琥珀" pitchFamily="2" charset="-122"/>
              <a:ea typeface="华文琥珀" pitchFamily="2" charset="-122"/>
            </a:endParaRPr>
          </a:p>
        </p:txBody>
      </p:sp>
      <p:sp>
        <p:nvSpPr>
          <p:cNvPr id="9" name="TextBox 8"/>
          <p:cNvSpPr txBox="1"/>
          <p:nvPr/>
        </p:nvSpPr>
        <p:spPr>
          <a:xfrm>
            <a:off x="214282" y="3967467"/>
            <a:ext cx="3643338" cy="461665"/>
          </a:xfrm>
          <a:prstGeom prst="rect">
            <a:avLst/>
          </a:prstGeom>
          <a:noFill/>
        </p:spPr>
        <p:txBody>
          <a:bodyPr wrap="square" rtlCol="0">
            <a:spAutoFit/>
          </a:bodyPr>
          <a:lstStyle/>
          <a:p>
            <a:r>
              <a:rPr lang="zh-CN" altLang="en-US" sz="2400" b="1" dirty="0" smtClean="0">
                <a:solidFill>
                  <a:srgbClr val="C00000"/>
                </a:solidFill>
                <a:latin typeface="华文行楷" pitchFamily="2" charset="-122"/>
                <a:ea typeface="华文行楷" pitchFamily="2" charset="-122"/>
              </a:rPr>
              <a:t>（</a:t>
            </a:r>
            <a:r>
              <a:rPr lang="zh-CN" altLang="en-US" sz="2400" b="1" dirty="0" smtClean="0">
                <a:solidFill>
                  <a:srgbClr val="C00000"/>
                </a:solidFill>
                <a:latin typeface="华文琥珀" pitchFamily="2" charset="-122"/>
                <a:ea typeface="华文琥珀" pitchFamily="2" charset="-122"/>
              </a:rPr>
              <a:t>二）党的基本路线方面</a:t>
            </a:r>
            <a:endParaRPr lang="zh-CN" altLang="en-US" sz="2400" b="1" dirty="0">
              <a:solidFill>
                <a:srgbClr val="C00000"/>
              </a:solidFill>
              <a:latin typeface="华文琥珀" pitchFamily="2" charset="-122"/>
              <a:ea typeface="华文琥珀"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dissolv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ssolv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dissolv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dissolve">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06" y="214290"/>
            <a:ext cx="8858280" cy="4585871"/>
          </a:xfrm>
          <a:prstGeom prst="rect">
            <a:avLst/>
          </a:prstGeom>
          <a:noFill/>
        </p:spPr>
        <p:txBody>
          <a:bodyPr wrap="square" rtlCol="0">
            <a:spAutoFit/>
          </a:bodyPr>
          <a:lstStyle/>
          <a:p>
            <a:r>
              <a:rPr lang="zh-CN" altLang="en-US" sz="2400" b="1" dirty="0" smtClean="0"/>
              <a:t>         </a:t>
            </a:r>
            <a:r>
              <a:rPr lang="zh-CN" altLang="en-US" sz="2800" b="1" dirty="0" smtClean="0"/>
              <a:t>时事三：</a:t>
            </a:r>
            <a:r>
              <a:rPr lang="en-US" sz="2800" b="1" dirty="0" smtClean="0"/>
              <a:t>6</a:t>
            </a:r>
            <a:r>
              <a:rPr lang="zh-CN" altLang="en-US" sz="2800" b="1" dirty="0" smtClean="0"/>
              <a:t>．材料分析题</a:t>
            </a:r>
            <a:r>
              <a:rPr lang="en-US" sz="2800" b="1" dirty="0" smtClean="0"/>
              <a:t>  12</a:t>
            </a:r>
            <a:r>
              <a:rPr lang="zh-CN" altLang="en-US" sz="2800" b="1" dirty="0" smtClean="0"/>
              <a:t>分</a:t>
            </a:r>
            <a:endParaRPr lang="zh-CN" altLang="en-US" sz="2800" dirty="0" smtClean="0"/>
          </a:p>
          <a:p>
            <a:r>
              <a:rPr lang="en-US" sz="2400" dirty="0" smtClean="0"/>
              <a:t>    </a:t>
            </a:r>
            <a:r>
              <a:rPr lang="en-US" sz="2400" b="1" dirty="0" smtClean="0"/>
              <a:t> </a:t>
            </a:r>
            <a:r>
              <a:rPr lang="zh-CN" altLang="en-US" sz="2400" b="1" dirty="0" smtClean="0"/>
              <a:t>    </a:t>
            </a:r>
            <a:r>
              <a:rPr lang="zh-CN" altLang="en-US" sz="2400" dirty="0" smtClean="0"/>
              <a:t>中国共产党第十八届中央委员会第四次全体会议，于</a:t>
            </a:r>
            <a:r>
              <a:rPr lang="en-US" sz="2400" dirty="0" smtClean="0"/>
              <a:t>2014</a:t>
            </a:r>
            <a:r>
              <a:rPr lang="zh-CN" altLang="en-US" sz="2400" dirty="0" smtClean="0"/>
              <a:t>年</a:t>
            </a:r>
            <a:r>
              <a:rPr lang="en-US" sz="2400" dirty="0" smtClean="0"/>
              <a:t>10</a:t>
            </a:r>
            <a:r>
              <a:rPr lang="zh-CN" altLang="en-US" sz="2400" dirty="0" smtClean="0"/>
              <a:t>月</a:t>
            </a:r>
            <a:r>
              <a:rPr lang="en-US" sz="2400" dirty="0" smtClean="0"/>
              <a:t>20</a:t>
            </a:r>
            <a:r>
              <a:rPr lang="zh-CN" altLang="en-US" sz="2400" dirty="0" smtClean="0"/>
              <a:t>日至</a:t>
            </a:r>
            <a:r>
              <a:rPr lang="en-US" sz="2400" dirty="0" smtClean="0"/>
              <a:t>23</a:t>
            </a:r>
            <a:r>
              <a:rPr lang="zh-CN" altLang="en-US" sz="2400" dirty="0" smtClean="0"/>
              <a:t>日在北京举行。会议审议通过了</a:t>
            </a:r>
            <a:r>
              <a:rPr lang="en-US" altLang="zh-CN" sz="2400" dirty="0" smtClean="0"/>
              <a:t>《</a:t>
            </a:r>
            <a:r>
              <a:rPr lang="zh-CN" altLang="en-US" sz="2400" dirty="0" smtClean="0"/>
              <a:t>中共中央关于全面推进依法治国若干重大问题的决定</a:t>
            </a:r>
            <a:r>
              <a:rPr lang="en-US" altLang="zh-CN" sz="2400" dirty="0" smtClean="0"/>
              <a:t>》</a:t>
            </a:r>
            <a:r>
              <a:rPr lang="zh-CN" altLang="en-US" sz="2400" dirty="0" smtClean="0"/>
              <a:t>。</a:t>
            </a:r>
            <a:r>
              <a:rPr lang="en-US" sz="2400" dirty="0" smtClean="0"/>
              <a:t>  </a:t>
            </a:r>
            <a:r>
              <a:rPr lang="zh-CN" altLang="en-US" sz="2400" dirty="0" smtClean="0"/>
              <a:t>决定指出，要积极推进依宪治国，要建立宪法宣誓制度。凡经人大及其常委会选举或决定任命的国家工作人员正式就职时，应该公开向宪法宣誓。</a:t>
            </a:r>
          </a:p>
          <a:p>
            <a:r>
              <a:rPr lang="en-US" sz="2400" dirty="0" smtClean="0"/>
              <a:t>    </a:t>
            </a:r>
            <a:r>
              <a:rPr lang="zh-CN" altLang="en-US" sz="2400" b="1" dirty="0" smtClean="0"/>
              <a:t>（</a:t>
            </a:r>
            <a:r>
              <a:rPr lang="en-US" sz="2400" b="1" dirty="0" smtClean="0"/>
              <a:t>1</a:t>
            </a:r>
            <a:r>
              <a:rPr lang="zh-CN" altLang="en-US" sz="2400" b="1" dirty="0" smtClean="0"/>
              <a:t>）材料体现了课文哪些重要观点？</a:t>
            </a:r>
            <a:endParaRPr lang="en-US" altLang="zh-CN" sz="2400" b="1" dirty="0" smtClean="0"/>
          </a:p>
          <a:p>
            <a:endParaRPr lang="en-US" altLang="zh-CN" sz="2400" b="1" dirty="0" smtClean="0"/>
          </a:p>
          <a:p>
            <a:endParaRPr lang="zh-CN" altLang="en-US" sz="2400" dirty="0" smtClean="0"/>
          </a:p>
          <a:p>
            <a:r>
              <a:rPr lang="en-US" sz="2400" b="1" dirty="0" smtClean="0"/>
              <a:t> </a:t>
            </a:r>
            <a:endParaRPr lang="zh-CN" altLang="en-US" sz="2400" dirty="0" smtClean="0"/>
          </a:p>
          <a:p>
            <a:r>
              <a:rPr lang="en-US" sz="2400" b="1" dirty="0" smtClean="0"/>
              <a:t> </a:t>
            </a:r>
          </a:p>
          <a:p>
            <a:r>
              <a:rPr lang="zh-CN" altLang="en-US" sz="2400" b="1" dirty="0" smtClean="0"/>
              <a:t>（</a:t>
            </a:r>
            <a:r>
              <a:rPr lang="en-US" sz="2400" b="1" dirty="0" smtClean="0"/>
              <a:t>2</a:t>
            </a:r>
            <a:r>
              <a:rPr lang="zh-CN" altLang="en-US" sz="2400" b="1" dirty="0" smtClean="0"/>
              <a:t>）结合所学知识</a:t>
            </a:r>
            <a:r>
              <a:rPr lang="en-US" sz="2400" b="1" dirty="0" smtClean="0"/>
              <a:t>,</a:t>
            </a:r>
            <a:r>
              <a:rPr lang="zh-CN" altLang="en-US" sz="2400" b="1" dirty="0" smtClean="0"/>
              <a:t>简述实行宪法宣誓制度的意义</a:t>
            </a:r>
            <a:endParaRPr lang="zh-CN" altLang="en-US" sz="2400" dirty="0"/>
          </a:p>
        </p:txBody>
      </p:sp>
      <p:sp>
        <p:nvSpPr>
          <p:cNvPr id="4" name="TextBox 3"/>
          <p:cNvSpPr txBox="1"/>
          <p:nvPr/>
        </p:nvSpPr>
        <p:spPr>
          <a:xfrm>
            <a:off x="142844" y="2928934"/>
            <a:ext cx="8786842" cy="1200329"/>
          </a:xfrm>
          <a:prstGeom prst="rect">
            <a:avLst/>
          </a:prstGeom>
          <a:noFill/>
        </p:spPr>
        <p:txBody>
          <a:bodyPr wrap="square" rtlCol="0">
            <a:spAutoFit/>
          </a:bodyPr>
          <a:lstStyle/>
          <a:p>
            <a:r>
              <a:rPr lang="zh-CN" altLang="en-US" sz="2400" b="1" dirty="0" smtClean="0">
                <a:solidFill>
                  <a:srgbClr val="0070C0"/>
                </a:solidFill>
              </a:rPr>
              <a:t>凡经人大及其常委会选举或决定任命的国家工作人员正式就职时，应该公开向宪法宣誓，这说明：</a:t>
            </a:r>
            <a:r>
              <a:rPr lang="zh-CN" altLang="en-US" sz="2400" b="1" dirty="0" smtClean="0">
                <a:solidFill>
                  <a:srgbClr val="C00000"/>
                </a:solidFill>
              </a:rPr>
              <a:t>宪法是国家的根本大法，宪法是依法治国的根本依据；宪法是一切组织和个人的根本活动准则。</a:t>
            </a:r>
            <a:endParaRPr lang="zh-CN" altLang="en-US" sz="2400" b="1" dirty="0">
              <a:solidFill>
                <a:srgbClr val="C00000"/>
              </a:solidFill>
            </a:endParaRPr>
          </a:p>
        </p:txBody>
      </p:sp>
      <p:sp>
        <p:nvSpPr>
          <p:cNvPr id="6" name="TextBox 5"/>
          <p:cNvSpPr txBox="1"/>
          <p:nvPr/>
        </p:nvSpPr>
        <p:spPr>
          <a:xfrm>
            <a:off x="214346" y="4776156"/>
            <a:ext cx="8786810" cy="1938992"/>
          </a:xfrm>
          <a:prstGeom prst="rect">
            <a:avLst/>
          </a:prstGeom>
          <a:noFill/>
        </p:spPr>
        <p:txBody>
          <a:bodyPr wrap="square" rtlCol="0">
            <a:spAutoFit/>
          </a:bodyPr>
          <a:lstStyle/>
          <a:p>
            <a:r>
              <a:rPr lang="zh-CN" altLang="en-US" sz="2400" b="1" dirty="0" smtClean="0">
                <a:solidFill>
                  <a:srgbClr val="C00000"/>
                </a:solidFill>
              </a:rPr>
              <a:t>（一）法治角度</a:t>
            </a:r>
            <a:r>
              <a:rPr lang="en-US" sz="2400" b="1" dirty="0" smtClean="0">
                <a:solidFill>
                  <a:srgbClr val="C00000"/>
                </a:solidFill>
              </a:rPr>
              <a:t>   4</a:t>
            </a:r>
            <a:endParaRPr lang="zh-CN" altLang="en-US" sz="2400" dirty="0" smtClean="0">
              <a:solidFill>
                <a:srgbClr val="C00000"/>
              </a:solidFill>
            </a:endParaRPr>
          </a:p>
          <a:p>
            <a:r>
              <a:rPr lang="zh-CN" altLang="en-US" sz="2400" dirty="0" smtClean="0">
                <a:solidFill>
                  <a:srgbClr val="C00000"/>
                </a:solidFill>
              </a:rPr>
              <a:t>①依法治国是党在长期治国理政经验基础上提出的基本方略。</a:t>
            </a:r>
            <a:r>
              <a:rPr lang="en-US" sz="2400" b="1" dirty="0" smtClean="0"/>
              <a:t>1</a:t>
            </a:r>
            <a:endParaRPr lang="zh-CN" altLang="en-US" sz="2400" dirty="0" smtClean="0"/>
          </a:p>
          <a:p>
            <a:r>
              <a:rPr lang="en-US" sz="2400" dirty="0" smtClean="0"/>
              <a:t> </a:t>
            </a:r>
            <a:r>
              <a:rPr lang="zh-CN" altLang="en-US" sz="2400" dirty="0" smtClean="0"/>
              <a:t>②</a:t>
            </a:r>
            <a:r>
              <a:rPr lang="zh-CN" altLang="en-US" sz="2400" b="1" dirty="0" smtClean="0"/>
              <a:t>建立宪法宣誓制度</a:t>
            </a:r>
            <a:r>
              <a:rPr lang="zh-CN" altLang="en-US" sz="2400" dirty="0" smtClean="0"/>
              <a:t>，有助于全面推进依法治国，建设社会主义法治国家；有利于培育和践行社会主义核心价值观，有利于建设社会主义和谐社会。</a:t>
            </a:r>
            <a:r>
              <a:rPr lang="en-US" sz="2400" dirty="0" smtClean="0"/>
              <a:t> 3</a:t>
            </a:r>
            <a:endParaRPr lang="zh-CN" altLang="en-US" dirty="0"/>
          </a:p>
        </p:txBody>
      </p:sp>
      <p:sp>
        <p:nvSpPr>
          <p:cNvPr id="9" name="Oval 3"/>
          <p:cNvSpPr>
            <a:spLocks noChangeArrowheads="1"/>
          </p:cNvSpPr>
          <p:nvPr/>
        </p:nvSpPr>
        <p:spPr bwMode="auto">
          <a:xfrm>
            <a:off x="928694" y="2428868"/>
            <a:ext cx="5143504"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0" name="Oval 3"/>
          <p:cNvSpPr>
            <a:spLocks noChangeArrowheads="1"/>
          </p:cNvSpPr>
          <p:nvPr/>
        </p:nvSpPr>
        <p:spPr bwMode="auto">
          <a:xfrm>
            <a:off x="3428992" y="4214818"/>
            <a:ext cx="4143404" cy="571504"/>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1" name="Oval 3"/>
          <p:cNvSpPr>
            <a:spLocks noChangeArrowheads="1"/>
          </p:cNvSpPr>
          <p:nvPr/>
        </p:nvSpPr>
        <p:spPr bwMode="auto">
          <a:xfrm>
            <a:off x="785786" y="3929066"/>
            <a:ext cx="2286016" cy="714380"/>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2" name="Line 23"/>
          <p:cNvSpPr>
            <a:spLocks noChangeShapeType="1"/>
          </p:cNvSpPr>
          <p:nvPr/>
        </p:nvSpPr>
        <p:spPr bwMode="auto">
          <a:xfrm flipH="1" flipV="1">
            <a:off x="1500166" y="2168835"/>
            <a:ext cx="7072362" cy="45719"/>
          </a:xfrm>
          <a:prstGeom prst="line">
            <a:avLst/>
          </a:prstGeom>
          <a:noFill/>
          <a:ln w="38100">
            <a:solidFill>
              <a:srgbClr val="0070C0"/>
            </a:solidFill>
            <a:round/>
            <a:headEnd/>
            <a:tailEnd/>
          </a:ln>
        </p:spPr>
        <p:txBody>
          <a:bodyPr wrap="none" anchor="ctr"/>
          <a:lstStyle/>
          <a:p>
            <a:endParaRPr lang="zh-CN" altLang="en-US"/>
          </a:p>
        </p:txBody>
      </p:sp>
      <p:sp>
        <p:nvSpPr>
          <p:cNvPr id="13" name="Line 23"/>
          <p:cNvSpPr>
            <a:spLocks noChangeShapeType="1"/>
          </p:cNvSpPr>
          <p:nvPr/>
        </p:nvSpPr>
        <p:spPr bwMode="auto">
          <a:xfrm flipH="1" flipV="1">
            <a:off x="285720" y="2526024"/>
            <a:ext cx="7500990" cy="45719"/>
          </a:xfrm>
          <a:prstGeom prst="line">
            <a:avLst/>
          </a:prstGeom>
          <a:noFill/>
          <a:ln w="38100">
            <a:solidFill>
              <a:srgbClr val="0070C0"/>
            </a:solidFill>
            <a:round/>
            <a:headEnd/>
            <a:tailEnd/>
          </a:ln>
        </p:spPr>
        <p:txBody>
          <a:bodyPr wrap="none" anchor="ctr"/>
          <a:lstStyle/>
          <a:p>
            <a:endParaRPr lang="zh-CN" altLang="en-US"/>
          </a:p>
        </p:txBody>
      </p:sp>
      <p:sp>
        <p:nvSpPr>
          <p:cNvPr id="8" name="TextBox 7"/>
          <p:cNvSpPr txBox="1"/>
          <p:nvPr/>
        </p:nvSpPr>
        <p:spPr>
          <a:xfrm>
            <a:off x="214314" y="3811036"/>
            <a:ext cx="8858280" cy="3046988"/>
          </a:xfrm>
          <a:prstGeom prst="rect">
            <a:avLst/>
          </a:prstGeom>
          <a:solidFill>
            <a:schemeClr val="bg1"/>
          </a:solidFill>
        </p:spPr>
        <p:txBody>
          <a:bodyPr wrap="square" rtlCol="0">
            <a:spAutoFit/>
          </a:bodyPr>
          <a:lstStyle/>
          <a:p>
            <a:r>
              <a:rPr lang="zh-CN" altLang="en-US" sz="2400" b="1" dirty="0" smtClean="0">
                <a:solidFill>
                  <a:srgbClr val="C00000"/>
                </a:solidFill>
              </a:rPr>
              <a:t>（二）宪法角度</a:t>
            </a:r>
            <a:r>
              <a:rPr lang="en-US" sz="2400" b="1" dirty="0" smtClean="0">
                <a:solidFill>
                  <a:srgbClr val="C00000"/>
                </a:solidFill>
              </a:rPr>
              <a:t>  4</a:t>
            </a:r>
            <a:endParaRPr lang="zh-CN" altLang="en-US" sz="2400" dirty="0" smtClean="0">
              <a:solidFill>
                <a:srgbClr val="C00000"/>
              </a:solidFill>
            </a:endParaRPr>
          </a:p>
          <a:p>
            <a:r>
              <a:rPr lang="en-US" sz="2400" dirty="0" smtClean="0">
                <a:solidFill>
                  <a:srgbClr val="C00000"/>
                </a:solidFill>
              </a:rPr>
              <a:t> </a:t>
            </a:r>
            <a:r>
              <a:rPr lang="zh-CN" altLang="en-US" sz="2400" dirty="0" smtClean="0">
                <a:solidFill>
                  <a:srgbClr val="C00000"/>
                </a:solidFill>
              </a:rPr>
              <a:t>①宪法是国家的根本大法（是治国安邦的总章程，具有最高法律地位）。</a:t>
            </a:r>
            <a:r>
              <a:rPr lang="en-US" sz="2400" dirty="0" smtClean="0">
                <a:solidFill>
                  <a:srgbClr val="C00000"/>
                </a:solidFill>
              </a:rPr>
              <a:t> </a:t>
            </a:r>
            <a:r>
              <a:rPr lang="en-US" sz="2400" dirty="0" smtClean="0"/>
              <a:t>1</a:t>
            </a:r>
            <a:endParaRPr lang="zh-CN" altLang="en-US" sz="2400" dirty="0" smtClean="0"/>
          </a:p>
          <a:p>
            <a:r>
              <a:rPr lang="zh-CN" altLang="en-US" sz="2400" dirty="0" smtClean="0"/>
              <a:t>②</a:t>
            </a:r>
            <a:r>
              <a:rPr lang="zh-CN" altLang="en-US" sz="2400" b="1" dirty="0" smtClean="0"/>
              <a:t>建立宪法宣誓制度</a:t>
            </a:r>
            <a:r>
              <a:rPr lang="zh-CN" altLang="en-US" sz="2400" dirty="0" smtClean="0"/>
              <a:t>，有利于弘扬宪法精神，教育引导</a:t>
            </a:r>
            <a:r>
              <a:rPr lang="zh-CN" altLang="en-US" sz="2400" b="1" dirty="0" smtClean="0">
                <a:solidFill>
                  <a:srgbClr val="C00000"/>
                </a:solidFill>
              </a:rPr>
              <a:t>国家公职人员</a:t>
            </a:r>
            <a:r>
              <a:rPr lang="zh-CN" altLang="en-US" sz="2400" dirty="0" smtClean="0"/>
              <a:t>牢固树立宪法意识，增强宪法观念，自觉履行维护宪法尊严、保障宪法实施的职责。</a:t>
            </a:r>
            <a:r>
              <a:rPr lang="en-US" sz="2400" b="1" dirty="0" smtClean="0"/>
              <a:t>3</a:t>
            </a:r>
            <a:endParaRPr lang="zh-CN" altLang="en-US" sz="2400" dirty="0" smtClean="0"/>
          </a:p>
          <a:p>
            <a:r>
              <a:rPr lang="en-US" sz="2400" b="1" dirty="0" smtClean="0"/>
              <a:t> </a:t>
            </a:r>
            <a:r>
              <a:rPr lang="zh-CN" altLang="en-US" sz="2400" dirty="0" smtClean="0"/>
              <a:t>③有助于提高公民宪法意识</a:t>
            </a:r>
            <a:r>
              <a:rPr lang="en-US" sz="2400" dirty="0" smtClean="0"/>
              <a:t>,</a:t>
            </a:r>
            <a:r>
              <a:rPr lang="zh-CN" altLang="en-US" sz="2400" dirty="0" smtClean="0"/>
              <a:t>培养宪法情感，在全社会传播宪法理念</a:t>
            </a:r>
            <a:r>
              <a:rPr lang="en-US" sz="2400" dirty="0" smtClean="0"/>
              <a:t>,</a:t>
            </a:r>
            <a:r>
              <a:rPr lang="zh-CN" altLang="en-US" sz="2400" dirty="0" smtClean="0"/>
              <a:t>树立法治信仰。 加</a:t>
            </a:r>
            <a:r>
              <a:rPr lang="en-US" sz="2400" dirty="0" smtClean="0"/>
              <a:t>2</a:t>
            </a:r>
            <a:endParaRPr lang="zh-CN"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ssolv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dissolv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dissolv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dissolve">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dissolve">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dissolve">
                                      <p:cBhvr>
                                        <p:cTn id="4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9" grpId="0" animBg="1"/>
      <p:bldP spid="10" grpId="0" animBg="1"/>
      <p:bldP spid="11" grpId="0" animBg="1"/>
      <p:bldP spid="12" grpId="0" animBg="1"/>
      <p:bldP spid="13"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1" y="571480"/>
            <a:ext cx="8643998" cy="4493538"/>
          </a:xfrm>
          <a:prstGeom prst="rect">
            <a:avLst/>
          </a:prstGeom>
          <a:noFill/>
        </p:spPr>
        <p:txBody>
          <a:bodyPr wrap="square" rtlCol="0">
            <a:spAutoFit/>
          </a:bodyPr>
          <a:lstStyle/>
          <a:p>
            <a:r>
              <a:rPr lang="zh-CN" altLang="en-US" sz="2400" b="1" dirty="0" smtClean="0"/>
              <a:t>         </a:t>
            </a:r>
            <a:r>
              <a:rPr lang="zh-CN" altLang="en-US" sz="2800" b="1" dirty="0" smtClean="0"/>
              <a:t>时事二：</a:t>
            </a:r>
            <a:r>
              <a:rPr lang="en-US" sz="2800" b="1" dirty="0" smtClean="0"/>
              <a:t>4</a:t>
            </a:r>
            <a:r>
              <a:rPr lang="zh-CN" altLang="en-US" sz="2800" b="1" dirty="0" smtClean="0"/>
              <a:t>．材料分析题</a:t>
            </a:r>
            <a:r>
              <a:rPr lang="en-US" sz="2800" b="1" dirty="0" smtClean="0"/>
              <a:t>  12</a:t>
            </a:r>
            <a:r>
              <a:rPr lang="zh-CN" altLang="en-US" sz="2800" b="1" dirty="0" smtClean="0"/>
              <a:t>分</a:t>
            </a:r>
            <a:endParaRPr lang="zh-CN" altLang="en-US" sz="2800" dirty="0" smtClean="0"/>
          </a:p>
          <a:p>
            <a:r>
              <a:rPr lang="en-US" sz="2400" dirty="0" smtClean="0"/>
              <a:t>   </a:t>
            </a:r>
            <a:r>
              <a:rPr lang="zh-CN" altLang="en-US" sz="2400" dirty="0" smtClean="0"/>
              <a:t>     </a:t>
            </a:r>
            <a:r>
              <a:rPr lang="en-US" sz="2400" dirty="0" smtClean="0"/>
              <a:t> 2014</a:t>
            </a:r>
            <a:r>
              <a:rPr lang="zh-CN" altLang="en-US" sz="2400" dirty="0" smtClean="0"/>
              <a:t>年</a:t>
            </a:r>
            <a:r>
              <a:rPr lang="en-US" sz="2400" dirty="0" smtClean="0"/>
              <a:t>8</a:t>
            </a:r>
            <a:r>
              <a:rPr lang="zh-CN" altLang="en-US" sz="2400" dirty="0" smtClean="0"/>
              <a:t>月</a:t>
            </a:r>
            <a:r>
              <a:rPr lang="en-US" sz="2400" dirty="0" smtClean="0"/>
              <a:t>28</a:t>
            </a:r>
            <a:r>
              <a:rPr lang="zh-CN" altLang="en-US" sz="2400" dirty="0" smtClean="0"/>
              <a:t>日，为庆祝孔子学院成立</a:t>
            </a:r>
            <a:r>
              <a:rPr lang="en-US" sz="2400" dirty="0" smtClean="0"/>
              <a:t>10</a:t>
            </a:r>
            <a:r>
              <a:rPr lang="zh-CN" altLang="en-US" sz="2400" dirty="0" smtClean="0"/>
              <a:t>周年，</a:t>
            </a:r>
            <a:r>
              <a:rPr lang="en-US" sz="2400" dirty="0" smtClean="0"/>
              <a:t>2014</a:t>
            </a:r>
            <a:r>
              <a:rPr lang="zh-CN" altLang="en-US" sz="2400" dirty="0" smtClean="0"/>
              <a:t>年汉语考试海外考点工作会议在大连召开。</a:t>
            </a:r>
            <a:r>
              <a:rPr lang="en-US" sz="2400" dirty="0" smtClean="0"/>
              <a:t>2013</a:t>
            </a:r>
            <a:r>
              <a:rPr lang="zh-CN" altLang="en-US" sz="2400" dirty="0" smtClean="0"/>
              <a:t>年，全球共有</a:t>
            </a:r>
            <a:r>
              <a:rPr lang="en-US" sz="2400" dirty="0" smtClean="0"/>
              <a:t>500</a:t>
            </a:r>
            <a:r>
              <a:rPr lang="zh-CN" altLang="en-US" sz="2400" dirty="0" smtClean="0"/>
              <a:t>万人次参加各类汉语考试。到</a:t>
            </a:r>
            <a:r>
              <a:rPr lang="en-US" sz="2400" dirty="0" smtClean="0"/>
              <a:t>2014</a:t>
            </a:r>
            <a:r>
              <a:rPr lang="zh-CN" altLang="en-US" sz="2400" dirty="0" smtClean="0"/>
              <a:t>年</a:t>
            </a:r>
            <a:r>
              <a:rPr lang="en-US" sz="2400" dirty="0" smtClean="0"/>
              <a:t>3</a:t>
            </a:r>
            <a:r>
              <a:rPr lang="zh-CN" altLang="en-US" sz="2400" dirty="0" smtClean="0"/>
              <a:t>月，全球汉语学习者已经超过</a:t>
            </a:r>
            <a:r>
              <a:rPr lang="en-US" sz="2400" dirty="0" smtClean="0"/>
              <a:t>1</a:t>
            </a:r>
            <a:r>
              <a:rPr lang="zh-CN" altLang="en-US" sz="2400" dirty="0" smtClean="0"/>
              <a:t>亿人。从</a:t>
            </a:r>
            <a:r>
              <a:rPr lang="en-US" sz="2400" dirty="0" smtClean="0"/>
              <a:t>2004</a:t>
            </a:r>
            <a:r>
              <a:rPr lang="zh-CN" altLang="en-US" sz="2400" dirty="0" smtClean="0"/>
              <a:t>年</a:t>
            </a:r>
            <a:r>
              <a:rPr lang="en-US" sz="2400" dirty="0" smtClean="0"/>
              <a:t>3</a:t>
            </a:r>
            <a:r>
              <a:rPr lang="zh-CN" altLang="en-US" sz="2400" dirty="0" smtClean="0"/>
              <a:t>个国家</a:t>
            </a:r>
            <a:r>
              <a:rPr lang="en-US" sz="2400" dirty="0" smtClean="0"/>
              <a:t>3</a:t>
            </a:r>
            <a:r>
              <a:rPr lang="zh-CN" altLang="en-US" sz="2400" dirty="0" smtClean="0"/>
              <a:t>所孔子学院起步，截至</a:t>
            </a:r>
            <a:r>
              <a:rPr lang="en-US" sz="2400" dirty="0" smtClean="0"/>
              <a:t>2014</a:t>
            </a:r>
            <a:r>
              <a:rPr lang="zh-CN" altLang="en-US" sz="2400" dirty="0" smtClean="0"/>
              <a:t>年</a:t>
            </a:r>
            <a:r>
              <a:rPr lang="en-US" sz="2400" dirty="0" smtClean="0"/>
              <a:t>8</a:t>
            </a:r>
            <a:r>
              <a:rPr lang="zh-CN" altLang="en-US" sz="2400" dirty="0" smtClean="0"/>
              <a:t>月，全球已有</a:t>
            </a:r>
            <a:r>
              <a:rPr lang="en-US" sz="2400" dirty="0" smtClean="0"/>
              <a:t>123</a:t>
            </a:r>
            <a:r>
              <a:rPr lang="zh-CN" altLang="en-US" sz="2400" dirty="0" smtClean="0"/>
              <a:t>个国家设立</a:t>
            </a:r>
            <a:r>
              <a:rPr lang="en-US" sz="2400" dirty="0" smtClean="0"/>
              <a:t>465</a:t>
            </a:r>
            <a:r>
              <a:rPr lang="zh-CN" altLang="en-US" sz="2400" dirty="0" smtClean="0"/>
              <a:t>所孔子学院和</a:t>
            </a:r>
            <a:r>
              <a:rPr lang="en-US" sz="2400" dirty="0" smtClean="0"/>
              <a:t>713</a:t>
            </a:r>
            <a:r>
              <a:rPr lang="zh-CN" altLang="en-US" sz="2400" dirty="0" smtClean="0"/>
              <a:t>个孔子课堂，注册学员达</a:t>
            </a:r>
            <a:r>
              <a:rPr lang="en-US" sz="2400" dirty="0" smtClean="0"/>
              <a:t>85</a:t>
            </a:r>
            <a:r>
              <a:rPr lang="zh-CN" altLang="en-US" sz="2400" dirty="0" smtClean="0"/>
              <a:t>万人。孔子学院快速发展，已经成为一张靓丽的中国名片，被誉为迄今为止中国出口的最好最妙的文化产品。</a:t>
            </a:r>
          </a:p>
          <a:p>
            <a:r>
              <a:rPr lang="en-US" sz="2400" dirty="0" smtClean="0"/>
              <a:t>   </a:t>
            </a:r>
            <a:r>
              <a:rPr lang="zh-CN" altLang="en-US" sz="2400" dirty="0" smtClean="0"/>
              <a:t>   </a:t>
            </a:r>
            <a:r>
              <a:rPr lang="en-US" sz="2400" b="1" dirty="0" smtClean="0"/>
              <a:t> </a:t>
            </a:r>
            <a:r>
              <a:rPr lang="zh-CN" altLang="en-US" sz="2400" b="1" dirty="0" smtClean="0"/>
              <a:t>（</a:t>
            </a:r>
            <a:r>
              <a:rPr lang="en-US" sz="2400" b="1" dirty="0" smtClean="0"/>
              <a:t>1</a:t>
            </a:r>
            <a:r>
              <a:rPr lang="zh-CN" altLang="en-US" sz="2400" b="1" dirty="0" smtClean="0"/>
              <a:t>）我国举办孔子学院</a:t>
            </a:r>
            <a:r>
              <a:rPr lang="en-US" sz="2400" b="1" dirty="0" smtClean="0"/>
              <a:t>,</a:t>
            </a:r>
            <a:r>
              <a:rPr lang="zh-CN" altLang="en-US" sz="2400" b="1" dirty="0" smtClean="0"/>
              <a:t>体现了</a:t>
            </a:r>
            <a:r>
              <a:rPr lang="en-US" sz="2400" b="1" dirty="0" smtClean="0"/>
              <a:t>--------------</a:t>
            </a:r>
            <a:r>
              <a:rPr lang="zh-CN" altLang="en-US" sz="2400" b="1" dirty="0" smtClean="0"/>
              <a:t>基本国策。</a:t>
            </a:r>
            <a:r>
              <a:rPr lang="en-US" sz="2400" b="1" dirty="0" smtClean="0"/>
              <a:t>  </a:t>
            </a:r>
            <a:endParaRPr lang="zh-CN" altLang="en-US" sz="2400" dirty="0" smtClean="0"/>
          </a:p>
          <a:p>
            <a:r>
              <a:rPr lang="zh-CN" altLang="en-US" sz="2400" b="1" dirty="0" smtClean="0"/>
              <a:t>       （</a:t>
            </a:r>
            <a:r>
              <a:rPr lang="en-US" sz="2400" b="1" dirty="0" smtClean="0"/>
              <a:t>2</a:t>
            </a:r>
            <a:r>
              <a:rPr lang="zh-CN" altLang="en-US" sz="2400" b="1" dirty="0" smtClean="0"/>
              <a:t>）结合所学知识</a:t>
            </a:r>
            <a:r>
              <a:rPr lang="en-US" sz="2400" b="1" dirty="0" smtClean="0"/>
              <a:t>, </a:t>
            </a:r>
            <a:r>
              <a:rPr lang="zh-CN" altLang="en-US" sz="2400" b="1" dirty="0" smtClean="0"/>
              <a:t>简要分析我国举办孔子学院的意义。</a:t>
            </a:r>
            <a:endParaRPr lang="zh-CN" altLang="en-US" sz="2400" dirty="0" smtClean="0"/>
          </a:p>
          <a:p>
            <a:r>
              <a:rPr lang="en-US" sz="2400" b="1" dirty="0" smtClean="0"/>
              <a:t> </a:t>
            </a:r>
            <a:endParaRPr lang="zh-CN" altLang="en-US" sz="2400" dirty="0" smtClean="0"/>
          </a:p>
          <a:p>
            <a:endParaRPr lang="zh-CN" altLang="en-US" dirty="0"/>
          </a:p>
        </p:txBody>
      </p:sp>
      <p:sp>
        <p:nvSpPr>
          <p:cNvPr id="3" name="Oval 3"/>
          <p:cNvSpPr>
            <a:spLocks noChangeArrowheads="1"/>
          </p:cNvSpPr>
          <p:nvPr/>
        </p:nvSpPr>
        <p:spPr bwMode="auto">
          <a:xfrm>
            <a:off x="1428728" y="3929066"/>
            <a:ext cx="2214578" cy="500066"/>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4" name="Oval 3"/>
          <p:cNvSpPr>
            <a:spLocks noChangeArrowheads="1"/>
          </p:cNvSpPr>
          <p:nvPr/>
        </p:nvSpPr>
        <p:spPr bwMode="auto">
          <a:xfrm>
            <a:off x="4857752" y="3929066"/>
            <a:ext cx="3714776" cy="428628"/>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6" name="Line 23"/>
          <p:cNvSpPr>
            <a:spLocks noChangeShapeType="1"/>
          </p:cNvSpPr>
          <p:nvPr/>
        </p:nvSpPr>
        <p:spPr bwMode="auto">
          <a:xfrm flipH="1">
            <a:off x="428596" y="2123115"/>
            <a:ext cx="8358246" cy="45719"/>
          </a:xfrm>
          <a:prstGeom prst="line">
            <a:avLst/>
          </a:prstGeom>
          <a:noFill/>
          <a:ln w="38100">
            <a:solidFill>
              <a:srgbClr val="0070C0"/>
            </a:solidFill>
            <a:round/>
            <a:headEnd/>
            <a:tailEnd/>
          </a:ln>
        </p:spPr>
        <p:txBody>
          <a:bodyPr wrap="none" anchor="ctr"/>
          <a:lstStyle/>
          <a:p>
            <a:endParaRPr lang="zh-CN" altLang="en-US"/>
          </a:p>
        </p:txBody>
      </p:sp>
      <p:sp>
        <p:nvSpPr>
          <p:cNvPr id="7" name="Line 23"/>
          <p:cNvSpPr>
            <a:spLocks noChangeShapeType="1"/>
          </p:cNvSpPr>
          <p:nvPr/>
        </p:nvSpPr>
        <p:spPr bwMode="auto">
          <a:xfrm flipH="1">
            <a:off x="571472" y="2526025"/>
            <a:ext cx="8358246" cy="45719"/>
          </a:xfrm>
          <a:prstGeom prst="line">
            <a:avLst/>
          </a:prstGeom>
          <a:noFill/>
          <a:ln w="38100">
            <a:solidFill>
              <a:srgbClr val="0070C0"/>
            </a:solidFill>
            <a:round/>
            <a:headEnd/>
            <a:tailEnd/>
          </a:ln>
        </p:spPr>
        <p:txBody>
          <a:bodyPr wrap="none" anchor="ctr"/>
          <a:lstStyle/>
          <a:p>
            <a:endParaRPr lang="zh-CN" altLang="en-US"/>
          </a:p>
        </p:txBody>
      </p:sp>
      <p:sp>
        <p:nvSpPr>
          <p:cNvPr id="8" name="Line 23"/>
          <p:cNvSpPr>
            <a:spLocks noChangeShapeType="1"/>
          </p:cNvSpPr>
          <p:nvPr/>
        </p:nvSpPr>
        <p:spPr bwMode="auto">
          <a:xfrm flipH="1">
            <a:off x="428596" y="2857496"/>
            <a:ext cx="8358246" cy="45719"/>
          </a:xfrm>
          <a:prstGeom prst="line">
            <a:avLst/>
          </a:prstGeom>
          <a:noFill/>
          <a:ln w="38100">
            <a:solidFill>
              <a:srgbClr val="0070C0"/>
            </a:solidFill>
            <a:round/>
            <a:headEnd/>
            <a:tailEnd/>
          </a:ln>
        </p:spPr>
        <p:txBody>
          <a:bodyPr wrap="none" anchor="ctr"/>
          <a:lstStyle/>
          <a:p>
            <a:endParaRPr lang="zh-CN" altLang="en-US"/>
          </a:p>
        </p:txBody>
      </p:sp>
      <p:sp>
        <p:nvSpPr>
          <p:cNvPr id="9" name="Line 23"/>
          <p:cNvSpPr>
            <a:spLocks noChangeShapeType="1"/>
          </p:cNvSpPr>
          <p:nvPr/>
        </p:nvSpPr>
        <p:spPr bwMode="auto">
          <a:xfrm flipH="1">
            <a:off x="580996" y="3168967"/>
            <a:ext cx="8358246" cy="45719"/>
          </a:xfrm>
          <a:prstGeom prst="line">
            <a:avLst/>
          </a:prstGeom>
          <a:noFill/>
          <a:ln w="38100">
            <a:solidFill>
              <a:srgbClr val="0070C0"/>
            </a:solidFill>
            <a:round/>
            <a:headEnd/>
            <a:tailEnd/>
          </a:ln>
        </p:spPr>
        <p:txBody>
          <a:bodyPr wrap="none" anchor="ctr"/>
          <a:lstStyle/>
          <a:p>
            <a:endParaRPr lang="zh-CN" altLang="en-US"/>
          </a:p>
        </p:txBody>
      </p:sp>
      <p:sp>
        <p:nvSpPr>
          <p:cNvPr id="10" name="Line 23"/>
          <p:cNvSpPr>
            <a:spLocks noChangeShapeType="1"/>
          </p:cNvSpPr>
          <p:nvPr/>
        </p:nvSpPr>
        <p:spPr bwMode="auto">
          <a:xfrm flipH="1">
            <a:off x="428596" y="3500439"/>
            <a:ext cx="7358114" cy="71438"/>
          </a:xfrm>
          <a:prstGeom prst="line">
            <a:avLst/>
          </a:prstGeom>
          <a:noFill/>
          <a:ln w="38100">
            <a:solidFill>
              <a:srgbClr val="0070C0"/>
            </a:solidFill>
            <a:round/>
            <a:headEnd/>
            <a:tailEnd/>
          </a:ln>
        </p:spPr>
        <p:txBody>
          <a:bodyPr wrap="none" anchor="ctr"/>
          <a:lstStyle/>
          <a:p>
            <a:endParaRPr lang="zh-CN" altLang="en-US"/>
          </a:p>
        </p:txBody>
      </p:sp>
      <p:sp>
        <p:nvSpPr>
          <p:cNvPr id="11" name="Line 23"/>
          <p:cNvSpPr>
            <a:spLocks noChangeShapeType="1"/>
          </p:cNvSpPr>
          <p:nvPr/>
        </p:nvSpPr>
        <p:spPr bwMode="auto">
          <a:xfrm flipH="1">
            <a:off x="5133980" y="1714488"/>
            <a:ext cx="3652862" cy="45719"/>
          </a:xfrm>
          <a:prstGeom prst="line">
            <a:avLst/>
          </a:prstGeom>
          <a:noFill/>
          <a:ln w="38100">
            <a:solidFill>
              <a:srgbClr val="0070C0"/>
            </a:solidFill>
            <a:round/>
            <a:headEnd/>
            <a:tailEnd/>
          </a:ln>
        </p:spPr>
        <p:txBody>
          <a:bodyPr wrap="none" anchor="ctr"/>
          <a:lstStyle/>
          <a:p>
            <a:endParaRPr lang="zh-CN" altLang="en-US"/>
          </a:p>
        </p:txBody>
      </p:sp>
      <p:sp>
        <p:nvSpPr>
          <p:cNvPr id="12" name="Line 23"/>
          <p:cNvSpPr>
            <a:spLocks noChangeShapeType="1"/>
          </p:cNvSpPr>
          <p:nvPr/>
        </p:nvSpPr>
        <p:spPr bwMode="auto">
          <a:xfrm flipH="1" flipV="1">
            <a:off x="1571604" y="3954785"/>
            <a:ext cx="6286544" cy="45719"/>
          </a:xfrm>
          <a:prstGeom prst="line">
            <a:avLst/>
          </a:prstGeom>
          <a:noFill/>
          <a:ln w="38100">
            <a:solidFill>
              <a:srgbClr val="C00000"/>
            </a:solidFill>
            <a:round/>
            <a:headEnd/>
            <a:tailEnd/>
          </a:ln>
        </p:spPr>
        <p:txBody>
          <a:bodyPr wrap="none" anchor="ctr"/>
          <a:lstStyle/>
          <a:p>
            <a:endParaRPr lang="zh-CN" altLang="en-US"/>
          </a:p>
        </p:txBody>
      </p:sp>
      <p:sp>
        <p:nvSpPr>
          <p:cNvPr id="13" name="TextBox 12"/>
          <p:cNvSpPr txBox="1"/>
          <p:nvPr/>
        </p:nvSpPr>
        <p:spPr>
          <a:xfrm>
            <a:off x="214282" y="4286256"/>
            <a:ext cx="8858280" cy="2554545"/>
          </a:xfrm>
          <a:prstGeom prst="rect">
            <a:avLst/>
          </a:prstGeom>
          <a:noFill/>
        </p:spPr>
        <p:txBody>
          <a:bodyPr wrap="square" rtlCol="0">
            <a:spAutoFit/>
          </a:bodyPr>
          <a:lstStyle/>
          <a:p>
            <a:r>
              <a:rPr lang="zh-CN" altLang="en-US" sz="2000" b="1" dirty="0" smtClean="0">
                <a:solidFill>
                  <a:srgbClr val="C00000"/>
                </a:solidFill>
              </a:rPr>
              <a:t>（二）弘扬传统文化方面</a:t>
            </a:r>
            <a:r>
              <a:rPr lang="en-US" sz="2000" b="1" dirty="0" smtClean="0">
                <a:solidFill>
                  <a:srgbClr val="C00000"/>
                </a:solidFill>
              </a:rPr>
              <a:t>  </a:t>
            </a:r>
            <a:r>
              <a:rPr lang="en-US" sz="2000" b="1" dirty="0" err="1" smtClean="0">
                <a:solidFill>
                  <a:srgbClr val="C00000"/>
                </a:solidFill>
              </a:rPr>
              <a:t>wyy</a:t>
            </a:r>
            <a:r>
              <a:rPr lang="en-US" sz="2000" b="1" dirty="0" smtClean="0">
                <a:solidFill>
                  <a:srgbClr val="C00000"/>
                </a:solidFill>
              </a:rPr>
              <a:t> </a:t>
            </a:r>
            <a:r>
              <a:rPr lang="zh-CN" altLang="en-US" sz="2000" b="1" dirty="0" smtClean="0">
                <a:solidFill>
                  <a:srgbClr val="C00000"/>
                </a:solidFill>
              </a:rPr>
              <a:t>     </a:t>
            </a:r>
            <a:r>
              <a:rPr lang="en-US" sz="2000" b="1" dirty="0" smtClean="0">
                <a:solidFill>
                  <a:srgbClr val="C00000"/>
                </a:solidFill>
              </a:rPr>
              <a:t>  5</a:t>
            </a:r>
            <a:endParaRPr lang="zh-CN" altLang="en-US" sz="2000" b="1" dirty="0" smtClean="0">
              <a:solidFill>
                <a:srgbClr val="C00000"/>
              </a:solidFill>
            </a:endParaRPr>
          </a:p>
          <a:p>
            <a:r>
              <a:rPr lang="en-US" sz="2000" b="1" dirty="0" smtClean="0">
                <a:solidFill>
                  <a:srgbClr val="C00000"/>
                </a:solidFill>
              </a:rPr>
              <a:t>   </a:t>
            </a:r>
            <a:r>
              <a:rPr lang="zh-CN" altLang="en-US" sz="2000" b="1" dirty="0" smtClean="0">
                <a:solidFill>
                  <a:srgbClr val="C00000"/>
                </a:solidFill>
              </a:rPr>
              <a:t>①源远流长、博大精深的中华文化是中华民族生生不息、团结奋进的不竭精神动力，是中华民族共有精神家园。</a:t>
            </a:r>
            <a:r>
              <a:rPr lang="en-US" sz="2000" b="1" dirty="0" smtClean="0">
                <a:solidFill>
                  <a:srgbClr val="C00000"/>
                </a:solidFill>
              </a:rPr>
              <a:t>P68  </a:t>
            </a:r>
            <a:r>
              <a:rPr lang="zh-CN" altLang="en-US" sz="2000" b="1" dirty="0" smtClean="0">
                <a:solidFill>
                  <a:srgbClr val="C00000"/>
                </a:solidFill>
              </a:rPr>
              <a:t>角度知识</a:t>
            </a:r>
            <a:r>
              <a:rPr lang="en-US" sz="2000" b="1" dirty="0" smtClean="0">
                <a:solidFill>
                  <a:srgbClr val="C00000"/>
                </a:solidFill>
              </a:rPr>
              <a:t>  1  </a:t>
            </a:r>
            <a:endParaRPr lang="zh-CN" altLang="en-US" sz="2000" b="1" dirty="0" smtClean="0">
              <a:solidFill>
                <a:srgbClr val="C00000"/>
              </a:solidFill>
            </a:endParaRPr>
          </a:p>
          <a:p>
            <a:r>
              <a:rPr lang="en-US" sz="2000" b="1" dirty="0" smtClean="0"/>
              <a:t>   </a:t>
            </a:r>
            <a:r>
              <a:rPr lang="zh-CN" altLang="en-US" sz="2000" b="1" dirty="0" smtClean="0"/>
              <a:t>②我国举办孔子学院，有利于继承弘扬优秀传统文化</a:t>
            </a:r>
            <a:r>
              <a:rPr lang="en-US" sz="2000" b="1" dirty="0" smtClean="0"/>
              <a:t>,</a:t>
            </a:r>
            <a:r>
              <a:rPr lang="zh-CN" altLang="en-US" sz="2000" b="1" dirty="0" smtClean="0"/>
              <a:t>有利于提升中华民族生命力、凝聚力和创造力，增强我们对民族文化的认同感和归属感。全面提升国家文化软实力</a:t>
            </a:r>
            <a:r>
              <a:rPr lang="en-US" sz="2000" b="1" dirty="0" smtClean="0"/>
              <a:t>,</a:t>
            </a:r>
            <a:r>
              <a:rPr lang="zh-CN" altLang="en-US" sz="2000" b="1" dirty="0" smtClean="0"/>
              <a:t>建设社会主义文化强国。</a:t>
            </a:r>
            <a:r>
              <a:rPr lang="en-US" sz="2000" b="1" dirty="0" smtClean="0"/>
              <a:t>  2      </a:t>
            </a:r>
            <a:r>
              <a:rPr lang="zh-CN" altLang="en-US" sz="2000" b="1" dirty="0" smtClean="0"/>
              <a:t>③有利于推动中华文化对今天中国人价值观念、生活方式和发展道路的深刻影响，有利于推动对人类进步和世界文化发展产生深远影响。</a:t>
            </a:r>
            <a:r>
              <a:rPr lang="en-US" sz="2000" b="1" dirty="0" smtClean="0"/>
              <a:t>  2</a:t>
            </a:r>
            <a:endParaRPr lang="zh-CN" altLang="en-US" sz="2000" b="1" dirty="0"/>
          </a:p>
        </p:txBody>
      </p:sp>
      <p:sp>
        <p:nvSpPr>
          <p:cNvPr id="14" name="TextBox 13"/>
          <p:cNvSpPr txBox="1"/>
          <p:nvPr/>
        </p:nvSpPr>
        <p:spPr>
          <a:xfrm>
            <a:off x="214282" y="4286256"/>
            <a:ext cx="8858280" cy="2554545"/>
          </a:xfrm>
          <a:prstGeom prst="rect">
            <a:avLst/>
          </a:prstGeom>
          <a:solidFill>
            <a:schemeClr val="bg1"/>
          </a:solidFill>
        </p:spPr>
        <p:txBody>
          <a:bodyPr wrap="square" rtlCol="0">
            <a:spAutoFit/>
          </a:bodyPr>
          <a:lstStyle/>
          <a:p>
            <a:r>
              <a:rPr lang="zh-CN" altLang="en-US" sz="2000" b="1" dirty="0" smtClean="0">
                <a:solidFill>
                  <a:srgbClr val="C00000"/>
                </a:solidFill>
              </a:rPr>
              <a:t>（一）对外开放方面</a:t>
            </a:r>
            <a:r>
              <a:rPr lang="en-US" sz="2000" b="1" dirty="0" smtClean="0">
                <a:solidFill>
                  <a:srgbClr val="C00000"/>
                </a:solidFill>
              </a:rPr>
              <a:t>  </a:t>
            </a:r>
            <a:r>
              <a:rPr lang="en-US" sz="2000" b="1" dirty="0" err="1" smtClean="0">
                <a:solidFill>
                  <a:srgbClr val="C00000"/>
                </a:solidFill>
              </a:rPr>
              <a:t>wyy</a:t>
            </a:r>
            <a:r>
              <a:rPr lang="en-US" sz="2000" b="1" dirty="0" smtClean="0">
                <a:solidFill>
                  <a:srgbClr val="C00000"/>
                </a:solidFill>
              </a:rPr>
              <a:t>   5</a:t>
            </a:r>
            <a:endParaRPr lang="zh-CN" altLang="en-US" sz="2000" b="1" dirty="0" smtClean="0">
              <a:solidFill>
                <a:srgbClr val="C00000"/>
              </a:solidFill>
            </a:endParaRPr>
          </a:p>
          <a:p>
            <a:r>
              <a:rPr lang="zh-CN" altLang="en-US" sz="2000" b="1" dirty="0" smtClean="0">
                <a:solidFill>
                  <a:srgbClr val="C00000"/>
                </a:solidFill>
              </a:rPr>
              <a:t>①我国对外开放是对世界上所有国家开放，是经济、政治、文化等各个方面的全方位开放。 </a:t>
            </a:r>
            <a:r>
              <a:rPr lang="en-US" sz="2000" b="1" dirty="0" smtClean="0">
                <a:solidFill>
                  <a:srgbClr val="C00000"/>
                </a:solidFill>
              </a:rPr>
              <a:t>1          </a:t>
            </a:r>
            <a:endParaRPr lang="zh-CN" altLang="en-US" sz="2000" b="1" dirty="0" smtClean="0">
              <a:solidFill>
                <a:srgbClr val="C00000"/>
              </a:solidFill>
            </a:endParaRPr>
          </a:p>
          <a:p>
            <a:r>
              <a:rPr lang="zh-CN" altLang="en-US" sz="2000" b="1" dirty="0" smtClean="0"/>
              <a:t>②我国举办孔子学院，有利于我们以更积极姿态走向世界，坚持</a:t>
            </a:r>
            <a:r>
              <a:rPr lang="en-US" sz="2000" b="1" dirty="0" smtClean="0"/>
              <a:t>“</a:t>
            </a:r>
            <a:r>
              <a:rPr lang="zh-CN" altLang="en-US" sz="2000" b="1" dirty="0" smtClean="0"/>
              <a:t>引进来</a:t>
            </a:r>
            <a:r>
              <a:rPr lang="en-US" sz="2000" b="1" dirty="0" smtClean="0"/>
              <a:t>”</a:t>
            </a:r>
            <a:r>
              <a:rPr lang="zh-CN" altLang="en-US" sz="2000" b="1" dirty="0" smtClean="0"/>
              <a:t>和</a:t>
            </a:r>
            <a:r>
              <a:rPr lang="en-US" sz="2000" b="1" dirty="0" smtClean="0"/>
              <a:t>“</a:t>
            </a:r>
            <a:r>
              <a:rPr lang="zh-CN" altLang="en-US" sz="2000" b="1" dirty="0" smtClean="0"/>
              <a:t>走出去</a:t>
            </a:r>
            <a:r>
              <a:rPr lang="en-US" sz="2000" b="1" dirty="0" smtClean="0"/>
              <a:t>”</a:t>
            </a:r>
            <a:r>
              <a:rPr lang="zh-CN" altLang="en-US" sz="2000" b="1" dirty="0" smtClean="0"/>
              <a:t>相结合，全面提高开放水平。  书改</a:t>
            </a:r>
            <a:r>
              <a:rPr lang="en-US" sz="2000" b="1" dirty="0" smtClean="0"/>
              <a:t>  1    </a:t>
            </a:r>
            <a:r>
              <a:rPr lang="zh-CN" altLang="en-US" sz="2000" b="1" dirty="0" smtClean="0"/>
              <a:t>   ③孔子学院已经成为一张靓丽的中国名片，是迄今为止中国出口的最好最妙的文化产品。举办孔子学院，是我国文化教育领域对外开放重要成果的体现。可让更多外国人学习中国传统文化，感受到中华文化魅力，促进中外文化教育交流。     </a:t>
            </a:r>
            <a:r>
              <a:rPr lang="zh-CN" altLang="en-US" sz="2000" b="1" dirty="0" smtClean="0">
                <a:solidFill>
                  <a:srgbClr val="C00000"/>
                </a:solidFill>
              </a:rPr>
              <a:t>题中发挥   </a:t>
            </a:r>
            <a:r>
              <a:rPr lang="en-US" sz="2000" b="1" dirty="0" smtClean="0">
                <a:solidFill>
                  <a:srgbClr val="C00000"/>
                </a:solidFill>
              </a:rPr>
              <a:t>3</a:t>
            </a:r>
            <a:endParaRPr lang="zh-CN" altLang="en-US"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ssolv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ssolv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dissolv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dissolv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dissolv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dissolve">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dissolv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dissolve">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dissolve">
                                      <p:cBhvr>
                                        <p:cTn id="5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animBg="1"/>
      <p:bldP spid="11" grpId="0" animBg="1"/>
      <p:bldP spid="12" grpId="0" animBg="1"/>
      <p:bldP spid="13" grpId="0"/>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4282" y="281488"/>
            <a:ext cx="8715436" cy="5693866"/>
          </a:xfrm>
          <a:prstGeom prst="rect">
            <a:avLst/>
          </a:prstGeom>
          <a:noFill/>
        </p:spPr>
        <p:txBody>
          <a:bodyPr wrap="square" rtlCol="0">
            <a:spAutoFit/>
          </a:bodyPr>
          <a:lstStyle/>
          <a:p>
            <a:r>
              <a:rPr lang="zh-CN" altLang="en-US" sz="2800" b="1" dirty="0" smtClean="0"/>
              <a:t>        时事一：</a:t>
            </a:r>
            <a:r>
              <a:rPr lang="en-US" sz="2800" b="1" dirty="0" smtClean="0"/>
              <a:t> 1</a:t>
            </a:r>
            <a:r>
              <a:rPr lang="zh-CN" altLang="en-US" sz="2800" b="1" dirty="0" smtClean="0"/>
              <a:t>．材料分析题</a:t>
            </a:r>
            <a:r>
              <a:rPr lang="en-US" sz="2800" b="1" dirty="0" smtClean="0"/>
              <a:t>  12</a:t>
            </a:r>
            <a:r>
              <a:rPr lang="zh-CN" altLang="en-US" sz="2800" b="1" dirty="0" smtClean="0"/>
              <a:t>分</a:t>
            </a:r>
            <a:endParaRPr lang="zh-CN" altLang="en-US" sz="2800" dirty="0" smtClean="0"/>
          </a:p>
          <a:p>
            <a:r>
              <a:rPr lang="en-US" sz="2400" dirty="0" smtClean="0">
                <a:solidFill>
                  <a:srgbClr val="FF0000"/>
                </a:solidFill>
              </a:rPr>
              <a:t>   </a:t>
            </a:r>
            <a:r>
              <a:rPr lang="en-US" sz="2400" b="1" dirty="0" smtClean="0">
                <a:solidFill>
                  <a:srgbClr val="FF0000"/>
                </a:solidFill>
              </a:rPr>
              <a:t>  </a:t>
            </a:r>
            <a:r>
              <a:rPr lang="zh-CN" altLang="en-US" sz="2400" b="1" dirty="0" smtClean="0">
                <a:solidFill>
                  <a:srgbClr val="FF0000"/>
                </a:solidFill>
              </a:rPr>
              <a:t>    材料一：</a:t>
            </a:r>
            <a:r>
              <a:rPr lang="en-US" sz="2400" dirty="0" smtClean="0"/>
              <a:t>2014</a:t>
            </a:r>
            <a:r>
              <a:rPr lang="zh-CN" altLang="en-US" sz="2400" dirty="0" smtClean="0"/>
              <a:t>年</a:t>
            </a:r>
            <a:r>
              <a:rPr lang="en-US" sz="2400" dirty="0" smtClean="0"/>
              <a:t>6</a:t>
            </a:r>
            <a:r>
              <a:rPr lang="zh-CN" altLang="en-US" sz="2400" dirty="0" smtClean="0"/>
              <a:t>月</a:t>
            </a:r>
            <a:r>
              <a:rPr lang="en-US" sz="2400" dirty="0" smtClean="0"/>
              <a:t>10</a:t>
            </a:r>
            <a:r>
              <a:rPr lang="zh-CN" altLang="en-US" sz="2400" dirty="0" smtClean="0"/>
              <a:t>日，国务院新闻办公室发表</a:t>
            </a:r>
            <a:r>
              <a:rPr lang="en-US" altLang="zh-CN" sz="2400" dirty="0" smtClean="0"/>
              <a:t>《</a:t>
            </a:r>
            <a:r>
              <a:rPr lang="zh-CN" altLang="en-US" sz="2400" b="1" dirty="0" smtClean="0"/>
              <a:t>一国两制在香港特别行政区的实践</a:t>
            </a:r>
            <a:r>
              <a:rPr lang="en-US" altLang="zh-CN" sz="2400" dirty="0" smtClean="0"/>
              <a:t>》</a:t>
            </a:r>
            <a:r>
              <a:rPr lang="zh-CN" altLang="en-US" sz="2400" dirty="0" smtClean="0"/>
              <a:t>白皮书，这是中央政府第一次发表与香港有关的白皮书，是中央对香港基本方针政策的重要宣示，意义重大。 全面阐述了香港回归以来取得的巨大成就，重点阐述“一国两制”的一些新情况、新问题。</a:t>
            </a:r>
          </a:p>
          <a:p>
            <a:r>
              <a:rPr lang="en-US" sz="2400" dirty="0" smtClean="0"/>
              <a:t>    </a:t>
            </a:r>
            <a:r>
              <a:rPr lang="zh-CN" altLang="en-US" sz="2400" dirty="0" smtClean="0"/>
              <a:t>   </a:t>
            </a:r>
            <a:r>
              <a:rPr lang="en-US" sz="2400" dirty="0" smtClean="0"/>
              <a:t> </a:t>
            </a:r>
            <a:r>
              <a:rPr lang="zh-CN" altLang="en-US" sz="2400" b="1" dirty="0" smtClean="0">
                <a:solidFill>
                  <a:srgbClr val="FF0000"/>
                </a:solidFill>
              </a:rPr>
              <a:t>材料二：</a:t>
            </a:r>
            <a:r>
              <a:rPr lang="zh-CN" altLang="en-US" sz="2400" dirty="0" smtClean="0"/>
              <a:t>实践证明，“一国两制”不仅是解决历史遗留的香港问题的最佳方案，也是香港回归后保持长期的繁荣稳定的最佳制度安排。坚定不移推进“一国两制”事业，是包括香港同胞在内的全体中华儿女的共同愿望，符合国家和民族的根本利益，符合香港的整体和长远利益，也符合外来投资者的利益。</a:t>
            </a:r>
          </a:p>
          <a:p>
            <a:r>
              <a:rPr lang="en-US" sz="2400" b="1" dirty="0" smtClean="0"/>
              <a:t> </a:t>
            </a:r>
          </a:p>
          <a:p>
            <a:r>
              <a:rPr lang="en-US" sz="2400" b="1" dirty="0" smtClean="0"/>
              <a:t>  </a:t>
            </a:r>
            <a:r>
              <a:rPr lang="zh-CN" altLang="en-US" sz="2400" b="1" dirty="0" smtClean="0"/>
              <a:t>（</a:t>
            </a:r>
            <a:r>
              <a:rPr lang="en-US" sz="2400" b="1" dirty="0" smtClean="0"/>
              <a:t>1</a:t>
            </a:r>
            <a:r>
              <a:rPr lang="zh-CN" altLang="en-US" sz="2400" b="1" dirty="0" smtClean="0"/>
              <a:t>）结合材料和所学知识</a:t>
            </a:r>
            <a:r>
              <a:rPr lang="en-US" sz="2400" b="1" dirty="0" smtClean="0"/>
              <a:t>,</a:t>
            </a:r>
            <a:r>
              <a:rPr lang="zh-CN" altLang="en-US" sz="2400" b="1" dirty="0" smtClean="0"/>
              <a:t>简要评述“一国两制”的伟大构想。</a:t>
            </a:r>
            <a:endParaRPr lang="zh-CN" altLang="en-US" sz="2400" dirty="0" smtClean="0"/>
          </a:p>
          <a:p>
            <a:r>
              <a:rPr lang="en-US" sz="2400" b="1" dirty="0" smtClean="0"/>
              <a:t> </a:t>
            </a:r>
            <a:endParaRPr lang="zh-CN" altLang="en-US" sz="2400" dirty="0" smtClean="0"/>
          </a:p>
          <a:p>
            <a:r>
              <a:rPr lang="en-US" sz="2400" b="1" dirty="0" smtClean="0"/>
              <a:t>  </a:t>
            </a:r>
            <a:r>
              <a:rPr lang="zh-CN" altLang="en-US" sz="2400" b="1" dirty="0" smtClean="0"/>
              <a:t>（</a:t>
            </a:r>
            <a:r>
              <a:rPr lang="en-US" sz="2400" b="1" dirty="0" smtClean="0"/>
              <a:t>2</a:t>
            </a:r>
            <a:r>
              <a:rPr lang="zh-CN" altLang="en-US" sz="2400" b="1" dirty="0" smtClean="0"/>
              <a:t>）在当前形势下，我们应该如何正确贯彻这一构想？</a:t>
            </a:r>
            <a:endParaRPr lang="zh-CN" altLang="en-US" dirty="0"/>
          </a:p>
        </p:txBody>
      </p:sp>
      <p:sp>
        <p:nvSpPr>
          <p:cNvPr id="4" name="Oval 3"/>
          <p:cNvSpPr>
            <a:spLocks noChangeArrowheads="1"/>
          </p:cNvSpPr>
          <p:nvPr/>
        </p:nvSpPr>
        <p:spPr bwMode="auto">
          <a:xfrm>
            <a:off x="1071538" y="4714884"/>
            <a:ext cx="3000396" cy="500066"/>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Oval 3"/>
          <p:cNvSpPr>
            <a:spLocks noChangeArrowheads="1"/>
          </p:cNvSpPr>
          <p:nvPr/>
        </p:nvSpPr>
        <p:spPr bwMode="auto">
          <a:xfrm>
            <a:off x="4572000" y="4643446"/>
            <a:ext cx="3000396" cy="500066"/>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6" name="Oval 3"/>
          <p:cNvSpPr>
            <a:spLocks noChangeArrowheads="1"/>
          </p:cNvSpPr>
          <p:nvPr/>
        </p:nvSpPr>
        <p:spPr bwMode="auto">
          <a:xfrm>
            <a:off x="3500430" y="5429264"/>
            <a:ext cx="5000660" cy="500066"/>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06" y="857232"/>
            <a:ext cx="9072594" cy="2677656"/>
          </a:xfrm>
          <a:prstGeom prst="rect">
            <a:avLst/>
          </a:prstGeom>
          <a:noFill/>
        </p:spPr>
        <p:txBody>
          <a:bodyPr wrap="square" rtlCol="0">
            <a:spAutoFit/>
          </a:bodyPr>
          <a:lstStyle/>
          <a:p>
            <a:r>
              <a:rPr lang="zh-CN" altLang="en-US" sz="2400" b="1" dirty="0" smtClean="0"/>
              <a:t> ①</a:t>
            </a:r>
            <a:r>
              <a:rPr lang="zh-CN" altLang="en-US" sz="2400" b="1" dirty="0" smtClean="0">
                <a:solidFill>
                  <a:srgbClr val="C00000"/>
                </a:solidFill>
              </a:rPr>
              <a:t>为了最终完成祖国统一大业</a:t>
            </a:r>
            <a:r>
              <a:rPr lang="en-US" sz="2400" b="1" dirty="0" smtClean="0">
                <a:solidFill>
                  <a:srgbClr val="C00000"/>
                </a:solidFill>
              </a:rPr>
              <a:t>,</a:t>
            </a:r>
            <a:r>
              <a:rPr lang="zh-CN" altLang="en-US" sz="2400" b="1" dirty="0" smtClean="0">
                <a:solidFill>
                  <a:srgbClr val="C00000"/>
                </a:solidFill>
              </a:rPr>
              <a:t>党和政府制定了“一个国家，两种制度”的基本方针。 （可当角度 ）  </a:t>
            </a:r>
            <a:r>
              <a:rPr lang="zh-CN" altLang="en-US" sz="2400" dirty="0" smtClean="0"/>
              <a:t>“一个国家”，是指中国的主权和领土必须完整，不容分割，中国是一个统一国家。 “两种制度”是指在一个中国的前提下，国家的主体坚持社会主义制度，香港、澳门、台湾保持原有的资本主义制度和生活方式长期不变。 </a:t>
            </a:r>
            <a:r>
              <a:rPr lang="en-US" sz="2400" dirty="0" smtClean="0"/>
              <a:t>3</a:t>
            </a:r>
            <a:r>
              <a:rPr lang="en-US" sz="2400" b="1" dirty="0" smtClean="0"/>
              <a:t>                  </a:t>
            </a:r>
            <a:endParaRPr lang="zh-CN" altLang="en-US" sz="2400" dirty="0" smtClean="0"/>
          </a:p>
          <a:p>
            <a:r>
              <a:rPr lang="zh-CN" altLang="en-US" sz="2400" dirty="0" smtClean="0"/>
              <a:t>②事实证明，</a:t>
            </a:r>
            <a:r>
              <a:rPr lang="en-US" sz="2400" dirty="0" smtClean="0"/>
              <a:t>“</a:t>
            </a:r>
            <a:r>
              <a:rPr lang="zh-CN" altLang="en-US" sz="2400" dirty="0" smtClean="0"/>
              <a:t>一国两制</a:t>
            </a:r>
            <a:r>
              <a:rPr lang="en-US" sz="2400" dirty="0" smtClean="0"/>
              <a:t>”</a:t>
            </a:r>
            <a:r>
              <a:rPr lang="zh-CN" altLang="en-US" sz="2400" dirty="0" smtClean="0"/>
              <a:t>方针是正确的，具有强大的生命力。</a:t>
            </a:r>
            <a:r>
              <a:rPr lang="en-US" sz="2400" dirty="0" smtClean="0"/>
              <a:t>“</a:t>
            </a:r>
            <a:r>
              <a:rPr lang="zh-CN" altLang="en-US" sz="2400" dirty="0" smtClean="0"/>
              <a:t>一国两制</a:t>
            </a:r>
            <a:r>
              <a:rPr lang="en-US" sz="2400" dirty="0" smtClean="0"/>
              <a:t>”</a:t>
            </a:r>
            <a:r>
              <a:rPr lang="zh-CN" altLang="en-US" sz="2400" dirty="0" smtClean="0"/>
              <a:t>的方针，保持了香港、澳门特区的繁荣、稳定和发展。</a:t>
            </a:r>
            <a:r>
              <a:rPr lang="en-US" sz="2400" dirty="0" smtClean="0"/>
              <a:t>2</a:t>
            </a:r>
            <a:endParaRPr lang="zh-CN" altLang="en-US" sz="2400" dirty="0"/>
          </a:p>
        </p:txBody>
      </p:sp>
      <p:sp>
        <p:nvSpPr>
          <p:cNvPr id="4" name="TextBox 3"/>
          <p:cNvSpPr txBox="1"/>
          <p:nvPr/>
        </p:nvSpPr>
        <p:spPr>
          <a:xfrm>
            <a:off x="71406" y="3571876"/>
            <a:ext cx="9001156" cy="1569660"/>
          </a:xfrm>
          <a:prstGeom prst="rect">
            <a:avLst/>
          </a:prstGeom>
          <a:noFill/>
        </p:spPr>
        <p:txBody>
          <a:bodyPr wrap="square" rtlCol="0">
            <a:spAutoFit/>
          </a:bodyPr>
          <a:lstStyle/>
          <a:p>
            <a:r>
              <a:rPr lang="zh-CN" altLang="en-US" sz="2400" dirty="0" smtClean="0"/>
              <a:t>③“一国两制”不仅是解决历史遗留的香港问题的最佳方案，也是香港回归后保持长期的繁荣稳定的最佳制度安排。坚定不移推进“一国两制”事业，符合国家和民族的根本利益，符合香港的整体和长远利益，也符合外来投资者的利益。         </a:t>
            </a:r>
            <a:r>
              <a:rPr lang="zh-CN" altLang="en-US" sz="2400" dirty="0" smtClean="0">
                <a:solidFill>
                  <a:srgbClr val="C00000"/>
                </a:solidFill>
              </a:rPr>
              <a:t>必答</a:t>
            </a:r>
            <a:r>
              <a:rPr lang="en-US" sz="2400" dirty="0" smtClean="0">
                <a:solidFill>
                  <a:srgbClr val="C00000"/>
                </a:solidFill>
              </a:rPr>
              <a:t> 3</a:t>
            </a:r>
            <a:endParaRPr lang="zh-CN" altLang="en-US" sz="2400" dirty="0">
              <a:solidFill>
                <a:srgbClr val="C00000"/>
              </a:solidFill>
            </a:endParaRPr>
          </a:p>
        </p:txBody>
      </p:sp>
      <p:sp>
        <p:nvSpPr>
          <p:cNvPr id="5" name="TextBox 4"/>
          <p:cNvSpPr txBox="1"/>
          <p:nvPr/>
        </p:nvSpPr>
        <p:spPr>
          <a:xfrm>
            <a:off x="71406" y="5286388"/>
            <a:ext cx="8858279" cy="1569660"/>
          </a:xfrm>
          <a:prstGeom prst="rect">
            <a:avLst/>
          </a:prstGeom>
          <a:noFill/>
          <a:ln>
            <a:solidFill>
              <a:srgbClr val="C00000"/>
            </a:solidFill>
          </a:ln>
        </p:spPr>
        <p:txBody>
          <a:bodyPr wrap="square" rtlCol="0">
            <a:spAutoFit/>
          </a:bodyPr>
          <a:lstStyle/>
          <a:p>
            <a:r>
              <a:rPr lang="zh-CN" altLang="en-US" sz="2400" b="1" dirty="0" smtClean="0">
                <a:solidFill>
                  <a:srgbClr val="C00000"/>
                </a:solidFill>
              </a:rPr>
              <a:t>若针对台湾：</a:t>
            </a:r>
            <a:r>
              <a:rPr lang="zh-CN" altLang="en-US" sz="2400" dirty="0" smtClean="0">
                <a:solidFill>
                  <a:srgbClr val="C00000"/>
                </a:solidFill>
              </a:rPr>
              <a:t>可参考指导书观点</a:t>
            </a:r>
            <a:r>
              <a:rPr lang="en-US" sz="2400" dirty="0" smtClean="0">
                <a:solidFill>
                  <a:srgbClr val="C00000"/>
                </a:solidFill>
              </a:rPr>
              <a:t>p48hh h   </a:t>
            </a:r>
            <a:endParaRPr lang="zh-CN" altLang="en-US" sz="2400" dirty="0" smtClean="0">
              <a:solidFill>
                <a:srgbClr val="C00000"/>
              </a:solidFill>
            </a:endParaRPr>
          </a:p>
          <a:p>
            <a:r>
              <a:rPr lang="en-US" sz="2400" b="1" dirty="0" smtClean="0">
                <a:solidFill>
                  <a:srgbClr val="C00000"/>
                </a:solidFill>
              </a:rPr>
              <a:t> </a:t>
            </a:r>
            <a:r>
              <a:rPr lang="zh-CN" altLang="en-US" sz="2400" b="1" dirty="0" smtClean="0">
                <a:solidFill>
                  <a:srgbClr val="C00000"/>
                </a:solidFill>
              </a:rPr>
              <a:t>若针对香港    </a:t>
            </a:r>
            <a:r>
              <a:rPr lang="zh-CN" altLang="en-US" sz="2400" dirty="0" smtClean="0"/>
              <a:t>①坚决维护宪法和香港基本法的权威</a:t>
            </a:r>
            <a:r>
              <a:rPr lang="en-US" sz="2400" dirty="0" smtClean="0"/>
              <a:t>.   </a:t>
            </a:r>
            <a:r>
              <a:rPr lang="zh-CN" altLang="en-US" sz="2400" dirty="0" smtClean="0"/>
              <a:t>②坚持以爱国者为主体的“港人治港</a:t>
            </a:r>
            <a:r>
              <a:rPr lang="en-US" sz="2400" dirty="0" smtClean="0"/>
              <a:t>”</a:t>
            </a:r>
            <a:r>
              <a:rPr lang="zh-CN" altLang="en-US" sz="2400" dirty="0" smtClean="0"/>
              <a:t>。③坚定支持行政长官和特别行政区政府依法施政。</a:t>
            </a:r>
            <a:r>
              <a:rPr lang="en-US" sz="2400" b="1" dirty="0" smtClean="0"/>
              <a:t>  </a:t>
            </a:r>
            <a:r>
              <a:rPr lang="zh-CN" altLang="en-US" sz="2400" dirty="0" smtClean="0"/>
              <a:t>④继续推动内地与香港交流合作。</a:t>
            </a:r>
            <a:r>
              <a:rPr lang="zh-CN" altLang="en-US" sz="2400" b="1" dirty="0" smtClean="0"/>
              <a:t>抄</a:t>
            </a:r>
            <a:endParaRPr lang="zh-CN" altLang="en-US" sz="2400" dirty="0"/>
          </a:p>
        </p:txBody>
      </p:sp>
      <p:sp>
        <p:nvSpPr>
          <p:cNvPr id="6" name="TextBox 5"/>
          <p:cNvSpPr txBox="1"/>
          <p:nvPr/>
        </p:nvSpPr>
        <p:spPr>
          <a:xfrm>
            <a:off x="142844" y="324129"/>
            <a:ext cx="8773556" cy="461665"/>
          </a:xfrm>
          <a:prstGeom prst="rect">
            <a:avLst/>
          </a:prstGeom>
          <a:noFill/>
        </p:spPr>
        <p:txBody>
          <a:bodyPr wrap="square" rtlCol="0">
            <a:spAutoFit/>
          </a:bodyPr>
          <a:lstStyle/>
          <a:p>
            <a:r>
              <a:rPr lang="zh-CN" altLang="en-US" sz="2400" b="1" dirty="0" smtClean="0"/>
              <a:t>（</a:t>
            </a:r>
            <a:r>
              <a:rPr lang="en-US" sz="2400" b="1" dirty="0" smtClean="0"/>
              <a:t>1</a:t>
            </a:r>
            <a:r>
              <a:rPr lang="zh-CN" altLang="en-US" sz="2400" b="1" dirty="0" smtClean="0"/>
              <a:t>）结合材料和所学知识</a:t>
            </a:r>
            <a:r>
              <a:rPr lang="en-US" sz="2400" b="1" dirty="0" smtClean="0"/>
              <a:t>,</a:t>
            </a:r>
            <a:r>
              <a:rPr lang="zh-CN" altLang="en-US" sz="2400" b="1" dirty="0" smtClean="0"/>
              <a:t>简要评述“一国两制”的伟大构想。</a:t>
            </a:r>
            <a:endParaRPr lang="zh-CN" altLang="en-US" sz="2400" dirty="0"/>
          </a:p>
        </p:txBody>
      </p:sp>
      <p:sp>
        <p:nvSpPr>
          <p:cNvPr id="7" name="Oval 3"/>
          <p:cNvSpPr>
            <a:spLocks noChangeArrowheads="1"/>
          </p:cNvSpPr>
          <p:nvPr/>
        </p:nvSpPr>
        <p:spPr bwMode="auto">
          <a:xfrm>
            <a:off x="928662" y="285728"/>
            <a:ext cx="3000396" cy="500066"/>
          </a:xfrm>
          <a:prstGeom prst="ellipse">
            <a:avLst/>
          </a:prstGeom>
          <a:noFill/>
          <a:ln w="57150">
            <a:solidFill>
              <a:srgbClr val="FF0000"/>
            </a:solidFill>
            <a:round/>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522</TotalTime>
  <Words>4019</Words>
  <PresentationFormat>全屏显示(4:3)</PresentationFormat>
  <Paragraphs>194</Paragraphs>
  <Slides>18</Slides>
  <Notes>0</Notes>
  <HiddenSlides>0</HiddenSlides>
  <MMClips>0</MMClips>
  <ScaleCrop>false</ScaleCrop>
  <HeadingPairs>
    <vt:vector size="4" baseType="variant">
      <vt:variant>
        <vt:lpstr>主题</vt:lpstr>
      </vt:variant>
      <vt:variant>
        <vt:i4>1</vt:i4>
      </vt:variant>
      <vt:variant>
        <vt:lpstr>幻灯片标题</vt:lpstr>
      </vt:variant>
      <vt:variant>
        <vt:i4>18</vt:i4>
      </vt:variant>
    </vt:vector>
  </HeadingPairs>
  <TitlesOfParts>
    <vt:vector size="19"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dc:creator>
  <cp:lastModifiedBy>User</cp:lastModifiedBy>
  <cp:revision>83</cp:revision>
  <dcterms:created xsi:type="dcterms:W3CDTF">2015-04-25T14:33:38Z</dcterms:created>
  <dcterms:modified xsi:type="dcterms:W3CDTF">2015-04-29T11:51:49Z</dcterms:modified>
</cp:coreProperties>
</file>