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7"/>
  </p:notesMasterIdLst>
  <p:sldIdLst>
    <p:sldId id="1162" r:id="rId2"/>
    <p:sldId id="466" r:id="rId3"/>
    <p:sldId id="467" r:id="rId4"/>
    <p:sldId id="1163" r:id="rId5"/>
    <p:sldId id="1264" r:id="rId6"/>
    <p:sldId id="1164" r:id="rId7"/>
    <p:sldId id="257" r:id="rId8"/>
    <p:sldId id="468" r:id="rId9"/>
    <p:sldId id="1166" r:id="rId10"/>
    <p:sldId id="1168" r:id="rId11"/>
    <p:sldId id="471" r:id="rId12"/>
    <p:sldId id="1169" r:id="rId13"/>
    <p:sldId id="472" r:id="rId14"/>
    <p:sldId id="473" r:id="rId15"/>
    <p:sldId id="474" r:id="rId16"/>
    <p:sldId id="475" r:id="rId17"/>
    <p:sldId id="476" r:id="rId18"/>
    <p:sldId id="1262" r:id="rId19"/>
    <p:sldId id="477" r:id="rId20"/>
    <p:sldId id="478" r:id="rId21"/>
    <p:sldId id="479" r:id="rId22"/>
    <p:sldId id="480" r:id="rId23"/>
    <p:sldId id="481" r:id="rId24"/>
    <p:sldId id="1286" r:id="rId25"/>
    <p:sldId id="1287" r:id="rId26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90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9" d="100"/>
          <a:sy n="79" d="100"/>
        </p:scale>
        <p:origin x="54" y="54"/>
      </p:cViewPr>
      <p:guideLst>
        <p:guide orient="horz" pos="2160"/>
        <p:guide pos="2908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767700-D16C-4035-AD83-D0E984BDAB21}" type="datetimeFigureOut">
              <a:rPr lang="zh-CN" altLang="en-US" smtClean="0"/>
              <a:t>2019/1/8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725DA68-E928-4173-A688-16BA3AAD73F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2019/1/8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2019/1/8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2019/1/8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2019/1/8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2019/1/8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2019/1/8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Media">
  <p:cSld name="标题，文本与媒体剪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媒体占位符 3"/>
          <p:cNvSpPr>
            <a:spLocks noGrp="1"/>
          </p:cNvSpPr>
          <p:nvPr>
            <p:ph type="media"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9ADF5955-A2D6-48A1-A04B-C20E3C2CD597}" type="slidenum">
              <a:rPr lang="en-US" altLang="zh-CN"/>
              <a:t>‹#›</a:t>
            </a:fld>
            <a:endParaRPr lang="en-US" altLang="zh-CN"/>
          </a:p>
        </p:txBody>
      </p:sp>
    </p:spTree>
  </p:cSld>
  <p:clrMapOvr>
    <a:masterClrMapping/>
  </p:clrMapOvr>
  <p:transition>
    <p:checker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>
  <p:cSld name="标题，文本与剪贴画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37160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457200" y="1981200"/>
            <a:ext cx="4038600" cy="3886200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剪贴画占位符 3"/>
          <p:cNvSpPr>
            <a:spLocks noGrp="1"/>
          </p:cNvSpPr>
          <p:nvPr>
            <p:ph type="clipArt" sz="half" idx="2"/>
          </p:nvPr>
        </p:nvSpPr>
        <p:spPr>
          <a:xfrm>
            <a:off x="4648200" y="1981200"/>
            <a:ext cx="4038600" cy="38862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0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1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89FDCEC1-FFCD-4AE6-A201-60F76C6D024C}" type="slidenum">
              <a:rPr lang="en-US" altLang="zh-CN"/>
              <a:t>‹#›</a:t>
            </a:fld>
            <a:endParaRPr lang="en-US" altLang="zh-CN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2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</p:spTree>
  </p:cSld>
  <p:clrMapOvr>
    <a:masterClrMapping/>
  </p:clrMapOvr>
  <p:transition spd="med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>
  <p:cSld name="标题，两项小型内容和一项型大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37160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quarter" idx="1"/>
          </p:nvPr>
        </p:nvSpPr>
        <p:spPr>
          <a:xfrm>
            <a:off x="457200" y="1981200"/>
            <a:ext cx="4038600" cy="1866900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57200" y="4000500"/>
            <a:ext cx="4038600" cy="1866900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内容占位符 4"/>
          <p:cNvSpPr>
            <a:spLocks noGrp="1"/>
          </p:cNvSpPr>
          <p:nvPr>
            <p:ph sz="half" idx="3"/>
          </p:nvPr>
        </p:nvSpPr>
        <p:spPr>
          <a:xfrm>
            <a:off x="4648200" y="1981200"/>
            <a:ext cx="4038600" cy="3886200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0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1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57F34D75-325A-4FA5-8F69-86FEE1E00FEE}" type="slidenum">
              <a:rPr lang="en-US" altLang="zh-CN"/>
              <a:t>‹#›</a:t>
            </a:fld>
            <a:endParaRPr lang="en-US" altLang="zh-CN"/>
          </a:p>
        </p:txBody>
      </p:sp>
      <p:sp>
        <p:nvSpPr>
          <p:cNvPr id="8" name="日期占位符 7"/>
          <p:cNvSpPr>
            <a:spLocks noGrp="1"/>
          </p:cNvSpPr>
          <p:nvPr>
            <p:ph type="dt" sz="half" idx="12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</p:spTree>
  </p:cSld>
  <p:clrMapOvr>
    <a:masterClrMapping/>
  </p:clrMapOvr>
  <p:transition spd="med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01625" y="609600"/>
            <a:ext cx="8540750" cy="114300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301625" y="1905000"/>
            <a:ext cx="4194175" cy="4194175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648200" y="1905000"/>
            <a:ext cx="4194175" cy="4194175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301625" y="6245225"/>
            <a:ext cx="2289175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289175" cy="476250"/>
          </a:xfrm>
        </p:spPr>
        <p:txBody>
          <a:bodyPr/>
          <a:lstStyle>
            <a:lvl1pPr>
              <a:defRPr/>
            </a:lvl1pPr>
          </a:lstStyle>
          <a:p>
            <a:fld id="{E0A97615-BEF0-46D8-BC2B-AEA75B9FB133}" type="slidenum">
              <a:rPr lang="en-US" altLang="zh-CN"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2019/1/8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baishaocheng20051018191422/&#21476;&#35799;&#21517;&#21477;&#36816;&#29992;/&#22269;&#30772;&#23665;&#27827;&#22312;/&#21776;&#35799;&#37197;&#30011;.files/tsph005.jpg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file:///D:\&#20843;&#24180;&#32423;&#19978;&#20876;\&#20010;&#20154;&#22791;&#35838;\25&#26460;&#29995;&#35799;&#19977;&#39318;\&#26149;&#26395;&#26391;&#35835;&#65288;&#30007;&#65289;.wav" TargetMode="External"/><Relationship Id="rId1" Type="http://schemas.microsoft.com/office/2007/relationships/media" Target="file:///D:\&#20843;&#24180;&#32423;&#19978;&#20876;\&#20010;&#20154;&#22791;&#35838;\25&#26460;&#29995;&#35799;&#19977;&#39318;\&#26149;&#26395;&#26391;&#35835;&#65288;&#30007;&#65289;.wav" TargetMode="External"/><Relationship Id="rId6" Type="http://schemas.openxmlformats.org/officeDocument/2006/relationships/hyperlink" Target="&#26149;&#26395;.swf" TargetMode="Externa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内容占位符 3" descr="tim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71020712" y="381398992"/>
            <a:ext cx="9088755" cy="6847205"/>
          </a:xfrm>
          <a:prstGeom prst="rect">
            <a:avLst/>
          </a:prstGeom>
        </p:spPr>
      </p:pic>
      <p:sp>
        <p:nvSpPr>
          <p:cNvPr id="679939" name="矩形 679938"/>
          <p:cNvSpPr/>
          <p:nvPr/>
        </p:nvSpPr>
        <p:spPr>
          <a:xfrm>
            <a:off x="457200" y="879475"/>
            <a:ext cx="3865880" cy="1511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lstStyle/>
          <a:p>
            <a:pPr algn="ctr"/>
            <a:r>
              <a:rPr lang="zh-CN" altLang="en-US" sz="4800" b="1">
                <a:ln w="19050" cap="flat" cmpd="sng">
                  <a:solidFill>
                    <a:srgbClr val="99CC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楷体_GB2312" charset="0"/>
                <a:ea typeface="楷体_GB2312" charset="0"/>
              </a:rPr>
              <a:t>春 望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9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6799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993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6867" name="文本框 676866"/>
          <p:cNvSpPr txBox="1"/>
          <p:nvPr/>
        </p:nvSpPr>
        <p:spPr>
          <a:xfrm>
            <a:off x="1113790" y="189230"/>
            <a:ext cx="7735570" cy="701611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dirty="0">
                <a:solidFill>
                  <a:srgbClr val="3333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</a:rPr>
              <a:t>    </a:t>
            </a:r>
            <a:r>
              <a:rPr lang="zh-CN" altLang="en-US" sz="36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</a:rPr>
              <a:t>天宝十四载（</a:t>
            </a:r>
            <a:r>
              <a:rPr lang="en-US" altLang="zh-CN" sz="36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</a:rPr>
              <a:t>755</a:t>
            </a:r>
            <a:r>
              <a:rPr lang="zh-CN" altLang="en-US" sz="36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</a:rPr>
              <a:t>）十一月，诗人赴奉先（今陕西蒲城）探亲，未几，安禄山发动叛乱。次年五月，贼破潼关，诗人被迫北上避难。七月，肃宗即位于灵武（今属宁夏），诗人闻讯后前往投奔，不料中途为贼兵所俘，被押至长安；因他官卑职小，未被囚禁。第二年四月，他乘隙逃离长安，历尽千心万苦，终于到达了当时朝廷的所在地</a:t>
            </a:r>
            <a:r>
              <a:rPr lang="en-US" altLang="zh-CN" sz="36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—</a:t>
            </a:r>
            <a:r>
              <a:rPr lang="zh-CN" altLang="en-US" sz="36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</a:rPr>
              <a:t>凤翔县。</a:t>
            </a:r>
            <a:r>
              <a:rPr lang="zh-CN" altLang="en-US" sz="3600" b="1" dirty="0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</a:rPr>
              <a:t>这首诗是诗人逃离长安前一个月写的。</a:t>
            </a:r>
          </a:p>
          <a:p>
            <a:pPr>
              <a:spcBef>
                <a:spcPct val="50000"/>
              </a:spcBef>
            </a:pPr>
            <a:endParaRPr lang="zh-CN" altLang="en-US" sz="3600" b="1" dirty="0"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676868" name="矩形 676867"/>
          <p:cNvSpPr/>
          <p:nvPr/>
        </p:nvSpPr>
        <p:spPr>
          <a:xfrm rot="5400000">
            <a:off x="-1112520" y="1685290"/>
            <a:ext cx="3505200" cy="1117600"/>
          </a:xfrm>
          <a:prstGeom prst="rect">
            <a:avLst/>
          </a:prstGeom>
        </p:spPr>
        <p:txBody>
          <a:bodyPr vert="eaVert" wrap="none" fromWordArt="1">
            <a:prstTxWarp prst="textDoubleWave1">
              <a:avLst>
                <a:gd name="adj1" fmla="val 6500"/>
                <a:gd name="adj2" fmla="val 0"/>
              </a:avLst>
            </a:prstTxWarp>
            <a:normAutofit/>
          </a:bodyPr>
          <a:lstStyle/>
          <a:p>
            <a:pPr algn="ctr"/>
            <a:r>
              <a:rPr lang="zh-CN" altLang="en-US" sz="4800" b="1" spc="-480">
                <a:ln w="12700" cap="flat" cmpd="sng">
                  <a:solidFill>
                    <a:srgbClr val="FF66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9900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华文行楷" charset="0"/>
                <a:ea typeface="华文行楷" charset="0"/>
              </a:rPr>
              <a:t>写作背景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768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768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686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7652" name="矩形 667651"/>
          <p:cNvSpPr/>
          <p:nvPr/>
        </p:nvSpPr>
        <p:spPr>
          <a:xfrm>
            <a:off x="475933" y="1091565"/>
            <a:ext cx="6336030" cy="70675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buClrTx/>
            </a:pPr>
            <a:r>
              <a:rPr lang="en-US" altLang="zh-CN" sz="400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rial" panose="020B0604020202020204" pitchFamily="34" charset="0"/>
                <a:ea typeface="华文中宋" pitchFamily="2" charset="-122"/>
              </a:rPr>
              <a:t>1</a:t>
            </a:r>
            <a:r>
              <a:rPr lang="zh-CN" altLang="zh-CN" sz="400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rial" panose="020B0604020202020204" pitchFamily="34" charset="0"/>
                <a:ea typeface="华文中宋" pitchFamily="2" charset="-122"/>
              </a:rPr>
              <a:t>、</a:t>
            </a:r>
            <a:r>
              <a:rPr lang="zh-CN" altLang="en-US" sz="400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rial" panose="020B0604020202020204" pitchFamily="34" charset="0"/>
                <a:ea typeface="华文中宋" pitchFamily="2" charset="-122"/>
              </a:rPr>
              <a:t>如何理解题目“春望”</a:t>
            </a:r>
            <a:r>
              <a:rPr lang="en-US" altLang="zh-CN" sz="400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rial" panose="020B0604020202020204" pitchFamily="34" charset="0"/>
                <a:ea typeface="华文中宋" pitchFamily="2" charset="-122"/>
              </a:rPr>
              <a:t>?</a:t>
            </a:r>
          </a:p>
        </p:txBody>
      </p:sp>
      <p:sp>
        <p:nvSpPr>
          <p:cNvPr id="667653" name="矩形 667652"/>
          <p:cNvSpPr/>
          <p:nvPr/>
        </p:nvSpPr>
        <p:spPr>
          <a:xfrm>
            <a:off x="792163" y="1943100"/>
            <a:ext cx="7829550" cy="13220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buClrTx/>
            </a:pPr>
            <a:r>
              <a:rPr lang="en-US" altLang="zh-CN" sz="4000" b="1">
                <a:solidFill>
                  <a:schemeClr val="tx1"/>
                </a:solidFill>
                <a:latin typeface="Arial" panose="020B0604020202020204" pitchFamily="34" charset="0"/>
                <a:ea typeface="华文中宋" pitchFamily="2" charset="-122"/>
              </a:rPr>
              <a:t>(</a:t>
            </a:r>
            <a:r>
              <a:rPr lang="zh-CN" altLang="en-US" sz="4000" b="1" dirty="0">
                <a:solidFill>
                  <a:schemeClr val="tx1"/>
                </a:solidFill>
                <a:latin typeface="Arial" panose="020B0604020202020204" pitchFamily="34" charset="0"/>
                <a:ea typeface="华文中宋" pitchFamily="2" charset="-122"/>
              </a:rPr>
              <a:t>在</a:t>
            </a:r>
            <a:r>
              <a:rPr lang="zh-CN" altLang="en-US" sz="4000" b="1" dirty="0">
                <a:solidFill>
                  <a:srgbClr val="FF0000"/>
                </a:solidFill>
                <a:latin typeface="Arial" panose="020B0604020202020204" pitchFamily="34" charset="0"/>
                <a:ea typeface="华文中宋" pitchFamily="2" charset="-122"/>
              </a:rPr>
              <a:t>春天</a:t>
            </a:r>
            <a:r>
              <a:rPr lang="zh-CN" altLang="en-US" sz="4000" b="1" dirty="0">
                <a:solidFill>
                  <a:schemeClr val="tx1"/>
                </a:solidFill>
                <a:latin typeface="Arial" panose="020B0604020202020204" pitchFamily="34" charset="0"/>
                <a:ea typeface="华文中宋" pitchFamily="2" charset="-122"/>
              </a:rPr>
              <a:t>，诗人</a:t>
            </a:r>
            <a:r>
              <a:rPr lang="zh-CN" altLang="en-US" sz="4000" b="1" dirty="0">
                <a:solidFill>
                  <a:srgbClr val="FF0000"/>
                </a:solidFill>
                <a:latin typeface="Arial" panose="020B0604020202020204" pitchFamily="34" charset="0"/>
                <a:ea typeface="华文中宋" pitchFamily="2" charset="-122"/>
              </a:rPr>
              <a:t>看</a:t>
            </a:r>
            <a:r>
              <a:rPr lang="zh-CN" altLang="en-US" sz="4000" b="1" dirty="0">
                <a:solidFill>
                  <a:schemeClr val="tx1"/>
                </a:solidFill>
                <a:latin typeface="Arial" panose="020B0604020202020204" pitchFamily="34" charset="0"/>
                <a:ea typeface="华文中宋" pitchFamily="2" charset="-122"/>
              </a:rPr>
              <a:t>到长安的景象，借以抒怀</a:t>
            </a:r>
            <a:r>
              <a:rPr lang="en-US" altLang="zh-CN" sz="4000" b="1">
                <a:solidFill>
                  <a:schemeClr val="tx1"/>
                </a:solidFill>
                <a:latin typeface="Arial" panose="020B0604020202020204" pitchFamily="34" charset="0"/>
                <a:ea typeface="华文中宋" pitchFamily="2" charset="-122"/>
              </a:rPr>
              <a:t>)</a:t>
            </a:r>
          </a:p>
        </p:txBody>
      </p:sp>
      <p:sp>
        <p:nvSpPr>
          <p:cNvPr id="667657" name="矩形 667656"/>
          <p:cNvSpPr/>
          <p:nvPr/>
        </p:nvSpPr>
        <p:spPr>
          <a:xfrm>
            <a:off x="304800" y="152400"/>
            <a:ext cx="2286000" cy="685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lstStyle/>
          <a:p>
            <a:pPr algn="ctr"/>
            <a:r>
              <a:rPr lang="zh-CN" altLang="en-US" sz="3600" b="1">
                <a:ln w="12700" cap="flat" cmpd="sng">
                  <a:solidFill>
                    <a:srgbClr val="3333CC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B2B2B2">
                    <a:alpha val="50000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隶书" charset="0"/>
                <a:ea typeface="隶书" charset="0"/>
              </a:rPr>
              <a:t>解题</a:t>
            </a:r>
          </a:p>
        </p:txBody>
      </p:sp>
      <p:sp>
        <p:nvSpPr>
          <p:cNvPr id="667659" name="矩形 667658"/>
          <p:cNvSpPr/>
          <p:nvPr/>
        </p:nvSpPr>
        <p:spPr>
          <a:xfrm>
            <a:off x="476250" y="3384550"/>
            <a:ext cx="8049895" cy="13220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buClrTx/>
            </a:pPr>
            <a:r>
              <a:rPr lang="en-US" altLang="zh-CN" sz="40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rial" panose="020B0604020202020204" pitchFamily="34" charset="0"/>
                <a:ea typeface="华文中宋" pitchFamily="2" charset="-122"/>
              </a:rPr>
              <a:t>2</a:t>
            </a:r>
            <a:r>
              <a:rPr lang="zh-CN" altLang="en-US" sz="40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rial" panose="020B0604020202020204" pitchFamily="34" charset="0"/>
                <a:ea typeface="华文中宋" pitchFamily="2" charset="-122"/>
              </a:rPr>
              <a:t>、由此可见本文采用了什么样的抒情方式</a:t>
            </a:r>
            <a:r>
              <a:rPr lang="en-US" altLang="zh-CN" sz="4000" b="1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rial" panose="020B0604020202020204" pitchFamily="34" charset="0"/>
                <a:ea typeface="华文中宋" pitchFamily="2" charset="-122"/>
              </a:rPr>
              <a:t>?</a:t>
            </a:r>
          </a:p>
        </p:txBody>
      </p:sp>
      <p:sp>
        <p:nvSpPr>
          <p:cNvPr id="667660" name="矩形 667659"/>
          <p:cNvSpPr/>
          <p:nvPr/>
        </p:nvSpPr>
        <p:spPr>
          <a:xfrm>
            <a:off x="1830705" y="4497070"/>
            <a:ext cx="7829550" cy="110680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buClrTx/>
            </a:pPr>
            <a:r>
              <a:rPr lang="zh-CN" altLang="en-US" sz="6600" b="1" dirty="0">
                <a:solidFill>
                  <a:srgbClr val="FF0000"/>
                </a:solidFill>
                <a:latin typeface="Arial" panose="020B0604020202020204" pitchFamily="34" charset="0"/>
                <a:ea typeface="华文中宋" pitchFamily="2" charset="-122"/>
              </a:rPr>
              <a:t>借景抒情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667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7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6676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7653" grpId="0"/>
      <p:bldP spid="66766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9938" name="图片 679937" descr="按此在新窗口浏览图片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350"/>
            <a:ext cx="9144000" cy="68516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79939" name="矩形 679938"/>
          <p:cNvSpPr/>
          <p:nvPr/>
        </p:nvSpPr>
        <p:spPr>
          <a:xfrm>
            <a:off x="2268538" y="1341438"/>
            <a:ext cx="4537075" cy="1511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lstStyle/>
          <a:p>
            <a:pPr algn="ctr"/>
            <a:r>
              <a:rPr lang="zh-CN" altLang="en-US" sz="4800" b="1">
                <a:ln w="19050" cap="flat" cmpd="sng">
                  <a:solidFill>
                    <a:srgbClr val="99CC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楷体_GB2312" charset="0"/>
                <a:ea typeface="楷体_GB2312" charset="0"/>
              </a:rPr>
              <a:t>春   望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9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799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799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993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2530" name="图片 662529" descr="＜春望＞书法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62531" name="春望朗读（男）.wav">
            <a:hlinkClick r:id="" action="ppaction://media"/>
          </p:cNvPr>
          <p:cNvPicPr>
            <a:picLocks noRot="1"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6913" y="6165850"/>
            <a:ext cx="304800" cy="3048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62532" name="动作按钮: 文档 662531">
            <a:hlinkClick r:id="rId6" action="ppaction://hlinkfile"/>
          </p:cNvPr>
          <p:cNvSpPr/>
          <p:nvPr/>
        </p:nvSpPr>
        <p:spPr>
          <a:xfrm>
            <a:off x="8101013" y="6092825"/>
            <a:ext cx="503237" cy="431800"/>
          </a:xfrm>
          <a:prstGeom prst="actionButtonDocument">
            <a:avLst/>
          </a:prstGeom>
          <a:solidFill>
            <a:schemeClr val="accent1"/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67657" name="矩形 667656"/>
          <p:cNvSpPr/>
          <p:nvPr/>
        </p:nvSpPr>
        <p:spPr>
          <a:xfrm>
            <a:off x="535305" y="278130"/>
            <a:ext cx="2800985" cy="102171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lstStyle/>
          <a:p>
            <a:pPr algn="ctr"/>
            <a:r>
              <a:rPr lang="zh-CN" altLang="en-US" sz="3600" b="1">
                <a:ln w="12700" cap="flat" cmpd="sng">
                  <a:solidFill>
                    <a:srgbClr val="3333CC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B2B2B2">
                    <a:alpha val="50000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隶书" charset="0"/>
                <a:ea typeface="隶书" charset="0"/>
              </a:rPr>
              <a:t>听读朗读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625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62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6625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31978" fill="hold"/>
                                        <p:tgtEl>
                                          <p:spTgt spid="66253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62531"/>
                  </p:tgtEl>
                </p:cond>
              </p:nextCondLst>
            </p:seq>
            <p:audio>
              <p:cMediaNode>
                <p:cTn id="14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62531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内容占位符 3" descr="timg (1)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14605" y="1489075"/>
            <a:ext cx="9126220" cy="5257165"/>
          </a:xfrm>
          <a:prstGeom prst="rect">
            <a:avLst/>
          </a:prstGeom>
        </p:spPr>
      </p:pic>
      <p:sp>
        <p:nvSpPr>
          <p:cNvPr id="667657" name="矩形 667656"/>
          <p:cNvSpPr/>
          <p:nvPr/>
        </p:nvSpPr>
        <p:spPr>
          <a:xfrm>
            <a:off x="262255" y="467360"/>
            <a:ext cx="2800985" cy="102171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lstStyle/>
          <a:p>
            <a:pPr algn="ctr"/>
            <a:r>
              <a:rPr lang="zh-CN" altLang="en-US" sz="3600" b="1">
                <a:ln w="12700" cap="flat" cmpd="sng">
                  <a:solidFill>
                    <a:srgbClr val="3333CC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B2B2B2">
                    <a:alpha val="50000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隶书" charset="0"/>
                <a:ea typeface="隶书" charset="0"/>
              </a:rPr>
              <a:t>读准字音</a:t>
            </a:r>
          </a:p>
        </p:txBody>
      </p:sp>
      <p:sp>
        <p:nvSpPr>
          <p:cNvPr id="674820" name="矩形 674819"/>
          <p:cNvSpPr/>
          <p:nvPr/>
        </p:nvSpPr>
        <p:spPr>
          <a:xfrm>
            <a:off x="3388995" y="1242060"/>
            <a:ext cx="5722620" cy="8299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ctr">
              <a:buClrTx/>
            </a:pPr>
            <a:r>
              <a:rPr lang="zh-CN" altLang="en-US" sz="4800" dirty="0">
                <a:solidFill>
                  <a:srgbClr val="3333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搔</a:t>
            </a:r>
            <a:r>
              <a:rPr lang="zh-CN" altLang="en-US" sz="4800" dirty="0">
                <a:solidFill>
                  <a:srgbClr val="FF006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en-US" sz="4800" err="1">
                <a:solidFill>
                  <a:srgbClr val="FF006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sāo</a:t>
            </a:r>
            <a:r>
              <a:rPr lang="zh-CN" altLang="en-US" sz="4800" dirty="0">
                <a:solidFill>
                  <a:srgbClr val="FF006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）  </a:t>
            </a:r>
            <a:r>
              <a:rPr lang="zh-CN" altLang="en-US" sz="4800" dirty="0">
                <a:solidFill>
                  <a:srgbClr val="3333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簪</a:t>
            </a:r>
            <a:r>
              <a:rPr lang="zh-CN" altLang="en-US" sz="4800" dirty="0">
                <a:solidFill>
                  <a:srgbClr val="FF006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en-US" sz="4800" err="1">
                <a:solidFill>
                  <a:srgbClr val="FF006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zān</a:t>
            </a:r>
            <a:r>
              <a:rPr lang="zh-CN" altLang="en-US" sz="4800" dirty="0">
                <a:solidFill>
                  <a:srgbClr val="FF006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）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674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482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Rectangle 2">
            <a:extLst>
              <a:ext uri="{FF2B5EF4-FFF2-40B4-BE49-F238E27FC236}">
                <a16:creationId xmlns:a16="http://schemas.microsoft.com/office/drawing/2014/main" id="{BDFF0530-072B-4BEC-8E98-AF5796C9D44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09600" y="457200"/>
            <a:ext cx="3505200" cy="1417638"/>
          </a:xfrm>
        </p:spPr>
        <p:txBody>
          <a:bodyPr>
            <a:normAutofit fontScale="90000"/>
          </a:bodyPr>
          <a:lstStyle/>
          <a:p>
            <a:pPr algn="l" eaLnBrk="1" hangingPunct="1"/>
            <a:r>
              <a:rPr lang="zh-CN" altLang="en-US" b="1"/>
              <a:t>正字音</a:t>
            </a:r>
            <a:br>
              <a:rPr lang="zh-CN" altLang="en-US" b="1"/>
            </a:br>
            <a:endParaRPr lang="zh-CN" altLang="en-US" b="1"/>
          </a:p>
        </p:txBody>
      </p:sp>
      <p:sp>
        <p:nvSpPr>
          <p:cNvPr id="7170" name="Rectangle 3">
            <a:extLst>
              <a:ext uri="{FF2B5EF4-FFF2-40B4-BE49-F238E27FC236}">
                <a16:creationId xmlns:a16="http://schemas.microsoft.com/office/drawing/2014/main" id="{3EA5940C-FE73-4700-AE33-D8C46E3AC43E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57200" y="1470155"/>
            <a:ext cx="8229600" cy="4525963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zh-CN" altLang="en-US" sz="3600" b="1" dirty="0">
                <a:solidFill>
                  <a:srgbClr val="0000CC"/>
                </a:solidFill>
              </a:rPr>
              <a:t>溅（       ）</a:t>
            </a:r>
            <a:r>
              <a:rPr lang="zh-CN" altLang="zh-CN" sz="3600" b="1" dirty="0">
                <a:solidFill>
                  <a:srgbClr val="0000CC"/>
                </a:solidFill>
              </a:rPr>
              <a:t>——</a:t>
            </a:r>
          </a:p>
          <a:p>
            <a:pPr eaLnBrk="1" hangingPunct="1">
              <a:buFontTx/>
              <a:buNone/>
            </a:pPr>
            <a:r>
              <a:rPr lang="zh-CN" altLang="en-US" sz="3600" b="1" dirty="0">
                <a:solidFill>
                  <a:srgbClr val="0000CC"/>
                </a:solidFill>
              </a:rPr>
              <a:t>抵（       ）</a:t>
            </a:r>
            <a:r>
              <a:rPr lang="zh-CN" altLang="zh-CN" sz="3600" b="1" dirty="0">
                <a:solidFill>
                  <a:srgbClr val="0000CC"/>
                </a:solidFill>
              </a:rPr>
              <a:t>——</a:t>
            </a:r>
          </a:p>
          <a:p>
            <a:pPr eaLnBrk="1" hangingPunct="1">
              <a:buFontTx/>
              <a:buNone/>
            </a:pPr>
            <a:r>
              <a:rPr lang="zh-CN" altLang="en-US" sz="3600" b="1" dirty="0">
                <a:solidFill>
                  <a:srgbClr val="0000CC"/>
                </a:solidFill>
              </a:rPr>
              <a:t>搔（       ）</a:t>
            </a:r>
            <a:r>
              <a:rPr lang="zh-CN" altLang="zh-CN" sz="3600" b="1" dirty="0">
                <a:solidFill>
                  <a:srgbClr val="0000CC"/>
                </a:solidFill>
              </a:rPr>
              <a:t>——</a:t>
            </a:r>
          </a:p>
          <a:p>
            <a:pPr eaLnBrk="1" hangingPunct="1">
              <a:buFontTx/>
              <a:buNone/>
            </a:pPr>
            <a:r>
              <a:rPr lang="zh-CN" altLang="en-US" sz="3600" b="1" dirty="0">
                <a:solidFill>
                  <a:srgbClr val="0000CC"/>
                </a:solidFill>
              </a:rPr>
              <a:t>浑（       ）</a:t>
            </a:r>
            <a:r>
              <a:rPr lang="zh-CN" altLang="zh-CN" sz="3600" b="1" dirty="0">
                <a:solidFill>
                  <a:srgbClr val="0000CC"/>
                </a:solidFill>
              </a:rPr>
              <a:t>——</a:t>
            </a:r>
          </a:p>
          <a:p>
            <a:pPr eaLnBrk="1" hangingPunct="1">
              <a:buFontTx/>
              <a:buNone/>
            </a:pPr>
            <a:r>
              <a:rPr lang="zh-CN" altLang="en-US" sz="3600" b="1" dirty="0">
                <a:solidFill>
                  <a:srgbClr val="0000CC"/>
                </a:solidFill>
              </a:rPr>
              <a:t>胜（       ）</a:t>
            </a:r>
            <a:r>
              <a:rPr lang="zh-CN" altLang="zh-CN" sz="3600" b="1" dirty="0">
                <a:solidFill>
                  <a:srgbClr val="0000CC"/>
                </a:solidFill>
              </a:rPr>
              <a:t>——</a:t>
            </a:r>
          </a:p>
          <a:p>
            <a:pPr eaLnBrk="1" hangingPunct="1">
              <a:buFontTx/>
              <a:buNone/>
            </a:pPr>
            <a:r>
              <a:rPr lang="zh-CN" altLang="en-US" sz="3600" b="1" dirty="0">
                <a:solidFill>
                  <a:srgbClr val="0000CC"/>
                </a:solidFill>
              </a:rPr>
              <a:t>簪（       ）</a:t>
            </a:r>
            <a:r>
              <a:rPr lang="zh-CN" altLang="zh-CN" sz="3600" b="1" dirty="0">
                <a:solidFill>
                  <a:srgbClr val="0000CC"/>
                </a:solidFill>
              </a:rPr>
              <a:t>——</a:t>
            </a:r>
          </a:p>
        </p:txBody>
      </p:sp>
      <p:sp>
        <p:nvSpPr>
          <p:cNvPr id="5124" name="Text Box 4">
            <a:extLst>
              <a:ext uri="{FF2B5EF4-FFF2-40B4-BE49-F238E27FC236}">
                <a16:creationId xmlns:a16="http://schemas.microsoft.com/office/drawing/2014/main" id="{4200DD4D-EDE4-4EFD-8ADA-B53171AAD5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47800" y="1644650"/>
            <a:ext cx="735013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zh-CN" sz="2600" b="1">
                <a:solidFill>
                  <a:srgbClr val="FF0000"/>
                </a:solidFill>
                <a:latin typeface="Times New Roman" panose="02020603050405020304" pitchFamily="18" charset="0"/>
              </a:rPr>
              <a:t>jiàn</a:t>
            </a:r>
          </a:p>
        </p:txBody>
      </p:sp>
      <p:sp>
        <p:nvSpPr>
          <p:cNvPr id="5125" name="Text Box 5">
            <a:extLst>
              <a:ext uri="{FF2B5EF4-FFF2-40B4-BE49-F238E27FC236}">
                <a16:creationId xmlns:a16="http://schemas.microsoft.com/office/drawing/2014/main" id="{50296C35-DEA4-46CB-9A06-3C199289DC0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66850" y="2209800"/>
            <a:ext cx="534988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zh-CN" sz="2600" b="1">
                <a:solidFill>
                  <a:srgbClr val="FF0000"/>
                </a:solidFill>
                <a:latin typeface="Times New Roman" panose="02020603050405020304" pitchFamily="18" charset="0"/>
              </a:rPr>
              <a:t>dǐ</a:t>
            </a:r>
          </a:p>
        </p:txBody>
      </p:sp>
      <p:sp>
        <p:nvSpPr>
          <p:cNvPr id="5126" name="Text Box 6">
            <a:extLst>
              <a:ext uri="{FF2B5EF4-FFF2-40B4-BE49-F238E27FC236}">
                <a16:creationId xmlns:a16="http://schemas.microsoft.com/office/drawing/2014/main" id="{066E9999-2179-43D7-9252-AD37239B43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14463" y="2819400"/>
            <a:ext cx="642937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zh-CN" sz="2600" b="1">
                <a:solidFill>
                  <a:srgbClr val="FF0000"/>
                </a:solidFill>
                <a:latin typeface="Times New Roman" panose="02020603050405020304" pitchFamily="18" charset="0"/>
              </a:rPr>
              <a:t>sāo</a:t>
            </a:r>
          </a:p>
        </p:txBody>
      </p:sp>
      <p:sp>
        <p:nvSpPr>
          <p:cNvPr id="5127" name="Text Box 7">
            <a:extLst>
              <a:ext uri="{FF2B5EF4-FFF2-40B4-BE49-F238E27FC236}">
                <a16:creationId xmlns:a16="http://schemas.microsoft.com/office/drawing/2014/main" id="{13433F80-7A4B-4444-BDDA-A0AEECAC84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97000" y="3397250"/>
            <a:ext cx="736600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zh-CN" sz="2600" b="1">
                <a:solidFill>
                  <a:srgbClr val="FF0000"/>
                </a:solidFill>
                <a:latin typeface="Times New Roman" panose="02020603050405020304" pitchFamily="18" charset="0"/>
              </a:rPr>
              <a:t>hún</a:t>
            </a:r>
          </a:p>
        </p:txBody>
      </p:sp>
      <p:sp>
        <p:nvSpPr>
          <p:cNvPr id="5128" name="Text Box 8">
            <a:extLst>
              <a:ext uri="{FF2B5EF4-FFF2-40B4-BE49-F238E27FC236}">
                <a16:creationId xmlns:a16="http://schemas.microsoft.com/office/drawing/2014/main" id="{763E008E-B4EC-46AA-AB6A-B802BF2C74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73175" y="4006850"/>
            <a:ext cx="1012825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zh-CN" sz="2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sh</a:t>
            </a:r>
            <a:r>
              <a:rPr lang="en-US" altLang="zh-CN" sz="2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è</a:t>
            </a:r>
            <a:r>
              <a:rPr lang="zh-CN" altLang="zh-CN" sz="2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ng</a:t>
            </a:r>
          </a:p>
        </p:txBody>
      </p:sp>
      <p:sp>
        <p:nvSpPr>
          <p:cNvPr id="5129" name="Text Box 9">
            <a:extLst>
              <a:ext uri="{FF2B5EF4-FFF2-40B4-BE49-F238E27FC236}">
                <a16:creationId xmlns:a16="http://schemas.microsoft.com/office/drawing/2014/main" id="{3B191E72-1CB7-4CDC-B7EB-ED1BA41E525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52563" y="4572000"/>
            <a:ext cx="681037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zh-CN" sz="2600" b="1">
                <a:solidFill>
                  <a:srgbClr val="FF0000"/>
                </a:solidFill>
                <a:latin typeface="Times New Roman" panose="02020603050405020304" pitchFamily="18" charset="0"/>
              </a:rPr>
              <a:t>zān</a:t>
            </a:r>
          </a:p>
        </p:txBody>
      </p:sp>
      <p:sp>
        <p:nvSpPr>
          <p:cNvPr id="5130" name="Text Box 10">
            <a:extLst>
              <a:ext uri="{FF2B5EF4-FFF2-40B4-BE49-F238E27FC236}">
                <a16:creationId xmlns:a16="http://schemas.microsoft.com/office/drawing/2014/main" id="{2F942268-3C24-4381-AD42-7155EDCAA77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57600" y="1660525"/>
            <a:ext cx="949325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000" b="1"/>
              <a:t>溅落</a:t>
            </a:r>
          </a:p>
        </p:txBody>
      </p:sp>
      <p:sp>
        <p:nvSpPr>
          <p:cNvPr id="5131" name="Text Box 11">
            <a:extLst>
              <a:ext uri="{FF2B5EF4-FFF2-40B4-BE49-F238E27FC236}">
                <a16:creationId xmlns:a16="http://schemas.microsoft.com/office/drawing/2014/main" id="{30F02427-1D08-4791-9A81-A9AE661DDE3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2362200"/>
            <a:ext cx="2097088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000" b="1"/>
              <a:t>值得，相当</a:t>
            </a:r>
          </a:p>
        </p:txBody>
      </p:sp>
      <p:sp>
        <p:nvSpPr>
          <p:cNvPr id="5132" name="Text Box 12">
            <a:extLst>
              <a:ext uri="{FF2B5EF4-FFF2-40B4-BE49-F238E27FC236}">
                <a16:creationId xmlns:a16="http://schemas.microsoft.com/office/drawing/2014/main" id="{7081F9AA-8358-493C-BA21-B508050E0A9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2971800"/>
            <a:ext cx="170815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000" b="1"/>
              <a:t>用指甲挠</a:t>
            </a:r>
          </a:p>
        </p:txBody>
      </p:sp>
      <p:sp>
        <p:nvSpPr>
          <p:cNvPr id="5133" name="Text Box 13">
            <a:extLst>
              <a:ext uri="{FF2B5EF4-FFF2-40B4-BE49-F238E27FC236}">
                <a16:creationId xmlns:a16="http://schemas.microsoft.com/office/drawing/2014/main" id="{CC60AFF4-4364-4D3D-A736-CC63C3DE4A5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86200" y="3657600"/>
            <a:ext cx="949325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000" b="1"/>
              <a:t>简直</a:t>
            </a:r>
          </a:p>
        </p:txBody>
      </p:sp>
      <p:sp>
        <p:nvSpPr>
          <p:cNvPr id="5134" name="Text Box 14">
            <a:extLst>
              <a:ext uri="{FF2B5EF4-FFF2-40B4-BE49-F238E27FC236}">
                <a16:creationId xmlns:a16="http://schemas.microsoft.com/office/drawing/2014/main" id="{A57459EF-1F58-4253-B3A9-0C177D6186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33800" y="4343400"/>
            <a:ext cx="324485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000" b="1"/>
              <a:t>能够承受，禁得住</a:t>
            </a:r>
          </a:p>
        </p:txBody>
      </p:sp>
      <p:sp>
        <p:nvSpPr>
          <p:cNvPr id="5135" name="Text Box 15">
            <a:extLst>
              <a:ext uri="{FF2B5EF4-FFF2-40B4-BE49-F238E27FC236}">
                <a16:creationId xmlns:a16="http://schemas.microsoft.com/office/drawing/2014/main" id="{E3533D0F-6E5D-4A28-95BF-A91C34633C7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10000" y="4953000"/>
            <a:ext cx="2862263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000" b="1"/>
              <a:t>一种束发的首饰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5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5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5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5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5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5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5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5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4" grpId="0"/>
      <p:bldP spid="5125" grpId="0"/>
      <p:bldP spid="5130" grpId="0"/>
      <p:bldP spid="5131" grpId="0"/>
      <p:bldP spid="5132" grpId="0"/>
      <p:bldP spid="513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7890" name="图片 677889" descr="Kuang00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035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77891" name="文本框 677890"/>
          <p:cNvSpPr txBox="1"/>
          <p:nvPr/>
        </p:nvSpPr>
        <p:spPr>
          <a:xfrm>
            <a:off x="2895600" y="0"/>
            <a:ext cx="4419600" cy="10985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660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Times New Roman" panose="02020603050405020304" pitchFamily="18" charset="0"/>
                <a:ea typeface="隶书" pitchFamily="49" charset="-122"/>
              </a:rPr>
              <a:t>整体感知</a:t>
            </a:r>
          </a:p>
        </p:txBody>
      </p:sp>
      <p:sp>
        <p:nvSpPr>
          <p:cNvPr id="677892" name="文本框 677891"/>
          <p:cNvSpPr txBox="1"/>
          <p:nvPr/>
        </p:nvSpPr>
        <p:spPr>
          <a:xfrm>
            <a:off x="381000" y="990600"/>
            <a:ext cx="8382000" cy="13220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0" dirty="0">
                <a:solidFill>
                  <a:schemeClr val="tx1"/>
                </a:solidFill>
                <a:latin typeface="Times New Roman" panose="02020603050405020304" pitchFamily="18" charset="0"/>
                <a:ea typeface="幼圆" pitchFamily="49" charset="-122"/>
              </a:rPr>
              <a:t>    </a:t>
            </a:r>
            <a:r>
              <a:rPr lang="zh-CN" altLang="en-US" sz="40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幼圆" pitchFamily="49" charset="-122"/>
              </a:rPr>
              <a:t>速读这首诗，找一找作者运用的意象？</a:t>
            </a:r>
          </a:p>
        </p:txBody>
      </p:sp>
      <p:sp>
        <p:nvSpPr>
          <p:cNvPr id="677893" name="文本框 677892"/>
          <p:cNvSpPr txBox="1"/>
          <p:nvPr/>
        </p:nvSpPr>
        <p:spPr>
          <a:xfrm>
            <a:off x="468313" y="2349500"/>
            <a:ext cx="1871662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>
              <a:spcBef>
                <a:spcPct val="50000"/>
              </a:spcBef>
            </a:pPr>
            <a:r>
              <a:rPr lang="zh-CN" altLang="en-US" sz="400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ea typeface="楷体_GB2312" pitchFamily="49" charset="-122"/>
              </a:rPr>
              <a:t>首</a:t>
            </a:r>
            <a:r>
              <a:rPr lang="zh-CN" altLang="en-US" sz="4000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ea typeface="楷体_GB2312" pitchFamily="49" charset="-122"/>
              </a:rPr>
              <a:t>联：</a:t>
            </a:r>
          </a:p>
        </p:txBody>
      </p:sp>
      <p:sp>
        <p:nvSpPr>
          <p:cNvPr id="677894" name="文本框 677893"/>
          <p:cNvSpPr txBox="1"/>
          <p:nvPr/>
        </p:nvSpPr>
        <p:spPr>
          <a:xfrm>
            <a:off x="1871663" y="2393950"/>
            <a:ext cx="6750050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Times New Roman" panose="02020603050405020304" pitchFamily="18" charset="0"/>
                <a:ea typeface="楷体_GB2312" pitchFamily="49" charset="-122"/>
              </a:rPr>
              <a:t>国、</a:t>
            </a:r>
            <a:r>
              <a:rPr lang="zh-CN" altLang="en-US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Arial" panose="020B0604020202020204" pitchFamily="34" charset="0"/>
              </a:rPr>
              <a:t>山河，</a:t>
            </a:r>
            <a:r>
              <a:rPr lang="zh-CN" altLang="en-US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Times New Roman" panose="02020603050405020304" pitchFamily="18" charset="0"/>
                <a:ea typeface="楷体_GB2312" pitchFamily="49" charset="-122"/>
              </a:rPr>
              <a:t>城（长安城），草木</a:t>
            </a:r>
          </a:p>
        </p:txBody>
      </p:sp>
      <p:sp>
        <p:nvSpPr>
          <p:cNvPr id="677895" name="文本框 677894"/>
          <p:cNvSpPr txBox="1"/>
          <p:nvPr/>
        </p:nvSpPr>
        <p:spPr>
          <a:xfrm>
            <a:off x="539750" y="3213100"/>
            <a:ext cx="1801813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>
              <a:spcBef>
                <a:spcPct val="50000"/>
              </a:spcBef>
            </a:pPr>
            <a:r>
              <a:rPr lang="zh-CN" altLang="en-US" sz="4000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ea typeface="楷体_GB2312" pitchFamily="49" charset="-122"/>
              </a:rPr>
              <a:t>颔联：</a:t>
            </a:r>
          </a:p>
        </p:txBody>
      </p:sp>
      <p:sp>
        <p:nvSpPr>
          <p:cNvPr id="677896" name="文本框 677895"/>
          <p:cNvSpPr txBox="1"/>
          <p:nvPr/>
        </p:nvSpPr>
        <p:spPr>
          <a:xfrm>
            <a:off x="2195513" y="3284538"/>
            <a:ext cx="2133600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Times New Roman" panose="02020603050405020304" pitchFamily="18" charset="0"/>
                <a:ea typeface="楷体_GB2312" pitchFamily="49" charset="-122"/>
              </a:rPr>
              <a:t>花、鸟</a:t>
            </a:r>
          </a:p>
        </p:txBody>
      </p:sp>
      <p:sp>
        <p:nvSpPr>
          <p:cNvPr id="677897" name="文本占位符 677896"/>
          <p:cNvSpPr txBox="1">
            <a:spLocks noGrp="1"/>
          </p:cNvSpPr>
          <p:nvPr>
            <p:ph type="body" idx="1"/>
          </p:nvPr>
        </p:nvSpPr>
        <p:spPr>
          <a:xfrm>
            <a:off x="611188" y="4076700"/>
            <a:ext cx="1730375" cy="685800"/>
          </a:xfrm>
        </p:spPr>
        <p:txBody>
          <a:bodyPr vert="horz" wrap="square" lIns="91440" tIns="45720" rIns="91440" bIns="45720" anchor="t">
            <a:scene3d>
              <a:camera prst="orthographicFront"/>
              <a:lightRig rig="threePt" dir="t"/>
            </a:scene3d>
          </a:bodyPr>
          <a:lstStyle/>
          <a:p>
            <a:pPr>
              <a:lnSpc>
                <a:spcPct val="90000"/>
              </a:lnSpc>
              <a:spcBef>
                <a:spcPct val="50000"/>
              </a:spcBef>
              <a:buNone/>
            </a:pPr>
            <a:r>
              <a:rPr lang="zh-CN" altLang="en-US" sz="4000" b="1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ea typeface="楷体_GB2312" pitchFamily="49" charset="-122"/>
              </a:rPr>
              <a:t>颈联：</a:t>
            </a:r>
          </a:p>
        </p:txBody>
      </p:sp>
      <p:sp>
        <p:nvSpPr>
          <p:cNvPr id="677898" name="文本框 677897"/>
          <p:cNvSpPr txBox="1"/>
          <p:nvPr/>
        </p:nvSpPr>
        <p:spPr>
          <a:xfrm>
            <a:off x="539750" y="4724400"/>
            <a:ext cx="1874838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ea typeface="楷体_GB2312" pitchFamily="49" charset="-122"/>
              </a:rPr>
              <a:t>尾联：</a:t>
            </a:r>
          </a:p>
        </p:txBody>
      </p:sp>
      <p:sp>
        <p:nvSpPr>
          <p:cNvPr id="677899" name="文本框 677898"/>
          <p:cNvSpPr txBox="1"/>
          <p:nvPr/>
        </p:nvSpPr>
        <p:spPr>
          <a:xfrm>
            <a:off x="2339975" y="4797425"/>
            <a:ext cx="3200400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Times New Roman" panose="02020603050405020304" pitchFamily="18" charset="0"/>
                <a:ea typeface="楷体_GB2312" pitchFamily="49" charset="-122"/>
              </a:rPr>
              <a:t>白头</a:t>
            </a:r>
          </a:p>
        </p:txBody>
      </p:sp>
      <p:sp>
        <p:nvSpPr>
          <p:cNvPr id="677900" name="文本框 677899"/>
          <p:cNvSpPr txBox="1"/>
          <p:nvPr/>
        </p:nvSpPr>
        <p:spPr>
          <a:xfrm>
            <a:off x="3661410" y="4860608"/>
            <a:ext cx="1295400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Times New Roman" panose="02020603050405020304" pitchFamily="18" charset="0"/>
                <a:ea typeface="楷体_GB2312" pitchFamily="49" charset="-122"/>
              </a:rPr>
              <a:t>簪</a:t>
            </a:r>
          </a:p>
        </p:txBody>
      </p:sp>
      <p:sp>
        <p:nvSpPr>
          <p:cNvPr id="677901" name="文本框 677900"/>
          <p:cNvSpPr txBox="1"/>
          <p:nvPr/>
        </p:nvSpPr>
        <p:spPr>
          <a:xfrm>
            <a:off x="2339658" y="4097020"/>
            <a:ext cx="2895600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Times New Roman" panose="02020603050405020304" pitchFamily="18" charset="0"/>
                <a:ea typeface="楷体_GB2312" pitchFamily="49" charset="-122"/>
              </a:rPr>
              <a:t>烽火、家书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7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778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78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778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79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779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78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7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7894" grpId="0"/>
      <p:bldP spid="677896" grpId="0"/>
      <p:bldP spid="677899" grpId="0"/>
      <p:bldP spid="677900" grpId="0"/>
      <p:bldP spid="67790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timg (10)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57200" y="-342900"/>
            <a:ext cx="10058400" cy="7543800"/>
          </a:xfrm>
          <a:prstGeom prst="rect">
            <a:avLst/>
          </a:prstGeom>
        </p:spPr>
      </p:pic>
      <p:sp>
        <p:nvSpPr>
          <p:cNvPr id="86018" name="Text Box 2"/>
          <p:cNvSpPr txBox="1">
            <a:spLocks noChangeArrowheads="1"/>
          </p:cNvSpPr>
          <p:nvPr/>
        </p:nvSpPr>
        <p:spPr bwMode="auto">
          <a:xfrm>
            <a:off x="63500" y="730250"/>
            <a:ext cx="1198245" cy="47256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square">
            <a:spAutoFit/>
            <a:scene3d>
              <a:camera prst="orthographicFront"/>
              <a:lightRig rig="threePt" dir="t"/>
            </a:scene3d>
          </a:bodyPr>
          <a:lstStyle/>
          <a:p>
            <a:pPr algn="ctr">
              <a:spcBef>
                <a:spcPct val="50000"/>
              </a:spcBef>
            </a:pPr>
            <a:r>
              <a:rPr kumimoji="1" lang="zh-CN" altLang="zh-CN" sz="6600" b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Times New Roman" panose="02020603050405020304" pitchFamily="18" charset="0"/>
                <a:ea typeface="隶书" pitchFamily="49" charset="-122"/>
              </a:rPr>
              <a:t>诗句鉴赏</a:t>
            </a:r>
          </a:p>
        </p:txBody>
      </p:sp>
      <p:pic>
        <p:nvPicPr>
          <p:cNvPr id="3" name="图片 2" descr="u=3660669036,348546670&amp;fm=27&amp;gp=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4975" y="216535"/>
            <a:ext cx="7310120" cy="577977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60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60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018" grpId="0" bldLvl="0" animBg="1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8674" name="标题 668673"/>
          <p:cNvSpPr>
            <a:spLocks noGrp="1"/>
          </p:cNvSpPr>
          <p:nvPr>
            <p:ph type="title"/>
          </p:nvPr>
        </p:nvSpPr>
        <p:spPr>
          <a:xfrm>
            <a:off x="395288" y="-1395412"/>
            <a:ext cx="8229600" cy="1143000"/>
          </a:xfrm>
        </p:spPr>
        <p:txBody>
          <a:bodyPr anchor="ctr"/>
          <a:lstStyle/>
          <a:p>
            <a:pPr algn="l"/>
            <a:br>
              <a:rPr lang="zh-CN" altLang="en-US" sz="2400" dirty="0">
                <a:solidFill>
                  <a:schemeClr val="tx1"/>
                </a:solidFill>
              </a:rPr>
            </a:br>
            <a:endParaRPr lang="zh-CN" altLang="en-US" sz="2400" dirty="0">
              <a:solidFill>
                <a:schemeClr val="tx1"/>
              </a:solidFill>
            </a:endParaRPr>
          </a:p>
        </p:txBody>
      </p:sp>
      <p:sp>
        <p:nvSpPr>
          <p:cNvPr id="668675" name="矩形 668674"/>
          <p:cNvSpPr/>
          <p:nvPr/>
        </p:nvSpPr>
        <p:spPr>
          <a:xfrm>
            <a:off x="2750185" y="354965"/>
            <a:ext cx="6377940" cy="89154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lnSpc>
                <a:spcPct val="130000"/>
              </a:lnSpc>
              <a:buClrTx/>
            </a:pPr>
            <a:r>
              <a:rPr lang="zh-CN" altLang="en-US" sz="400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华文中宋" pitchFamily="2" charset="-122"/>
              </a:rPr>
              <a:t>国破山河在，城春草木深。</a:t>
            </a:r>
            <a:r>
              <a:rPr lang="zh-CN" altLang="en-US" sz="2800" b="0" dirty="0">
                <a:solidFill>
                  <a:schemeClr val="tx1"/>
                </a:solidFill>
                <a:latin typeface="Arial" panose="020B0604020202020204" pitchFamily="34" charset="0"/>
                <a:ea typeface="华文中宋" pitchFamily="2" charset="-122"/>
              </a:rPr>
              <a:t> </a:t>
            </a:r>
          </a:p>
        </p:txBody>
      </p:sp>
      <p:sp>
        <p:nvSpPr>
          <p:cNvPr id="668677" name="文本框 668676"/>
          <p:cNvSpPr txBox="1"/>
          <p:nvPr/>
        </p:nvSpPr>
        <p:spPr>
          <a:xfrm>
            <a:off x="1035685" y="1323340"/>
            <a:ext cx="1714500" cy="70675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>
              <a:buClrTx/>
            </a:pPr>
            <a:r>
              <a:rPr lang="zh-CN" altLang="en-US" sz="4000" b="1" dirty="0">
                <a:solidFill>
                  <a:schemeClr val="accent4"/>
                </a:solidFill>
                <a:effectLst/>
                <a:latin typeface="Arial" panose="020B0604020202020204" pitchFamily="34" charset="0"/>
                <a:ea typeface="华文中宋" pitchFamily="2" charset="-122"/>
              </a:rPr>
              <a:t>修辞：</a:t>
            </a:r>
          </a:p>
        </p:txBody>
      </p:sp>
      <p:sp>
        <p:nvSpPr>
          <p:cNvPr id="668678" name="文本框 668677"/>
          <p:cNvSpPr txBox="1"/>
          <p:nvPr/>
        </p:nvSpPr>
        <p:spPr>
          <a:xfrm>
            <a:off x="2430145" y="1372870"/>
            <a:ext cx="1788160" cy="70675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buClrTx/>
            </a:pPr>
            <a:r>
              <a:rPr lang="zh-CN" altLang="en-US" sz="4000" b="1" dirty="0">
                <a:solidFill>
                  <a:srgbClr val="FF3300"/>
                </a:solidFill>
                <a:latin typeface="Arial" panose="020B0604020202020204" pitchFamily="34" charset="0"/>
                <a:ea typeface="华文中宋" pitchFamily="2" charset="-122"/>
              </a:rPr>
              <a:t>对  偶</a:t>
            </a:r>
          </a:p>
        </p:txBody>
      </p:sp>
      <p:sp>
        <p:nvSpPr>
          <p:cNvPr id="668679" name="矩形 668678"/>
          <p:cNvSpPr/>
          <p:nvPr/>
        </p:nvSpPr>
        <p:spPr>
          <a:xfrm>
            <a:off x="550863" y="2663190"/>
            <a:ext cx="8235950" cy="1568450"/>
          </a:xfrm>
          <a:prstGeom prst="rect">
            <a:avLst/>
          </a:prstGeom>
          <a:noFill/>
          <a:ln w="9525" cap="flat" cmpd="sng">
            <a:solidFill>
              <a:srgbClr val="0000FF"/>
            </a:solidFill>
            <a:prstDash val="dashDot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pPr>
              <a:buClrTx/>
            </a:pPr>
            <a:r>
              <a:rPr lang="zh-CN" altLang="en-US" sz="3200" b="1" dirty="0">
                <a:solidFill>
                  <a:srgbClr val="3333CC"/>
                </a:solidFill>
                <a:latin typeface="Arial" panose="020B0604020202020204" pitchFamily="34" charset="0"/>
              </a:rPr>
              <a:t>国都破碎不堪，只有山河依旧存在；春天又来到长安城，只有荒草长得特别茂盛。</a:t>
            </a:r>
          </a:p>
          <a:p>
            <a:pPr>
              <a:buClrTx/>
            </a:pPr>
            <a:endParaRPr lang="zh-CN" altLang="en-US" sz="3200" b="1" dirty="0">
              <a:solidFill>
                <a:srgbClr val="3333CC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668680" name="矩形 668679"/>
          <p:cNvSpPr/>
          <p:nvPr/>
        </p:nvSpPr>
        <p:spPr>
          <a:xfrm>
            <a:off x="193040" y="2079625"/>
            <a:ext cx="8741410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buClrTx/>
            </a:pPr>
            <a:r>
              <a:rPr lang="zh-CN" altLang="en-US" sz="2800" dirty="0">
                <a:solidFill>
                  <a:schemeClr val="tx1"/>
                </a:solidFill>
                <a:latin typeface="华文中宋" pitchFamily="2" charset="-122"/>
                <a:ea typeface="华文中宋" pitchFamily="2" charset="-122"/>
              </a:rPr>
              <a:t> </a:t>
            </a:r>
            <a:r>
              <a:rPr lang="zh-CN" altLang="en-US" sz="3200" b="1" dirty="0">
                <a:solidFill>
                  <a:schemeClr val="tx1"/>
                </a:solidFill>
                <a:latin typeface="华文中宋" pitchFamily="2" charset="-122"/>
                <a:ea typeface="华文中宋" pitchFamily="2" charset="-122"/>
              </a:rPr>
              <a:t>首联写春望所见，满目凄凉。你会解释</a:t>
            </a:r>
            <a:r>
              <a:rPr lang="zh-CN" altLang="en-US" sz="3200" b="1" dirty="0">
                <a:latin typeface="Arial" panose="020B0604020202020204" pitchFamily="34" charset="0"/>
                <a:ea typeface="华文中宋" pitchFamily="2" charset="-122"/>
              </a:rPr>
              <a:t>首联吗？</a:t>
            </a:r>
          </a:p>
        </p:txBody>
      </p:sp>
      <p:sp>
        <p:nvSpPr>
          <p:cNvPr id="668682" name="矩形 668681"/>
          <p:cNvSpPr/>
          <p:nvPr/>
        </p:nvSpPr>
        <p:spPr>
          <a:xfrm>
            <a:off x="477203" y="385128"/>
            <a:ext cx="2689860" cy="82994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  <a:scene3d>
              <a:camera prst="orthographicFront"/>
              <a:lightRig rig="threePt" dir="t"/>
            </a:scene3d>
          </a:bodyPr>
          <a:lstStyle/>
          <a:p>
            <a:pPr>
              <a:buClrTx/>
            </a:pPr>
            <a:r>
              <a:rPr lang="zh-CN" altLang="en-US" sz="480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Arial" panose="020B0604020202020204" pitchFamily="34" charset="0"/>
                <a:ea typeface="华文中宋" pitchFamily="2" charset="-122"/>
              </a:rPr>
              <a:t>首    联：</a:t>
            </a:r>
          </a:p>
        </p:txBody>
      </p:sp>
      <p:sp>
        <p:nvSpPr>
          <p:cNvPr id="668686" name="矩形 668685"/>
          <p:cNvSpPr/>
          <p:nvPr/>
        </p:nvSpPr>
        <p:spPr>
          <a:xfrm>
            <a:off x="3536950" y="5454650"/>
            <a:ext cx="337502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buClrTx/>
            </a:pPr>
            <a:endParaRPr lang="zh-CN" altLang="en-US" sz="2400" dirty="0">
              <a:solidFill>
                <a:srgbClr val="FF0000"/>
              </a:solidFill>
              <a:latin typeface="Arial" panose="020B0604020202020204" pitchFamily="34" charset="0"/>
              <a:ea typeface="PMingLiU" panose="02020500000000000000" pitchFamily="18" charset="-120"/>
            </a:endParaRPr>
          </a:p>
        </p:txBody>
      </p:sp>
      <p:sp>
        <p:nvSpPr>
          <p:cNvPr id="668676" name="矩形 668675"/>
          <p:cNvSpPr/>
          <p:nvPr/>
        </p:nvSpPr>
        <p:spPr>
          <a:xfrm>
            <a:off x="193675" y="4589780"/>
            <a:ext cx="8592820" cy="107632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>
              <a:buClrTx/>
            </a:pPr>
            <a:r>
              <a:rPr lang="en-US" altLang="en-US" sz="3200" dirty="0">
                <a:latin typeface="Arial" panose="020B0604020202020204" pitchFamily="34" charset="0"/>
              </a:rPr>
              <a:t>诗中“草木深”表面上写的是</a:t>
            </a:r>
            <a:r>
              <a:rPr lang="en-US" altLang="en-US" sz="3200" u="sng" dirty="0">
                <a:latin typeface="Arial" panose="020B0604020202020204" pitchFamily="34" charset="0"/>
              </a:rPr>
              <a:t>                 </a:t>
            </a:r>
            <a:r>
              <a:rPr lang="en-US" altLang="zh-CN" sz="3200" u="sng" dirty="0">
                <a:latin typeface="Arial" panose="020B0604020202020204" pitchFamily="34" charset="0"/>
              </a:rPr>
              <a:t> </a:t>
            </a:r>
            <a:r>
              <a:rPr lang="en-US" altLang="en-US" sz="3200" u="sng" dirty="0">
                <a:latin typeface="Arial" panose="020B0604020202020204" pitchFamily="34" charset="0"/>
              </a:rPr>
              <a:t> </a:t>
            </a:r>
            <a:r>
              <a:rPr lang="en-US" altLang="zh-CN" sz="3200" u="sng" dirty="0">
                <a:latin typeface="Arial" panose="020B0604020202020204" pitchFamily="34" charset="0"/>
              </a:rPr>
              <a:t> </a:t>
            </a:r>
            <a:r>
              <a:rPr lang="en-US" altLang="en-US" sz="3200" u="sng" dirty="0">
                <a:latin typeface="Arial" panose="020B0604020202020204" pitchFamily="34" charset="0"/>
              </a:rPr>
              <a:t> </a:t>
            </a:r>
            <a:r>
              <a:rPr lang="en-US" altLang="zh-CN" sz="3200" u="sng" dirty="0">
                <a:latin typeface="Arial" panose="020B0604020202020204" pitchFamily="34" charset="0"/>
              </a:rPr>
              <a:t> </a:t>
            </a:r>
            <a:r>
              <a:rPr lang="en-US" altLang="en-US" sz="3200" u="sng" dirty="0">
                <a:latin typeface="Arial" panose="020B0604020202020204" pitchFamily="34" charset="0"/>
              </a:rPr>
              <a:t> </a:t>
            </a:r>
            <a:r>
              <a:rPr lang="en-US" altLang="zh-CN" sz="3200" u="sng" dirty="0">
                <a:latin typeface="Arial" panose="020B0604020202020204" pitchFamily="34" charset="0"/>
              </a:rPr>
              <a:t> </a:t>
            </a:r>
            <a:r>
              <a:rPr lang="en-US" altLang="en-US" sz="3200" u="sng" dirty="0">
                <a:latin typeface="Arial" panose="020B0604020202020204" pitchFamily="34" charset="0"/>
              </a:rPr>
              <a:t> </a:t>
            </a:r>
            <a:r>
              <a:rPr lang="en-US" altLang="zh-CN" sz="3200" u="sng" dirty="0">
                <a:latin typeface="Arial" panose="020B0604020202020204" pitchFamily="34" charset="0"/>
              </a:rPr>
              <a:t> </a:t>
            </a:r>
            <a:r>
              <a:rPr lang="en-US" altLang="en-US" sz="3200" u="sng" dirty="0">
                <a:latin typeface="Arial" panose="020B0604020202020204" pitchFamily="34" charset="0"/>
              </a:rPr>
              <a:t>  </a:t>
            </a:r>
            <a:r>
              <a:rPr lang="en-US" altLang="en-US" sz="3200" dirty="0">
                <a:latin typeface="Arial" panose="020B0604020202020204" pitchFamily="34" charset="0"/>
              </a:rPr>
              <a:t>，实际上是写</a:t>
            </a:r>
            <a:r>
              <a:rPr lang="en-US" altLang="en-US" sz="3200" u="sng" dirty="0">
                <a:latin typeface="Arial" panose="020B0604020202020204" pitchFamily="34" charset="0"/>
              </a:rPr>
              <a:t>                          </a:t>
            </a:r>
            <a:r>
              <a:rPr lang="en-US" altLang="zh-CN" sz="3200" u="sng" dirty="0">
                <a:latin typeface="Arial" panose="020B0604020202020204" pitchFamily="34" charset="0"/>
              </a:rPr>
              <a:t> </a:t>
            </a:r>
            <a:r>
              <a:rPr lang="en-US" altLang="en-US" sz="3200" u="sng" dirty="0">
                <a:latin typeface="Arial" panose="020B0604020202020204" pitchFamily="34" charset="0"/>
              </a:rPr>
              <a:t> </a:t>
            </a:r>
            <a:r>
              <a:rPr lang="en-US" altLang="zh-CN" sz="3200" u="sng" dirty="0">
                <a:latin typeface="Arial" panose="020B0604020202020204" pitchFamily="34" charset="0"/>
              </a:rPr>
              <a:t> </a:t>
            </a:r>
            <a:r>
              <a:rPr lang="en-US" altLang="en-US" sz="3200" u="sng" dirty="0">
                <a:latin typeface="Arial" panose="020B0604020202020204" pitchFamily="34" charset="0"/>
              </a:rPr>
              <a:t> </a:t>
            </a:r>
            <a:r>
              <a:rPr lang="en-US" altLang="zh-CN" sz="3200" u="sng" dirty="0">
                <a:latin typeface="Arial" panose="020B0604020202020204" pitchFamily="34" charset="0"/>
              </a:rPr>
              <a:t> </a:t>
            </a:r>
            <a:r>
              <a:rPr lang="en-US" altLang="en-US" sz="3200" u="sng" dirty="0">
                <a:latin typeface="Arial" panose="020B0604020202020204" pitchFamily="34" charset="0"/>
              </a:rPr>
              <a:t> </a:t>
            </a:r>
            <a:r>
              <a:rPr lang="en-US" altLang="zh-CN" sz="3200" u="sng" dirty="0">
                <a:latin typeface="Arial" panose="020B0604020202020204" pitchFamily="34" charset="0"/>
              </a:rPr>
              <a:t> </a:t>
            </a:r>
            <a:r>
              <a:rPr lang="en-US" altLang="en-US" sz="3200" u="sng" dirty="0">
                <a:latin typeface="Arial" panose="020B0604020202020204" pitchFamily="34" charset="0"/>
              </a:rPr>
              <a:t> </a:t>
            </a:r>
            <a:r>
              <a:rPr lang="en-US" altLang="zh-CN" sz="3200" u="sng" dirty="0">
                <a:latin typeface="Arial" panose="020B0604020202020204" pitchFamily="34" charset="0"/>
              </a:rPr>
              <a:t> </a:t>
            </a:r>
            <a:r>
              <a:rPr lang="en-US" altLang="en-US" sz="3200" u="sng" dirty="0">
                <a:latin typeface="Arial" panose="020B0604020202020204" pitchFamily="34" charset="0"/>
              </a:rPr>
              <a:t> </a:t>
            </a:r>
            <a:r>
              <a:rPr lang="en-US" altLang="zh-CN" sz="3200" u="sng" dirty="0">
                <a:latin typeface="Arial" panose="020B0604020202020204" pitchFamily="34" charset="0"/>
              </a:rPr>
              <a:t> </a:t>
            </a:r>
            <a:r>
              <a:rPr lang="en-US" altLang="en-US" sz="3200" u="sng" dirty="0">
                <a:latin typeface="Arial" panose="020B0604020202020204" pitchFamily="34" charset="0"/>
              </a:rPr>
              <a:t> </a:t>
            </a:r>
            <a:r>
              <a:rPr lang="en-US" altLang="zh-CN" sz="3200" u="sng" dirty="0">
                <a:latin typeface="Arial" panose="020B0604020202020204" pitchFamily="34" charset="0"/>
              </a:rPr>
              <a:t> </a:t>
            </a:r>
            <a:r>
              <a:rPr lang="en-US" altLang="en-US" sz="3200" u="sng" dirty="0">
                <a:latin typeface="Arial" panose="020B0604020202020204" pitchFamily="34" charset="0"/>
              </a:rPr>
              <a:t> </a:t>
            </a:r>
            <a:r>
              <a:rPr lang="en-US" altLang="zh-CN" sz="3200" u="sng" dirty="0">
                <a:latin typeface="Arial" panose="020B0604020202020204" pitchFamily="34" charset="0"/>
              </a:rPr>
              <a:t> </a:t>
            </a:r>
            <a:r>
              <a:rPr lang="en-US" altLang="en-US" sz="3200" u="sng" dirty="0">
                <a:latin typeface="Arial" panose="020B0604020202020204" pitchFamily="34" charset="0"/>
              </a:rPr>
              <a:t> </a:t>
            </a:r>
            <a:r>
              <a:rPr lang="en-US" altLang="zh-CN" sz="3200" u="sng" dirty="0">
                <a:latin typeface="Arial" panose="020B0604020202020204" pitchFamily="34" charset="0"/>
              </a:rPr>
              <a:t> </a:t>
            </a:r>
            <a:r>
              <a:rPr lang="en-US" altLang="en-US" sz="3200" u="sng" dirty="0">
                <a:latin typeface="Arial" panose="020B0604020202020204" pitchFamily="34" charset="0"/>
              </a:rPr>
              <a:t> </a:t>
            </a:r>
            <a:r>
              <a:rPr lang="en-US" altLang="zh-CN" sz="3200" u="sng" dirty="0">
                <a:latin typeface="Arial" panose="020B0604020202020204" pitchFamily="34" charset="0"/>
              </a:rPr>
              <a:t> </a:t>
            </a:r>
            <a:r>
              <a:rPr lang="en-US" altLang="en-US" sz="3200" u="sng" dirty="0">
                <a:latin typeface="Arial" panose="020B0604020202020204" pitchFamily="34" charset="0"/>
              </a:rPr>
              <a:t> </a:t>
            </a:r>
            <a:r>
              <a:rPr lang="en-US" altLang="zh-CN" sz="3200" u="sng" dirty="0">
                <a:latin typeface="Arial" panose="020B0604020202020204" pitchFamily="34" charset="0"/>
              </a:rPr>
              <a:t> </a:t>
            </a:r>
            <a:r>
              <a:rPr lang="en-US" altLang="en-US" sz="3200" dirty="0">
                <a:latin typeface="Arial" panose="020B0604020202020204" pitchFamily="34" charset="0"/>
              </a:rPr>
              <a:t>；</a:t>
            </a:r>
            <a:endParaRPr lang="zh-CN" altLang="en-US" sz="3200" dirty="0">
              <a:latin typeface="Arial" panose="020B0604020202020204" pitchFamily="34" charset="0"/>
            </a:endParaRPr>
          </a:p>
        </p:txBody>
      </p:sp>
      <p:sp>
        <p:nvSpPr>
          <p:cNvPr id="668685" name="矩形 668684"/>
          <p:cNvSpPr/>
          <p:nvPr/>
        </p:nvSpPr>
        <p:spPr>
          <a:xfrm>
            <a:off x="4880610" y="4589463"/>
            <a:ext cx="384810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buClrTx/>
            </a:pPr>
            <a:r>
              <a:rPr lang="en-US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PMingLiU" panose="02020500000000000000" pitchFamily="18" charset="-120"/>
              </a:rPr>
              <a:t>山河依旧，草木蔓生的情景</a:t>
            </a:r>
          </a:p>
        </p:txBody>
      </p:sp>
      <p:sp>
        <p:nvSpPr>
          <p:cNvPr id="668684" name="矩形 668683"/>
          <p:cNvSpPr/>
          <p:nvPr/>
        </p:nvSpPr>
        <p:spPr>
          <a:xfrm>
            <a:off x="2282508" y="5049838"/>
            <a:ext cx="6256337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buClrTx/>
            </a:pPr>
            <a:r>
              <a:rPr lang="en-US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PMingLiU" panose="02020500000000000000" pitchFamily="18" charset="-120"/>
              </a:rPr>
              <a:t>草茂人稀</a:t>
            </a:r>
            <a:r>
              <a:rPr lang="en-US" altLang="zh-CN" sz="2400" b="1">
                <a:solidFill>
                  <a:srgbClr val="FF0000"/>
                </a:solidFill>
                <a:latin typeface="Arial" panose="020B0604020202020204" pitchFamily="34" charset="0"/>
                <a:ea typeface="PMingLiU" panose="02020500000000000000" pitchFamily="18" charset="-120"/>
              </a:rPr>
              <a:t>,</a:t>
            </a:r>
            <a:r>
              <a:rPr lang="en-US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PMingLiU" panose="02020500000000000000" pitchFamily="18" charset="-120"/>
              </a:rPr>
              <a:t>荒凉萧条，物是人非的社会状况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686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686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8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686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686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686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686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8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686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686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8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686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686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8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6686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8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686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686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6686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686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8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4" dur="500"/>
                                        <p:tgtEl>
                                          <p:spTgt spid="6686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8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6686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6686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8675" grpId="0"/>
      <p:bldP spid="668677" grpId="0"/>
      <p:bldP spid="668678" grpId="0"/>
      <p:bldP spid="668679" grpId="0" bldLvl="0" animBg="1"/>
      <p:bldP spid="668680" grpId="0"/>
      <p:bldP spid="668682" grpId="0"/>
      <p:bldP spid="668686" grpId="0"/>
      <p:bldP spid="668676" grpId="0" bldLvl="0" animBg="1"/>
      <p:bldP spid="668685" grpId="0"/>
      <p:bldP spid="66868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3010" name="标题 683009"/>
          <p:cNvSpPr>
            <a:spLocks noGrp="1"/>
          </p:cNvSpPr>
          <p:nvPr>
            <p:ph type="title"/>
          </p:nvPr>
        </p:nvSpPr>
        <p:spPr/>
        <p:txBody>
          <a:bodyPr anchor="ctr">
            <a:normAutofit fontScale="90000"/>
          </a:bodyPr>
          <a:lstStyle/>
          <a:p>
            <a:pPr algn="l"/>
            <a:r>
              <a:rPr lang="zh-CN" altLang="en-US" sz="4000" dirty="0"/>
              <a:t>首联中哪两个字用得好，试分析其表达作用。 </a:t>
            </a:r>
          </a:p>
        </p:txBody>
      </p:sp>
      <p:sp>
        <p:nvSpPr>
          <p:cNvPr id="683011" name="文本占位符 683010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b="1">
                <a:solidFill>
                  <a:srgbClr val="FF0000"/>
                </a:solidFill>
              </a:rPr>
              <a:t>“</a:t>
            </a:r>
            <a:r>
              <a:rPr lang="zh-CN" altLang="en-US" b="1" dirty="0">
                <a:solidFill>
                  <a:srgbClr val="FF0000"/>
                </a:solidFill>
              </a:rPr>
              <a:t>破</a:t>
            </a:r>
            <a:r>
              <a:rPr lang="en-US" altLang="zh-CN" b="1">
                <a:solidFill>
                  <a:srgbClr val="FF0000"/>
                </a:solidFill>
              </a:rPr>
              <a:t>”</a:t>
            </a:r>
            <a:r>
              <a:rPr lang="zh-CN" altLang="en-US" b="1" dirty="0">
                <a:solidFill>
                  <a:srgbClr val="FF0000"/>
                </a:solidFill>
              </a:rPr>
              <a:t>和</a:t>
            </a:r>
            <a:r>
              <a:rPr lang="en-US" altLang="zh-CN" b="1">
                <a:solidFill>
                  <a:srgbClr val="FF0000"/>
                </a:solidFill>
              </a:rPr>
              <a:t>“</a:t>
            </a:r>
            <a:r>
              <a:rPr lang="zh-CN" altLang="en-US" b="1" dirty="0">
                <a:solidFill>
                  <a:srgbClr val="FF0000"/>
                </a:solidFill>
              </a:rPr>
              <a:t>深</a:t>
            </a:r>
            <a:r>
              <a:rPr lang="en-US" altLang="zh-CN" b="1">
                <a:solidFill>
                  <a:srgbClr val="FF0000"/>
                </a:solidFill>
              </a:rPr>
              <a:t>”</a:t>
            </a:r>
          </a:p>
          <a:p>
            <a:r>
              <a:rPr lang="en-US" altLang="zh-CN" b="1"/>
              <a:t>“</a:t>
            </a:r>
            <a:r>
              <a:rPr lang="zh-CN" altLang="en-US" b="1" dirty="0"/>
              <a:t>破</a:t>
            </a:r>
            <a:r>
              <a:rPr lang="en-US" altLang="zh-CN" b="1"/>
              <a:t>”</a:t>
            </a:r>
            <a:r>
              <a:rPr lang="zh-CN" altLang="en-US" b="1" dirty="0"/>
              <a:t>字有</a:t>
            </a:r>
            <a:r>
              <a:rPr lang="zh-CN" altLang="en-US" b="1" dirty="0">
                <a:solidFill>
                  <a:srgbClr val="FF0000"/>
                </a:solidFill>
              </a:rPr>
              <a:t>“残破，破败”</a:t>
            </a:r>
            <a:r>
              <a:rPr lang="zh-CN" altLang="en-US" b="1" dirty="0"/>
              <a:t>之意，它写出国都长安沦陷，城池残破，处处是断壁残垣、破砖碎瓦的破败景象，使人</a:t>
            </a:r>
            <a:r>
              <a:rPr lang="zh-CN" altLang="en-US" b="1" dirty="0">
                <a:solidFill>
                  <a:srgbClr val="FF0000"/>
                </a:solidFill>
              </a:rPr>
              <a:t>触目惊心。</a:t>
            </a:r>
          </a:p>
          <a:p>
            <a:endParaRPr lang="en-US" altLang="zh-CN" b="1">
              <a:solidFill>
                <a:srgbClr val="FF0000"/>
              </a:solidFill>
            </a:endParaRPr>
          </a:p>
          <a:p>
            <a:r>
              <a:rPr lang="en-US" altLang="zh-CN" b="1"/>
              <a:t>“</a:t>
            </a:r>
            <a:r>
              <a:rPr lang="zh-CN" altLang="en-US" b="1" dirty="0"/>
              <a:t>深</a:t>
            </a:r>
            <a:r>
              <a:rPr lang="en-US" altLang="zh-CN" b="1"/>
              <a:t>”</a:t>
            </a:r>
            <a:r>
              <a:rPr lang="zh-CN" altLang="en-US" b="1" dirty="0"/>
              <a:t>是</a:t>
            </a:r>
            <a:r>
              <a:rPr lang="zh-CN" altLang="en-US" b="1" dirty="0">
                <a:solidFill>
                  <a:srgbClr val="FF0000"/>
                </a:solidFill>
              </a:rPr>
              <a:t>“茂盛”</a:t>
            </a:r>
            <a:r>
              <a:rPr lang="zh-CN" altLang="en-US" b="1" dirty="0"/>
              <a:t>的意思，到处杂草丛生，它写出</a:t>
            </a:r>
            <a:r>
              <a:rPr lang="zh-CN" altLang="en-US" b="1" dirty="0">
                <a:solidFill>
                  <a:srgbClr val="FF0000"/>
                </a:solidFill>
              </a:rPr>
              <a:t>因战乱而荒芜的景象</a:t>
            </a:r>
            <a:r>
              <a:rPr lang="zh-CN" altLang="en-US" b="1" dirty="0">
                <a:solidFill>
                  <a:srgbClr val="FF0000"/>
                </a:solidFill>
                <a:ea typeface="PMingLiU" panose="02020500000000000000" pitchFamily="18" charset="-120"/>
              </a:rPr>
              <a:t>，</a:t>
            </a:r>
            <a:r>
              <a:rPr lang="zh-CN" altLang="en-US" b="1" dirty="0"/>
              <a:t>令人满目凄然。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3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830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830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3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83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83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3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"/>
                                        <p:tgtEl>
                                          <p:spTgt spid="683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30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" dur="2000"/>
                                        <p:tgtEl>
                                          <p:spTgt spid="6830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30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668683" name="图片 668682" descr="201112~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215" y="71120"/>
            <a:ext cx="8865235" cy="658876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8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686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9700" name="矩形 669699"/>
          <p:cNvSpPr/>
          <p:nvPr/>
        </p:nvSpPr>
        <p:spPr>
          <a:xfrm>
            <a:off x="2969260" y="447040"/>
            <a:ext cx="281940" cy="6508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lnSpc>
                <a:spcPct val="130000"/>
              </a:lnSpc>
              <a:buClrTx/>
            </a:pPr>
            <a:r>
              <a:rPr lang="zh-CN" altLang="en-US" sz="2800" b="0" dirty="0">
                <a:solidFill>
                  <a:schemeClr val="tx1"/>
                </a:solidFill>
                <a:latin typeface="Arial" panose="020B0604020202020204" pitchFamily="34" charset="0"/>
                <a:ea typeface="华文中宋" pitchFamily="2" charset="-122"/>
              </a:rPr>
              <a:t> </a:t>
            </a:r>
          </a:p>
        </p:txBody>
      </p:sp>
      <p:sp>
        <p:nvSpPr>
          <p:cNvPr id="669702" name="文本框 669701"/>
          <p:cNvSpPr txBox="1"/>
          <p:nvPr/>
        </p:nvSpPr>
        <p:spPr>
          <a:xfrm>
            <a:off x="741680" y="1097915"/>
            <a:ext cx="1714500" cy="70675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>
              <a:buClrTx/>
            </a:pPr>
            <a:r>
              <a:rPr lang="zh-CN" altLang="en-US" sz="4000" b="1" dirty="0">
                <a:solidFill>
                  <a:schemeClr val="accent4"/>
                </a:solidFill>
                <a:effectLst/>
                <a:latin typeface="Arial" panose="020B0604020202020204" pitchFamily="34" charset="0"/>
                <a:ea typeface="华文中宋" pitchFamily="2" charset="-122"/>
              </a:rPr>
              <a:t>修辞：</a:t>
            </a:r>
          </a:p>
        </p:txBody>
      </p:sp>
      <p:sp>
        <p:nvSpPr>
          <p:cNvPr id="669703" name="文本框 669702"/>
          <p:cNvSpPr txBox="1"/>
          <p:nvPr/>
        </p:nvSpPr>
        <p:spPr>
          <a:xfrm>
            <a:off x="2049145" y="1097915"/>
            <a:ext cx="1485900" cy="70675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buClrTx/>
            </a:pPr>
            <a:r>
              <a:rPr lang="zh-CN" altLang="en-US" sz="4000" b="1" dirty="0">
                <a:solidFill>
                  <a:srgbClr val="FF3300"/>
                </a:solidFill>
                <a:latin typeface="Arial" panose="020B0604020202020204" pitchFamily="34" charset="0"/>
                <a:ea typeface="华文中宋" pitchFamily="2" charset="-122"/>
              </a:rPr>
              <a:t>对  偶</a:t>
            </a:r>
          </a:p>
        </p:txBody>
      </p:sp>
      <p:sp>
        <p:nvSpPr>
          <p:cNvPr id="669708" name="矩形 669707"/>
          <p:cNvSpPr/>
          <p:nvPr/>
        </p:nvSpPr>
        <p:spPr>
          <a:xfrm>
            <a:off x="591503" y="355600"/>
            <a:ext cx="2689860" cy="82994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buClrTx/>
            </a:pPr>
            <a:r>
              <a:rPr lang="zh-CN" altLang="en-US" sz="480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Arial" panose="020B0604020202020204" pitchFamily="34" charset="0"/>
                <a:ea typeface="华文中宋" pitchFamily="2" charset="-122"/>
              </a:rPr>
              <a:t>颔    联：</a:t>
            </a:r>
          </a:p>
        </p:txBody>
      </p:sp>
      <p:sp>
        <p:nvSpPr>
          <p:cNvPr id="669709" name="文本框 669708"/>
          <p:cNvSpPr txBox="1"/>
          <p:nvPr/>
        </p:nvSpPr>
        <p:spPr>
          <a:xfrm>
            <a:off x="455295" y="2346325"/>
            <a:ext cx="3745230" cy="286232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anchor="t">
            <a:spAutoFit/>
          </a:bodyPr>
          <a:lstStyle/>
          <a:p>
            <a:pPr>
              <a:buClrTx/>
            </a:pPr>
            <a:r>
              <a:rPr lang="zh-CN" altLang="en-US" sz="3000" dirty="0">
                <a:solidFill>
                  <a:srgbClr val="FF0000"/>
                </a:solidFill>
                <a:latin typeface="Arial" panose="020B0604020202020204" pitchFamily="34" charset="0"/>
                <a:ea typeface="楷体_GB2312" pitchFamily="49" charset="-122"/>
                <a:sym typeface="Wingdings" panose="05000000000000000000" pitchFamily="2" charset="2"/>
              </a:rPr>
              <a:t>（１）诗人因感时恨别，见花而落泪，听到鸟鸣而感到惊心；</a:t>
            </a:r>
          </a:p>
          <a:p>
            <a:pPr>
              <a:buClrTx/>
            </a:pPr>
            <a:r>
              <a:rPr lang="zh-CN" altLang="en-US" sz="3000" dirty="0">
                <a:solidFill>
                  <a:srgbClr val="FF0000"/>
                </a:solidFill>
                <a:latin typeface="Arial" panose="020B0604020202020204" pitchFamily="34" charset="0"/>
                <a:ea typeface="楷体_GB2312" pitchFamily="49" charset="-122"/>
                <a:sym typeface="Wingdings" panose="05000000000000000000" pitchFamily="2" charset="2"/>
              </a:rPr>
              <a:t>（２）以花、鸟拟人，花感时而落泪，鸟恨别而惊心。</a:t>
            </a:r>
            <a:endParaRPr lang="zh-CN" altLang="en-US" sz="3000" dirty="0">
              <a:solidFill>
                <a:srgbClr val="FF0000"/>
              </a:solidFill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56845" y="1650365"/>
            <a:ext cx="6131560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>
              <a:buClrTx/>
            </a:pPr>
            <a:r>
              <a:rPr lang="zh-CN" altLang="en-US" sz="320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sym typeface="+mn-ea"/>
              </a:rPr>
              <a:t>这一联一般有两种解释：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2969260" y="452755"/>
            <a:ext cx="5669280" cy="6451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3600" dirty="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华文中宋" pitchFamily="2" charset="-122"/>
                <a:sym typeface="+mn-ea"/>
              </a:rPr>
              <a:t>感时花溅泪，恨别鸟惊心。</a:t>
            </a:r>
            <a:endParaRPr lang="zh-CN" altLang="en-US" sz="2800" b="0" dirty="0">
              <a:solidFill>
                <a:schemeClr val="tx1"/>
              </a:solidFill>
              <a:latin typeface="Arial" panose="020B0604020202020204" pitchFamily="34" charset="0"/>
              <a:ea typeface="华文中宋" pitchFamily="2" charset="-122"/>
            </a:endParaRPr>
          </a:p>
        </p:txBody>
      </p:sp>
      <p:pic>
        <p:nvPicPr>
          <p:cNvPr id="4" name="图片 3" descr="timg (4)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74185" y="1097915"/>
            <a:ext cx="4796155" cy="5716905"/>
          </a:xfrm>
          <a:prstGeom prst="rect">
            <a:avLst/>
          </a:prstGeom>
        </p:spPr>
      </p:pic>
      <p:pic>
        <p:nvPicPr>
          <p:cNvPr id="5" name="图片 4" descr="timg (6)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74185" y="1054794"/>
            <a:ext cx="4869815" cy="5760026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9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6697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97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697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697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970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2000"/>
                                        <p:tgtEl>
                                          <p:spTgt spid="66970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970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082" name="标题 686081"/>
          <p:cNvSpPr>
            <a:spLocks noGrp="1"/>
          </p:cNvSpPr>
          <p:nvPr>
            <p:ph type="title"/>
          </p:nvPr>
        </p:nvSpPr>
        <p:spPr/>
        <p:txBody>
          <a:bodyPr anchor="ctr">
            <a:normAutofit fontScale="90000"/>
          </a:bodyPr>
          <a:lstStyle/>
          <a:p>
            <a:pPr algn="l"/>
            <a:r>
              <a:rPr lang="en-US" altLang="zh-CN" sz="4000" b="1"/>
              <a:t>“</a:t>
            </a:r>
            <a:r>
              <a:rPr lang="zh-CN" altLang="en-US" sz="4000" b="1" dirty="0"/>
              <a:t>感时花溅泪，恨别鸟惊心”历来为人们所称道，请你说说了在哪里？ </a:t>
            </a:r>
          </a:p>
        </p:txBody>
      </p:sp>
      <p:sp>
        <p:nvSpPr>
          <p:cNvPr id="686083" name="文本占位符 68608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b="1" dirty="0"/>
              <a:t>示例：①诗人</a:t>
            </a:r>
            <a:r>
              <a:rPr lang="zh-CN" altLang="en-US" b="1" dirty="0">
                <a:solidFill>
                  <a:srgbClr val="FF0000"/>
                </a:solidFill>
              </a:rPr>
              <a:t>触景生情</a:t>
            </a:r>
            <a:r>
              <a:rPr lang="zh-CN" altLang="en-US" b="1" dirty="0"/>
              <a:t>，原本能愉悦心情的花鸟，但因感时恨别，诗人见了反而落泪惊心，更</a:t>
            </a:r>
            <a:r>
              <a:rPr lang="zh-CN" altLang="en-US" b="1" dirty="0">
                <a:solidFill>
                  <a:srgbClr val="FF0000"/>
                </a:solidFill>
              </a:rPr>
              <a:t>烘托</a:t>
            </a:r>
            <a:r>
              <a:rPr lang="zh-CN" altLang="en-US" b="1" dirty="0"/>
              <a:t>了自己</a:t>
            </a:r>
            <a:r>
              <a:rPr lang="zh-CN" altLang="en-US" b="1" dirty="0">
                <a:solidFill>
                  <a:srgbClr val="FF0000"/>
                </a:solidFill>
              </a:rPr>
              <a:t>“感时”、“惜别”之悲。</a:t>
            </a:r>
          </a:p>
          <a:p>
            <a:r>
              <a:rPr lang="zh-CN" altLang="en-US" b="1" dirty="0"/>
              <a:t>　　②诗人</a:t>
            </a:r>
            <a:r>
              <a:rPr lang="zh-CN" altLang="en-US" b="1" dirty="0">
                <a:solidFill>
                  <a:srgbClr val="FF0000"/>
                </a:solidFill>
              </a:rPr>
              <a:t>移情于景</a:t>
            </a:r>
            <a:r>
              <a:rPr lang="zh-CN" altLang="en-US" b="1" dirty="0"/>
              <a:t>，以花鸟</a:t>
            </a:r>
            <a:r>
              <a:rPr lang="zh-CN" altLang="en-US" b="1" dirty="0">
                <a:solidFill>
                  <a:srgbClr val="FF0000"/>
                </a:solidFill>
              </a:rPr>
              <a:t>拟人</a:t>
            </a:r>
            <a:r>
              <a:rPr lang="zh-CN" altLang="en-US" b="1" dirty="0"/>
              <a:t>，感时伤别，花也溅泪，鸟也惊心，其实是诗人自己内心感情的写照，</a:t>
            </a:r>
            <a:r>
              <a:rPr lang="zh-CN" altLang="en-US" b="1" dirty="0">
                <a:solidFill>
                  <a:srgbClr val="FF0000"/>
                </a:solidFill>
              </a:rPr>
              <a:t>形象动人</a:t>
            </a:r>
            <a:r>
              <a:rPr lang="zh-CN" altLang="en-US" b="1" dirty="0"/>
              <a:t>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86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0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6860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0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6860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608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0723" name="矩形 670722"/>
          <p:cNvSpPr/>
          <p:nvPr/>
        </p:nvSpPr>
        <p:spPr>
          <a:xfrm>
            <a:off x="2638743" y="595948"/>
            <a:ext cx="5692140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buClrTx/>
            </a:pPr>
            <a:r>
              <a:rPr lang="zh-CN" altLang="en-US" sz="3600" b="1" dirty="0">
                <a:solidFill>
                  <a:schemeClr val="tx1"/>
                </a:solidFill>
                <a:latin typeface="Arial" panose="020B0604020202020204" pitchFamily="34" charset="0"/>
                <a:ea typeface="华文中宋" pitchFamily="2" charset="-122"/>
              </a:rPr>
              <a:t>烽火连三月，家书抵万金。</a:t>
            </a:r>
          </a:p>
        </p:txBody>
      </p:sp>
      <p:sp>
        <p:nvSpPr>
          <p:cNvPr id="670726" name="矩形 670725"/>
          <p:cNvSpPr/>
          <p:nvPr/>
        </p:nvSpPr>
        <p:spPr>
          <a:xfrm>
            <a:off x="416560" y="503555"/>
            <a:ext cx="2527935" cy="82994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  <a:scene3d>
              <a:camera prst="orthographicFront"/>
              <a:lightRig rig="threePt" dir="t"/>
            </a:scene3d>
          </a:bodyPr>
          <a:lstStyle/>
          <a:p>
            <a:pPr>
              <a:buClrTx/>
            </a:pPr>
            <a:r>
              <a:rPr lang="zh-CN" altLang="en-US" sz="4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Arial" panose="020B0604020202020204" pitchFamily="34" charset="0"/>
                <a:ea typeface="华文中宋" pitchFamily="2" charset="-122"/>
              </a:rPr>
              <a:t>颈   联：</a:t>
            </a:r>
          </a:p>
        </p:txBody>
      </p:sp>
      <p:sp>
        <p:nvSpPr>
          <p:cNvPr id="670727" name="矩形 670726"/>
          <p:cNvSpPr/>
          <p:nvPr/>
        </p:nvSpPr>
        <p:spPr>
          <a:xfrm>
            <a:off x="343853" y="1411288"/>
            <a:ext cx="7921625" cy="1272540"/>
          </a:xfrm>
          <a:prstGeom prst="rect">
            <a:avLst/>
          </a:prstGeom>
          <a:noFill/>
          <a:ln w="9525" cap="flat" cmpd="sng">
            <a:solidFill>
              <a:srgbClr val="0000FF"/>
            </a:solidFill>
            <a:prstDash val="dashDot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3200" b="1" dirty="0">
                <a:solidFill>
                  <a:schemeClr val="tx1"/>
                </a:solidFill>
                <a:latin typeface="Arial" panose="020B0604020202020204" pitchFamily="34" charset="0"/>
              </a:rPr>
              <a:t>战乱持续了很长时间了，家里已久无音讯，家信可以抵得上万两黄金那么宝贵。</a:t>
            </a:r>
          </a:p>
        </p:txBody>
      </p:sp>
      <p:pic>
        <p:nvPicPr>
          <p:cNvPr id="2" name="图片 1" descr="timg (9)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900" y="2614930"/>
            <a:ext cx="4742180" cy="4222750"/>
          </a:xfrm>
          <a:prstGeom prst="rect">
            <a:avLst/>
          </a:prstGeom>
        </p:spPr>
      </p:pic>
      <p:pic>
        <p:nvPicPr>
          <p:cNvPr id="3" name="图片 2" descr="timg (10)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02200" y="2717165"/>
            <a:ext cx="4101465" cy="4120515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0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707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0727" grpId="0" bldLvl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7106" name="标题 687105"/>
          <p:cNvSpPr>
            <a:spLocks noGrp="1"/>
          </p:cNvSpPr>
          <p:nvPr>
            <p:ph type="title"/>
          </p:nvPr>
        </p:nvSpPr>
        <p:spPr>
          <a:xfrm>
            <a:off x="215900" y="359410"/>
            <a:ext cx="8502015" cy="1143000"/>
          </a:xfrm>
        </p:spPr>
        <p:txBody>
          <a:bodyPr anchor="ctr">
            <a:noAutofit/>
          </a:bodyPr>
          <a:lstStyle/>
          <a:p>
            <a:pPr algn="l"/>
            <a:r>
              <a:rPr lang="zh-CN" altLang="en-US" sz="3200" b="1" dirty="0"/>
              <a:t>烽火连三月，家书抵万金</a:t>
            </a:r>
            <a:r>
              <a:rPr lang="en-US" altLang="zh-CN" sz="3200" b="1"/>
              <a:t>"</a:t>
            </a:r>
            <a:r>
              <a:rPr lang="zh-CN" altLang="en-US" sz="3200" b="1" dirty="0"/>
              <a:t>一联中，“连三月”说明什么？</a:t>
            </a:r>
            <a:r>
              <a:rPr lang="en-US" altLang="zh-CN" sz="3200" b="1" dirty="0"/>
              <a:t>“</a:t>
            </a:r>
            <a:r>
              <a:rPr lang="zh-CN" altLang="en-US" sz="3200" b="1" dirty="0">
                <a:sym typeface="+mn-ea"/>
              </a:rPr>
              <a:t>家书抵万金</a:t>
            </a:r>
            <a:r>
              <a:rPr lang="en-US" altLang="zh-CN" sz="3200" b="1" dirty="0"/>
              <a:t>”</a:t>
            </a:r>
            <a:r>
              <a:rPr lang="zh-CN" altLang="en-US" sz="3200" b="1" dirty="0"/>
              <a:t>运用了何种修辞，有何作用？</a:t>
            </a:r>
          </a:p>
        </p:txBody>
      </p:sp>
      <p:sp>
        <p:nvSpPr>
          <p:cNvPr id="687107" name="文本占位符 687106"/>
          <p:cNvSpPr>
            <a:spLocks noGrp="1"/>
          </p:cNvSpPr>
          <p:nvPr>
            <p:ph type="body" idx="1"/>
          </p:nvPr>
        </p:nvSpPr>
        <p:spPr>
          <a:xfrm>
            <a:off x="16510" y="1722755"/>
            <a:ext cx="3871595" cy="4525645"/>
          </a:xfrm>
        </p:spPr>
        <p:txBody>
          <a:bodyPr>
            <a:scene3d>
              <a:camera prst="orthographicFront"/>
              <a:lightRig rig="threePt" dir="t"/>
            </a:scene3d>
          </a:bodyPr>
          <a:lstStyle/>
          <a:p>
            <a:r>
              <a:rPr lang="en-US" altLang="zh-CN" sz="36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“</a:t>
            </a:r>
            <a:r>
              <a:rPr lang="zh-CN" altLang="en-US" sz="36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连三月”说明</a:t>
            </a:r>
            <a:r>
              <a:rPr lang="zh-CN" altLang="en-US" sz="3600" b="1" dirty="0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战祸之长</a:t>
            </a:r>
            <a:r>
              <a:rPr lang="zh-CN" altLang="en-US" sz="36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，运用了</a:t>
            </a:r>
            <a:r>
              <a:rPr lang="zh-CN" altLang="en-US" sz="3600" b="1" dirty="0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夸张</a:t>
            </a:r>
            <a:r>
              <a:rPr lang="zh-CN" altLang="en-US" sz="36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的修辞，诗人用</a:t>
            </a:r>
            <a:r>
              <a:rPr lang="en-US" altLang="zh-CN" sz="36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"</a:t>
            </a:r>
            <a:r>
              <a:rPr lang="zh-CN" altLang="en-US" sz="36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抵万金</a:t>
            </a:r>
            <a:r>
              <a:rPr lang="en-US" altLang="zh-CN" sz="36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"</a:t>
            </a:r>
            <a:r>
              <a:rPr lang="zh-CN" altLang="en-US" sz="36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来</a:t>
            </a:r>
            <a:r>
              <a:rPr lang="zh-CN" altLang="en-US" sz="3600" b="1" dirty="0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形容家书的珍贵</a:t>
            </a:r>
            <a:r>
              <a:rPr lang="zh-CN" altLang="en-US" sz="36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，言家书难得，</a:t>
            </a:r>
            <a:r>
              <a:rPr lang="zh-CN" altLang="en-US" sz="3600" b="1" dirty="0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表达对妻子儿女强烈的思念之情。</a:t>
            </a:r>
          </a:p>
        </p:txBody>
      </p:sp>
      <p:pic>
        <p:nvPicPr>
          <p:cNvPr id="3" name="图片 2" descr="timg (11)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68862" y="1502410"/>
            <a:ext cx="4927538" cy="530478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7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87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7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770" decel="100000"/>
                                        <p:tgtEl>
                                          <p:spTgt spid="3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5" dur="77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7" dur="77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7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87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87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7106" grpId="0"/>
      <p:bldP spid="687107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1746" name="矩形 671745"/>
          <p:cNvSpPr/>
          <p:nvPr/>
        </p:nvSpPr>
        <p:spPr>
          <a:xfrm>
            <a:off x="2233613" y="479743"/>
            <a:ext cx="5791200" cy="81153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lnSpc>
                <a:spcPct val="130000"/>
              </a:lnSpc>
              <a:buClrTx/>
            </a:pPr>
            <a:r>
              <a:rPr lang="zh-CN" altLang="en-US" sz="3600" b="1" dirty="0">
                <a:solidFill>
                  <a:schemeClr val="tx1"/>
                </a:solidFill>
                <a:latin typeface="Arial" panose="020B0604020202020204" pitchFamily="34" charset="0"/>
                <a:ea typeface="华文中宋" pitchFamily="2" charset="-122"/>
              </a:rPr>
              <a:t>白头搔更短，浑欲不胜</a:t>
            </a: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华文中宋" pitchFamily="2" charset="-122"/>
              </a:rPr>
              <a:t>簪</a:t>
            </a:r>
            <a:r>
              <a:rPr lang="zh-CN" altLang="en-US" sz="3600" b="1" dirty="0">
                <a:solidFill>
                  <a:schemeClr val="tx1"/>
                </a:solidFill>
                <a:latin typeface="Arial" panose="020B0604020202020204" pitchFamily="34" charset="0"/>
                <a:ea typeface="华文中宋" pitchFamily="2" charset="-122"/>
              </a:rPr>
              <a:t>。</a:t>
            </a:r>
            <a:r>
              <a:rPr lang="zh-CN" altLang="en-US" sz="2800" b="0" dirty="0">
                <a:solidFill>
                  <a:schemeClr val="tx1"/>
                </a:solidFill>
                <a:latin typeface="Arial" panose="020B0604020202020204" pitchFamily="34" charset="0"/>
                <a:ea typeface="华文中宋" pitchFamily="2" charset="-122"/>
              </a:rPr>
              <a:t> </a:t>
            </a:r>
          </a:p>
        </p:txBody>
      </p:sp>
      <p:sp>
        <p:nvSpPr>
          <p:cNvPr id="671751" name="矩形 671750"/>
          <p:cNvSpPr/>
          <p:nvPr/>
        </p:nvSpPr>
        <p:spPr>
          <a:xfrm>
            <a:off x="296863" y="480060"/>
            <a:ext cx="2350770" cy="82994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buClrTx/>
            </a:pPr>
            <a:r>
              <a:rPr lang="zh-CN" altLang="en-US" sz="480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Arial" panose="020B0604020202020204" pitchFamily="34" charset="0"/>
                <a:ea typeface="华文中宋" pitchFamily="2" charset="-122"/>
              </a:rPr>
              <a:t>尾  联：</a:t>
            </a:r>
          </a:p>
        </p:txBody>
      </p:sp>
      <p:sp>
        <p:nvSpPr>
          <p:cNvPr id="671752" name="矩形 671751"/>
          <p:cNvSpPr/>
          <p:nvPr/>
        </p:nvSpPr>
        <p:spPr>
          <a:xfrm>
            <a:off x="344964" y="1905506"/>
            <a:ext cx="2254567" cy="3046988"/>
          </a:xfrm>
          <a:prstGeom prst="rect">
            <a:avLst/>
          </a:prstGeom>
          <a:noFill/>
          <a:ln w="9525" cap="flat" cmpd="sng">
            <a:solidFill>
              <a:srgbClr val="0000FF"/>
            </a:solidFill>
            <a:prstDash val="dashDot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lstStyle/>
          <a:p>
            <a:r>
              <a:rPr lang="zh-CN" altLang="en-US" sz="3200" b="1" dirty="0">
                <a:solidFill>
                  <a:srgbClr val="3333CC"/>
                </a:solidFill>
                <a:latin typeface="Arial" panose="020B0604020202020204" pitchFamily="34" charset="0"/>
              </a:rPr>
              <a:t>由于忧伤烦恼，头上的白发越搔越短，简直连簪子也插不上了。</a:t>
            </a:r>
          </a:p>
        </p:txBody>
      </p:sp>
      <p:pic>
        <p:nvPicPr>
          <p:cNvPr id="2" name="图片 1" descr="timg (14)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43200" y="1310005"/>
            <a:ext cx="6261100" cy="4423251"/>
          </a:xfrm>
          <a:prstGeom prst="rect">
            <a:avLst/>
          </a:prstGeom>
        </p:spPr>
      </p:pic>
      <p:pic>
        <p:nvPicPr>
          <p:cNvPr id="3" name="图片 2" descr="timg (18)"/>
          <p:cNvPicPr>
            <a:picLocks noChangeAspect="1"/>
          </p:cNvPicPr>
          <p:nvPr/>
        </p:nvPicPr>
        <p:blipFill rotWithShape="1">
          <a:blip r:embed="rId3"/>
          <a:srcRect r="1237" b="12460"/>
          <a:stretch/>
        </p:blipFill>
        <p:spPr>
          <a:xfrm>
            <a:off x="2647950" y="1217295"/>
            <a:ext cx="6151086" cy="4515961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1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6717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1752" grpId="0" bldLvl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1746" name="矩形 671745"/>
          <p:cNvSpPr/>
          <p:nvPr/>
        </p:nvSpPr>
        <p:spPr>
          <a:xfrm>
            <a:off x="2233613" y="479743"/>
            <a:ext cx="5791200" cy="81153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lnSpc>
                <a:spcPct val="130000"/>
              </a:lnSpc>
              <a:buClrTx/>
            </a:pPr>
            <a:r>
              <a:rPr lang="zh-CN" altLang="en-US" sz="3600" b="1" dirty="0">
                <a:solidFill>
                  <a:schemeClr val="tx1"/>
                </a:solidFill>
                <a:latin typeface="Arial" panose="020B0604020202020204" pitchFamily="34" charset="0"/>
                <a:ea typeface="华文中宋" pitchFamily="2" charset="-122"/>
              </a:rPr>
              <a:t>白头搔更短，浑欲不胜簪。</a:t>
            </a:r>
            <a:r>
              <a:rPr lang="zh-CN" altLang="en-US" sz="2800" b="0" dirty="0">
                <a:solidFill>
                  <a:schemeClr val="tx1"/>
                </a:solidFill>
                <a:latin typeface="Arial" panose="020B0604020202020204" pitchFamily="34" charset="0"/>
                <a:ea typeface="华文中宋" pitchFamily="2" charset="-122"/>
              </a:rPr>
              <a:t> </a:t>
            </a:r>
          </a:p>
        </p:txBody>
      </p:sp>
      <p:sp>
        <p:nvSpPr>
          <p:cNvPr id="671747" name="矩形 671746"/>
          <p:cNvSpPr/>
          <p:nvPr/>
        </p:nvSpPr>
        <p:spPr>
          <a:xfrm>
            <a:off x="297180" y="1548130"/>
            <a:ext cx="8641080" cy="2084070"/>
          </a:xfrm>
          <a:prstGeom prst="rect">
            <a:avLst/>
          </a:prstGeom>
          <a:noFill/>
          <a:ln w="9525">
            <a:noFill/>
          </a:ln>
        </p:spPr>
        <p:txBody>
          <a:bodyPr wrap="square" anchor="ctr">
            <a:spAutoFit/>
          </a:bodyPr>
          <a:lstStyle/>
          <a:p>
            <a:pPr>
              <a:lnSpc>
                <a:spcPct val="135000"/>
              </a:lnSpc>
              <a:buClrTx/>
            </a:pPr>
            <a:r>
              <a:rPr lang="zh-CN" altLang="en-US" sz="2400" dirty="0">
                <a:solidFill>
                  <a:schemeClr val="tx1"/>
                </a:solidFill>
                <a:latin typeface="Arial" panose="020B0604020202020204" pitchFamily="34" charset="0"/>
                <a:ea typeface="华文中宋" pitchFamily="2" charset="-122"/>
              </a:rPr>
              <a:t>       </a:t>
            </a:r>
            <a:r>
              <a:rPr lang="zh-CN" altLang="en-US" sz="3200" b="1" dirty="0">
                <a:solidFill>
                  <a:schemeClr val="tx1"/>
                </a:solidFill>
                <a:latin typeface="Arial" panose="020B0604020202020204" pitchFamily="34" charset="0"/>
                <a:ea typeface="华文中宋" pitchFamily="2" charset="-122"/>
              </a:rPr>
              <a:t>尾联写目睹眼前颓败之景，心念远方家庭的安危之状， 不觉搔首踟蹰，可见</a:t>
            </a:r>
            <a:r>
              <a:rPr lang="en-US" altLang="zh-CN" sz="3200" b="1">
                <a:solidFill>
                  <a:schemeClr val="tx1"/>
                </a:solidFill>
                <a:latin typeface="Arial" panose="020B0604020202020204" pitchFamily="34" charset="0"/>
                <a:ea typeface="华文中宋" pitchFamily="2" charset="-122"/>
              </a:rPr>
              <a:t>__________</a:t>
            </a:r>
            <a:r>
              <a:rPr lang="zh-CN" altLang="en-US" sz="3200" b="1" dirty="0">
                <a:solidFill>
                  <a:schemeClr val="tx1"/>
                </a:solidFill>
                <a:latin typeface="Arial" panose="020B0604020202020204" pitchFamily="34" charset="0"/>
                <a:ea typeface="华文中宋" pitchFamily="2" charset="-122"/>
              </a:rPr>
              <a:t>程度之深。</a:t>
            </a:r>
          </a:p>
        </p:txBody>
      </p:sp>
      <p:sp>
        <p:nvSpPr>
          <p:cNvPr id="671748" name="矩形 671747"/>
          <p:cNvSpPr/>
          <p:nvPr/>
        </p:nvSpPr>
        <p:spPr>
          <a:xfrm>
            <a:off x="105410" y="3558540"/>
            <a:ext cx="9356725" cy="14198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35000"/>
              </a:lnSpc>
              <a:buClrTx/>
            </a:pPr>
            <a:r>
              <a:rPr lang="zh-CN" altLang="en-US" sz="2400" dirty="0">
                <a:solidFill>
                  <a:schemeClr val="tx1"/>
                </a:solidFill>
                <a:latin typeface="Arial" panose="020B0604020202020204" pitchFamily="34" charset="0"/>
                <a:ea typeface="华文中宋" pitchFamily="2" charset="-122"/>
              </a:rPr>
              <a:t> </a:t>
            </a:r>
            <a:r>
              <a:rPr lang="zh-CN" altLang="en-US" sz="3200" b="1" dirty="0">
                <a:solidFill>
                  <a:schemeClr val="tx1"/>
                </a:solidFill>
                <a:latin typeface="Arial" panose="020B0604020202020204" pitchFamily="34" charset="0"/>
                <a:ea typeface="华文中宋" pitchFamily="2" charset="-122"/>
              </a:rPr>
              <a:t>在忧国念家、感时恨别之外，又自叹</a:t>
            </a:r>
            <a:r>
              <a:rPr lang="en-US" altLang="zh-CN" sz="3200" b="1">
                <a:solidFill>
                  <a:schemeClr val="tx1"/>
                </a:solidFill>
                <a:latin typeface="Arial" panose="020B0604020202020204" pitchFamily="34" charset="0"/>
                <a:ea typeface="华文中宋" pitchFamily="2" charset="-122"/>
              </a:rPr>
              <a:t>________</a:t>
            </a:r>
            <a:r>
              <a:rPr lang="zh-CN" altLang="en-US" sz="3200" b="1" dirty="0">
                <a:solidFill>
                  <a:schemeClr val="tx1"/>
                </a:solidFill>
                <a:latin typeface="Arial" panose="020B0604020202020204" pitchFamily="34" charset="0"/>
                <a:ea typeface="华文中宋" pitchFamily="2" charset="-122"/>
              </a:rPr>
              <a:t>，更平添一份悲哀。 </a:t>
            </a:r>
          </a:p>
        </p:txBody>
      </p:sp>
      <p:sp>
        <p:nvSpPr>
          <p:cNvPr id="671749" name="矩形 671748"/>
          <p:cNvSpPr/>
          <p:nvPr/>
        </p:nvSpPr>
        <p:spPr>
          <a:xfrm>
            <a:off x="6146483" y="2192020"/>
            <a:ext cx="2478405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buClrTx/>
            </a:pP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华文中宋" pitchFamily="2" charset="-122"/>
              </a:rPr>
              <a:t>伤痛、愁闷</a:t>
            </a:r>
          </a:p>
        </p:txBody>
      </p:sp>
      <p:sp>
        <p:nvSpPr>
          <p:cNvPr id="671750" name="矩形 671749"/>
          <p:cNvSpPr/>
          <p:nvPr/>
        </p:nvSpPr>
        <p:spPr>
          <a:xfrm>
            <a:off x="6918960" y="3394393"/>
            <a:ext cx="2019300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buClrTx/>
            </a:pP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华文中宋" pitchFamily="2" charset="-122"/>
              </a:rPr>
              <a:t>老将至矣</a:t>
            </a:r>
          </a:p>
        </p:txBody>
      </p:sp>
      <p:sp>
        <p:nvSpPr>
          <p:cNvPr id="671751" name="矩形 671750"/>
          <p:cNvSpPr/>
          <p:nvPr/>
        </p:nvSpPr>
        <p:spPr>
          <a:xfrm>
            <a:off x="296863" y="480060"/>
            <a:ext cx="2350770" cy="82994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buClrTx/>
            </a:pPr>
            <a:r>
              <a:rPr lang="zh-CN" altLang="en-US" sz="480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Arial" panose="020B0604020202020204" pitchFamily="34" charset="0"/>
                <a:ea typeface="华文中宋" pitchFamily="2" charset="-122"/>
              </a:rPr>
              <a:t>尾  联：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71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671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71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671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1747" grpId="0"/>
      <p:bldP spid="671748" grpId="0"/>
      <p:bldP spid="671749" grpId="0"/>
      <p:bldP spid="67175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4034" name="标题 684033"/>
          <p:cNvSpPr>
            <a:spLocks noGrp="1"/>
          </p:cNvSpPr>
          <p:nvPr>
            <p:ph type="title"/>
          </p:nvPr>
        </p:nvSpPr>
        <p:spPr>
          <a:xfrm>
            <a:off x="161925" y="188913"/>
            <a:ext cx="8408988" cy="1827212"/>
          </a:xfrm>
        </p:spPr>
        <p:txBody>
          <a:bodyPr anchor="ctr"/>
          <a:lstStyle/>
          <a:p>
            <a:pPr algn="l"/>
            <a:r>
              <a:rPr lang="zh-CN" altLang="en-US" sz="3200" b="1" dirty="0"/>
              <a:t>请展开想象，描述</a:t>
            </a:r>
            <a:r>
              <a:rPr lang="en-US" altLang="zh-CN" sz="3200" b="1"/>
              <a:t>"</a:t>
            </a:r>
            <a:r>
              <a:rPr lang="zh-CN" altLang="en-US" sz="3200" b="1" dirty="0"/>
              <a:t>白头搔更短， 浑欲不胜簪。</a:t>
            </a:r>
            <a:r>
              <a:rPr lang="en-US" altLang="zh-CN" sz="3200" b="1"/>
              <a:t>"</a:t>
            </a:r>
            <a:r>
              <a:rPr lang="zh-CN" altLang="en-US" sz="3200" b="1" dirty="0"/>
              <a:t>所展示的画面，并揭示诗句的含义。</a:t>
            </a:r>
            <a:br>
              <a:rPr lang="zh-CN" altLang="en-US" sz="3200" b="1" dirty="0"/>
            </a:br>
            <a:r>
              <a:rPr lang="zh-CN" altLang="en-US" sz="4000" dirty="0"/>
              <a:t>　　</a:t>
            </a:r>
          </a:p>
        </p:txBody>
      </p:sp>
      <p:sp>
        <p:nvSpPr>
          <p:cNvPr id="684035" name="文本占位符 684034"/>
          <p:cNvSpPr>
            <a:spLocks noGrp="1"/>
          </p:cNvSpPr>
          <p:nvPr>
            <p:ph type="body" idx="1"/>
          </p:nvPr>
        </p:nvSpPr>
        <p:spPr>
          <a:xfrm>
            <a:off x="161925" y="1590358"/>
            <a:ext cx="8229600" cy="4525962"/>
          </a:xfrm>
        </p:spPr>
        <p:txBody>
          <a:bodyPr/>
          <a:lstStyle/>
          <a:p>
            <a:r>
              <a:rPr lang="zh-CN" altLang="en-US" b="1" dirty="0">
                <a:solidFill>
                  <a:schemeClr val="hlink"/>
                </a:solidFill>
              </a:rPr>
              <a:t>示例：面对沦陷的山河，一位满头白发的老人因焦虑忧愁不停地挠头叹息。老人昔日那长长的头发如今纷纷断落，已经短得无法梳髻插簪。</a:t>
            </a:r>
          </a:p>
          <a:p>
            <a:r>
              <a:rPr lang="zh-CN" altLang="en-US" b="1" dirty="0"/>
              <a:t>含义：这一</a:t>
            </a:r>
            <a:r>
              <a:rPr lang="zh-CN" altLang="en-US" b="1" dirty="0">
                <a:solidFill>
                  <a:srgbClr val="FF0000"/>
                </a:solidFill>
              </a:rPr>
              <a:t>细节</a:t>
            </a:r>
            <a:r>
              <a:rPr lang="zh-CN" altLang="en-US" b="1" dirty="0"/>
              <a:t>，含蓄而深刻地表现了诗人</a:t>
            </a:r>
            <a:r>
              <a:rPr lang="zh-CN" altLang="en-US" b="1" dirty="0">
                <a:solidFill>
                  <a:srgbClr val="FF0000"/>
                </a:solidFill>
              </a:rPr>
              <a:t>忧国思家</a:t>
            </a:r>
            <a:r>
              <a:rPr lang="zh-CN" altLang="en-US" b="1" dirty="0"/>
              <a:t>的情怀，忧心之余显出了</a:t>
            </a:r>
            <a:r>
              <a:rPr lang="zh-CN" altLang="en-US" b="1" dirty="0">
                <a:solidFill>
                  <a:srgbClr val="FF0000"/>
                </a:solidFill>
              </a:rPr>
              <a:t>垂垂老态。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4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84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84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40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840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840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40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"/>
                                        <p:tgtEl>
                                          <p:spTgt spid="6840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403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8130" name="标题 688129"/>
          <p:cNvSpPr>
            <a:spLocks noGrp="1"/>
          </p:cNvSpPr>
          <p:nvPr>
            <p:ph type="title"/>
          </p:nvPr>
        </p:nvSpPr>
        <p:spPr>
          <a:xfrm>
            <a:off x="374015" y="274955"/>
            <a:ext cx="8312785" cy="1143000"/>
          </a:xfrm>
        </p:spPr>
        <p:txBody>
          <a:bodyPr anchor="ctr">
            <a:normAutofit fontScale="90000"/>
          </a:bodyPr>
          <a:lstStyle/>
          <a:p>
            <a:pPr algn="l"/>
            <a:r>
              <a:rPr lang="zh-CN" altLang="en-US" sz="4000" b="1" dirty="0"/>
              <a:t>赏析“白头搔更短，浑欲不胜簪” 中的“搔”字锤炼得好，好在哪里？）</a:t>
            </a:r>
          </a:p>
        </p:txBody>
      </p:sp>
      <p:sp>
        <p:nvSpPr>
          <p:cNvPr id="688131" name="文本占位符 688130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b="1" dirty="0">
                <a:solidFill>
                  <a:srgbClr val="0000FF"/>
                </a:solidFill>
              </a:rPr>
              <a:t>特别是本诗中的“搔”字是“挠</a:t>
            </a:r>
            <a:r>
              <a:rPr lang="en-US" altLang="zh-CN" b="1">
                <a:solidFill>
                  <a:srgbClr val="0000FF"/>
                </a:solidFill>
              </a:rPr>
              <a:t>”</a:t>
            </a:r>
            <a:r>
              <a:rPr lang="zh-CN" altLang="en-US" b="1" dirty="0">
                <a:solidFill>
                  <a:srgbClr val="0000FF"/>
                </a:solidFill>
              </a:rPr>
              <a:t>的意思</a:t>
            </a:r>
            <a:r>
              <a:rPr lang="en-US" altLang="zh-CN" b="1">
                <a:solidFill>
                  <a:srgbClr val="0000FF"/>
                </a:solidFill>
              </a:rPr>
              <a:t>,</a:t>
            </a:r>
            <a:r>
              <a:rPr lang="zh-CN" altLang="en-US" b="1" dirty="0">
                <a:solidFill>
                  <a:srgbClr val="0000FF"/>
                </a:solidFill>
              </a:rPr>
              <a:t>是对诗人</a:t>
            </a:r>
            <a:r>
              <a:rPr lang="zh-CN" altLang="en-US" b="1" dirty="0">
                <a:solidFill>
                  <a:srgbClr val="FF0000"/>
                </a:solidFill>
              </a:rPr>
              <a:t>想解愁而不得</a:t>
            </a:r>
            <a:r>
              <a:rPr lang="zh-CN" altLang="en-US" b="1" dirty="0">
                <a:solidFill>
                  <a:srgbClr val="0000FF"/>
                </a:solidFill>
              </a:rPr>
              <a:t>的细节描写，传神地表达了诗人</a:t>
            </a:r>
            <a:r>
              <a:rPr lang="zh-CN" altLang="en-US" b="1" dirty="0">
                <a:solidFill>
                  <a:srgbClr val="FF0000"/>
                </a:solidFill>
              </a:rPr>
              <a:t>无法排解的忧国思家</a:t>
            </a:r>
            <a:r>
              <a:rPr lang="zh-CN" altLang="en-US" b="1" dirty="0">
                <a:solidFill>
                  <a:srgbClr val="0000FF"/>
                </a:solidFill>
              </a:rPr>
              <a:t>之情。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8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88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88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8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688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8130" grpId="0"/>
      <p:bldP spid="688131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1506" name="文本框 661505"/>
          <p:cNvSpPr txBox="1"/>
          <p:nvPr/>
        </p:nvSpPr>
        <p:spPr>
          <a:xfrm>
            <a:off x="1332230" y="0"/>
            <a:ext cx="5056505" cy="101473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6000" b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ea typeface="隶书" pitchFamily="49" charset="-122"/>
              </a:rPr>
              <a:t>合作探究</a:t>
            </a:r>
          </a:p>
        </p:txBody>
      </p:sp>
      <p:sp>
        <p:nvSpPr>
          <p:cNvPr id="661507" name="文本框 661506"/>
          <p:cNvSpPr txBox="1"/>
          <p:nvPr/>
        </p:nvSpPr>
        <p:spPr>
          <a:xfrm>
            <a:off x="781685" y="1014730"/>
            <a:ext cx="7720965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b="1">
                <a:solidFill>
                  <a:schemeClr val="tx1"/>
                </a:solidFill>
                <a:latin typeface="Times New Roman" panose="02020603050405020304" pitchFamily="18" charset="0"/>
              </a:rPr>
              <a:t>1</a:t>
            </a:r>
            <a:r>
              <a:rPr lang="zh-CN" altLang="en-US" sz="40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、诗歌描写了怎样的社会状况？</a:t>
            </a:r>
            <a:endParaRPr lang="zh-CN" altLang="en-US" sz="4000" b="1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661508" name="椭圆 661507"/>
          <p:cNvSpPr/>
          <p:nvPr/>
        </p:nvSpPr>
        <p:spPr>
          <a:xfrm>
            <a:off x="366395" y="2123123"/>
            <a:ext cx="8135938" cy="1223962"/>
          </a:xfrm>
          <a:prstGeom prst="ellipse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zh-CN" altLang="en-US" sz="320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Times New Roman" panose="02020603050405020304" pitchFamily="18" charset="0"/>
              </a:rPr>
              <a:t>战火不断，国破家亡，妻离子散，民不聊生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615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615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615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61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1507" grpId="0"/>
      <p:bldP spid="661508" grpId="0" bldLvl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1202" name="标题 691201"/>
          <p:cNvSpPr>
            <a:spLocks noGrp="1"/>
          </p:cNvSpPr>
          <p:nvPr>
            <p:ph type="title"/>
          </p:nvPr>
        </p:nvSpPr>
        <p:spPr>
          <a:xfrm>
            <a:off x="457200" y="323850"/>
            <a:ext cx="8480425" cy="1093788"/>
          </a:xfrm>
        </p:spPr>
        <p:txBody>
          <a:bodyPr anchor="ctr">
            <a:noAutofit/>
          </a:bodyPr>
          <a:lstStyle/>
          <a:p>
            <a:pPr algn="l"/>
            <a:r>
              <a:rPr lang="en-US" altLang="zh-CN" sz="4000" b="1"/>
              <a:t>3</a:t>
            </a:r>
            <a:r>
              <a:rPr lang="zh-CN" altLang="en-US" sz="4000" b="1" dirty="0"/>
              <a:t>、结合全诗内容，体会诗题中的“望”字包含</a:t>
            </a:r>
            <a:r>
              <a:rPr lang="zh-CN" altLang="en-US" sz="4000" b="1" dirty="0">
                <a:solidFill>
                  <a:srgbClr val="FF0000"/>
                </a:solidFill>
              </a:rPr>
              <a:t>哪两层</a:t>
            </a:r>
            <a:r>
              <a:rPr lang="zh-CN" altLang="en-US" sz="4000" b="1" dirty="0"/>
              <a:t>意思？</a:t>
            </a:r>
          </a:p>
        </p:txBody>
      </p:sp>
      <p:sp>
        <p:nvSpPr>
          <p:cNvPr id="691203" name="文本占位符 691202"/>
          <p:cNvSpPr>
            <a:spLocks noGrp="1"/>
          </p:cNvSpPr>
          <p:nvPr>
            <p:ph type="body" idx="1"/>
          </p:nvPr>
        </p:nvSpPr>
        <p:spPr>
          <a:xfrm>
            <a:off x="993140" y="1547495"/>
            <a:ext cx="7840980" cy="4526280"/>
          </a:xfrm>
        </p:spPr>
        <p:txBody>
          <a:bodyPr/>
          <a:lstStyle/>
          <a:p>
            <a:r>
              <a:rPr lang="zh-CN" altLang="en-US" sz="3600" b="1" dirty="0">
                <a:sym typeface="Wingdings" panose="05000000000000000000" charset="0"/>
              </a:rPr>
              <a:t></a:t>
            </a:r>
            <a:r>
              <a:rPr lang="zh-CN" altLang="en-US" sz="3600" b="1" dirty="0"/>
              <a:t>一方面是</a:t>
            </a:r>
            <a:r>
              <a:rPr lang="zh-CN" altLang="en-US" sz="3600" b="1" dirty="0">
                <a:solidFill>
                  <a:srgbClr val="FF0000"/>
                </a:solidFill>
              </a:rPr>
              <a:t>看到</a:t>
            </a:r>
            <a:r>
              <a:rPr lang="zh-CN" altLang="en-US" sz="3600" b="1" dirty="0"/>
              <a:t>了</a:t>
            </a:r>
            <a:r>
              <a:rPr lang="zh-CN" altLang="en-US" sz="3600" b="1" dirty="0">
                <a:solidFill>
                  <a:srgbClr val="FF0000"/>
                </a:solidFill>
              </a:rPr>
              <a:t>“国破山河在”的惨景</a:t>
            </a:r>
            <a:r>
              <a:rPr lang="zh-CN" altLang="en-US" sz="3600" b="1" dirty="0"/>
              <a:t>（看，眼望）</a:t>
            </a:r>
          </a:p>
          <a:p>
            <a:r>
              <a:rPr lang="zh-CN" altLang="en-US" sz="3600" b="1" dirty="0">
                <a:sym typeface="Wingdings" panose="05000000000000000000" charset="0"/>
              </a:rPr>
              <a:t></a:t>
            </a:r>
            <a:r>
              <a:rPr lang="zh-CN" altLang="en-US" sz="3600" b="1" dirty="0"/>
              <a:t>另一方面是</a:t>
            </a:r>
            <a:r>
              <a:rPr lang="zh-CN" altLang="en-US" sz="3600" b="1" dirty="0">
                <a:solidFill>
                  <a:srgbClr val="FF0000"/>
                </a:solidFill>
              </a:rPr>
              <a:t>对于亲人团聚的守望和期盼</a:t>
            </a:r>
            <a:r>
              <a:rPr lang="zh-CN" altLang="en-US" sz="3600" b="1" dirty="0"/>
              <a:t>（想：希望、盼望）。</a:t>
            </a:r>
          </a:p>
        </p:txBody>
      </p:sp>
      <p:sp>
        <p:nvSpPr>
          <p:cNvPr id="691204" name="左大括号 691203"/>
          <p:cNvSpPr/>
          <p:nvPr/>
        </p:nvSpPr>
        <p:spPr>
          <a:xfrm>
            <a:off x="1155065" y="1722120"/>
            <a:ext cx="179070" cy="2153285"/>
          </a:xfrm>
          <a:prstGeom prst="leftBrace">
            <a:avLst>
              <a:gd name="adj1" fmla="val 87832"/>
              <a:gd name="adj2" fmla="val 50000"/>
            </a:avLst>
          </a:prstGeom>
          <a:ln>
            <a:headEnd type="none" w="med" len="med"/>
            <a:tailEnd type="none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/>
          <a:lstStyle/>
          <a:p>
            <a:endParaRPr lang="zh-CN" altLang="en-US"/>
          </a:p>
        </p:txBody>
      </p:sp>
      <p:sp>
        <p:nvSpPr>
          <p:cNvPr id="2" name="文本框 1"/>
          <p:cNvSpPr txBox="1"/>
          <p:nvPr/>
        </p:nvSpPr>
        <p:spPr>
          <a:xfrm>
            <a:off x="225425" y="2245360"/>
            <a:ext cx="1024890" cy="110680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6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sym typeface="+mn-ea"/>
              </a:rPr>
              <a:t>望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1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691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12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2000"/>
                                        <p:tgtEl>
                                          <p:spTgt spid="6912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12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2000"/>
                                        <p:tgtEl>
                                          <p:spTgt spid="6912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1204" grpId="0" animBg="1"/>
      <p:bldP spid="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2226" name="文本占位符 692225"/>
          <p:cNvSpPr>
            <a:spLocks noGrp="1"/>
          </p:cNvSpPr>
          <p:nvPr>
            <p:ph type="body" idx="1"/>
          </p:nvPr>
        </p:nvSpPr>
        <p:spPr>
          <a:xfrm>
            <a:off x="1557338" y="188913"/>
            <a:ext cx="2520950" cy="6669087"/>
          </a:xfrm>
        </p:spPr>
        <p:txBody>
          <a:bodyPr/>
          <a:lstStyle/>
          <a:p>
            <a:pPr>
              <a:lnSpc>
                <a:spcPct val="150000"/>
              </a:lnSpc>
              <a:buNone/>
            </a:pPr>
            <a:r>
              <a:rPr lang="zh-CN" altLang="en-US" sz="2800" b="1" dirty="0">
                <a:ea typeface="黑体" panose="02010609060101010101" pitchFamily="49" charset="-122"/>
              </a:rPr>
              <a:t>国破山河在，</a:t>
            </a:r>
          </a:p>
          <a:p>
            <a:pPr>
              <a:lnSpc>
                <a:spcPct val="150000"/>
              </a:lnSpc>
              <a:buNone/>
            </a:pPr>
            <a:r>
              <a:rPr lang="zh-CN" altLang="en-US" sz="2800" b="1" dirty="0">
                <a:ea typeface="黑体" panose="02010609060101010101" pitchFamily="49" charset="-122"/>
              </a:rPr>
              <a:t>城春草木深。</a:t>
            </a:r>
          </a:p>
          <a:p>
            <a:pPr>
              <a:lnSpc>
                <a:spcPct val="150000"/>
              </a:lnSpc>
              <a:buNone/>
            </a:pPr>
            <a:r>
              <a:rPr lang="zh-CN" altLang="en-US" sz="2800" b="1" dirty="0">
                <a:ea typeface="黑体" panose="02010609060101010101" pitchFamily="49" charset="-122"/>
              </a:rPr>
              <a:t>感时花溅泪，</a:t>
            </a:r>
          </a:p>
          <a:p>
            <a:pPr>
              <a:lnSpc>
                <a:spcPct val="150000"/>
              </a:lnSpc>
              <a:buNone/>
            </a:pPr>
            <a:r>
              <a:rPr lang="zh-CN" altLang="en-US" sz="2800" b="1" dirty="0">
                <a:ea typeface="黑体" panose="02010609060101010101" pitchFamily="49" charset="-122"/>
              </a:rPr>
              <a:t>恨别鸟惊心，</a:t>
            </a:r>
          </a:p>
          <a:p>
            <a:pPr>
              <a:lnSpc>
                <a:spcPct val="150000"/>
              </a:lnSpc>
              <a:buNone/>
            </a:pPr>
            <a:r>
              <a:rPr lang="zh-CN" altLang="en-US" sz="2800" b="1" dirty="0">
                <a:ea typeface="黑体" panose="02010609060101010101" pitchFamily="49" charset="-122"/>
              </a:rPr>
              <a:t>烽火连三月，</a:t>
            </a:r>
          </a:p>
          <a:p>
            <a:pPr>
              <a:lnSpc>
                <a:spcPct val="150000"/>
              </a:lnSpc>
              <a:buNone/>
            </a:pPr>
            <a:r>
              <a:rPr lang="zh-CN" altLang="en-US" sz="2800" b="1" dirty="0">
                <a:ea typeface="黑体" panose="02010609060101010101" pitchFamily="49" charset="-122"/>
              </a:rPr>
              <a:t>家书抵万金。</a:t>
            </a:r>
          </a:p>
          <a:p>
            <a:pPr>
              <a:lnSpc>
                <a:spcPct val="150000"/>
              </a:lnSpc>
              <a:buNone/>
            </a:pPr>
            <a:r>
              <a:rPr lang="zh-CN" altLang="en-US" sz="2800" b="1" dirty="0">
                <a:ea typeface="黑体" panose="02010609060101010101" pitchFamily="49" charset="-122"/>
              </a:rPr>
              <a:t>白首搔更短，</a:t>
            </a:r>
          </a:p>
          <a:p>
            <a:pPr>
              <a:lnSpc>
                <a:spcPct val="150000"/>
              </a:lnSpc>
              <a:buNone/>
            </a:pPr>
            <a:r>
              <a:rPr lang="zh-CN" altLang="en-US" sz="2800" b="1" dirty="0">
                <a:ea typeface="黑体" panose="02010609060101010101" pitchFamily="49" charset="-122"/>
              </a:rPr>
              <a:t>浑欲不胜簪。</a:t>
            </a:r>
          </a:p>
        </p:txBody>
      </p:sp>
      <p:sp>
        <p:nvSpPr>
          <p:cNvPr id="692227" name="文本框 692226"/>
          <p:cNvSpPr txBox="1"/>
          <p:nvPr/>
        </p:nvSpPr>
        <p:spPr>
          <a:xfrm>
            <a:off x="2727325" y="188913"/>
            <a:ext cx="604837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buClrTx/>
            </a:pPr>
            <a:endParaRPr lang="zh-CN" altLang="en-US" sz="2400" dirty="0">
              <a:solidFill>
                <a:srgbClr val="3333CC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692228" name="右大括号 692227"/>
          <p:cNvSpPr/>
          <p:nvPr/>
        </p:nvSpPr>
        <p:spPr>
          <a:xfrm>
            <a:off x="3791268" y="646113"/>
            <a:ext cx="287337" cy="2249487"/>
          </a:xfrm>
          <a:prstGeom prst="rightBrace">
            <a:avLst>
              <a:gd name="adj1" fmla="val 65239"/>
              <a:gd name="adj2" fmla="val 50000"/>
            </a:avLst>
          </a:prstGeom>
          <a:noFill/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92229" name="右大括号 692228"/>
          <p:cNvSpPr/>
          <p:nvPr/>
        </p:nvSpPr>
        <p:spPr>
          <a:xfrm>
            <a:off x="3791585" y="3345180"/>
            <a:ext cx="504825" cy="2403475"/>
          </a:xfrm>
          <a:prstGeom prst="rightBrace">
            <a:avLst>
              <a:gd name="adj1" fmla="val 39675"/>
              <a:gd name="adj2" fmla="val 50000"/>
            </a:avLst>
          </a:prstGeom>
          <a:noFill/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92230" name="文本框 692229"/>
          <p:cNvSpPr txBox="1"/>
          <p:nvPr/>
        </p:nvSpPr>
        <p:spPr>
          <a:xfrm>
            <a:off x="2627313" y="3500438"/>
            <a:ext cx="575945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buClrTx/>
            </a:pPr>
            <a:endParaRPr lang="zh-CN" altLang="en-US" sz="2400" dirty="0">
              <a:solidFill>
                <a:srgbClr val="3333CC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692231" name="文本框 692230"/>
          <p:cNvSpPr txBox="1"/>
          <p:nvPr/>
        </p:nvSpPr>
        <p:spPr>
          <a:xfrm>
            <a:off x="2700338" y="4868863"/>
            <a:ext cx="575945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endParaRPr lang="zh-CN" altLang="en-US" sz="2400" dirty="0">
              <a:solidFill>
                <a:srgbClr val="3333CC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92232" name="文本框 692231"/>
          <p:cNvSpPr txBox="1"/>
          <p:nvPr/>
        </p:nvSpPr>
        <p:spPr>
          <a:xfrm>
            <a:off x="7515225" y="3167063"/>
            <a:ext cx="611188" cy="92075"/>
          </a:xfrm>
          <a:prstGeom prst="rect">
            <a:avLst/>
          </a:prstGeom>
          <a:noFill/>
          <a:ln w="9525">
            <a:noFill/>
          </a:ln>
        </p:spPr>
        <p:txBody>
          <a:bodyPr vert="eaVert" wrap="none" anchor="t">
            <a:spAutoFit/>
          </a:bodyPr>
          <a:lstStyle/>
          <a:p>
            <a:pPr>
              <a:spcBef>
                <a:spcPct val="50000"/>
              </a:spcBef>
            </a:pPr>
            <a:endParaRPr lang="zh-CN" altLang="en-US" sz="2800" b="0" dirty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692233" name="文本框 692232"/>
          <p:cNvSpPr txBox="1"/>
          <p:nvPr/>
        </p:nvSpPr>
        <p:spPr>
          <a:xfrm>
            <a:off x="6842760" y="1091248"/>
            <a:ext cx="2133600" cy="109855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6600" dirty="0">
                <a:solidFill>
                  <a:srgbClr val="FF0000"/>
                </a:solidFill>
                <a:latin typeface="Arial" panose="020B0604020202020204" pitchFamily="34" charset="0"/>
              </a:rPr>
              <a:t>忧国</a:t>
            </a:r>
          </a:p>
        </p:txBody>
      </p:sp>
      <p:sp>
        <p:nvSpPr>
          <p:cNvPr id="692234" name="文本框 692233"/>
          <p:cNvSpPr txBox="1"/>
          <p:nvPr/>
        </p:nvSpPr>
        <p:spPr>
          <a:xfrm>
            <a:off x="6842760" y="3717925"/>
            <a:ext cx="2133600" cy="109855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6600" dirty="0">
                <a:solidFill>
                  <a:srgbClr val="FF0000"/>
                </a:solidFill>
                <a:latin typeface="宋体" panose="02010600030101010101" pitchFamily="2" charset="-122"/>
              </a:rPr>
              <a:t>思家</a:t>
            </a:r>
          </a:p>
        </p:txBody>
      </p:sp>
      <p:sp>
        <p:nvSpPr>
          <p:cNvPr id="692235" name="左大括号 692234"/>
          <p:cNvSpPr/>
          <p:nvPr/>
        </p:nvSpPr>
        <p:spPr>
          <a:xfrm>
            <a:off x="1150938" y="188913"/>
            <a:ext cx="406400" cy="5715000"/>
          </a:xfrm>
          <a:prstGeom prst="leftBrace">
            <a:avLst>
              <a:gd name="adj1" fmla="val 117187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92236" name="文本框 692235"/>
          <p:cNvSpPr txBox="1"/>
          <p:nvPr/>
        </p:nvSpPr>
        <p:spPr>
          <a:xfrm>
            <a:off x="206375" y="2619375"/>
            <a:ext cx="946150" cy="1098550"/>
          </a:xfrm>
          <a:prstGeom prst="rect">
            <a:avLst/>
          </a:prstGeom>
          <a:solidFill>
            <a:srgbClr val="FF33CC">
              <a:alpha val="50000"/>
            </a:srgbClr>
          </a:solidFill>
          <a:ln w="9525">
            <a:noFill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6600" dirty="0">
                <a:solidFill>
                  <a:srgbClr val="3333CC"/>
                </a:solidFill>
                <a:latin typeface="Arial" panose="020B0604020202020204" pitchFamily="34" charset="0"/>
              </a:rPr>
              <a:t>望</a:t>
            </a:r>
          </a:p>
        </p:txBody>
      </p:sp>
      <p:sp>
        <p:nvSpPr>
          <p:cNvPr id="692237" name="矩形 692236"/>
          <p:cNvSpPr/>
          <p:nvPr/>
        </p:nvSpPr>
        <p:spPr>
          <a:xfrm>
            <a:off x="4190365" y="1268730"/>
            <a:ext cx="2025015" cy="11988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  <a:scene3d>
              <a:camera prst="orthographicFront"/>
              <a:lightRig rig="threePt" dir="t"/>
            </a:scene3d>
          </a:bodyPr>
          <a:lstStyle/>
          <a:p>
            <a:pPr>
              <a:buClrTx/>
            </a:pPr>
            <a:r>
              <a:rPr lang="zh-CN" altLang="en-US" sz="3600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+mn-ea"/>
              </a:rPr>
              <a:t>国破山河的惨象</a:t>
            </a:r>
          </a:p>
        </p:txBody>
      </p:sp>
      <p:sp>
        <p:nvSpPr>
          <p:cNvPr id="692238" name="矩形 692237"/>
          <p:cNvSpPr/>
          <p:nvPr/>
        </p:nvSpPr>
        <p:spPr>
          <a:xfrm>
            <a:off x="4296410" y="3573145"/>
            <a:ext cx="2025650" cy="17532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buClrTx/>
            </a:pPr>
            <a:r>
              <a:rPr lang="zh-CN" altLang="en-US" sz="3600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rial" panose="020B0604020202020204" pitchFamily="34" charset="0"/>
              </a:rPr>
              <a:t>对于亲人团聚的守望和期盼</a:t>
            </a:r>
          </a:p>
        </p:txBody>
      </p:sp>
      <p:sp>
        <p:nvSpPr>
          <p:cNvPr id="692239" name="右箭头 692238"/>
          <p:cNvSpPr/>
          <p:nvPr/>
        </p:nvSpPr>
        <p:spPr>
          <a:xfrm>
            <a:off x="6075680" y="1383665"/>
            <a:ext cx="927100" cy="514985"/>
          </a:xfrm>
          <a:prstGeom prst="rightArrow">
            <a:avLst>
              <a:gd name="adj1" fmla="val 50000"/>
              <a:gd name="adj2" fmla="val 94026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92240" name="右箭头 692239"/>
          <p:cNvSpPr/>
          <p:nvPr/>
        </p:nvSpPr>
        <p:spPr>
          <a:xfrm>
            <a:off x="6215380" y="3743325"/>
            <a:ext cx="934085" cy="690245"/>
          </a:xfrm>
          <a:prstGeom prst="rightArrow">
            <a:avLst>
              <a:gd name="adj1" fmla="val 50000"/>
              <a:gd name="adj2" fmla="val 83529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22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922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22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6922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22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6922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22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6922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22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6922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222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69222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222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69222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222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69222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2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500"/>
                                        <p:tgtEl>
                                          <p:spTgt spid="692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2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2" dur="500"/>
                                        <p:tgtEl>
                                          <p:spTgt spid="692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2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7" dur="2000"/>
                                        <p:tgtEl>
                                          <p:spTgt spid="692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2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6922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6922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2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8" dur="500"/>
                                        <p:tgtEl>
                                          <p:spTgt spid="692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2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3" dur="500"/>
                                        <p:tgtEl>
                                          <p:spTgt spid="692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2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8" dur="500"/>
                                        <p:tgtEl>
                                          <p:spTgt spid="692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2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3" dur="500"/>
                                        <p:tgtEl>
                                          <p:spTgt spid="692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2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8" dur="500"/>
                                        <p:tgtEl>
                                          <p:spTgt spid="692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2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3" dur="2000"/>
                                        <p:tgtEl>
                                          <p:spTgt spid="692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2226" grpId="0" build="p"/>
      <p:bldP spid="692233" grpId="0" bldLvl="0" animBg="1"/>
      <p:bldP spid="692234" grpId="0" bldLvl="0" animBg="1"/>
      <p:bldP spid="692236" grpId="0" bldLvl="0" animBg="1"/>
      <p:bldP spid="692237" grpId="0"/>
      <p:bldP spid="69223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508635" y="1059815"/>
            <a:ext cx="7940675" cy="341503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3600" b="1"/>
              <a:t>闻官军收河南河北</a:t>
            </a:r>
          </a:p>
          <a:p>
            <a:pPr algn="ctr"/>
            <a:r>
              <a:rPr lang="zh-CN" altLang="en-US" sz="3600" b="1"/>
              <a:t>杜甫</a:t>
            </a:r>
          </a:p>
          <a:p>
            <a:r>
              <a:rPr lang="zh-CN" altLang="en-US" sz="3600" b="1"/>
              <a:t>剑外忽传收蓟北，初闻涕泪满衣裳。</a:t>
            </a:r>
          </a:p>
          <a:p>
            <a:r>
              <a:rPr lang="zh-CN" altLang="en-US" sz="3600" b="1"/>
              <a:t>却看妻子愁何在，漫卷诗书喜欲狂。</a:t>
            </a:r>
          </a:p>
          <a:p>
            <a:r>
              <a:rPr lang="zh-CN" altLang="en-US" sz="3600" b="1"/>
              <a:t>白日放歌须纵酒，青春作伴好还乡。</a:t>
            </a:r>
          </a:p>
          <a:p>
            <a:r>
              <a:rPr lang="zh-CN" altLang="en-US" sz="3600" b="1"/>
              <a:t>即从巴峡穿巫峡，便下襄阳向洛阳。</a:t>
            </a:r>
          </a:p>
        </p:txBody>
      </p:sp>
      <p:sp>
        <p:nvSpPr>
          <p:cNvPr id="678921" name="文本框 678920"/>
          <p:cNvSpPr txBox="1"/>
          <p:nvPr/>
        </p:nvSpPr>
        <p:spPr>
          <a:xfrm>
            <a:off x="120650" y="276860"/>
            <a:ext cx="5287645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zh-CN" sz="4000" dirty="0">
                <a:solidFill>
                  <a:srgbClr val="3333FF"/>
                </a:solidFill>
                <a:latin typeface="Times New Roman" panose="02020603050405020304" pitchFamily="18" charset="0"/>
                <a:ea typeface="隶书" pitchFamily="49" charset="-122"/>
              </a:rPr>
              <a:t>比较阅读</a:t>
            </a:r>
            <a:r>
              <a:rPr lang="en-US" altLang="zh-CN" sz="4000" dirty="0">
                <a:solidFill>
                  <a:srgbClr val="3333FF"/>
                </a:solidFill>
                <a:latin typeface="Times New Roman" panose="02020603050405020304" pitchFamily="18" charset="0"/>
                <a:ea typeface="隶书" pitchFamily="49" charset="-122"/>
              </a:rPr>
              <a:t>——</a:t>
            </a:r>
            <a:r>
              <a:rPr lang="zh-CN" altLang="en-US" sz="4000" dirty="0">
                <a:solidFill>
                  <a:srgbClr val="3333FF"/>
                </a:solidFill>
                <a:latin typeface="Times New Roman" panose="02020603050405020304" pitchFamily="18" charset="0"/>
                <a:ea typeface="隶书" pitchFamily="49" charset="-122"/>
              </a:rPr>
              <a:t>《春望》</a:t>
            </a:r>
          </a:p>
        </p:txBody>
      </p:sp>
      <p:sp>
        <p:nvSpPr>
          <p:cNvPr id="661507" name="文本框 661506"/>
          <p:cNvSpPr txBox="1"/>
          <p:nvPr/>
        </p:nvSpPr>
        <p:spPr>
          <a:xfrm>
            <a:off x="508635" y="4474845"/>
            <a:ext cx="8290560" cy="22453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b="1">
                <a:solidFill>
                  <a:srgbClr val="0000FF"/>
                </a:solidFill>
                <a:latin typeface="Times New Roman" panose="02020603050405020304" pitchFamily="18" charset="0"/>
              </a:rPr>
              <a:t>1</a:t>
            </a:r>
            <a:r>
              <a:rPr lang="zh-CN" altLang="en-US" sz="40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、两首诗歌表达的情感有何不同？</a:t>
            </a:r>
            <a:r>
              <a:rPr lang="en-US" altLang="zh-CN" sz="40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2</a:t>
            </a:r>
            <a:r>
              <a:rPr lang="zh-CN" altLang="en-US" sz="40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、相同之处又是什么？</a:t>
            </a:r>
          </a:p>
          <a:p>
            <a:pPr>
              <a:spcBef>
                <a:spcPct val="50000"/>
              </a:spcBef>
            </a:pPr>
            <a:endParaRPr lang="zh-CN" altLang="en-US" sz="4000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2000"/>
                                        <p:tgtEl>
                                          <p:spTgt spid="66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61507" grpId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8921" name="文本框 678920"/>
          <p:cNvSpPr txBox="1"/>
          <p:nvPr/>
        </p:nvSpPr>
        <p:spPr>
          <a:xfrm>
            <a:off x="120650" y="276860"/>
            <a:ext cx="5287645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zh-CN" sz="4000" dirty="0">
                <a:solidFill>
                  <a:srgbClr val="3333FF"/>
                </a:solidFill>
                <a:latin typeface="Times New Roman" panose="02020603050405020304" pitchFamily="18" charset="0"/>
                <a:ea typeface="隶书" pitchFamily="49" charset="-122"/>
              </a:rPr>
              <a:t>比较阅读</a:t>
            </a:r>
            <a:r>
              <a:rPr lang="en-US" altLang="zh-CN" sz="4000" dirty="0">
                <a:solidFill>
                  <a:srgbClr val="3333FF"/>
                </a:solidFill>
                <a:latin typeface="Times New Roman" panose="02020603050405020304" pitchFamily="18" charset="0"/>
                <a:ea typeface="隶书" pitchFamily="49" charset="-122"/>
              </a:rPr>
              <a:t>——</a:t>
            </a:r>
            <a:r>
              <a:rPr lang="zh-CN" altLang="en-US" sz="4000" dirty="0">
                <a:solidFill>
                  <a:srgbClr val="3333FF"/>
                </a:solidFill>
                <a:latin typeface="Times New Roman" panose="02020603050405020304" pitchFamily="18" charset="0"/>
                <a:ea typeface="隶书" pitchFamily="49" charset="-122"/>
              </a:rPr>
              <a:t>《春望》</a:t>
            </a:r>
          </a:p>
        </p:txBody>
      </p:sp>
      <p:sp>
        <p:nvSpPr>
          <p:cNvPr id="661507" name="文本框 661506"/>
          <p:cNvSpPr txBox="1"/>
          <p:nvPr/>
        </p:nvSpPr>
        <p:spPr>
          <a:xfrm>
            <a:off x="426720" y="1188085"/>
            <a:ext cx="8290560" cy="34766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b="1">
                <a:solidFill>
                  <a:srgbClr val="0000FF"/>
                </a:solidFill>
                <a:latin typeface="Times New Roman" panose="02020603050405020304" pitchFamily="18" charset="0"/>
              </a:rPr>
              <a:t>1</a:t>
            </a:r>
            <a:r>
              <a:rPr lang="zh-CN" altLang="en-US" sz="40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、两首诗歌表达的情感有何不同？</a:t>
            </a:r>
          </a:p>
          <a:p>
            <a:pPr>
              <a:spcBef>
                <a:spcPct val="50000"/>
              </a:spcBef>
            </a:pPr>
            <a:endParaRPr lang="zh-CN" altLang="en-US" sz="4000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en-US" altLang="zh-CN" sz="40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2</a:t>
            </a:r>
            <a:r>
              <a:rPr lang="zh-CN" altLang="en-US" sz="40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、相同之处又是什么？</a:t>
            </a:r>
          </a:p>
          <a:p>
            <a:pPr>
              <a:spcBef>
                <a:spcPct val="50000"/>
              </a:spcBef>
            </a:pPr>
            <a:endParaRPr lang="zh-CN" altLang="en-US" sz="4000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694690" y="1839595"/>
            <a:ext cx="7754620" cy="11988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600" b="1"/>
              <a:t>前者表达国家沦陷的</a:t>
            </a:r>
            <a:r>
              <a:rPr lang="zh-CN" altLang="en-US" sz="3600" b="1">
                <a:solidFill>
                  <a:srgbClr val="FF0000"/>
                </a:solidFill>
              </a:rPr>
              <a:t>忧伤</a:t>
            </a:r>
            <a:r>
              <a:rPr lang="zh-CN" altLang="en-US" sz="3600" b="1"/>
              <a:t>,</a:t>
            </a:r>
          </a:p>
          <a:p>
            <a:r>
              <a:rPr lang="zh-CN" altLang="en-US" sz="3600" b="1"/>
              <a:t>后者是表达收复失地后的</a:t>
            </a:r>
            <a:r>
              <a:rPr lang="zh-CN" altLang="en-US" sz="3600" b="1">
                <a:solidFill>
                  <a:srgbClr val="FF0000"/>
                </a:solidFill>
              </a:rPr>
              <a:t>喜悦</a:t>
            </a:r>
            <a:r>
              <a:rPr lang="zh-CN" altLang="en-US" sz="3600" b="1"/>
              <a:t>的。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694690" y="3773805"/>
            <a:ext cx="7754620" cy="11988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600" b="1"/>
              <a:t>都表达了诗人</a:t>
            </a:r>
            <a:r>
              <a:rPr lang="zh-CN" altLang="en-US" sz="3600" b="1">
                <a:solidFill>
                  <a:srgbClr val="FF0000"/>
                </a:solidFill>
              </a:rPr>
              <a:t>强烈的爱国情怀</a:t>
            </a:r>
            <a:r>
              <a:rPr lang="zh-CN" altLang="en-US" sz="3600" b="1"/>
              <a:t>和</a:t>
            </a:r>
            <a:r>
              <a:rPr lang="zh-CN" altLang="en-US" sz="3600" b="1">
                <a:solidFill>
                  <a:srgbClr val="FF0000"/>
                </a:solidFill>
              </a:rPr>
              <a:t>对国家大事的关心。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66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1507" grpId="1"/>
      <p:bldP spid="3" grpId="0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1587</TotalTime>
  <Words>1187</Words>
  <Application>Microsoft Office PowerPoint</Application>
  <PresentationFormat>全屏显示(4:3)</PresentationFormat>
  <Paragraphs>123</Paragraphs>
  <Slides>25</Slides>
  <Notes>0</Notes>
  <HiddenSlides>0</HiddenSlides>
  <MMClips>1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5" baseType="lpstr">
      <vt:lpstr>黑体</vt:lpstr>
      <vt:lpstr>华文行楷</vt:lpstr>
      <vt:lpstr>华文中宋</vt:lpstr>
      <vt:lpstr>楷体_GB2312</vt:lpstr>
      <vt:lpstr>隶书</vt:lpstr>
      <vt:lpstr>宋体</vt:lpstr>
      <vt:lpstr>Arial</vt:lpstr>
      <vt:lpstr>Calibri</vt:lpstr>
      <vt:lpstr>Times New Roman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正字音 </vt:lpstr>
      <vt:lpstr>PowerPoint 演示文稿</vt:lpstr>
      <vt:lpstr>PowerPoint 演示文稿</vt:lpstr>
      <vt:lpstr> </vt:lpstr>
      <vt:lpstr>首联中哪两个字用得好，试分析其表达作用。 </vt:lpstr>
      <vt:lpstr>PowerPoint 演示文稿</vt:lpstr>
      <vt:lpstr>PowerPoint 演示文稿</vt:lpstr>
      <vt:lpstr>“感时花溅泪，恨别鸟惊心”历来为人们所称道，请你说说了在哪里？ </vt:lpstr>
      <vt:lpstr>PowerPoint 演示文稿</vt:lpstr>
      <vt:lpstr>烽火连三月，家书抵万金"一联中，“连三月”说明什么？“家书抵万金”运用了何种修辞，有何作用？</vt:lpstr>
      <vt:lpstr>PowerPoint 演示文稿</vt:lpstr>
      <vt:lpstr>PowerPoint 演示文稿</vt:lpstr>
      <vt:lpstr>请展开想象，描述"白头搔更短， 浑欲不胜簪。"所展示的画面，并揭示诗句的含义。 　　</vt:lpstr>
      <vt:lpstr>赏析“白头搔更短，浑欲不胜簪” 中的“搔”字锤炼得好，好在哪里？）</vt:lpstr>
      <vt:lpstr>PowerPoint 演示文稿</vt:lpstr>
      <vt:lpstr>3、结合全诗内容，体会诗题中的“望”字包含哪两层意思？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apple</cp:lastModifiedBy>
  <cp:revision>31</cp:revision>
  <dcterms:created xsi:type="dcterms:W3CDTF">2017-02-10T07:26:00Z</dcterms:created>
  <dcterms:modified xsi:type="dcterms:W3CDTF">2019-01-09T02:35:24Z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2052-10.1.0.6864</vt:lpwstr>
  </property>
</Properties>
</file>