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0" r:id="rId5"/>
    <p:sldId id="268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97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02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251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083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408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70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90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7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28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893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F2938-5795-4555-B9E9-556818AC26A8}" type="datetimeFigureOut">
              <a:rPr lang="zh-CN" altLang="en-US" smtClean="0"/>
              <a:t>2022/5/19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9D78B-E617-457B-ACCE-50323E20AF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27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5" Type="http://schemas.openxmlformats.org/officeDocument/2006/relationships/image" Target="../media/image7.emf"/><Relationship Id="rId10" Type="http://schemas.openxmlformats.org/officeDocument/2006/relationships/image" Target="../media/image12.emf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7" Type="http://schemas.openxmlformats.org/officeDocument/2006/relationships/image" Target="../media/image39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62636" y="1173879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5400" dirty="0" smtClean="0">
                <a:latin typeface="+mn-ea"/>
                <a:ea typeface="+mn-ea"/>
              </a:rPr>
              <a:t>第七章 有机化合物</a:t>
            </a:r>
            <a:r>
              <a:rPr lang="en-US" altLang="zh-CN" sz="5400" dirty="0" smtClean="0">
                <a:latin typeface="+mn-ea"/>
                <a:ea typeface="+mn-ea"/>
              </a:rPr>
              <a:t/>
            </a:r>
            <a:br>
              <a:rPr lang="en-US" altLang="zh-CN" sz="5400" dirty="0" smtClean="0">
                <a:latin typeface="+mn-ea"/>
                <a:ea typeface="+mn-ea"/>
              </a:rPr>
            </a:br>
            <a:r>
              <a:rPr lang="en-US" altLang="zh-CN" sz="4400" dirty="0" smtClean="0">
                <a:latin typeface="+mn-ea"/>
                <a:ea typeface="+mn-ea"/>
              </a:rPr>
              <a:t/>
            </a:r>
            <a:br>
              <a:rPr lang="en-US" altLang="zh-CN" sz="4400" dirty="0" smtClean="0">
                <a:latin typeface="+mn-ea"/>
                <a:ea typeface="+mn-ea"/>
              </a:rPr>
            </a:br>
            <a:r>
              <a:rPr lang="zh-CN" altLang="en-US" sz="4400" dirty="0" smtClean="0">
                <a:latin typeface="+mn-ea"/>
                <a:ea typeface="+mn-ea"/>
              </a:rPr>
              <a:t>第三节  乙醇和乙酸</a:t>
            </a:r>
            <a:endParaRPr lang="zh-CN" altLang="en-US" sz="4400" dirty="0">
              <a:latin typeface="+mn-ea"/>
              <a:ea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68946" y="4310375"/>
            <a:ext cx="9968248" cy="1935878"/>
          </a:xfrm>
        </p:spPr>
        <p:txBody>
          <a:bodyPr>
            <a:noAutofit/>
          </a:bodyPr>
          <a:lstStyle/>
          <a:p>
            <a:r>
              <a:rPr lang="zh-CN" altLang="en-US" sz="4000" dirty="0" smtClean="0"/>
              <a:t>第三课时   官能团与有机化合物的分类</a:t>
            </a:r>
            <a:endParaRPr lang="en-US" altLang="zh-CN" sz="4000" dirty="0"/>
          </a:p>
          <a:p>
            <a:r>
              <a:rPr lang="zh-CN" altLang="en-US" dirty="0" smtClean="0"/>
              <a:t>中大附中  张伟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899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按照官能团分类</a:t>
            </a:r>
            <a:endParaRPr lang="zh-CN" altLang="en-US" sz="2400" dirty="0"/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1605825" y="879071"/>
            <a:ext cx="86444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0000CC"/>
                </a:solidFill>
                <a:latin typeface="+mn-ea"/>
              </a:rPr>
              <a:t>官能团：有机化合物</a:t>
            </a:r>
            <a:r>
              <a:rPr lang="zh-CN" altLang="en-US" sz="2400" dirty="0">
                <a:solidFill>
                  <a:srgbClr val="0000CC"/>
                </a:solidFill>
                <a:latin typeface="+mn-ea"/>
              </a:rPr>
              <a:t>中，决定化合物特殊性质的原子或</a:t>
            </a:r>
            <a:r>
              <a:rPr lang="zh-CN" altLang="en-US" sz="2400" dirty="0" smtClean="0">
                <a:solidFill>
                  <a:srgbClr val="0000CC"/>
                </a:solidFill>
                <a:latin typeface="+mn-ea"/>
              </a:rPr>
              <a:t>原子团。</a:t>
            </a:r>
            <a:endParaRPr lang="zh-CN" altLang="en-US" sz="2400" dirty="0">
              <a:solidFill>
                <a:srgbClr val="0000CC"/>
              </a:solidFill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1529" y="694406"/>
            <a:ext cx="86288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名词解释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文本框 40"/>
              <p:cNvSpPr txBox="1"/>
              <p:nvPr/>
            </p:nvSpPr>
            <p:spPr>
              <a:xfrm>
                <a:off x="1605825" y="1880206"/>
                <a:ext cx="932833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rgbClr val="0070C0"/>
                    </a:solidFill>
                  </a:rPr>
                  <a:t>取代基</a:t>
                </a:r>
                <a:r>
                  <a:rPr lang="en-US" altLang="zh-CN" sz="2400" dirty="0" smtClean="0">
                    <a:solidFill>
                      <a:srgbClr val="0070C0"/>
                    </a:solidFill>
                  </a:rPr>
                  <a:t>/</a:t>
                </a:r>
                <a:r>
                  <a:rPr lang="zh-CN" altLang="en-US" sz="2400" dirty="0" smtClean="0">
                    <a:solidFill>
                      <a:srgbClr val="0070C0"/>
                    </a:solidFill>
                  </a:rPr>
                  <a:t>自由基</a:t>
                </a:r>
                <a:r>
                  <a:rPr lang="zh-CN" altLang="en-US" sz="2400" dirty="0" smtClean="0"/>
                  <a:t>：化合物分子中去掉某些原子或原子团后剩下的部分</a:t>
                </a:r>
                <a:endParaRPr lang="en-US" altLang="zh-CN" sz="2400" dirty="0" smtClean="0"/>
              </a:p>
              <a:p>
                <a:r>
                  <a:rPr lang="en-US" altLang="zh-CN" sz="2400" dirty="0"/>
                  <a:t> </a:t>
                </a:r>
                <a:r>
                  <a:rPr lang="en-US" altLang="zh-CN" sz="2400" dirty="0" smtClean="0"/>
                  <a:t>       </a:t>
                </a:r>
                <a:r>
                  <a:rPr lang="zh-CN" altLang="en-US" sz="2400" dirty="0" smtClean="0"/>
                  <a:t>（一般带有未成对电子）；</a:t>
                </a:r>
                <a:endParaRPr lang="en-US" altLang="zh-CN" sz="2400" dirty="0"/>
              </a:p>
              <a:p>
                <a:r>
                  <a:rPr lang="zh-CN" altLang="en-US" sz="2400" dirty="0" smtClean="0"/>
                  <a:t>特点：</a:t>
                </a:r>
                <a:r>
                  <a:rPr lang="en-US" altLang="zh-CN" sz="2400" dirty="0" smtClean="0"/>
                  <a:t>1</a:t>
                </a:r>
                <a:r>
                  <a:rPr lang="zh-CN" altLang="en-US" sz="2400" dirty="0" smtClean="0"/>
                  <a:t>不显电性，不能单独稳定存在；</a:t>
                </a:r>
                <a:endParaRPr lang="en-US" altLang="zh-CN" sz="2400" dirty="0" smtClean="0"/>
              </a:p>
              <a:p>
                <a:r>
                  <a:rPr lang="zh-CN" altLang="en-US" sz="2400" dirty="0" smtClean="0"/>
                  <a:t>             </a:t>
                </a:r>
                <a:r>
                  <a:rPr lang="en-US" altLang="zh-CN" sz="2400" dirty="0" smtClean="0"/>
                  <a:t>2</a:t>
                </a:r>
                <a:r>
                  <a:rPr lang="zh-CN" altLang="en-US" sz="2400" dirty="0" smtClean="0"/>
                  <a:t> 自由基</a:t>
                </a:r>
                <a:r>
                  <a:rPr lang="en-US" altLang="zh-CN" sz="2400" dirty="0" smtClean="0"/>
                  <a:t>+</a:t>
                </a:r>
                <a:r>
                  <a:rPr lang="zh-CN" altLang="en-US" sz="2400" dirty="0" smtClean="0"/>
                  <a:t>自由基</a:t>
                </a:r>
                <a:r>
                  <a:rPr lang="en-US" altLang="zh-CN" sz="2400" dirty="0" smtClean="0"/>
                  <a:t>=</a:t>
                </a:r>
                <a:r>
                  <a:rPr lang="zh-CN" altLang="en-US" sz="2400" dirty="0" smtClean="0"/>
                  <a:t>共价分子</a:t>
                </a:r>
                <a:endParaRPr lang="en-US" altLang="zh-CN" sz="2400" dirty="0" smtClean="0"/>
              </a:p>
              <a:p>
                <a:r>
                  <a:rPr lang="en-US" altLang="zh-CN" sz="2400" dirty="0"/>
                  <a:t> </a:t>
                </a:r>
                <a:r>
                  <a:rPr lang="en-US" altLang="zh-CN" sz="2400" dirty="0" smtClean="0"/>
                  <a:t>            3</a:t>
                </a:r>
                <a:r>
                  <a:rPr lang="zh-CN" altLang="en-US" sz="2400" dirty="0" smtClean="0"/>
                  <a:t>官能团</a:t>
                </a:r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zh-CN" altLang="en-US" sz="2400" i="1">
                        <a:latin typeface="Cambria Math" panose="02040503050406030204" pitchFamily="18" charset="0"/>
                      </a:rPr>
                      <m:t>自由</m:t>
                    </m:r>
                  </m:oMath>
                </a14:m>
                <a:r>
                  <a:rPr lang="zh-CN" altLang="en-US" sz="2400" dirty="0" smtClean="0"/>
                  <a:t>基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41" name="文本框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5825" y="1880206"/>
                <a:ext cx="9328338" cy="1938992"/>
              </a:xfrm>
              <a:prstGeom prst="rect">
                <a:avLst/>
              </a:prstGeom>
              <a:blipFill rotWithShape="0">
                <a:blip r:embed="rId2"/>
                <a:stretch>
                  <a:fillRect l="-980" t="-3762" b="-62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2485623" y="4097058"/>
                <a:ext cx="6494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;−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;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;−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COOH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;−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Br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5623" y="4097058"/>
                <a:ext cx="6494986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3068928" y="4636528"/>
            <a:ext cx="7285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甲基      乙基      乙基       羧基       溴原子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529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按照官能团分类</a:t>
            </a:r>
            <a:endParaRPr lang="zh-CN" altLang="en-US" sz="2400" dirty="0"/>
          </a:p>
        </p:txBody>
      </p:sp>
      <p:graphicFrame>
        <p:nvGraphicFramePr>
          <p:cNvPr id="18" name="Group 21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088987"/>
              </p:ext>
            </p:extLst>
          </p:nvPr>
        </p:nvGraphicFramePr>
        <p:xfrm>
          <a:off x="661519" y="1107448"/>
          <a:ext cx="10404252" cy="3870572"/>
        </p:xfrm>
        <a:graphic>
          <a:graphicData uri="http://schemas.openxmlformats.org/drawingml/2006/table">
            <a:tbl>
              <a:tblPr/>
              <a:tblGrid>
                <a:gridCol w="1485372"/>
                <a:gridCol w="2010403"/>
                <a:gridCol w="1553494"/>
                <a:gridCol w="2028679"/>
                <a:gridCol w="1494329"/>
                <a:gridCol w="1831975"/>
              </a:tblGrid>
              <a:tr h="912813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代表物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官能团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官能团名称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71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" name="Line 2088"/>
          <p:cNvSpPr>
            <a:spLocks noChangeShapeType="1"/>
          </p:cNvSpPr>
          <p:nvPr/>
        </p:nvSpPr>
        <p:spPr bwMode="auto">
          <a:xfrm>
            <a:off x="8285455" y="2396638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graphicFrame>
        <p:nvGraphicFramePr>
          <p:cNvPr id="22" name="Object 209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7350777"/>
              </p:ext>
            </p:extLst>
          </p:nvPr>
        </p:nvGraphicFramePr>
        <p:xfrm>
          <a:off x="7834606" y="2664357"/>
          <a:ext cx="132397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Document" r:id="rId3" imgW="1323975" imgH="504825" progId="ChemWindow.Document">
                  <p:embed/>
                </p:oleObj>
              </mc:Choice>
              <mc:Fallback>
                <p:oleObj name="Document" r:id="rId3" imgW="1323975" imgH="504825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4606" y="2664357"/>
                        <a:ext cx="1323975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09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0162066"/>
              </p:ext>
            </p:extLst>
          </p:nvPr>
        </p:nvGraphicFramePr>
        <p:xfrm>
          <a:off x="7834606" y="3463420"/>
          <a:ext cx="1438275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Document" r:id="rId5" imgW="1438275" imgH="438150" progId="ChemWindow.Document">
                  <p:embed/>
                </p:oleObj>
              </mc:Choice>
              <mc:Fallback>
                <p:oleObj name="Document" r:id="rId5" imgW="1438275" imgH="438150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4606" y="3463420"/>
                        <a:ext cx="1438275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2092"/>
          <p:cNvSpPr>
            <a:spLocks noChangeArrowheads="1"/>
          </p:cNvSpPr>
          <p:nvPr/>
        </p:nvSpPr>
        <p:spPr bwMode="auto">
          <a:xfrm>
            <a:off x="2402450" y="2102675"/>
            <a:ext cx="111280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>
                <a:solidFill>
                  <a:srgbClr val="0000CC"/>
                </a:solidFill>
              </a:rPr>
              <a:t>饱和烃</a:t>
            </a:r>
          </a:p>
        </p:txBody>
      </p:sp>
      <p:sp>
        <p:nvSpPr>
          <p:cNvPr id="25" name="Rectangle 2093"/>
          <p:cNvSpPr>
            <a:spLocks noChangeArrowheads="1"/>
          </p:cNvSpPr>
          <p:nvPr/>
        </p:nvSpPr>
        <p:spPr bwMode="auto">
          <a:xfrm>
            <a:off x="2306841" y="3274527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>
                <a:solidFill>
                  <a:srgbClr val="0000CC"/>
                </a:solidFill>
              </a:rPr>
              <a:t>不饱和烃</a:t>
            </a:r>
          </a:p>
        </p:txBody>
      </p:sp>
      <p:sp>
        <p:nvSpPr>
          <p:cNvPr id="26" name="Rectangle 2094"/>
          <p:cNvSpPr>
            <a:spLocks noChangeArrowheads="1"/>
          </p:cNvSpPr>
          <p:nvPr/>
        </p:nvSpPr>
        <p:spPr bwMode="auto">
          <a:xfrm>
            <a:off x="1047315" y="3523763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>
                <a:solidFill>
                  <a:srgbClr val="0000CC"/>
                </a:solidFill>
              </a:rPr>
              <a:t>烃</a:t>
            </a:r>
          </a:p>
        </p:txBody>
      </p:sp>
      <p:sp>
        <p:nvSpPr>
          <p:cNvPr id="27" name="Rectangle 2095"/>
          <p:cNvSpPr>
            <a:spLocks noChangeArrowheads="1"/>
          </p:cNvSpPr>
          <p:nvPr/>
        </p:nvSpPr>
        <p:spPr bwMode="auto">
          <a:xfrm>
            <a:off x="2361620" y="1285249"/>
            <a:ext cx="25257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>
                <a:solidFill>
                  <a:srgbClr val="0000CC"/>
                </a:solidFill>
              </a:rPr>
              <a:t>类别</a:t>
            </a:r>
          </a:p>
        </p:txBody>
      </p:sp>
      <p:sp>
        <p:nvSpPr>
          <p:cNvPr id="28" name="Rectangle 2096"/>
          <p:cNvSpPr>
            <a:spLocks noChangeArrowheads="1"/>
          </p:cNvSpPr>
          <p:nvPr/>
        </p:nvSpPr>
        <p:spPr bwMode="auto">
          <a:xfrm>
            <a:off x="4504030" y="2201377"/>
            <a:ext cx="11906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>
                <a:solidFill>
                  <a:srgbClr val="0000CC"/>
                </a:solidFill>
              </a:rPr>
              <a:t>烷烃</a:t>
            </a:r>
          </a:p>
        </p:txBody>
      </p:sp>
      <p:sp>
        <p:nvSpPr>
          <p:cNvPr id="30" name="Rectangle 2098"/>
          <p:cNvSpPr>
            <a:spLocks noChangeArrowheads="1"/>
          </p:cNvSpPr>
          <p:nvPr/>
        </p:nvSpPr>
        <p:spPr bwMode="auto">
          <a:xfrm>
            <a:off x="4535415" y="2762707"/>
            <a:ext cx="12001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>
                <a:solidFill>
                  <a:srgbClr val="0000CC"/>
                </a:solidFill>
              </a:rPr>
              <a:t>烯烃</a:t>
            </a:r>
          </a:p>
        </p:txBody>
      </p:sp>
      <p:sp>
        <p:nvSpPr>
          <p:cNvPr id="31" name="Rectangle 2099"/>
          <p:cNvSpPr>
            <a:spLocks noChangeArrowheads="1"/>
          </p:cNvSpPr>
          <p:nvPr/>
        </p:nvSpPr>
        <p:spPr bwMode="auto">
          <a:xfrm>
            <a:off x="4504030" y="3466720"/>
            <a:ext cx="13335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400" dirty="0">
                <a:solidFill>
                  <a:srgbClr val="0000CC"/>
                </a:solidFill>
              </a:rPr>
              <a:t>炔烃</a:t>
            </a:r>
          </a:p>
        </p:txBody>
      </p:sp>
      <p:sp>
        <p:nvSpPr>
          <p:cNvPr id="32" name="Rectangle 2100"/>
          <p:cNvSpPr>
            <a:spLocks noChangeArrowheads="1"/>
          </p:cNvSpPr>
          <p:nvPr/>
        </p:nvSpPr>
        <p:spPr bwMode="auto">
          <a:xfrm>
            <a:off x="5977809" y="2727136"/>
            <a:ext cx="1483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400" dirty="0">
                <a:solidFill>
                  <a:srgbClr val="0000CC"/>
                </a:solidFill>
              </a:rPr>
              <a:t>CH</a:t>
            </a:r>
            <a:r>
              <a:rPr lang="en-US" altLang="zh-CN" sz="2400" baseline="-25000" dirty="0">
                <a:solidFill>
                  <a:srgbClr val="0000CC"/>
                </a:solidFill>
              </a:rPr>
              <a:t>2</a:t>
            </a:r>
            <a:r>
              <a:rPr lang="en-US" altLang="zh-CN" sz="2400" dirty="0">
                <a:solidFill>
                  <a:srgbClr val="0000CC"/>
                </a:solidFill>
              </a:rPr>
              <a:t>=CH</a:t>
            </a:r>
            <a:r>
              <a:rPr lang="en-US" altLang="zh-CN" sz="2400" baseline="-25000" dirty="0">
                <a:solidFill>
                  <a:srgbClr val="0000CC"/>
                </a:solidFill>
              </a:rPr>
              <a:t>2</a:t>
            </a:r>
          </a:p>
        </p:txBody>
      </p:sp>
      <p:sp>
        <p:nvSpPr>
          <p:cNvPr id="33" name="Rectangle 2101"/>
          <p:cNvSpPr>
            <a:spLocks noChangeArrowheads="1"/>
          </p:cNvSpPr>
          <p:nvPr/>
        </p:nvSpPr>
        <p:spPr bwMode="auto">
          <a:xfrm>
            <a:off x="6107709" y="3523763"/>
            <a:ext cx="12554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400" dirty="0">
                <a:solidFill>
                  <a:srgbClr val="0000CC"/>
                </a:solidFill>
              </a:rPr>
              <a:t>CH≡CH</a:t>
            </a:r>
          </a:p>
        </p:txBody>
      </p:sp>
      <p:sp>
        <p:nvSpPr>
          <p:cNvPr id="34" name="Rectangle 2102"/>
          <p:cNvSpPr>
            <a:spLocks noChangeArrowheads="1"/>
          </p:cNvSpPr>
          <p:nvPr/>
        </p:nvSpPr>
        <p:spPr bwMode="auto">
          <a:xfrm>
            <a:off x="6347301" y="2165806"/>
            <a:ext cx="7441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400" dirty="0">
                <a:solidFill>
                  <a:srgbClr val="0000CC"/>
                </a:solidFill>
              </a:rPr>
              <a:t>CH</a:t>
            </a:r>
            <a:r>
              <a:rPr lang="en-US" altLang="zh-CN" sz="2400" baseline="-25000" dirty="0">
                <a:solidFill>
                  <a:srgbClr val="0000CC"/>
                </a:solidFill>
              </a:rPr>
              <a:t>4</a:t>
            </a:r>
          </a:p>
        </p:txBody>
      </p:sp>
      <p:sp>
        <p:nvSpPr>
          <p:cNvPr id="35" name="Rectangle 2129"/>
          <p:cNvSpPr>
            <a:spLocks noChangeArrowheads="1"/>
          </p:cNvSpPr>
          <p:nvPr/>
        </p:nvSpPr>
        <p:spPr bwMode="auto">
          <a:xfrm>
            <a:off x="4391690" y="4251778"/>
            <a:ext cx="177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>
                <a:solidFill>
                  <a:srgbClr val="0000CC"/>
                </a:solidFill>
              </a:rPr>
              <a:t>芳香烃</a:t>
            </a:r>
          </a:p>
        </p:txBody>
      </p:sp>
      <p:graphicFrame>
        <p:nvGraphicFramePr>
          <p:cNvPr id="36" name="Object 21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7104731"/>
              </p:ext>
            </p:extLst>
          </p:nvPr>
        </p:nvGraphicFramePr>
        <p:xfrm>
          <a:off x="6213954" y="4155778"/>
          <a:ext cx="7620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Document" r:id="rId7" imgW="581025" imgH="657225" progId="ChemWindow.Document">
                  <p:embed/>
                </p:oleObj>
              </mc:Choice>
              <mc:Fallback>
                <p:oleObj name="Document" r:id="rId7" imgW="581025" imgH="657225" progId="ChemWindow.Document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3954" y="4155778"/>
                        <a:ext cx="762000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Line 2089"/>
          <p:cNvSpPr>
            <a:spLocks noChangeShapeType="1"/>
          </p:cNvSpPr>
          <p:nvPr/>
        </p:nvSpPr>
        <p:spPr bwMode="auto">
          <a:xfrm>
            <a:off x="8208461" y="4251778"/>
            <a:ext cx="576263" cy="0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38" name="Rectangle 2094"/>
          <p:cNvSpPr>
            <a:spLocks noChangeArrowheads="1"/>
          </p:cNvSpPr>
          <p:nvPr/>
        </p:nvSpPr>
        <p:spPr bwMode="auto">
          <a:xfrm>
            <a:off x="9373283" y="2811901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 smtClean="0">
                <a:solidFill>
                  <a:srgbClr val="0000CC"/>
                </a:solidFill>
              </a:rPr>
              <a:t>碳碳双键</a:t>
            </a:r>
            <a:endParaRPr lang="zh-CN" altLang="en-US" sz="2400" dirty="0">
              <a:solidFill>
                <a:srgbClr val="0000CC"/>
              </a:solidFill>
            </a:endParaRPr>
          </a:p>
        </p:txBody>
      </p:sp>
      <p:sp>
        <p:nvSpPr>
          <p:cNvPr id="39" name="Rectangle 2094"/>
          <p:cNvSpPr>
            <a:spLocks noChangeArrowheads="1"/>
          </p:cNvSpPr>
          <p:nvPr/>
        </p:nvSpPr>
        <p:spPr bwMode="auto">
          <a:xfrm>
            <a:off x="9373283" y="3403439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400" dirty="0" smtClean="0">
                <a:solidFill>
                  <a:srgbClr val="0000CC"/>
                </a:solidFill>
              </a:rPr>
              <a:t>碳碳三键</a:t>
            </a:r>
            <a:endParaRPr lang="zh-CN" altLang="en-US" sz="24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33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 smtClean="0"/>
              <a:t>按照官能团分类</a:t>
            </a:r>
            <a:endParaRPr lang="zh-CN" altLang="en-US" sz="2400" dirty="0"/>
          </a:p>
        </p:txBody>
      </p:sp>
      <p:graphicFrame>
        <p:nvGraphicFramePr>
          <p:cNvPr id="38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410688"/>
              </p:ext>
            </p:extLst>
          </p:nvPr>
        </p:nvGraphicFramePr>
        <p:xfrm>
          <a:off x="1" y="588268"/>
          <a:ext cx="11912958" cy="5478145"/>
        </p:xfrm>
        <a:graphic>
          <a:graphicData uri="http://schemas.openxmlformats.org/drawingml/2006/table">
            <a:tbl>
              <a:tblPr/>
              <a:tblGrid>
                <a:gridCol w="878296"/>
                <a:gridCol w="1465658"/>
                <a:gridCol w="2538336"/>
                <a:gridCol w="1891996"/>
                <a:gridCol w="2899933"/>
                <a:gridCol w="2238739"/>
              </a:tblGrid>
              <a:tr h="2936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类别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代表物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官能团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79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名称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结构简式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20713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生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物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卤代烃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一氯甲烷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Cl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碳卤键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（碳氯键）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醇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乙醇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羟基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醛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乙醛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CHO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醛基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酸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乙酸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COOH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羧基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酯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乙酸乙酯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COO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H</a:t>
                      </a:r>
                      <a:r>
                        <a:rPr kumimoji="0" lang="en-US" altLang="zh-CN" sz="2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酯基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936" y="1323867"/>
            <a:ext cx="1129635" cy="8268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595" y="2602136"/>
            <a:ext cx="717639" cy="39470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936" y="3290674"/>
            <a:ext cx="1087032" cy="83105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330" y="3331552"/>
            <a:ext cx="846307" cy="39180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6330" y="3790017"/>
            <a:ext cx="883257" cy="39670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9936" y="4275878"/>
            <a:ext cx="1087032" cy="81464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4979" y="4253982"/>
            <a:ext cx="960841" cy="3804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92314" y="4646096"/>
            <a:ext cx="983506" cy="36538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29936" y="5166477"/>
            <a:ext cx="1098999" cy="82361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1"/>
          <a:srcRect r="23669" b="9008"/>
          <a:stretch/>
        </p:blipFill>
        <p:spPr>
          <a:xfrm>
            <a:off x="8107120" y="2572541"/>
            <a:ext cx="1075517" cy="45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5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 smtClean="0"/>
              <a:t>按照官能团分类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1996225" y="553792"/>
            <a:ext cx="7624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练习：找出下列有机物所含有的官能团，写出其名称</a:t>
            </a:r>
            <a:endParaRPr lang="zh-CN" altLang="en-US" sz="24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864502"/>
              </p:ext>
            </p:extLst>
          </p:nvPr>
        </p:nvGraphicFramePr>
        <p:xfrm>
          <a:off x="154546" y="1298792"/>
          <a:ext cx="5344733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0169"/>
                <a:gridCol w="270456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有机物的结构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所含官能团的名称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90" y="2100240"/>
            <a:ext cx="2416050" cy="1389935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251889"/>
              </p:ext>
            </p:extLst>
          </p:nvPr>
        </p:nvGraphicFramePr>
        <p:xfrm>
          <a:off x="5662823" y="1298792"/>
          <a:ext cx="6404681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2997"/>
                <a:gridCol w="269168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有机物的结构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所含官能团的名称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80" y="4531941"/>
            <a:ext cx="1973843" cy="148493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4331" y="1963392"/>
            <a:ext cx="2413636" cy="166362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6513" y="4645584"/>
            <a:ext cx="3373974" cy="68627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155323" y="2100240"/>
            <a:ext cx="9916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羟基</a:t>
            </a:r>
            <a:endParaRPr lang="en-US" altLang="zh-CN" dirty="0" smtClean="0"/>
          </a:p>
          <a:p>
            <a:r>
              <a:rPr lang="zh-CN" altLang="en-US" dirty="0" smtClean="0"/>
              <a:t>碳氯键</a:t>
            </a:r>
            <a:endParaRPr lang="en-US" altLang="zh-CN" dirty="0" smtClean="0"/>
          </a:p>
          <a:p>
            <a:r>
              <a:rPr lang="zh-CN" altLang="en-US" dirty="0"/>
              <a:t>醛基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232595" y="4531941"/>
            <a:ext cx="12106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羟基</a:t>
            </a:r>
            <a:endParaRPr lang="en-US" altLang="zh-CN" dirty="0" smtClean="0"/>
          </a:p>
          <a:p>
            <a:r>
              <a:rPr lang="zh-CN" altLang="en-US" dirty="0"/>
              <a:t>碳碳</a:t>
            </a:r>
            <a:r>
              <a:rPr lang="zh-CN" altLang="en-US" dirty="0" smtClean="0"/>
              <a:t>双键</a:t>
            </a:r>
            <a:endParaRPr lang="en-US" altLang="zh-CN" dirty="0" smtClean="0"/>
          </a:p>
          <a:p>
            <a:r>
              <a:rPr lang="zh-CN" altLang="en-US" dirty="0"/>
              <a:t>碳碳三键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747428" y="2472040"/>
            <a:ext cx="1210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羧基</a:t>
            </a:r>
            <a:endParaRPr lang="en-US" altLang="zh-CN" dirty="0" smtClean="0"/>
          </a:p>
          <a:p>
            <a:r>
              <a:rPr lang="zh-CN" altLang="en-US" dirty="0"/>
              <a:t>碳碳</a:t>
            </a:r>
            <a:r>
              <a:rPr lang="zh-CN" altLang="en-US" dirty="0" smtClean="0"/>
              <a:t>双键</a:t>
            </a:r>
            <a:endParaRPr lang="en-US" altLang="zh-CN" dirty="0" smtClean="0"/>
          </a:p>
        </p:txBody>
      </p:sp>
      <p:sp>
        <p:nvSpPr>
          <p:cNvPr id="16" name="文本框 15"/>
          <p:cNvSpPr txBox="1"/>
          <p:nvPr/>
        </p:nvSpPr>
        <p:spPr>
          <a:xfrm>
            <a:off x="9899829" y="4665553"/>
            <a:ext cx="480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无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70777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077" y="461665"/>
            <a:ext cx="9908751" cy="41400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461665"/>
            <a:ext cx="3799268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2.1</a:t>
            </a:r>
            <a:r>
              <a:rPr lang="zh-CN" altLang="en-US" sz="2000" dirty="0" smtClean="0"/>
              <a:t>烷烃与烷基</a:t>
            </a:r>
            <a:r>
              <a:rPr lang="en-US" altLang="zh-CN" sz="2000" dirty="0" smtClean="0"/>
              <a:t>(</a:t>
            </a:r>
            <a:r>
              <a:rPr lang="zh-CN" altLang="en-US" sz="2000" dirty="0" smtClean="0"/>
              <a:t>非官能团</a:t>
            </a:r>
            <a:r>
              <a:rPr lang="en-US" altLang="zh-CN" sz="2000" dirty="0" smtClean="0"/>
              <a:t>)</a:t>
            </a:r>
            <a:r>
              <a:rPr lang="zh-CN" altLang="en-US" sz="2000" dirty="0" smtClean="0"/>
              <a:t>的性质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354168" y="4878694"/>
                <a:ext cx="87640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写出下列物质与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在光照条件下，发生一取代反应的产物。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168" y="4878694"/>
                <a:ext cx="8764074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043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表格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92473232"/>
                  </p:ext>
                </p:extLst>
              </p:nvPr>
            </p:nvGraphicFramePr>
            <p:xfrm>
              <a:off x="543417" y="5355407"/>
              <a:ext cx="8127999" cy="12801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019479"/>
                    <a:gridCol w="3399187"/>
                    <a:gridCol w="2709333"/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altLang="zh-CN" i="0" dirty="0" smtClean="0"/>
                        </a:p>
                        <a:p>
                          <a:endParaRPr lang="zh-CN" altLang="en-US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Br</m:t>
                                </m:r>
                              </m:oMath>
                            </m:oMathPara>
                          </a14:m>
                          <a:endParaRPr lang="zh-CN" altLang="en-US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CH</m:t>
                                </m:r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表格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92473232"/>
                  </p:ext>
                </p:extLst>
              </p:nvPr>
            </p:nvGraphicFramePr>
            <p:xfrm>
              <a:off x="543417" y="5355407"/>
              <a:ext cx="8127999" cy="12801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019479"/>
                    <a:gridCol w="3399187"/>
                    <a:gridCol w="2709333"/>
                  </a:tblGrid>
                  <a:tr h="6400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02" t="-943" r="-303625" b="-1009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59498" t="-943" r="-80108" b="-1009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00000" t="-943" r="-449" b="-100943"/>
                          </a:stretch>
                        </a:blip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875763" y="6102323"/>
                <a:ext cx="13651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Cl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763" y="6102323"/>
                <a:ext cx="1365160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2841758" y="6136528"/>
                <a:ext cx="13651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CHClBr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1758" y="6136528"/>
                <a:ext cx="1365160" cy="36933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4206918" y="6146423"/>
                <a:ext cx="16549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i="1" smtClean="0">
                          <a:latin typeface="Cambria Math" panose="02040503050406030204" pitchFamily="18" charset="0"/>
                        </a:rPr>
                        <m:t>或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m:rPr>
                          <m:sty m:val="p"/>
                        </m:rPr>
                        <a:rPr lang="en-US" altLang="zh-CN" i="1">
                          <a:latin typeface="Cambria Math" panose="02040503050406030204" pitchFamily="18" charset="0"/>
                        </a:rPr>
                        <m:t>l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Br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918" y="6146423"/>
                <a:ext cx="1654937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32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6505259" y="6102323"/>
                <a:ext cx="183652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CH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Cl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5259" y="6102323"/>
                <a:ext cx="1836528" cy="369332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441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414" y="187325"/>
            <a:ext cx="11039475" cy="53149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3065172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2.2</a:t>
            </a:r>
            <a:r>
              <a:rPr lang="zh-CN" altLang="en-US" sz="2000" dirty="0" smtClean="0"/>
              <a:t>烯烃与碳碳双键的性质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357321" y="5689600"/>
                <a:ext cx="356309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预测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CH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zh-CN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400" dirty="0" smtClean="0"/>
                  <a:t>性质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321" y="5689600"/>
                <a:ext cx="3563091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370" t="-15789" r="-1712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565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9" y="0"/>
            <a:ext cx="12113871" cy="500169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1700011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2.3</a:t>
            </a:r>
            <a:r>
              <a:rPr lang="zh-CN" altLang="en-US" sz="2000" dirty="0" smtClean="0"/>
              <a:t>醇的性质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228532" y="5232531"/>
                <a:ext cx="268368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预测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OH</m:t>
                    </m:r>
                    <m:r>
                      <a:rPr lang="zh-CN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400" dirty="0" smtClean="0"/>
                  <a:t>性质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32" y="5232531"/>
                <a:ext cx="2683683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814" t="-15789" r="-1814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432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2885"/>
            <a:ext cx="7647482" cy="5684748"/>
          </a:xfrm>
          <a:prstGeom prst="rect">
            <a:avLst/>
          </a:prstGeom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716332" y="2329341"/>
            <a:ext cx="56731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 smtClean="0"/>
              <a:t>2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COOH+2Na </a:t>
            </a:r>
            <a:r>
              <a:rPr kumimoji="1" lang="en-US" altLang="zh-CN" sz="2400" dirty="0">
                <a:latin typeface="宋体" panose="02010600030101010101" pitchFamily="2" charset="-122"/>
              </a:rPr>
              <a:t>→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2CH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COONa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 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+H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646003" y="4026629"/>
            <a:ext cx="55459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 smtClean="0"/>
              <a:t>2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COOH+CaO</a:t>
            </a:r>
            <a:r>
              <a:rPr kumimoji="1" lang="en-US" altLang="zh-CN" sz="2400" dirty="0">
                <a:latin typeface="宋体" panose="02010600030101010101" pitchFamily="2" charset="-122"/>
              </a:rPr>
              <a:t>→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 (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COO)</a:t>
            </a:r>
            <a:r>
              <a:rPr kumimoji="1" lang="en-US" altLang="zh-CN" sz="2400" baseline="-25000" dirty="0" smtClean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Ca 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+H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125273" y="4590106"/>
            <a:ext cx="62642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/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COOH+Mg(OH)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宋体" panose="02010600030101010101" pitchFamily="2" charset="-122"/>
              </a:rPr>
              <a:t>→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(CH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COO)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Mg+2H</a:t>
            </a:r>
            <a:r>
              <a:rPr kumimoji="1"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263307" y="5723917"/>
            <a:ext cx="59881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2</a:t>
            </a:r>
            <a:r>
              <a:rPr kumimoji="1" lang="en-US" altLang="zh-CN" sz="2400" dirty="0">
                <a:latin typeface="+mn-ea"/>
                <a:ea typeface="+mn-ea"/>
              </a:rPr>
              <a:t>CH</a:t>
            </a:r>
            <a:r>
              <a:rPr kumimoji="1" lang="en-US" altLang="zh-CN" sz="2400" baseline="-25000" dirty="0">
                <a:latin typeface="+mn-ea"/>
                <a:ea typeface="+mn-ea"/>
              </a:rPr>
              <a:t>3</a:t>
            </a:r>
            <a:r>
              <a:rPr kumimoji="1" lang="en-US" altLang="zh-CN" sz="2400" dirty="0">
                <a:latin typeface="+mn-ea"/>
                <a:ea typeface="+mn-ea"/>
              </a:rPr>
              <a:t>COOH+CaCO</a:t>
            </a:r>
            <a:r>
              <a:rPr kumimoji="1" lang="en-US" altLang="zh-CN" sz="2400" baseline="-25000" dirty="0">
                <a:latin typeface="+mn-ea"/>
                <a:ea typeface="+mn-ea"/>
              </a:rPr>
              <a:t>3</a:t>
            </a:r>
            <a:r>
              <a:rPr kumimoji="1" lang="en-US" altLang="zh-CN" sz="2400" dirty="0">
                <a:latin typeface="+mn-ea"/>
                <a:ea typeface="+mn-ea"/>
              </a:rPr>
              <a:t>→</a:t>
            </a:r>
            <a:r>
              <a:rPr kumimoji="1" lang="en-US" altLang="zh-CN" sz="2400" baseline="-25000" dirty="0">
                <a:latin typeface="+mn-ea"/>
                <a:ea typeface="+mn-ea"/>
              </a:rPr>
              <a:t> </a:t>
            </a:r>
            <a:r>
              <a:rPr kumimoji="1" lang="en-US" altLang="zh-CN" sz="2400" dirty="0">
                <a:latin typeface="+mn-ea"/>
                <a:ea typeface="+mn-ea"/>
              </a:rPr>
              <a:t>(CH</a:t>
            </a:r>
            <a:r>
              <a:rPr kumimoji="1" lang="en-US" altLang="zh-CN" sz="2400" baseline="-25000" dirty="0">
                <a:latin typeface="+mn-ea"/>
                <a:ea typeface="+mn-ea"/>
              </a:rPr>
              <a:t>3</a:t>
            </a:r>
            <a:r>
              <a:rPr kumimoji="1" lang="en-US" altLang="zh-CN" sz="2400" dirty="0">
                <a:latin typeface="+mn-ea"/>
                <a:ea typeface="+mn-ea"/>
              </a:rPr>
              <a:t>COO)</a:t>
            </a:r>
            <a:r>
              <a:rPr kumimoji="1" lang="en-US" altLang="zh-CN" sz="2400" baseline="-25000" dirty="0">
                <a:latin typeface="+mn-ea"/>
                <a:ea typeface="+mn-ea"/>
              </a:rPr>
              <a:t>2 </a:t>
            </a:r>
            <a:r>
              <a:rPr kumimoji="1" lang="en-US" altLang="zh-CN" sz="2400" dirty="0" smtClean="0">
                <a:latin typeface="+mn-ea"/>
                <a:ea typeface="+mn-ea"/>
              </a:rPr>
              <a:t>Ca+CO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2 </a:t>
            </a:r>
            <a:r>
              <a:rPr kumimoji="1" lang="en-US" altLang="zh-CN" sz="2400" dirty="0">
                <a:latin typeface="+mn-ea"/>
                <a:ea typeface="+mn-ea"/>
                <a:cs typeface="Times New Roman" panose="02020603050405020304" pitchFamily="18" charset="0"/>
              </a:rPr>
              <a:t>↑</a:t>
            </a:r>
            <a:r>
              <a:rPr kumimoji="1" lang="en-US" altLang="zh-CN" sz="2400" baseline="-25000" dirty="0">
                <a:latin typeface="+mn-ea"/>
                <a:ea typeface="+mn-ea"/>
              </a:rPr>
              <a:t> </a:t>
            </a:r>
            <a:r>
              <a:rPr kumimoji="1" lang="en-US" altLang="zh-CN" sz="2400" dirty="0">
                <a:latin typeface="+mn-ea"/>
                <a:ea typeface="+mn-ea"/>
              </a:rPr>
              <a:t>+</a:t>
            </a:r>
            <a:r>
              <a:rPr kumimoji="1" lang="en-US" altLang="zh-CN" sz="2400" dirty="0" smtClean="0">
                <a:latin typeface="+mn-ea"/>
                <a:ea typeface="+mn-ea"/>
              </a:rPr>
              <a:t>H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2</a:t>
            </a:r>
            <a:r>
              <a:rPr kumimoji="1" lang="en-US" altLang="zh-CN" sz="2400" dirty="0" smtClean="0">
                <a:latin typeface="+mn-ea"/>
                <a:ea typeface="+mn-ea"/>
              </a:rPr>
              <a:t>O</a:t>
            </a:r>
            <a:endParaRPr kumimoji="1" lang="en-US" altLang="zh-CN" sz="24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" y="461665"/>
            <a:ext cx="1893194" cy="401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2.4</a:t>
            </a:r>
            <a:r>
              <a:rPr lang="zh-CN" altLang="en-US" sz="2000" dirty="0" smtClean="0"/>
              <a:t>羧酸的性质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98458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" y="461665"/>
            <a:ext cx="1893194" cy="401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2.4</a:t>
            </a:r>
            <a:r>
              <a:rPr lang="zh-CN" altLang="en-US" sz="2000" dirty="0" smtClean="0"/>
              <a:t>羧酸的性质</a:t>
            </a:r>
            <a:endParaRPr lang="zh-CN" altLang="en-US" sz="20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95" y="1177947"/>
            <a:ext cx="11344275" cy="2905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188278" y="4568521"/>
                <a:ext cx="362483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预测</m:t>
                    </m:r>
                    <m:sSub>
                      <m:sSub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COOH</m:t>
                    </m:r>
                  </m:oMath>
                </a14:m>
                <a:r>
                  <a:rPr lang="zh-CN" altLang="en-US" sz="2400" dirty="0" smtClean="0"/>
                  <a:t>的性质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78" y="4568521"/>
                <a:ext cx="3624838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345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230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" y="461665"/>
            <a:ext cx="1893194" cy="401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2.5</a:t>
            </a:r>
            <a:r>
              <a:rPr lang="zh-CN" altLang="en-US" sz="2000" dirty="0" smtClean="0"/>
              <a:t>酯的性质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265090" y="4310340"/>
                <a:ext cx="34290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预测</m:t>
                    </m:r>
                    <m:sSub>
                      <m:sSub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COOCH</m:t>
                        </m:r>
                      </m:e>
                      <m:sub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的性质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90" y="4310340"/>
                <a:ext cx="3429016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421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96" y="1324550"/>
            <a:ext cx="1143000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4129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官能团与有机物的性质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24463373"/>
                  </p:ext>
                </p:extLst>
              </p:nvPr>
            </p:nvGraphicFramePr>
            <p:xfrm>
              <a:off x="-1" y="629515"/>
              <a:ext cx="12192000" cy="4795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353060"/>
                    <a:gridCol w="2678806"/>
                    <a:gridCol w="2678805"/>
                    <a:gridCol w="2481329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光照条件下和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Cl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dirty="0" smtClean="0"/>
                            <a:t>发生取代反应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使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Br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i="1" smtClean="0">
                                  <a:latin typeface="Cambria Math" panose="02040503050406030204" pitchFamily="18" charset="0"/>
                                </a:rPr>
                                <m:t>的</m:t>
                              </m:r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CCl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dirty="0" smtClean="0"/>
                            <a:t>溶液褪色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使酸性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KMnO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dirty="0" smtClean="0"/>
                            <a:t>溶液褪色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:r>
                            <a:rPr lang="en-US" altLang="zh-CN" dirty="0" smtClean="0"/>
                            <a:t>Na</a:t>
                          </a:r>
                          <a:r>
                            <a:rPr lang="zh-CN" altLang="en-US" dirty="0" smtClean="0"/>
                            <a:t>反应，比例是多少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NaHCO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dirty="0" smtClean="0"/>
                            <a:t>溶液反应，比例是多少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Na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dirty="0" smtClean="0"/>
                            <a:t>溶液反应，比例是多少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:r>
                            <a:rPr lang="en-US" altLang="zh-CN" dirty="0" smtClean="0"/>
                            <a:t>NaOH</a:t>
                          </a:r>
                          <a:r>
                            <a:rPr lang="zh-CN" altLang="en-US" dirty="0" smtClean="0"/>
                            <a:t>溶液反应，比例是多少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可以发生酯化反应，和什么物质，举例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可以发生水解反应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和水反应是加成反应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和</a:t>
                          </a:r>
                          <a:r>
                            <a:rPr lang="zh-CN" altLang="en-US" dirty="0" smtClean="0"/>
                            <a:t>水不反应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24463373"/>
                  </p:ext>
                </p:extLst>
              </p:nvPr>
            </p:nvGraphicFramePr>
            <p:xfrm>
              <a:off x="-1" y="629515"/>
              <a:ext cx="12192000" cy="4795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353060"/>
                    <a:gridCol w="2678806"/>
                    <a:gridCol w="2678805"/>
                    <a:gridCol w="2481329"/>
                  </a:tblGrid>
                  <a:tr h="1188720"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0" t="-321311" r="-180672" b="-8901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0" t="-421311" r="-180672" b="-7901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0" t="-521311" r="-180672" b="-6901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:r>
                            <a:rPr lang="en-US" altLang="zh-CN" dirty="0" smtClean="0"/>
                            <a:t>Na</a:t>
                          </a:r>
                          <a:r>
                            <a:rPr lang="zh-CN" altLang="en-US" dirty="0" smtClean="0"/>
                            <a:t>反应，比例是多少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0" t="-733333" r="-180672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0" t="-819672" r="-180672" b="-3918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可以和</a:t>
                          </a:r>
                          <a:r>
                            <a:rPr lang="en-US" altLang="zh-CN" dirty="0" smtClean="0"/>
                            <a:t>NaOH</a:t>
                          </a:r>
                          <a:r>
                            <a:rPr lang="zh-CN" altLang="en-US" dirty="0" smtClean="0"/>
                            <a:t>溶液反应，比例是多少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可以发生酯化反应，和什么物质，举例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可以发生水解反应</a:t>
                          </a:r>
                          <a:endParaRPr lang="en-US" altLang="zh-CN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和水反应是加成反应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和</a:t>
                          </a:r>
                          <a:r>
                            <a:rPr lang="zh-CN" altLang="en-US" dirty="0" smtClean="0"/>
                            <a:t>水不反应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8273" y="861509"/>
            <a:ext cx="2469422" cy="59380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462789" y="1854262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479961" y="2206778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5497133" y="2558938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771622" y="2935468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4771622" y="4401227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8061358" y="1832416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6001554" y="2953113"/>
            <a:ext cx="63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56349" y="3374009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5430592" y="3711075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16" name="文本框 15"/>
          <p:cNvSpPr txBox="1"/>
          <p:nvPr/>
        </p:nvSpPr>
        <p:spPr>
          <a:xfrm>
            <a:off x="5456349" y="4031895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7996964" y="2184932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8119" y="4381602"/>
            <a:ext cx="1115959" cy="46536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7964" y="629515"/>
            <a:ext cx="2010733" cy="1191813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8061358" y="2565352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661296" y="2928155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8559339" y="2928155"/>
            <a:ext cx="63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647600" y="3280671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8559338" y="3322445"/>
            <a:ext cx="63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61296" y="3676681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7661296" y="4080407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8536441" y="3711075"/>
            <a:ext cx="1198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或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2:1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36441" y="4066450"/>
            <a:ext cx="63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674992" y="4458092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4444" y="4397633"/>
            <a:ext cx="1115959" cy="46536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8140" y="4690654"/>
            <a:ext cx="1076240" cy="42492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5231" y="603070"/>
            <a:ext cx="2363034" cy="887205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0755762" y="1815600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34" name="文本框 33"/>
          <p:cNvSpPr txBox="1"/>
          <p:nvPr/>
        </p:nvSpPr>
        <p:spPr>
          <a:xfrm>
            <a:off x="10755762" y="2219131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10757909" y="2538475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10756169" y="2907807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0723565" y="3307349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0756169" y="3693300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10098737" y="4066450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11176266" y="4012270"/>
            <a:ext cx="63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：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723565" y="5030709"/>
            <a:ext cx="32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10691368" y="4556852"/>
            <a:ext cx="38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356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435</Words>
  <Application>Microsoft Office PowerPoint</Application>
  <PresentationFormat>宽屏</PresentationFormat>
  <Paragraphs>166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MS PGothic</vt:lpstr>
      <vt:lpstr>黑体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Document</vt:lpstr>
      <vt:lpstr>第七章 有机化合物  第三节  乙醇和乙酸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第七章 有机化合物  第三节  乙醇和乙酸</dc:title>
  <dc:creator>http://www.kingedu.net</dc:creator>
  <cp:lastModifiedBy>http://www.kingedu.net</cp:lastModifiedBy>
  <cp:revision>30</cp:revision>
  <dcterms:created xsi:type="dcterms:W3CDTF">2022-05-05T08:03:41Z</dcterms:created>
  <dcterms:modified xsi:type="dcterms:W3CDTF">2022-05-19T06:40:36Z</dcterms:modified>
</cp:coreProperties>
</file>