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61" r:id="rId3"/>
    <p:sldId id="287" r:id="rId4"/>
    <p:sldId id="332" r:id="rId5"/>
    <p:sldId id="349" r:id="rId6"/>
    <p:sldId id="341" r:id="rId7"/>
    <p:sldId id="344" r:id="rId8"/>
    <p:sldId id="356" r:id="rId9"/>
    <p:sldId id="333" r:id="rId10"/>
    <p:sldId id="334" r:id="rId11"/>
    <p:sldId id="346" r:id="rId12"/>
    <p:sldId id="347" r:id="rId13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痞子" initials="痞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99"/>
    <a:srgbClr val="FF0066"/>
    <a:srgbClr val="FFCCFF"/>
    <a:srgbClr val="66FF33"/>
    <a:srgbClr val="00FFFF"/>
    <a:srgbClr val="8BE1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61.xml"/><Relationship Id="rId17" Type="http://schemas.openxmlformats.org/officeDocument/2006/relationships/commentAuthors" Target="commentAuthors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C5A8B-B94E-4021-B0F5-B360FBFD50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EF1CD-96ED-43B1-9114-ECE5547AF3E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3.png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4.jpeg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5.jpeg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6" Type="http://schemas.openxmlformats.org/officeDocument/2006/relationships/slideLayout" Target="../slideLayouts/slideLayout7.xml"/><Relationship Id="rId15" Type="http://schemas.openxmlformats.org/officeDocument/2006/relationships/image" Target="../media/image6.png"/><Relationship Id="rId14" Type="http://schemas.microsoft.com/office/2007/relationships/media" Target="../media/media1.mp3"/><Relationship Id="rId13" Type="http://schemas.openxmlformats.org/officeDocument/2006/relationships/audio" Target="../media/media1.mp3"/><Relationship Id="rId12" Type="http://schemas.openxmlformats.org/officeDocument/2006/relationships/tags" Target="../tags/tag32.xml"/><Relationship Id="rId11" Type="http://schemas.openxmlformats.org/officeDocument/2006/relationships/tags" Target="../tags/tag31.xml"/><Relationship Id="rId10" Type="http://schemas.openxmlformats.org/officeDocument/2006/relationships/tags" Target="../tags/tag30.xml"/><Relationship Id="rId1" Type="http://schemas.openxmlformats.org/officeDocument/2006/relationships/tags" Target="../tags/tag21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41.xml"/><Relationship Id="rId8" Type="http://schemas.openxmlformats.org/officeDocument/2006/relationships/tags" Target="../tags/tag40.xml"/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7.jpeg"/><Relationship Id="rId11" Type="http://schemas.openxmlformats.org/officeDocument/2006/relationships/tags" Target="../tags/tag43.xml"/><Relationship Id="rId10" Type="http://schemas.openxmlformats.org/officeDocument/2006/relationships/tags" Target="../tags/tag42.xml"/><Relationship Id="rId1" Type="http://schemas.openxmlformats.org/officeDocument/2006/relationships/tags" Target="../tags/tag33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51.xml"/><Relationship Id="rId7" Type="http://schemas.openxmlformats.org/officeDocument/2006/relationships/tags" Target="../tags/tag50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tags" Target="../tags/tag4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tags" Target="../tags/tag5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3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59.xml"/><Relationship Id="rId5" Type="http://schemas.openxmlformats.org/officeDocument/2006/relationships/tags" Target="../tags/tag58.xml"/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stretch>
            <a:fillRect t="-3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156845" y="253365"/>
            <a:ext cx="11666220" cy="583565"/>
          </a:xfrm>
          <a:prstGeom prst="rect">
            <a:avLst/>
          </a:prstGeom>
          <a:solidFill>
            <a:srgbClr val="00FFFF"/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3200" b="1" dirty="0"/>
              <a:t>_______</a:t>
            </a:r>
            <a:r>
              <a:rPr lang="zh-CN" altLang="en-US" sz="3200" b="1" dirty="0"/>
              <a:t> architecture makes us feel建筑设计对人心理健康的影响</a:t>
            </a:r>
            <a:endParaRPr lang="zh-CN" altLang="en-US" sz="3200" b="1" dirty="0"/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311150" y="184150"/>
            <a:ext cx="113030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How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55245" y="5292725"/>
            <a:ext cx="11767820" cy="1322070"/>
          </a:xfrm>
          <a:prstGeom prst="rect">
            <a:avLst/>
          </a:prstGeom>
          <a:solidFill>
            <a:srgbClr val="FFCCFF"/>
          </a:solidFill>
        </p:spPr>
        <p:txBody>
          <a:bodyPr wrap="square" rtlCol="0" anchor="t">
            <a:spAutoFit/>
          </a:bodyPr>
          <a:p>
            <a:pPr algn="just"/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</a:rPr>
              <a:t>研究发现糟糕的建筑设计更容易给人带来压力，从而影响人们的心理健康。世界上有些城市已经在城市规划中要求建筑周围要融入自然景观。一位英国设计师认为英国的建筑物过于乏味，希望建筑师们对此作出改变。然而，伦敦 “对讲机大楼” 的建筑经验证明，让建筑物变得有趣并非易事。本文讨论建筑设计对人心理健康的影响。</a:t>
            </a:r>
            <a:endParaRPr lang="zh-CN" altLang="en-US" sz="2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4171950" y="836930"/>
            <a:ext cx="7651115" cy="389382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just">
              <a:lnSpc>
                <a:spcPct val="102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/>
              <a:t>Studies have found that poor building design is more likely </a:t>
            </a:r>
            <a:r>
              <a:rPr lang="en-US" altLang="zh-CN" sz="2400" b="1"/>
              <a:t>________________(</a:t>
            </a:r>
            <a:r>
              <a:rPr lang="zh-CN" altLang="en-US" sz="2400" b="1"/>
              <a:t>cause</a:t>
            </a:r>
            <a:r>
              <a:rPr lang="en-US" altLang="zh-CN" sz="2400" b="1"/>
              <a:t>)</a:t>
            </a:r>
            <a:r>
              <a:rPr lang="zh-CN" altLang="en-US" sz="2400" b="1"/>
              <a:t> stress and affect people's mental health. Some cities in the world have required the </a:t>
            </a:r>
            <a:r>
              <a:rPr lang="en-US" altLang="zh-CN" sz="2400" b="1"/>
              <a:t>________________(</a:t>
            </a:r>
            <a:r>
              <a:rPr lang="zh-CN" altLang="en-US" sz="2400" b="1"/>
              <a:t>integrat</a:t>
            </a:r>
            <a:r>
              <a:rPr lang="en-US" altLang="zh-CN" sz="2400" b="1"/>
              <a:t>e)</a:t>
            </a:r>
            <a:r>
              <a:rPr lang="zh-CN" altLang="en-US" sz="2400" b="1"/>
              <a:t> of natural landscape around buildings in urban </a:t>
            </a:r>
            <a:r>
              <a:rPr lang="zh-CN" altLang="en-US" sz="2400" b="1">
                <a:highlight>
                  <a:srgbClr val="00FF00"/>
                </a:highlight>
              </a:rPr>
              <a:t>planning</a:t>
            </a:r>
            <a:r>
              <a:rPr lang="zh-CN" altLang="en-US" sz="2400" b="1"/>
              <a:t>. A British designer thinks that buildings in Britain are too </a:t>
            </a:r>
            <a:r>
              <a:rPr lang="en-US" altLang="zh-CN" sz="2400" b="1"/>
              <a:t>___________(</a:t>
            </a:r>
            <a:r>
              <a:rPr lang="zh-CN" altLang="en-US" sz="2400" b="1"/>
              <a:t>bor</a:t>
            </a:r>
            <a:r>
              <a:rPr lang="en-US" altLang="zh-CN" sz="2400" b="1"/>
              <a:t>e)</a:t>
            </a:r>
            <a:r>
              <a:rPr lang="zh-CN" altLang="en-US" sz="2400" b="1"/>
              <a:t> and wants architects to make changes. </a:t>
            </a:r>
            <a:r>
              <a:rPr lang="en-US" altLang="zh-CN" sz="2400" b="1"/>
              <a:t>________________</a:t>
            </a:r>
            <a:r>
              <a:rPr lang="zh-CN" altLang="en-US" sz="2400" b="1"/>
              <a:t>, the construction experience of London's Intercom Building proves that </a:t>
            </a:r>
            <a:r>
              <a:rPr lang="en-US" altLang="zh-CN" sz="2400" b="1"/>
              <a:t>______________(</a:t>
            </a:r>
            <a:r>
              <a:rPr lang="zh-CN" altLang="en-US" sz="2400" b="1"/>
              <a:t>mak</a:t>
            </a:r>
            <a:r>
              <a:rPr lang="en-US" altLang="zh-CN" sz="2400" b="1"/>
              <a:t>e)</a:t>
            </a:r>
            <a:r>
              <a:rPr lang="zh-CN" altLang="en-US" sz="2400" b="1"/>
              <a:t> buildings interesting is not easy. This paper discusses the influence of architectural design </a:t>
            </a:r>
            <a:r>
              <a:rPr lang="en-US" altLang="zh-CN" sz="2400" b="1"/>
              <a:t>________</a:t>
            </a:r>
            <a:r>
              <a:rPr lang="zh-CN" altLang="en-US" sz="2400" b="1"/>
              <a:t> people's mental health.</a:t>
            </a:r>
            <a:endParaRPr lang="zh-CN" altLang="en-US" sz="2400" b="1"/>
          </a:p>
        </p:txBody>
      </p:sp>
      <p:sp>
        <p:nvSpPr>
          <p:cNvPr id="15" name="文本框 14"/>
          <p:cNvSpPr txBox="1"/>
          <p:nvPr>
            <p:custDataLst>
              <p:tags r:id="rId6"/>
            </p:custDataLst>
          </p:nvPr>
        </p:nvSpPr>
        <p:spPr>
          <a:xfrm>
            <a:off x="5301615" y="1189355"/>
            <a:ext cx="156400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 b="1" dirty="0">
                <a:solidFill>
                  <a:srgbClr val="7030A0"/>
                </a:solidFill>
              </a:rPr>
              <a:t>to cause</a:t>
            </a:r>
            <a:endParaRPr lang="en-US" altLang="zh-CN" sz="2800" b="1" dirty="0">
              <a:solidFill>
                <a:srgbClr val="7030A0"/>
              </a:solidFill>
            </a:endParaRP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4945380" y="1954530"/>
            <a:ext cx="198691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 b="1" dirty="0">
                <a:solidFill>
                  <a:srgbClr val="7030A0"/>
                </a:solidFill>
              </a:rPr>
              <a:t>integration</a:t>
            </a:r>
            <a:endParaRPr lang="en-US" altLang="zh-CN" sz="2800" b="1" dirty="0">
              <a:solidFill>
                <a:srgbClr val="7030A0"/>
              </a:solidFill>
            </a:endParaRPr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4384675" y="3072130"/>
            <a:ext cx="141033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 b="1" dirty="0">
                <a:solidFill>
                  <a:srgbClr val="7030A0"/>
                </a:solidFill>
              </a:rPr>
              <a:t>boring</a:t>
            </a:r>
            <a:endParaRPr lang="en-US" altLang="zh-CN" sz="2800" b="1" dirty="0">
              <a:solidFill>
                <a:srgbClr val="7030A0"/>
              </a:solidFill>
            </a:endParaRPr>
          </a:p>
        </p:txBody>
      </p:sp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5795010" y="3377565"/>
            <a:ext cx="174942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 b="1" dirty="0">
                <a:solidFill>
                  <a:srgbClr val="7030A0"/>
                </a:solidFill>
              </a:rPr>
              <a:t>However</a:t>
            </a:r>
            <a:endParaRPr lang="en-US" altLang="zh-CN" sz="2800" b="1" dirty="0">
              <a:solidFill>
                <a:srgbClr val="7030A0"/>
              </a:solidFill>
            </a:endParaRPr>
          </a:p>
        </p:txBody>
      </p:sp>
      <p:sp>
        <p:nvSpPr>
          <p:cNvPr id="9" name="文本框 8"/>
          <p:cNvSpPr txBox="1"/>
          <p:nvPr>
            <p:custDataLst>
              <p:tags r:id="rId10"/>
            </p:custDataLst>
          </p:nvPr>
        </p:nvSpPr>
        <p:spPr>
          <a:xfrm>
            <a:off x="4521835" y="4118610"/>
            <a:ext cx="146494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 b="1" dirty="0">
                <a:solidFill>
                  <a:srgbClr val="7030A0"/>
                </a:solidFill>
              </a:rPr>
              <a:t>making</a:t>
            </a:r>
            <a:endParaRPr lang="en-US" altLang="zh-CN" sz="2800" b="1" dirty="0">
              <a:solidFill>
                <a:srgbClr val="7030A0"/>
              </a:solidFill>
            </a:endParaRPr>
          </a:p>
        </p:txBody>
      </p:sp>
      <p:sp>
        <p:nvSpPr>
          <p:cNvPr id="10" name="文本框 9"/>
          <p:cNvSpPr txBox="1"/>
          <p:nvPr>
            <p:custDataLst>
              <p:tags r:id="rId11"/>
            </p:custDataLst>
          </p:nvPr>
        </p:nvSpPr>
        <p:spPr>
          <a:xfrm>
            <a:off x="5445760" y="4859655"/>
            <a:ext cx="79438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2800" b="1" dirty="0">
                <a:solidFill>
                  <a:srgbClr val="7030A0"/>
                </a:solidFill>
              </a:rPr>
              <a:t>on</a:t>
            </a:r>
            <a:endParaRPr lang="en-US" altLang="zh-CN" sz="2800" b="1" dirty="0">
              <a:solidFill>
                <a:srgbClr val="7030A0"/>
              </a:solidFill>
            </a:endParaRPr>
          </a:p>
        </p:txBody>
      </p:sp>
      <p:pic>
        <p:nvPicPr>
          <p:cNvPr id="115" name="图片 114"/>
          <p:cNvPicPr/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445770" y="1116965"/>
            <a:ext cx="3305810" cy="3613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6" grpId="0" bldLvl="0" animBg="1"/>
      <p:bldP spid="15" grpId="0" bldLvl="0" animBg="1"/>
      <p:bldP spid="5" grpId="0" bldLvl="0" animBg="1"/>
      <p:bldP spid="7" grpId="0" bldLvl="0" animBg="1"/>
      <p:bldP spid="8" grpId="0" bldLvl="0" animBg="1"/>
      <p:bldP spid="4" grpId="0" bldLvl="0" animBg="1"/>
      <p:bldP spid="4" grpId="1" animBg="1"/>
      <p:bldP spid="9" grpId="0" bldLvl="0" animBg="1"/>
      <p:bldP spid="1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572770" y="151765"/>
            <a:ext cx="10716895" cy="1325880"/>
          </a:xfrm>
        </p:spPr>
        <p:txBody>
          <a:bodyPr/>
          <a:lstStyle/>
          <a:p>
            <a:r>
              <a:rPr lang="en-US" altLang="zh-CN" b="1">
                <a:highlight>
                  <a:srgbClr val="FFFF00"/>
                </a:highlight>
                <a:sym typeface="+mn-ea"/>
              </a:rPr>
              <a:t>Vocabulary</a:t>
            </a:r>
            <a:endParaRPr lang="en-US" altLang="zh-CN" b="1">
              <a:highlight>
                <a:srgbClr val="FFFF00"/>
              </a:highlight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  <p:custDataLst>
              <p:tags r:id="rId1"/>
            </p:custDataLst>
          </p:nvPr>
        </p:nvSpPr>
        <p:spPr>
          <a:xfrm>
            <a:off x="266065" y="1139190"/>
            <a:ext cx="4529455" cy="5254625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 fontAlgn="auto">
              <a:lnSpc>
                <a:spcPts val="2100"/>
              </a:lnSpc>
              <a:spcAft>
                <a:spcPts val="0"/>
              </a:spcAft>
              <a:buNone/>
            </a:pPr>
            <a:endParaRPr lang="zh-CN" altLang="en-US" b="1" dirty="0"/>
          </a:p>
          <a:p>
            <a:pPr marL="0" indent="0" fontAlgn="auto">
              <a:lnSpc>
                <a:spcPts val="2100"/>
              </a:lnSpc>
              <a:spcAft>
                <a:spcPts val="0"/>
              </a:spcAft>
              <a:buNone/>
            </a:pPr>
            <a:r>
              <a:rPr lang="zh-CN" altLang="en-US" b="1" dirty="0"/>
              <a:t>dweller 居民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architect 建筑师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architecture 建筑物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design 设计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urban planning 城市规划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erect 建造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strategic 有策略的，经过悉心规划的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downtown 市中心的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resident 居民</a:t>
            </a:r>
            <a:endParaRPr lang="zh-CN" altLang="en-US" b="1" dirty="0"/>
          </a:p>
          <a:p>
            <a:pPr marL="0" indent="0" fontAlgn="auto">
              <a:lnSpc>
                <a:spcPts val="2500"/>
              </a:lnSpc>
              <a:spcAft>
                <a:spcPts val="0"/>
              </a:spcAft>
              <a:buNone/>
            </a:pPr>
            <a:r>
              <a:rPr lang="zh-CN" altLang="en-US" b="1" dirty="0"/>
              <a:t>soulless 毫无生趣的</a:t>
            </a:r>
            <a:endParaRPr lang="zh-CN" altLang="en-US" b="1" dirty="0"/>
          </a:p>
        </p:txBody>
      </p:sp>
      <p:sp>
        <p:nvSpPr>
          <p:cNvPr id="5" name="内容占位符 4"/>
          <p:cNvSpPr>
            <a:spLocks noGrp="1"/>
          </p:cNvSpPr>
          <p:nvPr>
            <p:ph sz="half" idx="2"/>
            <p:custDataLst>
              <p:tags r:id="rId2"/>
            </p:custDataLst>
          </p:nvPr>
        </p:nvSpPr>
        <p:spPr>
          <a:xfrm>
            <a:off x="5017135" y="1059180"/>
            <a:ext cx="7021830" cy="5546725"/>
          </a:xfrm>
          <a:solidFill>
            <a:srgbClr val="FFCCFF"/>
          </a:solidFill>
        </p:spPr>
        <p:txBody>
          <a:bodyPr>
            <a:normAutofit/>
          </a:bodyPr>
          <a:lstStyle/>
          <a:p>
            <a:pPr marL="0" algn="l" fontAlgn="auto">
              <a:lnSpc>
                <a:spcPts val="2100"/>
              </a:lnSpc>
              <a:spcAft>
                <a:spcPts val="0"/>
              </a:spcAft>
              <a:buClrTx/>
              <a:buSzTx/>
              <a:buNone/>
            </a:pP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interestingness 有趣之处，趣味性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lack of depth 缺乏深度（此处指建筑表面缺乏起伏变化）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surface （建筑的）表面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line 线条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monotonous 一成不变的，单调乏味的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storey 楼层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skyscraper 摩天大楼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curved 曲面的，有弧线的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exterior wall 建筑外墙</a:t>
            </a:r>
            <a:endParaRPr lang="zh-CN" altLang="en-US" b="1" dirty="0"/>
          </a:p>
          <a:p>
            <a:pPr marL="0" algn="l" fontAlgn="auto">
              <a:lnSpc>
                <a:spcPts val="25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b="1" dirty="0"/>
              <a:t>screen 隔挡，挡板</a:t>
            </a:r>
            <a:endParaRPr lang="zh-CN" altLang="en-US" b="1" dirty="0"/>
          </a:p>
          <a:p>
            <a:pPr marL="0" algn="l" fontAlgn="auto">
              <a:lnSpc>
                <a:spcPts val="2800"/>
              </a:lnSpc>
              <a:spcAft>
                <a:spcPts val="0"/>
              </a:spcAft>
              <a:buClrTx/>
              <a:buSzTx/>
              <a:buNone/>
            </a:pPr>
            <a:endParaRPr lang="zh-CN" altLang="en-US" b="1" dirty="0"/>
          </a:p>
        </p:txBody>
      </p:sp>
      <p:pic>
        <p:nvPicPr>
          <p:cNvPr id="116" name="图片 115"/>
          <p:cNvPicPr/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9218930" y="4024630"/>
            <a:ext cx="2726055" cy="21437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uiExpand="1" build="p"/>
      <p:bldP spid="5" grpId="0" animBg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>
            <p:custDataLst>
              <p:tags r:id="rId1"/>
            </p:custDataLst>
          </p:nvPr>
        </p:nvSpPr>
        <p:spPr>
          <a:xfrm>
            <a:off x="5991225" y="5100955"/>
            <a:ext cx="5942965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en-US" altLang="zh-CN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  <a:latin typeface="Comic Sans MS" panose="030F0702030302020204" charset="0"/>
                <a:cs typeface="Comic Sans MS" panose="030F0702030302020204" charset="0"/>
              </a:rPr>
              <a:t>Reading-vocabulary</a:t>
            </a:r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</a:rPr>
              <a:t> </a:t>
            </a:r>
            <a:endParaRPr lang="en-US" altLang="zh-CN" sz="7200" b="1">
              <a:ln w="22225">
                <a:solidFill>
                  <a:schemeClr val="accent2"/>
                </a:solidFill>
                <a:prstDash val="solid"/>
              </a:ln>
              <a:solidFill>
                <a:srgbClr val="FF0099"/>
              </a:solidFill>
              <a:effectLst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29920" y="466090"/>
            <a:ext cx="10932160" cy="45485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b="1"/>
              <a:t>More than </a:t>
            </a:r>
            <a:r>
              <a:rPr lang="en-US" altLang="zh-CN" sz="3600" b="1"/>
              <a:t>_________________________________(</a:t>
            </a:r>
            <a:r>
              <a:rPr lang="zh-CN" altLang="en-US" sz="3600" b="1"/>
              <a:t>世界一半的人口）are city dwellers, and, by 2050, the United Nations predicts that </a:t>
            </a:r>
            <a:r>
              <a:rPr lang="en-US" altLang="zh-CN" sz="3600" b="1"/>
              <a:t>__________________________ </a:t>
            </a:r>
            <a:r>
              <a:rPr lang="zh-CN" altLang="en-US" sz="3600" b="1"/>
              <a:t> </a:t>
            </a:r>
            <a:r>
              <a:rPr lang="en-US" altLang="zh-CN" sz="3600" b="1"/>
              <a:t>(</a:t>
            </a:r>
            <a:r>
              <a:rPr lang="zh-CN" altLang="en-US" sz="3600" b="1"/>
              <a:t>十分七的人）will be. With that in mind, architects are having to consider how architecture </a:t>
            </a:r>
            <a:r>
              <a:rPr lang="en-US" altLang="zh-CN" sz="3600" b="1"/>
              <a:t>____________________________________________(</a:t>
            </a:r>
            <a:r>
              <a:rPr lang="zh-CN" altLang="en-US" sz="3600" b="1"/>
              <a:t>影响我们的情绪健康）in urban settings.</a:t>
            </a:r>
            <a:endParaRPr lang="zh-CN" altLang="en-US" sz="3600" b="1"/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3254375" y="466090"/>
            <a:ext cx="582803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7030A0"/>
                </a:solidFill>
                <a:sym typeface="+mn-ea"/>
              </a:rPr>
              <a:t>half the world's population</a:t>
            </a:r>
            <a:r>
              <a:rPr lang="en-US" altLang="zh-CN" sz="3600" b="1">
                <a:solidFill>
                  <a:srgbClr val="7030A0"/>
                </a:solidFill>
                <a:sym typeface="+mn-ea"/>
              </a:rPr>
              <a:t> </a:t>
            </a:r>
            <a:endParaRPr lang="en-US" altLang="zh-CN" sz="3600" b="1">
              <a:solidFill>
                <a:srgbClr val="7030A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4"/>
            </p:custDataLst>
          </p:nvPr>
        </p:nvSpPr>
        <p:spPr>
          <a:xfrm>
            <a:off x="955675" y="3583940"/>
            <a:ext cx="805497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sym typeface="+mn-ea"/>
              </a:rPr>
              <a:t>influences our emotional wellbeing </a:t>
            </a:r>
            <a:endParaRPr lang="zh-CN" altLang="en-US" sz="3600" b="1">
              <a:solidFill>
                <a:srgbClr val="7030A0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5569585" y="1685925"/>
            <a:ext cx="437070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sym typeface="+mn-ea"/>
              </a:rPr>
              <a:t>seven in ten people</a:t>
            </a:r>
            <a:endParaRPr lang="zh-CN" altLang="en-US" sz="3600" b="1">
              <a:solidFill>
                <a:srgbClr val="7030A0"/>
              </a:solidFill>
              <a:sym typeface="+mn-ea"/>
            </a:endParaRPr>
          </a:p>
        </p:txBody>
      </p:sp>
      <p:pic>
        <p:nvPicPr>
          <p:cNvPr id="118" name="图片 117"/>
          <p:cNvPicPr/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2032635" y="4864100"/>
            <a:ext cx="3536950" cy="1866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9" grpId="0" bldLvl="0" animBg="1"/>
      <p:bldP spid="5" grpId="0" bldLvl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354965" y="382270"/>
            <a:ext cx="11575415" cy="509079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just" fontAlgn="auto">
              <a:lnSpc>
                <a:spcPts val="32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/>
              <a:t>According to Colin Ellard, a research psychologist at Waterloo University, Canada, there is a lot of </a:t>
            </a:r>
            <a:r>
              <a:rPr lang="en-US" altLang="zh-CN" sz="2800" b="1"/>
              <a:t>_________________</a:t>
            </a:r>
            <a:r>
              <a:rPr lang="zh-CN" altLang="en-US" sz="2800" b="1"/>
              <a:t> which shows "the profound </a:t>
            </a:r>
            <a:r>
              <a:rPr lang="en-US" altLang="zh-CN" sz="2800" b="1"/>
              <a:t>______________</a:t>
            </a:r>
            <a:r>
              <a:rPr lang="zh-CN" altLang="en-US" sz="2800" b="1"/>
              <a:t> that the design of buildings has on how we feel, how we </a:t>
            </a:r>
            <a:r>
              <a:rPr lang="en-US" altLang="zh-CN" sz="2800" b="1"/>
              <a:t>__________</a:t>
            </a:r>
            <a:r>
              <a:rPr lang="zh-CN" altLang="en-US" sz="2800" b="1"/>
              <a:t> one another, and our overall </a:t>
            </a:r>
            <a:r>
              <a:rPr lang="en-US" altLang="zh-CN" sz="2800" b="1"/>
              <a:t>__________________</a:t>
            </a:r>
            <a:r>
              <a:rPr lang="zh-CN" altLang="en-US" sz="2800" b="1"/>
              <a:t> well-being". A study from the University of Heidelberg </a:t>
            </a:r>
            <a:r>
              <a:rPr lang="en-US" altLang="zh-CN" sz="2800" b="1"/>
              <a:t>________________ </a:t>
            </a:r>
            <a:r>
              <a:rPr lang="zh-CN" altLang="en-US" sz="2800" b="1"/>
              <a:t> that people raised in the countryside are </a:t>
            </a:r>
            <a:r>
              <a:rPr lang="en-US" altLang="zh-CN" sz="2800" b="1"/>
              <a:t>_________</a:t>
            </a:r>
            <a:r>
              <a:rPr lang="zh-CN" altLang="en-US" sz="2800" b="1"/>
              <a:t> likely to have mental </a:t>
            </a:r>
            <a:r>
              <a:rPr lang="en-US" altLang="zh-CN" sz="2800" b="1"/>
              <a:t>______________</a:t>
            </a:r>
            <a:r>
              <a:rPr lang="zh-CN" altLang="en-US" sz="2800" b="1"/>
              <a:t> than those raised in the city. The city of Vancouver in Canada, which is </a:t>
            </a:r>
            <a:r>
              <a:rPr lang="en-US" altLang="zh-CN" sz="2800" b="1"/>
              <a:t>_________________</a:t>
            </a:r>
            <a:r>
              <a:rPr lang="zh-CN" altLang="en-US" sz="2800" b="1"/>
              <a:t> by mountains and ocean, </a:t>
            </a:r>
            <a:r>
              <a:rPr lang="en-US" altLang="zh-CN" sz="2800" b="1"/>
              <a:t>________________</a:t>
            </a:r>
            <a:r>
              <a:rPr lang="zh-CN" altLang="en-US" sz="2800" b="1"/>
              <a:t> this need to connect with nature. It has included protecting ocean and mountain views in its </a:t>
            </a:r>
            <a:r>
              <a:rPr lang="en-US" altLang="zh-CN" sz="2800" b="1"/>
              <a:t>__________</a:t>
            </a:r>
            <a:r>
              <a:rPr lang="zh-CN" altLang="en-US" sz="2800" b="1"/>
              <a:t> planning guidelines. For example, tall buildings are erected in strategic locations that don't </a:t>
            </a:r>
            <a:r>
              <a:rPr lang="en-US" altLang="zh-CN" sz="2800" b="1"/>
              <a:t>___________</a:t>
            </a:r>
            <a:r>
              <a:rPr lang="zh-CN" altLang="en-US" sz="2800" b="1"/>
              <a:t> scenic views for downtown residents.</a:t>
            </a:r>
            <a:endParaRPr lang="zh-CN" altLang="en-US" sz="2800" b="1"/>
          </a:p>
        </p:txBody>
      </p:sp>
      <p:sp>
        <p:nvSpPr>
          <p:cNvPr id="21" name="矩形 20"/>
          <p:cNvSpPr/>
          <p:nvPr/>
        </p:nvSpPr>
        <p:spPr>
          <a:xfrm>
            <a:off x="6463665" y="5658485"/>
            <a:ext cx="4295775" cy="68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FFFF"/>
                </a:solidFill>
              </a14:hiddenFill>
            </a:ext>
          </a:extLst>
        </p:spPr>
        <p:txBody>
          <a:bodyPr wrap="square" rtlCol="0" anchor="t">
            <a:noAutofit/>
          </a:bodyPr>
          <a:p>
            <a:pPr algn="ctr"/>
            <a:r>
              <a:rPr lang="en-US" altLang="zh-CN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  <a:latin typeface="Comic Sans MS" panose="030F0702030302020204" charset="0"/>
                <a:cs typeface="Comic Sans MS" panose="030F0702030302020204" charset="0"/>
              </a:rPr>
              <a:t>Listening</a:t>
            </a:r>
            <a:r>
              <a:rPr lang="en-US" altLang="zh-CN" sz="6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</a:rPr>
              <a:t> </a:t>
            </a:r>
            <a:endParaRPr lang="en-US" altLang="zh-CN" sz="6600" b="1">
              <a:ln w="22225">
                <a:solidFill>
                  <a:schemeClr val="accent2"/>
                </a:solidFill>
                <a:prstDash val="solid"/>
              </a:ln>
              <a:solidFill>
                <a:srgbClr val="FF0099"/>
              </a:solidFill>
              <a:effectLst/>
            </a:endParaRPr>
          </a:p>
        </p:txBody>
      </p:sp>
      <p:sp>
        <p:nvSpPr>
          <p:cNvPr id="11" name="文本框 10"/>
          <p:cNvSpPr txBox="1"/>
          <p:nvPr>
            <p:custDataLst>
              <p:tags r:id="rId2"/>
            </p:custDataLst>
          </p:nvPr>
        </p:nvSpPr>
        <p:spPr>
          <a:xfrm>
            <a:off x="6652895" y="708660"/>
            <a:ext cx="191135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evidence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>
            <p:custDataLst>
              <p:tags r:id="rId3"/>
            </p:custDataLst>
          </p:nvPr>
        </p:nvSpPr>
        <p:spPr>
          <a:xfrm>
            <a:off x="2462530" y="1146810"/>
            <a:ext cx="163766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impact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6" name="文本框 15"/>
          <p:cNvSpPr txBox="1"/>
          <p:nvPr>
            <p:custDataLst>
              <p:tags r:id="rId4"/>
            </p:custDataLst>
          </p:nvPr>
        </p:nvSpPr>
        <p:spPr>
          <a:xfrm>
            <a:off x="2988945" y="1599565"/>
            <a:ext cx="115887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treat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9090025" y="1527810"/>
            <a:ext cx="274637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psychological</a:t>
            </a:r>
            <a:endParaRPr lang="zh-CN" altLang="en-US" sz="3200" b="1">
              <a:solidFill>
                <a:srgbClr val="7030A0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9439275" y="1988185"/>
            <a:ext cx="216979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concluded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4965" y="5547360"/>
            <a:ext cx="6965315" cy="398780"/>
          </a:xfrm>
          <a:prstGeom prst="rect">
            <a:avLst/>
          </a:prstGeom>
          <a:solidFill>
            <a:srgbClr val="FFE4E0"/>
          </a:solidFill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002060"/>
                </a:solidFill>
              </a:rPr>
              <a:t>例如，高层建筑建在战略位置，不会阻挡市中心居民的风景。</a:t>
            </a:r>
            <a:endParaRPr lang="zh-CN" altLang="en-US" sz="2000" b="1">
              <a:solidFill>
                <a:srgbClr val="002060"/>
              </a:solidFill>
            </a:endParaRPr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2007235" y="2748280"/>
            <a:ext cx="196405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disorders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8050530" y="2359025"/>
            <a:ext cx="88392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less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>
            <p:custDataLst>
              <p:tags r:id="rId9"/>
            </p:custDataLst>
          </p:nvPr>
        </p:nvSpPr>
        <p:spPr>
          <a:xfrm>
            <a:off x="1602740" y="3588385"/>
            <a:ext cx="216408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recognises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9" name="文本框 18"/>
          <p:cNvSpPr txBox="1"/>
          <p:nvPr>
            <p:custDataLst>
              <p:tags r:id="rId10"/>
            </p:custDataLst>
          </p:nvPr>
        </p:nvSpPr>
        <p:spPr>
          <a:xfrm>
            <a:off x="5911850" y="3128010"/>
            <a:ext cx="246443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sym typeface="+mn-ea"/>
              </a:rPr>
              <a:t>surrounded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11"/>
            </p:custDataLst>
          </p:nvPr>
        </p:nvSpPr>
        <p:spPr>
          <a:xfrm>
            <a:off x="8564245" y="3931285"/>
            <a:ext cx="143383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urban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12"/>
            </p:custDataLst>
          </p:nvPr>
        </p:nvSpPr>
        <p:spPr>
          <a:xfrm>
            <a:off x="3766820" y="4778375"/>
            <a:ext cx="143383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block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pic>
        <p:nvPicPr>
          <p:cNvPr id="15" name="建筑影响健康">
            <a:hlinkClick r:id="" action="ppaction://media"/>
          </p:cNvPr>
          <p:cNvPicPr/>
          <p:nvPr>
            <a:audioFile r:link="rId13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0386060" y="5836920"/>
            <a:ext cx="577215" cy="6896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7204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68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1" grpId="0" bldLvl="0" animBg="1"/>
      <p:bldP spid="14" grpId="0" bldLvl="0" animBg="1"/>
      <p:bldP spid="16" grpId="0" bldLvl="0" animBg="1"/>
      <p:bldP spid="2" grpId="0" bldLvl="0" animBg="1"/>
      <p:bldP spid="7" grpId="0" bldLvl="0" animBg="1"/>
      <p:bldP spid="10" grpId="0" bldLvl="0" animBg="1"/>
      <p:bldP spid="12" grpId="0" bldLvl="0" animBg="1"/>
      <p:bldP spid="13" grpId="0" bldLvl="0" animBg="1"/>
      <p:bldP spid="19" grpId="0" bldLvl="0" animBg="1"/>
      <p:bldP spid="8" grpId="0" bldLvl="0" animBg="1"/>
      <p:bldP spid="8" grpId="1" animBg="1"/>
      <p:bldP spid="6" grpId="0" bldLvl="0" animBg="1"/>
      <p:bldP spid="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0" y="290830"/>
            <a:ext cx="11676380" cy="5220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>
                <a:solidFill>
                  <a:srgbClr val="002060"/>
                </a:solidFill>
              </a:rPr>
              <a:t>The British designer Thomas Heatherwick wants to make architecture </a:t>
            </a:r>
            <a:r>
              <a:rPr lang="en-US" altLang="zh-CN" sz="3200" b="1">
                <a:solidFill>
                  <a:srgbClr val="002060"/>
                </a:solidFill>
              </a:rPr>
              <a:t>_________(</a:t>
            </a:r>
            <a:r>
              <a:rPr lang="zh-CN" altLang="en-US" sz="3200" b="1">
                <a:solidFill>
                  <a:srgbClr val="002060"/>
                </a:solidFill>
              </a:rPr>
              <a:t>l</a:t>
            </a:r>
            <a:r>
              <a:rPr lang="en-US" altLang="zh-CN" sz="3200" b="1">
                <a:solidFill>
                  <a:srgbClr val="002060"/>
                </a:solidFill>
              </a:rPr>
              <a:t>ittle)</a:t>
            </a:r>
            <a:r>
              <a:rPr lang="zh-CN" altLang="en-US" sz="3200" b="1">
                <a:solidFill>
                  <a:srgbClr val="002060"/>
                </a:solidFill>
              </a:rPr>
              <a:t> soulless and boring. He told the Guardian newspaper, "We need to fearlessly demand </a:t>
            </a:r>
            <a:r>
              <a:rPr lang="en-US" altLang="zh-CN" sz="3200" b="1">
                <a:solidFill>
                  <a:srgbClr val="002060"/>
                </a:solidFill>
              </a:rPr>
              <a:t>_____________________</a:t>
            </a:r>
            <a:r>
              <a:rPr lang="zh-CN" altLang="en-US" sz="3200" b="1">
                <a:solidFill>
                  <a:srgbClr val="002060"/>
                </a:solidFill>
              </a:rPr>
              <a:t> </a:t>
            </a:r>
            <a:r>
              <a:rPr lang="zh-CN" altLang="en-US" sz="3200" b="1">
                <a:solidFill>
                  <a:srgbClr val="002060"/>
                </a:solidFill>
                <a:sym typeface="+mn-ea"/>
              </a:rPr>
              <a:t>…</a:t>
            </a:r>
            <a:r>
              <a:rPr lang="zh-CN" altLang="en-US" sz="3200" b="1">
                <a:solidFill>
                  <a:srgbClr val="002060"/>
                </a:solidFill>
              </a:rPr>
              <a:t>and make buildings that nourish our </a:t>
            </a:r>
            <a:r>
              <a:rPr lang="en-US" altLang="zh-CN" sz="3200" b="1">
                <a:solidFill>
                  <a:srgbClr val="002060"/>
                </a:solidFill>
              </a:rPr>
              <a:t>_____________(</a:t>
            </a:r>
            <a:r>
              <a:rPr lang="zh-CN" altLang="en-US" sz="3200" b="1">
                <a:solidFill>
                  <a:srgbClr val="002060"/>
                </a:solidFill>
              </a:rPr>
              <a:t>sense</a:t>
            </a:r>
            <a:r>
              <a:rPr lang="en-US" altLang="zh-CN" sz="3200" b="1">
                <a:solidFill>
                  <a:srgbClr val="002060"/>
                </a:solidFill>
              </a:rPr>
              <a:t>)</a:t>
            </a:r>
            <a:r>
              <a:rPr lang="zh-CN" altLang="en-US" sz="3200" b="1">
                <a:solidFill>
                  <a:srgbClr val="002060"/>
                </a:solidFill>
              </a:rPr>
              <a:t>." He has written a new book, Humanise, </a:t>
            </a:r>
            <a:r>
              <a:rPr lang="en-US" altLang="zh-CN" sz="3200" b="1">
                <a:solidFill>
                  <a:srgbClr val="002060"/>
                </a:solidFill>
              </a:rPr>
              <a:t>___________</a:t>
            </a:r>
            <a:r>
              <a:rPr lang="zh-CN" altLang="en-US" sz="3200" b="1">
                <a:solidFill>
                  <a:srgbClr val="002060"/>
                </a:solidFill>
              </a:rPr>
              <a:t> he lists seven characteristics of</a:t>
            </a:r>
            <a:r>
              <a:rPr lang="en-US" altLang="zh-CN" sz="3200" b="1">
                <a:solidFill>
                  <a:srgbClr val="002060"/>
                </a:solidFill>
              </a:rPr>
              <a:t> _____</a:t>
            </a:r>
            <a:r>
              <a:rPr lang="zh-CN" altLang="en-US" sz="3200" b="1">
                <a:solidFill>
                  <a:srgbClr val="002060"/>
                </a:solidFill>
              </a:rPr>
              <a:t> boring building. These include </a:t>
            </a:r>
            <a:r>
              <a:rPr lang="en-US" altLang="zh-CN" sz="3200" b="1">
                <a:solidFill>
                  <a:srgbClr val="002060"/>
                </a:solidFill>
              </a:rPr>
              <a:t>___________(</a:t>
            </a:r>
            <a:r>
              <a:rPr lang="zh-CN" altLang="en-US" sz="3200" b="1">
                <a:solidFill>
                  <a:srgbClr val="002060"/>
                </a:solidFill>
              </a:rPr>
              <a:t>be</a:t>
            </a:r>
            <a:r>
              <a:rPr lang="en-US" altLang="zh-CN" sz="3200" b="1">
                <a:solidFill>
                  <a:srgbClr val="002060"/>
                </a:solidFill>
              </a:rPr>
              <a:t>)</a:t>
            </a:r>
            <a:r>
              <a:rPr lang="zh-CN" altLang="en-US" sz="3200" b="1">
                <a:solidFill>
                  <a:srgbClr val="002060"/>
                </a:solidFill>
              </a:rPr>
              <a:t> too flat and straight. He says lack of </a:t>
            </a:r>
            <a:r>
              <a:rPr lang="en-US" altLang="zh-CN" sz="3200" b="1">
                <a:solidFill>
                  <a:srgbClr val="002060"/>
                </a:solidFill>
              </a:rPr>
              <a:t>__________(</a:t>
            </a:r>
            <a:r>
              <a:rPr lang="zh-CN" altLang="en-US" sz="3200" b="1">
                <a:solidFill>
                  <a:srgbClr val="002060"/>
                </a:solidFill>
              </a:rPr>
              <a:t>de</a:t>
            </a:r>
            <a:r>
              <a:rPr lang="en-US" altLang="zh-CN" sz="3200" b="1">
                <a:solidFill>
                  <a:srgbClr val="002060"/>
                </a:solidFill>
              </a:rPr>
              <a:t>ep)</a:t>
            </a:r>
            <a:r>
              <a:rPr lang="zh-CN" altLang="en-US" sz="3200" b="1">
                <a:solidFill>
                  <a:srgbClr val="002060"/>
                </a:solidFill>
              </a:rPr>
              <a:t> means light and shadow cannot play on surfaces, </a:t>
            </a:r>
            <a:r>
              <a:rPr lang="en-US" altLang="zh-CN" sz="3200" b="1">
                <a:solidFill>
                  <a:srgbClr val="002060"/>
                </a:solidFill>
              </a:rPr>
              <a:t>___________</a:t>
            </a:r>
            <a:r>
              <a:rPr lang="zh-CN" altLang="en-US" sz="3200" b="1">
                <a:solidFill>
                  <a:srgbClr val="002060"/>
                </a:solidFill>
              </a:rPr>
              <a:t> straight lines are at odds </a:t>
            </a:r>
            <a:r>
              <a:rPr lang="en-US" altLang="zh-CN" sz="3200" b="1">
                <a:solidFill>
                  <a:srgbClr val="002060"/>
                </a:solidFill>
              </a:rPr>
              <a:t>__________</a:t>
            </a:r>
            <a:r>
              <a:rPr lang="zh-CN" altLang="en-US" sz="3200" b="1">
                <a:solidFill>
                  <a:srgbClr val="002060"/>
                </a:solidFill>
              </a:rPr>
              <a:t> nature and make buildings monotonous.</a:t>
            </a:r>
            <a:endParaRPr lang="zh-CN" altLang="en-US" sz="3200" b="1">
              <a:solidFill>
                <a:srgbClr val="002060"/>
              </a:solidFill>
            </a:endParaRPr>
          </a:p>
        </p:txBody>
      </p:sp>
      <p:sp>
        <p:nvSpPr>
          <p:cNvPr id="21" name="矩形 20"/>
          <p:cNvSpPr/>
          <p:nvPr>
            <p:custDataLst>
              <p:tags r:id="rId2"/>
            </p:custDataLst>
          </p:nvPr>
        </p:nvSpPr>
        <p:spPr>
          <a:xfrm>
            <a:off x="7443470" y="5659120"/>
            <a:ext cx="5033010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en-US" altLang="zh-CN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  <a:latin typeface="Comic Sans MS" panose="030F0702030302020204" charset="0"/>
                <a:cs typeface="Comic Sans MS" panose="030F0702030302020204" charset="0"/>
              </a:rPr>
              <a:t>Reading-grammar</a:t>
            </a:r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</a:rPr>
              <a:t> </a:t>
            </a:r>
            <a:endParaRPr lang="en-US" altLang="zh-CN" sz="7200" b="1">
              <a:ln w="22225">
                <a:solidFill>
                  <a:schemeClr val="accent2"/>
                </a:solidFill>
                <a:prstDash val="solid"/>
              </a:ln>
              <a:solidFill>
                <a:srgbClr val="FF0099"/>
              </a:solidFill>
              <a:effectLst/>
            </a:endParaRP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2554605" y="664845"/>
            <a:ext cx="117983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</a:rPr>
              <a:t>less</a:t>
            </a:r>
            <a:endParaRPr lang="en-US" altLang="zh-CN" sz="3600" b="1" dirty="0">
              <a:solidFill>
                <a:srgbClr val="7030A0"/>
              </a:solidFill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549910" y="2305050"/>
            <a:ext cx="152590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senses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4580255" y="3308985"/>
            <a:ext cx="1390650" cy="5524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no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being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269240" y="1776730"/>
            <a:ext cx="346519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sym typeface="+mn-ea"/>
              </a:rPr>
              <a:t>interestingness</a:t>
            </a:r>
            <a:endParaRPr lang="zh-CN" altLang="en-US" sz="36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488315" y="2725420"/>
            <a:ext cx="141097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where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6845" y="5511800"/>
            <a:ext cx="11877675" cy="621030"/>
          </a:xfrm>
          <a:prstGeom prst="rect">
            <a:avLst/>
          </a:prstGeom>
          <a:solidFill>
            <a:srgbClr val="FFCCFF"/>
          </a:solidFill>
        </p:spPr>
        <p:txBody>
          <a:bodyPr wrap="square" rtlCol="0" anchor="t">
            <a:noAutofit/>
          </a:bodyPr>
          <a:p>
            <a:r>
              <a:rPr lang="zh-CN" altLang="en-US" sz="2000" b="1"/>
              <a:t>他说，缺乏深度意味着光和阴影不能在表面上发挥作用，而直线与自然格格不入，使建筑物单调。</a:t>
            </a:r>
            <a:endParaRPr lang="zh-CN" altLang="en-US" sz="2000" b="1"/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2554605" y="3861435"/>
            <a:ext cx="1376680" cy="5524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no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depth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2" name="文本框 11"/>
          <p:cNvSpPr txBox="1"/>
          <p:nvPr>
            <p:custDataLst>
              <p:tags r:id="rId9"/>
            </p:custDataLst>
          </p:nvPr>
        </p:nvSpPr>
        <p:spPr>
          <a:xfrm>
            <a:off x="9336405" y="2756535"/>
            <a:ext cx="396875" cy="5524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no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a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>
            <p:custDataLst>
              <p:tags r:id="rId10"/>
            </p:custDataLst>
          </p:nvPr>
        </p:nvSpPr>
        <p:spPr>
          <a:xfrm>
            <a:off x="4283710" y="4295775"/>
            <a:ext cx="1341120" cy="5524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no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while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15" name="文本框 14"/>
          <p:cNvSpPr txBox="1"/>
          <p:nvPr>
            <p:custDataLst>
              <p:tags r:id="rId11"/>
            </p:custDataLst>
          </p:nvPr>
        </p:nvSpPr>
        <p:spPr>
          <a:xfrm>
            <a:off x="488315" y="4848225"/>
            <a:ext cx="1076325" cy="5524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noAutofit/>
          </a:bodyPr>
          <a:p>
            <a:r>
              <a:rPr lang="en-US" altLang="zh-CN" sz="3200" b="1">
                <a:solidFill>
                  <a:srgbClr val="7030A0"/>
                </a:solidFill>
                <a:sym typeface="+mn-ea"/>
              </a:rPr>
              <a:t>with</a:t>
            </a:r>
            <a:r>
              <a:rPr lang="zh-CN" altLang="en-US" sz="3200" b="1">
                <a:solidFill>
                  <a:srgbClr val="7030A0"/>
                </a:solidFill>
                <a:sym typeface="+mn-ea"/>
              </a:rPr>
              <a:t> </a:t>
            </a:r>
            <a:endParaRPr lang="zh-CN" altLang="en-US" sz="3200" b="1" dirty="0">
              <a:solidFill>
                <a:srgbClr val="7030A0"/>
              </a:solidFill>
              <a:sym typeface="+mn-ea"/>
            </a:endParaRPr>
          </a:p>
        </p:txBody>
      </p:sp>
      <p:pic>
        <p:nvPicPr>
          <p:cNvPr id="119" name="图片 118"/>
          <p:cNvPicPr/>
          <p:nvPr/>
        </p:nvPicPr>
        <p:blipFill>
          <a:blip r:embed="rId12"/>
          <a:stretch>
            <a:fillRect/>
          </a:stretch>
        </p:blipFill>
        <p:spPr>
          <a:xfrm>
            <a:off x="6162675" y="594360"/>
            <a:ext cx="2567305" cy="42538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4" grpId="0" bldLvl="0" animBg="1"/>
      <p:bldP spid="7" grpId="0" bldLvl="0" animBg="1"/>
      <p:bldP spid="6" grpId="0" bldLvl="0" animBg="1"/>
      <p:bldP spid="9" grpId="0" bldLvl="0" animBg="1"/>
      <p:bldP spid="10" grpId="0" bldLvl="0" animBg="1"/>
      <p:bldP spid="10" grpId="1" animBg="1"/>
      <p:bldP spid="3" grpId="0" bldLvl="0" animBg="1"/>
      <p:bldP spid="12" grpId="0" bldLvl="0" animBg="1"/>
      <p:bldP spid="13" grpId="0" bldLvl="0" animBg="1"/>
      <p:bldP spid="1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矩形 20"/>
          <p:cNvSpPr/>
          <p:nvPr>
            <p:custDataLst>
              <p:tags r:id="rId1"/>
            </p:custDataLst>
          </p:nvPr>
        </p:nvSpPr>
        <p:spPr>
          <a:xfrm>
            <a:off x="6696075" y="5659120"/>
            <a:ext cx="5097145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en-US" altLang="zh-CN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  <a:latin typeface="Comic Sans MS" panose="030F0702030302020204" charset="0"/>
                <a:cs typeface="Comic Sans MS" panose="030F0702030302020204" charset="0"/>
              </a:rPr>
              <a:t>Reading-meaning</a:t>
            </a:r>
            <a:r>
              <a:rPr lang="en-US" altLang="zh-CN" sz="72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99"/>
                </a:solidFill>
                <a:effectLst/>
              </a:rPr>
              <a:t> </a:t>
            </a:r>
            <a:endParaRPr lang="en-US" altLang="zh-CN" sz="7200" b="1">
              <a:ln w="22225">
                <a:solidFill>
                  <a:schemeClr val="accent2"/>
                </a:solidFill>
                <a:prstDash val="solid"/>
              </a:ln>
              <a:solidFill>
                <a:srgbClr val="FF0099"/>
              </a:solidFill>
              <a:effectLst/>
            </a:endParaRP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591185" y="381000"/>
            <a:ext cx="11202035" cy="482663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just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However, making buildings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______________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 is not always easy, as architect Rafael Vinoly found out in 2013 when he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___________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 the 37-storey skyscraper known as the Walkie Talkie in London. The building was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___________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 for its curved exterior walls covered in reflective glass. However, it acted like a magnifying glass and reflected light which melted nearby cars and almost set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 to a carpet. A screen had to be added to prevent the building causing further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___________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just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5591810" y="381000"/>
            <a:ext cx="236156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interesting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852805" y="1379220"/>
            <a:ext cx="176530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created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4719955" y="3336290"/>
            <a:ext cx="87185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fire</a:t>
            </a:r>
            <a:endParaRPr lang="en-US" altLang="zh-CN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0" name="文本框 9"/>
          <p:cNvSpPr txBox="1"/>
          <p:nvPr>
            <p:custDataLst>
              <p:tags r:id="rId6"/>
            </p:custDataLst>
          </p:nvPr>
        </p:nvSpPr>
        <p:spPr>
          <a:xfrm>
            <a:off x="7123430" y="1887855"/>
            <a:ext cx="188849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admired</a:t>
            </a:r>
            <a:endParaRPr lang="zh-CN" altLang="en-US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1185" y="4438015"/>
            <a:ext cx="10951210" cy="645160"/>
          </a:xfrm>
          <a:prstGeom prst="rect">
            <a:avLst/>
          </a:prstGeom>
          <a:solidFill>
            <a:srgbClr val="FFCCFF"/>
          </a:solidFill>
        </p:spPr>
        <p:txBody>
          <a:bodyPr wrap="square" rtlCol="0" anchor="t">
            <a:spAutoFit/>
          </a:bodyPr>
          <a:p>
            <a:r>
              <a:rPr lang="zh-CN" altLang="en-US" b="1"/>
              <a:t>这座建筑因其覆盖着反光玻璃的弧形外墙而受到赞赏。 然而，它就像一个放大镜，反射的光融化了附近的汽车，几乎点燃了地毯。</a:t>
            </a:r>
            <a:endParaRPr lang="zh-CN" altLang="en-US" b="1"/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8692515" y="3863340"/>
            <a:ext cx="182245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damage</a:t>
            </a:r>
            <a:endParaRPr lang="en-US" altLang="zh-CN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91185" y="5186680"/>
            <a:ext cx="10950575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So, for your own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___________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, surround yourself with buildings that bring you joy, and ideally a view of nature.</a:t>
            </a: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4272280" y="5083175"/>
            <a:ext cx="205930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wellbeing</a:t>
            </a:r>
            <a:endParaRPr lang="en-US" altLang="zh-CN" sz="3600" b="1" dirty="0">
              <a:solidFill>
                <a:srgbClr val="7030A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4" grpId="0" bldLvl="0" animBg="1"/>
      <p:bldP spid="5" grpId="0" bldLvl="0" animBg="1"/>
      <p:bldP spid="10" grpId="0" bldLvl="0" animBg="1"/>
      <p:bldP spid="8" grpId="0" bldLvl="0" animBg="1"/>
      <p:bldP spid="3" grpId="0" bldLvl="0" animBg="1"/>
      <p:bldP spid="3" grpId="1" animBg="1"/>
      <p:bldP spid="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421005" y="428625"/>
            <a:ext cx="11284585" cy="543496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zh-CN" altLang="en-US" sz="3200" b="1" dirty="0">
                <a:highlight>
                  <a:srgbClr val="FF00FF"/>
                </a:highlight>
              </a:rPr>
              <a:t>阅读理解：请在读完上文后，回答下列问题。</a:t>
            </a:r>
            <a:endParaRPr lang="zh-CN" altLang="en-US" sz="3200" b="1" dirty="0">
              <a:highlight>
                <a:srgbClr val="FF00FF"/>
              </a:highlight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1.What did the University of Heidelberg study conclude?</a:t>
            </a: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2.What has Vancouver included in its urban planning guidelines?</a:t>
            </a: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3.What does Heatherwick think buildings should do to our senses?</a:t>
            </a: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4.True or False? Heatherwick believes buildings should have a lack of depth.</a:t>
            </a: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dirty="0"/>
              <a:t>5.What was the problem with the Walkie Talkie?</a:t>
            </a:r>
            <a:endParaRPr lang="zh-CN" altLang="en-US" sz="2800" b="1" dirty="0"/>
          </a:p>
        </p:txBody>
      </p:sp>
      <p:pic>
        <p:nvPicPr>
          <p:cNvPr id="120" name="图片 119"/>
          <p:cNvPicPr/>
          <p:nvPr/>
        </p:nvPicPr>
        <p:blipFill>
          <a:blip r:embed="rId2"/>
          <a:stretch>
            <a:fillRect/>
          </a:stretch>
        </p:blipFill>
        <p:spPr>
          <a:xfrm>
            <a:off x="4471670" y="1691640"/>
            <a:ext cx="2823845" cy="46882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337185" y="176530"/>
            <a:ext cx="11516995" cy="66814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FF00FF"/>
                </a:highlight>
              </a:rPr>
              <a:t>阅读课文并回答问题。</a:t>
            </a:r>
            <a:endParaRPr lang="zh-CN" altLang="en-US" sz="2400" b="1">
              <a:highlight>
                <a:srgbClr val="FF00FF"/>
              </a:highlight>
            </a:endParaRPr>
          </a:p>
          <a:p>
            <a:pPr indent="0" algn="just" fontAlgn="auto">
              <a:lnSpc>
                <a:spcPts val="2480"/>
              </a:lnSpc>
            </a:pPr>
            <a:endParaRPr lang="zh-CN" altLang="en-US" sz="2800" b="1">
              <a:highlight>
                <a:srgbClr val="FFFF00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00FFFF"/>
                </a:highlight>
              </a:rPr>
              <a:t>1.What did the University of Heidelberg study conclude?</a:t>
            </a:r>
            <a:endParaRPr lang="zh-CN" altLang="en-US" sz="24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FFFF00"/>
                </a:highlight>
              </a:rPr>
              <a:t>People raised in the countryside are less likely to have mental disorders than those raised in the city.</a:t>
            </a:r>
            <a:endParaRPr lang="zh-CN" altLang="en-US" sz="2400" b="1">
              <a:highlight>
                <a:srgbClr val="FFFF00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00FFFF"/>
                </a:highlight>
              </a:rPr>
              <a:t>2.What has Vancouver included in its urban planning guidelines?</a:t>
            </a:r>
            <a:endParaRPr lang="zh-CN" altLang="en-US" sz="24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FFFF00"/>
                </a:highlight>
              </a:rPr>
              <a:t>Vancouver has included protecting ocean and mountain views in its urban planning guidelines.</a:t>
            </a:r>
            <a:endParaRPr lang="zh-CN" altLang="en-US" sz="2400" b="1">
              <a:highlight>
                <a:srgbClr val="FFFF00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00FFFF"/>
                </a:highlight>
              </a:rPr>
              <a:t>3.What does Heatherwick think buildings should do to our sense?</a:t>
            </a:r>
            <a:endParaRPr lang="zh-CN" altLang="en-US" sz="24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FFFF00"/>
                </a:highlight>
              </a:rPr>
              <a:t>He told the Guardian newspaper, "We need to … make buildings that nourish our senses."</a:t>
            </a:r>
            <a:endParaRPr lang="zh-CN" altLang="en-US" sz="2400" b="1">
              <a:highlight>
                <a:srgbClr val="FFFF00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00FFFF"/>
                </a:highlight>
              </a:rPr>
              <a:t>4.True or False? Heatherwick believes buildings should have a lack of depth.</a:t>
            </a:r>
            <a:endParaRPr lang="zh-CN" altLang="en-US" sz="24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FFFF00"/>
                </a:highlight>
              </a:rPr>
              <a:t>False. He says lack of depth means light and shadow cannot play on surfaces.</a:t>
            </a:r>
            <a:endParaRPr lang="zh-CN" altLang="en-US" sz="2400" b="1">
              <a:highlight>
                <a:srgbClr val="FFFF00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00FFFF"/>
                </a:highlight>
              </a:rPr>
              <a:t>5.What was the problem with the Walkie Talkie?</a:t>
            </a:r>
            <a:endParaRPr lang="zh-CN" altLang="en-US" sz="2400" b="1">
              <a:highlight>
                <a:srgbClr val="00FFFF"/>
              </a:highlight>
            </a:endParaRPr>
          </a:p>
          <a:p>
            <a:pPr indent="0" algn="just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highlight>
                  <a:srgbClr val="FFFF00"/>
                </a:highlight>
              </a:rPr>
              <a:t>It acted like a magnifying glass and reflected light which melted nearby cars and almost set fire to a carpet.</a:t>
            </a:r>
            <a:endParaRPr lang="zh-CN" altLang="en-US" sz="2400" b="1"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323215" y="356870"/>
            <a:ext cx="11868785" cy="58674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highlight>
                  <a:srgbClr val="FF00FF"/>
                </a:highlight>
                <a:sym typeface="+mn-ea"/>
              </a:rPr>
              <a:t>选择意思恰当的单词或词组来完成下列句子。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1.In his studio, he's put a ___</a:t>
            </a:r>
            <a:r>
              <a:rPr lang="en-US" altLang="zh-CN" sz="2400" b="1" dirty="0"/>
              <a:t>_______</a:t>
            </a:r>
            <a:r>
              <a:rPr lang="zh-CN" altLang="en-US" sz="2400" b="1" dirty="0"/>
              <a:t>____ up between the kitchen and bedroom.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nature                    dweller                        surface                       screen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2.I couldn't live in the countryside. I prefer ___</a:t>
            </a:r>
            <a:r>
              <a:rPr lang="en-US" altLang="zh-CN" sz="2400" b="1" dirty="0"/>
              <a:t>______</a:t>
            </a:r>
            <a:r>
              <a:rPr lang="zh-CN" altLang="en-US" sz="2400" b="1" dirty="0"/>
              <a:t>____ living.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curved                   soulless                      urban               bland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3.Anna dislikes the architecture of the town. She says the buildings are __</a:t>
            </a:r>
            <a:r>
              <a:rPr lang="en-US" altLang="zh-CN" sz="2400" b="1" dirty="0"/>
              <a:t>______</a:t>
            </a:r>
            <a:r>
              <a:rPr lang="zh-CN" altLang="en-US" sz="2400" b="1" dirty="0"/>
              <a:t>_____.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exterior                 strategic                     monotonous               downtown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4.Craig's been working as an _____</a:t>
            </a:r>
            <a:r>
              <a:rPr lang="en-US" altLang="zh-CN" sz="2400" b="1" dirty="0"/>
              <a:t>__________</a:t>
            </a:r>
            <a:r>
              <a:rPr lang="zh-CN" altLang="en-US" sz="2400" b="1" dirty="0"/>
              <a:t>__ for many years now.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dweller                  architecture                architect                     urban planning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5.The building has ____</a:t>
            </a:r>
            <a:r>
              <a:rPr lang="en-US" altLang="zh-CN" sz="2400" b="1" dirty="0"/>
              <a:t>______</a:t>
            </a:r>
            <a:r>
              <a:rPr lang="zh-CN" altLang="en-US" sz="2400" b="1" dirty="0"/>
              <a:t>___. It almost changes shape depending on the sunlight.</a:t>
            </a:r>
            <a:endParaRPr lang="zh-CN" altLang="en-US" sz="2400" b="1" dirty="0"/>
          </a:p>
          <a:p>
            <a:pPr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/>
              <a:t>well-being            depth                          skyscrapers                line</a:t>
            </a:r>
            <a:endParaRPr lang="zh-CN" altLang="en-US" sz="2400" b="1" dirty="0"/>
          </a:p>
          <a:p>
            <a:pPr algn="just">
              <a:lnSpc>
                <a:spcPct val="7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 dirty="0"/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4079875" y="1045845"/>
            <a:ext cx="150812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</a:rPr>
              <a:t>screen</a:t>
            </a:r>
            <a:endParaRPr lang="en-US" altLang="zh-CN" sz="3200" b="1" dirty="0">
              <a:solidFill>
                <a:srgbClr val="7030A0"/>
              </a:solidFill>
            </a:endParaRP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4533265" y="3935095"/>
            <a:ext cx="193167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</a:rPr>
              <a:t>architect</a:t>
            </a:r>
            <a:endParaRPr lang="en-US" altLang="zh-CN" sz="3200" b="1" dirty="0">
              <a:solidFill>
                <a:srgbClr val="7030A0"/>
              </a:solidFill>
            </a:endParaRP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6402070" y="1957070"/>
            <a:ext cx="144081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urban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3207385" y="4952365"/>
            <a:ext cx="1325880" cy="6108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noAutofit/>
          </a:bodyPr>
          <a:p>
            <a:pPr algn="l">
              <a:lnSpc>
                <a:spcPct val="100000"/>
              </a:lnSpc>
              <a:spcBef>
                <a:spcPts val="0"/>
              </a:spcBef>
              <a:buClrTx/>
              <a:buSzTx/>
              <a:buFontTx/>
            </a:pPr>
            <a:r>
              <a:rPr lang="en-US" altLang="zh-CN" sz="3200" b="1" dirty="0">
                <a:solidFill>
                  <a:srgbClr val="7030A0"/>
                </a:solidFill>
                <a:sym typeface="+mn-ea"/>
              </a:rPr>
              <a:t>depth</a:t>
            </a:r>
            <a:endParaRPr lang="en-US" altLang="zh-CN" sz="3200" b="1" dirty="0">
              <a:solidFill>
                <a:srgbClr val="7030A0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9210040" y="2731770"/>
            <a:ext cx="276606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3200" b="1" dirty="0">
                <a:solidFill>
                  <a:srgbClr val="7030A0"/>
                </a:solidFill>
              </a:rPr>
              <a:t>monotonous </a:t>
            </a:r>
            <a:endParaRPr lang="en-US" altLang="zh-CN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ldLvl="0" animBg="1"/>
      <p:bldP spid="9" grpId="1" animBg="1"/>
      <p:bldP spid="6" grpId="0" bldLvl="0" animBg="1"/>
      <p:bldP spid="6" grpId="1" animBg="1"/>
      <p:bldP spid="7" grpId="0" bldLvl="0" animBg="1"/>
      <p:bldP spid="7" grpId="1" animBg="1"/>
      <p:bldP spid="8" grpId="0" bldLvl="0" animBg="1"/>
      <p:bldP spid="8" grpId="1" animBg="1"/>
      <p:bldP spid="4" grpId="0" bldLvl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421005" y="475615"/>
            <a:ext cx="11378565" cy="61239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highlight>
                  <a:srgbClr val="FF00FF"/>
                </a:highlight>
                <a:sym typeface="+mn-ea"/>
              </a:rPr>
              <a:t>大声朗读</a:t>
            </a:r>
            <a:endParaRPr lang="zh-CN" altLang="en-US" sz="3200" b="1" dirty="0">
              <a:highlight>
                <a:srgbClr val="FF00FF"/>
              </a:highlight>
              <a:sym typeface="+mn-ea"/>
            </a:endParaRPr>
          </a:p>
          <a:p>
            <a:endParaRPr lang="zh-CN" altLang="en-US" sz="2400" b="1" dirty="0"/>
          </a:p>
          <a:p>
            <a:r>
              <a:rPr lang="zh-CN" altLang="en-US" sz="2800" b="1" dirty="0"/>
              <a:t>1.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In his studio, he's put a </a:t>
            </a:r>
            <a:r>
              <a:rPr lang="zh-CN" altLang="en-US" sz="2800" b="1" dirty="0">
                <a:highlight>
                  <a:srgbClr val="FFFF00"/>
                </a:highlight>
              </a:rPr>
              <a:t>screen</a:t>
            </a:r>
            <a:r>
              <a:rPr lang="zh-CN" altLang="en-US" sz="2800" b="1" dirty="0"/>
              <a:t> up between the kitchen and bedroom.</a:t>
            </a:r>
            <a:endParaRPr lang="zh-CN" altLang="en-US" sz="2800" b="1" dirty="0"/>
          </a:p>
          <a:p>
            <a:endParaRPr lang="zh-CN" altLang="en-US" sz="2800" b="1" dirty="0"/>
          </a:p>
          <a:p>
            <a:r>
              <a:rPr lang="zh-CN" altLang="en-US" sz="2800" b="1" dirty="0"/>
              <a:t>2.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I couldn't live in the countryside. I prefer </a:t>
            </a:r>
            <a:r>
              <a:rPr lang="zh-CN" altLang="en-US" sz="2800" b="1" dirty="0">
                <a:highlight>
                  <a:srgbClr val="FFFF00"/>
                </a:highlight>
              </a:rPr>
              <a:t>urban</a:t>
            </a:r>
            <a:r>
              <a:rPr lang="zh-CN" altLang="en-US" sz="2800" b="1" dirty="0"/>
              <a:t> living.</a:t>
            </a:r>
            <a:endParaRPr lang="zh-CN" altLang="en-US" sz="2800" b="1" dirty="0"/>
          </a:p>
          <a:p>
            <a:endParaRPr lang="zh-CN" altLang="en-US" sz="2800" b="1" dirty="0"/>
          </a:p>
          <a:p>
            <a:r>
              <a:rPr lang="zh-CN" altLang="en-US" sz="2800" b="1" dirty="0"/>
              <a:t>3.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Anna dislikes the architecture of the town. She says the buildings are </a:t>
            </a:r>
            <a:r>
              <a:rPr lang="zh-CN" altLang="en-US" sz="2800" b="1" dirty="0">
                <a:highlight>
                  <a:srgbClr val="FFFF00"/>
                </a:highlight>
              </a:rPr>
              <a:t>monotonous</a:t>
            </a:r>
            <a:r>
              <a:rPr lang="zh-CN" altLang="en-US" sz="2800" b="1" dirty="0"/>
              <a:t>.</a:t>
            </a:r>
            <a:endParaRPr lang="zh-CN" altLang="en-US" sz="2800" b="1" dirty="0"/>
          </a:p>
          <a:p>
            <a:endParaRPr lang="zh-CN" altLang="en-US" sz="2800" b="1" dirty="0"/>
          </a:p>
          <a:p>
            <a:r>
              <a:rPr lang="zh-CN" altLang="en-US" sz="2800" b="1" dirty="0"/>
              <a:t>4.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Craig's been working as an </a:t>
            </a:r>
            <a:r>
              <a:rPr lang="zh-CN" altLang="en-US" sz="2800" b="1" dirty="0">
                <a:highlight>
                  <a:srgbClr val="FFFF00"/>
                </a:highlight>
              </a:rPr>
              <a:t>architect</a:t>
            </a:r>
            <a:r>
              <a:rPr lang="zh-CN" altLang="en-US" sz="2800" b="1" dirty="0"/>
              <a:t> for many years now.</a:t>
            </a:r>
            <a:endParaRPr lang="zh-CN" altLang="en-US" sz="2800" b="1" dirty="0"/>
          </a:p>
          <a:p>
            <a:endParaRPr lang="zh-CN" altLang="en-US" sz="2800" b="1" dirty="0"/>
          </a:p>
          <a:p>
            <a:r>
              <a:rPr lang="zh-CN" altLang="en-US" sz="2800" b="1" dirty="0"/>
              <a:t>5.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The building has </a:t>
            </a:r>
            <a:r>
              <a:rPr lang="zh-CN" altLang="en-US" sz="2800" b="1" dirty="0">
                <a:highlight>
                  <a:srgbClr val="FFFF00"/>
                </a:highlight>
              </a:rPr>
              <a:t>depth</a:t>
            </a:r>
            <a:r>
              <a:rPr lang="zh-CN" altLang="en-US" sz="2800" b="1" dirty="0"/>
              <a:t>. It almost changes shape depending on the sunlight.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6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7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8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9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10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1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6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17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8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19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2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5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26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8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29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0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1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2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3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5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6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8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39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0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1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2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3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4.xml><?xml version="1.0" encoding="utf-8"?>
<p:tagLst xmlns:p="http://schemas.openxmlformats.org/presentationml/2006/main">
  <p:tag name="KSO_WM_BEAUTIFY_FLAG" val=""/>
</p:tagLst>
</file>

<file path=ppt/tags/tag45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46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8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49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0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1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2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3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4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5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56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8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59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</p:tagLst>
</file>

<file path=ppt/tags/tag60.xml><?xml version="1.0" encoding="utf-8"?>
<p:tagLst xmlns:p="http://schemas.openxmlformats.org/presentationml/2006/main"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61.xml><?xml version="1.0" encoding="utf-8"?>
<p:tagLst xmlns:p="http://schemas.openxmlformats.org/presentationml/2006/main">
  <p:tag name="COMMONDATA" val="eyJoZGlkIjoiYTc2ZGZiNzZiNDVlOGViOWVmM2JhOTY0NGJkNjUyYzgifQ=="/>
  <p:tag name="KSO_WPP_MARK_KEY" val="660f1e53-6a87-492f-a342-37e3fc3303d2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高三 张颖-印尼防疫出狠招 不戴口罩被罚躺棺材</Template>
  <TotalTime>0</TotalTime>
  <Words>6247</Words>
  <Application>WPS 演示</Application>
  <PresentationFormat>宽屏</PresentationFormat>
  <Paragraphs>198</Paragraphs>
  <Slides>11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宋体</vt:lpstr>
      <vt:lpstr>Wingdings</vt:lpstr>
      <vt:lpstr>Comic Sans MS</vt:lpstr>
      <vt:lpstr>Times New Roman</vt:lpstr>
      <vt:lpstr>微软雅黑</vt:lpstr>
      <vt:lpstr>Arial Unicode MS</vt:lpstr>
      <vt:lpstr>等线 Light</vt:lpstr>
      <vt:lpstr>等线</vt:lpstr>
      <vt:lpstr>Calibri</vt:lpstr>
      <vt:lpstr>Office 主题​​</vt:lpstr>
      <vt:lpstr>PowerPoint 演示文稿</vt:lpstr>
      <vt:lpstr>PowerPoint 演示文稿</vt:lpstr>
      <vt:lpstr>Vocabulary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Indonesia, shock coffin tactics nail coronavirus risks 印尼防疫出狠招 不戴口罩被罚躺棺材</dc:title>
  <dc:creator>山 水</dc:creator>
  <cp:lastModifiedBy>痞子</cp:lastModifiedBy>
  <cp:revision>289</cp:revision>
  <dcterms:created xsi:type="dcterms:W3CDTF">2020-09-09T09:17:00Z</dcterms:created>
  <dcterms:modified xsi:type="dcterms:W3CDTF">2024-01-10T08:23:19Z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44D6239C5B624422BE2BA0FFD479A6B7</vt:lpwstr>
  </property>
  <property fmtid="{D5CDD505-2E9C-101B-9397-08002B2CF9AE}" pid="3" name="KSOProductBuildVer">
    <vt:lpwstr>2052-12.1.0.16120</vt:lpwstr>
  </property>
</Properties>
</file>