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bin" ContentType="application/vnd.ms-office.activeX"/>
  <Default Extension="vml" ContentType="application/vnd.openxmlformats-officedocument.vmlDrawin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xml" ContentType="application/vnd.ms-office.activeX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56" r:id="rId4"/>
    <p:sldId id="275" r:id="rId5"/>
    <p:sldId id="911" r:id="rId6"/>
    <p:sldId id="910" r:id="rId7"/>
    <p:sldId id="909" r:id="rId8"/>
    <p:sldId id="690" r:id="rId9"/>
    <p:sldId id="692" r:id="rId10"/>
    <p:sldId id="693" r:id="rId11"/>
    <p:sldId id="691" r:id="rId12"/>
    <p:sldId id="579" r:id="rId13"/>
    <p:sldId id="852" r:id="rId14"/>
    <p:sldId id="672" r:id="rId15"/>
    <p:sldId id="673" r:id="rId16"/>
    <p:sldId id="558" r:id="rId17"/>
    <p:sldId id="675" r:id="rId18"/>
    <p:sldId id="748" r:id="rId19"/>
    <p:sldId id="676" r:id="rId20"/>
    <p:sldId id="685" r:id="rId21"/>
    <p:sldId id="687" r:id="rId22"/>
    <p:sldId id="803" r:id="rId23"/>
    <p:sldId id="804" r:id="rId24"/>
    <p:sldId id="688" r:id="rId25"/>
    <p:sldId id="747" r:id="rId26"/>
    <p:sldId id="695" r:id="rId27"/>
    <p:sldId id="696" r:id="rId28"/>
    <p:sldId id="712" r:id="rId29"/>
    <p:sldId id="713" r:id="rId30"/>
    <p:sldId id="979" r:id="rId31"/>
    <p:sldId id="716" r:id="rId32"/>
    <p:sldId id="976" r:id="rId33"/>
    <p:sldId id="717" r:id="rId34"/>
    <p:sldId id="977" r:id="rId35"/>
    <p:sldId id="686" r:id="rId36"/>
    <p:sldId id="978" r:id="rId37"/>
    <p:sldId id="719" r:id="rId38"/>
    <p:sldId id="720" r:id="rId39"/>
    <p:sldId id="657" r:id="rId40"/>
    <p:sldId id="722" r:id="rId41"/>
    <p:sldId id="727" r:id="rId42"/>
    <p:sldId id="721" r:id="rId43"/>
    <p:sldId id="805" r:id="rId44"/>
    <p:sldId id="728" r:id="rId45"/>
    <p:sldId id="729" r:id="rId46"/>
    <p:sldId id="806" r:id="rId47"/>
    <p:sldId id="807" r:id="rId48"/>
    <p:sldId id="730" r:id="rId49"/>
    <p:sldId id="797" r:id="rId50"/>
    <p:sldId id="808" r:id="rId51"/>
    <p:sldId id="809" r:id="rId52"/>
    <p:sldId id="731" r:id="rId53"/>
    <p:sldId id="694" r:id="rId54"/>
    <p:sldId id="733" r:id="rId55"/>
    <p:sldId id="980" r:id="rId56"/>
    <p:sldId id="735" r:id="rId57"/>
    <p:sldId id="736" r:id="rId58"/>
    <p:sldId id="810" r:id="rId59"/>
    <p:sldId id="811" r:id="rId60"/>
    <p:sldId id="737" r:id="rId61"/>
    <p:sldId id="738" r:id="rId62"/>
    <p:sldId id="739" r:id="rId63"/>
    <p:sldId id="798" r:id="rId64"/>
    <p:sldId id="801" r:id="rId65"/>
    <p:sldId id="802" r:id="rId66"/>
    <p:sldId id="740" r:id="rId67"/>
    <p:sldId id="741" r:id="rId68"/>
    <p:sldId id="799" r:id="rId69"/>
    <p:sldId id="800" r:id="rId70"/>
    <p:sldId id="853" r:id="rId71"/>
  </p:sldIdLst>
  <p:sldSz cx="12192000" cy="6858000"/>
  <p:notesSz cx="6858000" cy="9144000"/>
  <p:custDataLst>
    <p:tags r:id="rId7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24">
          <p15:clr>
            <a:srgbClr val="A4A3A4"/>
          </p15:clr>
        </p15:guide>
        <p15:guide id="2" pos="38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p="http://schemas.openxmlformats.org/presentationml/2006/main">
  <p:cmAuthor id="1" name="未知用户1" initials="未知用户1" lastIdx="0" clrIdx="0"/>
  <p:cmAuthor id="2" name="作者" initials="A" lastIdx="0" clrIdx="1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howGuides="1">
      <p:cViewPr varScale="1">
        <p:scale>
          <a:sx n="98" d="100"/>
          <a:sy n="98" d="100"/>
        </p:scale>
        <p:origin x="78" y="456"/>
      </p:cViewPr>
      <p:guideLst>
        <p:guide orient="horz" pos="2924"/>
        <p:guide pos="386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slide" Target="slides/slide49.xml" /><Relationship Id="rId53" Type="http://schemas.openxmlformats.org/officeDocument/2006/relationships/slide" Target="slides/slide50.xml" /><Relationship Id="rId54" Type="http://schemas.openxmlformats.org/officeDocument/2006/relationships/slide" Target="slides/slide51.xml" /><Relationship Id="rId55" Type="http://schemas.openxmlformats.org/officeDocument/2006/relationships/slide" Target="slides/slide52.xml" /><Relationship Id="rId56" Type="http://schemas.openxmlformats.org/officeDocument/2006/relationships/slide" Target="slides/slide53.xml" /><Relationship Id="rId57" Type="http://schemas.openxmlformats.org/officeDocument/2006/relationships/slide" Target="slides/slide54.xml" /><Relationship Id="rId58" Type="http://schemas.openxmlformats.org/officeDocument/2006/relationships/slide" Target="slides/slide55.xml" /><Relationship Id="rId59" Type="http://schemas.openxmlformats.org/officeDocument/2006/relationships/slide" Target="slides/slide56.xml" /><Relationship Id="rId6" Type="http://schemas.openxmlformats.org/officeDocument/2006/relationships/slide" Target="slides/slide3.xml" /><Relationship Id="rId60" Type="http://schemas.openxmlformats.org/officeDocument/2006/relationships/slide" Target="slides/slide57.xml" /><Relationship Id="rId61" Type="http://schemas.openxmlformats.org/officeDocument/2006/relationships/slide" Target="slides/slide58.xml" /><Relationship Id="rId62" Type="http://schemas.openxmlformats.org/officeDocument/2006/relationships/slide" Target="slides/slide59.xml" /><Relationship Id="rId63" Type="http://schemas.openxmlformats.org/officeDocument/2006/relationships/slide" Target="slides/slide60.xml" /><Relationship Id="rId64" Type="http://schemas.openxmlformats.org/officeDocument/2006/relationships/slide" Target="slides/slide61.xml" /><Relationship Id="rId65" Type="http://schemas.openxmlformats.org/officeDocument/2006/relationships/slide" Target="slides/slide62.xml" /><Relationship Id="rId66" Type="http://schemas.openxmlformats.org/officeDocument/2006/relationships/slide" Target="slides/slide63.xml" /><Relationship Id="rId67" Type="http://schemas.openxmlformats.org/officeDocument/2006/relationships/slide" Target="slides/slide64.xml" /><Relationship Id="rId68" Type="http://schemas.openxmlformats.org/officeDocument/2006/relationships/slide" Target="slides/slide65.xml" /><Relationship Id="rId69" Type="http://schemas.openxmlformats.org/officeDocument/2006/relationships/slide" Target="slides/slide66.xml" /><Relationship Id="rId7" Type="http://schemas.openxmlformats.org/officeDocument/2006/relationships/slide" Target="slides/slide4.xml" /><Relationship Id="rId70" Type="http://schemas.openxmlformats.org/officeDocument/2006/relationships/slide" Target="slides/slide67.xml" /><Relationship Id="rId71" Type="http://schemas.openxmlformats.org/officeDocument/2006/relationships/slide" Target="slides/slide68.xml" /><Relationship Id="rId72" Type="http://schemas.openxmlformats.org/officeDocument/2006/relationships/tags" Target="tags/tag13.xml" /><Relationship Id="rId73" Type="http://schemas.openxmlformats.org/officeDocument/2006/relationships/presProps" Target="presProps.xml" /><Relationship Id="rId74" Type="http://schemas.openxmlformats.org/officeDocument/2006/relationships/viewProps" Target="viewProps.xml" /><Relationship Id="rId75" Type="http://schemas.openxmlformats.org/officeDocument/2006/relationships/theme" Target="theme/theme1.xml" /><Relationship Id="rId76" Type="http://schemas.openxmlformats.org/officeDocument/2006/relationships/tableStyles" Target="tableStyles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activeX/_rels/activeX1.xml.rels>&#65279;<?xml version="1.0" encoding="utf-8" standalone="yes"?><Relationships xmlns="http://schemas.openxmlformats.org/package/2006/relationships"><Relationship Id="rId1" Type="http://schemas.microsoft.com/office/2006/relationships/activeXControlBinary" Target="activeX1.bin" /></Relationships>
</file>

<file path=ppt/activeX/activeX1.xml><?xml version="1.0" encoding="utf-8"?>
<ax:ocx xmlns:r="http://schemas.openxmlformats.org/officeDocument/2006/relationships" xmlns:ax="http://schemas.microsoft.com/office/2006/activeX" ax:classid="{d27cdb6e-ae6d-11cf-96b8-444553540000}" r:id="rId1" ax:persistence="persistStorage"/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 descr="e3dbf8207dcb30087db896e0eb900f4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 rot="16200000">
            <a:off x="-334645" y="4122420"/>
            <a:ext cx="3082925" cy="2439035"/>
          </a:xfrm>
          <a:prstGeom prst="rect">
            <a:avLst/>
          </a:prstGeom>
        </p:spPr>
      </p:pic>
      <p:pic>
        <p:nvPicPr>
          <p:cNvPr id="8" name="图片 7" descr="e3dbf8207dcb30087db896e0eb900f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10633710" y="5321300"/>
            <a:ext cx="1981200" cy="1143000"/>
          </a:xfrm>
          <a:prstGeom prst="rect">
            <a:avLst/>
          </a:prstGeom>
        </p:spPr>
      </p:pic>
      <p:pic>
        <p:nvPicPr>
          <p:cNvPr id="9" name="图片 8" descr="e3dbf8207dcb30087db896e0eb900f4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9859010" y="156845"/>
            <a:ext cx="2490470" cy="2182495"/>
          </a:xfrm>
          <a:prstGeom prst="rect">
            <a:avLst/>
          </a:prstGeom>
        </p:spPr>
      </p:pic>
      <p:pic>
        <p:nvPicPr>
          <p:cNvPr id="16" name="图片 15" descr="图片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2700" y="3175"/>
            <a:ext cx="2517775" cy="2028190"/>
          </a:xfrm>
          <a:prstGeom prst="rect">
            <a:avLst/>
          </a:prstGeom>
        </p:spPr>
      </p:pic>
      <p:pic>
        <p:nvPicPr>
          <p:cNvPr id="20" name="图片 19" descr="e3dbf8207dcb30087db896e0eb900f4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5400000">
            <a:off x="3519805" y="5918200"/>
            <a:ext cx="457200" cy="1473200"/>
          </a:xfrm>
          <a:prstGeom prst="rect">
            <a:avLst/>
          </a:prstGeom>
        </p:spPr>
      </p:pic>
      <p:pic>
        <p:nvPicPr>
          <p:cNvPr id="21" name="图片 20" descr="e3dbf8207dcb30087db896e0eb900f4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16200000">
            <a:off x="8379460" y="-504825"/>
            <a:ext cx="457200" cy="14732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 descr="e3dbf8207dcb30087db896e0eb900f4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 rot="16200000">
            <a:off x="-334645" y="4122420"/>
            <a:ext cx="3082925" cy="2439035"/>
          </a:xfrm>
          <a:prstGeom prst="rect">
            <a:avLst/>
          </a:prstGeom>
        </p:spPr>
      </p:pic>
      <p:pic>
        <p:nvPicPr>
          <p:cNvPr id="16" name="图片 15" descr="图片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00" y="3175"/>
            <a:ext cx="2517775" cy="2028190"/>
          </a:xfrm>
          <a:prstGeom prst="rect">
            <a:avLst/>
          </a:prstGeom>
        </p:spPr>
      </p:pic>
      <p:pic>
        <p:nvPicPr>
          <p:cNvPr id="21" name="图片 20" descr="e3dbf8207dcb30087db896e0eb900f4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-12700" y="2129790"/>
            <a:ext cx="457200" cy="14732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 descr="e3dbf8207dcb30087db896e0eb900f4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 rot="16200000">
            <a:off x="9859010" y="156845"/>
            <a:ext cx="2490470" cy="2182495"/>
          </a:xfrm>
          <a:prstGeom prst="rect">
            <a:avLst/>
          </a:prstGeom>
        </p:spPr>
      </p:pic>
      <p:pic>
        <p:nvPicPr>
          <p:cNvPr id="8" name="图片 7" descr="e3dbf8207dcb30087db896e0eb900f4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 rot="5400000">
            <a:off x="-176530" y="4632325"/>
            <a:ext cx="2490470" cy="2182495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e3dbf8207dcb30087db896e0eb900f4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 rot="16200000" flipV="1">
            <a:off x="-50165" y="5715"/>
            <a:ext cx="1058545" cy="1009650"/>
          </a:xfrm>
          <a:prstGeom prst="rect">
            <a:avLst/>
          </a:prstGeom>
        </p:spPr>
      </p:pic>
      <p:pic>
        <p:nvPicPr>
          <p:cNvPr id="7" name="图片 6" descr="e3dbf8207dcb30087db896e0eb900f44"/>
          <p:cNvPicPr/>
          <p:nvPr userDrawn="1"/>
        </p:nvPicPr>
        <p:blipFill>
          <a:blip r:embed="rId1"/>
          <a:stretch>
            <a:fillRect/>
          </a:stretch>
        </p:blipFill>
        <p:spPr>
          <a:xfrm rot="16200000">
            <a:off x="11161595" y="6922"/>
            <a:ext cx="1058408" cy="1008007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2020/6/22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file:///E:\2020&#24180;&#23398;&#19982;&#32451;&#20108;&#36718;\&#29983;&#29289;\&#26032;&#24314;&#25991;&#20214;&#22841;\&#19987;&#39064;3%20%20&#37238;&#19982;ATP\99-+.TIF" TargetMode="External" /><Relationship Id="rId3" Type="http://schemas.openxmlformats.org/officeDocument/2006/relationships/image" Target="../media/image8.png" /><Relationship Id="rId4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control" Target="../activeX/activeX1.xml" /><Relationship Id="rId3" Type="http://schemas.openxmlformats.org/officeDocument/2006/relationships/image" Target="../media/image10.wmf" /><Relationship Id="rId4" Type="http://schemas.openxmlformats.org/officeDocument/2006/relationships/vmlDrawing" Target="../drawings/vmlDrawing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2.jpeg" /><Relationship Id="rId3" Type="http://schemas.openxmlformats.org/officeDocument/2006/relationships/tags" Target="../tags/tag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3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4.png" /><Relationship Id="rId3" Type="http://schemas.openxmlformats.org/officeDocument/2006/relationships/tags" Target="../tags/tag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8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9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5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6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10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11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7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8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9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NULL" TargetMode="External" /><Relationship Id="rId3" Type="http://schemas.openxmlformats.org/officeDocument/2006/relationships/image" Target="../media/image20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1.jpe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2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3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4.pn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5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NULL" TargetMode="External" /><Relationship Id="rId3" Type="http://schemas.openxmlformats.org/officeDocument/2006/relationships/image" Target="../media/image26.pn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7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NULL" TargetMode="External" /><Relationship Id="rId3" Type="http://schemas.openxmlformats.org/officeDocument/2006/relationships/image" Target="../media/image28.pn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9.pn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9.png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30.png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12.xml" /><Relationship Id="rId3" Type="http://schemas.openxmlformats.org/officeDocument/2006/relationships/image" Target="../media/image31.png" /><Relationship Id="rId4" Type="http://schemas.openxmlformats.org/officeDocument/2006/relationships/image" Target="../media/image32.png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2377440" y="2748280"/>
            <a:ext cx="7430770" cy="1476375"/>
          </a:xfrm>
          <a:prstGeom prst="rect">
            <a:avLst/>
          </a:prstGeom>
          <a:solidFill>
            <a:srgbClr val="3D6E35"/>
          </a:solidFill>
        </p:spPr>
        <p:txBody>
          <a:bodyPr wrap="square" rtlCol="0" anchor="ctr" anchorCtr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6000" b="1">
                <a:solidFill>
                  <a:schemeClr val="bg1"/>
                </a:solidFill>
                <a:latin typeface="+mj-lt"/>
                <a:ea typeface="华文彩云" panose="02010800040101010101" pitchFamily="2" charset="-122"/>
                <a:cs typeface="+mj-cs"/>
                <a:sym typeface="+mn-ea"/>
              </a:rPr>
              <a:t>        </a:t>
            </a:r>
            <a:r>
              <a:rPr lang="zh-CN" altLang="en-US" sz="6000" b="1">
                <a:solidFill>
                  <a:schemeClr val="bg1"/>
                </a:solidFill>
                <a:latin typeface="+mj-lt"/>
                <a:ea typeface="华文彩云" panose="02010800040101010101" pitchFamily="2" charset="-122"/>
                <a:cs typeface="+mj-cs"/>
                <a:sym typeface="+mn-ea"/>
              </a:rPr>
              <a:t>酶      和      </a:t>
            </a:r>
            <a:r>
              <a:rPr lang="en-US" altLang="zh-CN" sz="6000" b="1">
                <a:solidFill>
                  <a:schemeClr val="bg1"/>
                </a:solidFill>
                <a:latin typeface="+mj-lt"/>
                <a:ea typeface="华文彩云" panose="02010800040101010101" pitchFamily="2" charset="-122"/>
                <a:cs typeface="+mj-cs"/>
                <a:sym typeface="+mn-ea"/>
              </a:rPr>
              <a:t>ATP    </a:t>
            </a:r>
          </a:p>
        </p:txBody>
      </p:sp>
      <p:sp>
        <p:nvSpPr>
          <p:cNvPr id="27" name="Freeform 28"/>
          <p:cNvSpPr>
            <a:spLocks noChangeArrowheads="1"/>
          </p:cNvSpPr>
          <p:nvPr/>
        </p:nvSpPr>
        <p:spPr bwMode="auto">
          <a:xfrm>
            <a:off x="7646670" y="1040130"/>
            <a:ext cx="598805" cy="640080"/>
          </a:xfrm>
          <a:custGeom>
            <a:gdLst>
              <a:gd name="T0" fmla="*/ 124 w 498"/>
              <a:gd name="T1" fmla="*/ 81 h 418"/>
              <a:gd name="T2" fmla="*/ 124 w 498"/>
              <a:gd name="T3" fmla="*/ 81 h 418"/>
              <a:gd name="T4" fmla="*/ 36 w 498"/>
              <a:gd name="T5" fmla="*/ 258 h 418"/>
              <a:gd name="T6" fmla="*/ 346 w 498"/>
              <a:gd name="T7" fmla="*/ 116 h 418"/>
              <a:gd name="T8" fmla="*/ 9 w 498"/>
              <a:gd name="T9" fmla="*/ 382 h 418"/>
              <a:gd name="T10" fmla="*/ 44 w 498"/>
              <a:gd name="T11" fmla="*/ 400 h 418"/>
              <a:gd name="T12" fmla="*/ 97 w 498"/>
              <a:gd name="T13" fmla="*/ 311 h 418"/>
              <a:gd name="T14" fmla="*/ 293 w 498"/>
              <a:gd name="T15" fmla="*/ 311 h 418"/>
              <a:gd name="T16" fmla="*/ 469 w 498"/>
              <a:gd name="T17" fmla="*/ 72 h 418"/>
              <a:gd name="T18" fmla="*/ 124 w 498"/>
              <a:gd name="T19" fmla="*/ 81 h 41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rgbClr val="6F9A5A"/>
          </a:solidFill>
          <a:ln>
            <a:noFill/>
          </a:ln>
          <a:effectLst/>
        </p:spPr>
        <p:txBody>
          <a:bodyPr wrap="none" anchor="ctr"/>
          <a:lstStyle/>
          <a:p>
            <a:pPr defTabSz="534670" eaLnBrk="1" fontAlgn="auto" hangingPunct="1">
              <a:spcBef>
                <a:spcPct val="0"/>
              </a:spcBef>
              <a:spcAft>
                <a:spcPct val="0"/>
              </a:spcAft>
            </a:pPr>
            <a:endParaRPr kumimoji="0" lang="en-US" sz="158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42155" y="1440815"/>
            <a:ext cx="310197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dist"/>
            <a:r>
              <a:rPr lang="zh-CN" altLang="en-US" sz="6000" b="1">
                <a:solidFill>
                  <a:srgbClr val="2E4824"/>
                </a:solidFill>
                <a:latin typeface="华文彩云" panose="02010800040101010101" pitchFamily="2" charset="-122"/>
                <a:ea typeface="华文彩云" panose="02010800040101010101" pitchFamily="2" charset="-122"/>
                <a:cs typeface="+mj-cs"/>
                <a:sym typeface="+mn-ea"/>
              </a:rPr>
              <a:t>专题四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4404" y="19286"/>
            <a:ext cx="2989619" cy="1020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 userDrawn="1"/>
        </p:nvSpPr>
        <p:spPr>
          <a:xfrm>
            <a:off x="4279900" y="518795"/>
            <a:ext cx="3632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2E4824"/>
                </a:solidFill>
                <a:latin typeface="微软雅黑" panose="020b0503020204020204" charset="-122"/>
                <a:ea typeface="微软雅黑" panose="020b0503020204020204" charset="-122"/>
              </a:rPr>
              <a:t>主要内容</a:t>
            </a:r>
          </a:p>
        </p:txBody>
      </p:sp>
      <p:sp>
        <p:nvSpPr>
          <p:cNvPr id="4" name="Freeform 28"/>
          <p:cNvSpPr>
            <a:spLocks noChangeArrowheads="1"/>
          </p:cNvSpPr>
          <p:nvPr/>
        </p:nvSpPr>
        <p:spPr bwMode="auto">
          <a:xfrm>
            <a:off x="7530465" y="321310"/>
            <a:ext cx="598805" cy="640080"/>
          </a:xfrm>
          <a:custGeom>
            <a:gdLst>
              <a:gd name="T0" fmla="*/ 124 w 498"/>
              <a:gd name="T1" fmla="*/ 81 h 418"/>
              <a:gd name="T2" fmla="*/ 124 w 498"/>
              <a:gd name="T3" fmla="*/ 81 h 418"/>
              <a:gd name="T4" fmla="*/ 36 w 498"/>
              <a:gd name="T5" fmla="*/ 258 h 418"/>
              <a:gd name="T6" fmla="*/ 346 w 498"/>
              <a:gd name="T7" fmla="*/ 116 h 418"/>
              <a:gd name="T8" fmla="*/ 9 w 498"/>
              <a:gd name="T9" fmla="*/ 382 h 418"/>
              <a:gd name="T10" fmla="*/ 44 w 498"/>
              <a:gd name="T11" fmla="*/ 400 h 418"/>
              <a:gd name="T12" fmla="*/ 97 w 498"/>
              <a:gd name="T13" fmla="*/ 311 h 418"/>
              <a:gd name="T14" fmla="*/ 293 w 498"/>
              <a:gd name="T15" fmla="*/ 311 h 418"/>
              <a:gd name="T16" fmla="*/ 469 w 498"/>
              <a:gd name="T17" fmla="*/ 72 h 418"/>
              <a:gd name="T18" fmla="*/ 124 w 498"/>
              <a:gd name="T19" fmla="*/ 81 h 41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rgbClr val="6F9A5A"/>
          </a:solidFill>
          <a:ln>
            <a:noFill/>
          </a:ln>
          <a:effectLst/>
        </p:spPr>
        <p:txBody>
          <a:bodyPr wrap="none" anchor="ctr"/>
          <a:lstStyle/>
          <a:p>
            <a:pPr algn="ctr" defTabSz="534670" eaLnBrk="1" fontAlgn="auto" hangingPunct="1">
              <a:spcBef>
                <a:spcPct val="0"/>
              </a:spcBef>
              <a:spcAft>
                <a:spcPct val="0"/>
              </a:spcAft>
            </a:pPr>
            <a:endParaRPr kumimoji="0" lang="en-US" sz="158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3" name="图片 2" descr="1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775" y="1810385"/>
            <a:ext cx="7410450" cy="347789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9" name="图片 2" descr="99-+.TIF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1103630" y="971550"/>
            <a:ext cx="9984105" cy="444119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075" name="表格 307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97915" y="989330"/>
          <a:ext cx="9977755" cy="4822068"/>
        </p:xfrm>
        <a:graphic>
          <a:graphicData uri="http://schemas.openxmlformats.org/drawingml/2006/table">
            <a:tbl>
              <a:tblPr>
                <a:effectLst/>
                <a:tableStyleId>{5940675A-B579-460E-94D1-54222C63F5DA}</a:tableStyleId>
              </a:tblPr>
              <a:tblGrid>
                <a:gridCol w="3013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3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913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2920">
                <a:tc>
                  <a:txBody>
                    <a:bodyPr vert="horz" wrap="square"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lvl="2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lvl="3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lvl="4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关</a:t>
                      </a: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 注 </a:t>
                      </a:r>
                      <a:r>
                        <a:rPr lang="zh-CN" altLang="en-US" sz="2800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考 纲</a:t>
                      </a:r>
                    </a:p>
                  </a:txBody>
                  <a:tcPr marL="76267" marR="76267" marT="38133" marB="3813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近五年考情</a:t>
                      </a:r>
                    </a:p>
                  </a:txBody>
                  <a:tcPr marL="76267" marR="76267" marT="38133" marB="3813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lvl="2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lvl="3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lvl="4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把 握 考 情</a:t>
                      </a:r>
                    </a:p>
                  </a:txBody>
                  <a:tcPr marL="76267" marR="76267" marT="38133" marB="3813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0740">
                <a:tc>
                  <a:txBody>
                    <a:bodyPr vert="horz" wrap="square"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lvl="2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lvl="3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lvl="4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1.</a:t>
                      </a:r>
                      <a:r>
                        <a:rPr 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酶在代谢中的作用</a:t>
                      </a:r>
                      <a:r>
                        <a:rPr lang="zh-CN" sz="240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Ⅱ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2.ATP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在能量代谢中的作用</a:t>
                      </a:r>
                      <a:r>
                        <a:rPr lang="zh-CN" sz="240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Ⅱ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3.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实验：探究影响酶活性的因素</a:t>
                      </a:r>
                    </a:p>
                  </a:txBody>
                  <a:tcPr marL="76267" marR="76267" marT="38133" marB="3813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卷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Ⅰ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T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T</a:t>
                      </a:r>
                      <a:r>
                        <a:rPr 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6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201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8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卷ⅢT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30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,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201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7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卷ⅡT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3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,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201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6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卷ⅠT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3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、T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29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201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6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卷ⅡT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29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,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201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5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卷ⅠT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1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,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201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5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卷ⅡT</a:t>
                      </a:r>
                      <a:r>
                        <a:rPr lang="en-US" alt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</a:t>
                      </a:r>
                    </a:p>
                  </a:txBody>
                  <a:tcPr marL="76267" marR="76267" marT="38133" marB="3813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lvl="2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lvl="3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lvl="4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000" b="1" i="0" u="none" kern="1200" baseline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1.</a:t>
                      </a:r>
                      <a:r>
                        <a:rPr lang="zh-CN" altLang="en-US" sz="240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生命观念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物质与能量观：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ATP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是生命活动的能源物质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2.</a:t>
                      </a:r>
                      <a:r>
                        <a:rPr lang="zh-CN" altLang="en-US" sz="240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科学思维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归纳与演绎：根据实验总结酶的化学本质与特性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3.</a:t>
                      </a:r>
                      <a:r>
                        <a:rPr lang="zh-CN" altLang="en-US" sz="240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科学探究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实验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设计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与结果分析：探究温度、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PH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对酶促反应的影响</a:t>
                      </a:r>
                    </a:p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4.</a:t>
                      </a:r>
                      <a:r>
                        <a:rPr lang="zh-CN" altLang="en-US" sz="240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社会责任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社会应用：酶在生产和生活中的应用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67" marR="76267" marT="38133" marB="3813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4"/>
          <p:cNvSpPr txBox="1"/>
          <p:nvPr/>
        </p:nvSpPr>
        <p:spPr>
          <a:xfrm>
            <a:off x="0" y="0"/>
            <a:ext cx="368871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 </a:t>
            </a:r>
            <a:r>
              <a:rPr lang="zh-CN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探究实验</a:t>
            </a:r>
            <a:endParaRPr lang="zh-CN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65835" y="774065"/>
            <a:ext cx="1099502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实验基本原则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原则：有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实验组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对照组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实验组：探究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接受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处理的组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，结果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对照组：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状态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下或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影响因素所造成的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结果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一组，包括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      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对照等。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（目的：排除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左大括号 35845"/>
          <p:cNvSpPr/>
          <p:nvPr/>
        </p:nvSpPr>
        <p:spPr>
          <a:xfrm>
            <a:off x="1204595" y="2617470"/>
            <a:ext cx="220980" cy="972185"/>
          </a:xfrm>
          <a:prstGeom prst="leftBrace">
            <a:avLst>
              <a:gd name="adj1" fmla="val 3547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92555" y="1697355"/>
            <a:ext cx="20167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823970" y="2426970"/>
            <a:ext cx="13176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对象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4070" y="2426970"/>
            <a:ext cx="25787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实验变量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362565" y="2426970"/>
            <a:ext cx="14338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未知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969895" y="3161030"/>
            <a:ext cx="17627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自然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461635" y="3161030"/>
            <a:ext cx="15500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已知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007995" y="3694430"/>
            <a:ext cx="789241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空白、标准、相互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（对比）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、自身、条件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235575" y="5349240"/>
            <a:ext cx="59035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无关变量所造成的实验误差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22350" y="1062355"/>
            <a:ext cx="1117028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实验基本原则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②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原则：只能有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实验变量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（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量）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（若实验中设置了多个变量，则需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③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原则：为排除实验的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，应多次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并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35100" y="1987550"/>
            <a:ext cx="26466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单一变量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528310" y="1987550"/>
            <a:ext cx="14732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一个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378825" y="1987550"/>
            <a:ext cx="15214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自变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790305" y="2721610"/>
            <a:ext cx="25107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控制变量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744335" y="3446145"/>
            <a:ext cx="22282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偶然性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435100" y="3447415"/>
            <a:ext cx="27527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平行重复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615805" y="3447415"/>
            <a:ext cx="26022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重复实验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4718685" y="4180205"/>
            <a:ext cx="22110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取平均值</a:t>
            </a:r>
            <a:endParaRPr lang="zh-CN" altLang="en-US"/>
          </a:p>
        </p:txBody>
      </p:sp>
      <p:sp>
        <p:nvSpPr>
          <p:cNvPr id="19" name="文本框 14"/>
          <p:cNvSpPr txBox="1"/>
          <p:nvPr/>
        </p:nvSpPr>
        <p:spPr>
          <a:xfrm>
            <a:off x="4251960" y="0"/>
            <a:ext cx="368871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 </a:t>
            </a:r>
            <a:r>
              <a:rPr lang="zh-CN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探究实验</a:t>
            </a:r>
            <a:endParaRPr lang="zh-CN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22350" y="1062355"/>
            <a:ext cx="11170285" cy="3782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实验变量</a:t>
            </a: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自变量：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人为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的条件和因子。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因变量：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随着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变化而变化的变量。    </a:t>
            </a: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无关变量：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研究结果，但各组中设置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的变量 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797" name="左大括号 19459"/>
          <p:cNvSpPr/>
          <p:nvPr/>
        </p:nvSpPr>
        <p:spPr>
          <a:xfrm>
            <a:off x="1238885" y="2077720"/>
            <a:ext cx="267335" cy="2456815"/>
          </a:xfrm>
          <a:prstGeom prst="leftBrace">
            <a:avLst>
              <a:gd name="adj1" fmla="val 45755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79850" y="1861820"/>
            <a:ext cx="24434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主动操控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96235" y="2445385"/>
            <a:ext cx="34264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（探究的对象）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859530" y="3028950"/>
            <a:ext cx="19964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自变量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896235" y="3593465"/>
            <a:ext cx="42602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（常表现为结果）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462020" y="4205605"/>
            <a:ext cx="21513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会影响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203055" y="4196080"/>
            <a:ext cx="12795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相同</a:t>
            </a:r>
            <a:endParaRPr lang="zh-CN" altLang="en-US"/>
          </a:p>
        </p:txBody>
      </p:sp>
      <p:sp>
        <p:nvSpPr>
          <p:cNvPr id="16" name="文本框 14"/>
          <p:cNvSpPr txBox="1"/>
          <p:nvPr/>
        </p:nvSpPr>
        <p:spPr>
          <a:xfrm>
            <a:off x="4251960" y="0"/>
            <a:ext cx="368871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 </a:t>
            </a:r>
            <a:r>
              <a:rPr lang="zh-CN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探究实验</a:t>
            </a:r>
            <a:endParaRPr lang="zh-CN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22350" y="1062355"/>
            <a:ext cx="8775065" cy="4373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实验步骤</a:t>
            </a: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797" name="左大括号 19459"/>
          <p:cNvSpPr/>
          <p:nvPr/>
        </p:nvSpPr>
        <p:spPr>
          <a:xfrm>
            <a:off x="1238885" y="2077720"/>
            <a:ext cx="267335" cy="2456815"/>
          </a:xfrm>
          <a:prstGeom prst="leftBrace">
            <a:avLst>
              <a:gd name="adj1" fmla="val 45755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28560" y="2406015"/>
            <a:ext cx="3145790" cy="868680"/>
            <a:chOff x="11856" y="3789"/>
            <a:chExt cx="4954" cy="1368"/>
          </a:xfrm>
        </p:grpSpPr>
        <p:sp>
          <p:nvSpPr>
            <p:cNvPr id="32774" name="任意多边形 18439"/>
            <p:cNvSpPr/>
            <p:nvPr/>
          </p:nvSpPr>
          <p:spPr>
            <a:xfrm>
              <a:off x="11856" y="3789"/>
              <a:ext cx="770" cy="1369"/>
            </a:xfrm>
            <a:custGeom>
              <a:rect l="0" t="0" r="0" b="0"/>
              <a:pathLst>
                <a:path w="324" h="589">
                  <a:moveTo>
                    <a:pt x="0" y="0"/>
                  </a:moveTo>
                  <a:cubicBezTo>
                    <a:pt x="155" y="64"/>
                    <a:pt x="310" y="129"/>
                    <a:pt x="317" y="227"/>
                  </a:cubicBezTo>
                  <a:cubicBezTo>
                    <a:pt x="324" y="325"/>
                    <a:pt x="90" y="529"/>
                    <a:pt x="45" y="589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stealth" w="lg" len="lg"/>
              <a:tailEnd type="stealth" w="lg" len="lg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5" name="文本框 18440"/>
            <p:cNvSpPr txBox="1"/>
            <p:nvPr/>
          </p:nvSpPr>
          <p:spPr>
            <a:xfrm>
              <a:off x="12972" y="3912"/>
              <a:ext cx="3838" cy="823"/>
            </a:xfrm>
            <a:prstGeom prst="rect">
              <a:avLst/>
            </a:prstGeom>
            <a:solidFill>
              <a:srgbClr val="FFC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顺序不分先后</a:t>
              </a: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506220" y="1822450"/>
            <a:ext cx="26390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分组并编号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506220" y="3030220"/>
            <a:ext cx="70986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设置自变量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（要求：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506220" y="4237990"/>
            <a:ext cx="79832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实验并观察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（无关变量要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198745" y="3014345"/>
            <a:ext cx="29571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等量且适量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007735" y="4223385"/>
            <a:ext cx="32531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相同且适宜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251960" y="0"/>
            <a:ext cx="368871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 </a:t>
            </a:r>
            <a:r>
              <a:rPr lang="zh-CN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探究实验</a:t>
            </a:r>
            <a:endParaRPr lang="zh-CN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5" name="文本框 20484"/>
          <p:cNvSpPr txBox="1"/>
          <p:nvPr/>
        </p:nvSpPr>
        <p:spPr>
          <a:xfrm>
            <a:off x="1064260" y="1194435"/>
            <a:ext cx="10136505" cy="15684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0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.</a:t>
            </a: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要领：控制</a:t>
            </a:r>
            <a:r>
              <a:rPr lang="zh-CN" altLang="en-US" sz="3200" b="1" u="sng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，形成</a:t>
            </a:r>
            <a:r>
              <a:rPr lang="zh-CN" altLang="en-US" sz="3200" b="1" u="sng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，观察分析</a:t>
            </a:r>
            <a:r>
              <a:rPr lang="zh-CN" altLang="en-US" sz="3200" b="1" u="sng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</a:p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        得出</a:t>
            </a:r>
            <a:r>
              <a:rPr lang="zh-CN" altLang="en-US" sz="3200" b="1" u="sng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，无关变量要</a:t>
            </a:r>
            <a:r>
              <a:rPr lang="zh-CN" altLang="en-US" sz="3200" b="1" u="sng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513455" y="1392555"/>
            <a:ext cx="20059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自变量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958840" y="1392555"/>
            <a:ext cx="15982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838565" y="1392555"/>
            <a:ext cx="21659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因变量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513455" y="2122170"/>
            <a:ext cx="29571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结果和结论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012430" y="2122170"/>
            <a:ext cx="34093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保持一致</a:t>
            </a:r>
            <a:endParaRPr lang="zh-CN" altLang="en-US"/>
          </a:p>
        </p:txBody>
      </p:sp>
      <p:sp>
        <p:nvSpPr>
          <p:cNvPr id="14" name="文本框 14"/>
          <p:cNvSpPr txBox="1"/>
          <p:nvPr/>
        </p:nvSpPr>
        <p:spPr>
          <a:xfrm>
            <a:off x="4251960" y="0"/>
            <a:ext cx="368871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 </a:t>
            </a:r>
            <a:r>
              <a:rPr lang="zh-CN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探究实验</a:t>
            </a:r>
            <a:endParaRPr lang="zh-CN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14"/>
          <p:cNvSpPr txBox="1"/>
          <p:nvPr/>
        </p:nvSpPr>
        <p:spPr>
          <a:xfrm>
            <a:off x="0" y="0"/>
            <a:ext cx="441198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细胞代谢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40865" y="1628775"/>
            <a:ext cx="850963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细胞中每时每刻都进行许多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是细胞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基础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7937500" y="1826895"/>
            <a:ext cx="277177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化学反应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890010" y="2557145"/>
            <a:ext cx="256857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生命活动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4"/>
          <p:cNvSpPr txBox="1"/>
          <p:nvPr/>
        </p:nvSpPr>
        <p:spPr>
          <a:xfrm>
            <a:off x="0" y="0"/>
            <a:ext cx="305054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二 酶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89660" y="1052195"/>
            <a:ext cx="1037336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酶是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产生的具有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作用的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其中绝大多数酶是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，少数是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。</a:t>
            </a:r>
            <a:endParaRPr lang="zh-CN" altLang="en-US" sz="3200" b="1"/>
          </a:p>
        </p:txBody>
      </p:sp>
      <p:pic>
        <p:nvPicPr>
          <p:cNvPr id="310" name="图片 1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990" y="2620645"/>
            <a:ext cx="5748020" cy="372872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文本框 6"/>
          <p:cNvSpPr txBox="1"/>
          <p:nvPr/>
        </p:nvSpPr>
        <p:spPr>
          <a:xfrm>
            <a:off x="2713990" y="1249045"/>
            <a:ext cx="22186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活细胞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007100" y="1249045"/>
            <a:ext cx="133667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催化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047355" y="1249045"/>
            <a:ext cx="19519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有机物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363720" y="1978025"/>
            <a:ext cx="19519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蛋白质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343775" y="1978025"/>
            <a:ext cx="10293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RNA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960755" y="757555"/>
            <a:ext cx="238379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要点</a:t>
            </a:r>
          </a:p>
        </p:txBody>
      </p:sp>
      <p:graphicFrame>
        <p:nvGraphicFramePr>
          <p:cNvPr id="14401" name="表格 14400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99465" y="1557655"/>
          <a:ext cx="10620375" cy="4663440"/>
        </p:xfrm>
        <a:graphic>
          <a:graphicData uri="http://schemas.openxmlformats.org/drawingml/2006/table">
            <a:tbl>
              <a:tblPr/>
              <a:tblGrid>
                <a:gridCol w="1704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5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5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160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酶的本质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绝大多数是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蛋白质</a:t>
                      </a:r>
                      <a:endParaRPr lang="zh-CN" altLang="en-US" sz="2800" b="1">
                        <a:solidFill>
                          <a:srgbClr val="DB0F2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少数是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RNA</a:t>
                      </a:r>
                      <a:endParaRPr lang="zh-CN" altLang="en-US" sz="2800" b="1">
                        <a:solidFill>
                          <a:srgbClr val="DB0F2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b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461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试剂检测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885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合成原料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885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合成场所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885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60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作用特性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885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作用机理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 b="1">
                        <a:solidFill>
                          <a:srgbClr val="DB0F2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885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作用场所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6885">
                <a:tc>
                  <a:txBody>
                    <a:bodyPr vert="horz" wrap="square"/>
                    <a:lstStyle/>
                    <a:p>
                      <a:pPr marL="0" lvl="0" indent="0" algn="di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产生场所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7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82850" y="2086610"/>
            <a:ext cx="45135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双缩脲试剂（紫色）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675245" y="2090420"/>
            <a:ext cx="31489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吡罗红（红色）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856355" y="2608580"/>
            <a:ext cx="17665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氨基酸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887335" y="2612390"/>
            <a:ext cx="27241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核糖核苷酸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604895" y="3130550"/>
            <a:ext cx="22694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核糖体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766560" y="3130550"/>
            <a:ext cx="49657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主要在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细胞核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（真核生物）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922010" y="3637915"/>
            <a:ext cx="20955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催化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作用</a:t>
            </a: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58895" y="4159885"/>
            <a:ext cx="622173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高效性、专一性、作用条件较温和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4709160" y="4679315"/>
            <a:ext cx="45212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降低化学反应的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活化能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545205" y="5201285"/>
            <a:ext cx="68491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细胞内外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及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生物体内外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均可发挥作用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713480" y="5699125"/>
            <a:ext cx="65119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活细胞（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除哺乳动物的成熟红细胞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）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960755" y="757555"/>
            <a:ext cx="37071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作用机理</a:t>
            </a:r>
          </a:p>
        </p:txBody>
      </p:sp>
      <p:sp>
        <p:nvSpPr>
          <p:cNvPr id="8" name="任意多边形 7"/>
          <p:cNvSpPr/>
          <p:nvPr/>
        </p:nvSpPr>
        <p:spPr>
          <a:xfrm>
            <a:off x="874078" y="1507808"/>
            <a:ext cx="8851900" cy="4932363"/>
          </a:xfrm>
          <a:custGeom>
            <a:gdLst>
              <a:gd name="connisteX0" fmla="*/ 371475 w 8853170"/>
              <a:gd name="connsiteY0" fmla="*/ 684530 h 4919345"/>
              <a:gd name="connisteX1" fmla="*/ 302260 w 8853170"/>
              <a:gd name="connsiteY1" fmla="*/ 695960 h 4919345"/>
              <a:gd name="connisteX2" fmla="*/ 232410 w 8853170"/>
              <a:gd name="connsiteY2" fmla="*/ 730885 h 4919345"/>
              <a:gd name="connisteX3" fmla="*/ 162560 w 8853170"/>
              <a:gd name="connsiteY3" fmla="*/ 789305 h 4919345"/>
              <a:gd name="connisteX4" fmla="*/ 104775 w 8853170"/>
              <a:gd name="connsiteY4" fmla="*/ 882015 h 4919345"/>
              <a:gd name="connisteX5" fmla="*/ 58420 w 8853170"/>
              <a:gd name="connsiteY5" fmla="*/ 963295 h 4919345"/>
              <a:gd name="connisteX6" fmla="*/ 23495 w 8853170"/>
              <a:gd name="connsiteY6" fmla="*/ 1044575 h 4919345"/>
              <a:gd name="connisteX7" fmla="*/ 0 w 8853170"/>
              <a:gd name="connsiteY7" fmla="*/ 1125855 h 4919345"/>
              <a:gd name="connisteX8" fmla="*/ 0 w 8853170"/>
              <a:gd name="connsiteY8" fmla="*/ 1206500 h 4919345"/>
              <a:gd name="connisteX9" fmla="*/ 0 w 8853170"/>
              <a:gd name="connsiteY9" fmla="*/ 1299845 h 4919345"/>
              <a:gd name="connisteX10" fmla="*/ 0 w 8853170"/>
              <a:gd name="connsiteY10" fmla="*/ 1369060 h 4919345"/>
              <a:gd name="connisteX11" fmla="*/ 12065 w 8853170"/>
              <a:gd name="connsiteY11" fmla="*/ 1438910 h 4919345"/>
              <a:gd name="connisteX12" fmla="*/ 46990 w 8853170"/>
              <a:gd name="connsiteY12" fmla="*/ 1520190 h 4919345"/>
              <a:gd name="connisteX13" fmla="*/ 127635 w 8853170"/>
              <a:gd name="connsiteY13" fmla="*/ 1612900 h 4919345"/>
              <a:gd name="connisteX14" fmla="*/ 162560 w 8853170"/>
              <a:gd name="connsiteY14" fmla="*/ 1682750 h 4919345"/>
              <a:gd name="connisteX15" fmla="*/ 197485 w 8853170"/>
              <a:gd name="connsiteY15" fmla="*/ 1751965 h 4919345"/>
              <a:gd name="connisteX16" fmla="*/ 232410 w 8853170"/>
              <a:gd name="connsiteY16" fmla="*/ 1821815 h 4919345"/>
              <a:gd name="connisteX17" fmla="*/ 255270 w 8853170"/>
              <a:gd name="connsiteY17" fmla="*/ 1891030 h 4919345"/>
              <a:gd name="connisteX18" fmla="*/ 313690 w 8853170"/>
              <a:gd name="connsiteY18" fmla="*/ 1995805 h 4919345"/>
              <a:gd name="connisteX19" fmla="*/ 360045 w 8853170"/>
              <a:gd name="connsiteY19" fmla="*/ 2077085 h 4919345"/>
              <a:gd name="connisteX20" fmla="*/ 417830 w 8853170"/>
              <a:gd name="connsiteY20" fmla="*/ 2146300 h 4919345"/>
              <a:gd name="connisteX21" fmla="*/ 464185 w 8853170"/>
              <a:gd name="connsiteY21" fmla="*/ 2216150 h 4919345"/>
              <a:gd name="connisteX22" fmla="*/ 510540 w 8853170"/>
              <a:gd name="connsiteY22" fmla="*/ 2286000 h 4919345"/>
              <a:gd name="connisteX23" fmla="*/ 591820 w 8853170"/>
              <a:gd name="connsiteY23" fmla="*/ 2355215 h 4919345"/>
              <a:gd name="connisteX24" fmla="*/ 673100 w 8853170"/>
              <a:gd name="connsiteY24" fmla="*/ 2425065 h 4919345"/>
              <a:gd name="connisteX25" fmla="*/ 765810 w 8853170"/>
              <a:gd name="connsiteY25" fmla="*/ 2517775 h 4919345"/>
              <a:gd name="connisteX26" fmla="*/ 847090 w 8853170"/>
              <a:gd name="connsiteY26" fmla="*/ 2599055 h 4919345"/>
              <a:gd name="connisteX27" fmla="*/ 893445 w 8853170"/>
              <a:gd name="connsiteY27" fmla="*/ 2668905 h 4919345"/>
              <a:gd name="connisteX28" fmla="*/ 963295 w 8853170"/>
              <a:gd name="connsiteY28" fmla="*/ 2750185 h 4919345"/>
              <a:gd name="connisteX29" fmla="*/ 1009650 w 8853170"/>
              <a:gd name="connsiteY29" fmla="*/ 2819400 h 4919345"/>
              <a:gd name="connisteX30" fmla="*/ 1056005 w 8853170"/>
              <a:gd name="connsiteY30" fmla="*/ 2889250 h 4919345"/>
              <a:gd name="connisteX31" fmla="*/ 1102360 w 8853170"/>
              <a:gd name="connsiteY31" fmla="*/ 2958465 h 4919345"/>
              <a:gd name="connisteX32" fmla="*/ 1148715 w 8853170"/>
              <a:gd name="connsiteY32" fmla="*/ 3028315 h 4919345"/>
              <a:gd name="connisteX33" fmla="*/ 1172210 w 8853170"/>
              <a:gd name="connsiteY33" fmla="*/ 3109595 h 4919345"/>
              <a:gd name="connisteX34" fmla="*/ 1218565 w 8853170"/>
              <a:gd name="connsiteY34" fmla="*/ 3179445 h 4919345"/>
              <a:gd name="connisteX35" fmla="*/ 1253490 w 8853170"/>
              <a:gd name="connsiteY35" fmla="*/ 3260725 h 4919345"/>
              <a:gd name="connisteX36" fmla="*/ 1288415 w 8853170"/>
              <a:gd name="connsiteY36" fmla="*/ 3341370 h 4919345"/>
              <a:gd name="connisteX37" fmla="*/ 1322705 w 8853170"/>
              <a:gd name="connsiteY37" fmla="*/ 3411220 h 4919345"/>
              <a:gd name="connisteX38" fmla="*/ 1346200 w 8853170"/>
              <a:gd name="connsiteY38" fmla="*/ 3481070 h 4919345"/>
              <a:gd name="connisteX39" fmla="*/ 1381125 w 8853170"/>
              <a:gd name="connsiteY39" fmla="*/ 3550285 h 4919345"/>
              <a:gd name="connisteX40" fmla="*/ 1427480 w 8853170"/>
              <a:gd name="connsiteY40" fmla="*/ 3620135 h 4919345"/>
              <a:gd name="connisteX41" fmla="*/ 1497330 w 8853170"/>
              <a:gd name="connsiteY41" fmla="*/ 3724275 h 4919345"/>
              <a:gd name="connisteX42" fmla="*/ 1566545 w 8853170"/>
              <a:gd name="connsiteY42" fmla="*/ 3840480 h 4919345"/>
              <a:gd name="connisteX43" fmla="*/ 1636395 w 8853170"/>
              <a:gd name="connsiteY43" fmla="*/ 3910330 h 4919345"/>
              <a:gd name="connisteX44" fmla="*/ 1705610 w 8853170"/>
              <a:gd name="connsiteY44" fmla="*/ 3991610 h 4919345"/>
              <a:gd name="connisteX45" fmla="*/ 1775460 w 8853170"/>
              <a:gd name="connsiteY45" fmla="*/ 4072890 h 4919345"/>
              <a:gd name="connisteX46" fmla="*/ 1845310 w 8853170"/>
              <a:gd name="connsiteY46" fmla="*/ 4142105 h 4919345"/>
              <a:gd name="connisteX47" fmla="*/ 1914525 w 8853170"/>
              <a:gd name="connsiteY47" fmla="*/ 4200525 h 4919345"/>
              <a:gd name="connisteX48" fmla="*/ 1984375 w 8853170"/>
              <a:gd name="connsiteY48" fmla="*/ 4269740 h 4919345"/>
              <a:gd name="connisteX49" fmla="*/ 2030730 w 8853170"/>
              <a:gd name="connsiteY49" fmla="*/ 4339590 h 4919345"/>
              <a:gd name="connisteX50" fmla="*/ 2100580 w 8853170"/>
              <a:gd name="connsiteY50" fmla="*/ 4408805 h 4919345"/>
              <a:gd name="connisteX51" fmla="*/ 2158365 w 8853170"/>
              <a:gd name="connsiteY51" fmla="*/ 4478655 h 4919345"/>
              <a:gd name="connisteX52" fmla="*/ 2228215 w 8853170"/>
              <a:gd name="connsiteY52" fmla="*/ 4536440 h 4919345"/>
              <a:gd name="connisteX53" fmla="*/ 2297430 w 8853170"/>
              <a:gd name="connsiteY53" fmla="*/ 4571365 h 4919345"/>
              <a:gd name="connisteX54" fmla="*/ 2367280 w 8853170"/>
              <a:gd name="connsiteY54" fmla="*/ 4641215 h 4919345"/>
              <a:gd name="connisteX55" fmla="*/ 2437130 w 8853170"/>
              <a:gd name="connsiteY55" fmla="*/ 4687570 h 4919345"/>
              <a:gd name="connisteX56" fmla="*/ 2506345 w 8853170"/>
              <a:gd name="connsiteY56" fmla="*/ 4733925 h 4919345"/>
              <a:gd name="connisteX57" fmla="*/ 2587625 w 8853170"/>
              <a:gd name="connsiteY57" fmla="*/ 4780280 h 4919345"/>
              <a:gd name="connisteX58" fmla="*/ 2668905 w 8853170"/>
              <a:gd name="connsiteY58" fmla="*/ 4803775 h 4919345"/>
              <a:gd name="connisteX59" fmla="*/ 2773045 w 8853170"/>
              <a:gd name="connsiteY59" fmla="*/ 4826635 h 4919345"/>
              <a:gd name="connisteX60" fmla="*/ 2854325 w 8853170"/>
              <a:gd name="connsiteY60" fmla="*/ 4850130 h 4919345"/>
              <a:gd name="connisteX61" fmla="*/ 2935605 w 8853170"/>
              <a:gd name="connsiteY61" fmla="*/ 4861560 h 4919345"/>
              <a:gd name="connisteX62" fmla="*/ 3005455 w 8853170"/>
              <a:gd name="connsiteY62" fmla="*/ 4861560 h 4919345"/>
              <a:gd name="connisteX63" fmla="*/ 3086735 w 8853170"/>
              <a:gd name="connsiteY63" fmla="*/ 4872990 h 4919345"/>
              <a:gd name="connisteX64" fmla="*/ 3168015 w 8853170"/>
              <a:gd name="connsiteY64" fmla="*/ 4885055 h 4919345"/>
              <a:gd name="connisteX65" fmla="*/ 3237230 w 8853170"/>
              <a:gd name="connsiteY65" fmla="*/ 4885055 h 4919345"/>
              <a:gd name="connisteX66" fmla="*/ 3318510 w 8853170"/>
              <a:gd name="connsiteY66" fmla="*/ 4885055 h 4919345"/>
              <a:gd name="connisteX67" fmla="*/ 3411220 w 8853170"/>
              <a:gd name="connsiteY67" fmla="*/ 4896485 h 4919345"/>
              <a:gd name="connisteX68" fmla="*/ 3504565 w 8853170"/>
              <a:gd name="connsiteY68" fmla="*/ 4907915 h 4919345"/>
              <a:gd name="connisteX69" fmla="*/ 3608705 w 8853170"/>
              <a:gd name="connsiteY69" fmla="*/ 4907915 h 4919345"/>
              <a:gd name="connisteX70" fmla="*/ 3701415 w 8853170"/>
              <a:gd name="connsiteY70" fmla="*/ 4907915 h 4919345"/>
              <a:gd name="connisteX71" fmla="*/ 3817620 w 8853170"/>
              <a:gd name="connsiteY71" fmla="*/ 4907915 h 4919345"/>
              <a:gd name="connisteX72" fmla="*/ 3921760 w 8853170"/>
              <a:gd name="connsiteY72" fmla="*/ 4919345 h 4919345"/>
              <a:gd name="connisteX73" fmla="*/ 4015105 w 8853170"/>
              <a:gd name="connsiteY73" fmla="*/ 4919345 h 4919345"/>
              <a:gd name="connisteX74" fmla="*/ 4119245 w 8853170"/>
              <a:gd name="connsiteY74" fmla="*/ 4919345 h 4919345"/>
              <a:gd name="connisteX75" fmla="*/ 4211955 w 8853170"/>
              <a:gd name="connsiteY75" fmla="*/ 4919345 h 4919345"/>
              <a:gd name="connisteX76" fmla="*/ 4328160 w 8853170"/>
              <a:gd name="connsiteY76" fmla="*/ 4919345 h 4919345"/>
              <a:gd name="connisteX77" fmla="*/ 4409440 w 8853170"/>
              <a:gd name="connsiteY77" fmla="*/ 4919345 h 4919345"/>
              <a:gd name="connisteX78" fmla="*/ 4490720 w 8853170"/>
              <a:gd name="connsiteY78" fmla="*/ 4919345 h 4919345"/>
              <a:gd name="connisteX79" fmla="*/ 4572000 w 8853170"/>
              <a:gd name="connsiteY79" fmla="*/ 4919345 h 4919345"/>
              <a:gd name="connisteX80" fmla="*/ 4676140 w 8853170"/>
              <a:gd name="connsiteY80" fmla="*/ 4919345 h 4919345"/>
              <a:gd name="connisteX81" fmla="*/ 4757420 w 8853170"/>
              <a:gd name="connsiteY81" fmla="*/ 4919345 h 4919345"/>
              <a:gd name="connisteX82" fmla="*/ 4850130 w 8853170"/>
              <a:gd name="connsiteY82" fmla="*/ 4919345 h 4919345"/>
              <a:gd name="connisteX83" fmla="*/ 4942840 w 8853170"/>
              <a:gd name="connsiteY83" fmla="*/ 4919345 h 4919345"/>
              <a:gd name="connisteX84" fmla="*/ 5024120 w 8853170"/>
              <a:gd name="connsiteY84" fmla="*/ 4919345 h 4919345"/>
              <a:gd name="connisteX85" fmla="*/ 5093970 w 8853170"/>
              <a:gd name="connsiteY85" fmla="*/ 4919345 h 4919345"/>
              <a:gd name="connisteX86" fmla="*/ 5198110 w 8853170"/>
              <a:gd name="connsiteY86" fmla="*/ 4907915 h 4919345"/>
              <a:gd name="connisteX87" fmla="*/ 5267960 w 8853170"/>
              <a:gd name="connsiteY87" fmla="*/ 4896485 h 4919345"/>
              <a:gd name="connisteX88" fmla="*/ 5349240 w 8853170"/>
              <a:gd name="connsiteY88" fmla="*/ 4872990 h 4919345"/>
              <a:gd name="connisteX89" fmla="*/ 5430520 w 8853170"/>
              <a:gd name="connsiteY89" fmla="*/ 4850130 h 4919345"/>
              <a:gd name="connisteX90" fmla="*/ 5499735 w 8853170"/>
              <a:gd name="connsiteY90" fmla="*/ 4826635 h 4919345"/>
              <a:gd name="connisteX91" fmla="*/ 5581015 w 8853170"/>
              <a:gd name="connsiteY91" fmla="*/ 4803775 h 4919345"/>
              <a:gd name="connisteX92" fmla="*/ 5662295 w 8853170"/>
              <a:gd name="connsiteY92" fmla="*/ 4780280 h 4919345"/>
              <a:gd name="connisteX93" fmla="*/ 5732145 w 8853170"/>
              <a:gd name="connsiteY93" fmla="*/ 4768850 h 4919345"/>
              <a:gd name="connisteX94" fmla="*/ 5813425 w 8853170"/>
              <a:gd name="connsiteY94" fmla="*/ 4757420 h 4919345"/>
              <a:gd name="connisteX95" fmla="*/ 5894705 w 8853170"/>
              <a:gd name="connsiteY95" fmla="*/ 4757420 h 4919345"/>
              <a:gd name="connisteX96" fmla="*/ 5987415 w 8853170"/>
              <a:gd name="connsiteY96" fmla="*/ 4733925 h 4919345"/>
              <a:gd name="connisteX97" fmla="*/ 6091555 w 8853170"/>
              <a:gd name="connsiteY97" fmla="*/ 4733925 h 4919345"/>
              <a:gd name="connisteX98" fmla="*/ 6172835 w 8853170"/>
              <a:gd name="connsiteY98" fmla="*/ 4733925 h 4919345"/>
              <a:gd name="connisteX99" fmla="*/ 6254115 w 8853170"/>
              <a:gd name="connsiteY99" fmla="*/ 4733925 h 4919345"/>
              <a:gd name="connisteX100" fmla="*/ 6323965 w 8853170"/>
              <a:gd name="connsiteY100" fmla="*/ 4733925 h 4919345"/>
              <a:gd name="connisteX101" fmla="*/ 6393180 w 8853170"/>
              <a:gd name="connsiteY101" fmla="*/ 4733925 h 4919345"/>
              <a:gd name="connisteX102" fmla="*/ 6463030 w 8853170"/>
              <a:gd name="connsiteY102" fmla="*/ 4733925 h 4919345"/>
              <a:gd name="connisteX103" fmla="*/ 6532245 w 8853170"/>
              <a:gd name="connsiteY103" fmla="*/ 4733925 h 4919345"/>
              <a:gd name="connisteX104" fmla="*/ 6613525 w 8853170"/>
              <a:gd name="connsiteY104" fmla="*/ 4733925 h 4919345"/>
              <a:gd name="connisteX105" fmla="*/ 6683375 w 8853170"/>
              <a:gd name="connsiteY105" fmla="*/ 4733925 h 4919345"/>
              <a:gd name="connisteX106" fmla="*/ 6787515 w 8853170"/>
              <a:gd name="connsiteY106" fmla="*/ 4733925 h 4919345"/>
              <a:gd name="connisteX107" fmla="*/ 6868795 w 8853170"/>
              <a:gd name="connsiteY107" fmla="*/ 4733925 h 4919345"/>
              <a:gd name="connisteX108" fmla="*/ 6938645 w 8853170"/>
              <a:gd name="connsiteY108" fmla="*/ 4722495 h 4919345"/>
              <a:gd name="connisteX109" fmla="*/ 7054850 w 8853170"/>
              <a:gd name="connsiteY109" fmla="*/ 4722495 h 4919345"/>
              <a:gd name="connisteX110" fmla="*/ 7158990 w 8853170"/>
              <a:gd name="connsiteY110" fmla="*/ 4711065 h 4919345"/>
              <a:gd name="connisteX111" fmla="*/ 7228840 w 8853170"/>
              <a:gd name="connsiteY111" fmla="*/ 4711065 h 4919345"/>
              <a:gd name="connisteX112" fmla="*/ 7310120 w 8853170"/>
              <a:gd name="connsiteY112" fmla="*/ 4711065 h 4919345"/>
              <a:gd name="connisteX113" fmla="*/ 7402830 w 8853170"/>
              <a:gd name="connsiteY113" fmla="*/ 4711065 h 4919345"/>
              <a:gd name="connisteX114" fmla="*/ 7495540 w 8853170"/>
              <a:gd name="connsiteY114" fmla="*/ 4711065 h 4919345"/>
              <a:gd name="connisteX115" fmla="*/ 7565390 w 8853170"/>
              <a:gd name="connsiteY115" fmla="*/ 4711065 h 4919345"/>
              <a:gd name="connisteX116" fmla="*/ 7646670 w 8853170"/>
              <a:gd name="connsiteY116" fmla="*/ 4711065 h 4919345"/>
              <a:gd name="connisteX117" fmla="*/ 7727315 w 8853170"/>
              <a:gd name="connsiteY117" fmla="*/ 4711065 h 4919345"/>
              <a:gd name="connisteX118" fmla="*/ 7808595 w 8853170"/>
              <a:gd name="connsiteY118" fmla="*/ 4711065 h 4919345"/>
              <a:gd name="connisteX119" fmla="*/ 7878445 w 8853170"/>
              <a:gd name="connsiteY119" fmla="*/ 4687570 h 4919345"/>
              <a:gd name="connisteX120" fmla="*/ 7948295 w 8853170"/>
              <a:gd name="connsiteY120" fmla="*/ 4676140 h 4919345"/>
              <a:gd name="connisteX121" fmla="*/ 8029575 w 8853170"/>
              <a:gd name="connsiteY121" fmla="*/ 4676140 h 4919345"/>
              <a:gd name="connisteX122" fmla="*/ 8110220 w 8853170"/>
              <a:gd name="connsiteY122" fmla="*/ 4652645 h 4919345"/>
              <a:gd name="connisteX123" fmla="*/ 8180070 w 8853170"/>
              <a:gd name="connsiteY123" fmla="*/ 4629785 h 4919345"/>
              <a:gd name="connisteX124" fmla="*/ 8249920 w 8853170"/>
              <a:gd name="connsiteY124" fmla="*/ 4629785 h 4919345"/>
              <a:gd name="connisteX125" fmla="*/ 8319135 w 8853170"/>
              <a:gd name="connsiteY125" fmla="*/ 4617720 h 4919345"/>
              <a:gd name="connisteX126" fmla="*/ 8388985 w 8853170"/>
              <a:gd name="connsiteY126" fmla="*/ 4594860 h 4919345"/>
              <a:gd name="connisteX127" fmla="*/ 8458835 w 8853170"/>
              <a:gd name="connsiteY127" fmla="*/ 4559935 h 4919345"/>
              <a:gd name="connisteX128" fmla="*/ 8540115 w 8853170"/>
              <a:gd name="connsiteY128" fmla="*/ 4513580 h 4919345"/>
              <a:gd name="connisteX129" fmla="*/ 8597900 w 8853170"/>
              <a:gd name="connsiteY129" fmla="*/ 4443730 h 4919345"/>
              <a:gd name="connisteX130" fmla="*/ 8644255 w 8853170"/>
              <a:gd name="connsiteY130" fmla="*/ 4351020 h 4919345"/>
              <a:gd name="connisteX131" fmla="*/ 8655685 w 8853170"/>
              <a:gd name="connsiteY131" fmla="*/ 4258310 h 4919345"/>
              <a:gd name="connisteX132" fmla="*/ 8679180 w 8853170"/>
              <a:gd name="connsiteY132" fmla="*/ 4188460 h 4919345"/>
              <a:gd name="connisteX133" fmla="*/ 8690610 w 8853170"/>
              <a:gd name="connsiteY133" fmla="*/ 4119245 h 4919345"/>
              <a:gd name="connisteX134" fmla="*/ 8702040 w 8853170"/>
              <a:gd name="connsiteY134" fmla="*/ 4025900 h 4919345"/>
              <a:gd name="connisteX135" fmla="*/ 8702040 w 8853170"/>
              <a:gd name="connsiteY135" fmla="*/ 3956685 h 4919345"/>
              <a:gd name="connisteX136" fmla="*/ 8702040 w 8853170"/>
              <a:gd name="connsiteY136" fmla="*/ 3886835 h 4919345"/>
              <a:gd name="connisteX137" fmla="*/ 8714105 w 8853170"/>
              <a:gd name="connsiteY137" fmla="*/ 3805555 h 4919345"/>
              <a:gd name="connisteX138" fmla="*/ 8725535 w 8853170"/>
              <a:gd name="connsiteY138" fmla="*/ 3736340 h 4919345"/>
              <a:gd name="connisteX139" fmla="*/ 8725535 w 8853170"/>
              <a:gd name="connsiteY139" fmla="*/ 3666490 h 4919345"/>
              <a:gd name="connisteX140" fmla="*/ 8725535 w 8853170"/>
              <a:gd name="connsiteY140" fmla="*/ 3596640 h 4919345"/>
              <a:gd name="connisteX141" fmla="*/ 8714105 w 8853170"/>
              <a:gd name="connsiteY141" fmla="*/ 3492500 h 4919345"/>
              <a:gd name="connisteX142" fmla="*/ 8714105 w 8853170"/>
              <a:gd name="connsiteY142" fmla="*/ 3422650 h 4919345"/>
              <a:gd name="connisteX143" fmla="*/ 8702040 w 8853170"/>
              <a:gd name="connsiteY143" fmla="*/ 3318510 h 4919345"/>
              <a:gd name="connisteX144" fmla="*/ 8702040 w 8853170"/>
              <a:gd name="connsiteY144" fmla="*/ 3248660 h 4919345"/>
              <a:gd name="connisteX145" fmla="*/ 8702040 w 8853170"/>
              <a:gd name="connsiteY145" fmla="*/ 3167380 h 4919345"/>
              <a:gd name="connisteX146" fmla="*/ 8702040 w 8853170"/>
              <a:gd name="connsiteY146" fmla="*/ 3051810 h 4919345"/>
              <a:gd name="connisteX147" fmla="*/ 8679180 w 8853170"/>
              <a:gd name="connsiteY147" fmla="*/ 2970530 h 4919345"/>
              <a:gd name="connisteX148" fmla="*/ 8679180 w 8853170"/>
              <a:gd name="connsiteY148" fmla="*/ 2900680 h 4919345"/>
              <a:gd name="connisteX149" fmla="*/ 8679180 w 8853170"/>
              <a:gd name="connsiteY149" fmla="*/ 2830830 h 4919345"/>
              <a:gd name="connisteX150" fmla="*/ 8667115 w 8853170"/>
              <a:gd name="connsiteY150" fmla="*/ 2761615 h 4919345"/>
              <a:gd name="connisteX151" fmla="*/ 8667115 w 8853170"/>
              <a:gd name="connsiteY151" fmla="*/ 2680335 h 4919345"/>
              <a:gd name="connisteX152" fmla="*/ 8667115 w 8853170"/>
              <a:gd name="connsiteY152" fmla="*/ 2587625 h 4919345"/>
              <a:gd name="connisteX153" fmla="*/ 8667115 w 8853170"/>
              <a:gd name="connsiteY153" fmla="*/ 2517775 h 4919345"/>
              <a:gd name="connisteX154" fmla="*/ 8667115 w 8853170"/>
              <a:gd name="connsiteY154" fmla="*/ 2448560 h 4919345"/>
              <a:gd name="connisteX155" fmla="*/ 8667115 w 8853170"/>
              <a:gd name="connsiteY155" fmla="*/ 2378710 h 4919345"/>
              <a:gd name="connisteX156" fmla="*/ 8667115 w 8853170"/>
              <a:gd name="connsiteY156" fmla="*/ 2273935 h 4919345"/>
              <a:gd name="connisteX157" fmla="*/ 8667115 w 8853170"/>
              <a:gd name="connsiteY157" fmla="*/ 2158365 h 4919345"/>
              <a:gd name="connisteX158" fmla="*/ 8667115 w 8853170"/>
              <a:gd name="connsiteY158" fmla="*/ 2088515 h 4919345"/>
              <a:gd name="connisteX159" fmla="*/ 8667115 w 8853170"/>
              <a:gd name="connsiteY159" fmla="*/ 2018665 h 4919345"/>
              <a:gd name="connisteX160" fmla="*/ 8679180 w 8853170"/>
              <a:gd name="connsiteY160" fmla="*/ 1938020 h 4919345"/>
              <a:gd name="connisteX161" fmla="*/ 8679180 w 8853170"/>
              <a:gd name="connsiteY161" fmla="*/ 1856740 h 4919345"/>
              <a:gd name="connisteX162" fmla="*/ 8690610 w 8853170"/>
              <a:gd name="connsiteY162" fmla="*/ 1786890 h 4919345"/>
              <a:gd name="connisteX163" fmla="*/ 8725535 w 8853170"/>
              <a:gd name="connsiteY163" fmla="*/ 1694180 h 4919345"/>
              <a:gd name="connisteX164" fmla="*/ 8736965 w 8853170"/>
              <a:gd name="connsiteY164" fmla="*/ 1624330 h 4919345"/>
              <a:gd name="connisteX165" fmla="*/ 8760460 w 8853170"/>
              <a:gd name="connsiteY165" fmla="*/ 1543050 h 4919345"/>
              <a:gd name="connisteX166" fmla="*/ 8783320 w 8853170"/>
              <a:gd name="connsiteY166" fmla="*/ 1473835 h 4919345"/>
              <a:gd name="connisteX167" fmla="*/ 8806815 w 8853170"/>
              <a:gd name="connsiteY167" fmla="*/ 1403985 h 4919345"/>
              <a:gd name="connisteX168" fmla="*/ 8829675 w 8853170"/>
              <a:gd name="connsiteY168" fmla="*/ 1334135 h 4919345"/>
              <a:gd name="connisteX169" fmla="*/ 8841740 w 8853170"/>
              <a:gd name="connsiteY169" fmla="*/ 1264920 h 4919345"/>
              <a:gd name="connisteX170" fmla="*/ 8853170 w 8853170"/>
              <a:gd name="connsiteY170" fmla="*/ 1195070 h 4919345"/>
              <a:gd name="connisteX171" fmla="*/ 8853170 w 8853170"/>
              <a:gd name="connsiteY171" fmla="*/ 1113790 h 4919345"/>
              <a:gd name="connisteX172" fmla="*/ 8806815 w 8853170"/>
              <a:gd name="connsiteY172" fmla="*/ 1032510 h 4919345"/>
              <a:gd name="connisteX173" fmla="*/ 8725535 w 8853170"/>
              <a:gd name="connsiteY173" fmla="*/ 986155 h 4919345"/>
              <a:gd name="connisteX174" fmla="*/ 8655685 w 8853170"/>
              <a:gd name="connsiteY174" fmla="*/ 939800 h 4919345"/>
              <a:gd name="connisteX175" fmla="*/ 8562975 w 8853170"/>
              <a:gd name="connsiteY175" fmla="*/ 916940 h 4919345"/>
              <a:gd name="connisteX176" fmla="*/ 8446770 w 8853170"/>
              <a:gd name="connsiteY176" fmla="*/ 870585 h 4919345"/>
              <a:gd name="connisteX177" fmla="*/ 8377555 w 8853170"/>
              <a:gd name="connsiteY177" fmla="*/ 858520 h 4919345"/>
              <a:gd name="connisteX178" fmla="*/ 8307705 w 8853170"/>
              <a:gd name="connsiteY178" fmla="*/ 812165 h 4919345"/>
              <a:gd name="connisteX179" fmla="*/ 8226425 w 8853170"/>
              <a:gd name="connsiteY179" fmla="*/ 812165 h 4919345"/>
              <a:gd name="connisteX180" fmla="*/ 8122285 w 8853170"/>
              <a:gd name="connsiteY180" fmla="*/ 800735 h 4919345"/>
              <a:gd name="connisteX181" fmla="*/ 8029575 w 8853170"/>
              <a:gd name="connsiteY181" fmla="*/ 789305 h 4919345"/>
              <a:gd name="connisteX182" fmla="*/ 7924800 w 8853170"/>
              <a:gd name="connsiteY182" fmla="*/ 765810 h 4919345"/>
              <a:gd name="connisteX183" fmla="*/ 7832090 w 8853170"/>
              <a:gd name="connsiteY183" fmla="*/ 754380 h 4919345"/>
              <a:gd name="connisteX184" fmla="*/ 7739380 w 8853170"/>
              <a:gd name="connsiteY184" fmla="*/ 742950 h 4919345"/>
              <a:gd name="connisteX185" fmla="*/ 7623175 w 8853170"/>
              <a:gd name="connsiteY185" fmla="*/ 719455 h 4919345"/>
              <a:gd name="connisteX186" fmla="*/ 7495540 w 8853170"/>
              <a:gd name="connsiteY186" fmla="*/ 695960 h 4919345"/>
              <a:gd name="connisteX187" fmla="*/ 7425690 w 8853170"/>
              <a:gd name="connsiteY187" fmla="*/ 695960 h 4919345"/>
              <a:gd name="connisteX188" fmla="*/ 7332980 w 8853170"/>
              <a:gd name="connsiteY188" fmla="*/ 673100 h 4919345"/>
              <a:gd name="connisteX189" fmla="*/ 7217410 w 8853170"/>
              <a:gd name="connsiteY189" fmla="*/ 649605 h 4919345"/>
              <a:gd name="connisteX190" fmla="*/ 7136130 w 8853170"/>
              <a:gd name="connsiteY190" fmla="*/ 649605 h 4919345"/>
              <a:gd name="connisteX191" fmla="*/ 7042785 w 8853170"/>
              <a:gd name="connsiteY191" fmla="*/ 638175 h 4919345"/>
              <a:gd name="connisteX192" fmla="*/ 6950075 w 8853170"/>
              <a:gd name="connsiteY192" fmla="*/ 626745 h 4919345"/>
              <a:gd name="connisteX193" fmla="*/ 6857365 w 8853170"/>
              <a:gd name="connsiteY193" fmla="*/ 591820 h 4919345"/>
              <a:gd name="connisteX194" fmla="*/ 6764655 w 8853170"/>
              <a:gd name="connsiteY194" fmla="*/ 580390 h 4919345"/>
              <a:gd name="connisteX195" fmla="*/ 6694805 w 8853170"/>
              <a:gd name="connsiteY195" fmla="*/ 568325 h 4919345"/>
              <a:gd name="connisteX196" fmla="*/ 6613525 w 8853170"/>
              <a:gd name="connsiteY196" fmla="*/ 556895 h 4919345"/>
              <a:gd name="connisteX197" fmla="*/ 6520815 w 8853170"/>
              <a:gd name="connsiteY197" fmla="*/ 521970 h 4919345"/>
              <a:gd name="connisteX198" fmla="*/ 6439535 w 8853170"/>
              <a:gd name="connsiteY198" fmla="*/ 499110 h 4919345"/>
              <a:gd name="connisteX199" fmla="*/ 6358255 w 8853170"/>
              <a:gd name="connsiteY199" fmla="*/ 487680 h 4919345"/>
              <a:gd name="connisteX200" fmla="*/ 6254115 w 8853170"/>
              <a:gd name="connsiteY200" fmla="*/ 452755 h 4919345"/>
              <a:gd name="connisteX201" fmla="*/ 6184265 w 8853170"/>
              <a:gd name="connsiteY201" fmla="*/ 440690 h 4919345"/>
              <a:gd name="connisteX202" fmla="*/ 6091555 w 8853170"/>
              <a:gd name="connsiteY202" fmla="*/ 406400 h 4919345"/>
              <a:gd name="connisteX203" fmla="*/ 6010275 w 8853170"/>
              <a:gd name="connsiteY203" fmla="*/ 382905 h 4919345"/>
              <a:gd name="connisteX204" fmla="*/ 5941060 w 8853170"/>
              <a:gd name="connsiteY204" fmla="*/ 371475 h 4919345"/>
              <a:gd name="connisteX205" fmla="*/ 5871210 w 8853170"/>
              <a:gd name="connsiteY205" fmla="*/ 371475 h 4919345"/>
              <a:gd name="connisteX206" fmla="*/ 5755005 w 8853170"/>
              <a:gd name="connsiteY206" fmla="*/ 347980 h 4919345"/>
              <a:gd name="connisteX207" fmla="*/ 5662295 w 8853170"/>
              <a:gd name="connsiteY207" fmla="*/ 336550 h 4919345"/>
              <a:gd name="connisteX208" fmla="*/ 5569585 w 8853170"/>
              <a:gd name="connsiteY208" fmla="*/ 325120 h 4919345"/>
              <a:gd name="connisteX209" fmla="*/ 5488305 w 8853170"/>
              <a:gd name="connsiteY209" fmla="*/ 313055 h 4919345"/>
              <a:gd name="connisteX210" fmla="*/ 5372100 w 8853170"/>
              <a:gd name="connsiteY210" fmla="*/ 290195 h 4919345"/>
              <a:gd name="connisteX211" fmla="*/ 5279390 w 8853170"/>
              <a:gd name="connsiteY211" fmla="*/ 278765 h 4919345"/>
              <a:gd name="connisteX212" fmla="*/ 5198110 w 8853170"/>
              <a:gd name="connsiteY212" fmla="*/ 266700 h 4919345"/>
              <a:gd name="connisteX213" fmla="*/ 5105400 w 8853170"/>
              <a:gd name="connsiteY213" fmla="*/ 255270 h 4919345"/>
              <a:gd name="connisteX214" fmla="*/ 5001260 w 8853170"/>
              <a:gd name="connsiteY214" fmla="*/ 232410 h 4919345"/>
              <a:gd name="connisteX215" fmla="*/ 4873625 w 8853170"/>
              <a:gd name="connsiteY215" fmla="*/ 208915 h 4919345"/>
              <a:gd name="connisteX216" fmla="*/ 4780280 w 8853170"/>
              <a:gd name="connsiteY216" fmla="*/ 197485 h 4919345"/>
              <a:gd name="connisteX217" fmla="*/ 4711065 w 8853170"/>
              <a:gd name="connsiteY217" fmla="*/ 173990 h 4919345"/>
              <a:gd name="connisteX218" fmla="*/ 4629785 w 8853170"/>
              <a:gd name="connsiteY218" fmla="*/ 162560 h 4919345"/>
              <a:gd name="connisteX219" fmla="*/ 4548505 w 8853170"/>
              <a:gd name="connsiteY219" fmla="*/ 162560 h 4919345"/>
              <a:gd name="connisteX220" fmla="*/ 4478655 w 8853170"/>
              <a:gd name="connsiteY220" fmla="*/ 162560 h 4919345"/>
              <a:gd name="connisteX221" fmla="*/ 4409440 w 8853170"/>
              <a:gd name="connsiteY221" fmla="*/ 139065 h 4919345"/>
              <a:gd name="connisteX222" fmla="*/ 4281805 w 8853170"/>
              <a:gd name="connsiteY222" fmla="*/ 116205 h 4919345"/>
              <a:gd name="connisteX223" fmla="*/ 4211955 w 8853170"/>
              <a:gd name="connsiteY223" fmla="*/ 116205 h 4919345"/>
              <a:gd name="connisteX224" fmla="*/ 4119245 w 8853170"/>
              <a:gd name="connsiteY224" fmla="*/ 116205 h 4919345"/>
              <a:gd name="connisteX225" fmla="*/ 4049395 w 8853170"/>
              <a:gd name="connsiteY225" fmla="*/ 116205 h 4919345"/>
              <a:gd name="connisteX226" fmla="*/ 3933825 w 8853170"/>
              <a:gd name="connsiteY226" fmla="*/ 104775 h 4919345"/>
              <a:gd name="connisteX227" fmla="*/ 3840480 w 8853170"/>
              <a:gd name="connsiteY227" fmla="*/ 104775 h 4919345"/>
              <a:gd name="connisteX228" fmla="*/ 3759835 w 8853170"/>
              <a:gd name="connsiteY228" fmla="*/ 104775 h 4919345"/>
              <a:gd name="connisteX229" fmla="*/ 3666490 w 8853170"/>
              <a:gd name="connsiteY229" fmla="*/ 92710 h 4919345"/>
              <a:gd name="connisteX230" fmla="*/ 3585210 w 8853170"/>
              <a:gd name="connsiteY230" fmla="*/ 81280 h 4919345"/>
              <a:gd name="connisteX231" fmla="*/ 3469640 w 8853170"/>
              <a:gd name="connsiteY231" fmla="*/ 46355 h 4919345"/>
              <a:gd name="connisteX232" fmla="*/ 3364865 w 8853170"/>
              <a:gd name="connsiteY232" fmla="*/ 34925 h 4919345"/>
              <a:gd name="connisteX233" fmla="*/ 3260725 w 8853170"/>
              <a:gd name="connsiteY233" fmla="*/ 34925 h 4919345"/>
              <a:gd name="connisteX234" fmla="*/ 3168015 w 8853170"/>
              <a:gd name="connsiteY234" fmla="*/ 34925 h 4919345"/>
              <a:gd name="connisteX235" fmla="*/ 3051810 w 8853170"/>
              <a:gd name="connsiteY235" fmla="*/ 0 h 4919345"/>
              <a:gd name="connisteX236" fmla="*/ 2889250 w 8853170"/>
              <a:gd name="connsiteY236" fmla="*/ 0 h 4919345"/>
              <a:gd name="connisteX237" fmla="*/ 2807970 w 8853170"/>
              <a:gd name="connsiteY237" fmla="*/ 0 h 4919345"/>
              <a:gd name="connisteX238" fmla="*/ 2715260 w 8853170"/>
              <a:gd name="connsiteY238" fmla="*/ 0 h 4919345"/>
              <a:gd name="connisteX239" fmla="*/ 2622550 w 8853170"/>
              <a:gd name="connsiteY239" fmla="*/ 0 h 4919345"/>
              <a:gd name="connisteX240" fmla="*/ 2541270 w 8853170"/>
              <a:gd name="connsiteY240" fmla="*/ 0 h 4919345"/>
              <a:gd name="connisteX241" fmla="*/ 2459990 w 8853170"/>
              <a:gd name="connsiteY241" fmla="*/ 0 h 4919345"/>
              <a:gd name="connisteX242" fmla="*/ 2332355 w 8853170"/>
              <a:gd name="connsiteY242" fmla="*/ 0 h 4919345"/>
              <a:gd name="connisteX243" fmla="*/ 2262505 w 8853170"/>
              <a:gd name="connsiteY243" fmla="*/ 0 h 4919345"/>
              <a:gd name="connisteX244" fmla="*/ 2158365 w 8853170"/>
              <a:gd name="connsiteY244" fmla="*/ 0 h 4919345"/>
              <a:gd name="connisteX245" fmla="*/ 2088515 w 8853170"/>
              <a:gd name="connsiteY245" fmla="*/ 0 h 4919345"/>
              <a:gd name="connisteX246" fmla="*/ 1995805 w 8853170"/>
              <a:gd name="connsiteY246" fmla="*/ 0 h 4919345"/>
              <a:gd name="connisteX247" fmla="*/ 1891665 w 8853170"/>
              <a:gd name="connsiteY247" fmla="*/ 0 h 4919345"/>
              <a:gd name="connisteX248" fmla="*/ 1786890 w 8853170"/>
              <a:gd name="connsiteY248" fmla="*/ 23495 h 4919345"/>
              <a:gd name="connisteX249" fmla="*/ 1717675 w 8853170"/>
              <a:gd name="connsiteY249" fmla="*/ 46355 h 4919345"/>
              <a:gd name="connisteX250" fmla="*/ 1647825 w 8853170"/>
              <a:gd name="connsiteY250" fmla="*/ 58420 h 4919345"/>
              <a:gd name="connisteX251" fmla="*/ 1577975 w 8853170"/>
              <a:gd name="connsiteY251" fmla="*/ 69850 h 4919345"/>
              <a:gd name="connisteX252" fmla="*/ 1508760 w 8853170"/>
              <a:gd name="connsiteY252" fmla="*/ 104775 h 4919345"/>
              <a:gd name="connisteX253" fmla="*/ 1427480 w 8853170"/>
              <a:gd name="connsiteY253" fmla="*/ 151130 h 4919345"/>
              <a:gd name="connisteX254" fmla="*/ 1346200 w 8853170"/>
              <a:gd name="connsiteY254" fmla="*/ 197485 h 4919345"/>
              <a:gd name="connisteX255" fmla="*/ 1264920 w 8853170"/>
              <a:gd name="connsiteY255" fmla="*/ 243840 h 4919345"/>
              <a:gd name="connisteX256" fmla="*/ 1195070 w 8853170"/>
              <a:gd name="connsiteY256" fmla="*/ 325120 h 4919345"/>
              <a:gd name="connisteX257" fmla="*/ 1102360 w 8853170"/>
              <a:gd name="connsiteY257" fmla="*/ 394335 h 4919345"/>
              <a:gd name="connisteX258" fmla="*/ 1044575 w 8853170"/>
              <a:gd name="connsiteY258" fmla="*/ 464185 h 4919345"/>
              <a:gd name="connisteX259" fmla="*/ 974725 w 8853170"/>
              <a:gd name="connsiteY259" fmla="*/ 510540 h 4919345"/>
              <a:gd name="connisteX260" fmla="*/ 893445 w 8853170"/>
              <a:gd name="connsiteY260" fmla="*/ 556895 h 4919345"/>
              <a:gd name="connisteX261" fmla="*/ 824230 w 8853170"/>
              <a:gd name="connsiteY261" fmla="*/ 568325 h 4919345"/>
              <a:gd name="connisteX262" fmla="*/ 754380 w 8853170"/>
              <a:gd name="connsiteY262" fmla="*/ 591820 h 4919345"/>
              <a:gd name="connisteX263" fmla="*/ 673100 w 8853170"/>
              <a:gd name="connsiteY263" fmla="*/ 615315 h 4919345"/>
              <a:gd name="connisteX264" fmla="*/ 603885 w 8853170"/>
              <a:gd name="connsiteY264" fmla="*/ 615315 h 4919345"/>
              <a:gd name="connisteX265" fmla="*/ 534035 w 8853170"/>
              <a:gd name="connsiteY265" fmla="*/ 626745 h 4919345"/>
              <a:gd name="connisteX266" fmla="*/ 464185 w 8853170"/>
              <a:gd name="connsiteY266" fmla="*/ 649605 h 4919345"/>
              <a:gd name="connisteX267" fmla="*/ 394970 w 8853170"/>
              <a:gd name="connsiteY267" fmla="*/ 649605 h 4919345"/>
              <a:gd name="connisteX268" fmla="*/ 325120 w 8853170"/>
              <a:gd name="connsiteY268" fmla="*/ 684530 h 4919345"/>
              <a:gd name="connisteX269" fmla="*/ 302260 w 8853170"/>
              <a:gd name="connsiteY269" fmla="*/ 695960 h 4919345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  <a:cxn ang="0">
                <a:pos x="connisteX176" y="connsiteY176"/>
              </a:cxn>
              <a:cxn ang="0">
                <a:pos x="connisteX177" y="connsiteY177"/>
              </a:cxn>
              <a:cxn ang="0">
                <a:pos x="connisteX178" y="connsiteY178"/>
              </a:cxn>
              <a:cxn ang="0">
                <a:pos x="connisteX179" y="connsiteY179"/>
              </a:cxn>
              <a:cxn ang="0">
                <a:pos x="connisteX180" y="connsiteY180"/>
              </a:cxn>
              <a:cxn ang="0">
                <a:pos x="connisteX181" y="connsiteY181"/>
              </a:cxn>
              <a:cxn ang="0">
                <a:pos x="connisteX182" y="connsiteY182"/>
              </a:cxn>
              <a:cxn ang="0">
                <a:pos x="connisteX183" y="connsiteY183"/>
              </a:cxn>
              <a:cxn ang="0">
                <a:pos x="connisteX184" y="connsiteY184"/>
              </a:cxn>
              <a:cxn ang="0">
                <a:pos x="connisteX185" y="connsiteY185"/>
              </a:cxn>
              <a:cxn ang="0">
                <a:pos x="connisteX186" y="connsiteY186"/>
              </a:cxn>
              <a:cxn ang="0">
                <a:pos x="connisteX187" y="connsiteY187"/>
              </a:cxn>
              <a:cxn ang="0">
                <a:pos x="connisteX188" y="connsiteY188"/>
              </a:cxn>
              <a:cxn ang="0">
                <a:pos x="connisteX189" y="connsiteY189"/>
              </a:cxn>
              <a:cxn ang="0">
                <a:pos x="connisteX190" y="connsiteY190"/>
              </a:cxn>
              <a:cxn ang="0">
                <a:pos x="connisteX191" y="connsiteY191"/>
              </a:cxn>
              <a:cxn ang="0">
                <a:pos x="connisteX192" y="connsiteY192"/>
              </a:cxn>
              <a:cxn ang="0">
                <a:pos x="connisteX193" y="connsiteY193"/>
              </a:cxn>
              <a:cxn ang="0">
                <a:pos x="connisteX194" y="connsiteY194"/>
              </a:cxn>
              <a:cxn ang="0">
                <a:pos x="connisteX195" y="connsiteY195"/>
              </a:cxn>
              <a:cxn ang="0">
                <a:pos x="connisteX196" y="connsiteY196"/>
              </a:cxn>
              <a:cxn ang="0">
                <a:pos x="connisteX197" y="connsiteY197"/>
              </a:cxn>
              <a:cxn ang="0">
                <a:pos x="connisteX198" y="connsiteY198"/>
              </a:cxn>
              <a:cxn ang="0">
                <a:pos x="connisteX199" y="connsiteY199"/>
              </a:cxn>
              <a:cxn ang="0">
                <a:pos x="connisteX200" y="connsiteY200"/>
              </a:cxn>
              <a:cxn ang="0">
                <a:pos x="connisteX201" y="connsiteY201"/>
              </a:cxn>
              <a:cxn ang="0">
                <a:pos x="connisteX202" y="connsiteY202"/>
              </a:cxn>
              <a:cxn ang="0">
                <a:pos x="connisteX203" y="connsiteY203"/>
              </a:cxn>
              <a:cxn ang="0">
                <a:pos x="connisteX204" y="connsiteY204"/>
              </a:cxn>
              <a:cxn ang="0">
                <a:pos x="connisteX205" y="connsiteY205"/>
              </a:cxn>
              <a:cxn ang="0">
                <a:pos x="connisteX206" y="connsiteY206"/>
              </a:cxn>
              <a:cxn ang="0">
                <a:pos x="connisteX207" y="connsiteY207"/>
              </a:cxn>
              <a:cxn ang="0">
                <a:pos x="connisteX208" y="connsiteY208"/>
              </a:cxn>
              <a:cxn ang="0">
                <a:pos x="connisteX209" y="connsiteY209"/>
              </a:cxn>
              <a:cxn ang="0">
                <a:pos x="connisteX210" y="connsiteY210"/>
              </a:cxn>
              <a:cxn ang="0">
                <a:pos x="connisteX211" y="connsiteY211"/>
              </a:cxn>
              <a:cxn ang="0">
                <a:pos x="connisteX212" y="connsiteY212"/>
              </a:cxn>
              <a:cxn ang="0">
                <a:pos x="connisteX213" y="connsiteY213"/>
              </a:cxn>
              <a:cxn ang="0">
                <a:pos x="connisteX214" y="connsiteY214"/>
              </a:cxn>
              <a:cxn ang="0">
                <a:pos x="connisteX215" y="connsiteY215"/>
              </a:cxn>
              <a:cxn ang="0">
                <a:pos x="connisteX216" y="connsiteY216"/>
              </a:cxn>
              <a:cxn ang="0">
                <a:pos x="connisteX217" y="connsiteY217"/>
              </a:cxn>
              <a:cxn ang="0">
                <a:pos x="connisteX218" y="connsiteY218"/>
              </a:cxn>
              <a:cxn ang="0">
                <a:pos x="connisteX219" y="connsiteY219"/>
              </a:cxn>
              <a:cxn ang="0">
                <a:pos x="connisteX220" y="connsiteY220"/>
              </a:cxn>
              <a:cxn ang="0">
                <a:pos x="connisteX221" y="connsiteY221"/>
              </a:cxn>
              <a:cxn ang="0">
                <a:pos x="connisteX222" y="connsiteY222"/>
              </a:cxn>
              <a:cxn ang="0">
                <a:pos x="connisteX223" y="connsiteY223"/>
              </a:cxn>
              <a:cxn ang="0">
                <a:pos x="connisteX224" y="connsiteY224"/>
              </a:cxn>
              <a:cxn ang="0">
                <a:pos x="connisteX225" y="connsiteY225"/>
              </a:cxn>
              <a:cxn ang="0">
                <a:pos x="connisteX226" y="connsiteY226"/>
              </a:cxn>
              <a:cxn ang="0">
                <a:pos x="connisteX227" y="connsiteY227"/>
              </a:cxn>
              <a:cxn ang="0">
                <a:pos x="connisteX228" y="connsiteY228"/>
              </a:cxn>
              <a:cxn ang="0">
                <a:pos x="connisteX229" y="connsiteY229"/>
              </a:cxn>
              <a:cxn ang="0">
                <a:pos x="connisteX230" y="connsiteY230"/>
              </a:cxn>
              <a:cxn ang="0">
                <a:pos x="connisteX231" y="connsiteY231"/>
              </a:cxn>
              <a:cxn ang="0">
                <a:pos x="connisteX232" y="connsiteY232"/>
              </a:cxn>
              <a:cxn ang="0">
                <a:pos x="connisteX233" y="connsiteY233"/>
              </a:cxn>
              <a:cxn ang="0">
                <a:pos x="connisteX234" y="connsiteY234"/>
              </a:cxn>
              <a:cxn ang="0">
                <a:pos x="connisteX235" y="connsiteY235"/>
              </a:cxn>
              <a:cxn ang="0">
                <a:pos x="connisteX236" y="connsiteY236"/>
              </a:cxn>
              <a:cxn ang="0">
                <a:pos x="connisteX237" y="connsiteY237"/>
              </a:cxn>
              <a:cxn ang="0">
                <a:pos x="connisteX238" y="connsiteY238"/>
              </a:cxn>
              <a:cxn ang="0">
                <a:pos x="connisteX239" y="connsiteY239"/>
              </a:cxn>
              <a:cxn ang="0">
                <a:pos x="connisteX240" y="connsiteY240"/>
              </a:cxn>
              <a:cxn ang="0">
                <a:pos x="connisteX241" y="connsiteY241"/>
              </a:cxn>
              <a:cxn ang="0">
                <a:pos x="connisteX242" y="connsiteY242"/>
              </a:cxn>
              <a:cxn ang="0">
                <a:pos x="connisteX243" y="connsiteY243"/>
              </a:cxn>
              <a:cxn ang="0">
                <a:pos x="connisteX244" y="connsiteY244"/>
              </a:cxn>
              <a:cxn ang="0">
                <a:pos x="connisteX245" y="connsiteY245"/>
              </a:cxn>
              <a:cxn ang="0">
                <a:pos x="connisteX246" y="connsiteY246"/>
              </a:cxn>
              <a:cxn ang="0">
                <a:pos x="connisteX247" y="connsiteY247"/>
              </a:cxn>
              <a:cxn ang="0">
                <a:pos x="connisteX248" y="connsiteY248"/>
              </a:cxn>
              <a:cxn ang="0">
                <a:pos x="connisteX249" y="connsiteY249"/>
              </a:cxn>
              <a:cxn ang="0">
                <a:pos x="connisteX250" y="connsiteY250"/>
              </a:cxn>
              <a:cxn ang="0">
                <a:pos x="connisteX251" y="connsiteY251"/>
              </a:cxn>
              <a:cxn ang="0">
                <a:pos x="connisteX252" y="connsiteY252"/>
              </a:cxn>
              <a:cxn ang="0">
                <a:pos x="connisteX253" y="connsiteY253"/>
              </a:cxn>
              <a:cxn ang="0">
                <a:pos x="connisteX254" y="connsiteY254"/>
              </a:cxn>
              <a:cxn ang="0">
                <a:pos x="connisteX255" y="connsiteY255"/>
              </a:cxn>
              <a:cxn ang="0">
                <a:pos x="connisteX256" y="connsiteY256"/>
              </a:cxn>
              <a:cxn ang="0">
                <a:pos x="connisteX257" y="connsiteY257"/>
              </a:cxn>
              <a:cxn ang="0">
                <a:pos x="connisteX258" y="connsiteY258"/>
              </a:cxn>
              <a:cxn ang="0">
                <a:pos x="connisteX259" y="connsiteY259"/>
              </a:cxn>
              <a:cxn ang="0">
                <a:pos x="connisteX260" y="connsiteY260"/>
              </a:cxn>
              <a:cxn ang="0">
                <a:pos x="connisteX261" y="connsiteY261"/>
              </a:cxn>
              <a:cxn ang="0">
                <a:pos x="connisteX262" y="connsiteY262"/>
              </a:cxn>
              <a:cxn ang="0">
                <a:pos x="connisteX263" y="connsiteY263"/>
              </a:cxn>
              <a:cxn ang="0">
                <a:pos x="connisteX264" y="connsiteY264"/>
              </a:cxn>
              <a:cxn ang="0">
                <a:pos x="connisteX265" y="connsiteY265"/>
              </a:cxn>
              <a:cxn ang="0">
                <a:pos x="connisteX266" y="connsiteY266"/>
              </a:cxn>
              <a:cxn ang="0">
                <a:pos x="connisteX267" y="connsiteY267"/>
              </a:cxn>
              <a:cxn ang="0">
                <a:pos x="connisteX268" y="connsiteY268"/>
              </a:cxn>
              <a:cxn ang="0">
                <a:pos x="connisteX269" y="connsiteY269"/>
              </a:cxn>
            </a:cxnLst>
            <a:rect l="l" t="t" r="r" b="b"/>
            <a:pathLst>
              <a:path w="8853170" h="4919345">
                <a:moveTo>
                  <a:pt x="371475" y="684530"/>
                </a:moveTo>
                <a:lnTo>
                  <a:pt x="302260" y="695960"/>
                </a:lnTo>
                <a:lnTo>
                  <a:pt x="232410" y="730885"/>
                </a:lnTo>
                <a:lnTo>
                  <a:pt x="162560" y="789305"/>
                </a:lnTo>
                <a:lnTo>
                  <a:pt x="104775" y="882015"/>
                </a:lnTo>
                <a:lnTo>
                  <a:pt x="58420" y="963295"/>
                </a:lnTo>
                <a:lnTo>
                  <a:pt x="23495" y="1044575"/>
                </a:lnTo>
                <a:lnTo>
                  <a:pt x="0" y="1125855"/>
                </a:lnTo>
                <a:lnTo>
                  <a:pt x="0" y="1206500"/>
                </a:lnTo>
                <a:lnTo>
                  <a:pt x="0" y="1299845"/>
                </a:lnTo>
                <a:lnTo>
                  <a:pt x="0" y="1369060"/>
                </a:lnTo>
                <a:lnTo>
                  <a:pt x="12065" y="1438910"/>
                </a:lnTo>
                <a:lnTo>
                  <a:pt x="46990" y="1520190"/>
                </a:lnTo>
                <a:lnTo>
                  <a:pt x="127635" y="1612900"/>
                </a:lnTo>
                <a:lnTo>
                  <a:pt x="162560" y="1682750"/>
                </a:lnTo>
                <a:lnTo>
                  <a:pt x="197485" y="1751965"/>
                </a:lnTo>
                <a:lnTo>
                  <a:pt x="232410" y="1821815"/>
                </a:lnTo>
                <a:lnTo>
                  <a:pt x="255270" y="1891030"/>
                </a:lnTo>
                <a:lnTo>
                  <a:pt x="313690" y="1995805"/>
                </a:lnTo>
                <a:lnTo>
                  <a:pt x="360045" y="2077085"/>
                </a:lnTo>
                <a:lnTo>
                  <a:pt x="417830" y="2146300"/>
                </a:lnTo>
                <a:lnTo>
                  <a:pt x="464185" y="2216150"/>
                </a:lnTo>
                <a:lnTo>
                  <a:pt x="510540" y="2286000"/>
                </a:lnTo>
                <a:lnTo>
                  <a:pt x="591820" y="2355215"/>
                </a:lnTo>
                <a:lnTo>
                  <a:pt x="673100" y="2425065"/>
                </a:lnTo>
                <a:lnTo>
                  <a:pt x="765810" y="2517775"/>
                </a:lnTo>
                <a:lnTo>
                  <a:pt x="847090" y="2599055"/>
                </a:lnTo>
                <a:lnTo>
                  <a:pt x="893445" y="2668905"/>
                </a:lnTo>
                <a:lnTo>
                  <a:pt x="963295" y="2750185"/>
                </a:lnTo>
                <a:lnTo>
                  <a:pt x="1009650" y="2819400"/>
                </a:lnTo>
                <a:lnTo>
                  <a:pt x="1056005" y="2889250"/>
                </a:lnTo>
                <a:lnTo>
                  <a:pt x="1102360" y="2958465"/>
                </a:lnTo>
                <a:lnTo>
                  <a:pt x="1148715" y="3028315"/>
                </a:lnTo>
                <a:lnTo>
                  <a:pt x="1172210" y="3109595"/>
                </a:lnTo>
                <a:lnTo>
                  <a:pt x="1218565" y="3179445"/>
                </a:lnTo>
                <a:lnTo>
                  <a:pt x="1253490" y="3260725"/>
                </a:lnTo>
                <a:lnTo>
                  <a:pt x="1288415" y="3341370"/>
                </a:lnTo>
                <a:lnTo>
                  <a:pt x="1322705" y="3411220"/>
                </a:lnTo>
                <a:lnTo>
                  <a:pt x="1346200" y="3481070"/>
                </a:lnTo>
                <a:lnTo>
                  <a:pt x="1381125" y="3550285"/>
                </a:lnTo>
                <a:lnTo>
                  <a:pt x="1427480" y="3620135"/>
                </a:lnTo>
                <a:lnTo>
                  <a:pt x="1497330" y="3724275"/>
                </a:lnTo>
                <a:lnTo>
                  <a:pt x="1566545" y="3840480"/>
                </a:lnTo>
                <a:lnTo>
                  <a:pt x="1636395" y="3910330"/>
                </a:lnTo>
                <a:lnTo>
                  <a:pt x="1705610" y="3991610"/>
                </a:lnTo>
                <a:lnTo>
                  <a:pt x="1775460" y="4072890"/>
                </a:lnTo>
                <a:lnTo>
                  <a:pt x="1845310" y="4142105"/>
                </a:lnTo>
                <a:lnTo>
                  <a:pt x="1914525" y="4200525"/>
                </a:lnTo>
                <a:lnTo>
                  <a:pt x="1984375" y="4269740"/>
                </a:lnTo>
                <a:lnTo>
                  <a:pt x="2030730" y="4339590"/>
                </a:lnTo>
                <a:lnTo>
                  <a:pt x="2100580" y="4408805"/>
                </a:lnTo>
                <a:lnTo>
                  <a:pt x="2158365" y="4478655"/>
                </a:lnTo>
                <a:lnTo>
                  <a:pt x="2228215" y="4536440"/>
                </a:lnTo>
                <a:lnTo>
                  <a:pt x="2297430" y="4571365"/>
                </a:lnTo>
                <a:lnTo>
                  <a:pt x="2367280" y="4641215"/>
                </a:lnTo>
                <a:lnTo>
                  <a:pt x="2437130" y="4687570"/>
                </a:lnTo>
                <a:lnTo>
                  <a:pt x="2506345" y="4733925"/>
                </a:lnTo>
                <a:lnTo>
                  <a:pt x="2587625" y="4780280"/>
                </a:lnTo>
                <a:lnTo>
                  <a:pt x="2668905" y="4803775"/>
                </a:lnTo>
                <a:lnTo>
                  <a:pt x="2773045" y="4826635"/>
                </a:lnTo>
                <a:lnTo>
                  <a:pt x="2854325" y="4850130"/>
                </a:lnTo>
                <a:lnTo>
                  <a:pt x="2935605" y="4861560"/>
                </a:lnTo>
                <a:lnTo>
                  <a:pt x="3005455" y="4861560"/>
                </a:lnTo>
                <a:lnTo>
                  <a:pt x="3086735" y="4872990"/>
                </a:lnTo>
                <a:lnTo>
                  <a:pt x="3168015" y="4885055"/>
                </a:lnTo>
                <a:lnTo>
                  <a:pt x="3237230" y="4885055"/>
                </a:lnTo>
                <a:lnTo>
                  <a:pt x="3318510" y="4885055"/>
                </a:lnTo>
                <a:lnTo>
                  <a:pt x="3411220" y="4896485"/>
                </a:lnTo>
                <a:lnTo>
                  <a:pt x="3504565" y="4907915"/>
                </a:lnTo>
                <a:lnTo>
                  <a:pt x="3608705" y="4907915"/>
                </a:lnTo>
                <a:lnTo>
                  <a:pt x="3701415" y="4907915"/>
                </a:lnTo>
                <a:lnTo>
                  <a:pt x="3817620" y="4907915"/>
                </a:lnTo>
                <a:lnTo>
                  <a:pt x="3921760" y="4919345"/>
                </a:lnTo>
                <a:lnTo>
                  <a:pt x="4015105" y="4919345"/>
                </a:lnTo>
                <a:lnTo>
                  <a:pt x="4119245" y="4919345"/>
                </a:lnTo>
                <a:lnTo>
                  <a:pt x="4211955" y="4919345"/>
                </a:lnTo>
                <a:lnTo>
                  <a:pt x="4328160" y="4919345"/>
                </a:lnTo>
                <a:lnTo>
                  <a:pt x="4409440" y="4919345"/>
                </a:lnTo>
                <a:lnTo>
                  <a:pt x="4490720" y="4919345"/>
                </a:lnTo>
                <a:lnTo>
                  <a:pt x="4572000" y="4919345"/>
                </a:lnTo>
                <a:lnTo>
                  <a:pt x="4676140" y="4919345"/>
                </a:lnTo>
                <a:lnTo>
                  <a:pt x="4757420" y="4919345"/>
                </a:lnTo>
                <a:lnTo>
                  <a:pt x="4850130" y="4919345"/>
                </a:lnTo>
                <a:lnTo>
                  <a:pt x="4942840" y="4919345"/>
                </a:lnTo>
                <a:lnTo>
                  <a:pt x="5024120" y="4919345"/>
                </a:lnTo>
                <a:lnTo>
                  <a:pt x="5093970" y="4919345"/>
                </a:lnTo>
                <a:lnTo>
                  <a:pt x="5198110" y="4907915"/>
                </a:lnTo>
                <a:lnTo>
                  <a:pt x="5267960" y="4896485"/>
                </a:lnTo>
                <a:lnTo>
                  <a:pt x="5349240" y="4872990"/>
                </a:lnTo>
                <a:lnTo>
                  <a:pt x="5430520" y="4850130"/>
                </a:lnTo>
                <a:lnTo>
                  <a:pt x="5499735" y="4826635"/>
                </a:lnTo>
                <a:lnTo>
                  <a:pt x="5581015" y="4803775"/>
                </a:lnTo>
                <a:lnTo>
                  <a:pt x="5662295" y="4780280"/>
                </a:lnTo>
                <a:lnTo>
                  <a:pt x="5732145" y="4768850"/>
                </a:lnTo>
                <a:lnTo>
                  <a:pt x="5813425" y="4757420"/>
                </a:lnTo>
                <a:lnTo>
                  <a:pt x="5894705" y="4757420"/>
                </a:lnTo>
                <a:lnTo>
                  <a:pt x="5987415" y="4733925"/>
                </a:lnTo>
                <a:lnTo>
                  <a:pt x="6091555" y="4733925"/>
                </a:lnTo>
                <a:lnTo>
                  <a:pt x="6172835" y="4733925"/>
                </a:lnTo>
                <a:lnTo>
                  <a:pt x="6254115" y="4733925"/>
                </a:lnTo>
                <a:lnTo>
                  <a:pt x="6323965" y="4733925"/>
                </a:lnTo>
                <a:lnTo>
                  <a:pt x="6393180" y="4733925"/>
                </a:lnTo>
                <a:lnTo>
                  <a:pt x="6463030" y="4733925"/>
                </a:lnTo>
                <a:lnTo>
                  <a:pt x="6532245" y="4733925"/>
                </a:lnTo>
                <a:lnTo>
                  <a:pt x="6613525" y="4733925"/>
                </a:lnTo>
                <a:lnTo>
                  <a:pt x="6683375" y="4733925"/>
                </a:lnTo>
                <a:lnTo>
                  <a:pt x="6787515" y="4733925"/>
                </a:lnTo>
                <a:lnTo>
                  <a:pt x="6868795" y="4733925"/>
                </a:lnTo>
                <a:lnTo>
                  <a:pt x="6938645" y="4722495"/>
                </a:lnTo>
                <a:lnTo>
                  <a:pt x="7054850" y="4722495"/>
                </a:lnTo>
                <a:lnTo>
                  <a:pt x="7158990" y="4711065"/>
                </a:lnTo>
                <a:lnTo>
                  <a:pt x="7228840" y="4711065"/>
                </a:lnTo>
                <a:lnTo>
                  <a:pt x="7310120" y="4711065"/>
                </a:lnTo>
                <a:lnTo>
                  <a:pt x="7402830" y="4711065"/>
                </a:lnTo>
                <a:lnTo>
                  <a:pt x="7495540" y="4711065"/>
                </a:lnTo>
                <a:lnTo>
                  <a:pt x="7565390" y="4711065"/>
                </a:lnTo>
                <a:lnTo>
                  <a:pt x="7646670" y="4711065"/>
                </a:lnTo>
                <a:lnTo>
                  <a:pt x="7727315" y="4711065"/>
                </a:lnTo>
                <a:lnTo>
                  <a:pt x="7808595" y="4711065"/>
                </a:lnTo>
                <a:lnTo>
                  <a:pt x="7878445" y="4687570"/>
                </a:lnTo>
                <a:lnTo>
                  <a:pt x="7948295" y="4676140"/>
                </a:lnTo>
                <a:lnTo>
                  <a:pt x="8029575" y="4676140"/>
                </a:lnTo>
                <a:lnTo>
                  <a:pt x="8110220" y="4652645"/>
                </a:lnTo>
                <a:lnTo>
                  <a:pt x="8180070" y="4629785"/>
                </a:lnTo>
                <a:lnTo>
                  <a:pt x="8249920" y="4629785"/>
                </a:lnTo>
                <a:lnTo>
                  <a:pt x="8319135" y="4617720"/>
                </a:lnTo>
                <a:lnTo>
                  <a:pt x="8388985" y="4594860"/>
                </a:lnTo>
                <a:lnTo>
                  <a:pt x="8458835" y="4559935"/>
                </a:lnTo>
                <a:lnTo>
                  <a:pt x="8540115" y="4513580"/>
                </a:lnTo>
                <a:lnTo>
                  <a:pt x="8597900" y="4443730"/>
                </a:lnTo>
                <a:lnTo>
                  <a:pt x="8644255" y="4351020"/>
                </a:lnTo>
                <a:lnTo>
                  <a:pt x="8655685" y="4258310"/>
                </a:lnTo>
                <a:lnTo>
                  <a:pt x="8679180" y="4188460"/>
                </a:lnTo>
                <a:lnTo>
                  <a:pt x="8690610" y="4119245"/>
                </a:lnTo>
                <a:lnTo>
                  <a:pt x="8702040" y="4025900"/>
                </a:lnTo>
                <a:lnTo>
                  <a:pt x="8702040" y="3956685"/>
                </a:lnTo>
                <a:lnTo>
                  <a:pt x="8702040" y="3886835"/>
                </a:lnTo>
                <a:lnTo>
                  <a:pt x="8714105" y="3805555"/>
                </a:lnTo>
                <a:lnTo>
                  <a:pt x="8725535" y="3736340"/>
                </a:lnTo>
                <a:lnTo>
                  <a:pt x="8725535" y="3666490"/>
                </a:lnTo>
                <a:lnTo>
                  <a:pt x="8725535" y="3596640"/>
                </a:lnTo>
                <a:lnTo>
                  <a:pt x="8714105" y="3492500"/>
                </a:lnTo>
                <a:lnTo>
                  <a:pt x="8714105" y="3422650"/>
                </a:lnTo>
                <a:lnTo>
                  <a:pt x="8702040" y="3318510"/>
                </a:lnTo>
                <a:lnTo>
                  <a:pt x="8702040" y="3248660"/>
                </a:lnTo>
                <a:lnTo>
                  <a:pt x="8702040" y="3167380"/>
                </a:lnTo>
                <a:lnTo>
                  <a:pt x="8702040" y="3051810"/>
                </a:lnTo>
                <a:lnTo>
                  <a:pt x="8679180" y="2970530"/>
                </a:lnTo>
                <a:lnTo>
                  <a:pt x="8679180" y="2900680"/>
                </a:lnTo>
                <a:lnTo>
                  <a:pt x="8679180" y="2830830"/>
                </a:lnTo>
                <a:lnTo>
                  <a:pt x="8667115" y="2761615"/>
                </a:lnTo>
                <a:lnTo>
                  <a:pt x="8667115" y="2680335"/>
                </a:lnTo>
                <a:lnTo>
                  <a:pt x="8667115" y="2587625"/>
                </a:lnTo>
                <a:lnTo>
                  <a:pt x="8667115" y="2517775"/>
                </a:lnTo>
                <a:lnTo>
                  <a:pt x="8667115" y="2448560"/>
                </a:lnTo>
                <a:lnTo>
                  <a:pt x="8667115" y="2378710"/>
                </a:lnTo>
                <a:lnTo>
                  <a:pt x="8667115" y="2273935"/>
                </a:lnTo>
                <a:lnTo>
                  <a:pt x="8667115" y="2158365"/>
                </a:lnTo>
                <a:lnTo>
                  <a:pt x="8667115" y="2088515"/>
                </a:lnTo>
                <a:lnTo>
                  <a:pt x="8667115" y="2018665"/>
                </a:lnTo>
                <a:lnTo>
                  <a:pt x="8679180" y="1938020"/>
                </a:lnTo>
                <a:lnTo>
                  <a:pt x="8679180" y="1856740"/>
                </a:lnTo>
                <a:lnTo>
                  <a:pt x="8690610" y="1786890"/>
                </a:lnTo>
                <a:lnTo>
                  <a:pt x="8725535" y="1694180"/>
                </a:lnTo>
                <a:lnTo>
                  <a:pt x="8736965" y="1624330"/>
                </a:lnTo>
                <a:lnTo>
                  <a:pt x="8760460" y="1543050"/>
                </a:lnTo>
                <a:lnTo>
                  <a:pt x="8783320" y="1473835"/>
                </a:lnTo>
                <a:lnTo>
                  <a:pt x="8806815" y="1403985"/>
                </a:lnTo>
                <a:lnTo>
                  <a:pt x="8829675" y="1334135"/>
                </a:lnTo>
                <a:lnTo>
                  <a:pt x="8841740" y="1264920"/>
                </a:lnTo>
                <a:lnTo>
                  <a:pt x="8853170" y="1195070"/>
                </a:lnTo>
                <a:lnTo>
                  <a:pt x="8853170" y="1113790"/>
                </a:lnTo>
                <a:lnTo>
                  <a:pt x="8806815" y="1032510"/>
                </a:lnTo>
                <a:lnTo>
                  <a:pt x="8725535" y="986155"/>
                </a:lnTo>
                <a:lnTo>
                  <a:pt x="8655685" y="939800"/>
                </a:lnTo>
                <a:lnTo>
                  <a:pt x="8562975" y="916940"/>
                </a:lnTo>
                <a:lnTo>
                  <a:pt x="8446770" y="870585"/>
                </a:lnTo>
                <a:lnTo>
                  <a:pt x="8377555" y="858520"/>
                </a:lnTo>
                <a:lnTo>
                  <a:pt x="8307705" y="812165"/>
                </a:lnTo>
                <a:lnTo>
                  <a:pt x="8226425" y="812165"/>
                </a:lnTo>
                <a:lnTo>
                  <a:pt x="8122285" y="800735"/>
                </a:lnTo>
                <a:lnTo>
                  <a:pt x="8029575" y="789305"/>
                </a:lnTo>
                <a:lnTo>
                  <a:pt x="7924800" y="765810"/>
                </a:lnTo>
                <a:lnTo>
                  <a:pt x="7832090" y="754380"/>
                </a:lnTo>
                <a:lnTo>
                  <a:pt x="7739380" y="742950"/>
                </a:lnTo>
                <a:lnTo>
                  <a:pt x="7623175" y="719455"/>
                </a:lnTo>
                <a:lnTo>
                  <a:pt x="7495540" y="695960"/>
                </a:lnTo>
                <a:lnTo>
                  <a:pt x="7425690" y="695960"/>
                </a:lnTo>
                <a:lnTo>
                  <a:pt x="7332980" y="673100"/>
                </a:lnTo>
                <a:lnTo>
                  <a:pt x="7217410" y="649605"/>
                </a:lnTo>
                <a:lnTo>
                  <a:pt x="7136130" y="649605"/>
                </a:lnTo>
                <a:lnTo>
                  <a:pt x="7042785" y="638175"/>
                </a:lnTo>
                <a:lnTo>
                  <a:pt x="6950075" y="626745"/>
                </a:lnTo>
                <a:lnTo>
                  <a:pt x="6857365" y="591820"/>
                </a:lnTo>
                <a:lnTo>
                  <a:pt x="6764655" y="580390"/>
                </a:lnTo>
                <a:lnTo>
                  <a:pt x="6694805" y="568325"/>
                </a:lnTo>
                <a:lnTo>
                  <a:pt x="6613525" y="556895"/>
                </a:lnTo>
                <a:lnTo>
                  <a:pt x="6520815" y="521970"/>
                </a:lnTo>
                <a:lnTo>
                  <a:pt x="6439535" y="499110"/>
                </a:lnTo>
                <a:lnTo>
                  <a:pt x="6358255" y="487680"/>
                </a:lnTo>
                <a:lnTo>
                  <a:pt x="6254115" y="452755"/>
                </a:lnTo>
                <a:lnTo>
                  <a:pt x="6184265" y="440690"/>
                </a:lnTo>
                <a:lnTo>
                  <a:pt x="6091555" y="406400"/>
                </a:lnTo>
                <a:lnTo>
                  <a:pt x="6010275" y="382905"/>
                </a:lnTo>
                <a:lnTo>
                  <a:pt x="5941060" y="371475"/>
                </a:lnTo>
                <a:lnTo>
                  <a:pt x="5871210" y="371475"/>
                </a:lnTo>
                <a:lnTo>
                  <a:pt x="5755005" y="347980"/>
                </a:lnTo>
                <a:lnTo>
                  <a:pt x="5662295" y="336550"/>
                </a:lnTo>
                <a:lnTo>
                  <a:pt x="5569585" y="325120"/>
                </a:lnTo>
                <a:lnTo>
                  <a:pt x="5488305" y="313055"/>
                </a:lnTo>
                <a:lnTo>
                  <a:pt x="5372100" y="290195"/>
                </a:lnTo>
                <a:lnTo>
                  <a:pt x="5279390" y="278765"/>
                </a:lnTo>
                <a:lnTo>
                  <a:pt x="5198110" y="266700"/>
                </a:lnTo>
                <a:lnTo>
                  <a:pt x="5105400" y="255270"/>
                </a:lnTo>
                <a:lnTo>
                  <a:pt x="5001260" y="232410"/>
                </a:lnTo>
                <a:lnTo>
                  <a:pt x="4873625" y="208915"/>
                </a:lnTo>
                <a:lnTo>
                  <a:pt x="4780280" y="197485"/>
                </a:lnTo>
                <a:lnTo>
                  <a:pt x="4711065" y="173990"/>
                </a:lnTo>
                <a:lnTo>
                  <a:pt x="4629785" y="162560"/>
                </a:lnTo>
                <a:lnTo>
                  <a:pt x="4548505" y="162560"/>
                </a:lnTo>
                <a:lnTo>
                  <a:pt x="4478655" y="162560"/>
                </a:lnTo>
                <a:lnTo>
                  <a:pt x="4409440" y="139065"/>
                </a:lnTo>
                <a:lnTo>
                  <a:pt x="4281805" y="116205"/>
                </a:lnTo>
                <a:lnTo>
                  <a:pt x="4211955" y="116205"/>
                </a:lnTo>
                <a:lnTo>
                  <a:pt x="4119245" y="116205"/>
                </a:lnTo>
                <a:lnTo>
                  <a:pt x="4049395" y="116205"/>
                </a:lnTo>
                <a:lnTo>
                  <a:pt x="3933825" y="104775"/>
                </a:lnTo>
                <a:lnTo>
                  <a:pt x="3840480" y="104775"/>
                </a:lnTo>
                <a:lnTo>
                  <a:pt x="3759835" y="104775"/>
                </a:lnTo>
                <a:lnTo>
                  <a:pt x="3666490" y="92710"/>
                </a:lnTo>
                <a:lnTo>
                  <a:pt x="3585210" y="81280"/>
                </a:lnTo>
                <a:lnTo>
                  <a:pt x="3469640" y="46355"/>
                </a:lnTo>
                <a:lnTo>
                  <a:pt x="3364865" y="34925"/>
                </a:lnTo>
                <a:lnTo>
                  <a:pt x="3260725" y="34925"/>
                </a:lnTo>
                <a:lnTo>
                  <a:pt x="3168015" y="34925"/>
                </a:lnTo>
                <a:lnTo>
                  <a:pt x="3051810" y="0"/>
                </a:lnTo>
                <a:lnTo>
                  <a:pt x="2889250" y="0"/>
                </a:lnTo>
                <a:lnTo>
                  <a:pt x="2807970" y="0"/>
                </a:lnTo>
                <a:lnTo>
                  <a:pt x="2715260" y="0"/>
                </a:lnTo>
                <a:lnTo>
                  <a:pt x="2622550" y="0"/>
                </a:lnTo>
                <a:lnTo>
                  <a:pt x="2541270" y="0"/>
                </a:lnTo>
                <a:lnTo>
                  <a:pt x="2459990" y="0"/>
                </a:lnTo>
                <a:lnTo>
                  <a:pt x="2332355" y="0"/>
                </a:lnTo>
                <a:lnTo>
                  <a:pt x="2262505" y="0"/>
                </a:lnTo>
                <a:lnTo>
                  <a:pt x="2158365" y="0"/>
                </a:lnTo>
                <a:lnTo>
                  <a:pt x="2088515" y="0"/>
                </a:lnTo>
                <a:lnTo>
                  <a:pt x="1995805" y="0"/>
                </a:lnTo>
                <a:lnTo>
                  <a:pt x="1891665" y="0"/>
                </a:lnTo>
                <a:lnTo>
                  <a:pt x="1786890" y="23495"/>
                </a:lnTo>
                <a:lnTo>
                  <a:pt x="1717675" y="46355"/>
                </a:lnTo>
                <a:lnTo>
                  <a:pt x="1647825" y="58420"/>
                </a:lnTo>
                <a:lnTo>
                  <a:pt x="1577975" y="69850"/>
                </a:lnTo>
                <a:lnTo>
                  <a:pt x="1508760" y="104775"/>
                </a:lnTo>
                <a:lnTo>
                  <a:pt x="1427480" y="151130"/>
                </a:lnTo>
                <a:lnTo>
                  <a:pt x="1346200" y="197485"/>
                </a:lnTo>
                <a:lnTo>
                  <a:pt x="1264920" y="243840"/>
                </a:lnTo>
                <a:lnTo>
                  <a:pt x="1195070" y="325120"/>
                </a:lnTo>
                <a:lnTo>
                  <a:pt x="1102360" y="394335"/>
                </a:lnTo>
                <a:lnTo>
                  <a:pt x="1044575" y="464185"/>
                </a:lnTo>
                <a:lnTo>
                  <a:pt x="974725" y="510540"/>
                </a:lnTo>
                <a:lnTo>
                  <a:pt x="893445" y="556895"/>
                </a:lnTo>
                <a:lnTo>
                  <a:pt x="824230" y="568325"/>
                </a:lnTo>
                <a:lnTo>
                  <a:pt x="754380" y="591820"/>
                </a:lnTo>
                <a:lnTo>
                  <a:pt x="673100" y="615315"/>
                </a:lnTo>
                <a:lnTo>
                  <a:pt x="603885" y="615315"/>
                </a:lnTo>
                <a:lnTo>
                  <a:pt x="534035" y="626745"/>
                </a:lnTo>
                <a:lnTo>
                  <a:pt x="464185" y="649605"/>
                </a:lnTo>
                <a:lnTo>
                  <a:pt x="394970" y="649605"/>
                </a:lnTo>
                <a:lnTo>
                  <a:pt x="325120" y="684530"/>
                </a:lnTo>
                <a:lnTo>
                  <a:pt x="302260" y="695960"/>
                </a:ln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5" name="文本框 4"/>
          <p:cNvSpPr txBox="1"/>
          <p:nvPr/>
        </p:nvSpPr>
        <p:spPr>
          <a:xfrm>
            <a:off x="7878445" y="1266825"/>
            <a:ext cx="4371340" cy="4570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①作用机理：</a:t>
            </a:r>
            <a:r>
              <a:rPr lang="zh-CN" altLang="en-US" sz="32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降低化学反应的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>
              <a:solidFill>
                <a:srgbClr val="FF0000"/>
              </a:solidFill>
              <a:latin typeface="Arial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②活化能：分子从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转变为容易发生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化学反应的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所需要的能量。</a:t>
            </a:r>
            <a:endParaRPr lang="zh-CN" altLang="en-US" sz="3200" b="1"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334625" y="1402715"/>
            <a:ext cx="15208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显著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868920" y="2653665"/>
            <a:ext cx="17360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活化能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859395" y="3909695"/>
            <a:ext cx="15494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常态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911080" y="4540885"/>
            <a:ext cx="24530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活跃状态</a:t>
            </a:r>
            <a:endParaRPr lang="zh-CN" altLang="en-US"/>
          </a:p>
        </p:txBody>
      </p:sp>
      <p:sp>
        <p:nvSpPr>
          <p:cNvPr id="13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ontrols>
      <mc:AlternateContent>
        <mc:Choice xmlns:v="urn:schemas-microsoft-com:vml" Requires="v">
          <p:control spid="1038" name="ShockwaveFlash1" r:id="rId2" imgW="86913720000" imgH="62197488000"/>
        </mc:Choice>
        <mc:Fallback>
          <p:control name="ShockwaveFlash1" r:id="rId2" imgW="6843600" imgH="4897440">
            <p:pic>
              <p:nvPicPr>
                <p:cNvPr id="0" name="ShockwaveFlash1"/>
                <p:cNvPicPr>
                  <a:picLocks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50925" y="1587500"/>
                  <a:ext cx="6530975" cy="4853305"/>
                </a:xfrm>
                <a:prstGeom prst="rect"/>
                <a:noFill/>
                <a:ln/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960755" y="757555"/>
            <a:ext cx="37071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③曲线</a:t>
            </a:r>
          </a:p>
        </p:txBody>
      </p:sp>
      <p:pic>
        <p:nvPicPr>
          <p:cNvPr id="22533" name="图片 9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025" y="1747520"/>
            <a:ext cx="4366260" cy="42113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3" name="文本框 8212"/>
          <p:cNvSpPr txBox="1"/>
          <p:nvPr/>
        </p:nvSpPr>
        <p:spPr>
          <a:xfrm>
            <a:off x="6101715" y="2037080"/>
            <a:ext cx="5601335" cy="37846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a.AC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表示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条件下，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  反应所需的活化能。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b.AB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表示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的条件下，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    反应所需的活化能。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c.BC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表示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。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181600" y="3120131"/>
            <a:ext cx="987670" cy="2251334"/>
            <a:chOff x="6078" y="4317"/>
            <a:chExt cx="1122" cy="2909"/>
          </a:xfrm>
        </p:grpSpPr>
        <p:sp>
          <p:nvSpPr>
            <p:cNvPr id="8214" name="右大括号 8213"/>
            <p:cNvSpPr/>
            <p:nvPr/>
          </p:nvSpPr>
          <p:spPr>
            <a:xfrm>
              <a:off x="6078" y="4317"/>
              <a:ext cx="311" cy="720"/>
            </a:xfrm>
            <a:prstGeom prst="rightBrace">
              <a:avLst>
                <a:gd name="adj1" fmla="val 16712"/>
                <a:gd name="adj2" fmla="val 50000"/>
              </a:avLst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/>
              <a:endParaRPr lang="zh-CN" altLang="en-US" sz="2670" strike="noStrike" noProof="1"/>
            </a:p>
          </p:txBody>
        </p:sp>
        <p:cxnSp>
          <p:nvCxnSpPr>
            <p:cNvPr id="6" name="直接箭头连接符 5"/>
            <p:cNvCxnSpPr/>
            <p:nvPr/>
          </p:nvCxnSpPr>
          <p:spPr>
            <a:xfrm flipH="1" flipV="1">
              <a:off x="6389" y="4884"/>
              <a:ext cx="811" cy="234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" name="文本框 4"/>
          <p:cNvSpPr txBox="1"/>
          <p:nvPr/>
        </p:nvSpPr>
        <p:spPr>
          <a:xfrm>
            <a:off x="7737475" y="2236470"/>
            <a:ext cx="22307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无催化剂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743825" y="3687445"/>
            <a:ext cx="23177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有酶催化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737475" y="5150485"/>
            <a:ext cx="377507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酶降低的活化能</a:t>
            </a:r>
            <a:endParaRPr lang="zh-CN" altLang="en-US"/>
          </a:p>
        </p:txBody>
      </p:sp>
      <p:sp>
        <p:nvSpPr>
          <p:cNvPr id="11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960755" y="757555"/>
            <a:ext cx="405511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酶与激素的比较</a:t>
            </a:r>
          </a:p>
        </p:txBody>
      </p:sp>
      <p:graphicFrame>
        <p:nvGraphicFramePr>
          <p:cNvPr id="18467" name="表格 1846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61975" y="1511618"/>
          <a:ext cx="10952479" cy="4473560"/>
        </p:xfrm>
        <a:graphic>
          <a:graphicData uri="http://schemas.openxmlformats.org/drawingml/2006/table">
            <a:tbl>
              <a:tblPr/>
              <a:tblGrid>
                <a:gridCol w="1672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3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466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673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6" marR="91436" marT="45714" marB="45714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酶</a:t>
                      </a: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激素</a:t>
                      </a: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673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来  源</a:t>
                      </a:r>
                    </a:p>
                  </a:txBody>
                  <a:tcPr marL="91436" marR="91436" marT="45714" marB="45714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r>
                        <a:rPr lang="en-US" altLang="zh-CN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sym typeface="+mn-ea"/>
                        </a:rPr>
                        <a:t>产生，细胞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sym typeface="+mn-ea"/>
                        </a:rPr>
                        <a:t>均能发挥作用</a:t>
                      </a:r>
                      <a:endPara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  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产生，主要在细胞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发挥作用</a:t>
                      </a:r>
                      <a:endParaRPr lang="zh-CN" altLang="zh-CN" sz="24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73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化学本质</a:t>
                      </a:r>
                    </a:p>
                  </a:txBody>
                  <a:tcPr marL="91436" marR="91436" marT="45714" marB="45714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绝大多数是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，少数是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</a:t>
                      </a:r>
                      <a:r>
                        <a:rPr lang="zh-CN" altLang="en-US" sz="1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  <a:endParaRPr lang="zh-CN" altLang="en-US" sz="1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673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生物功能</a:t>
                      </a:r>
                    </a:p>
                  </a:txBody>
                  <a:tcPr marL="91436" marR="91436" marT="45714" marB="45714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</a:t>
                      </a: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作用（传递信息）</a:t>
                      </a:r>
                      <a:endParaRPr lang="zh-CN" altLang="zh-CN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673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作用后</a:t>
                      </a:r>
                    </a:p>
                  </a:txBody>
                  <a:tcPr marL="91436" marR="91436" marT="45714" marB="45714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反应前后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            </a:t>
                      </a:r>
                      <a:r>
                        <a:rPr lang="zh-CN" altLang="en-US" sz="1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。</a:t>
                      </a:r>
                      <a:endParaRPr lang="zh-CN" altLang="en-US" sz="1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反应后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            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。</a:t>
                      </a:r>
                      <a:endParaRPr lang="zh-CN" altLang="zh-CN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63672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共  性</a:t>
                      </a:r>
                    </a:p>
                  </a:txBody>
                  <a:tcPr marL="91436" marR="91436" marT="45714" marB="45714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①在生物体内均属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高效能物质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，即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生物代谢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  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；②都具有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特异性</a:t>
                      </a:r>
                      <a:r>
                        <a:rPr lang="zh-CN" alt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，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作用于特定的物质、结构或细胞，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        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后才能发挥效效应。</a:t>
                      </a:r>
                    </a:p>
                  </a:txBody>
                  <a:tcPr marL="91436" marR="91436"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225675" y="2048510"/>
            <a:ext cx="14484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活细胞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684395" y="2048510"/>
            <a:ext cx="14027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内外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746240" y="2048510"/>
            <a:ext cx="17164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内分泌腺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8304530" y="2048510"/>
            <a:ext cx="24917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特定部位细胞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8310880" y="2418080"/>
            <a:ext cx="7588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外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3758565" y="2918460"/>
            <a:ext cx="15830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蛋白质</a:t>
            </a: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967095" y="2918460"/>
            <a:ext cx="8267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RNA</a:t>
            </a:r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6746240" y="2927985"/>
            <a:ext cx="48539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多肽、蛋白质、氨基酸类、脂质</a:t>
            </a:r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790950" y="3458845"/>
            <a:ext cx="117221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催化</a:t>
            </a:r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7519035" y="3469005"/>
            <a:ext cx="13068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调节</a:t>
            </a: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3632200" y="4002405"/>
            <a:ext cx="33235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性质和数量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均不改变</a:t>
            </a:r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8121015" y="4002405"/>
            <a:ext cx="33274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被相关酶水解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灭活</a:t>
            </a:r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6793865" y="4642485"/>
            <a:ext cx="15741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含量少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8042275" y="4642485"/>
            <a:ext cx="15938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作用大</a:t>
            </a:r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2244090" y="5005070"/>
            <a:ext cx="17837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不可缺少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2543810" y="5381625"/>
            <a:ext cx="27882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与相应物质结合</a:t>
            </a:r>
            <a:endParaRPr lang="zh-CN" altLang="en-US"/>
          </a:p>
        </p:txBody>
      </p:sp>
      <p:sp>
        <p:nvSpPr>
          <p:cNvPr id="37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" name="文本框 14"/>
          <p:cNvSpPr txBox="1"/>
          <p:nvPr/>
        </p:nvSpPr>
        <p:spPr>
          <a:xfrm>
            <a:off x="1043940" y="1235075"/>
            <a:ext cx="1581785" cy="583565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注意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085340" y="1983105"/>
            <a:ext cx="801814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ED7D3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+mn-ea"/>
                <a:cs typeface="+mn-ea"/>
              </a:rPr>
              <a:t>能产生激素的细胞</a:t>
            </a:r>
            <a:r>
              <a:rPr lang="zh-CN" altLang="en-US" sz="3200" b="1" u="sng">
                <a:solidFill>
                  <a:srgbClr val="FF0000"/>
                </a:solidFill>
                <a:latin typeface="+mn-ea"/>
                <a:cs typeface="+mn-ea"/>
              </a:rPr>
              <a:t>      </a:t>
            </a:r>
            <a:r>
              <a:rPr lang="zh-CN" altLang="en-US" sz="3200" b="1">
                <a:solidFill>
                  <a:schemeClr val="tx1"/>
                </a:solidFill>
                <a:latin typeface="+mn-ea"/>
                <a:cs typeface="+mn-ea"/>
              </a:rPr>
              <a:t>能产生酶；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+mn-ea"/>
                <a:cs typeface="+mn-ea"/>
              </a:rPr>
              <a:t>但能产生酶的细胞</a:t>
            </a:r>
            <a:r>
              <a:rPr lang="zh-CN" altLang="en-US" sz="3200" b="1" u="sng">
                <a:solidFill>
                  <a:srgbClr val="FF0000"/>
                </a:solidFill>
                <a:latin typeface="+mn-ea"/>
                <a:cs typeface="+mn-ea"/>
              </a:rPr>
              <a:t>      </a:t>
            </a:r>
            <a:r>
              <a:rPr lang="zh-CN" altLang="en-US" sz="3200" b="1">
                <a:solidFill>
                  <a:schemeClr val="tx1"/>
                </a:solidFill>
                <a:latin typeface="+mn-ea"/>
                <a:cs typeface="+mn-ea"/>
              </a:rPr>
              <a:t>能产生激素。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339715" y="2174875"/>
            <a:ext cx="14338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一定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106670" y="2900045"/>
            <a:ext cx="19005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不一定</a:t>
            </a:r>
            <a:endParaRPr lang="zh-CN" altLang="en-US"/>
          </a:p>
        </p:txBody>
      </p:sp>
      <p:sp>
        <p:nvSpPr>
          <p:cNvPr id="17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960755" y="757555"/>
            <a:ext cx="301244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混淆的酶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35926" name="表格 3592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695325" y="1587500"/>
          <a:ext cx="10848975" cy="4882896"/>
        </p:xfrm>
        <a:graphic>
          <a:graphicData uri="http://schemas.openxmlformats.org/drawingml/2006/table">
            <a:tbl>
              <a:tblPr/>
              <a:tblGrid>
                <a:gridCol w="1535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4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45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045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6275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名称</a:t>
                      </a: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作用部位</a:t>
                      </a: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作用底物</a:t>
                      </a: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形成产物</a:t>
                      </a: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200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+mn-ea"/>
                        </a:rPr>
                        <a:t>限制酶</a:t>
                      </a:r>
                      <a:endParaRPr lang="zh-CN" altLang="en-US" sz="2400" b="1">
                        <a:solidFill>
                          <a:srgbClr val="3D6E35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200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DNA</a:t>
                      </a: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+mn-ea"/>
                        </a:rPr>
                        <a:t>连接酶</a:t>
                      </a:r>
                      <a:endParaRPr lang="zh-CN" altLang="en-US" sz="2400" b="1">
                        <a:solidFill>
                          <a:srgbClr val="3D6E35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200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DNA</a:t>
                      </a: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+mn-ea"/>
                        </a:rPr>
                        <a:t>聚合酶</a:t>
                      </a:r>
                      <a:endParaRPr lang="zh-CN" altLang="en-US" sz="2400" b="1">
                        <a:solidFill>
                          <a:srgbClr val="3D6E35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200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+mn-ea"/>
                        </a:rPr>
                        <a:t>解旋酶</a:t>
                      </a:r>
                      <a:endParaRPr lang="zh-CN" altLang="en-US" sz="2400" b="1">
                        <a:solidFill>
                          <a:srgbClr val="3D6E35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Arial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3435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RNA</a:t>
                      </a:r>
                      <a:r>
                        <a:rPr lang="zh-CN" altLang="en-US" sz="2400" b="1">
                          <a:solidFill>
                            <a:srgbClr val="3D6E35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+mn-ea"/>
                        </a:rPr>
                        <a:t>聚合酶</a:t>
                      </a:r>
                      <a:endParaRPr lang="zh-CN" altLang="en-US" sz="2400" b="1">
                        <a:solidFill>
                          <a:srgbClr val="3D6E35"/>
                        </a:solidFill>
                        <a:latin typeface="Arial" pitchFamily="3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lvl="0" indent="0" algn="ctr" eaLnBrk="0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200">
                <a:tc>
                  <a:txBody>
                    <a:bodyPr vert="horz" wrap="square"/>
                    <a:lstStyle/>
                    <a:p>
                      <a:pPr marL="0" lvl="0" indent="0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rRNA</a:t>
                      </a: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0" latinLnBrk="1" hangingPunct="0">
                        <a:lnSpc>
                          <a:spcPct val="16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45720" marR="4572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2" name="文本框 21"/>
          <p:cNvSpPr txBox="1"/>
          <p:nvPr/>
        </p:nvSpPr>
        <p:spPr>
          <a:xfrm>
            <a:off x="2708275" y="2247900"/>
            <a:ext cx="2167255" cy="68199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磷酸二酯键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2500630" y="2929890"/>
            <a:ext cx="258254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磷酸二酯键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486025" y="3611880"/>
            <a:ext cx="261175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磷酸二酯键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2194560" y="4293870"/>
            <a:ext cx="319468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碱基对间的氢键</a:t>
            </a: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2194560" y="4975860"/>
            <a:ext cx="316801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/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磷酸二酯键</a:t>
            </a:r>
          </a:p>
          <a:p>
            <a:pPr algn="ctr" eaLnBrk="0" latinLnBrk="1" hangingPunct="0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碱基对间的氢键</a:t>
            </a:r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33725" y="5786755"/>
            <a:ext cx="131635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肽键</a:t>
            </a:r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6047105" y="2247900"/>
            <a:ext cx="1671320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DNA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分子</a:t>
            </a:r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6047105" y="2929890"/>
            <a:ext cx="160337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DNA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片段</a:t>
            </a: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843270" y="3797300"/>
            <a:ext cx="20796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脱氧核苷酸</a:t>
            </a:r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994400" y="4293870"/>
            <a:ext cx="177736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DNA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分子</a:t>
            </a:r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677535" y="5031105"/>
            <a:ext cx="2411730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核糖核苷酸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5906770" y="5897880"/>
            <a:ext cx="19513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氨基酸</a:t>
            </a:r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15325" y="2358390"/>
            <a:ext cx="33743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黏性末端或平末端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8855710" y="3040380"/>
            <a:ext cx="22936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重组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DNA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分子</a:t>
            </a:r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8724265" y="3611880"/>
            <a:ext cx="2556510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子代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DNA分子</a:t>
            </a:r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8621395" y="4293870"/>
            <a:ext cx="276161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单链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DNA分子</a:t>
            </a:r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696960" y="5049520"/>
            <a:ext cx="2609850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单链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RNA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分子</a:t>
            </a:r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9333865" y="5787390"/>
            <a:ext cx="1335405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latinLnBrk="1" hangingPunct="0">
              <a:lnSpc>
                <a:spcPct val="160000"/>
              </a:lnSpc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多肽</a:t>
            </a:r>
            <a:endParaRPr lang="zh-CN" altLang="en-US"/>
          </a:p>
        </p:txBody>
      </p:sp>
      <p:sp>
        <p:nvSpPr>
          <p:cNvPr id="41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032510" y="1065530"/>
            <a:ext cx="973582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在细胞代谢中的意义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由于酶的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作用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，细胞代谢才能在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条件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下快速进行。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76625" y="1997075"/>
            <a:ext cx="15106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催化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11845" y="1997075"/>
            <a:ext cx="17907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温和</a:t>
            </a:r>
            <a:endParaRPr lang="zh-CN" altLang="en-US"/>
          </a:p>
        </p:txBody>
      </p:sp>
      <p:sp>
        <p:nvSpPr>
          <p:cNvPr id="6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9699" name="图片 3" descr="textimage1.jpe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786255" y="2546985"/>
            <a:ext cx="8625205" cy="34201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82040" y="1068705"/>
            <a:ext cx="823341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试剂检测法鉴定酶的本质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77945" y="3556635"/>
            <a:ext cx="84645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633345" y="4272280"/>
            <a:ext cx="80772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124450" y="1963420"/>
            <a:ext cx="19488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实验组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786255" y="1963420"/>
            <a:ext cx="26835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标准对照组</a:t>
            </a:r>
            <a:r>
              <a:rPr lang="en-US" altLang="zh-CN" sz="32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799705" y="1963420"/>
            <a:ext cx="26835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标准对照组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矩形 10"/>
          <p:cNvSpPr/>
          <p:nvPr/>
        </p:nvSpPr>
        <p:spPr>
          <a:xfrm>
            <a:off x="7714615" y="3556635"/>
            <a:ext cx="85534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835775" y="4272280"/>
            <a:ext cx="80772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6" grpId="0"/>
      <p:bldP spid="8" grpId="0"/>
      <p:bldP spid="9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（2017年新课标Ⅱ卷，3）下列关于生物体中酶的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叙述，正确的是（　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）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A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在细胞中，核外没有参与DNA合成的酶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B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由活细胞产生的酶在生物体外没有催化活性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C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从胃蛋白酶的提取液中沉淀该酶可用盐析的方法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D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唾液淀粉酶催化反应最适温度和保存温度是37 ℃</a:t>
            </a:r>
          </a:p>
        </p:txBody>
      </p:sp>
      <p:sp>
        <p:nvSpPr>
          <p:cNvPr id="7" name="矩形 6"/>
          <p:cNvSpPr/>
          <p:nvPr/>
        </p:nvSpPr>
        <p:spPr>
          <a:xfrm>
            <a:off x="4252595" y="1914525"/>
            <a:ext cx="41275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【解析】线粒体和叶绿体中也能进行DNA复制，所以也有参与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DNA合成的酶，A错误；酶是活细胞产生的，既能在生物体内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发挥作用，也能在细胞外发挥作用，只要给予适宜的温度和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pH，活细胞产生的酶在生物体外仍然有催化活性，B错误；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向某些蛋白质溶液中加入某些无机盐溶液后，可以降低蛋白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质的溶解度，使蛋白质凝聚而从溶液中析出，这种作用叫作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盐析，可在胃蛋白酶的提取液中加浓（NH4）2SO4使蛋白质凝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聚沉淀，C正确；酶在低温环境中保存，D错误。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3279775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（一）酶的本质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991870" y="1208405"/>
            <a:ext cx="11136630" cy="48158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高效性：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降低活化能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的作用更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，是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</a:t>
            </a: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10</a:t>
            </a:r>
            <a:r>
              <a:rPr lang="en-US" altLang="zh-CN" sz="3200" b="1" baseline="30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7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~10</a:t>
            </a:r>
            <a:r>
              <a:rPr lang="en-US" altLang="zh-CN" sz="3200" b="1" baseline="30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13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倍；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专一性：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每一种酶只能催化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化学反应；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过酸、过碱、高温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会使酶的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作用条件较温和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遭到破坏，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使酶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（不可逆）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  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低温、温度和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PH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偏高、偏低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</a:t>
            </a: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的活性，但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破坏它的空间结构，</a:t>
            </a: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失活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（可逆）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1508" name="左大括号 35845"/>
          <p:cNvSpPr/>
          <p:nvPr/>
        </p:nvSpPr>
        <p:spPr>
          <a:xfrm>
            <a:off x="780415" y="1474470"/>
            <a:ext cx="278765" cy="2546350"/>
          </a:xfrm>
          <a:prstGeom prst="leftBrace">
            <a:avLst>
              <a:gd name="adj1" fmla="val 3547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左大括号 35845"/>
          <p:cNvSpPr/>
          <p:nvPr/>
        </p:nvSpPr>
        <p:spPr>
          <a:xfrm>
            <a:off x="4006850" y="3329940"/>
            <a:ext cx="297815" cy="1165225"/>
          </a:xfrm>
          <a:prstGeom prst="leftBrace">
            <a:avLst>
              <a:gd name="adj1" fmla="val 3547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14"/>
          <p:cNvSpPr txBox="1"/>
          <p:nvPr/>
        </p:nvSpPr>
        <p:spPr>
          <a:xfrm>
            <a:off x="3281680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（二）酶的特性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01740" y="1280160"/>
            <a:ext cx="157924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显著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940040" y="1280160"/>
            <a:ext cx="26682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无机催化剂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901690" y="2446020"/>
            <a:ext cx="27260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一种或一类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9578340" y="3039110"/>
            <a:ext cx="23952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空间结构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536180" y="3611245"/>
            <a:ext cx="23571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永久失活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979660" y="4194810"/>
            <a:ext cx="154051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抑制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6720205" y="4787900"/>
            <a:ext cx="14338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不会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683760" y="5371465"/>
            <a:ext cx="16084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不会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3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" name="文本框 14"/>
          <p:cNvSpPr txBox="1"/>
          <p:nvPr/>
        </p:nvSpPr>
        <p:spPr>
          <a:xfrm>
            <a:off x="1043940" y="1235075"/>
            <a:ext cx="1581785" cy="583565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注意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43940" y="1818640"/>
            <a:ext cx="1097153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失活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时蛋白质类酶的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空间结构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遭到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破坏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会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改变其</a:t>
            </a:r>
          </a:p>
          <a:p>
            <a:pPr>
              <a:lnSpc>
                <a:spcPct val="150000"/>
              </a:lnSpc>
            </a:pP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，但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破坏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所有的肽键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。因此失活后的酶依旧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。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与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试剂反应，产生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。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043940" y="2750185"/>
            <a:ext cx="15976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功能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684145" y="2750185"/>
            <a:ext cx="15303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不会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421620" y="2750185"/>
            <a:ext cx="10153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能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447165" y="3488690"/>
            <a:ext cx="19583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双缩脲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539105" y="3488690"/>
            <a:ext cx="12795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紫色</a:t>
            </a:r>
            <a:endParaRPr lang="zh-CN" altLang="en-US"/>
          </a:p>
        </p:txBody>
      </p:sp>
      <p:sp>
        <p:nvSpPr>
          <p:cNvPr id="4" name="文本框 14"/>
          <p:cNvSpPr txBox="1"/>
          <p:nvPr/>
        </p:nvSpPr>
        <p:spPr>
          <a:xfrm>
            <a:off x="3281680" y="0"/>
            <a:ext cx="562927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（二）酶的特性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82040" y="1046480"/>
            <a:ext cx="926655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①实验（原理：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2H</a:t>
            </a:r>
            <a:r>
              <a:rPr lang="en-US" altLang="zh-CN" sz="3200" b="1" baseline="-2500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O</a:t>
            </a:r>
            <a:r>
              <a:rPr lang="en-US" altLang="zh-CN" sz="3200" b="1" baseline="-2500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      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2H</a:t>
            </a:r>
            <a:r>
              <a:rPr lang="en-US" altLang="zh-CN" sz="3200" b="1" baseline="-2500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O + O</a:t>
            </a:r>
            <a:r>
              <a:rPr lang="en-US" altLang="zh-CN" sz="3200" b="1" baseline="-2500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↑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sp>
        <p:nvSpPr>
          <p:cNvPr id="34821" name="Line 6"/>
          <p:cNvSpPr/>
          <p:nvPr/>
        </p:nvSpPr>
        <p:spPr>
          <a:xfrm>
            <a:off x="4995975" y="1539134"/>
            <a:ext cx="649941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b="7578"/>
          <a:stretch>
            <a:fillRect/>
          </a:stretch>
        </p:blipFill>
        <p:spPr>
          <a:xfrm>
            <a:off x="1518285" y="2061845"/>
            <a:ext cx="8936355" cy="24618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81685" y="4483735"/>
            <a:ext cx="19621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</a:p>
          <a:p>
            <a:pPr algn="ctr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常温常态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145030" y="4483735"/>
            <a:ext cx="19621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</a:p>
          <a:p>
            <a:pPr algn="ctr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水浴加热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477385" y="4483735"/>
            <a:ext cx="19621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</a:p>
          <a:p>
            <a:pPr algn="ctr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加入</a:t>
            </a:r>
          </a:p>
          <a:p>
            <a:pPr algn="ctr"/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FeCl</a:t>
            </a:r>
            <a:r>
              <a:rPr lang="en-US" altLang="zh-CN" sz="2000" b="1" baseline="-25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763895" y="4483735"/>
            <a:ext cx="19621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</a:p>
          <a:p>
            <a:pPr algn="ctr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加入</a:t>
            </a:r>
          </a:p>
          <a:p>
            <a:pPr algn="ctr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肝脏研磨液</a:t>
            </a:r>
            <a:endParaRPr lang="zh-CN" altLang="en-US" sz="2000" b="1" baseline="-25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492490" y="4483735"/>
            <a:ext cx="19621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3       4</a:t>
            </a:r>
          </a:p>
          <a:p>
            <a:pPr algn="ctr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现象</a:t>
            </a:r>
            <a:endParaRPr lang="zh-CN" altLang="en-US" sz="2000" b="1" baseline="-25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高效性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19810" y="775970"/>
            <a:ext cx="1040511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号：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2ml H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气泡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卫生香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号：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2ml H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气泡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号：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2ml H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+2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滴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Fecl</a:t>
            </a:r>
            <a:r>
              <a:rPr lang="en-US" altLang="zh-CN" sz="32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气泡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b="1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号：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2ml H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+2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滴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肝脏研磨液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气泡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endParaRPr lang="zh-CN" altLang="en-US" sz="32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21" name="Line 6"/>
          <p:cNvSpPr/>
          <p:nvPr/>
        </p:nvSpPr>
        <p:spPr>
          <a:xfrm>
            <a:off x="3739310" y="1261004"/>
            <a:ext cx="649941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" name="Line 6"/>
          <p:cNvSpPr/>
          <p:nvPr/>
        </p:nvSpPr>
        <p:spPr>
          <a:xfrm>
            <a:off x="3808730" y="2033905"/>
            <a:ext cx="2041525" cy="1016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1520" name="文本框 21519"/>
          <p:cNvSpPr txBox="1"/>
          <p:nvPr/>
        </p:nvSpPr>
        <p:spPr>
          <a:xfrm>
            <a:off x="3739515" y="1694180"/>
            <a:ext cx="202311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noProof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90℃</a:t>
            </a:r>
            <a:r>
              <a:rPr lang="zh-CN" altLang="en-US" b="1" noProof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左右水浴加热</a:t>
            </a:r>
          </a:p>
        </p:txBody>
      </p:sp>
      <p:sp>
        <p:nvSpPr>
          <p:cNvPr id="21508" name="左大括号 35845"/>
          <p:cNvSpPr/>
          <p:nvPr/>
        </p:nvSpPr>
        <p:spPr>
          <a:xfrm>
            <a:off x="776605" y="1261110"/>
            <a:ext cx="326390" cy="2178050"/>
          </a:xfrm>
          <a:prstGeom prst="leftBrace">
            <a:avLst>
              <a:gd name="adj1" fmla="val 3547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19810" y="3822065"/>
            <a:ext cx="1029525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自变量：</a:t>
            </a:r>
            <a:r>
              <a:rPr lang="en-US" altLang="zh-CN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（1、2号）、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（1、3、4号）</a:t>
            </a:r>
            <a:endParaRPr lang="en-US" altLang="zh-CN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因变量：</a:t>
            </a:r>
            <a:endParaRPr lang="en-US" altLang="zh-CN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8" name="左大括号 35845"/>
          <p:cNvSpPr/>
          <p:nvPr/>
        </p:nvSpPr>
        <p:spPr>
          <a:xfrm>
            <a:off x="776605" y="4276725"/>
            <a:ext cx="326390" cy="913130"/>
          </a:xfrm>
          <a:prstGeom prst="leftBrace">
            <a:avLst>
              <a:gd name="adj1" fmla="val 3547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0464165" y="1209675"/>
            <a:ext cx="1624965" cy="2178050"/>
            <a:chOff x="16479" y="1905"/>
            <a:chExt cx="2559" cy="3430"/>
          </a:xfrm>
        </p:grpSpPr>
        <p:sp>
          <p:nvSpPr>
            <p:cNvPr id="21" name="左大括号 35845"/>
            <p:cNvSpPr/>
            <p:nvPr/>
          </p:nvSpPr>
          <p:spPr>
            <a:xfrm flipH="1">
              <a:off x="16479" y="1905"/>
              <a:ext cx="514" cy="3430"/>
            </a:xfrm>
            <a:prstGeom prst="leftBrace">
              <a:avLst>
                <a:gd name="adj1" fmla="val 35477"/>
                <a:gd name="adj2" fmla="val 50000"/>
              </a:avLst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6993" y="2870"/>
              <a:ext cx="2045" cy="1501"/>
            </a:xfrm>
            <a:prstGeom prst="rect">
              <a:avLst/>
            </a:prstGeom>
            <a:solidFill>
              <a:srgbClr val="417339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</a:rPr>
                <a:t>现象</a:t>
              </a:r>
            </a:p>
            <a:p>
              <a:pPr algn="ctr"/>
              <a:r>
                <a:rPr lang="zh-CN" altLang="en-US" sz="2800" b="1">
                  <a:solidFill>
                    <a:schemeClr val="bg1"/>
                  </a:solidFill>
                </a:rPr>
                <a:t>（结果）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1437640" y="5563235"/>
            <a:ext cx="931608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注意：现象（结果）是因变量的表现形式。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183505" y="969010"/>
            <a:ext cx="22409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几乎没有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8433435" y="969010"/>
            <a:ext cx="19005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不复燃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623050" y="1703705"/>
            <a:ext cx="15494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少量</a:t>
            </a: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7828280" y="1694180"/>
            <a:ext cx="30067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基本不复燃</a:t>
            </a:r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160260" y="2423795"/>
            <a:ext cx="16471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较多</a:t>
            </a:r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8361680" y="2423795"/>
            <a:ext cx="13855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变亮</a:t>
            </a: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8234045" y="3147060"/>
            <a:ext cx="15646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大量</a:t>
            </a:r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9449435" y="3136900"/>
            <a:ext cx="15646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复燃</a:t>
            </a:r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2645410" y="4025900"/>
            <a:ext cx="25012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是否加热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6747510" y="4025900"/>
            <a:ext cx="22377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催化剂</a:t>
            </a:r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2645410" y="4541520"/>
            <a:ext cx="406082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分解的速率</a:t>
            </a:r>
            <a:endParaRPr lang="zh-CN" altLang="en-US"/>
          </a:p>
        </p:txBody>
      </p:sp>
      <p:sp>
        <p:nvSpPr>
          <p:cNvPr id="36" name="Line 6"/>
          <p:cNvSpPr/>
          <p:nvPr/>
        </p:nvSpPr>
        <p:spPr>
          <a:xfrm>
            <a:off x="5692570" y="2715789"/>
            <a:ext cx="649941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7" name="Line 6"/>
          <p:cNvSpPr/>
          <p:nvPr/>
        </p:nvSpPr>
        <p:spPr>
          <a:xfrm>
            <a:off x="6793025" y="3439054"/>
            <a:ext cx="649941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0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高效性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3" grpId="0"/>
      <p:bldP spid="25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文本框 21"/>
          <p:cNvSpPr txBox="1"/>
          <p:nvPr/>
        </p:nvSpPr>
        <p:spPr>
          <a:xfrm>
            <a:off x="1152525" y="1269365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结论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33145" y="1852930"/>
            <a:ext cx="1066419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号与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号比较：加热可以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号与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号比较：酶具有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，催化剂可在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1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下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加快反应速率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，且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酶的催化效率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更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>
              <a:latin typeface="Arial" pitchFamily="34" charset="0"/>
              <a:ea typeface="宋体" panose="02010600030101010101" pitchFamily="2" charset="-122"/>
            </a:endParaRPr>
          </a:p>
          <a:p>
            <a:endParaRPr lang="zh-CN" altLang="en-US" sz="3200"/>
          </a:p>
        </p:txBody>
      </p:sp>
      <p:sp>
        <p:nvSpPr>
          <p:cNvPr id="7" name="文本框 6"/>
          <p:cNvSpPr txBox="1"/>
          <p:nvPr/>
        </p:nvSpPr>
        <p:spPr>
          <a:xfrm>
            <a:off x="5543550" y="2045335"/>
            <a:ext cx="32600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加快反应速率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748655" y="2771140"/>
            <a:ext cx="25012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催化作用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817735" y="2771140"/>
            <a:ext cx="154051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常温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921250" y="4238625"/>
            <a:ext cx="10541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高</a:t>
            </a:r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高效性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39140" y="1189355"/>
            <a:ext cx="10713085" cy="49650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②曲线</a:t>
            </a: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与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c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比较：酶具有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，但酶只能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达到化学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平衡所需的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改变化学反应的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与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比较：与无机催化剂相比，酶的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7893" name="图片 13" descr="图片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rcRect t="11555" r="8902" b="0"/>
          <a:stretch>
            <a:fillRect/>
          </a:stretch>
        </p:blipFill>
        <p:spPr>
          <a:xfrm>
            <a:off x="3602355" y="1254760"/>
            <a:ext cx="4987290" cy="2585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直接连接符 12304"/>
          <p:cNvSpPr/>
          <p:nvPr/>
        </p:nvSpPr>
        <p:spPr>
          <a:xfrm flipH="1">
            <a:off x="5442268" y="1875155"/>
            <a:ext cx="9525" cy="1487488"/>
          </a:xfrm>
          <a:prstGeom prst="line">
            <a:avLst/>
          </a:prstGeom>
          <a:ln w="19050" cap="flat" cmpd="sng">
            <a:solidFill>
              <a:srgbClr val="3366FF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37895" name="直接连接符 12304"/>
          <p:cNvSpPr/>
          <p:nvPr/>
        </p:nvSpPr>
        <p:spPr>
          <a:xfrm flipH="1">
            <a:off x="6943725" y="1875155"/>
            <a:ext cx="9525" cy="1487488"/>
          </a:xfrm>
          <a:prstGeom prst="line">
            <a:avLst/>
          </a:prstGeom>
          <a:ln w="19050" cap="flat" cmpd="sng">
            <a:solidFill>
              <a:srgbClr val="3366FF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37896" name="直接连接符 12304"/>
          <p:cNvSpPr/>
          <p:nvPr/>
        </p:nvSpPr>
        <p:spPr>
          <a:xfrm flipH="1">
            <a:off x="6105843" y="1867218"/>
            <a:ext cx="11112" cy="1487487"/>
          </a:xfrm>
          <a:prstGeom prst="line">
            <a:avLst/>
          </a:prstGeom>
          <a:ln w="19050" cap="flat" cmpd="sng">
            <a:solidFill>
              <a:srgbClr val="3366FF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2309" name="文本框 12308"/>
          <p:cNvSpPr txBox="1"/>
          <p:nvPr/>
        </p:nvSpPr>
        <p:spPr>
          <a:xfrm>
            <a:off x="5229543" y="3362643"/>
            <a:ext cx="1938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en-US" altLang="zh-CN" sz="2400" b="1" baseline="-25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en-US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＜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t</a:t>
            </a:r>
            <a:r>
              <a:rPr lang="en-US" altLang="zh-CN" sz="2400" b="1" baseline="-25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＜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t</a:t>
            </a:r>
            <a:r>
              <a:rPr lang="en-US" altLang="zh-CN" sz="2400" b="1" baseline="-25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 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</a:p>
        </p:txBody>
      </p:sp>
      <p:sp>
        <p:nvSpPr>
          <p:cNvPr id="37900" name="文本框 15"/>
          <p:cNvSpPr txBox="1"/>
          <p:nvPr/>
        </p:nvSpPr>
        <p:spPr>
          <a:xfrm>
            <a:off x="5080318" y="1983105"/>
            <a:ext cx="363537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37901" name="文本框 16"/>
          <p:cNvSpPr txBox="1"/>
          <p:nvPr/>
        </p:nvSpPr>
        <p:spPr>
          <a:xfrm>
            <a:off x="5432743" y="2286318"/>
            <a:ext cx="404812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37899" name="文本框 14"/>
          <p:cNvSpPr txBox="1"/>
          <p:nvPr/>
        </p:nvSpPr>
        <p:spPr>
          <a:xfrm>
            <a:off x="4522470" y="1981200"/>
            <a:ext cx="3619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79545" y="3996690"/>
            <a:ext cx="22980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催化作用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63815" y="3996690"/>
            <a:ext cx="157099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缩短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836795" y="4740275"/>
            <a:ext cx="14535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时间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062345" y="4740275"/>
            <a:ext cx="18484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不能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9749155" y="4740275"/>
            <a:ext cx="19488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平衡点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238365" y="5484495"/>
            <a:ext cx="359791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催化效率更高</a:t>
            </a:r>
            <a:endParaRPr lang="zh-CN" altLang="en-US"/>
          </a:p>
        </p:txBody>
      </p:sp>
      <p:sp>
        <p:nvSpPr>
          <p:cNvPr id="4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高效性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1" grpId="0"/>
      <p:bldP spid="12" grpId="0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50290" y="1295400"/>
            <a:ext cx="1104011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①实验（原理：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淀粉    麦芽糖            砖红色沉淀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      </a:t>
            </a:r>
            <a:r>
              <a:rPr lang="zh-CN" altLang="en-US" sz="28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非还原糖    还原糖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21" name="Line 6"/>
          <p:cNvSpPr/>
          <p:nvPr/>
        </p:nvSpPr>
        <p:spPr>
          <a:xfrm>
            <a:off x="4903265" y="1793769"/>
            <a:ext cx="649941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1520" name="文本框 21519"/>
          <p:cNvSpPr txBox="1"/>
          <p:nvPr/>
        </p:nvSpPr>
        <p:spPr>
          <a:xfrm>
            <a:off x="4732020" y="1289685"/>
            <a:ext cx="9499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sz="32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酶</a:t>
            </a:r>
            <a:endParaRPr lang="zh-CN" sz="3200" b="1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Line 6"/>
          <p:cNvSpPr/>
          <p:nvPr/>
        </p:nvSpPr>
        <p:spPr>
          <a:xfrm>
            <a:off x="7139305" y="1793875"/>
            <a:ext cx="2021840" cy="254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4" name="文本框 3"/>
          <p:cNvSpPr txBox="1"/>
          <p:nvPr/>
        </p:nvSpPr>
        <p:spPr>
          <a:xfrm>
            <a:off x="6771640" y="1255395"/>
            <a:ext cx="275717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sz="32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斐林试剂</a:t>
            </a:r>
          </a:p>
          <a:p>
            <a:pPr algn="ctr"/>
            <a:r>
              <a:rPr lang="zh-CN" sz="32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水浴加热</a:t>
            </a:r>
          </a:p>
        </p:txBody>
      </p:sp>
      <p:sp>
        <p:nvSpPr>
          <p:cNvPr id="5" name="矩形 4"/>
          <p:cNvSpPr/>
          <p:nvPr/>
        </p:nvSpPr>
        <p:spPr>
          <a:xfrm>
            <a:off x="5624195" y="1564005"/>
            <a:ext cx="128778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350125" y="1283970"/>
            <a:ext cx="160020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512820" y="2331720"/>
            <a:ext cx="156781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24195" y="2331720"/>
            <a:ext cx="128714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1200150" y="1629093"/>
            <a:ext cx="8853488" cy="4932363"/>
          </a:xfrm>
          <a:custGeom>
            <a:gdLst>
              <a:gd name="connisteX0" fmla="*/ 371475 w 8853170"/>
              <a:gd name="connsiteY0" fmla="*/ 684530 h 4919345"/>
              <a:gd name="connisteX1" fmla="*/ 302260 w 8853170"/>
              <a:gd name="connsiteY1" fmla="*/ 695960 h 4919345"/>
              <a:gd name="connisteX2" fmla="*/ 232410 w 8853170"/>
              <a:gd name="connsiteY2" fmla="*/ 730885 h 4919345"/>
              <a:gd name="connisteX3" fmla="*/ 162560 w 8853170"/>
              <a:gd name="connsiteY3" fmla="*/ 789305 h 4919345"/>
              <a:gd name="connisteX4" fmla="*/ 104775 w 8853170"/>
              <a:gd name="connsiteY4" fmla="*/ 882015 h 4919345"/>
              <a:gd name="connisteX5" fmla="*/ 58420 w 8853170"/>
              <a:gd name="connsiteY5" fmla="*/ 963295 h 4919345"/>
              <a:gd name="connisteX6" fmla="*/ 23495 w 8853170"/>
              <a:gd name="connsiteY6" fmla="*/ 1044575 h 4919345"/>
              <a:gd name="connisteX7" fmla="*/ 0 w 8853170"/>
              <a:gd name="connsiteY7" fmla="*/ 1125855 h 4919345"/>
              <a:gd name="connisteX8" fmla="*/ 0 w 8853170"/>
              <a:gd name="connsiteY8" fmla="*/ 1206500 h 4919345"/>
              <a:gd name="connisteX9" fmla="*/ 0 w 8853170"/>
              <a:gd name="connsiteY9" fmla="*/ 1299845 h 4919345"/>
              <a:gd name="connisteX10" fmla="*/ 0 w 8853170"/>
              <a:gd name="connsiteY10" fmla="*/ 1369060 h 4919345"/>
              <a:gd name="connisteX11" fmla="*/ 12065 w 8853170"/>
              <a:gd name="connsiteY11" fmla="*/ 1438910 h 4919345"/>
              <a:gd name="connisteX12" fmla="*/ 46990 w 8853170"/>
              <a:gd name="connsiteY12" fmla="*/ 1520190 h 4919345"/>
              <a:gd name="connisteX13" fmla="*/ 127635 w 8853170"/>
              <a:gd name="connsiteY13" fmla="*/ 1612900 h 4919345"/>
              <a:gd name="connisteX14" fmla="*/ 162560 w 8853170"/>
              <a:gd name="connsiteY14" fmla="*/ 1682750 h 4919345"/>
              <a:gd name="connisteX15" fmla="*/ 197485 w 8853170"/>
              <a:gd name="connsiteY15" fmla="*/ 1751965 h 4919345"/>
              <a:gd name="connisteX16" fmla="*/ 232410 w 8853170"/>
              <a:gd name="connsiteY16" fmla="*/ 1821815 h 4919345"/>
              <a:gd name="connisteX17" fmla="*/ 255270 w 8853170"/>
              <a:gd name="connsiteY17" fmla="*/ 1891030 h 4919345"/>
              <a:gd name="connisteX18" fmla="*/ 313690 w 8853170"/>
              <a:gd name="connsiteY18" fmla="*/ 1995805 h 4919345"/>
              <a:gd name="connisteX19" fmla="*/ 360045 w 8853170"/>
              <a:gd name="connsiteY19" fmla="*/ 2077085 h 4919345"/>
              <a:gd name="connisteX20" fmla="*/ 417830 w 8853170"/>
              <a:gd name="connsiteY20" fmla="*/ 2146300 h 4919345"/>
              <a:gd name="connisteX21" fmla="*/ 464185 w 8853170"/>
              <a:gd name="connsiteY21" fmla="*/ 2216150 h 4919345"/>
              <a:gd name="connisteX22" fmla="*/ 510540 w 8853170"/>
              <a:gd name="connsiteY22" fmla="*/ 2286000 h 4919345"/>
              <a:gd name="connisteX23" fmla="*/ 591820 w 8853170"/>
              <a:gd name="connsiteY23" fmla="*/ 2355215 h 4919345"/>
              <a:gd name="connisteX24" fmla="*/ 673100 w 8853170"/>
              <a:gd name="connsiteY24" fmla="*/ 2425065 h 4919345"/>
              <a:gd name="connisteX25" fmla="*/ 765810 w 8853170"/>
              <a:gd name="connsiteY25" fmla="*/ 2517775 h 4919345"/>
              <a:gd name="connisteX26" fmla="*/ 847090 w 8853170"/>
              <a:gd name="connsiteY26" fmla="*/ 2599055 h 4919345"/>
              <a:gd name="connisteX27" fmla="*/ 893445 w 8853170"/>
              <a:gd name="connsiteY27" fmla="*/ 2668905 h 4919345"/>
              <a:gd name="connisteX28" fmla="*/ 963295 w 8853170"/>
              <a:gd name="connsiteY28" fmla="*/ 2750185 h 4919345"/>
              <a:gd name="connisteX29" fmla="*/ 1009650 w 8853170"/>
              <a:gd name="connsiteY29" fmla="*/ 2819400 h 4919345"/>
              <a:gd name="connisteX30" fmla="*/ 1056005 w 8853170"/>
              <a:gd name="connsiteY30" fmla="*/ 2889250 h 4919345"/>
              <a:gd name="connisteX31" fmla="*/ 1102360 w 8853170"/>
              <a:gd name="connsiteY31" fmla="*/ 2958465 h 4919345"/>
              <a:gd name="connisteX32" fmla="*/ 1148715 w 8853170"/>
              <a:gd name="connsiteY32" fmla="*/ 3028315 h 4919345"/>
              <a:gd name="connisteX33" fmla="*/ 1172210 w 8853170"/>
              <a:gd name="connsiteY33" fmla="*/ 3109595 h 4919345"/>
              <a:gd name="connisteX34" fmla="*/ 1218565 w 8853170"/>
              <a:gd name="connsiteY34" fmla="*/ 3179445 h 4919345"/>
              <a:gd name="connisteX35" fmla="*/ 1253490 w 8853170"/>
              <a:gd name="connsiteY35" fmla="*/ 3260725 h 4919345"/>
              <a:gd name="connisteX36" fmla="*/ 1288415 w 8853170"/>
              <a:gd name="connsiteY36" fmla="*/ 3341370 h 4919345"/>
              <a:gd name="connisteX37" fmla="*/ 1322705 w 8853170"/>
              <a:gd name="connsiteY37" fmla="*/ 3411220 h 4919345"/>
              <a:gd name="connisteX38" fmla="*/ 1346200 w 8853170"/>
              <a:gd name="connsiteY38" fmla="*/ 3481070 h 4919345"/>
              <a:gd name="connisteX39" fmla="*/ 1381125 w 8853170"/>
              <a:gd name="connsiteY39" fmla="*/ 3550285 h 4919345"/>
              <a:gd name="connisteX40" fmla="*/ 1427480 w 8853170"/>
              <a:gd name="connsiteY40" fmla="*/ 3620135 h 4919345"/>
              <a:gd name="connisteX41" fmla="*/ 1497330 w 8853170"/>
              <a:gd name="connsiteY41" fmla="*/ 3724275 h 4919345"/>
              <a:gd name="connisteX42" fmla="*/ 1566545 w 8853170"/>
              <a:gd name="connsiteY42" fmla="*/ 3840480 h 4919345"/>
              <a:gd name="connisteX43" fmla="*/ 1636395 w 8853170"/>
              <a:gd name="connsiteY43" fmla="*/ 3910330 h 4919345"/>
              <a:gd name="connisteX44" fmla="*/ 1705610 w 8853170"/>
              <a:gd name="connsiteY44" fmla="*/ 3991610 h 4919345"/>
              <a:gd name="connisteX45" fmla="*/ 1775460 w 8853170"/>
              <a:gd name="connsiteY45" fmla="*/ 4072890 h 4919345"/>
              <a:gd name="connisteX46" fmla="*/ 1845310 w 8853170"/>
              <a:gd name="connsiteY46" fmla="*/ 4142105 h 4919345"/>
              <a:gd name="connisteX47" fmla="*/ 1914525 w 8853170"/>
              <a:gd name="connsiteY47" fmla="*/ 4200525 h 4919345"/>
              <a:gd name="connisteX48" fmla="*/ 1984375 w 8853170"/>
              <a:gd name="connsiteY48" fmla="*/ 4269740 h 4919345"/>
              <a:gd name="connisteX49" fmla="*/ 2030730 w 8853170"/>
              <a:gd name="connsiteY49" fmla="*/ 4339590 h 4919345"/>
              <a:gd name="connisteX50" fmla="*/ 2100580 w 8853170"/>
              <a:gd name="connsiteY50" fmla="*/ 4408805 h 4919345"/>
              <a:gd name="connisteX51" fmla="*/ 2158365 w 8853170"/>
              <a:gd name="connsiteY51" fmla="*/ 4478655 h 4919345"/>
              <a:gd name="connisteX52" fmla="*/ 2228215 w 8853170"/>
              <a:gd name="connsiteY52" fmla="*/ 4536440 h 4919345"/>
              <a:gd name="connisteX53" fmla="*/ 2297430 w 8853170"/>
              <a:gd name="connsiteY53" fmla="*/ 4571365 h 4919345"/>
              <a:gd name="connisteX54" fmla="*/ 2367280 w 8853170"/>
              <a:gd name="connsiteY54" fmla="*/ 4641215 h 4919345"/>
              <a:gd name="connisteX55" fmla="*/ 2437130 w 8853170"/>
              <a:gd name="connsiteY55" fmla="*/ 4687570 h 4919345"/>
              <a:gd name="connisteX56" fmla="*/ 2506345 w 8853170"/>
              <a:gd name="connsiteY56" fmla="*/ 4733925 h 4919345"/>
              <a:gd name="connisteX57" fmla="*/ 2587625 w 8853170"/>
              <a:gd name="connsiteY57" fmla="*/ 4780280 h 4919345"/>
              <a:gd name="connisteX58" fmla="*/ 2668905 w 8853170"/>
              <a:gd name="connsiteY58" fmla="*/ 4803775 h 4919345"/>
              <a:gd name="connisteX59" fmla="*/ 2773045 w 8853170"/>
              <a:gd name="connsiteY59" fmla="*/ 4826635 h 4919345"/>
              <a:gd name="connisteX60" fmla="*/ 2854325 w 8853170"/>
              <a:gd name="connsiteY60" fmla="*/ 4850130 h 4919345"/>
              <a:gd name="connisteX61" fmla="*/ 2935605 w 8853170"/>
              <a:gd name="connsiteY61" fmla="*/ 4861560 h 4919345"/>
              <a:gd name="connisteX62" fmla="*/ 3005455 w 8853170"/>
              <a:gd name="connsiteY62" fmla="*/ 4861560 h 4919345"/>
              <a:gd name="connisteX63" fmla="*/ 3086735 w 8853170"/>
              <a:gd name="connsiteY63" fmla="*/ 4872990 h 4919345"/>
              <a:gd name="connisteX64" fmla="*/ 3168015 w 8853170"/>
              <a:gd name="connsiteY64" fmla="*/ 4885055 h 4919345"/>
              <a:gd name="connisteX65" fmla="*/ 3237230 w 8853170"/>
              <a:gd name="connsiteY65" fmla="*/ 4885055 h 4919345"/>
              <a:gd name="connisteX66" fmla="*/ 3318510 w 8853170"/>
              <a:gd name="connsiteY66" fmla="*/ 4885055 h 4919345"/>
              <a:gd name="connisteX67" fmla="*/ 3411220 w 8853170"/>
              <a:gd name="connsiteY67" fmla="*/ 4896485 h 4919345"/>
              <a:gd name="connisteX68" fmla="*/ 3504565 w 8853170"/>
              <a:gd name="connsiteY68" fmla="*/ 4907915 h 4919345"/>
              <a:gd name="connisteX69" fmla="*/ 3608705 w 8853170"/>
              <a:gd name="connsiteY69" fmla="*/ 4907915 h 4919345"/>
              <a:gd name="connisteX70" fmla="*/ 3701415 w 8853170"/>
              <a:gd name="connsiteY70" fmla="*/ 4907915 h 4919345"/>
              <a:gd name="connisteX71" fmla="*/ 3817620 w 8853170"/>
              <a:gd name="connsiteY71" fmla="*/ 4907915 h 4919345"/>
              <a:gd name="connisteX72" fmla="*/ 3921760 w 8853170"/>
              <a:gd name="connsiteY72" fmla="*/ 4919345 h 4919345"/>
              <a:gd name="connisteX73" fmla="*/ 4015105 w 8853170"/>
              <a:gd name="connsiteY73" fmla="*/ 4919345 h 4919345"/>
              <a:gd name="connisteX74" fmla="*/ 4119245 w 8853170"/>
              <a:gd name="connsiteY74" fmla="*/ 4919345 h 4919345"/>
              <a:gd name="connisteX75" fmla="*/ 4211955 w 8853170"/>
              <a:gd name="connsiteY75" fmla="*/ 4919345 h 4919345"/>
              <a:gd name="connisteX76" fmla="*/ 4328160 w 8853170"/>
              <a:gd name="connsiteY76" fmla="*/ 4919345 h 4919345"/>
              <a:gd name="connisteX77" fmla="*/ 4409440 w 8853170"/>
              <a:gd name="connsiteY77" fmla="*/ 4919345 h 4919345"/>
              <a:gd name="connisteX78" fmla="*/ 4490720 w 8853170"/>
              <a:gd name="connsiteY78" fmla="*/ 4919345 h 4919345"/>
              <a:gd name="connisteX79" fmla="*/ 4572000 w 8853170"/>
              <a:gd name="connsiteY79" fmla="*/ 4919345 h 4919345"/>
              <a:gd name="connisteX80" fmla="*/ 4676140 w 8853170"/>
              <a:gd name="connsiteY80" fmla="*/ 4919345 h 4919345"/>
              <a:gd name="connisteX81" fmla="*/ 4757420 w 8853170"/>
              <a:gd name="connsiteY81" fmla="*/ 4919345 h 4919345"/>
              <a:gd name="connisteX82" fmla="*/ 4850130 w 8853170"/>
              <a:gd name="connsiteY82" fmla="*/ 4919345 h 4919345"/>
              <a:gd name="connisteX83" fmla="*/ 4942840 w 8853170"/>
              <a:gd name="connsiteY83" fmla="*/ 4919345 h 4919345"/>
              <a:gd name="connisteX84" fmla="*/ 5024120 w 8853170"/>
              <a:gd name="connsiteY84" fmla="*/ 4919345 h 4919345"/>
              <a:gd name="connisteX85" fmla="*/ 5093970 w 8853170"/>
              <a:gd name="connsiteY85" fmla="*/ 4919345 h 4919345"/>
              <a:gd name="connisteX86" fmla="*/ 5198110 w 8853170"/>
              <a:gd name="connsiteY86" fmla="*/ 4907915 h 4919345"/>
              <a:gd name="connisteX87" fmla="*/ 5267960 w 8853170"/>
              <a:gd name="connsiteY87" fmla="*/ 4896485 h 4919345"/>
              <a:gd name="connisteX88" fmla="*/ 5349240 w 8853170"/>
              <a:gd name="connsiteY88" fmla="*/ 4872990 h 4919345"/>
              <a:gd name="connisteX89" fmla="*/ 5430520 w 8853170"/>
              <a:gd name="connsiteY89" fmla="*/ 4850130 h 4919345"/>
              <a:gd name="connisteX90" fmla="*/ 5499735 w 8853170"/>
              <a:gd name="connsiteY90" fmla="*/ 4826635 h 4919345"/>
              <a:gd name="connisteX91" fmla="*/ 5581015 w 8853170"/>
              <a:gd name="connsiteY91" fmla="*/ 4803775 h 4919345"/>
              <a:gd name="connisteX92" fmla="*/ 5662295 w 8853170"/>
              <a:gd name="connsiteY92" fmla="*/ 4780280 h 4919345"/>
              <a:gd name="connisteX93" fmla="*/ 5732145 w 8853170"/>
              <a:gd name="connsiteY93" fmla="*/ 4768850 h 4919345"/>
              <a:gd name="connisteX94" fmla="*/ 5813425 w 8853170"/>
              <a:gd name="connsiteY94" fmla="*/ 4757420 h 4919345"/>
              <a:gd name="connisteX95" fmla="*/ 5894705 w 8853170"/>
              <a:gd name="connsiteY95" fmla="*/ 4757420 h 4919345"/>
              <a:gd name="connisteX96" fmla="*/ 5987415 w 8853170"/>
              <a:gd name="connsiteY96" fmla="*/ 4733925 h 4919345"/>
              <a:gd name="connisteX97" fmla="*/ 6091555 w 8853170"/>
              <a:gd name="connsiteY97" fmla="*/ 4733925 h 4919345"/>
              <a:gd name="connisteX98" fmla="*/ 6172835 w 8853170"/>
              <a:gd name="connsiteY98" fmla="*/ 4733925 h 4919345"/>
              <a:gd name="connisteX99" fmla="*/ 6254115 w 8853170"/>
              <a:gd name="connsiteY99" fmla="*/ 4733925 h 4919345"/>
              <a:gd name="connisteX100" fmla="*/ 6323965 w 8853170"/>
              <a:gd name="connsiteY100" fmla="*/ 4733925 h 4919345"/>
              <a:gd name="connisteX101" fmla="*/ 6393180 w 8853170"/>
              <a:gd name="connsiteY101" fmla="*/ 4733925 h 4919345"/>
              <a:gd name="connisteX102" fmla="*/ 6463030 w 8853170"/>
              <a:gd name="connsiteY102" fmla="*/ 4733925 h 4919345"/>
              <a:gd name="connisteX103" fmla="*/ 6532245 w 8853170"/>
              <a:gd name="connsiteY103" fmla="*/ 4733925 h 4919345"/>
              <a:gd name="connisteX104" fmla="*/ 6613525 w 8853170"/>
              <a:gd name="connsiteY104" fmla="*/ 4733925 h 4919345"/>
              <a:gd name="connisteX105" fmla="*/ 6683375 w 8853170"/>
              <a:gd name="connsiteY105" fmla="*/ 4733925 h 4919345"/>
              <a:gd name="connisteX106" fmla="*/ 6787515 w 8853170"/>
              <a:gd name="connsiteY106" fmla="*/ 4733925 h 4919345"/>
              <a:gd name="connisteX107" fmla="*/ 6868795 w 8853170"/>
              <a:gd name="connsiteY107" fmla="*/ 4733925 h 4919345"/>
              <a:gd name="connisteX108" fmla="*/ 6938645 w 8853170"/>
              <a:gd name="connsiteY108" fmla="*/ 4722495 h 4919345"/>
              <a:gd name="connisteX109" fmla="*/ 7054850 w 8853170"/>
              <a:gd name="connsiteY109" fmla="*/ 4722495 h 4919345"/>
              <a:gd name="connisteX110" fmla="*/ 7158990 w 8853170"/>
              <a:gd name="connsiteY110" fmla="*/ 4711065 h 4919345"/>
              <a:gd name="connisteX111" fmla="*/ 7228840 w 8853170"/>
              <a:gd name="connsiteY111" fmla="*/ 4711065 h 4919345"/>
              <a:gd name="connisteX112" fmla="*/ 7310120 w 8853170"/>
              <a:gd name="connsiteY112" fmla="*/ 4711065 h 4919345"/>
              <a:gd name="connisteX113" fmla="*/ 7402830 w 8853170"/>
              <a:gd name="connsiteY113" fmla="*/ 4711065 h 4919345"/>
              <a:gd name="connisteX114" fmla="*/ 7495540 w 8853170"/>
              <a:gd name="connsiteY114" fmla="*/ 4711065 h 4919345"/>
              <a:gd name="connisteX115" fmla="*/ 7565390 w 8853170"/>
              <a:gd name="connsiteY115" fmla="*/ 4711065 h 4919345"/>
              <a:gd name="connisteX116" fmla="*/ 7646670 w 8853170"/>
              <a:gd name="connsiteY116" fmla="*/ 4711065 h 4919345"/>
              <a:gd name="connisteX117" fmla="*/ 7727315 w 8853170"/>
              <a:gd name="connsiteY117" fmla="*/ 4711065 h 4919345"/>
              <a:gd name="connisteX118" fmla="*/ 7808595 w 8853170"/>
              <a:gd name="connsiteY118" fmla="*/ 4711065 h 4919345"/>
              <a:gd name="connisteX119" fmla="*/ 7878445 w 8853170"/>
              <a:gd name="connsiteY119" fmla="*/ 4687570 h 4919345"/>
              <a:gd name="connisteX120" fmla="*/ 7948295 w 8853170"/>
              <a:gd name="connsiteY120" fmla="*/ 4676140 h 4919345"/>
              <a:gd name="connisteX121" fmla="*/ 8029575 w 8853170"/>
              <a:gd name="connsiteY121" fmla="*/ 4676140 h 4919345"/>
              <a:gd name="connisteX122" fmla="*/ 8110220 w 8853170"/>
              <a:gd name="connsiteY122" fmla="*/ 4652645 h 4919345"/>
              <a:gd name="connisteX123" fmla="*/ 8180070 w 8853170"/>
              <a:gd name="connsiteY123" fmla="*/ 4629785 h 4919345"/>
              <a:gd name="connisteX124" fmla="*/ 8249920 w 8853170"/>
              <a:gd name="connsiteY124" fmla="*/ 4629785 h 4919345"/>
              <a:gd name="connisteX125" fmla="*/ 8319135 w 8853170"/>
              <a:gd name="connsiteY125" fmla="*/ 4617720 h 4919345"/>
              <a:gd name="connisteX126" fmla="*/ 8388985 w 8853170"/>
              <a:gd name="connsiteY126" fmla="*/ 4594860 h 4919345"/>
              <a:gd name="connisteX127" fmla="*/ 8458835 w 8853170"/>
              <a:gd name="connsiteY127" fmla="*/ 4559935 h 4919345"/>
              <a:gd name="connisteX128" fmla="*/ 8540115 w 8853170"/>
              <a:gd name="connsiteY128" fmla="*/ 4513580 h 4919345"/>
              <a:gd name="connisteX129" fmla="*/ 8597900 w 8853170"/>
              <a:gd name="connsiteY129" fmla="*/ 4443730 h 4919345"/>
              <a:gd name="connisteX130" fmla="*/ 8644255 w 8853170"/>
              <a:gd name="connsiteY130" fmla="*/ 4351020 h 4919345"/>
              <a:gd name="connisteX131" fmla="*/ 8655685 w 8853170"/>
              <a:gd name="connsiteY131" fmla="*/ 4258310 h 4919345"/>
              <a:gd name="connisteX132" fmla="*/ 8679180 w 8853170"/>
              <a:gd name="connsiteY132" fmla="*/ 4188460 h 4919345"/>
              <a:gd name="connisteX133" fmla="*/ 8690610 w 8853170"/>
              <a:gd name="connsiteY133" fmla="*/ 4119245 h 4919345"/>
              <a:gd name="connisteX134" fmla="*/ 8702040 w 8853170"/>
              <a:gd name="connsiteY134" fmla="*/ 4025900 h 4919345"/>
              <a:gd name="connisteX135" fmla="*/ 8702040 w 8853170"/>
              <a:gd name="connsiteY135" fmla="*/ 3956685 h 4919345"/>
              <a:gd name="connisteX136" fmla="*/ 8702040 w 8853170"/>
              <a:gd name="connsiteY136" fmla="*/ 3886835 h 4919345"/>
              <a:gd name="connisteX137" fmla="*/ 8714105 w 8853170"/>
              <a:gd name="connsiteY137" fmla="*/ 3805555 h 4919345"/>
              <a:gd name="connisteX138" fmla="*/ 8725535 w 8853170"/>
              <a:gd name="connsiteY138" fmla="*/ 3736340 h 4919345"/>
              <a:gd name="connisteX139" fmla="*/ 8725535 w 8853170"/>
              <a:gd name="connsiteY139" fmla="*/ 3666490 h 4919345"/>
              <a:gd name="connisteX140" fmla="*/ 8725535 w 8853170"/>
              <a:gd name="connsiteY140" fmla="*/ 3596640 h 4919345"/>
              <a:gd name="connisteX141" fmla="*/ 8714105 w 8853170"/>
              <a:gd name="connsiteY141" fmla="*/ 3492500 h 4919345"/>
              <a:gd name="connisteX142" fmla="*/ 8714105 w 8853170"/>
              <a:gd name="connsiteY142" fmla="*/ 3422650 h 4919345"/>
              <a:gd name="connisteX143" fmla="*/ 8702040 w 8853170"/>
              <a:gd name="connsiteY143" fmla="*/ 3318510 h 4919345"/>
              <a:gd name="connisteX144" fmla="*/ 8702040 w 8853170"/>
              <a:gd name="connsiteY144" fmla="*/ 3248660 h 4919345"/>
              <a:gd name="connisteX145" fmla="*/ 8702040 w 8853170"/>
              <a:gd name="connsiteY145" fmla="*/ 3167380 h 4919345"/>
              <a:gd name="connisteX146" fmla="*/ 8702040 w 8853170"/>
              <a:gd name="connsiteY146" fmla="*/ 3051810 h 4919345"/>
              <a:gd name="connisteX147" fmla="*/ 8679180 w 8853170"/>
              <a:gd name="connsiteY147" fmla="*/ 2970530 h 4919345"/>
              <a:gd name="connisteX148" fmla="*/ 8679180 w 8853170"/>
              <a:gd name="connsiteY148" fmla="*/ 2900680 h 4919345"/>
              <a:gd name="connisteX149" fmla="*/ 8679180 w 8853170"/>
              <a:gd name="connsiteY149" fmla="*/ 2830830 h 4919345"/>
              <a:gd name="connisteX150" fmla="*/ 8667115 w 8853170"/>
              <a:gd name="connsiteY150" fmla="*/ 2761615 h 4919345"/>
              <a:gd name="connisteX151" fmla="*/ 8667115 w 8853170"/>
              <a:gd name="connsiteY151" fmla="*/ 2680335 h 4919345"/>
              <a:gd name="connisteX152" fmla="*/ 8667115 w 8853170"/>
              <a:gd name="connsiteY152" fmla="*/ 2587625 h 4919345"/>
              <a:gd name="connisteX153" fmla="*/ 8667115 w 8853170"/>
              <a:gd name="connsiteY153" fmla="*/ 2517775 h 4919345"/>
              <a:gd name="connisteX154" fmla="*/ 8667115 w 8853170"/>
              <a:gd name="connsiteY154" fmla="*/ 2448560 h 4919345"/>
              <a:gd name="connisteX155" fmla="*/ 8667115 w 8853170"/>
              <a:gd name="connsiteY155" fmla="*/ 2378710 h 4919345"/>
              <a:gd name="connisteX156" fmla="*/ 8667115 w 8853170"/>
              <a:gd name="connsiteY156" fmla="*/ 2273935 h 4919345"/>
              <a:gd name="connisteX157" fmla="*/ 8667115 w 8853170"/>
              <a:gd name="connsiteY157" fmla="*/ 2158365 h 4919345"/>
              <a:gd name="connisteX158" fmla="*/ 8667115 w 8853170"/>
              <a:gd name="connsiteY158" fmla="*/ 2088515 h 4919345"/>
              <a:gd name="connisteX159" fmla="*/ 8667115 w 8853170"/>
              <a:gd name="connsiteY159" fmla="*/ 2018665 h 4919345"/>
              <a:gd name="connisteX160" fmla="*/ 8679180 w 8853170"/>
              <a:gd name="connsiteY160" fmla="*/ 1938020 h 4919345"/>
              <a:gd name="connisteX161" fmla="*/ 8679180 w 8853170"/>
              <a:gd name="connsiteY161" fmla="*/ 1856740 h 4919345"/>
              <a:gd name="connisteX162" fmla="*/ 8690610 w 8853170"/>
              <a:gd name="connsiteY162" fmla="*/ 1786890 h 4919345"/>
              <a:gd name="connisteX163" fmla="*/ 8725535 w 8853170"/>
              <a:gd name="connsiteY163" fmla="*/ 1694180 h 4919345"/>
              <a:gd name="connisteX164" fmla="*/ 8736965 w 8853170"/>
              <a:gd name="connsiteY164" fmla="*/ 1624330 h 4919345"/>
              <a:gd name="connisteX165" fmla="*/ 8760460 w 8853170"/>
              <a:gd name="connsiteY165" fmla="*/ 1543050 h 4919345"/>
              <a:gd name="connisteX166" fmla="*/ 8783320 w 8853170"/>
              <a:gd name="connsiteY166" fmla="*/ 1473835 h 4919345"/>
              <a:gd name="connisteX167" fmla="*/ 8806815 w 8853170"/>
              <a:gd name="connsiteY167" fmla="*/ 1403985 h 4919345"/>
              <a:gd name="connisteX168" fmla="*/ 8829675 w 8853170"/>
              <a:gd name="connsiteY168" fmla="*/ 1334135 h 4919345"/>
              <a:gd name="connisteX169" fmla="*/ 8841740 w 8853170"/>
              <a:gd name="connsiteY169" fmla="*/ 1264920 h 4919345"/>
              <a:gd name="connisteX170" fmla="*/ 8853170 w 8853170"/>
              <a:gd name="connsiteY170" fmla="*/ 1195070 h 4919345"/>
              <a:gd name="connisteX171" fmla="*/ 8853170 w 8853170"/>
              <a:gd name="connsiteY171" fmla="*/ 1113790 h 4919345"/>
              <a:gd name="connisteX172" fmla="*/ 8806815 w 8853170"/>
              <a:gd name="connsiteY172" fmla="*/ 1032510 h 4919345"/>
              <a:gd name="connisteX173" fmla="*/ 8725535 w 8853170"/>
              <a:gd name="connsiteY173" fmla="*/ 986155 h 4919345"/>
              <a:gd name="connisteX174" fmla="*/ 8655685 w 8853170"/>
              <a:gd name="connsiteY174" fmla="*/ 939800 h 4919345"/>
              <a:gd name="connisteX175" fmla="*/ 8562975 w 8853170"/>
              <a:gd name="connsiteY175" fmla="*/ 916940 h 4919345"/>
              <a:gd name="connisteX176" fmla="*/ 8446770 w 8853170"/>
              <a:gd name="connsiteY176" fmla="*/ 870585 h 4919345"/>
              <a:gd name="connisteX177" fmla="*/ 8377555 w 8853170"/>
              <a:gd name="connsiteY177" fmla="*/ 858520 h 4919345"/>
              <a:gd name="connisteX178" fmla="*/ 8307705 w 8853170"/>
              <a:gd name="connsiteY178" fmla="*/ 812165 h 4919345"/>
              <a:gd name="connisteX179" fmla="*/ 8226425 w 8853170"/>
              <a:gd name="connsiteY179" fmla="*/ 812165 h 4919345"/>
              <a:gd name="connisteX180" fmla="*/ 8122285 w 8853170"/>
              <a:gd name="connsiteY180" fmla="*/ 800735 h 4919345"/>
              <a:gd name="connisteX181" fmla="*/ 8029575 w 8853170"/>
              <a:gd name="connsiteY181" fmla="*/ 789305 h 4919345"/>
              <a:gd name="connisteX182" fmla="*/ 7924800 w 8853170"/>
              <a:gd name="connsiteY182" fmla="*/ 765810 h 4919345"/>
              <a:gd name="connisteX183" fmla="*/ 7832090 w 8853170"/>
              <a:gd name="connsiteY183" fmla="*/ 754380 h 4919345"/>
              <a:gd name="connisteX184" fmla="*/ 7739380 w 8853170"/>
              <a:gd name="connsiteY184" fmla="*/ 742950 h 4919345"/>
              <a:gd name="connisteX185" fmla="*/ 7623175 w 8853170"/>
              <a:gd name="connsiteY185" fmla="*/ 719455 h 4919345"/>
              <a:gd name="connisteX186" fmla="*/ 7495540 w 8853170"/>
              <a:gd name="connsiteY186" fmla="*/ 695960 h 4919345"/>
              <a:gd name="connisteX187" fmla="*/ 7425690 w 8853170"/>
              <a:gd name="connsiteY187" fmla="*/ 695960 h 4919345"/>
              <a:gd name="connisteX188" fmla="*/ 7332980 w 8853170"/>
              <a:gd name="connsiteY188" fmla="*/ 673100 h 4919345"/>
              <a:gd name="connisteX189" fmla="*/ 7217410 w 8853170"/>
              <a:gd name="connsiteY189" fmla="*/ 649605 h 4919345"/>
              <a:gd name="connisteX190" fmla="*/ 7136130 w 8853170"/>
              <a:gd name="connsiteY190" fmla="*/ 649605 h 4919345"/>
              <a:gd name="connisteX191" fmla="*/ 7042785 w 8853170"/>
              <a:gd name="connsiteY191" fmla="*/ 638175 h 4919345"/>
              <a:gd name="connisteX192" fmla="*/ 6950075 w 8853170"/>
              <a:gd name="connsiteY192" fmla="*/ 626745 h 4919345"/>
              <a:gd name="connisteX193" fmla="*/ 6857365 w 8853170"/>
              <a:gd name="connsiteY193" fmla="*/ 591820 h 4919345"/>
              <a:gd name="connisteX194" fmla="*/ 6764655 w 8853170"/>
              <a:gd name="connsiteY194" fmla="*/ 580390 h 4919345"/>
              <a:gd name="connisteX195" fmla="*/ 6694805 w 8853170"/>
              <a:gd name="connsiteY195" fmla="*/ 568325 h 4919345"/>
              <a:gd name="connisteX196" fmla="*/ 6613525 w 8853170"/>
              <a:gd name="connsiteY196" fmla="*/ 556895 h 4919345"/>
              <a:gd name="connisteX197" fmla="*/ 6520815 w 8853170"/>
              <a:gd name="connsiteY197" fmla="*/ 521970 h 4919345"/>
              <a:gd name="connisteX198" fmla="*/ 6439535 w 8853170"/>
              <a:gd name="connsiteY198" fmla="*/ 499110 h 4919345"/>
              <a:gd name="connisteX199" fmla="*/ 6358255 w 8853170"/>
              <a:gd name="connsiteY199" fmla="*/ 487680 h 4919345"/>
              <a:gd name="connisteX200" fmla="*/ 6254115 w 8853170"/>
              <a:gd name="connsiteY200" fmla="*/ 452755 h 4919345"/>
              <a:gd name="connisteX201" fmla="*/ 6184265 w 8853170"/>
              <a:gd name="connsiteY201" fmla="*/ 440690 h 4919345"/>
              <a:gd name="connisteX202" fmla="*/ 6091555 w 8853170"/>
              <a:gd name="connsiteY202" fmla="*/ 406400 h 4919345"/>
              <a:gd name="connisteX203" fmla="*/ 6010275 w 8853170"/>
              <a:gd name="connsiteY203" fmla="*/ 382905 h 4919345"/>
              <a:gd name="connisteX204" fmla="*/ 5941060 w 8853170"/>
              <a:gd name="connsiteY204" fmla="*/ 371475 h 4919345"/>
              <a:gd name="connisteX205" fmla="*/ 5871210 w 8853170"/>
              <a:gd name="connsiteY205" fmla="*/ 371475 h 4919345"/>
              <a:gd name="connisteX206" fmla="*/ 5755005 w 8853170"/>
              <a:gd name="connsiteY206" fmla="*/ 347980 h 4919345"/>
              <a:gd name="connisteX207" fmla="*/ 5662295 w 8853170"/>
              <a:gd name="connsiteY207" fmla="*/ 336550 h 4919345"/>
              <a:gd name="connisteX208" fmla="*/ 5569585 w 8853170"/>
              <a:gd name="connsiteY208" fmla="*/ 325120 h 4919345"/>
              <a:gd name="connisteX209" fmla="*/ 5488305 w 8853170"/>
              <a:gd name="connsiteY209" fmla="*/ 313055 h 4919345"/>
              <a:gd name="connisteX210" fmla="*/ 5372100 w 8853170"/>
              <a:gd name="connsiteY210" fmla="*/ 290195 h 4919345"/>
              <a:gd name="connisteX211" fmla="*/ 5279390 w 8853170"/>
              <a:gd name="connsiteY211" fmla="*/ 278765 h 4919345"/>
              <a:gd name="connisteX212" fmla="*/ 5198110 w 8853170"/>
              <a:gd name="connsiteY212" fmla="*/ 266700 h 4919345"/>
              <a:gd name="connisteX213" fmla="*/ 5105400 w 8853170"/>
              <a:gd name="connsiteY213" fmla="*/ 255270 h 4919345"/>
              <a:gd name="connisteX214" fmla="*/ 5001260 w 8853170"/>
              <a:gd name="connsiteY214" fmla="*/ 232410 h 4919345"/>
              <a:gd name="connisteX215" fmla="*/ 4873625 w 8853170"/>
              <a:gd name="connsiteY215" fmla="*/ 208915 h 4919345"/>
              <a:gd name="connisteX216" fmla="*/ 4780280 w 8853170"/>
              <a:gd name="connsiteY216" fmla="*/ 197485 h 4919345"/>
              <a:gd name="connisteX217" fmla="*/ 4711065 w 8853170"/>
              <a:gd name="connsiteY217" fmla="*/ 173990 h 4919345"/>
              <a:gd name="connisteX218" fmla="*/ 4629785 w 8853170"/>
              <a:gd name="connsiteY218" fmla="*/ 162560 h 4919345"/>
              <a:gd name="connisteX219" fmla="*/ 4548505 w 8853170"/>
              <a:gd name="connsiteY219" fmla="*/ 162560 h 4919345"/>
              <a:gd name="connisteX220" fmla="*/ 4478655 w 8853170"/>
              <a:gd name="connsiteY220" fmla="*/ 162560 h 4919345"/>
              <a:gd name="connisteX221" fmla="*/ 4409440 w 8853170"/>
              <a:gd name="connsiteY221" fmla="*/ 139065 h 4919345"/>
              <a:gd name="connisteX222" fmla="*/ 4281805 w 8853170"/>
              <a:gd name="connsiteY222" fmla="*/ 116205 h 4919345"/>
              <a:gd name="connisteX223" fmla="*/ 4211955 w 8853170"/>
              <a:gd name="connsiteY223" fmla="*/ 116205 h 4919345"/>
              <a:gd name="connisteX224" fmla="*/ 4119245 w 8853170"/>
              <a:gd name="connsiteY224" fmla="*/ 116205 h 4919345"/>
              <a:gd name="connisteX225" fmla="*/ 4049395 w 8853170"/>
              <a:gd name="connsiteY225" fmla="*/ 116205 h 4919345"/>
              <a:gd name="connisteX226" fmla="*/ 3933825 w 8853170"/>
              <a:gd name="connsiteY226" fmla="*/ 104775 h 4919345"/>
              <a:gd name="connisteX227" fmla="*/ 3840480 w 8853170"/>
              <a:gd name="connsiteY227" fmla="*/ 104775 h 4919345"/>
              <a:gd name="connisteX228" fmla="*/ 3759835 w 8853170"/>
              <a:gd name="connsiteY228" fmla="*/ 104775 h 4919345"/>
              <a:gd name="connisteX229" fmla="*/ 3666490 w 8853170"/>
              <a:gd name="connsiteY229" fmla="*/ 92710 h 4919345"/>
              <a:gd name="connisteX230" fmla="*/ 3585210 w 8853170"/>
              <a:gd name="connsiteY230" fmla="*/ 81280 h 4919345"/>
              <a:gd name="connisteX231" fmla="*/ 3469640 w 8853170"/>
              <a:gd name="connsiteY231" fmla="*/ 46355 h 4919345"/>
              <a:gd name="connisteX232" fmla="*/ 3364865 w 8853170"/>
              <a:gd name="connsiteY232" fmla="*/ 34925 h 4919345"/>
              <a:gd name="connisteX233" fmla="*/ 3260725 w 8853170"/>
              <a:gd name="connsiteY233" fmla="*/ 34925 h 4919345"/>
              <a:gd name="connisteX234" fmla="*/ 3168015 w 8853170"/>
              <a:gd name="connsiteY234" fmla="*/ 34925 h 4919345"/>
              <a:gd name="connisteX235" fmla="*/ 3051810 w 8853170"/>
              <a:gd name="connsiteY235" fmla="*/ 0 h 4919345"/>
              <a:gd name="connisteX236" fmla="*/ 2889250 w 8853170"/>
              <a:gd name="connsiteY236" fmla="*/ 0 h 4919345"/>
              <a:gd name="connisteX237" fmla="*/ 2807970 w 8853170"/>
              <a:gd name="connsiteY237" fmla="*/ 0 h 4919345"/>
              <a:gd name="connisteX238" fmla="*/ 2715260 w 8853170"/>
              <a:gd name="connsiteY238" fmla="*/ 0 h 4919345"/>
              <a:gd name="connisteX239" fmla="*/ 2622550 w 8853170"/>
              <a:gd name="connsiteY239" fmla="*/ 0 h 4919345"/>
              <a:gd name="connisteX240" fmla="*/ 2541270 w 8853170"/>
              <a:gd name="connsiteY240" fmla="*/ 0 h 4919345"/>
              <a:gd name="connisteX241" fmla="*/ 2459990 w 8853170"/>
              <a:gd name="connsiteY241" fmla="*/ 0 h 4919345"/>
              <a:gd name="connisteX242" fmla="*/ 2332355 w 8853170"/>
              <a:gd name="connsiteY242" fmla="*/ 0 h 4919345"/>
              <a:gd name="connisteX243" fmla="*/ 2262505 w 8853170"/>
              <a:gd name="connsiteY243" fmla="*/ 0 h 4919345"/>
              <a:gd name="connisteX244" fmla="*/ 2158365 w 8853170"/>
              <a:gd name="connsiteY244" fmla="*/ 0 h 4919345"/>
              <a:gd name="connisteX245" fmla="*/ 2088515 w 8853170"/>
              <a:gd name="connsiteY245" fmla="*/ 0 h 4919345"/>
              <a:gd name="connisteX246" fmla="*/ 1995805 w 8853170"/>
              <a:gd name="connsiteY246" fmla="*/ 0 h 4919345"/>
              <a:gd name="connisteX247" fmla="*/ 1891665 w 8853170"/>
              <a:gd name="connsiteY247" fmla="*/ 0 h 4919345"/>
              <a:gd name="connisteX248" fmla="*/ 1786890 w 8853170"/>
              <a:gd name="connsiteY248" fmla="*/ 23495 h 4919345"/>
              <a:gd name="connisteX249" fmla="*/ 1717675 w 8853170"/>
              <a:gd name="connsiteY249" fmla="*/ 46355 h 4919345"/>
              <a:gd name="connisteX250" fmla="*/ 1647825 w 8853170"/>
              <a:gd name="connsiteY250" fmla="*/ 58420 h 4919345"/>
              <a:gd name="connisteX251" fmla="*/ 1577975 w 8853170"/>
              <a:gd name="connsiteY251" fmla="*/ 69850 h 4919345"/>
              <a:gd name="connisteX252" fmla="*/ 1508760 w 8853170"/>
              <a:gd name="connsiteY252" fmla="*/ 104775 h 4919345"/>
              <a:gd name="connisteX253" fmla="*/ 1427480 w 8853170"/>
              <a:gd name="connsiteY253" fmla="*/ 151130 h 4919345"/>
              <a:gd name="connisteX254" fmla="*/ 1346200 w 8853170"/>
              <a:gd name="connsiteY254" fmla="*/ 197485 h 4919345"/>
              <a:gd name="connisteX255" fmla="*/ 1264920 w 8853170"/>
              <a:gd name="connsiteY255" fmla="*/ 243840 h 4919345"/>
              <a:gd name="connisteX256" fmla="*/ 1195070 w 8853170"/>
              <a:gd name="connsiteY256" fmla="*/ 325120 h 4919345"/>
              <a:gd name="connisteX257" fmla="*/ 1102360 w 8853170"/>
              <a:gd name="connsiteY257" fmla="*/ 394335 h 4919345"/>
              <a:gd name="connisteX258" fmla="*/ 1044575 w 8853170"/>
              <a:gd name="connsiteY258" fmla="*/ 464185 h 4919345"/>
              <a:gd name="connisteX259" fmla="*/ 974725 w 8853170"/>
              <a:gd name="connsiteY259" fmla="*/ 510540 h 4919345"/>
              <a:gd name="connisteX260" fmla="*/ 893445 w 8853170"/>
              <a:gd name="connsiteY260" fmla="*/ 556895 h 4919345"/>
              <a:gd name="connisteX261" fmla="*/ 824230 w 8853170"/>
              <a:gd name="connsiteY261" fmla="*/ 568325 h 4919345"/>
              <a:gd name="connisteX262" fmla="*/ 754380 w 8853170"/>
              <a:gd name="connsiteY262" fmla="*/ 591820 h 4919345"/>
              <a:gd name="connisteX263" fmla="*/ 673100 w 8853170"/>
              <a:gd name="connsiteY263" fmla="*/ 615315 h 4919345"/>
              <a:gd name="connisteX264" fmla="*/ 603885 w 8853170"/>
              <a:gd name="connsiteY264" fmla="*/ 615315 h 4919345"/>
              <a:gd name="connisteX265" fmla="*/ 534035 w 8853170"/>
              <a:gd name="connsiteY265" fmla="*/ 626745 h 4919345"/>
              <a:gd name="connisteX266" fmla="*/ 464185 w 8853170"/>
              <a:gd name="connsiteY266" fmla="*/ 649605 h 4919345"/>
              <a:gd name="connisteX267" fmla="*/ 394970 w 8853170"/>
              <a:gd name="connsiteY267" fmla="*/ 649605 h 4919345"/>
              <a:gd name="connisteX268" fmla="*/ 325120 w 8853170"/>
              <a:gd name="connsiteY268" fmla="*/ 684530 h 4919345"/>
              <a:gd name="connisteX269" fmla="*/ 302260 w 8853170"/>
              <a:gd name="connsiteY269" fmla="*/ 695960 h 4919345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  <a:cxn ang="0">
                <a:pos x="connisteX176" y="connsiteY176"/>
              </a:cxn>
              <a:cxn ang="0">
                <a:pos x="connisteX177" y="connsiteY177"/>
              </a:cxn>
              <a:cxn ang="0">
                <a:pos x="connisteX178" y="connsiteY178"/>
              </a:cxn>
              <a:cxn ang="0">
                <a:pos x="connisteX179" y="connsiteY179"/>
              </a:cxn>
              <a:cxn ang="0">
                <a:pos x="connisteX180" y="connsiteY180"/>
              </a:cxn>
              <a:cxn ang="0">
                <a:pos x="connisteX181" y="connsiteY181"/>
              </a:cxn>
              <a:cxn ang="0">
                <a:pos x="connisteX182" y="connsiteY182"/>
              </a:cxn>
              <a:cxn ang="0">
                <a:pos x="connisteX183" y="connsiteY183"/>
              </a:cxn>
              <a:cxn ang="0">
                <a:pos x="connisteX184" y="connsiteY184"/>
              </a:cxn>
              <a:cxn ang="0">
                <a:pos x="connisteX185" y="connsiteY185"/>
              </a:cxn>
              <a:cxn ang="0">
                <a:pos x="connisteX186" y="connsiteY186"/>
              </a:cxn>
              <a:cxn ang="0">
                <a:pos x="connisteX187" y="connsiteY187"/>
              </a:cxn>
              <a:cxn ang="0">
                <a:pos x="connisteX188" y="connsiteY188"/>
              </a:cxn>
              <a:cxn ang="0">
                <a:pos x="connisteX189" y="connsiteY189"/>
              </a:cxn>
              <a:cxn ang="0">
                <a:pos x="connisteX190" y="connsiteY190"/>
              </a:cxn>
              <a:cxn ang="0">
                <a:pos x="connisteX191" y="connsiteY191"/>
              </a:cxn>
              <a:cxn ang="0">
                <a:pos x="connisteX192" y="connsiteY192"/>
              </a:cxn>
              <a:cxn ang="0">
                <a:pos x="connisteX193" y="connsiteY193"/>
              </a:cxn>
              <a:cxn ang="0">
                <a:pos x="connisteX194" y="connsiteY194"/>
              </a:cxn>
              <a:cxn ang="0">
                <a:pos x="connisteX195" y="connsiteY195"/>
              </a:cxn>
              <a:cxn ang="0">
                <a:pos x="connisteX196" y="connsiteY196"/>
              </a:cxn>
              <a:cxn ang="0">
                <a:pos x="connisteX197" y="connsiteY197"/>
              </a:cxn>
              <a:cxn ang="0">
                <a:pos x="connisteX198" y="connsiteY198"/>
              </a:cxn>
              <a:cxn ang="0">
                <a:pos x="connisteX199" y="connsiteY199"/>
              </a:cxn>
              <a:cxn ang="0">
                <a:pos x="connisteX200" y="connsiteY200"/>
              </a:cxn>
              <a:cxn ang="0">
                <a:pos x="connisteX201" y="connsiteY201"/>
              </a:cxn>
              <a:cxn ang="0">
                <a:pos x="connisteX202" y="connsiteY202"/>
              </a:cxn>
              <a:cxn ang="0">
                <a:pos x="connisteX203" y="connsiteY203"/>
              </a:cxn>
              <a:cxn ang="0">
                <a:pos x="connisteX204" y="connsiteY204"/>
              </a:cxn>
              <a:cxn ang="0">
                <a:pos x="connisteX205" y="connsiteY205"/>
              </a:cxn>
              <a:cxn ang="0">
                <a:pos x="connisteX206" y="connsiteY206"/>
              </a:cxn>
              <a:cxn ang="0">
                <a:pos x="connisteX207" y="connsiteY207"/>
              </a:cxn>
              <a:cxn ang="0">
                <a:pos x="connisteX208" y="connsiteY208"/>
              </a:cxn>
              <a:cxn ang="0">
                <a:pos x="connisteX209" y="connsiteY209"/>
              </a:cxn>
              <a:cxn ang="0">
                <a:pos x="connisteX210" y="connsiteY210"/>
              </a:cxn>
              <a:cxn ang="0">
                <a:pos x="connisteX211" y="connsiteY211"/>
              </a:cxn>
              <a:cxn ang="0">
                <a:pos x="connisteX212" y="connsiteY212"/>
              </a:cxn>
              <a:cxn ang="0">
                <a:pos x="connisteX213" y="connsiteY213"/>
              </a:cxn>
              <a:cxn ang="0">
                <a:pos x="connisteX214" y="connsiteY214"/>
              </a:cxn>
              <a:cxn ang="0">
                <a:pos x="connisteX215" y="connsiteY215"/>
              </a:cxn>
              <a:cxn ang="0">
                <a:pos x="connisteX216" y="connsiteY216"/>
              </a:cxn>
              <a:cxn ang="0">
                <a:pos x="connisteX217" y="connsiteY217"/>
              </a:cxn>
              <a:cxn ang="0">
                <a:pos x="connisteX218" y="connsiteY218"/>
              </a:cxn>
              <a:cxn ang="0">
                <a:pos x="connisteX219" y="connsiteY219"/>
              </a:cxn>
              <a:cxn ang="0">
                <a:pos x="connisteX220" y="connsiteY220"/>
              </a:cxn>
              <a:cxn ang="0">
                <a:pos x="connisteX221" y="connsiteY221"/>
              </a:cxn>
              <a:cxn ang="0">
                <a:pos x="connisteX222" y="connsiteY222"/>
              </a:cxn>
              <a:cxn ang="0">
                <a:pos x="connisteX223" y="connsiteY223"/>
              </a:cxn>
              <a:cxn ang="0">
                <a:pos x="connisteX224" y="connsiteY224"/>
              </a:cxn>
              <a:cxn ang="0">
                <a:pos x="connisteX225" y="connsiteY225"/>
              </a:cxn>
              <a:cxn ang="0">
                <a:pos x="connisteX226" y="connsiteY226"/>
              </a:cxn>
              <a:cxn ang="0">
                <a:pos x="connisteX227" y="connsiteY227"/>
              </a:cxn>
              <a:cxn ang="0">
                <a:pos x="connisteX228" y="connsiteY228"/>
              </a:cxn>
              <a:cxn ang="0">
                <a:pos x="connisteX229" y="connsiteY229"/>
              </a:cxn>
              <a:cxn ang="0">
                <a:pos x="connisteX230" y="connsiteY230"/>
              </a:cxn>
              <a:cxn ang="0">
                <a:pos x="connisteX231" y="connsiteY231"/>
              </a:cxn>
              <a:cxn ang="0">
                <a:pos x="connisteX232" y="connsiteY232"/>
              </a:cxn>
              <a:cxn ang="0">
                <a:pos x="connisteX233" y="connsiteY233"/>
              </a:cxn>
              <a:cxn ang="0">
                <a:pos x="connisteX234" y="connsiteY234"/>
              </a:cxn>
              <a:cxn ang="0">
                <a:pos x="connisteX235" y="connsiteY235"/>
              </a:cxn>
              <a:cxn ang="0">
                <a:pos x="connisteX236" y="connsiteY236"/>
              </a:cxn>
              <a:cxn ang="0">
                <a:pos x="connisteX237" y="connsiteY237"/>
              </a:cxn>
              <a:cxn ang="0">
                <a:pos x="connisteX238" y="connsiteY238"/>
              </a:cxn>
              <a:cxn ang="0">
                <a:pos x="connisteX239" y="connsiteY239"/>
              </a:cxn>
              <a:cxn ang="0">
                <a:pos x="connisteX240" y="connsiteY240"/>
              </a:cxn>
              <a:cxn ang="0">
                <a:pos x="connisteX241" y="connsiteY241"/>
              </a:cxn>
              <a:cxn ang="0">
                <a:pos x="connisteX242" y="connsiteY242"/>
              </a:cxn>
              <a:cxn ang="0">
                <a:pos x="connisteX243" y="connsiteY243"/>
              </a:cxn>
              <a:cxn ang="0">
                <a:pos x="connisteX244" y="connsiteY244"/>
              </a:cxn>
              <a:cxn ang="0">
                <a:pos x="connisteX245" y="connsiteY245"/>
              </a:cxn>
              <a:cxn ang="0">
                <a:pos x="connisteX246" y="connsiteY246"/>
              </a:cxn>
              <a:cxn ang="0">
                <a:pos x="connisteX247" y="connsiteY247"/>
              </a:cxn>
              <a:cxn ang="0">
                <a:pos x="connisteX248" y="connsiteY248"/>
              </a:cxn>
              <a:cxn ang="0">
                <a:pos x="connisteX249" y="connsiteY249"/>
              </a:cxn>
              <a:cxn ang="0">
                <a:pos x="connisteX250" y="connsiteY250"/>
              </a:cxn>
              <a:cxn ang="0">
                <a:pos x="connisteX251" y="connsiteY251"/>
              </a:cxn>
              <a:cxn ang="0">
                <a:pos x="connisteX252" y="connsiteY252"/>
              </a:cxn>
              <a:cxn ang="0">
                <a:pos x="connisteX253" y="connsiteY253"/>
              </a:cxn>
              <a:cxn ang="0">
                <a:pos x="connisteX254" y="connsiteY254"/>
              </a:cxn>
              <a:cxn ang="0">
                <a:pos x="connisteX255" y="connsiteY255"/>
              </a:cxn>
              <a:cxn ang="0">
                <a:pos x="connisteX256" y="connsiteY256"/>
              </a:cxn>
              <a:cxn ang="0">
                <a:pos x="connisteX257" y="connsiteY257"/>
              </a:cxn>
              <a:cxn ang="0">
                <a:pos x="connisteX258" y="connsiteY258"/>
              </a:cxn>
              <a:cxn ang="0">
                <a:pos x="connisteX259" y="connsiteY259"/>
              </a:cxn>
              <a:cxn ang="0">
                <a:pos x="connisteX260" y="connsiteY260"/>
              </a:cxn>
              <a:cxn ang="0">
                <a:pos x="connisteX261" y="connsiteY261"/>
              </a:cxn>
              <a:cxn ang="0">
                <a:pos x="connisteX262" y="connsiteY262"/>
              </a:cxn>
              <a:cxn ang="0">
                <a:pos x="connisteX263" y="connsiteY263"/>
              </a:cxn>
              <a:cxn ang="0">
                <a:pos x="connisteX264" y="connsiteY264"/>
              </a:cxn>
              <a:cxn ang="0">
                <a:pos x="connisteX265" y="connsiteY265"/>
              </a:cxn>
              <a:cxn ang="0">
                <a:pos x="connisteX266" y="connsiteY266"/>
              </a:cxn>
              <a:cxn ang="0">
                <a:pos x="connisteX267" y="connsiteY267"/>
              </a:cxn>
              <a:cxn ang="0">
                <a:pos x="connisteX268" y="connsiteY268"/>
              </a:cxn>
              <a:cxn ang="0">
                <a:pos x="connisteX269" y="connsiteY269"/>
              </a:cxn>
            </a:cxnLst>
            <a:rect l="l" t="t" r="r" b="b"/>
            <a:pathLst>
              <a:path w="8853170" h="4919345">
                <a:moveTo>
                  <a:pt x="371475" y="684530"/>
                </a:moveTo>
                <a:lnTo>
                  <a:pt x="302260" y="695960"/>
                </a:lnTo>
                <a:lnTo>
                  <a:pt x="232410" y="730885"/>
                </a:lnTo>
                <a:lnTo>
                  <a:pt x="162560" y="789305"/>
                </a:lnTo>
                <a:lnTo>
                  <a:pt x="104775" y="882015"/>
                </a:lnTo>
                <a:lnTo>
                  <a:pt x="58420" y="963295"/>
                </a:lnTo>
                <a:lnTo>
                  <a:pt x="23495" y="1044575"/>
                </a:lnTo>
                <a:lnTo>
                  <a:pt x="0" y="1125855"/>
                </a:lnTo>
                <a:lnTo>
                  <a:pt x="0" y="1206500"/>
                </a:lnTo>
                <a:lnTo>
                  <a:pt x="0" y="1299845"/>
                </a:lnTo>
                <a:lnTo>
                  <a:pt x="0" y="1369060"/>
                </a:lnTo>
                <a:lnTo>
                  <a:pt x="12065" y="1438910"/>
                </a:lnTo>
                <a:lnTo>
                  <a:pt x="46990" y="1520190"/>
                </a:lnTo>
                <a:lnTo>
                  <a:pt x="127635" y="1612900"/>
                </a:lnTo>
                <a:lnTo>
                  <a:pt x="162560" y="1682750"/>
                </a:lnTo>
                <a:lnTo>
                  <a:pt x="197485" y="1751965"/>
                </a:lnTo>
                <a:lnTo>
                  <a:pt x="232410" y="1821815"/>
                </a:lnTo>
                <a:lnTo>
                  <a:pt x="255270" y="1891030"/>
                </a:lnTo>
                <a:lnTo>
                  <a:pt x="313690" y="1995805"/>
                </a:lnTo>
                <a:lnTo>
                  <a:pt x="360045" y="2077085"/>
                </a:lnTo>
                <a:lnTo>
                  <a:pt x="417830" y="2146300"/>
                </a:lnTo>
                <a:lnTo>
                  <a:pt x="464185" y="2216150"/>
                </a:lnTo>
                <a:lnTo>
                  <a:pt x="510540" y="2286000"/>
                </a:lnTo>
                <a:lnTo>
                  <a:pt x="591820" y="2355215"/>
                </a:lnTo>
                <a:lnTo>
                  <a:pt x="673100" y="2425065"/>
                </a:lnTo>
                <a:lnTo>
                  <a:pt x="765810" y="2517775"/>
                </a:lnTo>
                <a:lnTo>
                  <a:pt x="847090" y="2599055"/>
                </a:lnTo>
                <a:lnTo>
                  <a:pt x="893445" y="2668905"/>
                </a:lnTo>
                <a:lnTo>
                  <a:pt x="963295" y="2750185"/>
                </a:lnTo>
                <a:lnTo>
                  <a:pt x="1009650" y="2819400"/>
                </a:lnTo>
                <a:lnTo>
                  <a:pt x="1056005" y="2889250"/>
                </a:lnTo>
                <a:lnTo>
                  <a:pt x="1102360" y="2958465"/>
                </a:lnTo>
                <a:lnTo>
                  <a:pt x="1148715" y="3028315"/>
                </a:lnTo>
                <a:lnTo>
                  <a:pt x="1172210" y="3109595"/>
                </a:lnTo>
                <a:lnTo>
                  <a:pt x="1218565" y="3179445"/>
                </a:lnTo>
                <a:lnTo>
                  <a:pt x="1253490" y="3260725"/>
                </a:lnTo>
                <a:lnTo>
                  <a:pt x="1288415" y="3341370"/>
                </a:lnTo>
                <a:lnTo>
                  <a:pt x="1322705" y="3411220"/>
                </a:lnTo>
                <a:lnTo>
                  <a:pt x="1346200" y="3481070"/>
                </a:lnTo>
                <a:lnTo>
                  <a:pt x="1381125" y="3550285"/>
                </a:lnTo>
                <a:lnTo>
                  <a:pt x="1427480" y="3620135"/>
                </a:lnTo>
                <a:lnTo>
                  <a:pt x="1497330" y="3724275"/>
                </a:lnTo>
                <a:lnTo>
                  <a:pt x="1566545" y="3840480"/>
                </a:lnTo>
                <a:lnTo>
                  <a:pt x="1636395" y="3910330"/>
                </a:lnTo>
                <a:lnTo>
                  <a:pt x="1705610" y="3991610"/>
                </a:lnTo>
                <a:lnTo>
                  <a:pt x="1775460" y="4072890"/>
                </a:lnTo>
                <a:lnTo>
                  <a:pt x="1845310" y="4142105"/>
                </a:lnTo>
                <a:lnTo>
                  <a:pt x="1914525" y="4200525"/>
                </a:lnTo>
                <a:lnTo>
                  <a:pt x="1984375" y="4269740"/>
                </a:lnTo>
                <a:lnTo>
                  <a:pt x="2030730" y="4339590"/>
                </a:lnTo>
                <a:lnTo>
                  <a:pt x="2100580" y="4408805"/>
                </a:lnTo>
                <a:lnTo>
                  <a:pt x="2158365" y="4478655"/>
                </a:lnTo>
                <a:lnTo>
                  <a:pt x="2228215" y="4536440"/>
                </a:lnTo>
                <a:lnTo>
                  <a:pt x="2297430" y="4571365"/>
                </a:lnTo>
                <a:lnTo>
                  <a:pt x="2367280" y="4641215"/>
                </a:lnTo>
                <a:lnTo>
                  <a:pt x="2437130" y="4687570"/>
                </a:lnTo>
                <a:lnTo>
                  <a:pt x="2506345" y="4733925"/>
                </a:lnTo>
                <a:lnTo>
                  <a:pt x="2587625" y="4780280"/>
                </a:lnTo>
                <a:lnTo>
                  <a:pt x="2668905" y="4803775"/>
                </a:lnTo>
                <a:lnTo>
                  <a:pt x="2773045" y="4826635"/>
                </a:lnTo>
                <a:lnTo>
                  <a:pt x="2854325" y="4850130"/>
                </a:lnTo>
                <a:lnTo>
                  <a:pt x="2935605" y="4861560"/>
                </a:lnTo>
                <a:lnTo>
                  <a:pt x="3005455" y="4861560"/>
                </a:lnTo>
                <a:lnTo>
                  <a:pt x="3086735" y="4872990"/>
                </a:lnTo>
                <a:lnTo>
                  <a:pt x="3168015" y="4885055"/>
                </a:lnTo>
                <a:lnTo>
                  <a:pt x="3237230" y="4885055"/>
                </a:lnTo>
                <a:lnTo>
                  <a:pt x="3318510" y="4885055"/>
                </a:lnTo>
                <a:lnTo>
                  <a:pt x="3411220" y="4896485"/>
                </a:lnTo>
                <a:lnTo>
                  <a:pt x="3504565" y="4907915"/>
                </a:lnTo>
                <a:lnTo>
                  <a:pt x="3608705" y="4907915"/>
                </a:lnTo>
                <a:lnTo>
                  <a:pt x="3701415" y="4907915"/>
                </a:lnTo>
                <a:lnTo>
                  <a:pt x="3817620" y="4907915"/>
                </a:lnTo>
                <a:lnTo>
                  <a:pt x="3921760" y="4919345"/>
                </a:lnTo>
                <a:lnTo>
                  <a:pt x="4015105" y="4919345"/>
                </a:lnTo>
                <a:lnTo>
                  <a:pt x="4119245" y="4919345"/>
                </a:lnTo>
                <a:lnTo>
                  <a:pt x="4211955" y="4919345"/>
                </a:lnTo>
                <a:lnTo>
                  <a:pt x="4328160" y="4919345"/>
                </a:lnTo>
                <a:lnTo>
                  <a:pt x="4409440" y="4919345"/>
                </a:lnTo>
                <a:lnTo>
                  <a:pt x="4490720" y="4919345"/>
                </a:lnTo>
                <a:lnTo>
                  <a:pt x="4572000" y="4919345"/>
                </a:lnTo>
                <a:lnTo>
                  <a:pt x="4676140" y="4919345"/>
                </a:lnTo>
                <a:lnTo>
                  <a:pt x="4757420" y="4919345"/>
                </a:lnTo>
                <a:lnTo>
                  <a:pt x="4850130" y="4919345"/>
                </a:lnTo>
                <a:lnTo>
                  <a:pt x="4942840" y="4919345"/>
                </a:lnTo>
                <a:lnTo>
                  <a:pt x="5024120" y="4919345"/>
                </a:lnTo>
                <a:lnTo>
                  <a:pt x="5093970" y="4919345"/>
                </a:lnTo>
                <a:lnTo>
                  <a:pt x="5198110" y="4907915"/>
                </a:lnTo>
                <a:lnTo>
                  <a:pt x="5267960" y="4896485"/>
                </a:lnTo>
                <a:lnTo>
                  <a:pt x="5349240" y="4872990"/>
                </a:lnTo>
                <a:lnTo>
                  <a:pt x="5430520" y="4850130"/>
                </a:lnTo>
                <a:lnTo>
                  <a:pt x="5499735" y="4826635"/>
                </a:lnTo>
                <a:lnTo>
                  <a:pt x="5581015" y="4803775"/>
                </a:lnTo>
                <a:lnTo>
                  <a:pt x="5662295" y="4780280"/>
                </a:lnTo>
                <a:lnTo>
                  <a:pt x="5732145" y="4768850"/>
                </a:lnTo>
                <a:lnTo>
                  <a:pt x="5813425" y="4757420"/>
                </a:lnTo>
                <a:lnTo>
                  <a:pt x="5894705" y="4757420"/>
                </a:lnTo>
                <a:lnTo>
                  <a:pt x="5987415" y="4733925"/>
                </a:lnTo>
                <a:lnTo>
                  <a:pt x="6091555" y="4733925"/>
                </a:lnTo>
                <a:lnTo>
                  <a:pt x="6172835" y="4733925"/>
                </a:lnTo>
                <a:lnTo>
                  <a:pt x="6254115" y="4733925"/>
                </a:lnTo>
                <a:lnTo>
                  <a:pt x="6323965" y="4733925"/>
                </a:lnTo>
                <a:lnTo>
                  <a:pt x="6393180" y="4733925"/>
                </a:lnTo>
                <a:lnTo>
                  <a:pt x="6463030" y="4733925"/>
                </a:lnTo>
                <a:lnTo>
                  <a:pt x="6532245" y="4733925"/>
                </a:lnTo>
                <a:lnTo>
                  <a:pt x="6613525" y="4733925"/>
                </a:lnTo>
                <a:lnTo>
                  <a:pt x="6683375" y="4733925"/>
                </a:lnTo>
                <a:lnTo>
                  <a:pt x="6787515" y="4733925"/>
                </a:lnTo>
                <a:lnTo>
                  <a:pt x="6868795" y="4733925"/>
                </a:lnTo>
                <a:lnTo>
                  <a:pt x="6938645" y="4722495"/>
                </a:lnTo>
                <a:lnTo>
                  <a:pt x="7054850" y="4722495"/>
                </a:lnTo>
                <a:lnTo>
                  <a:pt x="7158990" y="4711065"/>
                </a:lnTo>
                <a:lnTo>
                  <a:pt x="7228840" y="4711065"/>
                </a:lnTo>
                <a:lnTo>
                  <a:pt x="7310120" y="4711065"/>
                </a:lnTo>
                <a:lnTo>
                  <a:pt x="7402830" y="4711065"/>
                </a:lnTo>
                <a:lnTo>
                  <a:pt x="7495540" y="4711065"/>
                </a:lnTo>
                <a:lnTo>
                  <a:pt x="7565390" y="4711065"/>
                </a:lnTo>
                <a:lnTo>
                  <a:pt x="7646670" y="4711065"/>
                </a:lnTo>
                <a:lnTo>
                  <a:pt x="7727315" y="4711065"/>
                </a:lnTo>
                <a:lnTo>
                  <a:pt x="7808595" y="4711065"/>
                </a:lnTo>
                <a:lnTo>
                  <a:pt x="7878445" y="4687570"/>
                </a:lnTo>
                <a:lnTo>
                  <a:pt x="7948295" y="4676140"/>
                </a:lnTo>
                <a:lnTo>
                  <a:pt x="8029575" y="4676140"/>
                </a:lnTo>
                <a:lnTo>
                  <a:pt x="8110220" y="4652645"/>
                </a:lnTo>
                <a:lnTo>
                  <a:pt x="8180070" y="4629785"/>
                </a:lnTo>
                <a:lnTo>
                  <a:pt x="8249920" y="4629785"/>
                </a:lnTo>
                <a:lnTo>
                  <a:pt x="8319135" y="4617720"/>
                </a:lnTo>
                <a:lnTo>
                  <a:pt x="8388985" y="4594860"/>
                </a:lnTo>
                <a:lnTo>
                  <a:pt x="8458835" y="4559935"/>
                </a:lnTo>
                <a:lnTo>
                  <a:pt x="8540115" y="4513580"/>
                </a:lnTo>
                <a:lnTo>
                  <a:pt x="8597900" y="4443730"/>
                </a:lnTo>
                <a:lnTo>
                  <a:pt x="8644255" y="4351020"/>
                </a:lnTo>
                <a:lnTo>
                  <a:pt x="8655685" y="4258310"/>
                </a:lnTo>
                <a:lnTo>
                  <a:pt x="8679180" y="4188460"/>
                </a:lnTo>
                <a:lnTo>
                  <a:pt x="8690610" y="4119245"/>
                </a:lnTo>
                <a:lnTo>
                  <a:pt x="8702040" y="4025900"/>
                </a:lnTo>
                <a:lnTo>
                  <a:pt x="8702040" y="3956685"/>
                </a:lnTo>
                <a:lnTo>
                  <a:pt x="8702040" y="3886835"/>
                </a:lnTo>
                <a:lnTo>
                  <a:pt x="8714105" y="3805555"/>
                </a:lnTo>
                <a:lnTo>
                  <a:pt x="8725535" y="3736340"/>
                </a:lnTo>
                <a:lnTo>
                  <a:pt x="8725535" y="3666490"/>
                </a:lnTo>
                <a:lnTo>
                  <a:pt x="8725535" y="3596640"/>
                </a:lnTo>
                <a:lnTo>
                  <a:pt x="8714105" y="3492500"/>
                </a:lnTo>
                <a:lnTo>
                  <a:pt x="8714105" y="3422650"/>
                </a:lnTo>
                <a:lnTo>
                  <a:pt x="8702040" y="3318510"/>
                </a:lnTo>
                <a:lnTo>
                  <a:pt x="8702040" y="3248660"/>
                </a:lnTo>
                <a:lnTo>
                  <a:pt x="8702040" y="3167380"/>
                </a:lnTo>
                <a:lnTo>
                  <a:pt x="8702040" y="3051810"/>
                </a:lnTo>
                <a:lnTo>
                  <a:pt x="8679180" y="2970530"/>
                </a:lnTo>
                <a:lnTo>
                  <a:pt x="8679180" y="2900680"/>
                </a:lnTo>
                <a:lnTo>
                  <a:pt x="8679180" y="2830830"/>
                </a:lnTo>
                <a:lnTo>
                  <a:pt x="8667115" y="2761615"/>
                </a:lnTo>
                <a:lnTo>
                  <a:pt x="8667115" y="2680335"/>
                </a:lnTo>
                <a:lnTo>
                  <a:pt x="8667115" y="2587625"/>
                </a:lnTo>
                <a:lnTo>
                  <a:pt x="8667115" y="2517775"/>
                </a:lnTo>
                <a:lnTo>
                  <a:pt x="8667115" y="2448560"/>
                </a:lnTo>
                <a:lnTo>
                  <a:pt x="8667115" y="2378710"/>
                </a:lnTo>
                <a:lnTo>
                  <a:pt x="8667115" y="2273935"/>
                </a:lnTo>
                <a:lnTo>
                  <a:pt x="8667115" y="2158365"/>
                </a:lnTo>
                <a:lnTo>
                  <a:pt x="8667115" y="2088515"/>
                </a:lnTo>
                <a:lnTo>
                  <a:pt x="8667115" y="2018665"/>
                </a:lnTo>
                <a:lnTo>
                  <a:pt x="8679180" y="1938020"/>
                </a:lnTo>
                <a:lnTo>
                  <a:pt x="8679180" y="1856740"/>
                </a:lnTo>
                <a:lnTo>
                  <a:pt x="8690610" y="1786890"/>
                </a:lnTo>
                <a:lnTo>
                  <a:pt x="8725535" y="1694180"/>
                </a:lnTo>
                <a:lnTo>
                  <a:pt x="8736965" y="1624330"/>
                </a:lnTo>
                <a:lnTo>
                  <a:pt x="8760460" y="1543050"/>
                </a:lnTo>
                <a:lnTo>
                  <a:pt x="8783320" y="1473835"/>
                </a:lnTo>
                <a:lnTo>
                  <a:pt x="8806815" y="1403985"/>
                </a:lnTo>
                <a:lnTo>
                  <a:pt x="8829675" y="1334135"/>
                </a:lnTo>
                <a:lnTo>
                  <a:pt x="8841740" y="1264920"/>
                </a:lnTo>
                <a:lnTo>
                  <a:pt x="8853170" y="1195070"/>
                </a:lnTo>
                <a:lnTo>
                  <a:pt x="8853170" y="1113790"/>
                </a:lnTo>
                <a:lnTo>
                  <a:pt x="8806815" y="1032510"/>
                </a:lnTo>
                <a:lnTo>
                  <a:pt x="8725535" y="986155"/>
                </a:lnTo>
                <a:lnTo>
                  <a:pt x="8655685" y="939800"/>
                </a:lnTo>
                <a:lnTo>
                  <a:pt x="8562975" y="916940"/>
                </a:lnTo>
                <a:lnTo>
                  <a:pt x="8446770" y="870585"/>
                </a:lnTo>
                <a:lnTo>
                  <a:pt x="8377555" y="858520"/>
                </a:lnTo>
                <a:lnTo>
                  <a:pt x="8307705" y="812165"/>
                </a:lnTo>
                <a:lnTo>
                  <a:pt x="8226425" y="812165"/>
                </a:lnTo>
                <a:lnTo>
                  <a:pt x="8122285" y="800735"/>
                </a:lnTo>
                <a:lnTo>
                  <a:pt x="8029575" y="789305"/>
                </a:lnTo>
                <a:lnTo>
                  <a:pt x="7924800" y="765810"/>
                </a:lnTo>
                <a:lnTo>
                  <a:pt x="7832090" y="754380"/>
                </a:lnTo>
                <a:lnTo>
                  <a:pt x="7739380" y="742950"/>
                </a:lnTo>
                <a:lnTo>
                  <a:pt x="7623175" y="719455"/>
                </a:lnTo>
                <a:lnTo>
                  <a:pt x="7495540" y="695960"/>
                </a:lnTo>
                <a:lnTo>
                  <a:pt x="7425690" y="695960"/>
                </a:lnTo>
                <a:lnTo>
                  <a:pt x="7332980" y="673100"/>
                </a:lnTo>
                <a:lnTo>
                  <a:pt x="7217410" y="649605"/>
                </a:lnTo>
                <a:lnTo>
                  <a:pt x="7136130" y="649605"/>
                </a:lnTo>
                <a:lnTo>
                  <a:pt x="7042785" y="638175"/>
                </a:lnTo>
                <a:lnTo>
                  <a:pt x="6950075" y="626745"/>
                </a:lnTo>
                <a:lnTo>
                  <a:pt x="6857365" y="591820"/>
                </a:lnTo>
                <a:lnTo>
                  <a:pt x="6764655" y="580390"/>
                </a:lnTo>
                <a:lnTo>
                  <a:pt x="6694805" y="568325"/>
                </a:lnTo>
                <a:lnTo>
                  <a:pt x="6613525" y="556895"/>
                </a:lnTo>
                <a:lnTo>
                  <a:pt x="6520815" y="521970"/>
                </a:lnTo>
                <a:lnTo>
                  <a:pt x="6439535" y="499110"/>
                </a:lnTo>
                <a:lnTo>
                  <a:pt x="6358255" y="487680"/>
                </a:lnTo>
                <a:lnTo>
                  <a:pt x="6254115" y="452755"/>
                </a:lnTo>
                <a:lnTo>
                  <a:pt x="6184265" y="440690"/>
                </a:lnTo>
                <a:lnTo>
                  <a:pt x="6091555" y="406400"/>
                </a:lnTo>
                <a:lnTo>
                  <a:pt x="6010275" y="382905"/>
                </a:lnTo>
                <a:lnTo>
                  <a:pt x="5941060" y="371475"/>
                </a:lnTo>
                <a:lnTo>
                  <a:pt x="5871210" y="371475"/>
                </a:lnTo>
                <a:lnTo>
                  <a:pt x="5755005" y="347980"/>
                </a:lnTo>
                <a:lnTo>
                  <a:pt x="5662295" y="336550"/>
                </a:lnTo>
                <a:lnTo>
                  <a:pt x="5569585" y="325120"/>
                </a:lnTo>
                <a:lnTo>
                  <a:pt x="5488305" y="313055"/>
                </a:lnTo>
                <a:lnTo>
                  <a:pt x="5372100" y="290195"/>
                </a:lnTo>
                <a:lnTo>
                  <a:pt x="5279390" y="278765"/>
                </a:lnTo>
                <a:lnTo>
                  <a:pt x="5198110" y="266700"/>
                </a:lnTo>
                <a:lnTo>
                  <a:pt x="5105400" y="255270"/>
                </a:lnTo>
                <a:lnTo>
                  <a:pt x="5001260" y="232410"/>
                </a:lnTo>
                <a:lnTo>
                  <a:pt x="4873625" y="208915"/>
                </a:lnTo>
                <a:lnTo>
                  <a:pt x="4780280" y="197485"/>
                </a:lnTo>
                <a:lnTo>
                  <a:pt x="4711065" y="173990"/>
                </a:lnTo>
                <a:lnTo>
                  <a:pt x="4629785" y="162560"/>
                </a:lnTo>
                <a:lnTo>
                  <a:pt x="4548505" y="162560"/>
                </a:lnTo>
                <a:lnTo>
                  <a:pt x="4478655" y="162560"/>
                </a:lnTo>
                <a:lnTo>
                  <a:pt x="4409440" y="139065"/>
                </a:lnTo>
                <a:lnTo>
                  <a:pt x="4281805" y="116205"/>
                </a:lnTo>
                <a:lnTo>
                  <a:pt x="4211955" y="116205"/>
                </a:lnTo>
                <a:lnTo>
                  <a:pt x="4119245" y="116205"/>
                </a:lnTo>
                <a:lnTo>
                  <a:pt x="4049395" y="116205"/>
                </a:lnTo>
                <a:lnTo>
                  <a:pt x="3933825" y="104775"/>
                </a:lnTo>
                <a:lnTo>
                  <a:pt x="3840480" y="104775"/>
                </a:lnTo>
                <a:lnTo>
                  <a:pt x="3759835" y="104775"/>
                </a:lnTo>
                <a:lnTo>
                  <a:pt x="3666490" y="92710"/>
                </a:lnTo>
                <a:lnTo>
                  <a:pt x="3585210" y="81280"/>
                </a:lnTo>
                <a:lnTo>
                  <a:pt x="3469640" y="46355"/>
                </a:lnTo>
                <a:lnTo>
                  <a:pt x="3364865" y="34925"/>
                </a:lnTo>
                <a:lnTo>
                  <a:pt x="3260725" y="34925"/>
                </a:lnTo>
                <a:lnTo>
                  <a:pt x="3168015" y="34925"/>
                </a:lnTo>
                <a:lnTo>
                  <a:pt x="3051810" y="0"/>
                </a:lnTo>
                <a:lnTo>
                  <a:pt x="2889250" y="0"/>
                </a:lnTo>
                <a:lnTo>
                  <a:pt x="2807970" y="0"/>
                </a:lnTo>
                <a:lnTo>
                  <a:pt x="2715260" y="0"/>
                </a:lnTo>
                <a:lnTo>
                  <a:pt x="2622550" y="0"/>
                </a:lnTo>
                <a:lnTo>
                  <a:pt x="2541270" y="0"/>
                </a:lnTo>
                <a:lnTo>
                  <a:pt x="2459990" y="0"/>
                </a:lnTo>
                <a:lnTo>
                  <a:pt x="2332355" y="0"/>
                </a:lnTo>
                <a:lnTo>
                  <a:pt x="2262505" y="0"/>
                </a:lnTo>
                <a:lnTo>
                  <a:pt x="2158365" y="0"/>
                </a:lnTo>
                <a:lnTo>
                  <a:pt x="2088515" y="0"/>
                </a:lnTo>
                <a:lnTo>
                  <a:pt x="1995805" y="0"/>
                </a:lnTo>
                <a:lnTo>
                  <a:pt x="1891665" y="0"/>
                </a:lnTo>
                <a:lnTo>
                  <a:pt x="1786890" y="23495"/>
                </a:lnTo>
                <a:lnTo>
                  <a:pt x="1717675" y="46355"/>
                </a:lnTo>
                <a:lnTo>
                  <a:pt x="1647825" y="58420"/>
                </a:lnTo>
                <a:lnTo>
                  <a:pt x="1577975" y="69850"/>
                </a:lnTo>
                <a:lnTo>
                  <a:pt x="1508760" y="104775"/>
                </a:lnTo>
                <a:lnTo>
                  <a:pt x="1427480" y="151130"/>
                </a:lnTo>
                <a:lnTo>
                  <a:pt x="1346200" y="197485"/>
                </a:lnTo>
                <a:lnTo>
                  <a:pt x="1264920" y="243840"/>
                </a:lnTo>
                <a:lnTo>
                  <a:pt x="1195070" y="325120"/>
                </a:lnTo>
                <a:lnTo>
                  <a:pt x="1102360" y="394335"/>
                </a:lnTo>
                <a:lnTo>
                  <a:pt x="1044575" y="464185"/>
                </a:lnTo>
                <a:lnTo>
                  <a:pt x="974725" y="510540"/>
                </a:lnTo>
                <a:lnTo>
                  <a:pt x="893445" y="556895"/>
                </a:lnTo>
                <a:lnTo>
                  <a:pt x="824230" y="568325"/>
                </a:lnTo>
                <a:lnTo>
                  <a:pt x="754380" y="591820"/>
                </a:lnTo>
                <a:lnTo>
                  <a:pt x="673100" y="615315"/>
                </a:lnTo>
                <a:lnTo>
                  <a:pt x="603885" y="615315"/>
                </a:lnTo>
                <a:lnTo>
                  <a:pt x="534035" y="626745"/>
                </a:lnTo>
                <a:lnTo>
                  <a:pt x="464185" y="649605"/>
                </a:lnTo>
                <a:lnTo>
                  <a:pt x="394970" y="649605"/>
                </a:lnTo>
                <a:lnTo>
                  <a:pt x="325120" y="684530"/>
                </a:lnTo>
                <a:lnTo>
                  <a:pt x="302260" y="695960"/>
                </a:ln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eaLnBrk="1" fontAlgn="base" hangingPunct="1">
              <a:buNone/>
            </a:pPr>
            <a:r>
              <a:rPr lang="zh-CN" altLang="en-US" b="1" strike="noStrike" noProof="1">
                <a:sym typeface="+mn-ea"/>
              </a:rPr>
              <a:t>能产生激素的细胞一定能合成酶吗</a:t>
            </a:r>
            <a:r>
              <a:rPr lang="en-US" altLang="zh-CN" b="1" strike="noStrike" noProof="1">
                <a:sym typeface="+mn-ea"/>
              </a:rPr>
              <a:t>?</a:t>
            </a:r>
            <a:r>
              <a:rPr lang="zh-CN" altLang="en-US" b="1" strike="noStrike" noProof="1">
                <a:sym typeface="+mn-ea"/>
              </a:rPr>
              <a:t>能合成酶的细胞一定能产生激素吗</a:t>
            </a:r>
            <a:r>
              <a:rPr lang="en-US" altLang="zh-CN" b="1" strike="noStrike" noProof="1">
                <a:sym typeface="+mn-ea"/>
              </a:rPr>
              <a:t>?</a:t>
            </a:r>
            <a:r>
              <a:rPr lang="zh-CN" altLang="en-US" b="1" strike="noStrike" noProof="1">
                <a:sym typeface="+mn-ea"/>
              </a:rPr>
              <a:t>两者的区别是什么</a:t>
            </a:r>
            <a:r>
              <a:rPr lang="en-US" altLang="zh-CN" b="1" strike="noStrike" noProof="1">
                <a:sym typeface="+mn-ea"/>
              </a:rPr>
              <a:t>?</a:t>
            </a:r>
            <a:endParaRPr lang="zh-CN" altLang="en-US" strike="noStrike" noProof="1"/>
          </a:p>
        </p:txBody>
      </p:sp>
      <p:graphicFrame>
        <p:nvGraphicFramePr>
          <p:cNvPr id="26728" name="表格 2672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65810" y="1637665"/>
          <a:ext cx="10869294" cy="4541520"/>
        </p:xfrm>
        <a:graphic>
          <a:graphicData uri="http://schemas.openxmlformats.org/drawingml/2006/table">
            <a:tbl>
              <a:tblPr/>
              <a:tblGrid>
                <a:gridCol w="711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5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8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912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步    骤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1</a:t>
                      </a: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号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zh-CN" altLang="en-US" sz="32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zh-CN" altLang="en-US" sz="32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号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zh-CN" altLang="en-US" sz="32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zh-CN" altLang="en-US" sz="32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38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底物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淀粉酶溶液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52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60℃</a:t>
                      </a: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水浴加热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879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四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斐林试剂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455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五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 ℃~65 ℃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水浴加热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133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     象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32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32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砖红色沉淀</a:t>
                      </a: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32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32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砖红色沉淀</a:t>
                      </a: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1008" name="矩形 26675"/>
          <p:cNvSpPr/>
          <p:nvPr/>
        </p:nvSpPr>
        <p:spPr>
          <a:xfrm>
            <a:off x="765810" y="934720"/>
            <a:ext cx="68218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方案一：不同底物，相同酶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440170" y="318770"/>
            <a:ext cx="5194935" cy="1383665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自变量：底物种类    </a:t>
            </a: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因变量：底物是否分解（观察</a:t>
            </a: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        是否产生砖红色沉淀）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09285" y="1619885"/>
            <a:ext cx="14827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387205" y="1619885"/>
            <a:ext cx="18592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025265" y="2212975"/>
            <a:ext cx="42354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2ml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可溶性淀粉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溶液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192770" y="2203450"/>
            <a:ext cx="31857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2ml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蔗糖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溶液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338060" y="2787015"/>
            <a:ext cx="12325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1ml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202170" y="3370580"/>
            <a:ext cx="15049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5min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134225" y="3954145"/>
            <a:ext cx="164147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2ml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230745" y="4807585"/>
            <a:ext cx="14471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2min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4783455" y="5595620"/>
            <a:ext cx="14732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产生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072120" y="5595620"/>
            <a:ext cx="18389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不产生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7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1050925" y="1852295"/>
            <a:ext cx="924496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17339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此实验一般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不用碘液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检验。因为</a:t>
            </a:r>
            <a:r>
              <a:rPr 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号试管</a:t>
            </a: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中的蔗糖</a:t>
            </a:r>
            <a:r>
              <a:rPr 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无论是否被水解</a:t>
            </a:r>
            <a:r>
              <a:rPr 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</a:t>
            </a:r>
            <a:r>
              <a:rPr 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均不会</a:t>
            </a:r>
            <a:r>
              <a:rPr 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与碘液发生</a:t>
            </a: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反应。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50925" y="126873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</a:t>
            </a:r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1008" name="矩形 26675"/>
          <p:cNvSpPr/>
          <p:nvPr/>
        </p:nvSpPr>
        <p:spPr>
          <a:xfrm>
            <a:off x="765810" y="934720"/>
            <a:ext cx="68218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方案二：相同底物，不同酶</a:t>
            </a:r>
          </a:p>
        </p:txBody>
      </p:sp>
      <p:graphicFrame>
        <p:nvGraphicFramePr>
          <p:cNvPr id="26728" name="表格 2672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01015" y="1653540"/>
          <a:ext cx="10732134" cy="4541520"/>
        </p:xfrm>
        <a:graphic>
          <a:graphicData uri="http://schemas.openxmlformats.org/drawingml/2006/table">
            <a:tbl>
              <a:tblPr>
                <a:effectLst/>
                <a:tableStyleId>{5940675A-B579-460E-94D1-54222C63F5DA}</a:tableStyleId>
              </a:tblPr>
              <a:tblGrid>
                <a:gridCol w="735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9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35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635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912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步    骤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1</a:t>
                      </a: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号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（</a:t>
                      </a:r>
                      <a:r>
                        <a:rPr lang="zh-CN" altLang="en-US" sz="32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 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组）</a:t>
                      </a:r>
                      <a:endParaRPr lang="zh-CN" altLang="en-US" sz="32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2</a:t>
                      </a: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号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（</a:t>
                      </a:r>
                      <a:r>
                        <a:rPr lang="zh-CN" altLang="en-US" sz="32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 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组）</a:t>
                      </a:r>
                      <a:endParaRPr lang="zh-CN" altLang="en-US" sz="32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931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底物：可溶性淀粉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09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酶溶液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09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60℃</a:t>
                      </a: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水浴加热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09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四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斐林试剂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6588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五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 ℃~65 ℃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水浴加热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863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     象</a:t>
                      </a: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砖红色沉淀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  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砖红色沉淀</a:t>
                      </a: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6729" name="文本框 26728"/>
          <p:cNvSpPr txBox="1"/>
          <p:nvPr/>
        </p:nvSpPr>
        <p:spPr>
          <a:xfrm>
            <a:off x="6102350" y="327660"/>
            <a:ext cx="5130800" cy="1383665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自变量：酶的种类    </a:t>
            </a: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因变量：底物是否分解（观察  </a:t>
            </a: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        是否产生砖红色沉淀）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121400" y="1642110"/>
            <a:ext cx="15595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实验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206230" y="1642110"/>
            <a:ext cx="19164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对照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359015" y="2225675"/>
            <a:ext cx="126111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2ml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368165" y="2809240"/>
            <a:ext cx="40081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1ml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淀粉酶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溶液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646670" y="2809240"/>
            <a:ext cx="38735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1ml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蔗糖酶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溶液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227570" y="3392805"/>
            <a:ext cx="15240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5min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367905" y="3976370"/>
            <a:ext cx="12426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2ml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172960" y="4798060"/>
            <a:ext cx="16338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2min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162550" y="5634990"/>
            <a:ext cx="189039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产生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8085455" y="5634990"/>
            <a:ext cx="176022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不产生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9" grpId="0"/>
      <p:bldP spid="4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1041400" y="1852295"/>
            <a:ext cx="1025906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17339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此实验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可用碘液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检验。若淀粉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水解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，则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不变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蓝色；若淀粉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没有水解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，则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变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蓝色。</a:t>
            </a:r>
            <a:endParaRPr 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41400" y="126873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41400" y="3709035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结论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41400" y="4292600"/>
            <a:ext cx="880872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每一种酶只能催化</a:t>
            </a:r>
            <a:r>
              <a:rPr lang="zh-CN" altLang="en-US" sz="32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       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化学反应，</a:t>
            </a:r>
            <a:endParaRPr lang="zh-CN" altLang="en-US" sz="3200" b="1">
              <a:solidFill>
                <a:srgbClr val="000000"/>
              </a:solidFill>
              <a:latin typeface="Arial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这就是酶的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专一性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5206365" y="4495165"/>
            <a:ext cx="26295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一种或一类</a:t>
            </a:r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1135380" y="1076960"/>
            <a:ext cx="2540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曲线</a:t>
            </a:r>
            <a:endParaRPr lang="zh-CN" altLang="en-US"/>
          </a:p>
        </p:txBody>
      </p:sp>
      <p:pic>
        <p:nvPicPr>
          <p:cNvPr id="47107" name="Picture 3" descr="W1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290" y="1194435"/>
            <a:ext cx="4250055" cy="23285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1505585" y="3598545"/>
            <a:ext cx="944880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加入酶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后反应速率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，而酶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与无酶的现象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，说明酶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对此反应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，进一步说明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酶具有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。</a:t>
            </a:r>
            <a:endParaRPr lang="zh-CN" altLang="en-US" sz="3200"/>
          </a:p>
        </p:txBody>
      </p:sp>
      <p:sp>
        <p:nvSpPr>
          <p:cNvPr id="11" name="矩形 10"/>
          <p:cNvSpPr/>
          <p:nvPr/>
        </p:nvSpPr>
        <p:spPr>
          <a:xfrm>
            <a:off x="7975283" y="2449830"/>
            <a:ext cx="2449512" cy="521970"/>
          </a:xfrm>
          <a:prstGeom prst="rect">
            <a:avLst/>
          </a:prstGeom>
          <a:noFill/>
          <a:ln w="19050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（对照）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75860" y="3788410"/>
            <a:ext cx="30340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明显加快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524635" y="4528185"/>
            <a:ext cx="14243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相同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817235" y="4528185"/>
            <a:ext cx="34988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无催化作用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27910" y="5250180"/>
            <a:ext cx="20066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专一性</a:t>
            </a:r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120140" y="1193800"/>
            <a:ext cx="7992745" cy="4225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③物理模型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“锁和钥匙学说”</a:t>
            </a: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       E + F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其中 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代表酶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)</a:t>
            </a:r>
          </a:p>
        </p:txBody>
      </p:sp>
      <p:pic>
        <p:nvPicPr>
          <p:cNvPr id="38916" name="图片 3" descr="textimage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310" y="2078355"/>
            <a:ext cx="8057515" cy="21824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1" name="Line 6"/>
          <p:cNvSpPr/>
          <p:nvPr/>
        </p:nvSpPr>
        <p:spPr>
          <a:xfrm>
            <a:off x="2280285" y="5071110"/>
            <a:ext cx="1042670" cy="63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1520" name="文本框 21519"/>
          <p:cNvSpPr txBox="1"/>
          <p:nvPr/>
        </p:nvSpPr>
        <p:spPr>
          <a:xfrm>
            <a:off x="2471420" y="4559300"/>
            <a:ext cx="6597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sz="32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lang="en-US" sz="3200" b="1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76900" y="4839970"/>
            <a:ext cx="36004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0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文本框 21"/>
          <p:cNvSpPr txBox="1"/>
          <p:nvPr/>
        </p:nvSpPr>
        <p:spPr>
          <a:xfrm>
            <a:off x="1152525" y="1269365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拓展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52525" y="2198370"/>
            <a:ext cx="1031684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具有专一性的物质有：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57165" y="2209165"/>
            <a:ext cx="638429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酶、载体蛋白、受体、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tRNA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抗体。</a:t>
            </a:r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4369435" y="0"/>
            <a:ext cx="345249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专一性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889000" y="731520"/>
            <a:ext cx="105517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①温度对酶活性的影响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8773" name="表格 2877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72770" y="1668780"/>
          <a:ext cx="10808330" cy="4572000"/>
        </p:xfrm>
        <a:graphic>
          <a:graphicData uri="http://schemas.openxmlformats.org/drawingml/2006/table">
            <a:tbl>
              <a:tblPr/>
              <a:tblGrid>
                <a:gridCol w="642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5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16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1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16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6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166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816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步    骤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1’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2’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3’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可溶性淀粉溶液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2ml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2ml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2ml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83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淀粉酶溶液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1ml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1ml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1ml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67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分别在不同条件下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放置</a:t>
                      </a: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5min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60℃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水浴加热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煮沸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zh-CN" altLang="en-US" sz="24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加冰块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zh-CN" altLang="en-US" sz="24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656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四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混合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1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与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1’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混合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与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2’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混合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3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与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3’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混合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656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五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原处理温度条件下恒温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5min</a:t>
                      </a:r>
                      <a:endParaRPr lang="en-US" altLang="zh-CN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六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加碘液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滴</a:t>
                      </a: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6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     象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8775" name="文本框 28774"/>
          <p:cNvSpPr txBox="1"/>
          <p:nvPr/>
        </p:nvSpPr>
        <p:spPr>
          <a:xfrm>
            <a:off x="5638165" y="706755"/>
            <a:ext cx="5869940" cy="953135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自变量：温度    </a:t>
            </a: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因变量：酶的活性（观察是否变蓝）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549900" y="3575050"/>
            <a:ext cx="13061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669530" y="3575050"/>
            <a:ext cx="14420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769475" y="3575050"/>
            <a:ext cx="11569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278755" y="5718810"/>
            <a:ext cx="170942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不变蓝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414260" y="5718810"/>
            <a:ext cx="16319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变蓝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9531985" y="5718810"/>
            <a:ext cx="16319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变蓝</a:t>
            </a: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160010" y="4220845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247890" y="4220845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9307830" y="4220845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081520" y="4725035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247890" y="5240655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3659505" y="0"/>
            <a:ext cx="487172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作用条件较温和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8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" grpId="0"/>
      <p:bldP spid="3" grpId="0"/>
      <p:bldP spid="4" grpId="0"/>
      <p:bldP spid="8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文本框 21"/>
          <p:cNvSpPr txBox="1"/>
          <p:nvPr/>
        </p:nvSpPr>
        <p:spPr>
          <a:xfrm>
            <a:off x="1196340" y="97536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结论</a:t>
            </a:r>
          </a:p>
        </p:txBody>
      </p:sp>
      <p:sp>
        <p:nvSpPr>
          <p:cNvPr id="46084" name="文本框 2"/>
          <p:cNvSpPr txBox="1"/>
          <p:nvPr/>
        </p:nvSpPr>
        <p:spPr>
          <a:xfrm>
            <a:off x="1196340" y="1558925"/>
            <a:ext cx="106299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酶所催化的化学反应需要在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条件下进行。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文本框 25606"/>
          <p:cNvSpPr txBox="1"/>
          <p:nvPr/>
        </p:nvSpPr>
        <p:spPr>
          <a:xfrm>
            <a:off x="1106805" y="3057525"/>
            <a:ext cx="11129010" cy="304609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检测试剂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不能用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底物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不宜选用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③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实验时，应先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，再让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（所以实验中步骤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不能颠倒。）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233805" y="2473960"/>
            <a:ext cx="14624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094730" y="1752600"/>
            <a:ext cx="27749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适宜的温度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387215" y="3243580"/>
            <a:ext cx="23082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斐林试剂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832600" y="3243580"/>
            <a:ext cx="48260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水浴加热会影响自变量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32885" y="3969385"/>
            <a:ext cx="10909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709285" y="3969385"/>
            <a:ext cx="58439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3200" b="1" baseline="-25000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en-US" altLang="zh-CN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O</a:t>
            </a:r>
            <a:r>
              <a:rPr lang="en-US" altLang="zh-CN" sz="3200" b="1" baseline="-25000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分解速率会受温度的影响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87165" y="4723130"/>
            <a:ext cx="27946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控制好变量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258685" y="4723130"/>
            <a:ext cx="43281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底物与酶混合混合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588510" y="5455285"/>
            <a:ext cx="18675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三和四</a:t>
            </a:r>
            <a:endParaRPr lang="zh-CN" altLang="en-US"/>
          </a:p>
        </p:txBody>
      </p:sp>
      <p:sp>
        <p:nvSpPr>
          <p:cNvPr id="10" name="文本框 14"/>
          <p:cNvSpPr txBox="1"/>
          <p:nvPr/>
        </p:nvSpPr>
        <p:spPr>
          <a:xfrm>
            <a:off x="3659505" y="0"/>
            <a:ext cx="487172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作用条件较温和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16000" y="731520"/>
            <a:ext cx="105517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PH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对酶活性的影响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775" name="文本框 28774"/>
          <p:cNvSpPr txBox="1"/>
          <p:nvPr/>
        </p:nvSpPr>
        <p:spPr>
          <a:xfrm>
            <a:off x="5619115" y="876300"/>
            <a:ext cx="5869940" cy="953135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自变量：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因变量：酶的活性（观察是否变蓝）</a:t>
            </a:r>
          </a:p>
        </p:txBody>
      </p:sp>
      <p:graphicFrame>
        <p:nvGraphicFramePr>
          <p:cNvPr id="29833" name="表格 2983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03263" y="1829435"/>
          <a:ext cx="10785475" cy="4165600"/>
        </p:xfrm>
        <a:graphic>
          <a:graphicData uri="http://schemas.openxmlformats.org/drawingml/2006/table">
            <a:tbl>
              <a:tblPr/>
              <a:tblGrid>
                <a:gridCol w="65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5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66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666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498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步    骤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064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将</a:t>
                      </a: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滴新鲜肝脏研磨液（</a:t>
                      </a: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800" b="1" baseline="-25000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altLang="zh-CN" sz="2800" b="1" baseline="-25000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酶）放入不同</a:t>
                      </a: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PH</a:t>
                      </a: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条件处理备用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2mlNaOH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溶液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（</a:t>
                      </a:r>
                      <a:r>
                        <a:rPr lang="zh-CN" alt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zh-CN" altLang="en-US" sz="2400" b="1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2mlHcl溶液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en-US" altLang="zh-CN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2ml蒸馏水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    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组）</a:t>
                      </a:r>
                      <a:endParaRPr lang="en-US" altLang="zh-CN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85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加入</a:t>
                      </a: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800" b="1" baseline="-25000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altLang="zh-CN" sz="2800" b="1" baseline="-25000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+mn-ea"/>
                          <a:sym typeface="+mn-ea"/>
                        </a:rPr>
                        <a:t>2ml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+mn-ea"/>
                        <a:sym typeface="+mn-ea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85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反应时间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5min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61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四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卫生香点燃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136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3D6E35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现象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endParaRPr lang="zh-CN" altLang="en-US" sz="2400" b="1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endParaRPr lang="zh-CN" altLang="en-US" sz="2400" b="1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>
                        <a:buNone/>
                      </a:pPr>
                      <a:endParaRPr lang="zh-CN" altLang="en-US" sz="2400" b="1">
                        <a:solidFill>
                          <a:srgbClr val="00009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5244465" y="2976245"/>
            <a:ext cx="11233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370445" y="2976245"/>
            <a:ext cx="11614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749155" y="2976245"/>
            <a:ext cx="13449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对照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690745" y="5228590"/>
            <a:ext cx="2540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气泡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少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，燃烧</a:t>
            </a:r>
          </a:p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不猛烈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767830" y="5228590"/>
            <a:ext cx="2540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气泡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少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，燃烧</a:t>
            </a:r>
          </a:p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不猛烈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151620" y="5228590"/>
            <a:ext cx="2540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气泡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多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，燃烧</a:t>
            </a:r>
          </a:p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猛烈</a:t>
            </a: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055485" y="3766820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055485" y="4283075"/>
            <a:ext cx="1964690" cy="421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14"/>
          <p:cNvSpPr txBox="1"/>
          <p:nvPr/>
        </p:nvSpPr>
        <p:spPr>
          <a:xfrm>
            <a:off x="3659505" y="0"/>
            <a:ext cx="487172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作用条件较温和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" grpId="0"/>
      <p:bldP spid="8" grpId="0"/>
      <p:bldP spid="9" grpId="0"/>
      <p:bldP spid="11" grpId="0"/>
      <p:bldP spid="12" grpId="0"/>
      <p:bldP spid="15" grpId="0"/>
      <p:bldP spid="16" grpId="0"/>
      <p:bldP spid="18" grpId="0"/>
      <p:bldP spid="1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文本框 21"/>
          <p:cNvSpPr txBox="1"/>
          <p:nvPr/>
        </p:nvSpPr>
        <p:spPr>
          <a:xfrm>
            <a:off x="1196340" y="97536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结论</a:t>
            </a:r>
          </a:p>
        </p:txBody>
      </p:sp>
      <p:sp>
        <p:nvSpPr>
          <p:cNvPr id="46084" name="文本框 2"/>
          <p:cNvSpPr txBox="1"/>
          <p:nvPr/>
        </p:nvSpPr>
        <p:spPr>
          <a:xfrm>
            <a:off x="1196340" y="1558925"/>
            <a:ext cx="106299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酶所催化的化学反应需要在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条件下进行。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文本框 25606"/>
          <p:cNvSpPr txBox="1"/>
          <p:nvPr/>
        </p:nvSpPr>
        <p:spPr>
          <a:xfrm>
            <a:off x="1106805" y="3129280"/>
            <a:ext cx="11129010" cy="142049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l" defTabSz="762635" fontAlgn="base"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底物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不宜选用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；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（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                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②实验时，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应先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，再让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反应。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233805" y="2545715"/>
            <a:ext cx="14624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090285" y="1753870"/>
            <a:ext cx="27444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适宜的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PH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959860" y="3208655"/>
            <a:ext cx="21196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淀粉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603240" y="3204845"/>
            <a:ext cx="59931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它在酸性条件下分解也会加快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959860" y="3916680"/>
            <a:ext cx="27946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控制好变量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268210" y="3916680"/>
            <a:ext cx="43281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底物与酶混合混合</a:t>
            </a:r>
            <a:endParaRPr lang="zh-CN" altLang="en-US"/>
          </a:p>
        </p:txBody>
      </p:sp>
      <p:sp>
        <p:nvSpPr>
          <p:cNvPr id="3" name="文本框 14"/>
          <p:cNvSpPr txBox="1"/>
          <p:nvPr/>
        </p:nvSpPr>
        <p:spPr>
          <a:xfrm>
            <a:off x="3659505" y="0"/>
            <a:ext cx="487172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作用条件较温和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1" grpId="0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7" name="文本框 25606"/>
          <p:cNvSpPr txBox="1"/>
          <p:nvPr/>
        </p:nvSpPr>
        <p:spPr>
          <a:xfrm>
            <a:off x="1016000" y="1625600"/>
            <a:ext cx="10639425" cy="304609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若要研究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最适温度和最适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，我们可以通过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先在一定范围内设置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温度（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，然后以效果最佳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的一组为中心，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，缩小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，并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减小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温度（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，重做实验。</a:t>
            </a:r>
            <a:endParaRPr lang="zh-CN" altLang="en-US" sz="3200" b="1">
              <a:solidFill>
                <a:srgbClr val="1552D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49020" y="788670"/>
            <a:ext cx="105517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③探究酶的最适温度或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PH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573260" y="1803400"/>
            <a:ext cx="19869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预实验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696460" y="2547620"/>
            <a:ext cx="133667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梯度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886200" y="3291840"/>
            <a:ext cx="39992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前推一组后推一组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384540" y="3291840"/>
            <a:ext cx="21355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变量范围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876675" y="4016375"/>
            <a:ext cx="13074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梯度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64765" y="4848860"/>
            <a:ext cx="46856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先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，再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。）</a:t>
            </a:r>
          </a:p>
        </p:txBody>
      </p:sp>
      <p:sp>
        <p:nvSpPr>
          <p:cNvPr id="32" name="文本框 14"/>
          <p:cNvSpPr txBox="1"/>
          <p:nvPr/>
        </p:nvSpPr>
        <p:spPr>
          <a:xfrm>
            <a:off x="1016000" y="4848860"/>
            <a:ext cx="1485265" cy="583565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注意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980055" y="4848860"/>
            <a:ext cx="26663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设置变量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432425" y="4848860"/>
            <a:ext cx="13849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混合</a:t>
            </a:r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3659505" y="0"/>
            <a:ext cx="487172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作用条件较温和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1049020" y="788670"/>
            <a:ext cx="105517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③探究酶的最适温度或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PH</a:t>
            </a:r>
          </a:p>
        </p:txBody>
      </p:sp>
      <p:pic>
        <p:nvPicPr>
          <p:cNvPr id="2" name="图片 -2147482612" descr="X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685" y="1859915"/>
            <a:ext cx="8342630" cy="3242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14"/>
          <p:cNvSpPr txBox="1"/>
          <p:nvPr/>
        </p:nvSpPr>
        <p:spPr>
          <a:xfrm>
            <a:off x="3659505" y="0"/>
            <a:ext cx="4871720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 </a:t>
            </a:r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作用条件较温和</a:t>
            </a:r>
            <a:endParaRPr lang="zh-CN" altLang="en-US" sz="3600" b="1">
              <a:solidFill>
                <a:schemeClr val="bg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  <p:sp>
        <p:nvSpPr>
          <p:cNvPr id="58371" name="矩形 26675"/>
          <p:cNvSpPr/>
          <p:nvPr/>
        </p:nvSpPr>
        <p:spPr>
          <a:xfrm>
            <a:off x="1017905" y="967740"/>
            <a:ext cx="55479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温度和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（影响酶活性）</a:t>
            </a:r>
          </a:p>
        </p:txBody>
      </p:sp>
      <p:pic>
        <p:nvPicPr>
          <p:cNvPr id="58370" name="Picture 4" descr="W1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750" y="1605280"/>
            <a:ext cx="6580505" cy="2098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椭圆 11270"/>
          <p:cNvSpPr/>
          <p:nvPr/>
        </p:nvSpPr>
        <p:spPr>
          <a:xfrm>
            <a:off x="3189605" y="2820035"/>
            <a:ext cx="324485" cy="33020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670" strike="noStrike" noProof="1"/>
          </a:p>
        </p:txBody>
      </p:sp>
      <p:sp>
        <p:nvSpPr>
          <p:cNvPr id="11272" name="椭圆 11271"/>
          <p:cNvSpPr/>
          <p:nvPr/>
        </p:nvSpPr>
        <p:spPr>
          <a:xfrm>
            <a:off x="6758305" y="2820035"/>
            <a:ext cx="325755" cy="33020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670" strike="noStrike" noProof="1"/>
          </a:p>
        </p:txBody>
      </p:sp>
      <p:sp>
        <p:nvSpPr>
          <p:cNvPr id="2" name="文本框 1"/>
          <p:cNvSpPr txBox="1"/>
          <p:nvPr/>
        </p:nvSpPr>
        <p:spPr>
          <a:xfrm>
            <a:off x="1106170" y="3584575"/>
            <a:ext cx="1068514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在一定范围内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，随温度（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PH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）的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升高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，酶的催化作用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超过这一范围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，催化作用逐渐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②低温只会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酶的活性，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酶的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；高温、强酸、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强碱会使酶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其空间结构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9669780" y="3757930"/>
            <a:ext cx="153479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增强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114415" y="4386580"/>
            <a:ext cx="16903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减弱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902585" y="5013960"/>
            <a:ext cx="11976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抑制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84165" y="5013960"/>
            <a:ext cx="17189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不改变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193915" y="5013960"/>
            <a:ext cx="22701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空间结构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241675" y="5671820"/>
            <a:ext cx="143764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失活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342765" y="5671820"/>
            <a:ext cx="15468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改变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44" name="文本框 14343"/>
          <p:cNvSpPr txBox="1"/>
          <p:nvPr/>
        </p:nvSpPr>
        <p:spPr>
          <a:xfrm>
            <a:off x="1144270" y="3514090"/>
            <a:ext cx="10869295" cy="2889885"/>
          </a:xfrm>
          <a:prstGeom prst="rect">
            <a:avLst/>
          </a:prstGeom>
          <a:noFill/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①自变量是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，因变量是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图中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的变化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酶作用的最适温度；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图中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温度的变化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酶作用的最适温度；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此图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得出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PH=7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为最适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PH,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得出温度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=30℃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为最适温度，   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只能说酶活性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在此</a:t>
            </a:r>
            <a:r>
              <a:rPr 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条件下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PH=7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，温度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30℃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570" y="1452245"/>
            <a:ext cx="7896860" cy="206184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036320" y="96012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应用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50845" y="3612515"/>
            <a:ext cx="196151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温度和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PH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184265" y="3612515"/>
            <a:ext cx="24047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酶的活性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830955" y="4163060"/>
            <a:ext cx="15640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不影响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503045" y="4723130"/>
            <a:ext cx="18249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不影响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329680" y="5273675"/>
            <a:ext cx="14770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不能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826500" y="5829300"/>
            <a:ext cx="32937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最强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205355" y="5278755"/>
            <a:ext cx="15252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不能</a:t>
            </a:r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（浙江省绍兴一中2020届高三模拟）某实验小组通过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实验探究了温度对a、b、c三种酶活性的影响，其他条件均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适宜，结果如下图。下列说法正确的是(　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)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A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据图可知c酶的最适温度为36 ℃左右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B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该实验中有两个自变量，一个因变量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C．三种酶中a酶的最适温度最高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D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若溶液的pH升高，则b酶相对应曲线的顶点会上移</a:t>
            </a:r>
          </a:p>
        </p:txBody>
      </p:sp>
      <p:sp>
        <p:nvSpPr>
          <p:cNvPr id="7" name="矩形 6"/>
          <p:cNvSpPr/>
          <p:nvPr/>
        </p:nvSpPr>
        <p:spPr>
          <a:xfrm>
            <a:off x="7519670" y="2515870"/>
            <a:ext cx="41275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-2147482616" descr="CY41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8442960" y="2720340"/>
            <a:ext cx="3281045" cy="2353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【解析】据题图可知，c酶的活性在36 ℃左右还在呈上升趋势，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故无法判断其最适温度，A错误；该实验中有两个自变量，分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别为酶的种类和温度，一个因变量，即酶的活性，B正确；从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3条曲线来看，c酶的活性在36 ℃左右还在呈上升趋势，故可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推断c酶的最适温度最高，C错误；根据题干信息可知，该实验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数据是在最适pH条件下测得的，若溶液的pH升高，则b酶相对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应曲线的顶点会下移，D错误。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4516" name="文本框 2"/>
          <p:cNvSpPr txBox="1"/>
          <p:nvPr/>
        </p:nvSpPr>
        <p:spPr>
          <a:xfrm>
            <a:off x="590550" y="1062355"/>
            <a:ext cx="1182243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如图甲是H</a:t>
            </a:r>
            <a:r>
              <a:rPr lang="zh-CN" altLang="en-US" sz="2800" b="1" baseline="-25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zh-CN" altLang="en-US" sz="2800" b="1" baseline="-25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酶活性受pH影响的曲线,图乙表示在最适温度下,</a:t>
            </a: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pH=b时H</a:t>
            </a:r>
            <a:r>
              <a:rPr lang="zh-CN" altLang="en-US" sz="2800" b="1" baseline="-25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zh-CN" altLang="en-US" sz="2800" b="1" baseline="-25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分解产生的O</a:t>
            </a:r>
            <a:r>
              <a:rPr lang="zh-CN" altLang="en-US" sz="2800" b="1" baseline="-25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量随时间的变化。若该酶促反应过程中改</a:t>
            </a: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变某一初始条件,以下改变正确的是(　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　)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A.pH=a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时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,e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点下移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,d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点左移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B.pH=c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时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,e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点为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0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C.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温度降低时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,e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点不移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,d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点右移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D.H</a:t>
            </a:r>
            <a:r>
              <a:rPr lang="en-US" altLang="zh-CN" sz="2800" b="1" baseline="-250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O</a:t>
            </a:r>
            <a:r>
              <a:rPr lang="en-US" altLang="zh-CN" sz="2800" b="1" baseline="-250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量增加时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,e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点不移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,d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点左移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4517" name="F14SXKBZFX1LRJTYSW10B.ep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2545" y="3255010"/>
            <a:ext cx="4864735" cy="18688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矩形 15"/>
          <p:cNvSpPr/>
          <p:nvPr/>
        </p:nvSpPr>
        <p:spPr>
          <a:xfrm>
            <a:off x="6849110" y="2526665"/>
            <a:ext cx="32829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8371" name="矩形 26675"/>
          <p:cNvSpPr/>
          <p:nvPr/>
        </p:nvSpPr>
        <p:spPr>
          <a:xfrm>
            <a:off x="1017905" y="967740"/>
            <a:ext cx="47364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底物浓度和酶浓度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17905" y="3728085"/>
            <a:ext cx="10685145" cy="2889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甲图表示：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在其他条件适宜、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酶量一定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的条件下，酶促反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应速率随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底物浓度增加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而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，但当底物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达到一定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浓度后，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受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限制，酶促反应速率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 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乙图表示：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底物充足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，其他条件适宜的条件下，酶促反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应速率与酶浓度成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</a:p>
        </p:txBody>
      </p:sp>
      <p:pic>
        <p:nvPicPr>
          <p:cNvPr id="316" name="图片 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340" y="1551305"/>
            <a:ext cx="4605655" cy="205867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" name="文本框 2"/>
          <p:cNvSpPr txBox="1"/>
          <p:nvPr/>
        </p:nvSpPr>
        <p:spPr>
          <a:xfrm>
            <a:off x="5296535" y="4385310"/>
            <a:ext cx="139001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加快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63395" y="4935855"/>
            <a:ext cx="34283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酶数量和酶活性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420610" y="4935855"/>
            <a:ext cx="22015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不再增加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225290" y="6062345"/>
            <a:ext cx="14668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正比</a:t>
            </a:r>
            <a:endParaRPr lang="zh-CN" altLang="en-US"/>
          </a:p>
        </p:txBody>
      </p:sp>
      <p:sp>
        <p:nvSpPr>
          <p:cNvPr id="7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895985"/>
            <a:ext cx="10834370" cy="5128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（黑龙江省鸡西一中2020届高三质检）下图为酶促反应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相关曲线图，Km表示酶促反应速率为1/2vmax时的底物浓度。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竞争性抑制剂与底物结构相似，可与底物竞争性结合酶的活性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部位；非竞争性抑制剂可与酶的非活性部位发生不可逆性结合，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从而使酶的活性部位功能丧失。下列分析错误的是(　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)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A．Km越大，酶与底物亲和力越高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B．加入竞争性抑制剂，Km增大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C．加入非竞争性抑制剂，vmax降低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D．非竞争性抑制剂破坏酶的空间结构</a:t>
            </a:r>
          </a:p>
        </p:txBody>
      </p:sp>
      <p:sp>
        <p:nvSpPr>
          <p:cNvPr id="7" name="矩形 6"/>
          <p:cNvSpPr/>
          <p:nvPr/>
        </p:nvSpPr>
        <p:spPr>
          <a:xfrm>
            <a:off x="9507855" y="3197860"/>
            <a:ext cx="41275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-2147482608" descr="CY48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1390" y="3848100"/>
            <a:ext cx="3188970" cy="22713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845185"/>
            <a:ext cx="1083437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【解析】根据题干可知，Km越大，代表酶促反应速率达到1/2vmax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时所需要的底物浓度越大，即酶促反应需要高浓度的底物才能正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常进行，从而说明底物与酶的亲和力越低，A错误；当反应环境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中存在竞争性抑制剂时，需要增加底物的浓度才能保证反应的正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常进行，即Km会增大，B正确；由“非竞争性抑制剂可与酶的非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活性部位发生不可逆性结合，从而使酶的活性部位功能丧失”可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知，若反应环境中增加了非竞争性抑制剂，则会导致部分酶的活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性部位空间结构改变、功能丧失，进而导致vmax降低，C、D正确。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2698750" y="0"/>
            <a:ext cx="679386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(三) 影响酶促反应的因素</a:t>
            </a:r>
          </a:p>
        </p:txBody>
      </p:sp>
    </p:spTree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6562" name="Picture 3" descr="W1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465" y="892175"/>
            <a:ext cx="9860915" cy="5331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14"/>
          <p:cNvSpPr txBox="1"/>
          <p:nvPr/>
        </p:nvSpPr>
        <p:spPr>
          <a:xfrm>
            <a:off x="3906520" y="0"/>
            <a:ext cx="4379595" cy="706755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构建知识网络</a:t>
            </a:r>
          </a:p>
        </p:txBody>
      </p:sp>
      <p:sp>
        <p:nvSpPr>
          <p:cNvPr id="16" name="矩形 15"/>
          <p:cNvSpPr/>
          <p:nvPr/>
        </p:nvSpPr>
        <p:spPr>
          <a:xfrm>
            <a:off x="1999615" y="2681605"/>
            <a:ext cx="995680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470025" y="4354195"/>
            <a:ext cx="995680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745105" y="4354195"/>
            <a:ext cx="754380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126865" y="2681605"/>
            <a:ext cx="1371600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39235" y="4354195"/>
            <a:ext cx="1536065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31330" y="2740660"/>
            <a:ext cx="2503170" cy="6064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411335" y="4354195"/>
            <a:ext cx="1023620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154670" y="5088890"/>
            <a:ext cx="995680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474075" y="5803265"/>
            <a:ext cx="1313815" cy="32702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1"/>
      <p:bldP spid="2" grpId="1"/>
      <p:bldP spid="3" grpId="1"/>
      <p:bldP spid="4" grpId="1"/>
      <p:bldP spid="5" grpId="1"/>
      <p:bldP spid="6" grpId="1"/>
      <p:bldP spid="7" grpId="1"/>
      <p:bldP spid="8" grpId="1"/>
      <p:bldP spid="9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" name="文本框 14"/>
          <p:cNvSpPr txBox="1"/>
          <p:nvPr/>
        </p:nvSpPr>
        <p:spPr>
          <a:xfrm>
            <a:off x="0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67435" y="1156335"/>
            <a:ext cx="9716135" cy="26511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概述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ATP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的中文名称是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；结构简式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为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个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ATP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分子中含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个腺苷，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个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个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360670" y="1910080"/>
            <a:ext cx="31216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三磷酸腺苷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011045" y="2547620"/>
            <a:ext cx="26041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A-P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～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P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～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P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487170" y="3161665"/>
            <a:ext cx="25908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高能磷酸键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547870" y="3161665"/>
            <a:ext cx="22218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磷酸基团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52195" y="631825"/>
            <a:ext cx="5754370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结构简式与结构简图</a:t>
            </a:r>
            <a:endParaRPr lang="zh-CN" altLang="en-US"/>
          </a:p>
        </p:txBody>
      </p:sp>
      <p:sp>
        <p:nvSpPr>
          <p:cNvPr id="171012" name="文本框 171011"/>
          <p:cNvSpPr txBox="1"/>
          <p:nvPr/>
        </p:nvSpPr>
        <p:spPr>
          <a:xfrm>
            <a:off x="1407478" y="3765550"/>
            <a:ext cx="1079500" cy="450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335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腺嘌呤</a:t>
            </a:r>
            <a:endParaRPr lang="zh-CN" altLang="en-US" sz="2335" b="1" noProof="1">
              <a:latin typeface="Arial" pitchFamily="34" charset="0"/>
              <a:ea typeface="宋体" panose="02010600030101010101" pitchFamily="2" charset="-122"/>
            </a:endParaRPr>
          </a:p>
        </p:txBody>
      </p:sp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890" y="2808605"/>
            <a:ext cx="5491163" cy="1184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45" name="文本框 171044"/>
          <p:cNvSpPr txBox="1"/>
          <p:nvPr/>
        </p:nvSpPr>
        <p:spPr>
          <a:xfrm>
            <a:off x="2844165" y="3400743"/>
            <a:ext cx="779463" cy="450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335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核糖</a:t>
            </a:r>
            <a:endParaRPr lang="zh-CN" altLang="en-US" sz="2335" b="1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1033" name="组合 171032"/>
          <p:cNvGrpSpPr/>
          <p:nvPr/>
        </p:nvGrpSpPr>
        <p:grpSpPr>
          <a:xfrm>
            <a:off x="2180590" y="1900873"/>
            <a:ext cx="5073650" cy="769937"/>
            <a:chOff x="1359" y="581"/>
            <a:chExt cx="3406" cy="581"/>
          </a:xfrm>
        </p:grpSpPr>
        <p:grpSp>
          <p:nvGrpSpPr>
            <p:cNvPr id="72711" name="组合 171033"/>
            <p:cNvGrpSpPr/>
            <p:nvPr/>
          </p:nvGrpSpPr>
          <p:grpSpPr>
            <a:xfrm>
              <a:off x="1767" y="581"/>
              <a:ext cx="1038" cy="580"/>
              <a:chOff x="2085" y="3530"/>
              <a:chExt cx="1038" cy="580"/>
            </a:xfrm>
          </p:grpSpPr>
          <p:sp>
            <p:nvSpPr>
              <p:cNvPr id="72712" name="直接连接符 171034"/>
              <p:cNvSpPr/>
              <p:nvPr/>
            </p:nvSpPr>
            <p:spPr>
              <a:xfrm>
                <a:off x="2085" y="3793"/>
                <a:ext cx="615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72713" name="文本框 171035"/>
              <p:cNvSpPr txBox="1"/>
              <p:nvPr/>
            </p:nvSpPr>
            <p:spPr>
              <a:xfrm>
                <a:off x="2777" y="3530"/>
                <a:ext cx="346" cy="5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4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P</a:t>
                </a:r>
              </a:p>
            </p:txBody>
          </p:sp>
        </p:grpSp>
        <p:sp>
          <p:nvSpPr>
            <p:cNvPr id="72714" name="文本框 171036"/>
            <p:cNvSpPr txBox="1"/>
            <p:nvPr/>
          </p:nvSpPr>
          <p:spPr>
            <a:xfrm>
              <a:off x="1359" y="581"/>
              <a:ext cx="351" cy="58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4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72715" name="文本框 171037"/>
            <p:cNvSpPr txBox="1"/>
            <p:nvPr/>
          </p:nvSpPr>
          <p:spPr>
            <a:xfrm>
              <a:off x="2836" y="582"/>
              <a:ext cx="1929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4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～ </a:t>
              </a:r>
              <a:r>
                <a:rPr lang="en-US" altLang="zh-CN" sz="4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 </a:t>
              </a:r>
              <a:r>
                <a:rPr lang="zh-CN" altLang="en-US" sz="4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～ </a:t>
              </a:r>
              <a:r>
                <a:rPr lang="en-US" altLang="zh-CN" sz="4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</a:p>
          </p:txBody>
        </p:sp>
      </p:grpSp>
      <p:sp>
        <p:nvSpPr>
          <p:cNvPr id="171040" name="文本框 171039"/>
          <p:cNvSpPr txBox="1"/>
          <p:nvPr/>
        </p:nvSpPr>
        <p:spPr>
          <a:xfrm>
            <a:off x="2023428" y="1334135"/>
            <a:ext cx="1674813" cy="447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335" b="1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普通磷酸键</a:t>
            </a:r>
            <a:endParaRPr lang="zh-CN" altLang="en-US" sz="2335" b="1" noProof="1">
              <a:solidFill>
                <a:srgbClr val="000000"/>
              </a:solidFill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171046" name="直接连接符 171045"/>
          <p:cNvSpPr/>
          <p:nvPr/>
        </p:nvSpPr>
        <p:spPr>
          <a:xfrm flipH="1" flipV="1">
            <a:off x="2904490" y="1780223"/>
            <a:ext cx="376238" cy="4667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grpSp>
        <p:nvGrpSpPr>
          <p:cNvPr id="171041" name="组合 171040"/>
          <p:cNvGrpSpPr/>
          <p:nvPr/>
        </p:nvGrpSpPr>
        <p:grpSpPr>
          <a:xfrm>
            <a:off x="4774565" y="1780223"/>
            <a:ext cx="1439863" cy="382587"/>
            <a:chOff x="2971" y="663"/>
            <a:chExt cx="1088" cy="227"/>
          </a:xfrm>
        </p:grpSpPr>
        <p:sp>
          <p:nvSpPr>
            <p:cNvPr id="72719" name="直接连接符 171041"/>
            <p:cNvSpPr/>
            <p:nvPr/>
          </p:nvSpPr>
          <p:spPr>
            <a:xfrm flipV="1">
              <a:off x="2971" y="663"/>
              <a:ext cx="545" cy="227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72720" name="直接连接符 171042"/>
            <p:cNvSpPr/>
            <p:nvPr/>
          </p:nvSpPr>
          <p:spPr>
            <a:xfrm flipH="1" flipV="1">
              <a:off x="3651" y="663"/>
              <a:ext cx="408" cy="227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171044" name="文本框 171043"/>
          <p:cNvSpPr txBox="1"/>
          <p:nvPr/>
        </p:nvSpPr>
        <p:spPr>
          <a:xfrm>
            <a:off x="4692015" y="1343660"/>
            <a:ext cx="1674813" cy="447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335" b="1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高能磷酸键</a:t>
            </a:r>
            <a:endParaRPr lang="zh-CN" altLang="en-US" sz="2335" b="1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39" name="文本框 171038"/>
          <p:cNvSpPr txBox="1"/>
          <p:nvPr/>
        </p:nvSpPr>
        <p:spPr>
          <a:xfrm>
            <a:off x="6582728" y="1343660"/>
            <a:ext cx="1839913" cy="447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35" b="1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</a:t>
            </a:r>
            <a:r>
              <a:rPr lang="zh-CN" altLang="en-US" sz="2335" b="1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个磷酸基团</a:t>
            </a:r>
            <a:endParaRPr lang="zh-CN" altLang="en-US" sz="2335" b="1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55" name="直接连接符 171054"/>
          <p:cNvSpPr/>
          <p:nvPr/>
        </p:nvSpPr>
        <p:spPr>
          <a:xfrm flipV="1">
            <a:off x="6893878" y="1780223"/>
            <a:ext cx="360362" cy="3429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71031" name="文本框 171030"/>
          <p:cNvSpPr txBox="1"/>
          <p:nvPr/>
        </p:nvSpPr>
        <p:spPr>
          <a:xfrm>
            <a:off x="1966278" y="2464435"/>
            <a:ext cx="865188" cy="496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67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腺苷</a:t>
            </a:r>
            <a:endParaRPr lang="zh-CN" altLang="en-US" sz="2670" b="1" noProof="1">
              <a:latin typeface="Arial" pitchFamily="34" charset="0"/>
              <a:ea typeface="宋体" panose="02010600030101010101" pitchFamily="2" charset="-122"/>
            </a:endParaRPr>
          </a:p>
        </p:txBody>
      </p:sp>
      <p:grpSp>
        <p:nvGrpSpPr>
          <p:cNvPr id="171048" name="组合 171047"/>
          <p:cNvGrpSpPr/>
          <p:nvPr/>
        </p:nvGrpSpPr>
        <p:grpSpPr>
          <a:xfrm>
            <a:off x="1891665" y="2880360"/>
            <a:ext cx="1033463" cy="409575"/>
            <a:chOff x="793" y="1616"/>
            <a:chExt cx="908" cy="408"/>
          </a:xfrm>
        </p:grpSpPr>
        <p:sp>
          <p:nvSpPr>
            <p:cNvPr id="72726" name="直接连接符 171048"/>
            <p:cNvSpPr/>
            <p:nvPr/>
          </p:nvSpPr>
          <p:spPr>
            <a:xfrm flipH="1">
              <a:off x="793" y="1616"/>
              <a:ext cx="409" cy="36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72727" name="直接连接符 171049"/>
            <p:cNvSpPr/>
            <p:nvPr/>
          </p:nvSpPr>
          <p:spPr>
            <a:xfrm>
              <a:off x="1202" y="1616"/>
              <a:ext cx="499" cy="40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171051" name="左大括号 171050"/>
          <p:cNvSpPr/>
          <p:nvPr/>
        </p:nvSpPr>
        <p:spPr>
          <a:xfrm rot="-5400000">
            <a:off x="2176621" y="3375819"/>
            <a:ext cx="241300" cy="1722438"/>
          </a:xfrm>
          <a:prstGeom prst="leftBrace">
            <a:avLst>
              <a:gd name="adj1" fmla="val 59554"/>
              <a:gd name="adj2" fmla="val 50952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670" strike="noStrike" noProof="1"/>
          </a:p>
        </p:txBody>
      </p:sp>
      <p:sp>
        <p:nvSpPr>
          <p:cNvPr id="171052" name="文本框 171051"/>
          <p:cNvSpPr txBox="1"/>
          <p:nvPr/>
        </p:nvSpPr>
        <p:spPr>
          <a:xfrm>
            <a:off x="1967865" y="4286250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noProof="1"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腺苷</a:t>
            </a:r>
          </a:p>
        </p:txBody>
      </p:sp>
      <p:sp>
        <p:nvSpPr>
          <p:cNvPr id="171054" name="直接连接符 171053"/>
          <p:cNvSpPr/>
          <p:nvPr/>
        </p:nvSpPr>
        <p:spPr>
          <a:xfrm>
            <a:off x="4893945" y="2031365"/>
            <a:ext cx="635" cy="2598420"/>
          </a:xfrm>
          <a:prstGeom prst="line">
            <a:avLst/>
          </a:prstGeom>
          <a:ln w="57150" cap="flat" cmpd="sng">
            <a:solidFill>
              <a:srgbClr val="0000CC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71032" name="文本框 171031"/>
          <p:cNvSpPr txBox="1"/>
          <p:nvPr/>
        </p:nvSpPr>
        <p:spPr>
          <a:xfrm>
            <a:off x="1823403" y="4733925"/>
            <a:ext cx="36036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腺嘌呤</a:t>
            </a:r>
            <a:r>
              <a:rPr lang="zh-CN" altLang="en-US" sz="2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核糖</a:t>
            </a:r>
            <a:r>
              <a:rPr lang="zh-CN" altLang="en-US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核苷酸（</a:t>
            </a:r>
            <a:r>
              <a:rPr lang="en-US" altLang="zh-CN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AMP</a:t>
            </a:r>
            <a:r>
              <a:rPr lang="zh-CN" altLang="en-US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algn="ctr"/>
            <a:r>
              <a:rPr lang="zh-CN" altLang="en-US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RNA</a:t>
            </a:r>
            <a:r>
              <a:rPr lang="zh-CN" altLang="en-US" sz="2400" b="1" noProof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的基本单位之一）</a:t>
            </a:r>
          </a:p>
        </p:txBody>
      </p:sp>
      <p:sp>
        <p:nvSpPr>
          <p:cNvPr id="171053" name="左大括号 171052"/>
          <p:cNvSpPr/>
          <p:nvPr/>
        </p:nvSpPr>
        <p:spPr>
          <a:xfrm rot="-5400000">
            <a:off x="3018790" y="2935288"/>
            <a:ext cx="266700" cy="3482975"/>
          </a:xfrm>
          <a:prstGeom prst="leftBrace">
            <a:avLst>
              <a:gd name="adj1" fmla="val 94139"/>
              <a:gd name="adj2" fmla="val 50000"/>
            </a:avLst>
          </a:prstGeom>
          <a:noFill/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08430" y="2031365"/>
            <a:ext cx="4538345" cy="4060825"/>
            <a:chOff x="2219" y="3583"/>
            <a:chExt cx="7147" cy="6395"/>
          </a:xfrm>
        </p:grpSpPr>
        <p:sp>
          <p:nvSpPr>
            <p:cNvPr id="171056" name="直接连接符 171055"/>
            <p:cNvSpPr/>
            <p:nvPr/>
          </p:nvSpPr>
          <p:spPr>
            <a:xfrm>
              <a:off x="9365" y="3583"/>
              <a:ext cx="1" cy="5233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71047" name="文本框 171046"/>
            <p:cNvSpPr txBox="1"/>
            <p:nvPr/>
          </p:nvSpPr>
          <p:spPr>
            <a:xfrm>
              <a:off x="2991" y="9253"/>
              <a:ext cx="543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 noProof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二磷酸腺苷（</a:t>
              </a:r>
              <a:r>
                <a:rPr lang="en-US" altLang="zh-CN" sz="2400" b="1" noProof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ADP</a:t>
              </a:r>
              <a:r>
                <a:rPr lang="zh-CN" altLang="en-US" sz="2400" b="1" noProof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）</a:t>
              </a:r>
            </a:p>
          </p:txBody>
        </p:sp>
        <p:sp>
          <p:nvSpPr>
            <p:cNvPr id="171057" name="左大括号 171056"/>
            <p:cNvSpPr/>
            <p:nvPr/>
          </p:nvSpPr>
          <p:spPr>
            <a:xfrm rot="-5400000">
              <a:off x="5573" y="5520"/>
              <a:ext cx="438" cy="7147"/>
            </a:xfrm>
            <a:prstGeom prst="leftBrace">
              <a:avLst>
                <a:gd name="adj1" fmla="val 124633"/>
                <a:gd name="adj2" fmla="val 50000"/>
              </a:avLst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/>
              <a:endParaRPr lang="zh-CN" altLang="en-US" sz="2400" strike="noStrike" noProof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" name="圆角矩形标注 3"/>
          <p:cNvSpPr/>
          <p:nvPr/>
        </p:nvSpPr>
        <p:spPr>
          <a:xfrm>
            <a:off x="8813165" y="1617980"/>
            <a:ext cx="2328545" cy="791845"/>
          </a:xfrm>
          <a:prstGeom prst="wedgeRoundRectCallout">
            <a:avLst>
              <a:gd name="adj1" fmla="val -107840"/>
              <a:gd name="adj2" fmla="val -9502"/>
              <a:gd name="adj3" fmla="val 16667"/>
            </a:avLst>
          </a:prstGeom>
          <a:solidFill>
            <a:srgbClr val="4173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/>
              <a:t>结构简式</a:t>
            </a:r>
          </a:p>
        </p:txBody>
      </p:sp>
      <p:sp>
        <p:nvSpPr>
          <p:cNvPr id="5" name="圆角矩形标注 4"/>
          <p:cNvSpPr/>
          <p:nvPr/>
        </p:nvSpPr>
        <p:spPr>
          <a:xfrm>
            <a:off x="8813165" y="2788920"/>
            <a:ext cx="2328545" cy="791845"/>
          </a:xfrm>
          <a:prstGeom prst="wedgeRoundRectCallout">
            <a:avLst>
              <a:gd name="adj1" fmla="val -109912"/>
              <a:gd name="adj2" fmla="val -3408"/>
              <a:gd name="adj3" fmla="val 16667"/>
            </a:avLst>
          </a:prstGeom>
          <a:solidFill>
            <a:srgbClr val="4173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/>
              <a:t>结构简图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407795" y="2001520"/>
            <a:ext cx="5921375" cy="4684395"/>
            <a:chOff x="41" y="3643"/>
            <a:chExt cx="9325" cy="7377"/>
          </a:xfrm>
        </p:grpSpPr>
        <p:sp>
          <p:nvSpPr>
            <p:cNvPr id="8" name="直接连接符 7"/>
            <p:cNvSpPr/>
            <p:nvPr/>
          </p:nvSpPr>
          <p:spPr>
            <a:xfrm>
              <a:off x="9365" y="3643"/>
              <a:ext cx="1" cy="6209"/>
            </a:xfrm>
            <a:prstGeom prst="line">
              <a:avLst/>
            </a:prstGeom>
            <a:ln w="57150" cap="flat" cmpd="sng">
              <a:solidFill>
                <a:srgbClr val="417339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9" name="文本框 8"/>
            <p:cNvSpPr txBox="1"/>
            <p:nvPr/>
          </p:nvSpPr>
          <p:spPr>
            <a:xfrm>
              <a:off x="1832" y="10295"/>
              <a:ext cx="543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 noProof="1">
                  <a:solidFill>
                    <a:srgbClr val="3D6E35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三磷酸腺苷（</a:t>
              </a:r>
              <a:r>
                <a:rPr lang="en-US" altLang="zh-CN" sz="2400" b="1" noProof="1">
                  <a:solidFill>
                    <a:srgbClr val="3D6E35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ATP</a:t>
              </a:r>
              <a:r>
                <a:rPr lang="zh-CN" altLang="en-US" sz="2400" b="1" noProof="1">
                  <a:solidFill>
                    <a:srgbClr val="3D6E35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）</a:t>
              </a:r>
            </a:p>
          </p:txBody>
        </p:sp>
        <p:sp>
          <p:nvSpPr>
            <p:cNvPr id="10" name="左大括号 9"/>
            <p:cNvSpPr/>
            <p:nvPr/>
          </p:nvSpPr>
          <p:spPr>
            <a:xfrm rot="-5400000">
              <a:off x="4426" y="5467"/>
              <a:ext cx="438" cy="9208"/>
            </a:xfrm>
            <a:prstGeom prst="leftBrace">
              <a:avLst>
                <a:gd name="adj1" fmla="val 124633"/>
                <a:gd name="adj2" fmla="val 50000"/>
              </a:avLst>
            </a:prstGeom>
            <a:noFill/>
            <a:ln w="38100" cap="flat" cmpd="sng">
              <a:solidFill>
                <a:srgbClr val="3D6E35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/>
              <a:endParaRPr lang="zh-CN" altLang="en-US" sz="2400" strike="noStrike" noProof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7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7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7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7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7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7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/>
      <p:bldP spid="171045" grpId="0"/>
      <p:bldP spid="171040" grpId="0"/>
      <p:bldP spid="171044" grpId="0"/>
      <p:bldP spid="171039" grpId="0"/>
      <p:bldP spid="171031" grpId="0"/>
      <p:bldP spid="171052" grpId="0"/>
      <p:bldP spid="171032" grpId="0"/>
      <p:bldP spid="4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文本框 14"/>
          <p:cNvSpPr txBox="1"/>
          <p:nvPr/>
        </p:nvSpPr>
        <p:spPr>
          <a:xfrm>
            <a:off x="1073150" y="1090930"/>
            <a:ext cx="989076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3.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物理特性：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色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粉末，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溶于水，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口服。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4.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功能：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化合物，是细胞生命活动所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 需能量的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。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（</a:t>
            </a:r>
            <a:r>
              <a:rPr lang="zh-CN" altLang="en-US" sz="3200" b="1" u="sng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    </a:t>
            </a:r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能源）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540125" y="1282065"/>
            <a:ext cx="11410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白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582285" y="1282065"/>
            <a:ext cx="10153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能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616190" y="1291590"/>
            <a:ext cx="9779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可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724150" y="2009775"/>
            <a:ext cx="273431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高能磷酸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42005" y="2750185"/>
            <a:ext cx="22307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直接来源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761355" y="2750185"/>
            <a:ext cx="113474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1552D1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直接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8851" name="Picture 3" descr="2-6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291080" y="1649095"/>
            <a:ext cx="7609840" cy="4445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82675" y="958850"/>
            <a:ext cx="79527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5.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易混结构（下图中的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A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charset="-122"/>
              </a:rPr>
              <a:t>代表的含义）</a:t>
            </a: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291080" y="2674620"/>
            <a:ext cx="2422525" cy="79057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495415" y="3077845"/>
            <a:ext cx="1358265" cy="51054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542655" y="3077845"/>
            <a:ext cx="1358265" cy="51054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611370" y="5434965"/>
            <a:ext cx="1821815" cy="66040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018655" y="5434330"/>
            <a:ext cx="1821815" cy="66040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/>
      <p:bldP spid="3" grpId="1"/>
      <p:bldP spid="4" grpId="1"/>
      <p:bldP spid="5" grpId="1"/>
      <p:bldP spid="6" grpId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827405" y="1124585"/>
            <a:ext cx="10490835" cy="42271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【例】在下列四种化合物的化学组成中，“○”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中所对应的含义最接近的是（ 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）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</a:p>
          <a:p>
            <a:pPr>
              <a:lnSpc>
                <a:spcPct val="140000"/>
              </a:lnSpc>
            </a:pP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A.①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和②  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B.②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和③  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C.③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和④  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D.②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和④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6805" name="Picture 3" descr="W1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455" y="2543810"/>
            <a:ext cx="8108315" cy="20491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/>
          <p:nvPr/>
        </p:nvSpPr>
        <p:spPr>
          <a:xfrm>
            <a:off x="6492875" y="1995805"/>
            <a:ext cx="470535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5128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 fontAlgn="auto">
              <a:lnSpc>
                <a:spcPct val="130000"/>
              </a:lnSpc>
            </a:pP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（浙江省衢州一中2020届高三调研）下图为ATP的</a:t>
            </a:r>
          </a:p>
          <a:p>
            <a:pPr indent="266700" fontAlgn="auto">
              <a:lnSpc>
                <a:spcPct val="13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结构示意图。下列相关叙述正确的是(　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)</a:t>
            </a:r>
          </a:p>
          <a:p>
            <a:pPr indent="266700" fontAlgn="auto">
              <a:lnSpc>
                <a:spcPct val="13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</a:p>
          <a:p>
            <a:pPr indent="266700" fontAlgn="auto">
              <a:lnSpc>
                <a:spcPct val="130000"/>
              </a:lnSpc>
            </a:pPr>
            <a:endParaRPr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 fontAlgn="auto">
              <a:lnSpc>
                <a:spcPct val="130000"/>
              </a:lnSpc>
            </a:pPr>
            <a:endParaRPr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 fontAlgn="auto">
              <a:lnSpc>
                <a:spcPct val="13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细胞中所有需要能量的生命活动都是由ATP直接提供能量的</a:t>
            </a:r>
          </a:p>
          <a:p>
            <a:pPr indent="266700" fontAlgn="auto">
              <a:lnSpc>
                <a:spcPct val="13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B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图中②的断裂一般与放能反应联系在一起</a:t>
            </a:r>
          </a:p>
          <a:p>
            <a:pPr indent="266700" fontAlgn="auto">
              <a:lnSpc>
                <a:spcPct val="13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C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图中③是mRNA、质粒及某些酶共有的碱基之一</a:t>
            </a:r>
          </a:p>
          <a:p>
            <a:pPr indent="266700" fontAlgn="auto">
              <a:lnSpc>
                <a:spcPct val="13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D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图中④是DNA的基本组成单位之一</a:t>
            </a:r>
          </a:p>
        </p:txBody>
      </p:sp>
      <p:sp>
        <p:nvSpPr>
          <p:cNvPr id="7" name="矩形 6"/>
          <p:cNvSpPr/>
          <p:nvPr/>
        </p:nvSpPr>
        <p:spPr>
          <a:xfrm>
            <a:off x="7339330" y="1785620"/>
            <a:ext cx="41275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-2147482614" descr="CY45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910715" y="2247900"/>
            <a:ext cx="4398645" cy="15957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912495"/>
            <a:ext cx="10834370" cy="5688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【解析】结合ATP的结构简式可知，图中①表示核糖、②表示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高能磷酸键、③表示腺嘌呤、④表示腺嘌呤核糖核苷酸。ATP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可为生命活动直接提供能量，但细胞中除ATP外还有其他能为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生命活动直接提供能量的物质，如GTP、CTP等，细胞中绝大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多数需要能量的生命活动都是由ATP直接提供能量的，A错误；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高能磷酸键断裂时释放大量能量，用于吸能反应，故与高能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磷酸键断裂相联系的一般是吸能反应，放能反应一般与高能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磷酸键的形成相联系，B错误；DNA与RNA中都含有腺嘌呤，质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粒为环状DNA分子，酶的化学本质为蛋白质或RNA，C正确；腺</a:t>
            </a:r>
          </a:p>
          <a:p>
            <a:pPr indent="26670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嘌呤核糖核苷酸是RNA的基本组成单位之一，D错误。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093470" y="1012825"/>
            <a:ext cx="540321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6.ATP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与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ADP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的相互转化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①图解</a:t>
            </a:r>
          </a:p>
        </p:txBody>
      </p:sp>
      <p:pic>
        <p:nvPicPr>
          <p:cNvPr id="79878" name="图片 16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4100" y="2581275"/>
            <a:ext cx="5721985" cy="27260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3060" name="文本框 173059"/>
          <p:cNvSpPr txBox="1"/>
          <p:nvPr/>
        </p:nvSpPr>
        <p:spPr>
          <a:xfrm>
            <a:off x="9444355" y="2522220"/>
            <a:ext cx="675005" cy="2844800"/>
          </a:xfrm>
          <a:prstGeom prst="rect">
            <a:avLst/>
          </a:prstGeom>
          <a:solidFill>
            <a:srgbClr val="3D6E35"/>
          </a:solidFill>
          <a:ln w="9525" cap="flat" cmpd="sng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eaVert"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能量的释放</a:t>
            </a:r>
          </a:p>
        </p:txBody>
      </p:sp>
      <p:sp>
        <p:nvSpPr>
          <p:cNvPr id="6" name="云形标注 5"/>
          <p:cNvSpPr/>
          <p:nvPr/>
        </p:nvSpPr>
        <p:spPr>
          <a:xfrm>
            <a:off x="8205470" y="433705"/>
            <a:ext cx="2639060" cy="1543050"/>
          </a:xfrm>
          <a:prstGeom prst="cloudCallout">
            <a:avLst>
              <a:gd name="adj1" fmla="val -65664"/>
              <a:gd name="adj2" fmla="val 106049"/>
            </a:avLst>
          </a:prstGeom>
          <a:solidFill>
            <a:srgbClr val="4173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能量</a:t>
            </a:r>
            <a:r>
              <a:rPr lang="en-US" altLang="zh-CN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和能量</a:t>
            </a:r>
            <a:r>
              <a:rPr lang="en-US" altLang="zh-CN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一样吗？</a:t>
            </a:r>
          </a:p>
        </p:txBody>
      </p:sp>
      <p:sp>
        <p:nvSpPr>
          <p:cNvPr id="17" name="矩形 16"/>
          <p:cNvSpPr/>
          <p:nvPr/>
        </p:nvSpPr>
        <p:spPr>
          <a:xfrm>
            <a:off x="6976745" y="3389630"/>
            <a:ext cx="470535" cy="108013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431790" y="3404235"/>
            <a:ext cx="470535" cy="108013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837815" y="2522220"/>
            <a:ext cx="675005" cy="2844800"/>
          </a:xfrm>
          <a:prstGeom prst="rect">
            <a:avLst/>
          </a:prstGeom>
          <a:solidFill>
            <a:srgbClr val="3D6E35"/>
          </a:solidFill>
          <a:ln w="9525" cap="flat" cmpd="sng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eaVert"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能量的储存</a:t>
            </a:r>
          </a:p>
        </p:txBody>
      </p:sp>
      <p:sp>
        <p:nvSpPr>
          <p:cNvPr id="11" name="矩形 10"/>
          <p:cNvSpPr/>
          <p:nvPr/>
        </p:nvSpPr>
        <p:spPr>
          <a:xfrm>
            <a:off x="8475980" y="4057650"/>
            <a:ext cx="840740" cy="108013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594100" y="3971925"/>
            <a:ext cx="840740" cy="1080135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594100" y="2522220"/>
            <a:ext cx="2424430" cy="284480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0" grpId="0"/>
      <p:bldP spid="6" grpId="0"/>
      <p:bldP spid="17" grpId="1"/>
      <p:bldP spid="9" grpId="1"/>
      <p:bldP spid="10" grpId="0"/>
      <p:bldP spid="11" grpId="1"/>
      <p:bldP spid="12" grpId="1"/>
      <p:bldP spid="7" grpId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73069" name="组合 173068"/>
          <p:cNvGrpSpPr/>
          <p:nvPr/>
        </p:nvGrpSpPr>
        <p:grpSpPr>
          <a:xfrm>
            <a:off x="1527407" y="1500357"/>
            <a:ext cx="7943915" cy="1193717"/>
            <a:chOff x="1242" y="2798"/>
            <a:chExt cx="4076" cy="902"/>
          </a:xfrm>
        </p:grpSpPr>
        <p:sp>
          <p:nvSpPr>
            <p:cNvPr id="80905" name="直接连接符 173070"/>
            <p:cNvSpPr/>
            <p:nvPr/>
          </p:nvSpPr>
          <p:spPr>
            <a:xfrm>
              <a:off x="1695" y="3192"/>
              <a:ext cx="115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80906" name="文本框 173071"/>
            <p:cNvSpPr txBox="1"/>
            <p:nvPr/>
          </p:nvSpPr>
          <p:spPr>
            <a:xfrm>
              <a:off x="1889" y="2798"/>
              <a:ext cx="771" cy="4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水解</a:t>
              </a:r>
              <a:r>
                <a:rPr lang="zh-CN" altLang="x-none" sz="32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酶</a:t>
              </a:r>
            </a:p>
          </p:txBody>
        </p:sp>
        <p:sp>
          <p:nvSpPr>
            <p:cNvPr id="80907" name="直接连接符 173072"/>
            <p:cNvSpPr/>
            <p:nvPr/>
          </p:nvSpPr>
          <p:spPr>
            <a:xfrm flipH="1">
              <a:off x="1695" y="3278"/>
              <a:ext cx="1152" cy="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73074" name="文本框 173073"/>
            <p:cNvSpPr txBox="1"/>
            <p:nvPr/>
          </p:nvSpPr>
          <p:spPr>
            <a:xfrm>
              <a:off x="1242" y="3061"/>
              <a:ext cx="816" cy="4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noProof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+mn-ea"/>
                </a:rPr>
                <a:t>ATP</a:t>
              </a:r>
            </a:p>
          </p:txBody>
        </p:sp>
        <p:sp>
          <p:nvSpPr>
            <p:cNvPr id="80909" name="文本框 173074"/>
            <p:cNvSpPr txBox="1"/>
            <p:nvPr/>
          </p:nvSpPr>
          <p:spPr>
            <a:xfrm>
              <a:off x="1866" y="3259"/>
              <a:ext cx="816" cy="4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合成</a:t>
              </a:r>
              <a:r>
                <a:rPr lang="zh-CN" altLang="x-none" sz="32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酶</a:t>
              </a:r>
            </a:p>
          </p:txBody>
        </p:sp>
        <p:sp>
          <p:nvSpPr>
            <p:cNvPr id="173070" name="文本框 173069"/>
            <p:cNvSpPr txBox="1"/>
            <p:nvPr/>
          </p:nvSpPr>
          <p:spPr>
            <a:xfrm>
              <a:off x="2959" y="3061"/>
              <a:ext cx="2359" cy="4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ADP  +  Pi  +</a:t>
              </a:r>
              <a:r>
                <a:rPr lang="zh-CN" altLang="en-US" sz="3200" b="1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能量</a:t>
              </a:r>
            </a:p>
          </p:txBody>
        </p:sp>
      </p:grpSp>
      <p:pic>
        <p:nvPicPr>
          <p:cNvPr id="79878" name="图片 16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4195" y="4728845"/>
            <a:ext cx="3648710" cy="17386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42035" y="784225"/>
            <a:ext cx="1064514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②反应式</a:t>
            </a:r>
          </a:p>
          <a:p>
            <a:pPr>
              <a:lnSpc>
                <a:spcPct val="100000"/>
              </a:lnSpc>
            </a:pPr>
            <a:endParaRPr lang="zh-CN" altLang="en-US" sz="16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00000"/>
              </a:lnSpc>
            </a:pP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00000"/>
              </a:lnSpc>
            </a:pP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③原因：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ATP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分子中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的那个高能磷酸键很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容易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，也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易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17" name="矩形 16"/>
          <p:cNvSpPr/>
          <p:nvPr/>
        </p:nvSpPr>
        <p:spPr>
          <a:xfrm>
            <a:off x="4873625" y="1908810"/>
            <a:ext cx="369697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42035" y="4888865"/>
            <a:ext cx="768286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17339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该反应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可逆反应，因为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虽然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可逆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但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不可逆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42035" y="430530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530090" y="2799080"/>
            <a:ext cx="252095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远离腺苷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691130" y="3536950"/>
            <a:ext cx="22936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水解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716780" y="3536950"/>
            <a:ext cx="21513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重新生成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120265" y="5060950"/>
            <a:ext cx="195008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不是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359400" y="5060950"/>
            <a:ext cx="18732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物质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386205" y="5693410"/>
            <a:ext cx="205041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能量和酶</a:t>
            </a:r>
            <a:endParaRPr lang="zh-CN" altLang="en-US"/>
          </a:p>
        </p:txBody>
      </p:sp>
      <p:sp>
        <p:nvSpPr>
          <p:cNvPr id="16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/>
      <p:bldP spid="6" grpId="0"/>
      <p:bldP spid="22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019175" y="1078865"/>
            <a:ext cx="1088517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④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ATP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的能量来源（能量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）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动物、人、真菌和细菌：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绿色植物：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⑤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ATP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释放的能量去向（能量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）：</a:t>
            </a:r>
            <a:endParaRPr lang="zh-CN" altLang="en-US" sz="3200" b="1">
              <a:solidFill>
                <a:srgbClr val="1552D1"/>
              </a:solidFill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44235" y="1812290"/>
            <a:ext cx="284988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呼吸作用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519805" y="2769235"/>
            <a:ext cx="55962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呼吸作用和光合作用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824855" y="3309620"/>
            <a:ext cx="610362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参与各项生命活动</a:t>
            </a:r>
            <a:endParaRPr lang="zh-CN" altLang="en-US"/>
          </a:p>
        </p:txBody>
      </p:sp>
      <p:sp>
        <p:nvSpPr>
          <p:cNvPr id="11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2"/>
          <p:cNvSpPr txBox="1"/>
          <p:nvPr/>
        </p:nvSpPr>
        <p:spPr>
          <a:xfrm>
            <a:off x="1041400" y="1553845"/>
            <a:ext cx="9053195" cy="8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417339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ATP</a:t>
            </a:r>
            <a:r>
              <a:rPr lang="en-US" altLang="zh-CN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能量，它要通过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才能释放能量。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41400" y="970280"/>
            <a:ext cx="1500505" cy="583565"/>
          </a:xfrm>
          <a:prstGeom prst="rect">
            <a:avLst/>
          </a:prstGeom>
          <a:solidFill>
            <a:srgbClr val="41733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注意</a:t>
            </a:r>
          </a:p>
        </p:txBody>
      </p:sp>
      <p:pic>
        <p:nvPicPr>
          <p:cNvPr id="2" name="图片 -2147482619" descr="X66"/>
          <p:cNvPicPr>
            <a:picLocks noChangeAspect="1"/>
          </p:cNvPicPr>
          <p:nvPr/>
        </p:nvPicPr>
        <p:blipFill>
          <a:blip r:embed="rId2"/>
          <a:srcRect l="5375" r="0"/>
          <a:stretch>
            <a:fillRect/>
          </a:stretch>
        </p:blipFill>
        <p:spPr>
          <a:xfrm>
            <a:off x="1343660" y="2555875"/>
            <a:ext cx="7235190" cy="35420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668780" y="1747520"/>
            <a:ext cx="216090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不等于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750560" y="1747520"/>
            <a:ext cx="16751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水解</a:t>
            </a:r>
            <a:endParaRPr lang="zh-CN" altLang="en-US"/>
          </a:p>
        </p:txBody>
      </p:sp>
      <p:sp>
        <p:nvSpPr>
          <p:cNvPr id="5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（2018浙江卷，10）ATP是细胞中的能量通货，下列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叙述正确的是（　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）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A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ATP中的能量均来自细胞呼吸释放的能量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B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ATP-ADP循环使得细胞储存了大量的ATP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C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ATP水解形成ADP时释放能量和磷酸基团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D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ATP分子中的2个高能磷酸键不易断裂水解</a:t>
            </a:r>
          </a:p>
        </p:txBody>
      </p:sp>
      <p:sp>
        <p:nvSpPr>
          <p:cNvPr id="7" name="矩形 6"/>
          <p:cNvSpPr/>
          <p:nvPr/>
        </p:nvSpPr>
        <p:spPr>
          <a:xfrm>
            <a:off x="3911600" y="1943100"/>
            <a:ext cx="41275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【解析】ATP的形成途径是光合作用和细胞呼吸，因此ATP中的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能量来自光能和细胞呼吸释放的能量，A错误；ATP-ADP循环，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使得细胞中ATP和ADP的相互转化时刻不停地发生并且处于动态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平衡之中，B错误；ATP水解远离腺苷的高能磷酸键断裂，形成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ADP和Pi，同时释放能量，C正确；ATP分子中含有2个高能磷酸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键，远离腺苷的高能磷酸键很容易水解，D错误。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75178" name="表格 17517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35965" y="1550670"/>
          <a:ext cx="10758805" cy="4947701"/>
        </p:xfrm>
        <a:graphic>
          <a:graphicData uri="http://schemas.openxmlformats.org/drawingml/2006/table">
            <a:tbl>
              <a:tblPr/>
              <a:tblGrid>
                <a:gridCol w="161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1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713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5805"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00000"/>
                        </a:lnSpc>
                        <a:buNone/>
                      </a:pPr>
                      <a:endParaRPr lang="zh-CN" altLang="en-US" sz="2800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ATP</a:t>
                      </a: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的合成</a:t>
                      </a: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ATP</a:t>
                      </a: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的水解</a:t>
                      </a: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6400"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反应式</a:t>
                      </a: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800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080"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所需酶</a:t>
                      </a: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ATP</a:t>
                      </a:r>
                      <a:r>
                        <a:rPr lang="zh-CN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合成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酶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ATP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水解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酶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6400"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能量来源</a:t>
                      </a: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光能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(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光合作用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)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、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化学能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(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细胞呼吸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)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储存在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高能磷酸键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中的能量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8" marB="3813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6400"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能量去路</a:t>
                      </a:r>
                    </a:p>
                  </a:txBody>
                  <a:tcPr marL="76272" marR="76272" marT="38136" marB="3813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储存于形成的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高能磷酸键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中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6" marB="3813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用于除暗反应外的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各项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生命活动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6" marB="38136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6400"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417339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反应场所</a:t>
                      </a:r>
                    </a:p>
                  </a:txBody>
                  <a:tcPr marL="76272" marR="76272" marT="38136" marB="38136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细胞质基质、线粒体、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叶绿体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6" marB="38136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黑体" panose="02010609060101010101" charset="-122"/>
                        </a:rPr>
                        <a:t>生物体的需能部分</a:t>
                      </a:r>
                      <a:endParaRPr lang="zh-CN" altLang="en-US" sz="2800" b="1">
                        <a:solidFill>
                          <a:srgbClr val="417339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72" marR="76272" marT="38136" marB="38136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055370" y="784225"/>
            <a:ext cx="591502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⑥</a:t>
            </a: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合成与水解的比较</a:t>
            </a:r>
            <a:endParaRPr lang="zh-CN"/>
          </a:p>
        </p:txBody>
      </p:sp>
      <p:pic>
        <p:nvPicPr>
          <p:cNvPr id="175138" name="Picture 133"/>
          <p:cNvPicPr>
            <a:picLocks noChangeAspect="1"/>
          </p:cNvPicPr>
          <p:nvPr/>
        </p:nvPicPr>
        <p:blipFill>
          <a:blip r:embed="rId3"/>
          <a:srcRect t="8096" b="24625"/>
          <a:stretch>
            <a:fillRect/>
          </a:stretch>
        </p:blipFill>
        <p:spPr>
          <a:xfrm>
            <a:off x="2699385" y="2338705"/>
            <a:ext cx="3679825" cy="6000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>
                <a:alpha val="0"/>
              </a:srgbClr>
            </a:solidFill>
          </a:ln>
        </p:spPr>
      </p:pic>
      <p:pic>
        <p:nvPicPr>
          <p:cNvPr id="175139" name="Picture 137"/>
          <p:cNvPicPr>
            <a:picLocks noChangeAspect="1"/>
          </p:cNvPicPr>
          <p:nvPr/>
        </p:nvPicPr>
        <p:blipFill>
          <a:blip r:embed="rId4"/>
          <a:srcRect r="-81" b="14301"/>
          <a:stretch>
            <a:fillRect/>
          </a:stretch>
        </p:blipFill>
        <p:spPr>
          <a:xfrm>
            <a:off x="7339330" y="2338070"/>
            <a:ext cx="3978275" cy="60071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>
                <a:alpha val="0"/>
              </a:srgbClr>
            </a:solidFill>
          </a:ln>
        </p:spPr>
      </p:pic>
      <p:sp>
        <p:nvSpPr>
          <p:cNvPr id="5" name="矩形 4"/>
          <p:cNvSpPr/>
          <p:nvPr/>
        </p:nvSpPr>
        <p:spPr>
          <a:xfrm>
            <a:off x="2415540" y="2289810"/>
            <a:ext cx="4340225" cy="68707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970395" y="2289175"/>
            <a:ext cx="4346575" cy="68707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401570" y="3197860"/>
            <a:ext cx="4354195" cy="46228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70395" y="3197860"/>
            <a:ext cx="4347845" cy="462280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401570" y="3755390"/>
            <a:ext cx="4354195" cy="82867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970395" y="3755390"/>
            <a:ext cx="4347210" cy="82867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401570" y="4672965"/>
            <a:ext cx="4354195" cy="82867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970395" y="4672965"/>
            <a:ext cx="4347210" cy="82867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401570" y="5628640"/>
            <a:ext cx="4354195" cy="82867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970395" y="5628640"/>
            <a:ext cx="4347210" cy="828675"/>
          </a:xfrm>
          <a:prstGeom prst="rect">
            <a:avLst/>
          </a:prstGeom>
          <a:solidFill>
            <a:schemeClr val="bg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3" grpId="1"/>
      <p:bldP spid="7" grpId="1"/>
      <p:bldP spid="8" grpId="1"/>
      <p:bldP spid="9" grpId="1"/>
      <p:bldP spid="11" grpId="1"/>
      <p:bldP spid="12" grpId="1"/>
      <p:bldP spid="13" grpId="1"/>
      <p:bldP spid="14" grpId="1"/>
      <p:bldP spid="15" grpId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058545" y="1297940"/>
            <a:ext cx="970534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7.ATP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和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ADP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的特性：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含量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，转化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</a:t>
            </a:r>
            <a:r>
              <a:rPr lang="en-US" altLang="zh-CN" sz="1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8.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吸能反应和放能反应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吸能反应：</a:t>
            </a:r>
            <a:endParaRPr lang="zh-CN" altLang="en-US" sz="3200" b="1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放能反应：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479550" y="3174365"/>
            <a:ext cx="266700" cy="908050"/>
          </a:xfrm>
          <a:prstGeom prst="leftBrace">
            <a:avLst>
              <a:gd name="adj1" fmla="val 2509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670" strike="noStrike" noProof="1"/>
          </a:p>
        </p:txBody>
      </p:sp>
      <p:sp>
        <p:nvSpPr>
          <p:cNvPr id="176138" name="矩形 176137"/>
          <p:cNvSpPr/>
          <p:nvPr/>
        </p:nvSpPr>
        <p:spPr>
          <a:xfrm>
            <a:off x="1727200" y="2899410"/>
            <a:ext cx="889635" cy="140589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670" strike="noStrike" noProof="1"/>
          </a:p>
        </p:txBody>
      </p:sp>
      <p:sp>
        <p:nvSpPr>
          <p:cNvPr id="176139" name="直接连接符 176138"/>
          <p:cNvSpPr/>
          <p:nvPr/>
        </p:nvSpPr>
        <p:spPr>
          <a:xfrm flipH="1">
            <a:off x="2136775" y="4343718"/>
            <a:ext cx="0" cy="3619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76140" name="文本框 176139"/>
          <p:cNvSpPr txBox="1"/>
          <p:nvPr/>
        </p:nvSpPr>
        <p:spPr>
          <a:xfrm>
            <a:off x="1704975" y="4642168"/>
            <a:ext cx="863600" cy="498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670" b="1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细胞</a:t>
            </a:r>
            <a:endParaRPr lang="zh-CN" altLang="en-US" sz="2670" b="1" noProof="1">
              <a:solidFill>
                <a:srgbClr val="FF0000"/>
              </a:solidFill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77840" y="1484630"/>
            <a:ext cx="10737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少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171690" y="1484630"/>
            <a:ext cx="8515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快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728720" y="2972435"/>
            <a:ext cx="30467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ATP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的水解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728720" y="3495040"/>
            <a:ext cx="329755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ATP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的合成</a:t>
            </a:r>
            <a:endParaRPr lang="zh-CN" altLang="en-US"/>
          </a:p>
        </p:txBody>
      </p:sp>
      <p:sp>
        <p:nvSpPr>
          <p:cNvPr id="1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76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0" grpId="0"/>
      <p:bldP spid="2" grpId="0"/>
      <p:bldP spid="3" grpId="0"/>
      <p:bldP spid="10" grpId="0"/>
      <p:bldP spid="1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【例】（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2019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天津卷）下列过程需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ATP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水解提供能量的是（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A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唾液淀粉酶水解淀粉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	</a:t>
            </a:r>
          </a:p>
          <a:p>
            <a:pPr indent="266700">
              <a:lnSpc>
                <a:spcPct val="150000"/>
              </a:lnSpc>
            </a:pP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B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生长素的极性运输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</a:p>
          <a:p>
            <a:pPr indent="266700">
              <a:lnSpc>
                <a:spcPct val="150000"/>
              </a:lnSpc>
            </a:pP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C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光反应阶段中水在光下分解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		 </a:t>
            </a:r>
          </a:p>
          <a:p>
            <a:pPr indent="266700">
              <a:lnSpc>
                <a:spcPct val="150000"/>
              </a:lnSpc>
            </a:pP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D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乳酸菌无氧呼吸的第二阶段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177780" y="1290320"/>
            <a:ext cx="412750" cy="462280"/>
          </a:xfrm>
          <a:prstGeom prst="rect">
            <a:avLst/>
          </a:prstGeom>
          <a:solidFill>
            <a:srgbClr val="6F9A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34365" y="1092835"/>
            <a:ext cx="1083437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【解析】唾液淀粉酶水解淀粉，形成麦芽糖，不消耗能量，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A错误；生长素的极性运输是以主动运输的方式，在幼嫩组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织中从形态学上端运到形态学下端，需要ATP提供能量，B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正确；光反应阶段中水在光下分解，需要光能，不需要ATP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功能，C错误；乳酸菌无氧呼吸的第二阶段是丙酮酸变成乳</a:t>
            </a:r>
          </a:p>
          <a:p>
            <a:pPr indent="266700">
              <a:lnSpc>
                <a:spcPct val="15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酸，不需要ATP供能，D错误。因此，本题答案选B。</a:t>
            </a:r>
          </a:p>
        </p:txBody>
      </p:sp>
      <p:sp>
        <p:nvSpPr>
          <p:cNvPr id="2" name="文本框 14"/>
          <p:cNvSpPr txBox="1"/>
          <p:nvPr/>
        </p:nvSpPr>
        <p:spPr>
          <a:xfrm>
            <a:off x="4853305" y="0"/>
            <a:ext cx="2486025" cy="645160"/>
          </a:xfrm>
          <a:prstGeom prst="rect">
            <a:avLst/>
          </a:prstGeom>
          <a:solidFill>
            <a:srgbClr val="3D6E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二 </a:t>
            </a:r>
            <a:r>
              <a:rPr lang="en-US" altLang="zh-CN" sz="3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ATP</a:t>
            </a:r>
          </a:p>
        </p:txBody>
      </p:sp>
    </p:spTree>
  </p:cSld>
  <p:clrMapOvr>
    <a:masterClrMapping/>
  </p:clrMapOvr>
  <p:transition/>
  <p:timing/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4370705" y="2360930"/>
            <a:ext cx="342201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>
                <a:solidFill>
                  <a:srgbClr val="2E4824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谢  谢</a:t>
            </a:r>
          </a:p>
        </p:txBody>
      </p:sp>
      <p:sp>
        <p:nvSpPr>
          <p:cNvPr id="27" name="Freeform 28"/>
          <p:cNvSpPr>
            <a:spLocks noChangeArrowheads="1"/>
          </p:cNvSpPr>
          <p:nvPr/>
        </p:nvSpPr>
        <p:spPr bwMode="auto">
          <a:xfrm>
            <a:off x="7722235" y="1911350"/>
            <a:ext cx="598805" cy="640080"/>
          </a:xfrm>
          <a:custGeom>
            <a:gdLst>
              <a:gd name="T0" fmla="*/ 124 w 498"/>
              <a:gd name="T1" fmla="*/ 81 h 418"/>
              <a:gd name="T2" fmla="*/ 124 w 498"/>
              <a:gd name="T3" fmla="*/ 81 h 418"/>
              <a:gd name="T4" fmla="*/ 36 w 498"/>
              <a:gd name="T5" fmla="*/ 258 h 418"/>
              <a:gd name="T6" fmla="*/ 346 w 498"/>
              <a:gd name="T7" fmla="*/ 116 h 418"/>
              <a:gd name="T8" fmla="*/ 9 w 498"/>
              <a:gd name="T9" fmla="*/ 382 h 418"/>
              <a:gd name="T10" fmla="*/ 44 w 498"/>
              <a:gd name="T11" fmla="*/ 400 h 418"/>
              <a:gd name="T12" fmla="*/ 97 w 498"/>
              <a:gd name="T13" fmla="*/ 311 h 418"/>
              <a:gd name="T14" fmla="*/ 293 w 498"/>
              <a:gd name="T15" fmla="*/ 311 h 418"/>
              <a:gd name="T16" fmla="*/ 469 w 498"/>
              <a:gd name="T17" fmla="*/ 72 h 418"/>
              <a:gd name="T18" fmla="*/ 124 w 498"/>
              <a:gd name="T19" fmla="*/ 81 h 41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rgbClr val="6F9A5A"/>
          </a:solidFill>
          <a:ln>
            <a:noFill/>
          </a:ln>
          <a:effectLst/>
        </p:spPr>
        <p:txBody>
          <a:bodyPr wrap="none" anchor="ctr"/>
          <a:lstStyle/>
          <a:p>
            <a:pPr defTabSz="534670" eaLnBrk="1" fontAlgn="auto" hangingPunct="1">
              <a:spcBef>
                <a:spcPct val="0"/>
              </a:spcBef>
              <a:spcAft>
                <a:spcPct val="0"/>
              </a:spcAft>
            </a:pPr>
            <a:endParaRPr kumimoji="0" lang="en-US" sz="158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28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658600" y="11874500"/>
            <a:ext cx="254000" cy="469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7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4290,&quot;width&quot;:9645}"/>
  <p:tag name="REFSHAPE" val="614969428"/>
</p:tagLst>
</file>

<file path=ppt/tags/tag2.xml><?xml version="1.0" encoding="utf-8"?>
<p:tagLst xmlns:p="http://schemas.openxmlformats.org/presentationml/2006/main">
  <p:tag name="KSO_WM_UNIT_TABLE_BEAUTIFY" val="smartTable{a0a8c8ec-a8bf-4e62-a495-6cd6510a1ee4}"/>
</p:tagLst>
</file>

<file path=ppt/tags/tag3.xml><?xml version="1.0" encoding="utf-8"?>
<p:tagLst xmlns:p="http://schemas.openxmlformats.org/presentationml/2006/main">
  <p:tag name="KSO_WM_UNIT_TABLE_BEAUTIFY" val="smartTable{391d7da4-2617-4158-adb5-54964647de5e}"/>
</p:tagLst>
</file>

<file path=ppt/tags/tag4.xml><?xml version="1.0" encoding="utf-8"?>
<p:tagLst xmlns:p="http://schemas.openxmlformats.org/presentationml/2006/main">
  <p:tag name="KSO_WM_UNIT_TABLE_BEAUTIFY" val="smartTable{cf9404fa-9410-40bc-bcd1-f1d98ff73630}"/>
</p:tagLst>
</file>

<file path=ppt/tags/tag5.xml><?xml version="1.0" encoding="utf-8"?>
<p:tagLst xmlns:p="http://schemas.openxmlformats.org/presentationml/2006/main">
  <p:tag name="KSO_WM_UNIT_TABLE_BEAUTIFY" val="smartTable{a9fd518a-7aee-4339-957c-7076db7d6598}"/>
</p:tagLst>
</file>

<file path=ppt/tags/tag6.xml><?xml version="1.0" encoding="utf-8"?>
<p:tagLst xmlns:p="http://schemas.openxmlformats.org/presentationml/2006/main">
  <p:tag name="KSO_WM_UNIT_PLACING_PICTURE_USER_VIEWPORT" val="{&quot;height&quot;:3592.4992125984249,&quot;width&quot;:9060}"/>
  <p:tag name="REFSHAPE" val="668051156"/>
</p:tagLst>
</file>

<file path=ppt/tags/tag7.xml><?xml version="1.0" encoding="utf-8"?>
<p:tagLst xmlns:p="http://schemas.openxmlformats.org/presentationml/2006/main">
  <p:tag name="KSO_WM_UNIT_PLACING_PICTURE_USER_VIEWPORT" val="{&quot;height&quot;:4072.4992125984249,&quot;width&quot;:8622.4992125984245}"/>
  <p:tag name="REFSHAPE" val="845578660"/>
</p:tagLst>
</file>

<file path=ppt/tags/tag8.xml><?xml version="1.0" encoding="utf-8"?>
<p:tagLst xmlns:p="http://schemas.openxmlformats.org/presentationml/2006/main">
  <p:tag name="KSO_WM_UNIT_TABLE_BEAUTIFY" val="smartTable{b2c9a48c-80e2-4dc1-8bf2-ef6cbfab9f2b}"/>
</p:tagLst>
</file>

<file path=ppt/tags/tag9.xml><?xml version="1.0" encoding="utf-8"?>
<p:tagLst xmlns:p="http://schemas.openxmlformats.org/presentationml/2006/main">
  <p:tag name="KSO_WM_UNIT_TABLE_BEAUTIFY" val="smartTable{793ad7f3-1930-43ae-8361-a8acc35a0b31}"/>
</p:tagLst>
</file>

<file path=ppt/tags/tag10.xml><?xml version="1.0" encoding="utf-8"?>
<p:tagLst xmlns:p="http://schemas.openxmlformats.org/presentationml/2006/main">
  <p:tag name="KSO_WM_UNIT_TABLE_BEAUTIFY" val="smartTable{f7475228-a384-48e4-8b41-173872d85a63}"/>
</p:tagLst>
</file>

<file path=ppt/tags/tag11.xml><?xml version="1.0" encoding="utf-8"?>
<p:tagLst xmlns:p="http://schemas.openxmlformats.org/presentationml/2006/main">
  <p:tag name="KSO_WM_UNIT_TABLE_BEAUTIFY" val="smartTable{e48d6faf-af4b-4390-8444-548edcc376da}"/>
</p:tagLst>
</file>

<file path=ppt/tags/tag12.xml><?xml version="1.0" encoding="utf-8"?>
<p:tagLst xmlns:p="http://schemas.openxmlformats.org/presentationml/2006/main">
  <p:tag name="KSO_WM_UNIT_TABLE_BEAUTIFY" val="smartTable{df3473a2-c07f-4c68-aa11-572e1932b82d}"/>
</p:tagLst>
</file>

<file path=ppt/tags/tag13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更多作品请在稻壳儿搜索艺随风&#10;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Manager>风云办公</Manager>
  <Company>上海剑姬网络科技有限公司</Company>
  <PresentationFormat>宽屏</PresentationFormat>
  <Paragraphs>630</Paragraphs>
  <Slides>68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baseType="lpstr" size="76">
      <vt:lpstr>Arial</vt:lpstr>
      <vt:lpstr>Calibri Light</vt:lpstr>
      <vt:lpstr>Calibri</vt:lpstr>
      <vt:lpstr>华文彩云</vt:lpstr>
      <vt:lpstr>微软雅黑</vt:lpstr>
      <vt:lpstr>宋体</vt:lpstr>
      <vt:lpstr>黑体</vt:lpstr>
      <vt:lpstr>更多作品请在稻壳儿搜索艺随风
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风云办公PPT模板</dc:title>
  <dc:creator>风云办公</dc:creator>
  <dc:description>风云办公 http://www.ppt118.com</dc:description>
  <cp:keywords>风云办公</cp:keywords>
  <cp:lastModifiedBy>Administrator</cp:lastModifiedBy>
  <cp:revision>1200</cp:revision>
  <dcterms:created xsi:type="dcterms:W3CDTF">2015-05-05T08:02:00Z</dcterms:created>
  <dcterms:modified xsi:type="dcterms:W3CDTF">2020-08-13T07:52:01Z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2052-11.1.0.9662</vt:lpwstr>
  </property>
</Properties>
</file>