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9E830-2ACA-4A5A-B28F-FCD3EB5B14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746DC-9935-4907-AC0D-AA2A800779D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wmf"/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0.png"/><Relationship Id="rId6" Type="http://schemas.openxmlformats.org/officeDocument/2006/relationships/image" Target="../media/image1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1.wmf"/><Relationship Id="rId1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7" name="组合 79873"/>
          <p:cNvGrpSpPr/>
          <p:nvPr/>
        </p:nvGrpSpPr>
        <p:grpSpPr>
          <a:xfrm>
            <a:off x="4445" y="490855"/>
            <a:ext cx="9132570" cy="6184265"/>
            <a:chOff x="0" y="0"/>
            <a:chExt cx="5921" cy="4320"/>
          </a:xfrm>
        </p:grpSpPr>
        <p:pic>
          <p:nvPicPr>
            <p:cNvPr id="4098" name="图片 79874" descr="23fg56547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" y="0"/>
              <a:ext cx="5919" cy="43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099" name="文本框 79875"/>
            <p:cNvSpPr txBox="1"/>
            <p:nvPr/>
          </p:nvSpPr>
          <p:spPr>
            <a:xfrm>
              <a:off x="1025" y="618"/>
              <a:ext cx="404" cy="217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 marL="342900" indent="-342900">
                <a:spcBef>
                  <a:spcPct val="50000"/>
                </a:spcBef>
              </a:pPr>
              <a:endParaRPr lang="zh-CN" altLang="zh-CN" sz="30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pic>
          <p:nvPicPr>
            <p:cNvPr id="4100" name="图片 79876" descr="翔鸽动画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10" y="0"/>
              <a:ext cx="1166" cy="13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9878" name="矩形 79877"/>
            <p:cNvSpPr/>
            <p:nvPr/>
          </p:nvSpPr>
          <p:spPr>
            <a:xfrm>
              <a:off x="629" y="1608"/>
              <a:ext cx="4320" cy="57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 fontAlgn="base"/>
              <a:r>
                <a:rPr lang="zh-CN" altLang="en-US" sz="3600" strike="noStrike" noProof="1">
                  <a:ln w="12700" cap="flat" cmpd="sng">
                    <a:solidFill>
                      <a:srgbClr val="3333CC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B2B2B2">
                      <a:alpha val="50000"/>
                    </a:srgbClr>
                  </a:solidFill>
                  <a:effectLst>
                    <a:outerShdw dist="45791" dir="2021404" algn="ctr" rotWithShape="0">
                      <a:srgbClr val="9999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29.2 三视图（</a:t>
              </a:r>
              <a:r>
                <a:rPr lang="en-US" altLang="zh-CN" sz="3600" strike="noStrike" noProof="1">
                  <a:ln w="12700" cap="flat" cmpd="sng">
                    <a:solidFill>
                      <a:srgbClr val="3333CC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B2B2B2">
                      <a:alpha val="50000"/>
                    </a:srgbClr>
                  </a:solidFill>
                  <a:effectLst>
                    <a:outerShdw dist="45791" dir="2021404" algn="ctr" rotWithShape="0">
                      <a:srgbClr val="9999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3</a:t>
              </a:r>
              <a:r>
                <a:rPr lang="zh-CN" altLang="en-US" sz="3600" strike="noStrike" noProof="1">
                  <a:ln w="12700" cap="flat" cmpd="sng">
                    <a:solidFill>
                      <a:srgbClr val="3333CC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B2B2B2">
                      <a:alpha val="50000"/>
                    </a:srgbClr>
                  </a:solidFill>
                  <a:effectLst>
                    <a:outerShdw dist="45791" dir="2021404" algn="ctr" rotWithShape="0">
                      <a:srgbClr val="9999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）</a:t>
              </a:r>
              <a:endParaRPr lang="zh-CN" altLang="en-US" sz="3600" strike="noStrike" noProof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 fontAlgn="base"/>
              <a:endParaRPr lang="zh-CN" altLang="en-US" sz="3600" strike="noStrike" noProof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4102" name="图片 79879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93" y="2840"/>
              <a:ext cx="726" cy="72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3" name="图片 7988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3802"/>
              <a:ext cx="1134" cy="518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idx="4294967295"/>
          </p:nvPr>
        </p:nvSpPr>
        <p:spPr>
          <a:xfrm>
            <a:off x="419735" y="1430655"/>
            <a:ext cx="8064500" cy="4630738"/>
          </a:xfrm>
        </p:spPr>
        <p:txBody>
          <a:bodyPr anchor="t"/>
          <a:lstStyle/>
          <a:p>
            <a:pPr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1.数学建模目标：了解将三视图转换成立体图形在生产中的作用，体会到所学知识的实用价值.</a:t>
            </a:r>
            <a:endParaRPr lang="zh-CN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2.数学运算目标：能根据三视图计算几何体有关的面积或体积.（重点）</a:t>
            </a:r>
            <a:endParaRPr lang="zh-CN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3.直观想象目标：会根据物体的三视图描述出几何体的基本形状或实物原型，并且画出其展开图，进一步发展空间想象能力.（难点）</a:t>
            </a:r>
            <a:endParaRPr lang="zh-CN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9219" name="Group 11"/>
          <p:cNvGrpSpPr/>
          <p:nvPr/>
        </p:nvGrpSpPr>
        <p:grpSpPr>
          <a:xfrm>
            <a:off x="18415" y="351155"/>
            <a:ext cx="4067175" cy="908050"/>
            <a:chOff x="0" y="0"/>
            <a:chExt cx="2710" cy="605"/>
          </a:xfrm>
        </p:grpSpPr>
        <p:pic>
          <p:nvPicPr>
            <p:cNvPr id="4099" name="Picture 12" descr="Untitled-1"/>
            <p:cNvPicPr>
              <a:picLocks noChangeAspect="1"/>
            </p:cNvPicPr>
            <p:nvPr/>
          </p:nvPicPr>
          <p:blipFill>
            <a:blip r:embed="rId1"/>
            <a:srcRect t="19460" r="11728" b="17027"/>
            <a:stretch>
              <a:fillRect/>
            </a:stretch>
          </p:blipFill>
          <p:spPr>
            <a:xfrm>
              <a:off x="0" y="0"/>
              <a:ext cx="2669" cy="60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0" name="Text Box 13"/>
            <p:cNvSpPr txBox="1"/>
            <p:nvPr/>
          </p:nvSpPr>
          <p:spPr>
            <a:xfrm>
              <a:off x="923" y="72"/>
              <a:ext cx="1787" cy="4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3600" dirty="0">
                  <a:latin typeface="Arial" panose="020B0604020202020204" pitchFamily="34" charset="0"/>
                  <a:ea typeface="黑体" panose="02010609060101010101" pitchFamily="2" charset="-122"/>
                </a:rPr>
                <a:t> </a:t>
              </a:r>
              <a:r>
                <a:rPr lang="zh-CN" altLang="en-US" sz="3600" dirty="0">
                  <a:latin typeface="Arial" panose="020B0604020202020204" pitchFamily="34" charset="0"/>
                  <a:ea typeface="黑体" panose="02010609060101010101" pitchFamily="2" charset="-122"/>
                </a:rPr>
                <a:t>学 习</a:t>
              </a:r>
              <a:r>
                <a:rPr lang="zh-CN" altLang="en-US" sz="1400" dirty="0">
                  <a:latin typeface="Arial" panose="020B0604020202020204" pitchFamily="34" charset="0"/>
                  <a:ea typeface="黑体" panose="02010609060101010101" pitchFamily="2" charset="-122"/>
                </a:rPr>
                <a:t>   </a:t>
              </a:r>
              <a:r>
                <a:rPr lang="zh-CN" altLang="en-US" sz="3600" dirty="0">
                  <a:latin typeface="Arial" panose="020B0604020202020204" pitchFamily="34" charset="0"/>
                  <a:ea typeface="黑体" panose="02010609060101010101" pitchFamily="2" charset="-122"/>
                </a:rPr>
                <a:t>目</a:t>
              </a:r>
              <a:r>
                <a:rPr lang="zh-CN" altLang="en-US" sz="1200" dirty="0">
                  <a:latin typeface="Arial" panose="020B0604020202020204" pitchFamily="34" charset="0"/>
                  <a:ea typeface="黑体" panose="02010609060101010101" pitchFamily="2" charset="-122"/>
                </a:rPr>
                <a:t>    </a:t>
              </a:r>
              <a:r>
                <a:rPr lang="zh-CN" altLang="en-US" sz="3600" dirty="0">
                  <a:latin typeface="Arial" panose="020B0604020202020204" pitchFamily="34" charset="0"/>
                  <a:ea typeface="黑体" panose="02010609060101010101" pitchFamily="2" charset="-122"/>
                </a:rPr>
                <a:t>标</a:t>
              </a:r>
              <a:endParaRPr lang="zh-CN" altLang="en-US" sz="3600" dirty="0"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4097"/>
          <p:cNvGrpSpPr/>
          <p:nvPr/>
        </p:nvGrpSpPr>
        <p:grpSpPr>
          <a:xfrm>
            <a:off x="230505" y="1510030"/>
            <a:ext cx="3638550" cy="3322955"/>
            <a:chOff x="0" y="0"/>
            <a:chExt cx="4195" cy="3583"/>
          </a:xfrm>
        </p:grpSpPr>
        <p:pic>
          <p:nvPicPr>
            <p:cNvPr id="4099" name="图片 4098" descr="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00" y="45"/>
              <a:ext cx="1802" cy="181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0" name="图片 4099" descr="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87" y="0"/>
              <a:ext cx="1608" cy="186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1" name="图片 4100" descr="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" y="2223"/>
              <a:ext cx="1735" cy="13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2" name="矩形 4101"/>
            <p:cNvSpPr/>
            <p:nvPr/>
          </p:nvSpPr>
          <p:spPr>
            <a:xfrm>
              <a:off x="2150" y="1651"/>
              <a:ext cx="547" cy="40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" name="矩形 4102"/>
            <p:cNvSpPr/>
            <p:nvPr/>
          </p:nvSpPr>
          <p:spPr>
            <a:xfrm>
              <a:off x="0" y="1587"/>
              <a:ext cx="636" cy="40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4104" name="图片 4103" descr="IMG_008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2015" y="1924050"/>
            <a:ext cx="3384550" cy="2541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5" name="文本框 4104"/>
          <p:cNvSpPr txBox="1"/>
          <p:nvPr/>
        </p:nvSpPr>
        <p:spPr>
          <a:xfrm>
            <a:off x="5627370" y="4888865"/>
            <a:ext cx="151447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实物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06" name="文本框 4105"/>
          <p:cNvSpPr txBox="1"/>
          <p:nvPr/>
        </p:nvSpPr>
        <p:spPr>
          <a:xfrm>
            <a:off x="855980" y="4888865"/>
            <a:ext cx="151447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三视图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4107" name="文本框 4106"/>
          <p:cNvSpPr txBox="1"/>
          <p:nvPr/>
        </p:nvSpPr>
        <p:spPr>
          <a:xfrm>
            <a:off x="73025" y="1049655"/>
            <a:ext cx="8155940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问题1  下面是某建筑物的三视图，你能据此想象出实物吗？</a:t>
            </a:r>
            <a:endParaRPr lang="zh-CN" altLang="en-US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5122" name="Group 56"/>
          <p:cNvGrpSpPr/>
          <p:nvPr/>
        </p:nvGrpSpPr>
        <p:grpSpPr>
          <a:xfrm>
            <a:off x="9525" y="217170"/>
            <a:ext cx="3692525" cy="788988"/>
            <a:chOff x="0" y="0"/>
            <a:chExt cx="2326" cy="497"/>
          </a:xfrm>
        </p:grpSpPr>
        <p:grpSp>
          <p:nvGrpSpPr>
            <p:cNvPr id="5123" name="Group 4"/>
            <p:cNvGrpSpPr/>
            <p:nvPr/>
          </p:nvGrpSpPr>
          <p:grpSpPr>
            <a:xfrm>
              <a:off x="0" y="119"/>
              <a:ext cx="1410" cy="378"/>
              <a:chOff x="0" y="0"/>
              <a:chExt cx="1762" cy="446"/>
            </a:xfrm>
          </p:grpSpPr>
          <p:pic>
            <p:nvPicPr>
              <p:cNvPr id="5124" name="Picture 5" descr="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0" y="0"/>
                <a:ext cx="1762" cy="4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125" name="Rectangle 6"/>
              <p:cNvSpPr/>
              <p:nvPr/>
            </p:nvSpPr>
            <p:spPr>
              <a:xfrm>
                <a:off x="441" y="37"/>
                <a:ext cx="1196" cy="25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  <a:buNone/>
                </a:pPr>
                <a:endParaRPr lang="zh-CN" altLang="zh-CN" sz="4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126" name="Text Box 7"/>
            <p:cNvSpPr txBox="1"/>
            <p:nvPr/>
          </p:nvSpPr>
          <p:spPr>
            <a:xfrm>
              <a:off x="316" y="0"/>
              <a:ext cx="2010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活动一：问题导入</a:t>
              </a:r>
              <a:endPara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73990" y="5523230"/>
            <a:ext cx="85877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问题2  若想将此建筑物的表面进行粉刷，你能根据三视图计算出粉刷面积吗？通过本节课的学习我们就能解决此类问题.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  <p:bldP spid="4106" grpId="0"/>
      <p:bldP spid="4107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/>
          <p:nvPr/>
        </p:nvSpPr>
        <p:spPr>
          <a:xfrm>
            <a:off x="685800" y="916305"/>
            <a:ext cx="8137525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某工厂要加工一批密封罐，设计者给出了密封罐的三视图，请你按照三视图确定制作每个密封罐所需钢板的面积．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123" name="Text Box 3"/>
          <p:cNvSpPr txBox="1"/>
          <p:nvPr/>
        </p:nvSpPr>
        <p:spPr>
          <a:xfrm>
            <a:off x="935038" y="4221163"/>
            <a:ext cx="8208962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2400" b="1" dirty="0">
                <a:latin typeface="Arial" panose="020B0604020202020204" pitchFamily="34" charset="0"/>
              </a:rPr>
              <a:t>【思考】　</a:t>
            </a:r>
            <a:endParaRPr sz="24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sz="2400" b="1" dirty="0">
                <a:latin typeface="Arial" panose="020B0604020202020204" pitchFamily="34" charset="0"/>
              </a:rPr>
              <a:t>(1)根据三视图,该物体的形状是什么?</a:t>
            </a:r>
            <a:endParaRPr sz="24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sz="2400" b="1" dirty="0">
                <a:latin typeface="Arial" panose="020B0604020202020204" pitchFamily="34" charset="0"/>
              </a:rPr>
              <a:t>(2)该立体图形的展开图是什么?</a:t>
            </a:r>
            <a:endParaRPr sz="24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sz="2400" b="1" dirty="0">
                <a:latin typeface="Arial" panose="020B0604020202020204" pitchFamily="34" charset="0"/>
              </a:rPr>
              <a:t>(3)如何求立体图形展开图的面积?</a:t>
            </a:r>
            <a:endParaRPr sz="2400" b="1" dirty="0">
              <a:latin typeface="Arial" panose="020B0604020202020204" pitchFamily="34" charset="0"/>
            </a:endParaRPr>
          </a:p>
        </p:txBody>
      </p:sp>
      <p:grpSp>
        <p:nvGrpSpPr>
          <p:cNvPr id="5124" name="Group 27"/>
          <p:cNvGrpSpPr/>
          <p:nvPr/>
        </p:nvGrpSpPr>
        <p:grpSpPr>
          <a:xfrm>
            <a:off x="1727200" y="2405063"/>
            <a:ext cx="2151063" cy="1455737"/>
            <a:chOff x="0" y="0"/>
            <a:chExt cx="1355" cy="917"/>
          </a:xfrm>
        </p:grpSpPr>
        <p:grpSp>
          <p:nvGrpSpPr>
            <p:cNvPr id="5125" name="Group 7"/>
            <p:cNvGrpSpPr/>
            <p:nvPr/>
          </p:nvGrpSpPr>
          <p:grpSpPr>
            <a:xfrm>
              <a:off x="0" y="0"/>
              <a:ext cx="953" cy="572"/>
              <a:chOff x="0" y="0"/>
              <a:chExt cx="1361" cy="817"/>
            </a:xfrm>
          </p:grpSpPr>
          <p:sp>
            <p:nvSpPr>
              <p:cNvPr id="5126" name="Rectangle 4"/>
              <p:cNvSpPr/>
              <p:nvPr/>
            </p:nvSpPr>
            <p:spPr>
              <a:xfrm>
                <a:off x="0" y="0"/>
                <a:ext cx="1361" cy="817"/>
              </a:xfrm>
              <a:prstGeom prst="rect">
                <a:avLst/>
              </a:prstGeom>
              <a:noFill/>
              <a:ln w="28575" cap="flat" cmpd="sng">
                <a:solidFill>
                  <a:srgbClr val="00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27" name="Line 5"/>
              <p:cNvSpPr/>
              <p:nvPr/>
            </p:nvSpPr>
            <p:spPr>
              <a:xfrm>
                <a:off x="363" y="0"/>
                <a:ext cx="0" cy="817"/>
              </a:xfrm>
              <a:prstGeom prst="line">
                <a:avLst/>
              </a:prstGeom>
              <a:ln w="28575" cap="flat" cmpd="sng">
                <a:solidFill>
                  <a:srgbClr val="00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28" name="Line 6"/>
              <p:cNvSpPr/>
              <p:nvPr/>
            </p:nvSpPr>
            <p:spPr>
              <a:xfrm>
                <a:off x="979" y="0"/>
                <a:ext cx="0" cy="817"/>
              </a:xfrm>
              <a:prstGeom prst="line">
                <a:avLst/>
              </a:prstGeom>
              <a:ln w="28575" cap="flat" cmpd="sng">
                <a:solidFill>
                  <a:srgbClr val="0066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129" name="Line 8"/>
            <p:cNvSpPr/>
            <p:nvPr/>
          </p:nvSpPr>
          <p:spPr>
            <a:xfrm>
              <a:off x="0" y="572"/>
              <a:ext cx="0" cy="2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0" name="Line 9"/>
            <p:cNvSpPr/>
            <p:nvPr/>
          </p:nvSpPr>
          <p:spPr>
            <a:xfrm>
              <a:off x="953" y="572"/>
              <a:ext cx="0" cy="2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1" name="Line 10"/>
            <p:cNvSpPr/>
            <p:nvPr/>
          </p:nvSpPr>
          <p:spPr>
            <a:xfrm>
              <a:off x="19" y="636"/>
              <a:ext cx="889" cy="1"/>
            </a:xfrm>
            <a:prstGeom prst="line">
              <a:avLst/>
            </a:prstGeom>
            <a:ln w="9525" cap="flat" cmpd="sng">
              <a:solidFill>
                <a:srgbClr val="FF00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5132" name="Text Box 11"/>
            <p:cNvSpPr txBox="1"/>
            <p:nvPr/>
          </p:nvSpPr>
          <p:spPr>
            <a:xfrm>
              <a:off x="186" y="686"/>
              <a:ext cx="63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Arial" panose="020B0604020202020204" pitchFamily="34" charset="0"/>
                </a:rPr>
                <a:t>100</a:t>
              </a:r>
              <a:endParaRPr lang="en-US" altLang="zh-CN" b="1" dirty="0">
                <a:latin typeface="Arial" panose="020B0604020202020204" pitchFamily="34" charset="0"/>
              </a:endParaRPr>
            </a:p>
          </p:txBody>
        </p:sp>
        <p:sp>
          <p:nvSpPr>
            <p:cNvPr id="5133" name="Line 12"/>
            <p:cNvSpPr/>
            <p:nvPr/>
          </p:nvSpPr>
          <p:spPr>
            <a:xfrm>
              <a:off x="962" y="0"/>
              <a:ext cx="223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4" name="Line 13"/>
            <p:cNvSpPr/>
            <p:nvPr/>
          </p:nvSpPr>
          <p:spPr>
            <a:xfrm>
              <a:off x="994" y="572"/>
              <a:ext cx="223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5" name="Line 14"/>
            <p:cNvSpPr/>
            <p:nvPr/>
          </p:nvSpPr>
          <p:spPr>
            <a:xfrm>
              <a:off x="990" y="27"/>
              <a:ext cx="0" cy="545"/>
            </a:xfrm>
            <a:prstGeom prst="line">
              <a:avLst/>
            </a:prstGeom>
            <a:ln w="9525" cap="flat" cmpd="sng">
              <a:solidFill>
                <a:srgbClr val="FF00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5136" name="Text Box 15"/>
            <p:cNvSpPr txBox="1"/>
            <p:nvPr/>
          </p:nvSpPr>
          <p:spPr>
            <a:xfrm>
              <a:off x="990" y="254"/>
              <a:ext cx="36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Arial" panose="020B0604020202020204" pitchFamily="34" charset="0"/>
                </a:rPr>
                <a:t>50</a:t>
              </a:r>
              <a:endParaRPr lang="en-US" altLang="zh-CN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137" name="Group 18"/>
          <p:cNvGrpSpPr/>
          <p:nvPr/>
        </p:nvGrpSpPr>
        <p:grpSpPr>
          <a:xfrm>
            <a:off x="4608513" y="2379663"/>
            <a:ext cx="1223962" cy="904875"/>
            <a:chOff x="0" y="0"/>
            <a:chExt cx="1043" cy="771"/>
          </a:xfrm>
        </p:grpSpPr>
        <p:sp>
          <p:nvSpPr>
            <p:cNvPr id="5138" name="Rectangle 16"/>
            <p:cNvSpPr/>
            <p:nvPr/>
          </p:nvSpPr>
          <p:spPr>
            <a:xfrm>
              <a:off x="0" y="0"/>
              <a:ext cx="1043" cy="771"/>
            </a:xfrm>
            <a:prstGeom prst="rect">
              <a:avLst/>
            </a:prstGeom>
            <a:noFill/>
            <a:ln w="28575" cap="flat" cmpd="sng">
              <a:solidFill>
                <a:srgbClr val="0066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39" name="Line 17"/>
            <p:cNvSpPr/>
            <p:nvPr/>
          </p:nvSpPr>
          <p:spPr>
            <a:xfrm>
              <a:off x="508" y="0"/>
              <a:ext cx="0" cy="771"/>
            </a:xfrm>
            <a:prstGeom prst="line">
              <a:avLst/>
            </a:prstGeom>
            <a:ln w="2857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5140" name="Group 26"/>
          <p:cNvGrpSpPr/>
          <p:nvPr/>
        </p:nvGrpSpPr>
        <p:grpSpPr>
          <a:xfrm>
            <a:off x="6696075" y="2016125"/>
            <a:ext cx="1708150" cy="1712913"/>
            <a:chOff x="0" y="0"/>
            <a:chExt cx="1076" cy="1079"/>
          </a:xfrm>
        </p:grpSpPr>
        <p:sp>
          <p:nvSpPr>
            <p:cNvPr id="5141" name="AutoShape 19"/>
            <p:cNvSpPr/>
            <p:nvPr/>
          </p:nvSpPr>
          <p:spPr>
            <a:xfrm>
              <a:off x="0" y="255"/>
              <a:ext cx="953" cy="824"/>
            </a:xfrm>
            <a:prstGeom prst="hexagon">
              <a:avLst>
                <a:gd name="adj" fmla="val 28913"/>
                <a:gd name="vf" fmla="val 115470"/>
              </a:avLst>
            </a:prstGeom>
            <a:noFill/>
            <a:ln w="28575" cap="flat" cmpd="sng">
              <a:solidFill>
                <a:srgbClr val="0066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42" name="Line 20"/>
            <p:cNvSpPr/>
            <p:nvPr/>
          </p:nvSpPr>
          <p:spPr>
            <a:xfrm>
              <a:off x="236" y="64"/>
              <a:ext cx="0" cy="1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3" name="Line 21"/>
            <p:cNvSpPr/>
            <p:nvPr/>
          </p:nvSpPr>
          <p:spPr>
            <a:xfrm>
              <a:off x="717" y="73"/>
              <a:ext cx="0" cy="1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4" name="Line 22"/>
            <p:cNvSpPr/>
            <p:nvPr/>
          </p:nvSpPr>
          <p:spPr>
            <a:xfrm>
              <a:off x="245" y="209"/>
              <a:ext cx="454" cy="0"/>
            </a:xfrm>
            <a:prstGeom prst="line">
              <a:avLst/>
            </a:prstGeom>
            <a:ln w="9525" cap="flat" cmpd="sng">
              <a:solidFill>
                <a:srgbClr val="FF00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5145" name="Text Box 23"/>
            <p:cNvSpPr txBox="1"/>
            <p:nvPr/>
          </p:nvSpPr>
          <p:spPr>
            <a:xfrm>
              <a:off x="318" y="0"/>
              <a:ext cx="365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Arial" panose="020B0604020202020204" pitchFamily="34" charset="0"/>
                </a:rPr>
                <a:t>50</a:t>
              </a:r>
              <a:endParaRPr lang="en-US" altLang="zh-CN" b="1" dirty="0">
                <a:latin typeface="Arial" panose="020B0604020202020204" pitchFamily="34" charset="0"/>
              </a:endParaRPr>
            </a:p>
          </p:txBody>
        </p:sp>
        <p:sp>
          <p:nvSpPr>
            <p:cNvPr id="5146" name="Freeform 24"/>
            <p:cNvSpPr/>
            <p:nvPr/>
          </p:nvSpPr>
          <p:spPr>
            <a:xfrm>
              <a:off x="247" y="272"/>
              <a:ext cx="465" cy="798"/>
            </a:xfrm>
            <a:custGeom>
              <a:avLst/>
              <a:gdLst>
                <a:gd name="txL" fmla="*/ 0 w 465"/>
                <a:gd name="txT" fmla="*/ 0 h 798"/>
                <a:gd name="txR" fmla="*/ 465 w 465"/>
                <a:gd name="txB" fmla="*/ 798 h 798"/>
              </a:gdLst>
              <a:ahLst/>
              <a:cxnLst>
                <a:cxn ang="0">
                  <a:pos x="0" y="0"/>
                </a:cxn>
                <a:cxn ang="0">
                  <a:pos x="465" y="798"/>
                </a:cxn>
              </a:cxnLst>
              <a:rect l="txL" t="txT" r="txR" b="txB"/>
              <a:pathLst>
                <a:path w="465" h="798">
                  <a:moveTo>
                    <a:pt x="0" y="0"/>
                  </a:moveTo>
                  <a:lnTo>
                    <a:pt x="465" y="798"/>
                  </a:lnTo>
                </a:path>
              </a:pathLst>
            </a:custGeom>
            <a:noFill/>
            <a:ln w="9525" cap="flat" cmpd="sng">
              <a:solidFill>
                <a:srgbClr val="FF00FF"/>
              </a:solidFill>
              <a:prstDash val="solid"/>
              <a:miter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47" name="Text Box 25"/>
            <p:cNvSpPr txBox="1"/>
            <p:nvPr/>
          </p:nvSpPr>
          <p:spPr>
            <a:xfrm>
              <a:off x="445" y="481"/>
              <a:ext cx="63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Arial" panose="020B0604020202020204" pitchFamily="34" charset="0"/>
                </a:rPr>
                <a:t>100</a:t>
              </a:r>
              <a:endParaRPr lang="en-US" altLang="zh-CN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" name="Group 56"/>
          <p:cNvGrpSpPr/>
          <p:nvPr/>
        </p:nvGrpSpPr>
        <p:grpSpPr>
          <a:xfrm>
            <a:off x="33655" y="123825"/>
            <a:ext cx="3692525" cy="788988"/>
            <a:chOff x="0" y="0"/>
            <a:chExt cx="2326" cy="497"/>
          </a:xfrm>
        </p:grpSpPr>
        <p:grpSp>
          <p:nvGrpSpPr>
            <p:cNvPr id="3" name="Group 4"/>
            <p:cNvGrpSpPr/>
            <p:nvPr/>
          </p:nvGrpSpPr>
          <p:grpSpPr>
            <a:xfrm>
              <a:off x="0" y="119"/>
              <a:ext cx="1410" cy="378"/>
              <a:chOff x="0" y="0"/>
              <a:chExt cx="1762" cy="446"/>
            </a:xfrm>
          </p:grpSpPr>
          <p:pic>
            <p:nvPicPr>
              <p:cNvPr id="4" name="Picture 5" descr="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1762" cy="4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" name="Rectangle 6"/>
              <p:cNvSpPr/>
              <p:nvPr/>
            </p:nvSpPr>
            <p:spPr>
              <a:xfrm>
                <a:off x="441" y="37"/>
                <a:ext cx="1196" cy="25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  <a:buNone/>
                </a:pPr>
                <a:endParaRPr lang="zh-CN" altLang="zh-CN" sz="4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" name="Text Box 7"/>
            <p:cNvSpPr txBox="1"/>
            <p:nvPr/>
          </p:nvSpPr>
          <p:spPr>
            <a:xfrm>
              <a:off x="316" y="0"/>
              <a:ext cx="2010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活动二：例题探究</a:t>
              </a:r>
              <a:endPara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/>
          <p:nvPr/>
        </p:nvSpPr>
        <p:spPr>
          <a:xfrm>
            <a:off x="501333" y="997585"/>
            <a:ext cx="77755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解：由三视图可知，密封罐的现状是正六棱柱．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147" name="Text Box 3"/>
          <p:cNvSpPr txBox="1"/>
          <p:nvPr/>
        </p:nvSpPr>
        <p:spPr>
          <a:xfrm>
            <a:off x="559753" y="1393825"/>
            <a:ext cx="734377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密封罐的高为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50mm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，店面正六边形的直径为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100mm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，边长为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50mm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，下图是它的展开图．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Text Box 4"/>
          <p:cNvSpPr txBox="1"/>
          <p:nvPr/>
        </p:nvSpPr>
        <p:spPr>
          <a:xfrm>
            <a:off x="501650" y="2293938"/>
            <a:ext cx="8281988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由展开图可知，制作一个密封罐所需钢板的面积为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6149" name="对象 6148"/>
          <p:cNvGraphicFramePr>
            <a:graphicFrameLocks noChangeAspect="1"/>
          </p:cNvGraphicFramePr>
          <p:nvPr/>
        </p:nvGraphicFramePr>
        <p:xfrm>
          <a:off x="884555" y="2657475"/>
          <a:ext cx="5486400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1" imgW="2221230" imgH="393700" progId="Equations">
                  <p:embed/>
                </p:oleObj>
              </mc:Choice>
              <mc:Fallback>
                <p:oleObj name="" r:id="rId1" imgW="2221230" imgH="393700" progId="Equations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884555" y="2657475"/>
                        <a:ext cx="5486400" cy="1001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对象 6149"/>
          <p:cNvGraphicFramePr>
            <a:graphicFrameLocks noChangeAspect="1"/>
          </p:cNvGraphicFramePr>
          <p:nvPr/>
        </p:nvGraphicFramePr>
        <p:xfrm>
          <a:off x="1242060" y="3507105"/>
          <a:ext cx="2590800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3" imgW="1233170" imgH="508635" progId="Equations">
                  <p:embed/>
                </p:oleObj>
              </mc:Choice>
              <mc:Fallback>
                <p:oleObj name="" r:id="rId3" imgW="1233170" imgH="508635" progId="Equations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242060" y="3507105"/>
                        <a:ext cx="2590800" cy="954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1" name="对象 6150"/>
          <p:cNvGraphicFramePr>
            <a:graphicFrameLocks noChangeAspect="1"/>
          </p:cNvGraphicFramePr>
          <p:nvPr/>
        </p:nvGraphicFramePr>
        <p:xfrm>
          <a:off x="1242060" y="4640580"/>
          <a:ext cx="1400175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" r:id="rId5" imgW="546100" imgH="177800" progId="Equation.DSMT4">
                  <p:embed/>
                </p:oleObj>
              </mc:Choice>
              <mc:Fallback>
                <p:oleObj name="" r:id="rId5" imgW="546100" imgH="177800" progId="Equation.DSMT4">
                  <p:embed/>
                  <p:pic>
                    <p:nvPicPr>
                      <p:cNvPr id="0" name="图片 1027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242060" y="4640580"/>
                        <a:ext cx="1400175" cy="509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2" name="AutoShape 8"/>
          <p:cNvSpPr/>
          <p:nvPr/>
        </p:nvSpPr>
        <p:spPr>
          <a:xfrm rot="1986265">
            <a:off x="1148715" y="5382895"/>
            <a:ext cx="1368425" cy="863600"/>
          </a:xfrm>
          <a:prstGeom prst="hexagon">
            <a:avLst>
              <a:gd name="adj" fmla="val 42138"/>
              <a:gd name="vf" fmla="val 115470"/>
            </a:avLst>
          </a:prstGeom>
          <a:solidFill>
            <a:schemeClr val="accent1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ObliqueTopRight">
              <a:rot lat="16200000" lon="0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6153" name="Group 9"/>
          <p:cNvGrpSpPr/>
          <p:nvPr/>
        </p:nvGrpSpPr>
        <p:grpSpPr>
          <a:xfrm>
            <a:off x="4255135" y="4855528"/>
            <a:ext cx="2592388" cy="1920875"/>
            <a:chOff x="0" y="0"/>
            <a:chExt cx="1633" cy="1210"/>
          </a:xfrm>
        </p:grpSpPr>
        <p:sp>
          <p:nvSpPr>
            <p:cNvPr id="6154" name="AutoShape 10"/>
            <p:cNvSpPr/>
            <p:nvPr/>
          </p:nvSpPr>
          <p:spPr>
            <a:xfrm>
              <a:off x="409" y="0"/>
              <a:ext cx="544" cy="470"/>
            </a:xfrm>
            <a:prstGeom prst="hexagon">
              <a:avLst>
                <a:gd name="adj" fmla="val 28936"/>
                <a:gd name="vf" fmla="val 11547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155" name="AutoShape 11"/>
            <p:cNvSpPr/>
            <p:nvPr/>
          </p:nvSpPr>
          <p:spPr>
            <a:xfrm>
              <a:off x="409" y="740"/>
              <a:ext cx="544" cy="470"/>
            </a:xfrm>
            <a:prstGeom prst="hexagon">
              <a:avLst>
                <a:gd name="adj" fmla="val 28936"/>
                <a:gd name="vf" fmla="val 11547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grpSp>
          <p:nvGrpSpPr>
            <p:cNvPr id="6156" name="Group 12"/>
            <p:cNvGrpSpPr/>
            <p:nvPr/>
          </p:nvGrpSpPr>
          <p:grpSpPr>
            <a:xfrm>
              <a:off x="0" y="467"/>
              <a:ext cx="1633" cy="273"/>
              <a:chOff x="0" y="0"/>
              <a:chExt cx="1633" cy="273"/>
            </a:xfrm>
          </p:grpSpPr>
          <p:sp>
            <p:nvSpPr>
              <p:cNvPr id="6157" name="Rectangle 13"/>
              <p:cNvSpPr/>
              <p:nvPr/>
            </p:nvSpPr>
            <p:spPr>
              <a:xfrm>
                <a:off x="0" y="1"/>
                <a:ext cx="1633" cy="272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158" name="Freeform 14"/>
              <p:cNvSpPr/>
              <p:nvPr/>
            </p:nvSpPr>
            <p:spPr>
              <a:xfrm>
                <a:off x="273" y="1"/>
                <a:ext cx="1" cy="272"/>
              </a:xfrm>
              <a:custGeom>
                <a:avLst/>
                <a:gdLst>
                  <a:gd name="txL" fmla="*/ 0 w 1"/>
                  <a:gd name="txT" fmla="*/ 0 h 276"/>
                  <a:gd name="txR" fmla="*/ 1 w 1"/>
                  <a:gd name="txB" fmla="*/ 276 h 276"/>
                </a:gdLst>
                <a:ahLst/>
                <a:cxnLst>
                  <a:cxn ang="0">
                    <a:pos x="0" y="0"/>
                  </a:cxn>
                  <a:cxn ang="0">
                    <a:pos x="0" y="276"/>
                  </a:cxn>
                </a:cxnLst>
                <a:rect l="txL" t="txT" r="txR" b="txB"/>
                <a:pathLst>
                  <a:path w="1" h="276">
                    <a:moveTo>
                      <a:pt x="0" y="0"/>
                    </a:moveTo>
                    <a:lnTo>
                      <a:pt x="0" y="276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159" name="Freeform 15"/>
              <p:cNvSpPr/>
              <p:nvPr/>
            </p:nvSpPr>
            <p:spPr>
              <a:xfrm>
                <a:off x="542" y="0"/>
                <a:ext cx="1" cy="272"/>
              </a:xfrm>
              <a:custGeom>
                <a:avLst/>
                <a:gdLst>
                  <a:gd name="txL" fmla="*/ 0 w 1"/>
                  <a:gd name="txT" fmla="*/ 0 h 276"/>
                  <a:gd name="txR" fmla="*/ 1 w 1"/>
                  <a:gd name="txB" fmla="*/ 276 h 276"/>
                </a:gdLst>
                <a:ahLst/>
                <a:cxnLst>
                  <a:cxn ang="0">
                    <a:pos x="0" y="0"/>
                  </a:cxn>
                  <a:cxn ang="0">
                    <a:pos x="0" y="276"/>
                  </a:cxn>
                </a:cxnLst>
                <a:rect l="txL" t="txT" r="txR" b="txB"/>
                <a:pathLst>
                  <a:path w="1" h="276">
                    <a:moveTo>
                      <a:pt x="0" y="0"/>
                    </a:moveTo>
                    <a:lnTo>
                      <a:pt x="0" y="276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160" name="Freeform 16"/>
              <p:cNvSpPr/>
              <p:nvPr/>
            </p:nvSpPr>
            <p:spPr>
              <a:xfrm>
                <a:off x="820" y="1"/>
                <a:ext cx="1" cy="272"/>
              </a:xfrm>
              <a:custGeom>
                <a:avLst/>
                <a:gdLst>
                  <a:gd name="txL" fmla="*/ 0 w 1"/>
                  <a:gd name="txT" fmla="*/ 0 h 276"/>
                  <a:gd name="txR" fmla="*/ 1 w 1"/>
                  <a:gd name="txB" fmla="*/ 276 h 276"/>
                </a:gdLst>
                <a:ahLst/>
                <a:cxnLst>
                  <a:cxn ang="0">
                    <a:pos x="0" y="0"/>
                  </a:cxn>
                  <a:cxn ang="0">
                    <a:pos x="0" y="276"/>
                  </a:cxn>
                </a:cxnLst>
                <a:rect l="txL" t="txT" r="txR" b="txB"/>
                <a:pathLst>
                  <a:path w="1" h="276">
                    <a:moveTo>
                      <a:pt x="0" y="0"/>
                    </a:moveTo>
                    <a:lnTo>
                      <a:pt x="0" y="276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161" name="Freeform 17"/>
              <p:cNvSpPr/>
              <p:nvPr/>
            </p:nvSpPr>
            <p:spPr>
              <a:xfrm>
                <a:off x="1089" y="0"/>
                <a:ext cx="1" cy="272"/>
              </a:xfrm>
              <a:custGeom>
                <a:avLst/>
                <a:gdLst>
                  <a:gd name="txL" fmla="*/ 0 w 1"/>
                  <a:gd name="txT" fmla="*/ 0 h 276"/>
                  <a:gd name="txR" fmla="*/ 1 w 1"/>
                  <a:gd name="txB" fmla="*/ 276 h 276"/>
                </a:gdLst>
                <a:ahLst/>
                <a:cxnLst>
                  <a:cxn ang="0">
                    <a:pos x="0" y="0"/>
                  </a:cxn>
                  <a:cxn ang="0">
                    <a:pos x="0" y="276"/>
                  </a:cxn>
                </a:cxnLst>
                <a:rect l="txL" t="txT" r="txR" b="txB"/>
                <a:pathLst>
                  <a:path w="1" h="276">
                    <a:moveTo>
                      <a:pt x="0" y="0"/>
                    </a:moveTo>
                    <a:lnTo>
                      <a:pt x="0" y="276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162" name="Freeform 18"/>
              <p:cNvSpPr/>
              <p:nvPr/>
            </p:nvSpPr>
            <p:spPr>
              <a:xfrm>
                <a:off x="1361" y="1"/>
                <a:ext cx="1" cy="272"/>
              </a:xfrm>
              <a:custGeom>
                <a:avLst/>
                <a:gdLst>
                  <a:gd name="txL" fmla="*/ 0 w 1"/>
                  <a:gd name="txT" fmla="*/ 0 h 276"/>
                  <a:gd name="txR" fmla="*/ 1 w 1"/>
                  <a:gd name="txB" fmla="*/ 276 h 276"/>
                </a:gdLst>
                <a:ahLst/>
                <a:cxnLst>
                  <a:cxn ang="0">
                    <a:pos x="0" y="0"/>
                  </a:cxn>
                  <a:cxn ang="0">
                    <a:pos x="0" y="276"/>
                  </a:cxn>
                </a:cxnLst>
                <a:rect l="txL" t="txT" r="txR" b="txB"/>
                <a:pathLst>
                  <a:path w="1" h="276">
                    <a:moveTo>
                      <a:pt x="0" y="0"/>
                    </a:moveTo>
                    <a:lnTo>
                      <a:pt x="0" y="276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6163" name="Text Box 19"/>
          <p:cNvSpPr txBox="1"/>
          <p:nvPr/>
        </p:nvSpPr>
        <p:spPr>
          <a:xfrm>
            <a:off x="2641918" y="4640580"/>
            <a:ext cx="208756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mm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56"/>
          <p:cNvGrpSpPr/>
          <p:nvPr/>
        </p:nvGrpSpPr>
        <p:grpSpPr>
          <a:xfrm>
            <a:off x="0" y="260985"/>
            <a:ext cx="3692525" cy="788988"/>
            <a:chOff x="0" y="0"/>
            <a:chExt cx="2326" cy="497"/>
          </a:xfrm>
        </p:grpSpPr>
        <p:grpSp>
          <p:nvGrpSpPr>
            <p:cNvPr id="3" name="Group 4"/>
            <p:cNvGrpSpPr/>
            <p:nvPr/>
          </p:nvGrpSpPr>
          <p:grpSpPr>
            <a:xfrm>
              <a:off x="0" y="119"/>
              <a:ext cx="1410" cy="378"/>
              <a:chOff x="0" y="0"/>
              <a:chExt cx="1762" cy="446"/>
            </a:xfrm>
          </p:grpSpPr>
          <p:pic>
            <p:nvPicPr>
              <p:cNvPr id="4" name="Picture 5" descr="1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0" y="0"/>
                <a:ext cx="1762" cy="4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" name="Rectangle 6"/>
              <p:cNvSpPr/>
              <p:nvPr/>
            </p:nvSpPr>
            <p:spPr>
              <a:xfrm>
                <a:off x="441" y="37"/>
                <a:ext cx="1196" cy="25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  <a:buNone/>
                </a:pPr>
                <a:endParaRPr lang="zh-CN" altLang="zh-CN" sz="4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" name="Text Box 7"/>
            <p:cNvSpPr txBox="1"/>
            <p:nvPr/>
          </p:nvSpPr>
          <p:spPr>
            <a:xfrm>
              <a:off x="316" y="0"/>
              <a:ext cx="2010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活动二：例题探究</a:t>
              </a:r>
              <a:endPara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  <p:bldP spid="6152" grpId="0" bldLvl="0" animBg="1"/>
      <p:bldP spid="61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/>
          <p:nvPr/>
        </p:nvSpPr>
        <p:spPr>
          <a:xfrm>
            <a:off x="156845" y="822960"/>
            <a:ext cx="86531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1.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根据几何体的三视图想象出实物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画出它的表面展开图：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AutoShape 3"/>
          <p:cNvSpPr/>
          <p:nvPr/>
        </p:nvSpPr>
        <p:spPr>
          <a:xfrm>
            <a:off x="729298" y="1620520"/>
            <a:ext cx="1008062" cy="871538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72" name="Rectangle 4"/>
          <p:cNvSpPr/>
          <p:nvPr/>
        </p:nvSpPr>
        <p:spPr>
          <a:xfrm>
            <a:off x="2079308" y="1628775"/>
            <a:ext cx="1150937" cy="8636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7173" name="Group 5"/>
          <p:cNvGrpSpPr/>
          <p:nvPr/>
        </p:nvGrpSpPr>
        <p:grpSpPr>
          <a:xfrm>
            <a:off x="801688" y="2753995"/>
            <a:ext cx="863600" cy="1152525"/>
            <a:chOff x="0" y="0"/>
            <a:chExt cx="544" cy="816"/>
          </a:xfrm>
        </p:grpSpPr>
        <p:sp>
          <p:nvSpPr>
            <p:cNvPr id="7174" name="Rectangle 6"/>
            <p:cNvSpPr/>
            <p:nvPr/>
          </p:nvSpPr>
          <p:spPr>
            <a:xfrm>
              <a:off x="0" y="0"/>
              <a:ext cx="544" cy="816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75" name="Line 7"/>
            <p:cNvSpPr/>
            <p:nvPr/>
          </p:nvSpPr>
          <p:spPr>
            <a:xfrm>
              <a:off x="272" y="0"/>
              <a:ext cx="0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176" name="AutoShape 8"/>
          <p:cNvSpPr/>
          <p:nvPr/>
        </p:nvSpPr>
        <p:spPr>
          <a:xfrm>
            <a:off x="5538470" y="1628775"/>
            <a:ext cx="1223963" cy="1058863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840000" lon="1200000" rev="0"/>
            </a:camera>
            <a:lightRig rig="legacyFlat4" dir="b"/>
          </a:scene3d>
          <a:sp3d extrusionH="36306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78" name="Text Box 14"/>
          <p:cNvSpPr txBox="1"/>
          <p:nvPr/>
        </p:nvSpPr>
        <p:spPr>
          <a:xfrm>
            <a:off x="5003800" y="3497898"/>
            <a:ext cx="57467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展开图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9" name="Text Box 15"/>
          <p:cNvSpPr txBox="1"/>
          <p:nvPr/>
        </p:nvSpPr>
        <p:spPr>
          <a:xfrm>
            <a:off x="5073650" y="1628775"/>
            <a:ext cx="5048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实物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7180" name="组合 7179"/>
          <p:cNvGrpSpPr/>
          <p:nvPr/>
        </p:nvGrpSpPr>
        <p:grpSpPr>
          <a:xfrm>
            <a:off x="5715635" y="2146618"/>
            <a:ext cx="3101975" cy="3454400"/>
            <a:chOff x="0" y="0"/>
            <a:chExt cx="4887" cy="5440"/>
          </a:xfrm>
        </p:grpSpPr>
        <p:grpSp>
          <p:nvGrpSpPr>
            <p:cNvPr id="7181" name="Group 9"/>
            <p:cNvGrpSpPr/>
            <p:nvPr/>
          </p:nvGrpSpPr>
          <p:grpSpPr>
            <a:xfrm>
              <a:off x="0" y="1361"/>
              <a:ext cx="4763" cy="2948"/>
              <a:chOff x="0" y="0"/>
              <a:chExt cx="1723" cy="1179"/>
            </a:xfrm>
          </p:grpSpPr>
          <p:sp>
            <p:nvSpPr>
              <p:cNvPr id="7182" name="Rectangle 10"/>
              <p:cNvSpPr/>
              <p:nvPr/>
            </p:nvSpPr>
            <p:spPr>
              <a:xfrm>
                <a:off x="0" y="0"/>
                <a:ext cx="1723" cy="1179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183" name="Line 11"/>
              <p:cNvSpPr/>
              <p:nvPr/>
            </p:nvSpPr>
            <p:spPr>
              <a:xfrm>
                <a:off x="556" y="0"/>
                <a:ext cx="0" cy="117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84" name="Line 12"/>
              <p:cNvSpPr/>
              <p:nvPr/>
            </p:nvSpPr>
            <p:spPr>
              <a:xfrm>
                <a:off x="1146" y="0"/>
                <a:ext cx="0" cy="117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7185" name="AutoShape 3"/>
            <p:cNvSpPr/>
            <p:nvPr/>
          </p:nvSpPr>
          <p:spPr>
            <a:xfrm>
              <a:off x="3175" y="0"/>
              <a:ext cx="1587" cy="137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86" name="AutoShape 3"/>
            <p:cNvSpPr/>
            <p:nvPr/>
          </p:nvSpPr>
          <p:spPr>
            <a:xfrm rot="3600000">
              <a:off x="3405" y="3958"/>
              <a:ext cx="1587" cy="137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7187" name="文本框 7186"/>
          <p:cNvSpPr txBox="1"/>
          <p:nvPr/>
        </p:nvSpPr>
        <p:spPr>
          <a:xfrm>
            <a:off x="156845" y="4953000"/>
            <a:ext cx="71932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想一想，如何计算它的体积和表面积?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Group 56"/>
          <p:cNvGrpSpPr/>
          <p:nvPr/>
        </p:nvGrpSpPr>
        <p:grpSpPr>
          <a:xfrm>
            <a:off x="0" y="86360"/>
            <a:ext cx="3692525" cy="788988"/>
            <a:chOff x="0" y="0"/>
            <a:chExt cx="2326" cy="497"/>
          </a:xfrm>
        </p:grpSpPr>
        <p:grpSp>
          <p:nvGrpSpPr>
            <p:cNvPr id="3" name="Group 4"/>
            <p:cNvGrpSpPr/>
            <p:nvPr/>
          </p:nvGrpSpPr>
          <p:grpSpPr>
            <a:xfrm>
              <a:off x="0" y="119"/>
              <a:ext cx="1410" cy="378"/>
              <a:chOff x="0" y="0"/>
              <a:chExt cx="1762" cy="446"/>
            </a:xfrm>
          </p:grpSpPr>
          <p:pic>
            <p:nvPicPr>
              <p:cNvPr id="4" name="Picture 5" descr="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1762" cy="4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" name="Rectangle 6"/>
              <p:cNvSpPr/>
              <p:nvPr/>
            </p:nvSpPr>
            <p:spPr>
              <a:xfrm>
                <a:off x="441" y="37"/>
                <a:ext cx="1196" cy="25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  <a:buNone/>
                </a:pPr>
                <a:endParaRPr lang="zh-CN" altLang="zh-CN" sz="4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" name="Text Box 7"/>
            <p:cNvSpPr txBox="1"/>
            <p:nvPr/>
          </p:nvSpPr>
          <p:spPr>
            <a:xfrm>
              <a:off x="316" y="0"/>
              <a:ext cx="2010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活动三：练习提高</a:t>
              </a:r>
              <a:endPara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56845" y="5750560"/>
            <a:ext cx="843470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体积=底面三角形面积×高，</a:t>
            </a:r>
            <a:endParaRPr lang="zh-CN" altLang="en-US" sz="2800" b="1"/>
          </a:p>
          <a:p>
            <a:r>
              <a:rPr lang="zh-CN" altLang="en-US" sz="2800" b="1"/>
              <a:t>表面积=4个侧面矩形面积+2个底面三角形面积.</a:t>
            </a:r>
            <a:endParaRPr lang="zh-CN" altLang="en-US" sz="2800" b="1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9"/>
                  </p:tgtEl>
                </p:cond>
              </p:nextCondLst>
            </p:seq>
          </p:childTnLst>
        </p:cTn>
      </p:par>
    </p:tnLst>
    <p:bldLst>
      <p:bldP spid="7170" grpId="0"/>
      <p:bldP spid="7171" grpId="0" bldLvl="0" animBg="1"/>
      <p:bldP spid="7172" grpId="0" bldLvl="0" animBg="1"/>
      <p:bldP spid="7176" grpId="0" bldLvl="0" animBg="1"/>
      <p:bldP spid="7176" grpId="1" bldLvl="0" animBg="1"/>
      <p:bldP spid="7178" grpId="0"/>
      <p:bldP spid="7179" grpId="0"/>
      <p:bldP spid="7187" grpId="0" bldLvl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/>
          <p:nvPr/>
        </p:nvSpPr>
        <p:spPr>
          <a:xfrm>
            <a:off x="1763395" y="1036003"/>
            <a:ext cx="1008063" cy="1008062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195" name="Rectangle 3"/>
          <p:cNvSpPr/>
          <p:nvPr/>
        </p:nvSpPr>
        <p:spPr>
          <a:xfrm>
            <a:off x="3132138" y="1036003"/>
            <a:ext cx="1008062" cy="1008062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196" name="Oval 4"/>
          <p:cNvSpPr/>
          <p:nvPr/>
        </p:nvSpPr>
        <p:spPr>
          <a:xfrm>
            <a:off x="1763713" y="2203450"/>
            <a:ext cx="1008062" cy="1008063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197" name="AutoShape 5"/>
          <p:cNvSpPr/>
          <p:nvPr/>
        </p:nvSpPr>
        <p:spPr>
          <a:xfrm>
            <a:off x="1979613" y="3548063"/>
            <a:ext cx="1152525" cy="1295400"/>
          </a:xfrm>
          <a:prstGeom prst="can">
            <a:avLst>
              <a:gd name="adj" fmla="val 28097"/>
            </a:avLst>
          </a:prstGeom>
          <a:gradFill rotWithShape="1">
            <a:gsLst>
              <a:gs pos="0">
                <a:schemeClr val="bg1"/>
              </a:gs>
              <a:gs pos="50000">
                <a:srgbClr val="0000FF"/>
              </a:gs>
              <a:gs pos="100000">
                <a:schemeClr val="bg1"/>
              </a:gs>
            </a:gsLst>
            <a:lin ang="0" scaled="1"/>
            <a:tileRect/>
          </a:gra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8198" name="Group 6"/>
          <p:cNvGrpSpPr/>
          <p:nvPr/>
        </p:nvGrpSpPr>
        <p:grpSpPr>
          <a:xfrm>
            <a:off x="5437188" y="1290955"/>
            <a:ext cx="2808287" cy="3108325"/>
            <a:chOff x="0" y="0"/>
            <a:chExt cx="1769" cy="1958"/>
          </a:xfrm>
        </p:grpSpPr>
        <p:sp>
          <p:nvSpPr>
            <p:cNvPr id="8199" name="Rectangle 7"/>
            <p:cNvSpPr/>
            <p:nvPr/>
          </p:nvSpPr>
          <p:spPr>
            <a:xfrm>
              <a:off x="0" y="643"/>
              <a:ext cx="1769" cy="6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8200" name="Oval 8"/>
            <p:cNvSpPr/>
            <p:nvPr/>
          </p:nvSpPr>
          <p:spPr>
            <a:xfrm>
              <a:off x="577" y="0"/>
              <a:ext cx="635" cy="635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8201" name="Oval 9"/>
            <p:cNvSpPr/>
            <p:nvPr/>
          </p:nvSpPr>
          <p:spPr>
            <a:xfrm>
              <a:off x="587" y="1323"/>
              <a:ext cx="635" cy="635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8202" name="Text Box 10"/>
          <p:cNvSpPr txBox="1"/>
          <p:nvPr/>
        </p:nvSpPr>
        <p:spPr>
          <a:xfrm>
            <a:off x="4704080" y="2386965"/>
            <a:ext cx="57467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展开图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3" name="Text Box 11"/>
          <p:cNvSpPr txBox="1"/>
          <p:nvPr/>
        </p:nvSpPr>
        <p:spPr>
          <a:xfrm>
            <a:off x="876300" y="3838575"/>
            <a:ext cx="5048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实物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4" name="文本框 8203"/>
          <p:cNvSpPr txBox="1"/>
          <p:nvPr/>
        </p:nvSpPr>
        <p:spPr>
          <a:xfrm>
            <a:off x="560070" y="5146675"/>
            <a:ext cx="8082915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想一想，会计算它的体积和表面积吗?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Group 56"/>
          <p:cNvGrpSpPr/>
          <p:nvPr/>
        </p:nvGrpSpPr>
        <p:grpSpPr>
          <a:xfrm>
            <a:off x="58420" y="160655"/>
            <a:ext cx="3692525" cy="788988"/>
            <a:chOff x="0" y="0"/>
            <a:chExt cx="2326" cy="497"/>
          </a:xfrm>
        </p:grpSpPr>
        <p:grpSp>
          <p:nvGrpSpPr>
            <p:cNvPr id="3" name="Group 4"/>
            <p:cNvGrpSpPr/>
            <p:nvPr/>
          </p:nvGrpSpPr>
          <p:grpSpPr>
            <a:xfrm>
              <a:off x="0" y="119"/>
              <a:ext cx="1410" cy="378"/>
              <a:chOff x="0" y="0"/>
              <a:chExt cx="1762" cy="446"/>
            </a:xfrm>
          </p:grpSpPr>
          <p:pic>
            <p:nvPicPr>
              <p:cNvPr id="4" name="Picture 5" descr="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1762" cy="4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" name="Rectangle 6"/>
              <p:cNvSpPr/>
              <p:nvPr/>
            </p:nvSpPr>
            <p:spPr>
              <a:xfrm>
                <a:off x="441" y="37"/>
                <a:ext cx="1196" cy="25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  <a:buNone/>
                </a:pPr>
                <a:endParaRPr lang="zh-CN" altLang="zh-CN" sz="4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" name="Text Box 7"/>
            <p:cNvSpPr txBox="1"/>
            <p:nvPr/>
          </p:nvSpPr>
          <p:spPr>
            <a:xfrm>
              <a:off x="316" y="0"/>
              <a:ext cx="2010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活动三：练习提高</a:t>
              </a:r>
              <a:endPara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434975" y="5853430"/>
            <a:ext cx="83280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体积=底面圆面积×高，</a:t>
            </a:r>
            <a:endParaRPr lang="zh-CN" altLang="en-US" sz="2800" b="1"/>
          </a:p>
          <a:p>
            <a:r>
              <a:rPr lang="zh-CN" altLang="en-US" sz="2800" b="1"/>
              <a:t>表面积=1个侧面矩形面积+2个底面圆面积.</a:t>
            </a:r>
            <a:endParaRPr lang="zh-CN" altLang="en-US" sz="2800" b="1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8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2"/>
                  </p:tgtEl>
                </p:cond>
              </p:nextCondLst>
            </p:seq>
          </p:childTnLst>
        </p:cTn>
      </p:par>
    </p:tnLst>
    <p:bldLst>
      <p:bldP spid="8194" grpId="0" bldLvl="0" animBg="1"/>
      <p:bldP spid="8195" grpId="0" bldLvl="0" animBg="1"/>
      <p:bldP spid="8196" grpId="0" bldLvl="0" animBg="1"/>
      <p:bldP spid="8197" grpId="0" bldLvl="0" animBg="1"/>
      <p:bldP spid="8197" grpId="1" bldLvl="0" animBg="1"/>
      <p:bldP spid="8202" grpId="0"/>
      <p:bldP spid="8203" grpId="0"/>
      <p:bldP spid="8204" grpId="0" bldLvl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23553"/>
          <p:cNvSpPr txBox="1"/>
          <p:nvPr/>
        </p:nvSpPr>
        <p:spPr>
          <a:xfrm>
            <a:off x="130175" y="1176020"/>
            <a:ext cx="8664575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2.一个机器零件的三视图如图所示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(单位:cm)，这个机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marL="342900" indent="-342900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器零件是一个什么样的立体图形？它的表面积和体积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marL="342900" indent="-342900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分别是多少？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555" name="矩形 23554"/>
          <p:cNvSpPr/>
          <p:nvPr/>
        </p:nvSpPr>
        <p:spPr>
          <a:xfrm>
            <a:off x="1243330" y="2703513"/>
            <a:ext cx="1295400" cy="1800225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矩形 23555"/>
          <p:cNvSpPr/>
          <p:nvPr/>
        </p:nvSpPr>
        <p:spPr>
          <a:xfrm>
            <a:off x="3432493" y="2703513"/>
            <a:ext cx="1509712" cy="1800225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矩形 23556"/>
          <p:cNvSpPr/>
          <p:nvPr/>
        </p:nvSpPr>
        <p:spPr>
          <a:xfrm>
            <a:off x="6069330" y="3352800"/>
            <a:ext cx="1295400" cy="1123950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58" name="矩形 23557"/>
          <p:cNvSpPr/>
          <p:nvPr/>
        </p:nvSpPr>
        <p:spPr>
          <a:xfrm>
            <a:off x="595630" y="3206750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>
                <a:latin typeface="Times New Roman" panose="02020603050405020304" pitchFamily="18" charset="0"/>
                <a:ea typeface="楷体_GB2312" pitchFamily="49" charset="-122"/>
              </a:rPr>
              <a:t>15</a:t>
            </a:r>
            <a:endParaRPr lang="en-US" altLang="zh-CN" sz="4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559" name="矩形 23558"/>
          <p:cNvSpPr/>
          <p:nvPr/>
        </p:nvSpPr>
        <p:spPr>
          <a:xfrm>
            <a:off x="1603693" y="4430713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>
                <a:latin typeface="Times New Roman" panose="02020603050405020304" pitchFamily="18" charset="0"/>
                <a:ea typeface="楷体_GB2312" pitchFamily="49" charset="-122"/>
              </a:rPr>
              <a:t>10</a:t>
            </a:r>
            <a:endParaRPr lang="en-US" altLang="zh-CN" sz="4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560" name="矩形 23559"/>
          <p:cNvSpPr/>
          <p:nvPr/>
        </p:nvSpPr>
        <p:spPr>
          <a:xfrm>
            <a:off x="3935730" y="4430713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>
                <a:latin typeface="Times New Roman" panose="02020603050405020304" pitchFamily="18" charset="0"/>
                <a:ea typeface="楷体_GB2312" pitchFamily="49" charset="-122"/>
              </a:rPr>
              <a:t>12</a:t>
            </a:r>
            <a:endParaRPr lang="en-US" altLang="zh-CN" sz="4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561" name="矩形 23560"/>
          <p:cNvSpPr/>
          <p:nvPr/>
        </p:nvSpPr>
        <p:spPr>
          <a:xfrm>
            <a:off x="4872355" y="3206750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>
                <a:latin typeface="Times New Roman" panose="02020603050405020304" pitchFamily="18" charset="0"/>
                <a:ea typeface="楷体_GB2312" pitchFamily="49" charset="-122"/>
              </a:rPr>
              <a:t>15</a:t>
            </a:r>
            <a:endParaRPr lang="en-US" altLang="zh-CN" sz="4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562" name="矩形 23561"/>
          <p:cNvSpPr/>
          <p:nvPr/>
        </p:nvSpPr>
        <p:spPr>
          <a:xfrm>
            <a:off x="6356668" y="4430713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>
                <a:latin typeface="Times New Roman" panose="02020603050405020304" pitchFamily="18" charset="0"/>
                <a:ea typeface="楷体_GB2312" pitchFamily="49" charset="-122"/>
              </a:rPr>
              <a:t>10</a:t>
            </a:r>
            <a:endParaRPr lang="en-US" altLang="zh-CN" sz="4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563" name="矩形 23562"/>
          <p:cNvSpPr/>
          <p:nvPr/>
        </p:nvSpPr>
        <p:spPr>
          <a:xfrm>
            <a:off x="970280" y="5097463"/>
            <a:ext cx="17129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>
                <a:latin typeface="Times New Roman" panose="02020603050405020304" pitchFamily="18" charset="0"/>
                <a:ea typeface="楷体_GB2312" pitchFamily="49" charset="-122"/>
              </a:rPr>
              <a:t>主视图</a:t>
            </a:r>
            <a:endParaRPr lang="zh-CN" altLang="en-US" sz="4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564" name="矩形 23563"/>
          <p:cNvSpPr/>
          <p:nvPr/>
        </p:nvSpPr>
        <p:spPr>
          <a:xfrm>
            <a:off x="3332480" y="5097463"/>
            <a:ext cx="17129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>
                <a:latin typeface="Times New Roman" panose="02020603050405020304" pitchFamily="18" charset="0"/>
                <a:ea typeface="楷体_GB2312" pitchFamily="49" charset="-122"/>
              </a:rPr>
              <a:t>左视图</a:t>
            </a:r>
            <a:endParaRPr lang="zh-CN" altLang="en-US" sz="4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565" name="矩形 23564"/>
          <p:cNvSpPr/>
          <p:nvPr/>
        </p:nvSpPr>
        <p:spPr>
          <a:xfrm>
            <a:off x="5924868" y="5026025"/>
            <a:ext cx="1712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>
                <a:latin typeface="Times New Roman" panose="02020603050405020304" pitchFamily="18" charset="0"/>
                <a:ea typeface="楷体_GB2312" pitchFamily="49" charset="-122"/>
              </a:rPr>
              <a:t>俯视图</a:t>
            </a:r>
            <a:endParaRPr lang="zh-CN" altLang="en-US" sz="4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2" name="Group 56"/>
          <p:cNvGrpSpPr/>
          <p:nvPr/>
        </p:nvGrpSpPr>
        <p:grpSpPr>
          <a:xfrm>
            <a:off x="-72390" y="269875"/>
            <a:ext cx="3692525" cy="788988"/>
            <a:chOff x="0" y="0"/>
            <a:chExt cx="2326" cy="497"/>
          </a:xfrm>
        </p:grpSpPr>
        <p:grpSp>
          <p:nvGrpSpPr>
            <p:cNvPr id="3" name="Group 4"/>
            <p:cNvGrpSpPr/>
            <p:nvPr/>
          </p:nvGrpSpPr>
          <p:grpSpPr>
            <a:xfrm>
              <a:off x="0" y="119"/>
              <a:ext cx="1410" cy="378"/>
              <a:chOff x="0" y="0"/>
              <a:chExt cx="1762" cy="446"/>
            </a:xfrm>
          </p:grpSpPr>
          <p:pic>
            <p:nvPicPr>
              <p:cNvPr id="4" name="Picture 5" descr="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1762" cy="4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" name="Rectangle 6"/>
              <p:cNvSpPr/>
              <p:nvPr/>
            </p:nvSpPr>
            <p:spPr>
              <a:xfrm>
                <a:off x="441" y="37"/>
                <a:ext cx="1196" cy="25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  <a:buNone/>
                </a:pPr>
                <a:endParaRPr lang="zh-CN" altLang="zh-CN" sz="4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" name="Text Box 7"/>
            <p:cNvSpPr txBox="1"/>
            <p:nvPr/>
          </p:nvSpPr>
          <p:spPr>
            <a:xfrm>
              <a:off x="316" y="0"/>
              <a:ext cx="2010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活动三：练习提高</a:t>
              </a:r>
              <a:endPara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ldLvl="0" animBg="1"/>
      <p:bldP spid="23556" grpId="0" bldLvl="0" animBg="1"/>
      <p:bldP spid="23557" grpId="0" bldLvl="0" animBg="1"/>
      <p:bldP spid="23558" grpId="0"/>
      <p:bldP spid="23559" grpId="0"/>
      <p:bldP spid="23560" grpId="0"/>
      <p:bldP spid="23561" grpId="0"/>
      <p:bldP spid="23562" grpId="0"/>
      <p:bldP spid="23563" grpId="0"/>
      <p:bldP spid="23564" grpId="0"/>
      <p:bldP spid="235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23553"/>
          <p:cNvSpPr txBox="1"/>
          <p:nvPr/>
        </p:nvSpPr>
        <p:spPr>
          <a:xfrm>
            <a:off x="130175" y="1131570"/>
            <a:ext cx="8664575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2.一个机器零件的三视图如图所示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(单位:cm)，这个机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marL="342900" indent="-342900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器零件是一个什么样的立体图形？它的表面积和体积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marL="342900" indent="-342900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分别是多少？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2" name="Group 56"/>
          <p:cNvGrpSpPr/>
          <p:nvPr/>
        </p:nvGrpSpPr>
        <p:grpSpPr>
          <a:xfrm>
            <a:off x="-81280" y="297180"/>
            <a:ext cx="3692525" cy="788988"/>
            <a:chOff x="0" y="0"/>
            <a:chExt cx="2326" cy="497"/>
          </a:xfrm>
        </p:grpSpPr>
        <p:grpSp>
          <p:nvGrpSpPr>
            <p:cNvPr id="3" name="Group 4"/>
            <p:cNvGrpSpPr/>
            <p:nvPr/>
          </p:nvGrpSpPr>
          <p:grpSpPr>
            <a:xfrm>
              <a:off x="0" y="119"/>
              <a:ext cx="1410" cy="378"/>
              <a:chOff x="0" y="0"/>
              <a:chExt cx="1762" cy="446"/>
            </a:xfrm>
          </p:grpSpPr>
          <p:pic>
            <p:nvPicPr>
              <p:cNvPr id="4" name="Picture 5" descr="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1762" cy="4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" name="Rectangle 6"/>
              <p:cNvSpPr/>
              <p:nvPr/>
            </p:nvSpPr>
            <p:spPr>
              <a:xfrm>
                <a:off x="441" y="37"/>
                <a:ext cx="1196" cy="25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  <a:buNone/>
                </a:pPr>
                <a:endParaRPr lang="zh-CN" altLang="zh-CN" sz="4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" name="Text Box 7"/>
            <p:cNvSpPr txBox="1"/>
            <p:nvPr/>
          </p:nvSpPr>
          <p:spPr>
            <a:xfrm>
              <a:off x="316" y="0"/>
              <a:ext cx="2010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活动三：练习提高</a:t>
              </a:r>
              <a:endPara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30175" y="2515235"/>
            <a:ext cx="893762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</a:rPr>
              <a:t>解：这个机器零件是一个四棱柱，</a:t>
            </a:r>
            <a:endParaRPr lang="zh-CN" altLang="en-US" sz="2800" b="1">
              <a:solidFill>
                <a:srgbClr val="0000FF"/>
              </a:solidFill>
            </a:endParaRPr>
          </a:p>
          <a:p>
            <a:r>
              <a:rPr lang="zh-CN" altLang="en-US" sz="2800" b="1">
                <a:solidFill>
                  <a:srgbClr val="0000FF"/>
                </a:solidFill>
              </a:rPr>
              <a:t>它的表面积是：2×10×12+2×10×15+2×12×15=900（cm</a:t>
            </a:r>
            <a:r>
              <a:rPr lang="zh-CN" altLang="en-US" sz="2800" b="1" baseline="30000">
                <a:solidFill>
                  <a:srgbClr val="0000FF"/>
                </a:solidFill>
              </a:rPr>
              <a:t>2</a:t>
            </a:r>
            <a:r>
              <a:rPr lang="zh-CN" altLang="en-US" sz="2800" b="1">
                <a:solidFill>
                  <a:srgbClr val="0000FF"/>
                </a:solidFill>
              </a:rPr>
              <a:t>），</a:t>
            </a:r>
            <a:endParaRPr lang="zh-CN" altLang="en-US" sz="2800" b="1">
              <a:solidFill>
                <a:srgbClr val="0000FF"/>
              </a:solidFill>
            </a:endParaRPr>
          </a:p>
          <a:p>
            <a:r>
              <a:rPr lang="zh-CN" altLang="en-US" sz="2800" b="1">
                <a:solidFill>
                  <a:srgbClr val="0000FF"/>
                </a:solidFill>
              </a:rPr>
              <a:t>它的体积是：10×12×15=1800（cm</a:t>
            </a:r>
            <a:r>
              <a:rPr lang="zh-CN" altLang="en-US" sz="2800" b="1" baseline="30000">
                <a:solidFill>
                  <a:srgbClr val="0000FF"/>
                </a:solidFill>
              </a:rPr>
              <a:t>3</a:t>
            </a:r>
            <a:r>
              <a:rPr lang="zh-CN" altLang="en-US" sz="2800" b="1">
                <a:solidFill>
                  <a:srgbClr val="0000FF"/>
                </a:solidFill>
              </a:rPr>
              <a:t>）.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文本占位符 27650"/>
          <p:cNvSpPr>
            <a:spLocks noGrp="1"/>
          </p:cNvSpPr>
          <p:nvPr>
            <p:ph type="body" idx="1"/>
          </p:nvPr>
        </p:nvSpPr>
        <p:spPr>
          <a:xfrm>
            <a:off x="196850" y="3937000"/>
            <a:ext cx="8229600" cy="1419860"/>
          </a:xfrm>
        </p:spPr>
        <p:txBody>
          <a:bodyPr/>
          <a:lstStyle/>
          <a:p>
            <a:pPr>
              <a:buNone/>
            </a:pPr>
            <a:r>
              <a:rPr sz="2400" b="1">
                <a:solidFill>
                  <a:srgbClr val="FF0000"/>
                </a:solidFill>
              </a:rPr>
              <a:t>2.布置作业</a:t>
            </a:r>
            <a:endParaRPr sz="2400" b="1">
              <a:solidFill>
                <a:srgbClr val="FF0000"/>
              </a:solidFill>
            </a:endParaRPr>
          </a:p>
          <a:p>
            <a:pPr>
              <a:buNone/>
            </a:pPr>
            <a:r>
              <a:rPr sz="2400" b="1">
                <a:solidFill>
                  <a:srgbClr val="0000FF"/>
                </a:solidFill>
              </a:rPr>
              <a:t>课本P101练习题第2题， P103第10题.</a:t>
            </a:r>
            <a:endParaRPr sz="2400" b="1">
              <a:solidFill>
                <a:srgbClr val="0000FF"/>
              </a:solidFill>
            </a:endParaRPr>
          </a:p>
        </p:txBody>
      </p:sp>
      <p:grpSp>
        <p:nvGrpSpPr>
          <p:cNvPr id="3" name="Group 56"/>
          <p:cNvGrpSpPr/>
          <p:nvPr/>
        </p:nvGrpSpPr>
        <p:grpSpPr>
          <a:xfrm>
            <a:off x="-53975" y="165100"/>
            <a:ext cx="3692525" cy="788988"/>
            <a:chOff x="0" y="0"/>
            <a:chExt cx="2326" cy="497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119"/>
              <a:ext cx="1410" cy="378"/>
              <a:chOff x="0" y="0"/>
              <a:chExt cx="1762" cy="446"/>
            </a:xfrm>
          </p:grpSpPr>
          <p:pic>
            <p:nvPicPr>
              <p:cNvPr id="5" name="Picture 5" descr="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1762" cy="4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6" name="Rectangle 6"/>
              <p:cNvSpPr/>
              <p:nvPr/>
            </p:nvSpPr>
            <p:spPr>
              <a:xfrm>
                <a:off x="441" y="37"/>
                <a:ext cx="1196" cy="25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>
                  <a:buFont typeface="Arial" panose="020B0604020202020204" pitchFamily="34" charset="0"/>
                  <a:buNone/>
                </a:pPr>
                <a:endParaRPr lang="zh-CN" altLang="zh-CN" sz="4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" name="Text Box 7"/>
            <p:cNvSpPr txBox="1"/>
            <p:nvPr/>
          </p:nvSpPr>
          <p:spPr>
            <a:xfrm>
              <a:off x="316" y="0"/>
              <a:ext cx="2010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活动四：课堂小结</a:t>
              </a:r>
              <a:endPara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196850" y="901700"/>
            <a:ext cx="84899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1.由三视图求几何体的表面积的一般步骤是什么？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7500" y="1546225"/>
            <a:ext cx="814070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</a:rPr>
              <a:t>由三视图求几何体的表面积的一般步骤：</a:t>
            </a:r>
            <a:endParaRPr lang="zh-CN" altLang="en-US" sz="2400" b="1">
              <a:solidFill>
                <a:srgbClr val="0000FF"/>
              </a:solidFill>
            </a:endParaRPr>
          </a:p>
          <a:p>
            <a:r>
              <a:rPr lang="zh-CN" altLang="en-US" sz="2400" b="1">
                <a:solidFill>
                  <a:srgbClr val="0000FF"/>
                </a:solidFill>
              </a:rPr>
              <a:t>①由图想物：先将三视图转化为其几何体的直观图，</a:t>
            </a:r>
            <a:endParaRPr lang="zh-CN" altLang="en-US" sz="2400" b="1">
              <a:solidFill>
                <a:srgbClr val="0000FF"/>
              </a:solidFill>
            </a:endParaRPr>
          </a:p>
          <a:p>
            <a:r>
              <a:rPr lang="zh-CN" altLang="en-US" sz="2400" b="1">
                <a:solidFill>
                  <a:srgbClr val="0000FF"/>
                </a:solidFill>
              </a:rPr>
              <a:t>②将物展开：画出几何体的展开图，</a:t>
            </a:r>
            <a:endParaRPr lang="zh-CN" altLang="en-US" sz="2400" b="1">
              <a:solidFill>
                <a:srgbClr val="0000FF"/>
              </a:solidFill>
            </a:endParaRPr>
          </a:p>
          <a:p>
            <a:r>
              <a:rPr lang="zh-CN" altLang="en-US" sz="2400" b="1">
                <a:solidFill>
                  <a:srgbClr val="0000FF"/>
                </a:solidFill>
              </a:rPr>
              <a:t>③尺寸转移：将三视图的尺寸转移到展开图中，</a:t>
            </a:r>
            <a:endParaRPr lang="zh-CN" altLang="en-US" sz="2400" b="1">
              <a:solidFill>
                <a:srgbClr val="0000FF"/>
              </a:solidFill>
            </a:endParaRPr>
          </a:p>
          <a:p>
            <a:r>
              <a:rPr lang="zh-CN" altLang="en-US" sz="2400" b="1">
                <a:solidFill>
                  <a:srgbClr val="0000FF"/>
                </a:solidFill>
              </a:rPr>
              <a:t>④计算结果：代入公式进行计算，得出最终结果.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1025</Words>
  <Application>WPS 演示</Application>
  <PresentationFormat>全屏显示(4:3)</PresentationFormat>
  <Paragraphs>115</Paragraphs>
  <Slides>10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Arial</vt:lpstr>
      <vt:lpstr>宋体</vt:lpstr>
      <vt:lpstr>Wingdings</vt:lpstr>
      <vt:lpstr>楷体_GB2312</vt:lpstr>
      <vt:lpstr>黑体</vt:lpstr>
      <vt:lpstr>Times New Roman</vt:lpstr>
      <vt:lpstr>隶书</vt:lpstr>
      <vt:lpstr>新宋体</vt:lpstr>
      <vt:lpstr>微软雅黑</vt:lpstr>
      <vt:lpstr>Arial Unicode MS</vt:lpstr>
      <vt:lpstr>Calibri</vt:lpstr>
      <vt:lpstr>Office 主题​​</vt:lpstr>
      <vt:lpstr>Equations</vt:lpstr>
      <vt:lpstr>Equations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Administrator</cp:lastModifiedBy>
  <cp:revision>3</cp:revision>
  <dcterms:created xsi:type="dcterms:W3CDTF">2018-10-25T01:11:00Z</dcterms:created>
  <dcterms:modified xsi:type="dcterms:W3CDTF">2019-03-07T03:04:12Z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2052-11.1.0.7693</vt:lpwstr>
  </property>
</Properties>
</file>