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9"/>
  </p:notesMasterIdLst>
  <p:handoutMasterIdLst>
    <p:handoutMasterId r:id="rId10"/>
  </p:handoutMasterIdLst>
  <p:sldIdLst>
    <p:sldId id="399" r:id="rId2"/>
    <p:sldId id="406" r:id="rId3"/>
    <p:sldId id="401" r:id="rId4"/>
    <p:sldId id="402" r:id="rId5"/>
    <p:sldId id="403" r:id="rId6"/>
    <p:sldId id="404" r:id="rId7"/>
    <p:sldId id="405" r:id="rId8"/>
  </p:sldIdLst>
  <p:sldSz cx="9144000" cy="6858000" type="screen4x3"/>
  <p:notesSz cx="9931400" cy="6797675"/>
  <p:defaultTextStyle>
    <a:defPPr>
      <a:defRPr lang="zh-CN"/>
    </a:defPPr>
    <a:lvl1pPr marL="0" lvl="0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96">
          <p15:clr>
            <a:srgbClr val="A4A3A4"/>
          </p15:clr>
        </p15:guide>
        <p15:guide id="2" pos="2899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009900"/>
    <a:srgbClr val="CC0066"/>
    <a:srgbClr val="66CCFF"/>
    <a:srgbClr val="3399FF"/>
    <a:srgbClr val="0066FF"/>
    <a:srgbClr val="D60093"/>
    <a:srgbClr val="632B8D"/>
    <a:srgbClr val="003300"/>
    <a:srgbClr val="FF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46F890A9-2807-4EBB-B81D-B2AA78EC7F39}" styleName="深色样式 2 - 强调 5/强调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8A107856-5554-42FB-B03E-39F5DBC370BA}" styleName="中度样式 4 - 强调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21E4AEA4-8DFA-4A89-87EB-49C32662AFE0}" styleName="中度样式 2 - 强调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howGuides="1">
      <p:cViewPr varScale="1">
        <p:scale>
          <a:sx n="77" d="100"/>
          <a:sy n="77" d="100"/>
        </p:scale>
        <p:origin x="1618" y="72"/>
      </p:cViewPr>
      <p:guideLst>
        <p:guide orient="horz" pos="2196"/>
        <p:guide pos="2899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305300" cy="3397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defRPr sz="1200">
                <a:latin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5624513" y="0"/>
            <a:ext cx="4305300" cy="3397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defRPr sz="1200">
                <a:latin typeface="Arial" panose="020B0604020202020204" pitchFamily="34" charset="0"/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AB9E10EC-ACB5-40E8-BECA-9C2FEEF8F479}" type="datetimeFigureOut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2025/7/4 Friday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6456363"/>
            <a:ext cx="4305300" cy="3397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defRPr sz="1200">
                <a:latin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5624513" y="6456363"/>
            <a:ext cx="4305300" cy="339725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 eaLnBrk="1" hangingPunct="1">
              <a:defRPr sz="1200"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0F3A6CEE-C9B3-435F-9459-BA2473173438}" type="slidenum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305300" cy="3397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defRPr sz="1200">
                <a:latin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5624513" y="0"/>
            <a:ext cx="4305300" cy="3397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defRPr sz="1200">
                <a:latin typeface="Arial" panose="020B0604020202020204" pitchFamily="34" charset="0"/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C6A941DA-9AEA-4192-9DD5-C86E58D50DA9}" type="datetimeFigureOut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2025/7/4 Friday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265488" y="509588"/>
            <a:ext cx="3400425" cy="25495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992188" y="3228975"/>
            <a:ext cx="7947025" cy="30591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单击此处编辑母版文本样式</a:t>
            </a: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第二级</a:t>
            </a:r>
          </a:p>
          <a:p>
            <a:pPr marL="914400" marR="0" lvl="2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第三级</a:t>
            </a:r>
          </a:p>
          <a:p>
            <a:pPr marL="1371600" marR="0" lvl="3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第四级</a:t>
            </a:r>
          </a:p>
          <a:p>
            <a:pPr marL="1828800" marR="0" lvl="4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6456363"/>
            <a:ext cx="4305300" cy="3397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defRPr sz="1200">
                <a:latin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5624513" y="6456363"/>
            <a:ext cx="4305300" cy="339725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 eaLnBrk="1" hangingPunct="1">
              <a:defRPr sz="1200"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2A5D5ED5-A269-4CF2-99AE-645E72068553}" type="slidenum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96879087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2F13A54-9251-4A6A-8882-12C30D666718}" type="slidenum">
              <a:rPr kumimoji="0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 spd="slow">
    <p:wip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2F13A54-9251-4A6A-8882-12C30D666718}" type="slidenum">
              <a:rPr kumimoji="0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 spd="slow">
    <p:wip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2F13A54-9251-4A6A-8882-12C30D666718}" type="slidenum">
              <a:rPr kumimoji="0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 spd="slow">
    <p:wip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2F13A54-9251-4A6A-8882-12C30D666718}" type="slidenum">
              <a:rPr kumimoji="0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 spd="slow">
    <p:wip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2F13A54-9251-4A6A-8882-12C30D666718}" type="slidenum">
              <a:rPr kumimoji="0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 spd="slow">
    <p:wip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2F13A54-9251-4A6A-8882-12C30D666718}" type="slidenum">
              <a:rPr kumimoji="0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 spd="slow">
    <p:wip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2F13A54-9251-4A6A-8882-12C30D666718}" type="slidenum">
              <a:rPr kumimoji="0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 spd="slow">
    <p:wip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2F13A54-9251-4A6A-8882-12C30D666718}" type="slidenum">
              <a:rPr kumimoji="0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 spd="slow">
    <p:wip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3200" b="0" i="0" u="none" strike="noStrike" kern="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2F13A54-9251-4A6A-8882-12C30D666718}" type="slidenum">
              <a:rPr kumimoji="0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 spd="slow">
    <p:wip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2F13A54-9251-4A6A-8882-12C30D666718}" type="slidenum">
              <a:rPr kumimoji="0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 spd="slow">
    <p:wip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2F13A54-9251-4A6A-8882-12C30D666718}" type="slidenum">
              <a:rPr kumimoji="0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 spd="slow">
    <p:wip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/>
          <a:p>
            <a:pPr lvl="0"/>
            <a:r>
              <a:rPr lang="zh-CN" altLang="en-US" dirty="0"/>
              <a:t>单击此处编辑母版标题样式</a:t>
            </a:r>
          </a:p>
        </p:txBody>
      </p:sp>
      <p:sp>
        <p:nvSpPr>
          <p:cNvPr id="1027" name="Rectangle 3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defRPr sz="1400">
                <a:latin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 eaLnBrk="1" hangingPunct="1">
              <a:defRPr sz="1400">
                <a:latin typeface="Arial" panose="020B0604020202020204" pitchFamily="34" charset="0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defRPr sz="1400"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2F13A54-9251-4A6A-8882-12C30D666718}" type="slidenum">
              <a:rPr kumimoji="0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wipe/>
  </p:transition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" name="矩形 4"/>
          <p:cNvSpPr/>
          <p:nvPr/>
        </p:nvSpPr>
        <p:spPr>
          <a:xfrm>
            <a:off x="467544" y="1382284"/>
            <a:ext cx="8280920" cy="163121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zh-CN" altLang="en-US" sz="10000" b="1" dirty="0">
                <a:ln w="11430"/>
                <a:solidFill>
                  <a:srgbClr val="0099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仿宋_GB2312" pitchFamily="49" charset="-122"/>
                <a:ea typeface="华文隶书" pitchFamily="2" charset="-122"/>
              </a:rPr>
              <a:t>时醒吾身</a:t>
            </a:r>
          </a:p>
        </p:txBody>
      </p:sp>
      <p:sp>
        <p:nvSpPr>
          <p:cNvPr id="8" name="矩形 7"/>
          <p:cNvSpPr/>
          <p:nvPr/>
        </p:nvSpPr>
        <p:spPr>
          <a:xfrm>
            <a:off x="1547664" y="3431322"/>
            <a:ext cx="6120680" cy="86177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zh-CN" altLang="en-US" sz="5000" b="1" dirty="0">
                <a:ln w="11430"/>
                <a:solidFill>
                  <a:srgbClr val="0099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仿宋_GB2312" pitchFamily="49" charset="-122"/>
                <a:ea typeface="华文仿宋" pitchFamily="2" charset="-122"/>
              </a:rPr>
              <a:t>陈宗祥</a:t>
            </a:r>
          </a:p>
        </p:txBody>
      </p:sp>
    </p:spTree>
  </p:cSld>
  <p:clrMapOvr>
    <a:masterClrMapping/>
  </p:clrMapOvr>
  <p:transition spd="slow">
    <p:wip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" name="Rectangle 2"/>
          <p:cNvSpPr txBox="1">
            <a:spLocks noRot="1" noChangeArrowheads="1"/>
          </p:cNvSpPr>
          <p:nvPr/>
        </p:nvSpPr>
        <p:spPr bwMode="auto">
          <a:xfrm>
            <a:off x="827584" y="408775"/>
            <a:ext cx="7036072" cy="5847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eaLnBrk="0" hangingPunct="0">
              <a:defRPr/>
            </a:pPr>
            <a:r>
              <a:rPr lang="zh-CN" altLang="en-US" sz="3200" b="1" kern="100" dirty="0">
                <a:solidFill>
                  <a:srgbClr val="CC0066"/>
                </a:solidFill>
                <a:latin typeface="黑体" pitchFamily="2" charset="-122"/>
                <a:ea typeface="黑体" pitchFamily="2" charset="-122"/>
                <a:cs typeface="Times New Roman" panose="02020603050405020304" pitchFamily="18" charset="0"/>
              </a:rPr>
              <a:t>一、我是一个能记住恩情的人</a:t>
            </a:r>
            <a:endParaRPr lang="zh-CN" altLang="en-US" sz="4000" b="1" dirty="0">
              <a:solidFill>
                <a:srgbClr val="CC0066"/>
              </a:solidFill>
              <a:latin typeface="黑体" pitchFamily="2" charset="-122"/>
              <a:ea typeface="黑体" pitchFamily="2" charset="-122"/>
            </a:endParaRPr>
          </a:p>
        </p:txBody>
      </p:sp>
      <p:graphicFrame>
        <p:nvGraphicFramePr>
          <p:cNvPr id="2" name="表格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21974075"/>
              </p:ext>
            </p:extLst>
          </p:nvPr>
        </p:nvGraphicFramePr>
        <p:xfrm>
          <a:off x="230820" y="1268760"/>
          <a:ext cx="8733668" cy="4320477"/>
        </p:xfrm>
        <a:graphic>
          <a:graphicData uri="http://schemas.openxmlformats.org/drawingml/2006/table">
            <a:tbl>
              <a:tblPr/>
              <a:tblGrid>
                <a:gridCol w="118546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2092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62727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80053"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zh-CN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 2002.02.14</a:t>
                      </a:r>
                    </a:p>
                  </a:txBody>
                  <a:tcPr marL="8352" marR="8352" marT="83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马春秀</a:t>
                      </a:r>
                    </a:p>
                  </a:txBody>
                  <a:tcPr marL="8352" marR="8352" marT="83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接听了我的求职电话，通知我来面试</a:t>
                      </a:r>
                      <a:r>
                        <a:rPr lang="en-US" altLang="zh-CN" sz="1400" b="0" i="0" u="none" strike="noStrike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(</a:t>
                      </a:r>
                      <a:r>
                        <a:rPr lang="zh-CN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只有教务员岗位空缺</a:t>
                      </a:r>
                      <a:r>
                        <a:rPr lang="en-US" altLang="zh-CN" sz="1400" b="0" i="0" u="none" strike="noStrike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)</a:t>
                      </a:r>
                      <a:r>
                        <a:rPr lang="zh-CN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；</a:t>
                      </a:r>
                    </a:p>
                  </a:txBody>
                  <a:tcPr marL="8352" marR="8352" marT="83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80053"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zh-CN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 2002.02.15</a:t>
                      </a:r>
                    </a:p>
                  </a:txBody>
                  <a:tcPr marL="8352" marR="8352" marT="83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zh-CN" alt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李建国</a:t>
                      </a:r>
                    </a:p>
                  </a:txBody>
                  <a:tcPr marL="8352" marR="8352" marT="83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对我进行了面试，聊了</a:t>
                      </a:r>
                      <a:r>
                        <a:rPr lang="en-US" altLang="zh-CN" sz="1400" b="0" i="0" u="none" strike="noStrike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20</a:t>
                      </a:r>
                      <a:r>
                        <a:rPr lang="zh-CN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分钟，抄写了一段</a:t>
                      </a:r>
                      <a:r>
                        <a:rPr lang="en-US" altLang="zh-CN" sz="1400" b="0" i="0" u="none" strike="noStrike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200</a:t>
                      </a:r>
                      <a:r>
                        <a:rPr lang="zh-CN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字左右的文字；</a:t>
                      </a:r>
                    </a:p>
                  </a:txBody>
                  <a:tcPr marL="8352" marR="8352" marT="83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80053"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zh-CN" sz="1400" b="0" i="0" u="none" strike="noStrike" dirty="0">
                          <a:solidFill>
                            <a:srgbClr val="FF0000"/>
                          </a:solidFill>
                          <a:effectLst/>
                          <a:latin typeface="宋体"/>
                        </a:rPr>
                        <a:t> 2002.03.07</a:t>
                      </a:r>
                    </a:p>
                  </a:txBody>
                  <a:tcPr marL="8352" marR="8352" marT="83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400" b="0" i="0" u="none" strike="noStrike" dirty="0">
                          <a:solidFill>
                            <a:srgbClr val="FF0000"/>
                          </a:solidFill>
                          <a:effectLst/>
                          <a:latin typeface="宋体"/>
                        </a:rPr>
                        <a:t>接到通知，临时成为附中的一员；</a:t>
                      </a:r>
                    </a:p>
                  </a:txBody>
                  <a:tcPr marL="8352" marR="8352" marT="83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80053"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zh-CN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 2002.03</a:t>
                      </a:r>
                    </a:p>
                  </a:txBody>
                  <a:tcPr marL="8352" marR="8352" marT="83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从他的电脑中首次感受到了</a:t>
                      </a:r>
                      <a:r>
                        <a:rPr lang="en-US" altLang="zh-CN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Excel</a:t>
                      </a:r>
                      <a:r>
                        <a:rPr lang="zh-CN" alt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功能的强大，开始对</a:t>
                      </a:r>
                      <a:r>
                        <a:rPr lang="en-US" altLang="zh-CN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Excel</a:t>
                      </a:r>
                      <a:r>
                        <a:rPr lang="zh-CN" alt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产生兴趣；</a:t>
                      </a:r>
                    </a:p>
                  </a:txBody>
                  <a:tcPr marL="8352" marR="8352" marT="83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80053"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zh-CN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 2002.07</a:t>
                      </a:r>
                    </a:p>
                  </a:txBody>
                  <a:tcPr marL="8352" marR="8352" marT="83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zh-CN" alt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龙飞鹏</a:t>
                      </a:r>
                    </a:p>
                  </a:txBody>
                  <a:tcPr marL="8352" marR="8352" marT="83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在南方人才市场求职时碰到，同意我边做教务员，边教初三化学；</a:t>
                      </a:r>
                    </a:p>
                  </a:txBody>
                  <a:tcPr marL="8352" marR="8352" marT="83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80053"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zh-CN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 2002.08</a:t>
                      </a:r>
                    </a:p>
                  </a:txBody>
                  <a:tcPr marL="8352" marR="8352" marT="83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400" b="0" i="0" u="none" strike="noStrike" dirty="0">
                          <a:solidFill>
                            <a:srgbClr val="FF0000"/>
                          </a:solidFill>
                          <a:effectLst/>
                          <a:latin typeface="宋体"/>
                        </a:rPr>
                        <a:t>正式开始了我附中的工作生涯（教务员、教学）</a:t>
                      </a:r>
                      <a:r>
                        <a:rPr lang="zh-CN" alt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；</a:t>
                      </a:r>
                    </a:p>
                  </a:txBody>
                  <a:tcPr marL="8352" marR="8352" marT="83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80053"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zh-CN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 2003.10</a:t>
                      </a:r>
                    </a:p>
                  </a:txBody>
                  <a:tcPr marL="8352" marR="8352" marT="83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获得了我人生的第一个大奖</a:t>
                      </a:r>
                      <a:r>
                        <a:rPr lang="en-US" altLang="zh-CN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(</a:t>
                      </a:r>
                      <a:r>
                        <a:rPr lang="zh-CN" alt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秦城同学化学满分，奖励任课教师</a:t>
                      </a:r>
                      <a:r>
                        <a:rPr lang="en-US" altLang="zh-CN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1000</a:t>
                      </a:r>
                      <a:r>
                        <a:rPr lang="zh-CN" alt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元）；</a:t>
                      </a:r>
                    </a:p>
                  </a:txBody>
                  <a:tcPr marL="8352" marR="8352" marT="83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80053"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zh-CN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 2002.09</a:t>
                      </a:r>
                    </a:p>
                  </a:txBody>
                  <a:tcPr marL="8352" marR="8352" marT="83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伍建兴</a:t>
                      </a:r>
                    </a:p>
                  </a:txBody>
                  <a:tcPr marL="8352" marR="8352" marT="83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传授我做</a:t>
                      </a:r>
                      <a:r>
                        <a:rPr lang="en-US" altLang="zh-CN" sz="1400" b="0" i="0" u="none" strike="noStrike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PPT</a:t>
                      </a:r>
                      <a:r>
                        <a:rPr lang="zh-CN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时字体大小、字体颜色的常识；</a:t>
                      </a:r>
                    </a:p>
                  </a:txBody>
                  <a:tcPr marL="8352" marR="8352" marT="83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80053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…</a:t>
                      </a:r>
                    </a:p>
                  </a:txBody>
                  <a:tcPr marL="8352" marR="8352" marT="83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…</a:t>
                      </a:r>
                    </a:p>
                  </a:txBody>
                  <a:tcPr marL="8352" marR="8352" marT="83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…</a:t>
                      </a:r>
                    </a:p>
                  </a:txBody>
                  <a:tcPr marL="8352" marR="8352" marT="83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5309117"/>
      </p:ext>
    </p:extLst>
  </p:cSld>
  <p:clrMapOvr>
    <a:masterClrMapping/>
  </p:clrMapOvr>
  <p:transition spd="slow">
    <p:wip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" name="Rectangle 2"/>
          <p:cNvSpPr txBox="1">
            <a:spLocks noRot="1" noChangeArrowheads="1"/>
          </p:cNvSpPr>
          <p:nvPr/>
        </p:nvSpPr>
        <p:spPr bwMode="auto">
          <a:xfrm>
            <a:off x="827584" y="404664"/>
            <a:ext cx="7488832" cy="5847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eaLnBrk="0" hangingPunct="0">
              <a:defRPr/>
            </a:pPr>
            <a:r>
              <a:rPr lang="zh-CN" altLang="en-US" sz="3200" b="1" kern="100" dirty="0">
                <a:solidFill>
                  <a:srgbClr val="CC0066"/>
                </a:solidFill>
                <a:latin typeface="黑体" pitchFamily="2" charset="-122"/>
                <a:ea typeface="黑体" pitchFamily="2" charset="-122"/>
                <a:cs typeface="Times New Roman" panose="02020603050405020304" pitchFamily="18" charset="0"/>
              </a:rPr>
              <a:t>二、我是一个想学习的人</a:t>
            </a:r>
            <a:r>
              <a:rPr lang="zh-CN" altLang="en-US" sz="2000" b="1" kern="100" dirty="0">
                <a:solidFill>
                  <a:srgbClr val="0000FF"/>
                </a:solidFill>
                <a:latin typeface="黑体" pitchFamily="2" charset="-122"/>
                <a:ea typeface="黑体" pitchFamily="2" charset="-122"/>
                <a:cs typeface="Times New Roman" panose="02020603050405020304" pitchFamily="18" charset="0"/>
              </a:rPr>
              <a:t>（浅尝则止，一知半解）</a:t>
            </a:r>
            <a:endParaRPr lang="zh-CN" altLang="en-US" sz="2000" b="1" dirty="0">
              <a:solidFill>
                <a:srgbClr val="0000FF"/>
              </a:solidFill>
              <a:latin typeface="黑体" pitchFamily="2" charset="-122"/>
              <a:ea typeface="黑体" pitchFamily="2" charset="-122"/>
            </a:endParaRPr>
          </a:p>
        </p:txBody>
      </p:sp>
      <p:graphicFrame>
        <p:nvGraphicFramePr>
          <p:cNvPr id="2" name="表格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50758804"/>
              </p:ext>
            </p:extLst>
          </p:nvPr>
        </p:nvGraphicFramePr>
        <p:xfrm>
          <a:off x="251520" y="1340768"/>
          <a:ext cx="8712968" cy="4248470"/>
        </p:xfrm>
        <a:graphic>
          <a:graphicData uri="http://schemas.openxmlformats.org/drawingml/2006/table">
            <a:tbl>
              <a:tblPr/>
              <a:tblGrid>
                <a:gridCol w="156022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41643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4699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48931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24847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6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系统类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6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语言类</a:t>
                      </a:r>
                      <a:r>
                        <a:rPr lang="en-US" altLang="zh-CN" sz="16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(</a:t>
                      </a:r>
                      <a:r>
                        <a:rPr lang="zh-CN" altLang="en-US" sz="16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以数据处理语言为主</a:t>
                      </a:r>
                      <a:r>
                        <a:rPr lang="en-US" altLang="zh-CN" sz="16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)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zh-CN" altLang="en-US" sz="16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文字编辑类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24847"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 Dos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 Basic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 Dos</a:t>
                      </a:r>
                      <a:r>
                        <a:rPr lang="zh-CN" altLang="en-US" sz="16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时代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 </a:t>
                      </a:r>
                      <a:r>
                        <a:rPr lang="en-US" sz="1600" b="0" i="0" u="none" strike="noStrike" baseline="0" dirty="0" err="1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MS-Dos</a:t>
                      </a:r>
                      <a:endParaRPr lang="en-US" sz="1600" b="0" i="0" u="none" strike="noStrike" baseline="0" dirty="0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24847"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 Dos 6.0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 DB(Database Ⅱ)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 UC-Dos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24847"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 Dos 6.22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 FB(</a:t>
                      </a:r>
                      <a:r>
                        <a:rPr lang="en-US" sz="1600" b="0" i="0" u="none" strike="noStrike" baseline="0" dirty="0" err="1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Foxbase</a:t>
                      </a:r>
                      <a:r>
                        <a:rPr lang="en-US" sz="16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)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6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 金山</a:t>
                      </a:r>
                      <a:r>
                        <a:rPr lang="en-US" sz="1600" b="0" i="0" u="none" strike="noStrike" baseline="0" dirty="0" err="1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Wps</a:t>
                      </a:r>
                      <a:endParaRPr lang="en-US" sz="1600" b="0" i="0" u="none" strike="noStrike" baseline="0" dirty="0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24847"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 Windows 32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 FP(</a:t>
                      </a:r>
                      <a:r>
                        <a:rPr lang="en-US" sz="1600" b="0" i="0" u="none" strike="noStrike" baseline="0" dirty="0" err="1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Foxpro</a:t>
                      </a:r>
                      <a:r>
                        <a:rPr lang="en-US" sz="16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)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l" fontAlgn="ctr"/>
                      <a:r>
                        <a:rPr lang="zh-CN" altLang="en-US" sz="16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 动画制作</a:t>
                      </a:r>
                      <a:r>
                        <a:rPr lang="en-US" altLang="zh-CN" sz="16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(Flash6.0)</a:t>
                      </a:r>
                      <a:endParaRPr lang="zh-CN" altLang="en-US" sz="1600" b="0" i="0" u="none" strike="noStrike" baseline="0" dirty="0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24847"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 Windows 95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 VB(Visual Basic)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5"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 Win</a:t>
                      </a:r>
                      <a:r>
                        <a:rPr lang="zh-CN" altLang="en-US" sz="16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时代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 Office 95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24847"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 Windows 98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 VBA(Visual Basic For Applications)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 Office 98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24847"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 Windows 2000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6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　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 Office 2003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24847"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 Windows XP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6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　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 Office 2010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24847"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 </a:t>
                      </a:r>
                      <a:r>
                        <a:rPr lang="en-US" sz="1600" b="0" i="0" u="none" strike="noStrike" baseline="0" dirty="0">
                          <a:solidFill>
                            <a:srgbClr val="0000FF"/>
                          </a:solidFill>
                          <a:effectLst/>
                          <a:latin typeface="宋体"/>
                        </a:rPr>
                        <a:t>Windows 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6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　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 </a:t>
                      </a:r>
                      <a:r>
                        <a:rPr lang="en-US" sz="1600" b="0" i="0" u="none" strike="noStrike" baseline="0" dirty="0">
                          <a:solidFill>
                            <a:srgbClr val="0000FF"/>
                          </a:solidFill>
                          <a:effectLst/>
                          <a:latin typeface="宋体"/>
                        </a:rPr>
                        <a:t>Office 2016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</p:spTree>
  </p:cSld>
  <p:clrMapOvr>
    <a:masterClrMapping/>
  </p:clrMapOvr>
  <p:transition spd="slow">
    <p:wip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" name="Rectangle 2"/>
          <p:cNvSpPr txBox="1">
            <a:spLocks noRot="1" noChangeArrowheads="1"/>
          </p:cNvSpPr>
          <p:nvPr/>
        </p:nvSpPr>
        <p:spPr bwMode="auto">
          <a:xfrm>
            <a:off x="827584" y="377333"/>
            <a:ext cx="7036072" cy="5847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eaLnBrk="0" hangingPunct="0">
              <a:defRPr/>
            </a:pPr>
            <a:r>
              <a:rPr lang="zh-CN" altLang="en-US" sz="3200" b="1" kern="100" dirty="0">
                <a:solidFill>
                  <a:srgbClr val="CC0066"/>
                </a:solidFill>
                <a:latin typeface="黑体" pitchFamily="2" charset="-122"/>
                <a:ea typeface="黑体" pitchFamily="2" charset="-122"/>
                <a:cs typeface="Times New Roman" panose="02020603050405020304" pitchFamily="18" charset="0"/>
              </a:rPr>
              <a:t>三、我是一个有点创新意识的人</a:t>
            </a:r>
            <a:endParaRPr lang="zh-CN" altLang="en-US" sz="4000" b="1" dirty="0">
              <a:solidFill>
                <a:srgbClr val="CC0066"/>
              </a:solidFill>
              <a:latin typeface="黑体" pitchFamily="2" charset="-122"/>
              <a:ea typeface="黑体" pitchFamily="2" charset="-122"/>
            </a:endParaRPr>
          </a:p>
        </p:txBody>
      </p:sp>
      <p:graphicFrame>
        <p:nvGraphicFramePr>
          <p:cNvPr id="5" name="表格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4394132"/>
              </p:ext>
            </p:extLst>
          </p:nvPr>
        </p:nvGraphicFramePr>
        <p:xfrm>
          <a:off x="107504" y="1052736"/>
          <a:ext cx="8928992" cy="5112576"/>
        </p:xfrm>
        <a:graphic>
          <a:graphicData uri="http://schemas.openxmlformats.org/drawingml/2006/table">
            <a:tbl>
              <a:tblPr/>
              <a:tblGrid>
                <a:gridCol w="135644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57254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84032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学校层面</a:t>
                      </a:r>
                    </a:p>
                  </a:txBody>
                  <a:tcPr marL="8381" marR="8381" marT="83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effectLst/>
                          <a:latin typeface="宋体"/>
                        </a:rPr>
                        <a:t>2009</a:t>
                      </a:r>
                      <a:r>
                        <a:rPr lang="zh-CN" altLang="en-US" sz="1400" b="0" i="0" u="none" strike="noStrike">
                          <a:solidFill>
                            <a:srgbClr val="FF0000"/>
                          </a:solidFill>
                          <a:effectLst/>
                          <a:latin typeface="宋体"/>
                        </a:rPr>
                        <a:t>年建议陈奕在学校服务器上建立共享文件夹，设置管理与使用权限；</a:t>
                      </a:r>
                    </a:p>
                  </a:txBody>
                  <a:tcPr marL="8381" marR="8381" marT="83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4032">
                <a:tc rowSpan="11">
                  <a:txBody>
                    <a:bodyPr/>
                    <a:lstStyle/>
                    <a:p>
                      <a:pPr algn="ctr" fontAlgn="ctr"/>
                      <a:r>
                        <a:rPr lang="zh-CN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教</a:t>
                      </a:r>
                      <a:br>
                        <a:rPr lang="zh-CN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</a:br>
                      <a:r>
                        <a:rPr lang="zh-CN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务</a:t>
                      </a:r>
                      <a:br>
                        <a:rPr lang="zh-CN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</a:br>
                      <a:r>
                        <a:rPr lang="zh-CN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处</a:t>
                      </a:r>
                      <a:br>
                        <a:rPr lang="zh-CN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</a:br>
                      <a:r>
                        <a:rPr lang="zh-CN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层</a:t>
                      </a:r>
                      <a:br>
                        <a:rPr lang="zh-CN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</a:br>
                      <a:r>
                        <a:rPr lang="zh-CN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面</a:t>
                      </a:r>
                    </a:p>
                  </a:txBody>
                  <a:tcPr marL="8381" marR="8381" marT="83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班级花名册（三次改版）</a:t>
                      </a:r>
                    </a:p>
                  </a:txBody>
                  <a:tcPr marL="8381" marR="8381" marT="83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84032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中高考成绩行列转换器</a:t>
                      </a:r>
                    </a:p>
                  </a:txBody>
                  <a:tcPr marL="8381" marR="8381" marT="83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84032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教师档案样表</a:t>
                      </a:r>
                    </a:p>
                  </a:txBody>
                  <a:tcPr marL="8381" marR="8381" marT="83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84032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学生评教登分表</a:t>
                      </a:r>
                    </a:p>
                  </a:txBody>
                  <a:tcPr marL="8381" marR="8381" marT="83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84032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班级单科第一、总分前三自动生成表</a:t>
                      </a:r>
                    </a:p>
                  </a:txBody>
                  <a:tcPr marL="8381" marR="8381" marT="83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84032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400" b="0" i="0" u="none" strike="noStrike" dirty="0">
                          <a:solidFill>
                            <a:srgbClr val="FF0000"/>
                          </a:solidFill>
                          <a:effectLst/>
                          <a:latin typeface="宋体"/>
                        </a:rPr>
                        <a:t>自动填充座位表</a:t>
                      </a:r>
                    </a:p>
                  </a:txBody>
                  <a:tcPr marL="8381" marR="8381" marT="83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84032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400" b="0" i="0" u="none" strike="noStrike" dirty="0">
                          <a:solidFill>
                            <a:srgbClr val="FF0000"/>
                          </a:solidFill>
                          <a:effectLst/>
                          <a:latin typeface="宋体"/>
                        </a:rPr>
                        <a:t>考试半随机、全随机交叉排列座位表</a:t>
                      </a:r>
                    </a:p>
                  </a:txBody>
                  <a:tcPr marL="8381" marR="8381" marT="83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84032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400" b="0" i="0" u="none" strike="noStrike" dirty="0">
                          <a:solidFill>
                            <a:srgbClr val="FF0000"/>
                          </a:solidFill>
                          <a:effectLst/>
                          <a:latin typeface="宋体"/>
                        </a:rPr>
                        <a:t>成绩档案室（三次改版）</a:t>
                      </a:r>
                    </a:p>
                  </a:txBody>
                  <a:tcPr marL="8381" marR="8381" marT="83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84032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400" b="0" i="0" u="none" strike="noStrike">
                          <a:solidFill>
                            <a:srgbClr val="FF0000"/>
                          </a:solidFill>
                          <a:effectLst/>
                          <a:latin typeface="宋体"/>
                        </a:rPr>
                        <a:t>自主招生考试分数录入表</a:t>
                      </a:r>
                    </a:p>
                  </a:txBody>
                  <a:tcPr marL="8381" marR="8381" marT="83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84032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学分认定样表</a:t>
                      </a:r>
                    </a:p>
                  </a:txBody>
                  <a:tcPr marL="8381" marR="8381" marT="83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84032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高中分班（选考、学考）统计表</a:t>
                      </a:r>
                    </a:p>
                  </a:txBody>
                  <a:tcPr marL="8381" marR="8381" marT="83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84032">
                <a:tc rowSpan="6">
                  <a:txBody>
                    <a:bodyPr/>
                    <a:lstStyle/>
                    <a:p>
                      <a:pPr algn="ctr" fontAlgn="ctr"/>
                      <a:r>
                        <a:rPr lang="zh-CN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兴</a:t>
                      </a:r>
                      <a:br>
                        <a:rPr lang="zh-CN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</a:br>
                      <a:r>
                        <a:rPr lang="zh-CN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趣</a:t>
                      </a:r>
                      <a:br>
                        <a:rPr lang="zh-CN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</a:br>
                      <a:r>
                        <a:rPr lang="zh-CN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层</a:t>
                      </a:r>
                      <a:br>
                        <a:rPr lang="zh-CN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</a:br>
                      <a:r>
                        <a:rPr lang="zh-CN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面</a:t>
                      </a:r>
                    </a:p>
                  </a:txBody>
                  <a:tcPr marL="8381" marR="8381" marT="83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平行分班表</a:t>
                      </a:r>
                    </a:p>
                  </a:txBody>
                  <a:tcPr marL="8381" marR="8381" marT="83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84032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回归线预测学生成绩</a:t>
                      </a:r>
                    </a:p>
                  </a:txBody>
                  <a:tcPr marL="8381" marR="8381" marT="83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284032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体育考试计分换算表（应孙鹏老师要求）</a:t>
                      </a:r>
                    </a:p>
                  </a:txBody>
                  <a:tcPr marL="8381" marR="8381" marT="83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284032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学生报名收费通知单（应陈新苗老师要求）</a:t>
                      </a:r>
                    </a:p>
                  </a:txBody>
                  <a:tcPr marL="8381" marR="8381" marT="83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284032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寝室管理中的班</a:t>
                      </a:r>
                      <a:r>
                        <a:rPr lang="en-US" altLang="zh-CN" sz="1400" b="0" i="0" u="none" strike="noStrike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/</a:t>
                      </a:r>
                      <a:r>
                        <a:rPr lang="zh-CN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室记表（应李浩生老师要求）</a:t>
                      </a:r>
                    </a:p>
                  </a:txBody>
                  <a:tcPr marL="8381" marR="8381" marT="83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284032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学生信息查询表</a:t>
                      </a:r>
                    </a:p>
                  </a:txBody>
                  <a:tcPr marL="8381" marR="8381" marT="83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</a:tbl>
          </a:graphicData>
        </a:graphic>
      </p:graphicFrame>
    </p:spTree>
  </p:cSld>
  <p:clrMapOvr>
    <a:masterClrMapping/>
  </p:clrMapOvr>
  <p:transition spd="slow">
    <p:wip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" name="Rectangle 2"/>
          <p:cNvSpPr txBox="1">
            <a:spLocks noRot="1" noChangeArrowheads="1"/>
          </p:cNvSpPr>
          <p:nvPr/>
        </p:nvSpPr>
        <p:spPr bwMode="auto">
          <a:xfrm>
            <a:off x="827584" y="377333"/>
            <a:ext cx="7036072" cy="5847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eaLnBrk="0" hangingPunct="0">
              <a:defRPr/>
            </a:pPr>
            <a:r>
              <a:rPr lang="zh-CN" altLang="en-US" sz="3200" b="1" kern="100" dirty="0">
                <a:solidFill>
                  <a:srgbClr val="CC0066"/>
                </a:solidFill>
                <a:latin typeface="黑体" pitchFamily="2" charset="-122"/>
                <a:ea typeface="黑体" pitchFamily="2" charset="-122"/>
                <a:cs typeface="Times New Roman" panose="02020603050405020304" pitchFamily="18" charset="0"/>
              </a:rPr>
              <a:t>四、我是一个有公平意识的人</a:t>
            </a:r>
            <a:endParaRPr lang="zh-CN" altLang="en-US" sz="4000" b="1" dirty="0">
              <a:solidFill>
                <a:srgbClr val="CC0066"/>
              </a:solidFill>
              <a:latin typeface="黑体" pitchFamily="2" charset="-122"/>
              <a:ea typeface="黑体" pitchFamily="2" charset="-122"/>
            </a:endParaRPr>
          </a:p>
        </p:txBody>
      </p:sp>
      <p:graphicFrame>
        <p:nvGraphicFramePr>
          <p:cNvPr id="3" name="表格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27303915"/>
              </p:ext>
            </p:extLst>
          </p:nvPr>
        </p:nvGraphicFramePr>
        <p:xfrm>
          <a:off x="156798" y="1052736"/>
          <a:ext cx="8879697" cy="3312370"/>
        </p:xfrm>
        <a:graphic>
          <a:graphicData uri="http://schemas.openxmlformats.org/drawingml/2006/table">
            <a:tbl>
              <a:tblPr/>
              <a:tblGrid>
                <a:gridCol w="9670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91260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31237">
                <a:tc rowSpan="7">
                  <a:txBody>
                    <a:bodyPr/>
                    <a:lstStyle/>
                    <a:p>
                      <a:pPr algn="ctr" fontAlgn="ctr"/>
                      <a:r>
                        <a:rPr lang="zh-CN" alt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课</a:t>
                      </a:r>
                      <a:br>
                        <a:rPr lang="zh-CN" alt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</a:br>
                      <a:r>
                        <a:rPr lang="zh-CN" alt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程</a:t>
                      </a:r>
                      <a:br>
                        <a:rPr lang="zh-CN" alt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</a:br>
                      <a:r>
                        <a:rPr lang="zh-CN" alt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表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信技课：各电脑室安排的课时数大致相等；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31237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体育课：同节次上课班数不超过</a:t>
                      </a:r>
                      <a:r>
                        <a:rPr lang="en-US" altLang="zh-CN" sz="1600" b="0" i="0" u="none" strike="noStrike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5</a:t>
                      </a:r>
                      <a:r>
                        <a:rPr lang="zh-CN" alt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个；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1237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年级同学科：教师的课程排列大致相似（不可能完全相同！）；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31237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同年级同教师：教师的课程进度尽量不交叉；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31237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跨年级同教师：教师的上课时间尽量错开；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31237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600" b="0" i="0" u="none" strike="noStrike" dirty="0">
                          <a:solidFill>
                            <a:srgbClr val="FF0000"/>
                          </a:solidFill>
                          <a:effectLst/>
                          <a:latin typeface="宋体"/>
                        </a:rPr>
                        <a:t>姓名</a:t>
                      </a:r>
                      <a:r>
                        <a:rPr lang="en-US" altLang="zh-CN" sz="1600" b="0" i="0" u="none" strike="noStrike" dirty="0">
                          <a:solidFill>
                            <a:srgbClr val="FF0000"/>
                          </a:solidFill>
                          <a:effectLst/>
                          <a:latin typeface="宋体"/>
                        </a:rPr>
                        <a:t>=</a:t>
                      </a:r>
                      <a:r>
                        <a:rPr lang="zh-CN" altLang="en-US" sz="1600" b="0" i="0" u="none" strike="noStrike" dirty="0">
                          <a:solidFill>
                            <a:srgbClr val="FF0000"/>
                          </a:solidFill>
                          <a:effectLst/>
                          <a:latin typeface="宋体"/>
                        </a:rPr>
                        <a:t>代号：排课表过程是让老师代号组合成一个较为符合规则整体的过程；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31237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电子稿建议反馈：既考虑自己课程，又考虑同事课程，双方同意后报教务处。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31237"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zh-CN" alt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监</a:t>
                      </a:r>
                      <a:br>
                        <a:rPr lang="zh-CN" alt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</a:br>
                      <a:r>
                        <a:rPr lang="zh-CN" alt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考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监考尽量不跨年级；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31237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同年级的监考场数</a:t>
                      </a:r>
                      <a:r>
                        <a:rPr lang="en-US" altLang="zh-CN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/</a:t>
                      </a:r>
                      <a:r>
                        <a:rPr lang="zh-CN" alt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监考时间尽量相同；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31237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计费改变：监考费用与监考总时间挂钩；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  <p:pic>
        <p:nvPicPr>
          <p:cNvPr id="1025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103" y="4653136"/>
            <a:ext cx="8774385" cy="11521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9382533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" name="Rectangle 2"/>
          <p:cNvSpPr txBox="1">
            <a:spLocks noRot="1" noChangeArrowheads="1"/>
          </p:cNvSpPr>
          <p:nvPr/>
        </p:nvSpPr>
        <p:spPr bwMode="auto">
          <a:xfrm>
            <a:off x="827584" y="377333"/>
            <a:ext cx="7036072" cy="5847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eaLnBrk="0" hangingPunct="0">
              <a:defRPr/>
            </a:pPr>
            <a:r>
              <a:rPr lang="zh-CN" altLang="en-US" sz="3200" b="1" kern="100" dirty="0">
                <a:solidFill>
                  <a:srgbClr val="CC0066"/>
                </a:solidFill>
                <a:latin typeface="黑体" pitchFamily="2" charset="-122"/>
                <a:ea typeface="黑体" pitchFamily="2" charset="-122"/>
                <a:cs typeface="Times New Roman" panose="02020603050405020304" pitchFamily="18" charset="0"/>
              </a:rPr>
              <a:t>五、我是一个做实事的人</a:t>
            </a:r>
            <a:endParaRPr lang="zh-CN" altLang="en-US" sz="4000" b="1" dirty="0">
              <a:solidFill>
                <a:srgbClr val="CC0066"/>
              </a:solidFill>
              <a:latin typeface="黑体" pitchFamily="2" charset="-122"/>
              <a:ea typeface="黑体" pitchFamily="2" charset="-122"/>
            </a:endParaRPr>
          </a:p>
        </p:txBody>
      </p:sp>
      <p:graphicFrame>
        <p:nvGraphicFramePr>
          <p:cNvPr id="2" name="表格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71756527"/>
              </p:ext>
            </p:extLst>
          </p:nvPr>
        </p:nvGraphicFramePr>
        <p:xfrm>
          <a:off x="179512" y="1124744"/>
          <a:ext cx="5760640" cy="4824540"/>
        </p:xfrm>
        <a:graphic>
          <a:graphicData uri="http://schemas.openxmlformats.org/drawingml/2006/table">
            <a:tbl>
              <a:tblPr/>
              <a:tblGrid>
                <a:gridCol w="101815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74248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44610">
                <a:tc rowSpan="4">
                  <a:txBody>
                    <a:bodyPr/>
                    <a:lstStyle/>
                    <a:p>
                      <a:pPr algn="ctr" fontAlgn="ctr"/>
                      <a:r>
                        <a:rPr lang="zh-CN" alt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课程表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每学期的课程总表；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4610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宋体"/>
                        </a:rPr>
                        <a:t>每周的调</a:t>
                      </a:r>
                      <a:r>
                        <a:rPr lang="en-US" altLang="zh-CN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宋体"/>
                        </a:rPr>
                        <a:t>/</a:t>
                      </a:r>
                      <a:r>
                        <a:rPr lang="zh-CN" altLang="en-US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宋体"/>
                        </a:rPr>
                        <a:t>代课安排</a:t>
                      </a:r>
                      <a:r>
                        <a:rPr lang="zh-CN" alt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；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44610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视导课课表；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44610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开放日课表；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44610"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zh-CN" alt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考试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期中、期末考试；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44610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毕业班学校模拟考试、区市模拟考试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44610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定点考试（中考、高考、成考、自考、研考）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44610">
                <a:tc rowSpan="4">
                  <a:txBody>
                    <a:bodyPr/>
                    <a:lstStyle/>
                    <a:p>
                      <a:pPr algn="ctr" fontAlgn="ctr"/>
                      <a:r>
                        <a:rPr lang="zh-CN" alt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工作量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每月课时工作量；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44610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期中、期末考核工作量；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44610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每学期的早自习计量；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44610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各类考试的计量；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44610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教务常规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教务处常规值班安排与计量；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44610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档案资料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每学期档案任务下发、收集、分类整理；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44610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学生成绩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成绩系统的设计、更新维护；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1052735"/>
            <a:ext cx="2880320" cy="48965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080487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" name="Rectangle 2"/>
          <p:cNvSpPr txBox="1">
            <a:spLocks noRot="1" noChangeArrowheads="1"/>
          </p:cNvSpPr>
          <p:nvPr/>
        </p:nvSpPr>
        <p:spPr bwMode="auto">
          <a:xfrm>
            <a:off x="827584" y="377333"/>
            <a:ext cx="7036072" cy="5847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zh-CN" altLang="en-US" sz="3200" b="1" kern="100" dirty="0">
                <a:solidFill>
                  <a:srgbClr val="CC0066"/>
                </a:solidFill>
                <a:latin typeface="黑体" pitchFamily="2" charset="-122"/>
                <a:ea typeface="黑体" pitchFamily="2" charset="-122"/>
                <a:cs typeface="Times New Roman" panose="02020603050405020304" pitchFamily="18" charset="0"/>
              </a:rPr>
              <a:t>六、家务劳动有感</a:t>
            </a:r>
            <a:endParaRPr lang="zh-CN" altLang="en-US" sz="4000" b="1" dirty="0">
              <a:solidFill>
                <a:srgbClr val="CC0066"/>
              </a:solidFill>
              <a:latin typeface="黑体" pitchFamily="2" charset="-122"/>
              <a:ea typeface="黑体" pitchFamily="2" charset="-122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9512" y="1124744"/>
            <a:ext cx="1568352" cy="20882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761" y="1124745"/>
            <a:ext cx="1544919" cy="20570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1156069"/>
            <a:ext cx="1544826" cy="20569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1124745"/>
            <a:ext cx="1568351" cy="20882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0" name="Picture 8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77109" y="1188819"/>
            <a:ext cx="1987379" cy="24828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4" name="表格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91492793"/>
              </p:ext>
            </p:extLst>
          </p:nvPr>
        </p:nvGraphicFramePr>
        <p:xfrm>
          <a:off x="107504" y="3717032"/>
          <a:ext cx="8208912" cy="1368152"/>
        </p:xfrm>
        <a:graphic>
          <a:graphicData uri="http://schemas.openxmlformats.org/drawingml/2006/table">
            <a:tbl>
              <a:tblPr/>
              <a:tblGrid>
                <a:gridCol w="820891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42038"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☆专业的事情还是由专业的人去做，我们要尊重做专业的人；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2038"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☆专业的人，必须有专业的工具，才能做专业的事；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42038"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☆一个人找到专业工具、然后专注地去做，就有可能成为专业的人；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42038"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☆教书育人是专业的事，我们只有找到更多更合适的专业工具，才有可能成为更专业的人！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7" name="矩形 6"/>
          <p:cNvSpPr/>
          <p:nvPr/>
        </p:nvSpPr>
        <p:spPr>
          <a:xfrm>
            <a:off x="251520" y="5230941"/>
            <a:ext cx="8424936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zh-CN" altLang="en-US" sz="4800" dirty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感谢倾听，谢谢各位！</a:t>
            </a:r>
          </a:p>
        </p:txBody>
      </p:sp>
    </p:spTree>
    <p:extLst>
      <p:ext uri="{BB962C8B-B14F-4D97-AF65-F5344CB8AC3E}">
        <p14:creationId xmlns:p14="http://schemas.microsoft.com/office/powerpoint/2010/main" val="422469281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569</TotalTime>
  <Words>847</Words>
  <Application>Microsoft Office PowerPoint</Application>
  <PresentationFormat>全屏显示(4:3)</PresentationFormat>
  <Paragraphs>121</Paragraphs>
  <Slides>7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7</vt:i4>
      </vt:variant>
    </vt:vector>
  </HeadingPairs>
  <TitlesOfParts>
    <vt:vector size="13" baseType="lpstr">
      <vt:lpstr>仿宋_GB2312</vt:lpstr>
      <vt:lpstr>黑体</vt:lpstr>
      <vt:lpstr>宋体</vt:lpstr>
      <vt:lpstr>Arial</vt:lpstr>
      <vt:lpstr>Calibri</vt:lpstr>
      <vt:lpstr>默认设计模板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MC SYSTEM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MC SYSTEM</dc:creator>
  <cp:lastModifiedBy>User</cp:lastModifiedBy>
  <cp:revision>274</cp:revision>
  <cp:lastPrinted>2018-11-15T06:34:00Z</cp:lastPrinted>
  <dcterms:created xsi:type="dcterms:W3CDTF">2017-05-26T00:51:00Z</dcterms:created>
  <dcterms:modified xsi:type="dcterms:W3CDTF">2025-07-04T03:12:58Z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2052-11.1.0.10495</vt:lpwstr>
  </property>
  <property fmtid="{D5CDD505-2E9C-101B-9397-08002B2CF9AE}" pid="3" name="ICV">
    <vt:lpwstr>D4E237C98F3347338CE58C0F7D82BB87</vt:lpwstr>
  </property>
</Properties>
</file>