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heme/theme2.xml" ContentType="application/vnd.openxmlformats-officedocument.theme+xml"/>
  <Override PartName="/ppt/tags/tag16.xml" ContentType="application/vnd.openxmlformats-officedocument.presentationml.tags+xml"/>
  <Override PartName="/ppt/notesSlides/notesSlide1.xml" ContentType="application/vnd.openxmlformats-officedocument.presentationml.notesSlide+xml"/>
  <Override PartName="/ppt/tags/tag17.xml" ContentType="application/vnd.openxmlformats-officedocument.presentationml.tags+xml"/>
  <Override PartName="/ppt/notesSlides/notesSlide2.xml" ContentType="application/vnd.openxmlformats-officedocument.presentationml.notesSlide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339" r:id="rId4"/>
    <p:sldId id="340" r:id="rId5"/>
    <p:sldId id="341" r:id="rId6"/>
    <p:sldId id="342" r:id="rId7"/>
    <p:sldId id="349" r:id="rId8"/>
    <p:sldId id="264" r:id="rId9"/>
  </p:sldIdLst>
  <p:sldSz cx="12192000" cy="6858000"/>
  <p:notesSz cx="6858000" cy="9144000"/>
  <p:custDataLst>
    <p:tags r:id="rId1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82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orient="horz" pos="399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7B7E82"/>
    <a:srgbClr val="D7D8D9"/>
    <a:srgbClr val="DA0E2C"/>
    <a:srgbClr val="FFFFFF"/>
    <a:srgbClr val="ED1636"/>
    <a:srgbClr val="EA0029"/>
    <a:srgbClr val="DCDCDC"/>
    <a:srgbClr val="F0F0F0"/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778" autoAdjust="0"/>
    <p:restoredTop sz="96274" autoAdjust="0"/>
  </p:normalViewPr>
  <p:slideViewPr>
    <p:cSldViewPr snapToGrid="0" showGuides="1">
      <p:cViewPr varScale="1">
        <p:scale>
          <a:sx n="67" d="100"/>
          <a:sy n="67" d="100"/>
        </p:scale>
        <p:origin x="912" y="48"/>
      </p:cViewPr>
      <p:guideLst>
        <p:guide orient="horz" pos="482"/>
        <p:guide pos="3840"/>
        <p:guide orient="horz" pos="3997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2024/7/23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tags" Target="../tags/tag15.xml"/><Relationship Id="rId3" Type="http://schemas.openxmlformats.org/officeDocument/2006/relationships/tags" Target="../tags/tag10.xml"/><Relationship Id="rId7" Type="http://schemas.openxmlformats.org/officeDocument/2006/relationships/tags" Target="../tags/tag14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6" Type="http://schemas.openxmlformats.org/officeDocument/2006/relationships/tags" Target="../tags/tag13.xml"/><Relationship Id="rId5" Type="http://schemas.openxmlformats.org/officeDocument/2006/relationships/tags" Target="../tags/tag12.xml"/><Relationship Id="rId4" Type="http://schemas.openxmlformats.org/officeDocument/2006/relationships/tags" Target="../tags/tag11.xml"/><Relationship Id="rId9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目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正文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/>
        </p:nvSpPr>
        <p:spPr>
          <a:xfrm>
            <a:off x="-10160" y="6763385"/>
            <a:ext cx="12226290" cy="110490"/>
          </a:xfrm>
          <a:prstGeom prst="rect">
            <a:avLst/>
          </a:prstGeom>
          <a:solidFill>
            <a:srgbClr val="DA0E2C"/>
          </a:solidFill>
          <a:ln>
            <a:solidFill>
              <a:srgbClr val="DA0E2C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" name="图片 4" descr="一本log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815320" y="100110"/>
            <a:ext cx="994410" cy="535940"/>
          </a:xfrm>
          <a:prstGeom prst="rect">
            <a:avLst/>
          </a:prstGeom>
        </p:spPr>
      </p:pic>
      <p:sp>
        <p:nvSpPr>
          <p:cNvPr id="7" name="矩形: 圆角 6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90918224-6EBD-4D65-BE4F-63F14822336E}"/>
              </a:ext>
            </a:extLst>
          </p:cNvPr>
          <p:cNvSpPr/>
          <p:nvPr userDrawn="1"/>
        </p:nvSpPr>
        <p:spPr>
          <a:xfrm>
            <a:off x="9936361" y="6371606"/>
            <a:ext cx="907477" cy="330200"/>
          </a:xfrm>
          <a:prstGeom prst="roundRect">
            <a:avLst/>
          </a:prstGeom>
          <a:solidFill>
            <a:srgbClr val="DA0E2C"/>
          </a:solidFill>
          <a:ln>
            <a:solidFill>
              <a:srgbClr val="DA0E2C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>
                <a:latin typeface="+mj-ea"/>
                <a:ea typeface="+mj-ea"/>
                <a:cs typeface="Times New Roman" panose="02020603050405020304" pitchFamily="18" charset="0"/>
              </a:rPr>
              <a:t>上一页</a:t>
            </a:r>
          </a:p>
        </p:txBody>
      </p:sp>
      <p:sp>
        <p:nvSpPr>
          <p:cNvPr id="9" name="矩形: 圆角 8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6FAD0319-D0BB-4CF6-9AD4-C83EB49F5AA6}"/>
              </a:ext>
            </a:extLst>
          </p:cNvPr>
          <p:cNvSpPr/>
          <p:nvPr userDrawn="1"/>
        </p:nvSpPr>
        <p:spPr>
          <a:xfrm>
            <a:off x="11225258" y="6371606"/>
            <a:ext cx="907477" cy="330200"/>
          </a:xfrm>
          <a:prstGeom prst="roundRect">
            <a:avLst/>
          </a:prstGeom>
          <a:solidFill>
            <a:srgbClr val="DA0E2C"/>
          </a:solidFill>
          <a:ln>
            <a:solidFill>
              <a:srgbClr val="DA0E2C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>
                <a:latin typeface="+mj-ea"/>
                <a:ea typeface="+mj-ea"/>
                <a:cs typeface="Times New Roman" panose="02020603050405020304" pitchFamily="18" charset="0"/>
              </a:rPr>
              <a:t>下一页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2024/7/23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ags" Target="../tags/tag3.xml"/><Relationship Id="rId3" Type="http://schemas.openxmlformats.org/officeDocument/2006/relationships/slideLayout" Target="../slideLayouts/slideLayout3.xml"/><Relationship Id="rId7" Type="http://schemas.openxmlformats.org/officeDocument/2006/relationships/tags" Target="../tags/tag2.xml"/><Relationship Id="rId12" Type="http://schemas.openxmlformats.org/officeDocument/2006/relationships/tags" Target="../tags/tag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11" Type="http://schemas.openxmlformats.org/officeDocument/2006/relationships/tags" Target="../tags/tag6.xml"/><Relationship Id="rId5" Type="http://schemas.openxmlformats.org/officeDocument/2006/relationships/slideLayout" Target="../slideLayouts/slideLayout5.xml"/><Relationship Id="rId10" Type="http://schemas.openxmlformats.org/officeDocument/2006/relationships/tags" Target="../tags/tag5.xml"/><Relationship Id="rId4" Type="http://schemas.openxmlformats.org/officeDocument/2006/relationships/slideLayout" Target="../slideLayouts/slideLayout4.xml"/><Relationship Id="rId9" Type="http://schemas.openxmlformats.org/officeDocument/2006/relationships/tags" Target="../tags/tag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9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0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  <a:t>2024/7/23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1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2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</p:spTree>
    <p:custDataLst>
      <p:tags r:id="rId7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6.xml"/><Relationship Id="rId6" Type="http://schemas.openxmlformats.org/officeDocument/2006/relationships/image" Target="../media/image1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YTSlide_4_1_1.5_1.9_1.5_1.5__0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网格"/>
          <p:cNvPicPr>
            <a:picLocks noChangeAspect="1"/>
          </p:cNvPicPr>
          <p:nvPr/>
        </p:nvPicPr>
        <p:blipFill>
          <a:blip r:embed="rId4"/>
          <a:srcRect t="37222" b="36963"/>
          <a:stretch>
            <a:fillRect/>
          </a:stretch>
        </p:blipFill>
        <p:spPr>
          <a:xfrm>
            <a:off x="0" y="2113915"/>
            <a:ext cx="12191365" cy="2847340"/>
          </a:xfrm>
          <a:prstGeom prst="rect">
            <a:avLst/>
          </a:prstGeom>
        </p:spPr>
      </p:pic>
      <p:sp>
        <p:nvSpPr>
          <p:cNvPr id="9" name="对角圆角矩形 8"/>
          <p:cNvSpPr/>
          <p:nvPr/>
        </p:nvSpPr>
        <p:spPr>
          <a:xfrm>
            <a:off x="1594485" y="2219325"/>
            <a:ext cx="9002395" cy="2593340"/>
          </a:xfrm>
          <a:prstGeom prst="round2DiagRect">
            <a:avLst/>
          </a:prstGeom>
          <a:solidFill>
            <a:schemeClr val="bg1"/>
          </a:solidFill>
          <a:ln>
            <a:solidFill>
              <a:srgbClr val="EA0029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4047808" y="5080635"/>
            <a:ext cx="4096385" cy="609600"/>
          </a:xfrm>
          <a:prstGeom prst="rect">
            <a:avLst/>
          </a:prstGeom>
        </p:spPr>
        <p:txBody>
          <a:bodyPr anchor="ctr" anchorCtr="0">
            <a:noAutofit/>
            <a:extLst>
              <a:ext uri="{4A0BC546-FE56-4ADE-93B0-CB8AF2F6F144}">
                <wpsdc:textFrameExt xmlns="" xmlns:wpsdc="http://www.wps.cn/officeDocument/2022/drawingmlCustomData" xmlns:p14="http://schemas.microsoft.com/office/powerpoint/2010/main" xmlns:mc="http://schemas.openxmlformats.org/markup-compatibility/2006" type="sub-title"/>
              </a:ext>
            </a:extLst>
          </a:bodyPr>
          <a:lstStyle/>
          <a:p>
            <a:pPr algn="ctr"/>
            <a:r>
              <a:rPr lang="zh-CN" sz="3600" spc="200" dirty="0">
                <a:latin typeface="思源黑体 CN Bold" panose="020B0800000000000000" charset="-122"/>
                <a:ea typeface="思源黑体 CN Bold" panose="020B0800000000000000" charset="-122"/>
              </a:rPr>
              <a:t>初中</a:t>
            </a:r>
            <a:r>
              <a:rPr lang="zh-CN" altLang="en-US" sz="3600" spc="200" dirty="0">
                <a:latin typeface="思源黑体 CN Bold" panose="020B0800000000000000" charset="-122"/>
                <a:ea typeface="思源黑体 CN Bold" panose="020B0800000000000000" charset="-122"/>
              </a:rPr>
              <a:t>物理</a:t>
            </a:r>
            <a:endParaRPr lang="zh-CN" sz="3600" spc="200" dirty="0">
              <a:latin typeface="思源黑体 CN Bold" panose="020B0800000000000000" charset="-122"/>
              <a:ea typeface="思源黑体 CN Bold" panose="020B0800000000000000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3785870" y="5618480"/>
            <a:ext cx="4620260" cy="501650"/>
          </a:xfrm>
          <a:prstGeom prst="rect">
            <a:avLst/>
          </a:prstGeom>
        </p:spPr>
        <p:txBody>
          <a:bodyPr anchor="ctr" anchorCtr="0">
            <a:noAutofit/>
            <a:extLst>
              <a:ext uri="{4A0BC546-FE56-4ADE-93B0-CB8AF2F6F144}">
                <wpsdc:textFrameExt xmlns="" xmlns:wpsdc="http://www.wps.cn/officeDocument/2022/drawingmlCustomData" xmlns:p14="http://schemas.microsoft.com/office/powerpoint/2010/main" xmlns:mc="http://schemas.openxmlformats.org/markup-compatibility/2006" type="sub-title"/>
              </a:ext>
            </a:extLst>
          </a:bodyPr>
          <a:lstStyle/>
          <a:p>
            <a:pPr algn="ctr"/>
            <a:r>
              <a:rPr lang="zh-CN" altLang="en-US" sz="2400" spc="200" dirty="0">
                <a:latin typeface="Arial" panose="020B0604020202020204" pitchFamily="34" charset="0"/>
                <a:ea typeface="微软雅黑" panose="020B0503020204020204" charset="-122"/>
              </a:rPr>
              <a:t>八年级上册（</a:t>
            </a:r>
            <a:r>
              <a:rPr lang="en-US" altLang="zh-CN" sz="2400" spc="200" dirty="0">
                <a:latin typeface="Arial" panose="020B0604020202020204" pitchFamily="34" charset="0"/>
                <a:ea typeface="微软雅黑" panose="020B0503020204020204" charset="-122"/>
              </a:rPr>
              <a:t>RJ</a:t>
            </a:r>
            <a:r>
              <a:rPr lang="zh-CN" altLang="en-US" sz="2400" spc="200" dirty="0">
                <a:latin typeface="Arial" panose="020B0604020202020204" pitchFamily="34" charset="0"/>
                <a:ea typeface="微软雅黑" panose="020B0503020204020204" charset="-122"/>
              </a:rPr>
              <a:t>版）</a:t>
            </a:r>
          </a:p>
        </p:txBody>
      </p:sp>
      <p:pic>
        <p:nvPicPr>
          <p:cNvPr id="13" name="图片 12" descr="同步训练1"/>
          <p:cNvPicPr>
            <a:picLocks noChangeAspect="1"/>
          </p:cNvPicPr>
          <p:nvPr/>
        </p:nvPicPr>
        <p:blipFill>
          <a:blip r:embed="rId5"/>
          <a:srcRect l="7201" t="41931" r="16569" b="41523"/>
          <a:stretch>
            <a:fillRect/>
          </a:stretch>
        </p:blipFill>
        <p:spPr>
          <a:xfrm>
            <a:off x="2239645" y="2332355"/>
            <a:ext cx="7393305" cy="2270125"/>
          </a:xfrm>
          <a:prstGeom prst="rect">
            <a:avLst/>
          </a:prstGeom>
        </p:spPr>
      </p:pic>
      <p:sp>
        <p:nvSpPr>
          <p:cNvPr id="64" name="矩形 63"/>
          <p:cNvSpPr/>
          <p:nvPr/>
        </p:nvSpPr>
        <p:spPr>
          <a:xfrm>
            <a:off x="-10160" y="6763385"/>
            <a:ext cx="12226290" cy="110490"/>
          </a:xfrm>
          <a:prstGeom prst="rect">
            <a:avLst/>
          </a:prstGeom>
          <a:solidFill>
            <a:srgbClr val="DA0E2C"/>
          </a:solidFill>
          <a:ln>
            <a:solidFill>
              <a:srgbClr val="DA0E2C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" name="图片 1" descr="一本logo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15320" y="100110"/>
            <a:ext cx="994410" cy="53594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 xmlns:wpsdc="http://www.wps.cn/officeDocument/2022/drawingmlCustomData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12195175" cy="1500505"/>
          </a:xfrm>
          <a:prstGeom prst="rect">
            <a:avLst/>
          </a:prstGeom>
          <a:solidFill>
            <a:srgbClr val="DA0E2C"/>
          </a:solidFill>
          <a:ln>
            <a:solidFill>
              <a:srgbClr val="DA0E2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1315403" y="318770"/>
            <a:ext cx="9561195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latinLnBrk="0" hangingPunct="0"/>
            <a:r>
              <a:rPr lang="zh-CN" altLang="en-US" sz="60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第三章　物态变化</a:t>
            </a:r>
          </a:p>
        </p:txBody>
      </p:sp>
      <p:sp>
        <p:nvSpPr>
          <p:cNvPr id="7" name="Rectangle 5"/>
          <p:cNvSpPr/>
          <p:nvPr/>
        </p:nvSpPr>
        <p:spPr>
          <a:xfrm>
            <a:off x="1112679" y="2449830"/>
            <a:ext cx="9966643" cy="2452370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</a:extLst>
        </p:spPr>
        <p:txBody>
          <a:bodyPr wrap="square" anchor="ctr">
            <a:noAutofit/>
          </a:bodyPr>
          <a:lstStyle/>
          <a:p>
            <a:pPr algn="ctr" eaLnBrk="1" latinLnBrk="0" hangingPunct="0"/>
            <a:r>
              <a:rPr lang="zh-CN" altLang="en-US" sz="3600" b="1" dirty="0">
                <a:latin typeface="+mj-ea"/>
                <a:ea typeface="+mj-ea"/>
                <a:cs typeface="+mj-ea"/>
                <a:sym typeface="+mn-ea"/>
              </a:rPr>
              <a:t>第2节　熔化和凝固</a:t>
            </a:r>
          </a:p>
          <a:p>
            <a:pPr algn="ctr" eaLnBrk="1" latinLnBrk="0" hangingPunct="0"/>
            <a:endParaRPr lang="en-US" altLang="zh-CN" sz="3600" dirty="0">
              <a:latin typeface="+mj-ea"/>
              <a:ea typeface="+mj-ea"/>
              <a:cs typeface="+mj-ea"/>
              <a:sym typeface="+mn-ea"/>
            </a:endParaRPr>
          </a:p>
          <a:p>
            <a:pPr algn="ctr" eaLnBrk="1" latinLnBrk="0" hangingPunct="0"/>
            <a:r>
              <a:rPr lang="zh-CN" altLang="en-US" sz="3600" dirty="0">
                <a:latin typeface="+mj-ea"/>
                <a:ea typeface="+mj-ea"/>
                <a:cs typeface="+mj-ea"/>
                <a:sym typeface="+mn-ea"/>
              </a:rPr>
              <a:t>第1课时　熔化和凝固</a:t>
            </a:r>
          </a:p>
        </p:txBody>
      </p:sp>
      <p:sp>
        <p:nvSpPr>
          <p:cNvPr id="64" name="矩形 63"/>
          <p:cNvSpPr/>
          <p:nvPr/>
        </p:nvSpPr>
        <p:spPr>
          <a:xfrm>
            <a:off x="-10160" y="6763385"/>
            <a:ext cx="12226290" cy="110490"/>
          </a:xfrm>
          <a:prstGeom prst="rect">
            <a:avLst/>
          </a:prstGeom>
          <a:solidFill>
            <a:srgbClr val="DA0E2C"/>
          </a:solidFill>
          <a:ln>
            <a:solidFill>
              <a:srgbClr val="DA0E2C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1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2" grpId="0"/>
      <p:bldP spid="7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YT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32" name="yt_shape_11232"/>
          <p:cNvSpPr txBox="1"/>
          <p:nvPr/>
        </p:nvSpPr>
        <p:spPr>
          <a:xfrm>
            <a:off x="540120" y="1384091"/>
            <a:ext cx="11492915" cy="1060034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l" eaLnBrk="1" latinLnBrk="0" hangingPunct="0">
              <a:lnSpc>
                <a:spcPct val="129999"/>
              </a:lnSpc>
            </a:pP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黑体" pitchFamily="28"/>
              </a:rPr>
              <a:t>变式</a:t>
            </a:r>
            <a:r>
              <a:rPr lang="en-US" altLang="zh-CN" sz="2800" b="1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1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　在两杯水中都有没熔化的冰块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一杯放在阳光下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  <a:sym typeface="_⨹_5_dcaa1"/>
              </a:rPr>
              <a:t>一杯放在阴</a:t>
            </a:r>
            <a:b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</a:b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凉处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对两杯水的温度进行比较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下列判断正确的是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（</a:t>
            </a:r>
            <a:r>
              <a:rPr lang="zh-CN" altLang="zh-CN" sz="2800" b="0" i="0" u="none">
                <a:solidFill>
                  <a:srgbClr val="555369"/>
                </a:solidFill>
                <a:effectLst/>
                <a:latin typeface="Times New Roman" pitchFamily="28"/>
                <a:ea typeface="宋体" pitchFamily="28"/>
              </a:rPr>
              <a:t>　</a:t>
            </a:r>
            <a:r>
              <a:rPr lang="en-US" altLang="zh-CN" sz="2800" b="1" i="0" u="none">
                <a:solidFill>
                  <a:srgbClr val="FF0000">
                    <a:alpha val="0"/>
                  </a:srgbClr>
                </a:solidFill>
                <a:effectLst/>
                <a:latin typeface="Times New Roman" pitchFamily="28"/>
                <a:ea typeface="宋体" pitchFamily="28"/>
              </a:rPr>
              <a:t>C</a:t>
            </a:r>
            <a:r>
              <a:rPr lang="zh-CN" altLang="zh-CN" sz="2800" b="0" i="0" u="none">
                <a:solidFill>
                  <a:srgbClr val="555369"/>
                </a:solidFill>
                <a:effectLst/>
                <a:latin typeface="Times New Roman" pitchFamily="28"/>
                <a:ea typeface="宋体" pitchFamily="28"/>
              </a:rPr>
              <a:t>　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）</a:t>
            </a:r>
          </a:p>
        </p:txBody>
      </p:sp>
      <p:graphicFrame>
        <p:nvGraphicFramePr>
          <p:cNvPr id="11233" name="yt_table_11233" title="H_174.72">
            <a:extLst>
              <a:ext uri="{FF2B5EF4-FFF2-40B4-BE49-F238E27FC236}">
                <a16:creationId xmlns:a16="http://schemas.microsoft.com/office/drawing/2014/main" id="{85F9CD91-DE56-4981-AD6D-3D4292DC4A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1332505"/>
              </p:ext>
            </p:extLst>
          </p:nvPr>
        </p:nvGraphicFramePr>
        <p:xfrm>
          <a:off x="540066" y="2494913"/>
          <a:ext cx="4321175" cy="2218944"/>
        </p:xfrm>
        <a:graphic>
          <a:graphicData uri="http://schemas.openxmlformats.org/drawingml/2006/table">
            <a:tbl>
              <a:tblPr/>
              <a:tblGrid>
                <a:gridCol w="4321175">
                  <a:extLst>
                    <a:ext uri="{9D8B030D-6E8A-4147-A177-3AD203B41FA5}">
                      <a16:colId xmlns:a16="http://schemas.microsoft.com/office/drawing/2014/main" val="1019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523174" indent="-523174" algn="l" eaLnBrk="1" fontAlgn="ctr" latinLnBrk="0" hangingPunct="0">
                        <a:lnSpc>
                          <a:spcPct val="129999"/>
                        </a:lnSpc>
                      </a:pP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A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在阳光下的水温度高</a:t>
                      </a:r>
                    </a:p>
                  </a:txBody>
                  <a:tcPr marL="0" marR="0" marT="0" marB="0" anchor="ctr">
                    <a:lnL w="9522" cmpd="sng">
                      <a:noFill/>
                    </a:lnL>
                    <a:lnR w="9522" cmpd="sng">
                      <a:noFill/>
                    </a:lnR>
                    <a:lnT w="9522" cmpd="sng">
                      <a:noFill/>
                    </a:lnT>
                    <a:lnB w="9522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3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503492" indent="-503492" algn="l" eaLnBrk="1" fontAlgn="ctr" latinLnBrk="0" hangingPunct="0">
                        <a:lnSpc>
                          <a:spcPct val="129999"/>
                        </a:lnSpc>
                      </a:pP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B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在阴凉处的水温度高</a:t>
                      </a:r>
                    </a:p>
                  </a:txBody>
                  <a:tcPr marL="0" marR="0" marT="0" marB="0" anchor="ctr">
                    <a:lnL w="9522" cmpd="sng">
                      <a:noFill/>
                    </a:lnL>
                    <a:lnR w="9522" cmpd="sng">
                      <a:noFill/>
                    </a:lnR>
                    <a:lnT w="9522" cmpd="sng">
                      <a:noFill/>
                    </a:lnT>
                    <a:lnB w="9522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3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503492" indent="-503492" algn="l" eaLnBrk="1" fontAlgn="ctr" latinLnBrk="0" hangingPunct="0">
                        <a:lnSpc>
                          <a:spcPct val="129999"/>
                        </a:lnSpc>
                      </a:pP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C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两杯水的温度一样高</a:t>
                      </a:r>
                    </a:p>
                  </a:txBody>
                  <a:tcPr marL="0" marR="0" marT="0" marB="0" anchor="ctr">
                    <a:lnL w="9522" cmpd="sng">
                      <a:noFill/>
                    </a:lnL>
                    <a:lnR w="9522" cmpd="sng">
                      <a:noFill/>
                    </a:lnR>
                    <a:lnT w="9522" cmpd="sng">
                      <a:noFill/>
                    </a:lnT>
                    <a:lnB w="9522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38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523174" indent="-523174" algn="l" eaLnBrk="1" fontAlgn="ctr" latinLnBrk="0" hangingPunct="0">
                        <a:lnSpc>
                          <a:spcPct val="129999"/>
                        </a:lnSpc>
                      </a:pP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D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无法比较</a:t>
                      </a:r>
                    </a:p>
                  </a:txBody>
                  <a:tcPr marL="0" marR="0" marT="0" marB="0" anchor="ctr">
                    <a:lnL w="9522" cmpd="sng">
                      <a:noFill/>
                    </a:lnL>
                    <a:lnR w="9522" cmpd="sng">
                      <a:noFill/>
                    </a:lnR>
                    <a:lnT w="9522" cmpd="sng">
                      <a:noFill/>
                    </a:lnT>
                    <a:lnB w="9522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385"/>
                  </a:ext>
                </a:extLst>
              </a:tr>
            </a:tbl>
          </a:graphicData>
        </a:graphic>
      </p:graphicFrame>
      <p:sp>
        <p:nvSpPr>
          <p:cNvPr id="2" name="文本框 1">
            <a:extLst>
              <a:ext uri="{FF2B5EF4-FFF2-40B4-BE49-F238E27FC236}">
                <a16:creationId xmlns:a16="http://schemas.microsoft.com/office/drawing/2014/main" id="{9F83E4BF-BCE6-F4A8-5602-D97A138D4AD9}"/>
              </a:ext>
            </a:extLst>
          </p:cNvPr>
          <p:cNvSpPr txBox="1"/>
          <p:nvPr/>
        </p:nvSpPr>
        <p:spPr>
          <a:xfrm>
            <a:off x="9340108" y="1892021"/>
            <a:ext cx="437261" cy="588658"/>
          </a:xfrm>
          <a:prstGeom prst="rect">
            <a:avLst/>
          </a:prstGeom>
          <a:noFill/>
        </p:spPr>
        <p:txBody>
          <a:bodyPr vert="horz" wrap="none" rtlCol="0">
            <a:noAutofit/>
          </a:bodyPr>
          <a:lstStyle/>
          <a:p>
            <a:pPr>
              <a:lnSpc>
                <a:spcPct val="129999"/>
              </a:lnSpc>
            </a:pPr>
            <a:r>
              <a:rPr kumimoji="0" lang="en-US" altLang="zh-CN" sz="2800" b="1" i="0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28"/>
                <a:ea typeface="宋体" pitchFamily="28"/>
                <a:cs typeface="+mn-cs"/>
              </a:rPr>
              <a:t>C</a:t>
            </a:r>
            <a:endParaRPr lang="zh-CN" altLang="en-US">
              <a:solidFill>
                <a:srgbClr val="FF0000"/>
              </a:solidFill>
            </a:endParaRPr>
          </a:p>
        </p:txBody>
      </p:sp>
      <p:pic>
        <p:nvPicPr>
          <p:cNvPr id="18" name="图片 17">
            <a:extLst>
              <a:ext uri="{FF2B5EF4-FFF2-40B4-BE49-F238E27FC236}">
                <a16:creationId xmlns:a16="http://schemas.microsoft.com/office/drawing/2014/main" id="{FFBC352C-FD7B-4C34-BB84-DF3F8541168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443" b="13901"/>
          <a:stretch/>
        </p:blipFill>
        <p:spPr>
          <a:xfrm>
            <a:off x="345983" y="724444"/>
            <a:ext cx="10639425" cy="458599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YT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35" name="yt_shape_11235"/>
          <p:cNvSpPr txBox="1"/>
          <p:nvPr/>
        </p:nvSpPr>
        <p:spPr>
          <a:xfrm>
            <a:off x="540119" y="684000"/>
            <a:ext cx="11755643" cy="2180340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l" eaLnBrk="1" latinLnBrk="0" hangingPunct="0">
              <a:lnSpc>
                <a:spcPct val="129999"/>
              </a:lnSpc>
            </a:pP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黑体" pitchFamily="28"/>
              </a:rPr>
              <a:t>变式</a:t>
            </a:r>
            <a:r>
              <a:rPr lang="en-US" altLang="zh-CN" sz="2800" b="1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2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　热量总是自发地从温度高的物体传向温度低的物体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。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  <a:sym typeface="_⨹_4_aa2ef"/>
              </a:rPr>
              <a:t>如果两个</a:t>
            </a:r>
            <a:b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</a:b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物体温度相同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它们之间就没有热传递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。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把一块</a:t>
            </a:r>
            <a:r>
              <a:rPr lang="en-US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0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 </a:t>
            </a:r>
            <a:r>
              <a:rPr lang="en-US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℃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的冰投入</a:t>
            </a:r>
            <a:r>
              <a:rPr lang="en-US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0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 </a:t>
            </a:r>
            <a:r>
              <a:rPr lang="en-US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℃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  <a:sym typeface="_⨹_2_bff6d"/>
              </a:rPr>
              <a:t>的水</a:t>
            </a:r>
            <a:b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</a:b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中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（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周围气温也是</a:t>
            </a:r>
            <a:r>
              <a:rPr lang="en-US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0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 </a:t>
            </a:r>
            <a:r>
              <a:rPr lang="en-US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℃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），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过一段时间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  <a:sym typeface="_⨹_9_94580"/>
              </a:rPr>
              <a:t>下面的说法正确的是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（</a:t>
            </a:r>
            <a:r>
              <a:rPr lang="zh-CN" altLang="zh-CN" sz="2800" b="0" i="0" u="none" dirty="0">
                <a:solidFill>
                  <a:srgbClr val="555369"/>
                </a:solidFill>
                <a:effectLst/>
                <a:latin typeface="Times New Roman" pitchFamily="28"/>
                <a:ea typeface="宋体" pitchFamily="28"/>
              </a:rPr>
              <a:t>　</a:t>
            </a:r>
            <a:r>
              <a:rPr lang="en-US" altLang="zh-CN" sz="2800" b="1" i="0" u="none" dirty="0">
                <a:solidFill>
                  <a:srgbClr val="FF0000">
                    <a:alpha val="0"/>
                  </a:srgbClr>
                </a:solidFill>
                <a:effectLst/>
                <a:latin typeface="Times New Roman" pitchFamily="28"/>
                <a:ea typeface="宋体" pitchFamily="28"/>
              </a:rPr>
              <a:t>B</a:t>
            </a:r>
            <a:r>
              <a:rPr lang="zh-CN" altLang="zh-CN" sz="2800" b="0" i="0" u="none" dirty="0">
                <a:solidFill>
                  <a:srgbClr val="555369"/>
                </a:solidFill>
                <a:effectLst/>
                <a:latin typeface="Times New Roman" pitchFamily="28"/>
                <a:ea typeface="宋体" pitchFamily="28"/>
              </a:rPr>
              <a:t>　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）</a:t>
            </a:r>
          </a:p>
        </p:txBody>
      </p:sp>
      <p:graphicFrame>
        <p:nvGraphicFramePr>
          <p:cNvPr id="11236" name="yt_table_11236" title="H_174.72">
            <a:extLst>
              <a:ext uri="{FF2B5EF4-FFF2-40B4-BE49-F238E27FC236}">
                <a16:creationId xmlns:a16="http://schemas.microsoft.com/office/drawing/2014/main" id="{85F9CD91-DE56-4981-AD6D-3D4292DC4A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6424307"/>
              </p:ext>
            </p:extLst>
          </p:nvPr>
        </p:nvGraphicFramePr>
        <p:xfrm>
          <a:off x="540066" y="2428743"/>
          <a:ext cx="5032375" cy="2218944"/>
        </p:xfrm>
        <a:graphic>
          <a:graphicData uri="http://schemas.openxmlformats.org/drawingml/2006/table">
            <a:tbl>
              <a:tblPr/>
              <a:tblGrid>
                <a:gridCol w="5032375">
                  <a:extLst>
                    <a:ext uri="{9D8B030D-6E8A-4147-A177-3AD203B41FA5}">
                      <a16:colId xmlns:a16="http://schemas.microsoft.com/office/drawing/2014/main" val="1019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523174" indent="-523174" algn="l" eaLnBrk="1" fontAlgn="ctr" latinLnBrk="0" hangingPunct="0">
                        <a:lnSpc>
                          <a:spcPct val="129999"/>
                        </a:lnSpc>
                      </a:pP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A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有些冰熔化成水使水增多</a:t>
                      </a:r>
                    </a:p>
                  </a:txBody>
                  <a:tcPr marL="0" marR="0" marT="0" marB="0" anchor="ctr">
                    <a:lnL w="9522" cmpd="sng">
                      <a:noFill/>
                    </a:lnL>
                    <a:lnR w="9522" cmpd="sng">
                      <a:noFill/>
                    </a:lnR>
                    <a:lnT w="9522" cmpd="sng">
                      <a:noFill/>
                    </a:lnT>
                    <a:lnB w="9522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3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503492" indent="-503492" algn="l" eaLnBrk="1" fontAlgn="ctr" latinLnBrk="0" hangingPunct="0">
                        <a:lnSpc>
                          <a:spcPct val="129999"/>
                        </a:lnSpc>
                      </a:pPr>
                      <a:r>
                        <a:rPr lang="en-US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B</a:t>
                      </a:r>
                      <a:r>
                        <a:rPr lang="en-US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zh-CN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冰和水的数量都不变</a:t>
                      </a:r>
                    </a:p>
                  </a:txBody>
                  <a:tcPr marL="0" marR="0" marT="0" marB="0" anchor="ctr">
                    <a:lnL w="9522" cmpd="sng">
                      <a:noFill/>
                    </a:lnL>
                    <a:lnR w="9522" cmpd="sng">
                      <a:noFill/>
                    </a:lnR>
                    <a:lnT w="9522" cmpd="sng">
                      <a:noFill/>
                    </a:lnT>
                    <a:lnB w="9522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3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503492" indent="-503492" algn="l" eaLnBrk="1" fontAlgn="ctr" latinLnBrk="0" hangingPunct="0">
                        <a:lnSpc>
                          <a:spcPct val="129999"/>
                        </a:lnSpc>
                      </a:pP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C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有些水凝固成冰使冰增多</a:t>
                      </a:r>
                    </a:p>
                  </a:txBody>
                  <a:tcPr marL="0" marR="0" marT="0" marB="0" anchor="ctr">
                    <a:lnL w="9522" cmpd="sng">
                      <a:noFill/>
                    </a:lnL>
                    <a:lnR w="9522" cmpd="sng">
                      <a:noFill/>
                    </a:lnR>
                    <a:lnT w="9522" cmpd="sng">
                      <a:noFill/>
                    </a:lnT>
                    <a:lnB w="9522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38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523174" indent="-523174" algn="l" eaLnBrk="1" fontAlgn="ctr" latinLnBrk="0" hangingPunct="0">
                        <a:lnSpc>
                          <a:spcPct val="129999"/>
                        </a:lnSpc>
                      </a:pPr>
                      <a:r>
                        <a:rPr lang="en-US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D</a:t>
                      </a:r>
                      <a:r>
                        <a:rPr lang="en-US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zh-CN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以上三种情况都可能发生</a:t>
                      </a:r>
                    </a:p>
                  </a:txBody>
                  <a:tcPr marL="0" marR="0" marT="0" marB="0" anchor="ctr">
                    <a:lnL w="9522" cmpd="sng">
                      <a:noFill/>
                    </a:lnL>
                    <a:lnR w="9522" cmpd="sng">
                      <a:noFill/>
                    </a:lnR>
                    <a:lnT w="9522" cmpd="sng">
                      <a:noFill/>
                    </a:lnT>
                    <a:lnB w="9522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389"/>
                  </a:ext>
                </a:extLst>
              </a:tr>
            </a:tbl>
          </a:graphicData>
        </a:graphic>
      </p:graphicFrame>
      <p:sp>
        <p:nvSpPr>
          <p:cNvPr id="2" name="文本框 1">
            <a:extLst>
              <a:ext uri="{FF2B5EF4-FFF2-40B4-BE49-F238E27FC236}">
                <a16:creationId xmlns:a16="http://schemas.microsoft.com/office/drawing/2014/main" id="{D2A76A70-B5BB-3884-6EE8-A413AFAD3746}"/>
              </a:ext>
            </a:extLst>
          </p:cNvPr>
          <p:cNvSpPr txBox="1"/>
          <p:nvPr/>
        </p:nvSpPr>
        <p:spPr>
          <a:xfrm>
            <a:off x="10713869" y="1744986"/>
            <a:ext cx="416624" cy="588658"/>
          </a:xfrm>
          <a:prstGeom prst="rect">
            <a:avLst/>
          </a:prstGeom>
          <a:noFill/>
        </p:spPr>
        <p:txBody>
          <a:bodyPr vert="horz" wrap="none" rtlCol="0">
            <a:noAutofit/>
          </a:bodyPr>
          <a:lstStyle/>
          <a:p>
            <a:pPr>
              <a:lnSpc>
                <a:spcPct val="129999"/>
              </a:lnSpc>
            </a:pPr>
            <a:r>
              <a:rPr kumimoji="0" lang="en-US" altLang="zh-CN" sz="2800" b="1" i="0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28"/>
                <a:ea typeface="宋体" pitchFamily="28"/>
                <a:cs typeface="+mn-cs"/>
              </a:rPr>
              <a:t>B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YT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38" name="yt_shape_11238"/>
          <p:cNvSpPr txBox="1"/>
          <p:nvPr/>
        </p:nvSpPr>
        <p:spPr>
          <a:xfrm>
            <a:off x="540120" y="684000"/>
            <a:ext cx="11492915" cy="1060034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l" eaLnBrk="1" latinLnBrk="0" hangingPunct="0">
              <a:lnSpc>
                <a:spcPct val="129999"/>
              </a:lnSpc>
            </a:pP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黑体" pitchFamily="28"/>
              </a:rPr>
              <a:t>变式</a:t>
            </a:r>
            <a:r>
              <a:rPr lang="en-US" altLang="zh-CN" sz="2800" b="1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3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　把一块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－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15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 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℃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的冰块放入足够多的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0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 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℃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的水中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  <a:sym typeface="_⨹_6_33775"/>
              </a:rPr>
              <a:t>会看到冰的体</a:t>
            </a:r>
            <a:b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</a:b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积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（</a:t>
            </a:r>
            <a:r>
              <a:rPr lang="zh-CN" altLang="zh-CN" sz="2800" b="0" i="0" u="none">
                <a:solidFill>
                  <a:srgbClr val="555369"/>
                </a:solidFill>
                <a:effectLst/>
                <a:latin typeface="Times New Roman" pitchFamily="28"/>
                <a:ea typeface="宋体" pitchFamily="28"/>
              </a:rPr>
              <a:t>　</a:t>
            </a:r>
            <a:r>
              <a:rPr lang="en-US" altLang="zh-CN" sz="2800" b="1" i="0" u="none">
                <a:solidFill>
                  <a:srgbClr val="FF0000">
                    <a:alpha val="0"/>
                  </a:srgbClr>
                </a:solidFill>
                <a:effectLst/>
                <a:latin typeface="Times New Roman" pitchFamily="28"/>
                <a:ea typeface="宋体" pitchFamily="28"/>
              </a:rPr>
              <a:t>A</a:t>
            </a:r>
            <a:r>
              <a:rPr lang="zh-CN" altLang="zh-CN" sz="2800" b="0" i="0" u="none">
                <a:solidFill>
                  <a:srgbClr val="555369"/>
                </a:solidFill>
                <a:effectLst/>
                <a:latin typeface="Times New Roman" pitchFamily="28"/>
                <a:ea typeface="宋体" pitchFamily="28"/>
              </a:rPr>
              <a:t>　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）</a:t>
            </a:r>
          </a:p>
        </p:txBody>
      </p:sp>
      <p:graphicFrame>
        <p:nvGraphicFramePr>
          <p:cNvPr id="11239" name="yt_table_11239" title="H_174.72">
            <a:extLst>
              <a:ext uri="{FF2B5EF4-FFF2-40B4-BE49-F238E27FC236}">
                <a16:creationId xmlns:a16="http://schemas.microsoft.com/office/drawing/2014/main" id="{85F9CD91-DE56-4981-AD6D-3D4292DC4A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9133764"/>
              </p:ext>
            </p:extLst>
          </p:nvPr>
        </p:nvGraphicFramePr>
        <p:xfrm>
          <a:off x="540066" y="1794822"/>
          <a:ext cx="2543175" cy="2218944"/>
        </p:xfrm>
        <a:graphic>
          <a:graphicData uri="http://schemas.openxmlformats.org/drawingml/2006/table">
            <a:tbl>
              <a:tblPr/>
              <a:tblGrid>
                <a:gridCol w="2543175">
                  <a:extLst>
                    <a:ext uri="{9D8B030D-6E8A-4147-A177-3AD203B41FA5}">
                      <a16:colId xmlns:a16="http://schemas.microsoft.com/office/drawing/2014/main" val="1019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523174" indent="-523174" algn="l" eaLnBrk="1" fontAlgn="ctr" latinLnBrk="0" hangingPunct="0">
                        <a:lnSpc>
                          <a:spcPct val="129999"/>
                        </a:lnSpc>
                      </a:pP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A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变大</a:t>
                      </a:r>
                    </a:p>
                  </a:txBody>
                  <a:tcPr marL="0" marR="0" marT="0" marB="0" anchor="ctr">
                    <a:lnL w="9522" cmpd="sng">
                      <a:noFill/>
                    </a:lnL>
                    <a:lnR w="9522" cmpd="sng">
                      <a:noFill/>
                    </a:lnR>
                    <a:lnT w="9522" cmpd="sng">
                      <a:noFill/>
                    </a:lnT>
                    <a:lnB w="9522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39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503492" indent="-503492" algn="l" eaLnBrk="1" fontAlgn="ctr" latinLnBrk="0" hangingPunct="0">
                        <a:lnSpc>
                          <a:spcPct val="129999"/>
                        </a:lnSpc>
                      </a:pP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B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变小</a:t>
                      </a:r>
                    </a:p>
                  </a:txBody>
                  <a:tcPr marL="0" marR="0" marT="0" marB="0" anchor="ctr">
                    <a:lnL w="9522" cmpd="sng">
                      <a:noFill/>
                    </a:lnL>
                    <a:lnR w="9522" cmpd="sng">
                      <a:noFill/>
                    </a:lnR>
                    <a:lnT w="9522" cmpd="sng">
                      <a:noFill/>
                    </a:lnT>
                    <a:lnB w="9522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3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503492" indent="-503492" algn="l" eaLnBrk="1" fontAlgn="ctr" latinLnBrk="0" hangingPunct="0">
                        <a:lnSpc>
                          <a:spcPct val="129999"/>
                        </a:lnSpc>
                      </a:pP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C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不变</a:t>
                      </a:r>
                    </a:p>
                  </a:txBody>
                  <a:tcPr marL="0" marR="0" marT="0" marB="0" anchor="ctr">
                    <a:lnL w="9522" cmpd="sng">
                      <a:noFill/>
                    </a:lnL>
                    <a:lnR w="9522" cmpd="sng">
                      <a:noFill/>
                    </a:lnR>
                    <a:lnT w="9522" cmpd="sng">
                      <a:noFill/>
                    </a:lnT>
                    <a:lnB w="9522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3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523174" indent="-523174" algn="l" eaLnBrk="1" fontAlgn="ctr" latinLnBrk="0" hangingPunct="0">
                        <a:lnSpc>
                          <a:spcPct val="129999"/>
                        </a:lnSpc>
                      </a:pP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D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无法确定</a:t>
                      </a:r>
                    </a:p>
                  </a:txBody>
                  <a:tcPr marL="0" marR="0" marT="0" marB="0" anchor="ctr">
                    <a:lnL w="9522" cmpd="sng">
                      <a:noFill/>
                    </a:lnL>
                    <a:lnR w="9522" cmpd="sng">
                      <a:noFill/>
                    </a:lnR>
                    <a:lnT w="9522" cmpd="sng">
                      <a:noFill/>
                    </a:lnT>
                    <a:lnB w="9522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393"/>
                  </a:ext>
                </a:extLst>
              </a:tr>
            </a:tbl>
          </a:graphicData>
        </a:graphic>
      </p:graphicFrame>
      <p:sp>
        <p:nvSpPr>
          <p:cNvPr id="2" name="文本框 1">
            <a:extLst>
              <a:ext uri="{FF2B5EF4-FFF2-40B4-BE49-F238E27FC236}">
                <a16:creationId xmlns:a16="http://schemas.microsoft.com/office/drawing/2014/main" id="{9CA43A5B-0BD3-4AF5-8A81-EAAE70F96023}"/>
              </a:ext>
            </a:extLst>
          </p:cNvPr>
          <p:cNvSpPr txBox="1"/>
          <p:nvPr/>
        </p:nvSpPr>
        <p:spPr>
          <a:xfrm>
            <a:off x="1516909" y="1191930"/>
            <a:ext cx="437261" cy="588658"/>
          </a:xfrm>
          <a:prstGeom prst="rect">
            <a:avLst/>
          </a:prstGeom>
          <a:noFill/>
        </p:spPr>
        <p:txBody>
          <a:bodyPr vert="horz" wrap="none" rtlCol="0">
            <a:noAutofit/>
          </a:bodyPr>
          <a:lstStyle/>
          <a:p>
            <a:pPr>
              <a:lnSpc>
                <a:spcPct val="129999"/>
              </a:lnSpc>
            </a:pPr>
            <a:r>
              <a:rPr kumimoji="0" lang="en-US" altLang="zh-CN" sz="2800" b="1" i="0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28"/>
                <a:ea typeface="宋体" pitchFamily="28"/>
                <a:cs typeface="+mn-cs"/>
              </a:rPr>
              <a:t>A</a:t>
            </a:r>
            <a:endParaRPr lang="zh-CN" altLang="en-US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YT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41" name="yt_shape_11241"/>
          <p:cNvSpPr txBox="1"/>
          <p:nvPr/>
        </p:nvSpPr>
        <p:spPr>
          <a:xfrm>
            <a:off x="540119" y="684000"/>
            <a:ext cx="11492915" cy="1040862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eaLnBrk="1" latinLnBrk="0" hangingPunct="0">
              <a:lnSpc>
                <a:spcPct val="129999"/>
              </a:lnSpc>
            </a:pP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黑体" pitchFamily="28"/>
              </a:rPr>
              <a:t>变式</a:t>
            </a:r>
            <a:r>
              <a:rPr lang="en-US" altLang="zh-CN" sz="2800" b="1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4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　早晨醒来发现室外的一盆水都结冰了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  <a:sym typeface="_⨹_10_05e77,isEnd"/>
              </a:rPr>
              <a:t>由此可知昨晚室外的温</a:t>
            </a:r>
            <a:b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</a:b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度</a:t>
            </a:r>
            <a:r>
              <a:rPr sz="2400" u="sng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</a:rPr>
              <a:t> </a:t>
            </a:r>
            <a:r>
              <a:rPr sz="2000" u="sng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</a:rPr>
              <a:t>                                </a:t>
            </a:r>
            <a:r>
              <a:rPr sz="1100" u="sng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</a:rPr>
              <a:t> 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（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选填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“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一定低于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”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或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“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可能等于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”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）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零摄氏度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  <a:sym typeface=",isEnd"/>
              </a:rPr>
              <a:t>。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EF9062FD-A593-E782-0860-6C3756195080}"/>
              </a:ext>
            </a:extLst>
          </p:cNvPr>
          <p:cNvSpPr txBox="1"/>
          <p:nvPr/>
        </p:nvSpPr>
        <p:spPr>
          <a:xfrm>
            <a:off x="1162896" y="1143290"/>
            <a:ext cx="1966024" cy="569672"/>
          </a:xfrm>
          <a:prstGeom prst="rect">
            <a:avLst/>
          </a:prstGeom>
          <a:noFill/>
        </p:spPr>
        <p:txBody>
          <a:bodyPr vert="horz" wrap="none" rtlCol="0">
            <a:noAutofit/>
          </a:bodyPr>
          <a:lstStyle/>
          <a:p>
            <a:pPr>
              <a:lnSpc>
                <a:spcPct val="129999"/>
              </a:lnSpc>
            </a:pPr>
            <a:r>
              <a:rPr kumimoji="0" lang="zh-CN" altLang="zh-CN" sz="2800" b="1" i="0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imes New Roman" pitchFamily="28"/>
                <a:ea typeface="黑体" pitchFamily="28"/>
                <a:cs typeface="+mn-cs"/>
              </a:rPr>
              <a:t>一定低于</a:t>
            </a:r>
            <a:r>
              <a:rPr kumimoji="0" lang="zh-CN" altLang="zh-CN" sz="2800" b="1" i="0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Times New Roman" pitchFamily="28"/>
                <a:ea typeface="宋体" pitchFamily="28"/>
                <a:cs typeface="+mn-cs"/>
              </a:rPr>
              <a:t>　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YT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yt_shape_11265"/>
          <p:cNvSpPr txBox="1"/>
          <p:nvPr/>
        </p:nvSpPr>
        <p:spPr>
          <a:xfrm>
            <a:off x="540120" y="1426957"/>
            <a:ext cx="11111999" cy="162018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l" eaLnBrk="1" latinLnBrk="0" hangingPunct="0">
              <a:lnSpc>
                <a:spcPct val="129999"/>
              </a:lnSpc>
            </a:pP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黑体" pitchFamily="28"/>
              </a:rPr>
              <a:t>变式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　寒冷的冬天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路面上的冻雪久积不化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影响交通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。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人们发现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  <a:sym typeface="_⨹_1_3e96d"/>
              </a:rPr>
              <a:t>如</a:t>
            </a:r>
            <a:b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</a:b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果向冻雪上喷洒盐水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可以促进冻雪的熔化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。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对此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  <a:sym typeface="_⨹_9_db568"/>
              </a:rPr>
              <a:t>下列解释正确的是 </a:t>
            </a:r>
            <a:b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</a:b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（</a:t>
            </a:r>
            <a:r>
              <a:rPr lang="zh-CN" altLang="zh-CN" sz="2800" b="0" i="0" u="none">
                <a:solidFill>
                  <a:srgbClr val="555369"/>
                </a:solidFill>
                <a:effectLst/>
                <a:latin typeface="Times New Roman" pitchFamily="28"/>
                <a:ea typeface="宋体" pitchFamily="28"/>
              </a:rPr>
              <a:t>　</a:t>
            </a:r>
            <a:r>
              <a:rPr lang="en-US" altLang="zh-CN" sz="2800" b="1" i="0" u="none">
                <a:solidFill>
                  <a:srgbClr val="FF0000">
                    <a:alpha val="0"/>
                  </a:srgbClr>
                </a:solidFill>
                <a:effectLst/>
                <a:latin typeface="Times New Roman" pitchFamily="28"/>
                <a:ea typeface="宋体" pitchFamily="28"/>
              </a:rPr>
              <a:t>C</a:t>
            </a:r>
            <a:r>
              <a:rPr lang="zh-CN" altLang="zh-CN" sz="2800" b="0" i="0" u="none">
                <a:solidFill>
                  <a:srgbClr val="555369"/>
                </a:solidFill>
                <a:effectLst/>
                <a:latin typeface="Times New Roman" pitchFamily="28"/>
                <a:ea typeface="宋体" pitchFamily="28"/>
              </a:rPr>
              <a:t>　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）</a:t>
            </a:r>
          </a:p>
        </p:txBody>
      </p:sp>
      <p:graphicFrame>
        <p:nvGraphicFramePr>
          <p:cNvPr id="11266" name="yt_table_11266" title="H_218.4">
            <a:extLst>
              <a:ext uri="{FF2B5EF4-FFF2-40B4-BE49-F238E27FC236}">
                <a16:creationId xmlns:a16="http://schemas.microsoft.com/office/drawing/2014/main" id="{85F9CD91-DE56-4981-AD6D-3D4292DC4A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960902"/>
              </p:ext>
            </p:extLst>
          </p:nvPr>
        </p:nvGraphicFramePr>
        <p:xfrm>
          <a:off x="540066" y="3097932"/>
          <a:ext cx="11111864" cy="2773680"/>
        </p:xfrm>
        <a:graphic>
          <a:graphicData uri="http://schemas.openxmlformats.org/drawingml/2006/table">
            <a:tbl>
              <a:tblPr/>
              <a:tblGrid>
                <a:gridCol w="11111864">
                  <a:extLst>
                    <a:ext uri="{9D8B030D-6E8A-4147-A177-3AD203B41FA5}">
                      <a16:colId xmlns:a16="http://schemas.microsoft.com/office/drawing/2014/main" val="1019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523174" indent="-523174" algn="l" eaLnBrk="1" fontAlgn="ctr" latinLnBrk="0" hangingPunct="0">
                        <a:lnSpc>
                          <a:spcPct val="129999"/>
                        </a:lnSpc>
                      </a:pP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A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盐水能向冻雪传热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，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从而促进冻雪的熔化</a:t>
                      </a:r>
                    </a:p>
                  </a:txBody>
                  <a:tcPr marL="0" marR="0" marT="0" marB="0" anchor="ctr">
                    <a:lnL w="9522" cmpd="sng">
                      <a:noFill/>
                    </a:lnL>
                    <a:lnR w="9522" cmpd="sng">
                      <a:noFill/>
                    </a:lnR>
                    <a:lnT w="9522" cmpd="sng">
                      <a:noFill/>
                    </a:lnT>
                    <a:lnB w="9522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39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503492" indent="-503492" algn="l" eaLnBrk="1" fontAlgn="ctr" latinLnBrk="0" hangingPunct="0">
                        <a:lnSpc>
                          <a:spcPct val="129999"/>
                        </a:lnSpc>
                      </a:pP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B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盐水能提高冻雪的熔点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，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可使冻雪能在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0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℃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以下熔化</a:t>
                      </a:r>
                    </a:p>
                  </a:txBody>
                  <a:tcPr marL="0" marR="0" marT="0" marB="0" anchor="ctr">
                    <a:lnL w="9522" cmpd="sng">
                      <a:noFill/>
                    </a:lnL>
                    <a:lnR w="9522" cmpd="sng">
                      <a:noFill/>
                    </a:lnR>
                    <a:lnT w="9522" cmpd="sng">
                      <a:noFill/>
                    </a:lnT>
                    <a:lnB w="9522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3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503492" indent="-503492" algn="l" eaLnBrk="1" fontAlgn="ctr" latinLnBrk="0" hangingPunct="0">
                        <a:lnSpc>
                          <a:spcPct val="129999"/>
                        </a:lnSpc>
                      </a:pP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C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盐水能降低冻雪的熔点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，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可使冻雪能在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0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℃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以下熔化</a:t>
                      </a:r>
                    </a:p>
                  </a:txBody>
                  <a:tcPr marL="0" marR="0" marT="0" marB="0" anchor="ctr">
                    <a:lnL w="9522" cmpd="sng">
                      <a:noFill/>
                    </a:lnL>
                    <a:lnR w="9522" cmpd="sng">
                      <a:noFill/>
                    </a:lnR>
                    <a:lnT w="9522" cmpd="sng">
                      <a:noFill/>
                    </a:lnT>
                    <a:lnB w="9522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523174" indent="-523174" algn="l" eaLnBrk="1" fontAlgn="ctr" latinLnBrk="0" hangingPunct="0">
                        <a:lnSpc>
                          <a:spcPct val="129999"/>
                        </a:lnSpc>
                      </a:pP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D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盐水渗入冻雪后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，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能提高冻雪吸收太阳热辐射的本领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，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  <a:sym typeface="_⨹_5_2be49"/>
                        </a:rPr>
                        <a:t>从而促进冻</a:t>
                      </a:r>
                      <a:b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</a:b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雪的熔化</a:t>
                      </a:r>
                    </a:p>
                  </a:txBody>
                  <a:tcPr marL="0" marR="0" marT="0" marB="0" anchor="ctr">
                    <a:lnL w="9522" cmpd="sng">
                      <a:noFill/>
                    </a:lnL>
                    <a:lnR w="9522" cmpd="sng">
                      <a:noFill/>
                    </a:lnR>
                    <a:lnT w="9522" cmpd="sng">
                      <a:noFill/>
                    </a:lnT>
                    <a:lnB w="9522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01"/>
                  </a:ext>
                </a:extLst>
              </a:tr>
            </a:tbl>
          </a:graphicData>
        </a:graphic>
      </p:graphicFrame>
      <p:sp>
        <p:nvSpPr>
          <p:cNvPr id="2" name="文本框 1">
            <a:extLst>
              <a:ext uri="{FF2B5EF4-FFF2-40B4-BE49-F238E27FC236}">
                <a16:creationId xmlns:a16="http://schemas.microsoft.com/office/drawing/2014/main" id="{404D4CF7-9979-7C3A-9D90-43FDCC9D2923}"/>
              </a:ext>
            </a:extLst>
          </p:cNvPr>
          <p:cNvSpPr txBox="1"/>
          <p:nvPr/>
        </p:nvSpPr>
        <p:spPr>
          <a:xfrm>
            <a:off x="1161309" y="2489623"/>
            <a:ext cx="437261" cy="588658"/>
          </a:xfrm>
          <a:prstGeom prst="rect">
            <a:avLst/>
          </a:prstGeom>
          <a:noFill/>
        </p:spPr>
        <p:txBody>
          <a:bodyPr vert="horz" wrap="none" rtlCol="0">
            <a:noAutofit/>
          </a:bodyPr>
          <a:lstStyle/>
          <a:p>
            <a:pPr>
              <a:lnSpc>
                <a:spcPct val="129999"/>
              </a:lnSpc>
            </a:pPr>
            <a:r>
              <a:rPr kumimoji="0" lang="en-US" altLang="zh-CN" sz="2800" b="1" i="0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28"/>
                <a:ea typeface="宋体" pitchFamily="28"/>
                <a:cs typeface="+mn-cs"/>
              </a:rPr>
              <a:t>C</a:t>
            </a:r>
            <a:endParaRPr lang="zh-CN" altLang="en-US">
              <a:solidFill>
                <a:srgbClr val="FF0000"/>
              </a:solidFill>
            </a:endParaRPr>
          </a:p>
        </p:txBody>
      </p:sp>
      <p:pic>
        <p:nvPicPr>
          <p:cNvPr id="18" name="图片 17">
            <a:extLst>
              <a:ext uri="{FF2B5EF4-FFF2-40B4-BE49-F238E27FC236}">
                <a16:creationId xmlns:a16="http://schemas.microsoft.com/office/drawing/2014/main" id="{EC95E089-5708-4236-87C9-69DAB91BB0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7694" y="771541"/>
            <a:ext cx="10563225" cy="46672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-10160" y="6763385"/>
            <a:ext cx="12226290" cy="110490"/>
          </a:xfrm>
          <a:prstGeom prst="rect">
            <a:avLst/>
          </a:prstGeom>
          <a:solidFill>
            <a:srgbClr val="DA0E2C"/>
          </a:solidFill>
          <a:ln>
            <a:solidFill>
              <a:srgbClr val="DA0E2C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97"/>
          <p:cNvSpPr txBox="1"/>
          <p:nvPr>
            <p:custDataLst>
              <p:tags r:id="rId2"/>
            </p:custDataLst>
          </p:nvPr>
        </p:nvSpPr>
        <p:spPr>
          <a:xfrm>
            <a:off x="2571193" y="2245308"/>
            <a:ext cx="7063655" cy="1661795"/>
          </a:xfrm>
          <a:prstGeom prst="rect">
            <a:avLst/>
          </a:prstGeom>
          <a:noFill/>
        </p:spPr>
        <p:txBody>
          <a:bodyPr vert="horz" wrap="square" lIns="102973" tIns="0" rIns="102973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72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lt"/>
              </a:rPr>
              <a:t>谢谢观看</a:t>
            </a:r>
          </a:p>
        </p:txBody>
      </p:sp>
      <p:pic>
        <p:nvPicPr>
          <p:cNvPr id="2" name="图片 1" descr="一本logo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15320" y="100110"/>
            <a:ext cx="994410" cy="53594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OTlhYjY2Y2VmYWEyZTg5NTI5ZjVjM2JhN2YxYjEzZDYifQ==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195</Words>
  <Application>Microsoft Office PowerPoint</Application>
  <PresentationFormat>宽屏</PresentationFormat>
  <Paragraphs>33</Paragraphs>
  <Slides>8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18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27" baseType="lpstr">
      <vt:lpstr>,isEnd</vt:lpstr>
      <vt:lpstr>_⨹_1_3e96d</vt:lpstr>
      <vt:lpstr>_⨹_10_05e77,isEnd</vt:lpstr>
      <vt:lpstr>_⨹_2_bff6d</vt:lpstr>
      <vt:lpstr>_⨹_4_aa2ef</vt:lpstr>
      <vt:lpstr>_⨹_5_2be49</vt:lpstr>
      <vt:lpstr>_⨹_5_dcaa1</vt:lpstr>
      <vt:lpstr>_⨹_6_33775</vt:lpstr>
      <vt:lpstr>_⨹_9_94580</vt:lpstr>
      <vt:lpstr>_⨹_9_db568</vt:lpstr>
      <vt:lpstr>黑体</vt:lpstr>
      <vt:lpstr>思源黑体 CN Bold</vt:lpstr>
      <vt:lpstr>宋体</vt:lpstr>
      <vt:lpstr>微软雅黑</vt:lpstr>
      <vt:lpstr>Arial</vt:lpstr>
      <vt:lpstr>Calibri</vt:lpstr>
      <vt:lpstr>Times New Roman</vt:lpstr>
      <vt:lpstr>Wingdings</vt:lpstr>
      <vt:lpstr>WPS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书链出品</dc:title>
  <dc:creator>书链出品</dc:creator>
  <cp:keywords/>
  <dc:description/>
  <cp:lastModifiedBy>lenovo</cp:lastModifiedBy>
  <cp:revision>17</cp:revision>
  <dcterms:created xsi:type="dcterms:W3CDTF">2024-07-12T09:55:34Z</dcterms:created>
  <dcterms:modified xsi:type="dcterms:W3CDTF">2024-07-23T01:37:51Z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2052-12.1.0.17147</vt:lpwstr>
  </property>
  <property fmtid="{D5CDD505-2E9C-101B-9397-08002B2CF9AE}" pid="3" name="ICV">
    <vt:lpwstr>8FE14B3F9C784C43909E609B7BC884ED_13</vt:lpwstr>
  </property>
</Properties>
</file>