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485" r:id="rId4"/>
    <p:sldId id="486" r:id="rId6"/>
    <p:sldId id="487" r:id="rId7"/>
    <p:sldId id="490" r:id="rId8"/>
    <p:sldId id="491" r:id="rId9"/>
    <p:sldId id="492" r:id="rId10"/>
    <p:sldId id="493" r:id="rId11"/>
    <p:sldId id="494" r:id="rId12"/>
    <p:sldId id="495" r:id="rId13"/>
    <p:sldId id="496" r:id="rId14"/>
    <p:sldId id="497" r:id="rId15"/>
    <p:sldId id="498" r:id="rId16"/>
    <p:sldId id="499" r:id="rId17"/>
    <p:sldId id="500" r:id="rId18"/>
    <p:sldId id="501" r:id="rId19"/>
    <p:sldId id="502" r:id="rId20"/>
    <p:sldId id="503" r:id="rId21"/>
  </p:sldIdLst>
  <p:sldSz cx="12190730" cy="6858000"/>
  <p:notesSz cx="6858000" cy="9144000"/>
  <p:defaultTextStyle>
    <a:defPPr>
      <a:defRPr lang="zh-CN"/>
    </a:defPPr>
    <a:lvl1pPr marL="0" lvl="0" indent="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4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5930" lvl="1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4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3130" lvl="2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4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0330" lvl="3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4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7530" lvl="4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4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4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4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4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4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FF"/>
    <a:srgbClr val="FF0000"/>
    <a:srgbClr val="FF00FF"/>
    <a:srgbClr val="66FF33"/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742"/>
    <p:restoredTop sz="95368"/>
  </p:normalViewPr>
  <p:slideViewPr>
    <p:cSldViewPr snapToGrid="0" snapToObjects="1" showGuides="1">
      <p:cViewPr varScale="1">
        <p:scale>
          <a:sx n="72" d="100"/>
          <a:sy n="72" d="100"/>
        </p:scale>
        <p:origin x="-114" y="-276"/>
      </p:cViewPr>
      <p:guideLst>
        <p:guide orient="horz" pos="2160"/>
        <p:guide pos="3859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CDE98C50-1AB0-4E07-83E0-DAA3A0F9BE43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9949E29E-A30D-4591-9FC4-159605A1CEA7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ln/>
        </p:spPr>
      </p:sp>
      <p:sp>
        <p:nvSpPr>
          <p:cNvPr id="5122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ln/>
        </p:spPr>
      </p:sp>
      <p:sp>
        <p:nvSpPr>
          <p:cNvPr id="53251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53252" name="灯片编号占位符 3"/>
          <p:cNvSpPr txBox="1">
            <a:spLocks noGrp="1"/>
          </p:cNvSpPr>
          <p:nvPr/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>
              <a:buChar char="•"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41" y="1122363"/>
            <a:ext cx="9143048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41" y="3602038"/>
            <a:ext cx="9143048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63" y="1709738"/>
            <a:ext cx="1051450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63" y="4589463"/>
            <a:ext cx="1051450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113" y="1825625"/>
            <a:ext cx="518106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1557" y="1825625"/>
            <a:ext cx="518106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365125"/>
            <a:ext cx="10514505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650" y="1778438"/>
            <a:ext cx="487306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650" y="2665379"/>
            <a:ext cx="4873066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286" y="1778438"/>
            <a:ext cx="489706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286" y="2665379"/>
            <a:ext cx="4897066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393182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648" y="987425"/>
            <a:ext cx="6171557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393182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416491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648" y="457201"/>
            <a:ext cx="6171557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416491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991" y="365125"/>
            <a:ext cx="2628626" cy="581183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13" y="365125"/>
            <a:ext cx="7733494" cy="581183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41" y="1122363"/>
            <a:ext cx="9143048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41" y="3602038"/>
            <a:ext cx="914304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63" y="1709738"/>
            <a:ext cx="10514505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63" y="4589463"/>
            <a:ext cx="1051450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589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4919" y="1600200"/>
            <a:ext cx="537589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365125"/>
            <a:ext cx="10514505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650" y="1778438"/>
            <a:ext cx="487306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650" y="2665379"/>
            <a:ext cx="4873066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286" y="1778438"/>
            <a:ext cx="489706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286" y="2665379"/>
            <a:ext cx="4897066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393182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648" y="987425"/>
            <a:ext cx="617155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393182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416491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648" y="457201"/>
            <a:ext cx="6171557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4164915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10" y="274638"/>
            <a:ext cx="2742803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69407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BB3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9216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1213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92162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1213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2164" name="日期占位符 92163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321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92165" name="页脚占位符 92164"/>
          <p:cNvSpPr>
            <a:spLocks noGrp="1"/>
          </p:cNvSpPr>
          <p:nvPr>
            <p:ph type="ftr" sz="quarter" idx="3"/>
          </p:nvPr>
        </p:nvSpPr>
        <p:spPr>
          <a:xfrm>
            <a:off x="4164013" y="6245225"/>
            <a:ext cx="3862388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92166" name="灯片编号占位符 92165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3213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  <p:sp>
        <p:nvSpPr>
          <p:cNvPr id="4" name="矩形 5"/>
          <p:cNvSpPr/>
          <p:nvPr userDrawn="1"/>
        </p:nvSpPr>
        <p:spPr>
          <a:xfrm rot="19041346" flipH="1">
            <a:off x="10086975" y="6107113"/>
            <a:ext cx="188913" cy="1873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0" name="矩形 4"/>
          <p:cNvSpPr/>
          <p:nvPr userDrawn="1"/>
        </p:nvSpPr>
        <p:spPr>
          <a:xfrm rot="3014278" flipH="1">
            <a:off x="10199688" y="3587750"/>
            <a:ext cx="1958975" cy="19558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  <p:sp>
        <p:nvSpPr>
          <p:cNvPr id="12" name="矩形 10"/>
          <p:cNvSpPr/>
          <p:nvPr userDrawn="1"/>
        </p:nvSpPr>
        <p:spPr>
          <a:xfrm rot="1849597" flipH="1">
            <a:off x="10415588" y="6386513"/>
            <a:ext cx="668338" cy="6699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313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5930" lvl="1" indent="1270" algn="l" defTabSz="91313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3130" lvl="2" indent="1270" algn="l" defTabSz="91313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0330" lvl="3" indent="1270" algn="l" defTabSz="91313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7530" lvl="4" indent="1270" algn="l" defTabSz="91313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1270" algn="l" defTabSz="91313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1270" algn="l" defTabSz="91313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1270" algn="l" defTabSz="91313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1270" algn="l" defTabSz="91313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4" name="Rectangle 5"/>
          <p:cNvSpPr/>
          <p:nvPr/>
        </p:nvSpPr>
        <p:spPr>
          <a:xfrm>
            <a:off x="4284663" y="3176588"/>
            <a:ext cx="4933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4400">
                <a:solidFill>
                  <a:srgbClr val="CC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19.1.2 </a:t>
            </a:r>
            <a:r>
              <a:rPr lang="zh-CN" altLang="en-US" sz="4400">
                <a:solidFill>
                  <a:srgbClr val="CC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函数的图象</a:t>
            </a:r>
            <a:endParaRPr lang="zh-CN" altLang="en-US" sz="4400" dirty="0">
              <a:solidFill>
                <a:srgbClr val="CC0066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05" name="Text Box 4"/>
          <p:cNvSpPr txBox="1"/>
          <p:nvPr/>
        </p:nvSpPr>
        <p:spPr>
          <a:xfrm>
            <a:off x="2316163" y="1797050"/>
            <a:ext cx="8101012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6000" dirty="0">
                <a:solidFill>
                  <a:srgbClr val="070707"/>
                </a:solidFill>
                <a:latin typeface="隶书" pitchFamily="49" charset="-122"/>
                <a:ea typeface="隶书" pitchFamily="49" charset="-122"/>
              </a:rPr>
              <a:t>第十九章  一次函数</a:t>
            </a:r>
            <a:endParaRPr lang="zh-CN" altLang="en-US" sz="6000" dirty="0">
              <a:solidFill>
                <a:srgbClr val="070707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4106" name="Rectangle 5"/>
          <p:cNvSpPr/>
          <p:nvPr/>
        </p:nvSpPr>
        <p:spPr>
          <a:xfrm>
            <a:off x="4157663" y="4130675"/>
            <a:ext cx="544036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课时  </a:t>
            </a:r>
            <a:r>
              <a:rPr lang="zh-CN" altLang="en-US" sz="3600">
                <a:latin typeface="黑体" panose="02010609060101010101" pitchFamily="2" charset="-122"/>
                <a:ea typeface="黑体" panose="02010609060101010101" pitchFamily="2" charset="-122"/>
              </a:rPr>
              <a:t>函数的表示方法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Text Box 2"/>
          <p:cNvSpPr txBox="1"/>
          <p:nvPr/>
        </p:nvSpPr>
        <p:spPr>
          <a:xfrm>
            <a:off x="811213" y="1946275"/>
            <a:ext cx="10814050" cy="21018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defTabSz="914400">
              <a:buFontTx/>
            </a:pPr>
            <a:r>
              <a:rPr lang="zh-CN" altLang="en-US" sz="4400" b="1" dirty="0">
                <a:latin typeface="Arial" panose="020B0604020202020204" pitchFamily="34" charset="0"/>
              </a:rPr>
              <a:t>（</a:t>
            </a:r>
            <a:r>
              <a:rPr lang="en-US" altLang="zh-CN" sz="4400" b="1" dirty="0">
                <a:latin typeface="Arial" panose="020B0604020202020204" pitchFamily="34" charset="0"/>
              </a:rPr>
              <a:t>1</a:t>
            </a:r>
            <a:r>
              <a:rPr lang="zh-CN" altLang="en-US" sz="4400" b="1" dirty="0">
                <a:latin typeface="Arial" panose="020B0604020202020204" pitchFamily="34" charset="0"/>
              </a:rPr>
              <a:t>）画出函数</a:t>
            </a:r>
            <a:r>
              <a:rPr lang="en-US" altLang="zh-CN" sz="4400" b="1" i="1" dirty="0">
                <a:latin typeface="Times New Roman" panose="02020603050405020304" pitchFamily="18" charset="0"/>
              </a:rPr>
              <a:t>y=</a:t>
            </a:r>
            <a:r>
              <a:rPr lang="en-US" altLang="zh-CN" sz="4400" b="1" dirty="0">
                <a:latin typeface="Times New Roman" panose="02020603050405020304" pitchFamily="18" charset="0"/>
              </a:rPr>
              <a:t>2</a:t>
            </a:r>
            <a:r>
              <a:rPr lang="en-US" altLang="zh-CN" sz="4400" b="1" i="1" dirty="0">
                <a:latin typeface="Times New Roman" panose="02020603050405020304" pitchFamily="18" charset="0"/>
              </a:rPr>
              <a:t>x-</a:t>
            </a:r>
            <a:r>
              <a:rPr lang="en-US" altLang="zh-CN" sz="4400" b="1" dirty="0">
                <a:latin typeface="Times New Roman" panose="02020603050405020304" pitchFamily="18" charset="0"/>
              </a:rPr>
              <a:t>1</a:t>
            </a:r>
            <a:r>
              <a:rPr lang="zh-CN" altLang="en-US" sz="4400" b="1" dirty="0">
                <a:latin typeface="Arial" panose="020B0604020202020204" pitchFamily="34" charset="0"/>
              </a:rPr>
              <a:t>的图象；</a:t>
            </a:r>
            <a:endParaRPr lang="zh-CN" altLang="en-US" sz="4400" b="1" dirty="0">
              <a:latin typeface="Arial" panose="020B0604020202020204" pitchFamily="34" charset="0"/>
            </a:endParaRPr>
          </a:p>
          <a:p>
            <a:pPr defTabSz="914400">
              <a:buFontTx/>
            </a:pPr>
            <a:r>
              <a:rPr lang="zh-CN" altLang="en-US" sz="4400" b="1" dirty="0">
                <a:latin typeface="Arial" panose="020B0604020202020204" pitchFamily="34" charset="0"/>
              </a:rPr>
              <a:t>（</a:t>
            </a:r>
            <a:r>
              <a:rPr lang="en-US" altLang="zh-CN" sz="4400" b="1" dirty="0">
                <a:latin typeface="Arial" panose="020B0604020202020204" pitchFamily="34" charset="0"/>
              </a:rPr>
              <a:t>2</a:t>
            </a:r>
            <a:r>
              <a:rPr lang="zh-CN" altLang="en-US" sz="4400" b="1" dirty="0">
                <a:latin typeface="Arial" panose="020B0604020202020204" pitchFamily="34" charset="0"/>
              </a:rPr>
              <a:t>）判断点</a:t>
            </a:r>
            <a:r>
              <a:rPr lang="en-US" altLang="zh-CN" sz="4400" b="1" dirty="0">
                <a:latin typeface="Arial" panose="020B0604020202020204" pitchFamily="34" charset="0"/>
              </a:rPr>
              <a:t>A</a:t>
            </a:r>
            <a:r>
              <a:rPr lang="zh-CN" altLang="en-US" sz="4400" b="1" dirty="0">
                <a:latin typeface="Arial" panose="020B0604020202020204" pitchFamily="34" charset="0"/>
              </a:rPr>
              <a:t>（</a:t>
            </a:r>
            <a:r>
              <a:rPr lang="en-US" altLang="zh-CN" sz="4400" b="1" dirty="0">
                <a:latin typeface="Arial" panose="020B0604020202020204" pitchFamily="34" charset="0"/>
              </a:rPr>
              <a:t>-2.5</a:t>
            </a:r>
            <a:r>
              <a:rPr lang="zh-CN" altLang="en-US" sz="4400" b="1" dirty="0">
                <a:latin typeface="Arial" panose="020B0604020202020204" pitchFamily="34" charset="0"/>
              </a:rPr>
              <a:t>，</a:t>
            </a:r>
            <a:r>
              <a:rPr lang="en-US" altLang="zh-CN" sz="4400" b="1" dirty="0">
                <a:latin typeface="Arial" panose="020B0604020202020204" pitchFamily="34" charset="0"/>
              </a:rPr>
              <a:t>-4</a:t>
            </a:r>
            <a:r>
              <a:rPr lang="zh-CN" altLang="en-US" sz="4400" b="1" dirty="0">
                <a:latin typeface="Arial" panose="020B0604020202020204" pitchFamily="34" charset="0"/>
              </a:rPr>
              <a:t>），</a:t>
            </a:r>
            <a:r>
              <a:rPr lang="en-US" altLang="zh-CN" sz="4400" b="1" dirty="0">
                <a:latin typeface="Arial" panose="020B0604020202020204" pitchFamily="34" charset="0"/>
              </a:rPr>
              <a:t>B</a:t>
            </a:r>
            <a:r>
              <a:rPr lang="zh-CN" altLang="en-US" sz="4400" b="1" dirty="0">
                <a:latin typeface="Arial" panose="020B0604020202020204" pitchFamily="34" charset="0"/>
              </a:rPr>
              <a:t>（</a:t>
            </a:r>
            <a:r>
              <a:rPr lang="en-US" altLang="zh-CN" sz="4400" b="1" dirty="0">
                <a:latin typeface="Arial" panose="020B0604020202020204" pitchFamily="34" charset="0"/>
              </a:rPr>
              <a:t>1</a:t>
            </a:r>
            <a:r>
              <a:rPr lang="zh-CN" altLang="en-US" sz="4400" b="1" dirty="0">
                <a:latin typeface="Arial" panose="020B0604020202020204" pitchFamily="34" charset="0"/>
              </a:rPr>
              <a:t>，</a:t>
            </a:r>
            <a:r>
              <a:rPr lang="en-US" altLang="zh-CN" sz="4400" b="1" dirty="0">
                <a:latin typeface="Arial" panose="020B0604020202020204" pitchFamily="34" charset="0"/>
              </a:rPr>
              <a:t>3</a:t>
            </a:r>
            <a:r>
              <a:rPr lang="zh-CN" altLang="en-US" sz="4400" b="1" dirty="0">
                <a:latin typeface="Arial" panose="020B0604020202020204" pitchFamily="34" charset="0"/>
              </a:rPr>
              <a:t>），</a:t>
            </a:r>
            <a:r>
              <a:rPr lang="en-US" altLang="zh-CN" sz="4400" b="1" dirty="0">
                <a:latin typeface="Arial" panose="020B0604020202020204" pitchFamily="34" charset="0"/>
              </a:rPr>
              <a:t>C</a:t>
            </a:r>
            <a:r>
              <a:rPr lang="zh-CN" altLang="en-US" sz="4400" b="1" dirty="0">
                <a:latin typeface="Arial" panose="020B0604020202020204" pitchFamily="34" charset="0"/>
              </a:rPr>
              <a:t>（</a:t>
            </a:r>
            <a:r>
              <a:rPr lang="en-US" altLang="zh-CN" sz="4400" b="1" dirty="0">
                <a:latin typeface="Arial" panose="020B0604020202020204" pitchFamily="34" charset="0"/>
              </a:rPr>
              <a:t>2.5</a:t>
            </a:r>
            <a:r>
              <a:rPr lang="zh-CN" altLang="en-US" sz="4400" b="1" dirty="0">
                <a:latin typeface="Arial" panose="020B0604020202020204" pitchFamily="34" charset="0"/>
              </a:rPr>
              <a:t>，</a:t>
            </a:r>
            <a:r>
              <a:rPr lang="en-US" altLang="zh-CN" sz="4400" b="1" dirty="0">
                <a:latin typeface="Arial" panose="020B0604020202020204" pitchFamily="34" charset="0"/>
              </a:rPr>
              <a:t>4</a:t>
            </a:r>
            <a:r>
              <a:rPr lang="zh-CN" altLang="en-US" sz="4400" b="1" dirty="0">
                <a:latin typeface="Arial" panose="020B0604020202020204" pitchFamily="34" charset="0"/>
              </a:rPr>
              <a:t>）是否在函数</a:t>
            </a:r>
            <a:r>
              <a:rPr lang="en-US" altLang="zh-CN" sz="4400" b="1" i="1" dirty="0">
                <a:latin typeface="Times New Roman" panose="02020603050405020304" pitchFamily="18" charset="0"/>
              </a:rPr>
              <a:t>y=</a:t>
            </a:r>
            <a:r>
              <a:rPr lang="en-US" altLang="zh-CN" sz="4400" b="1" dirty="0">
                <a:latin typeface="Times New Roman" panose="02020603050405020304" pitchFamily="18" charset="0"/>
              </a:rPr>
              <a:t>2</a:t>
            </a:r>
            <a:r>
              <a:rPr lang="en-US" altLang="zh-CN" sz="4400" b="1" i="1" dirty="0">
                <a:latin typeface="Times New Roman" panose="02020603050405020304" pitchFamily="18" charset="0"/>
              </a:rPr>
              <a:t>x-</a:t>
            </a:r>
            <a:r>
              <a:rPr lang="en-US" altLang="zh-CN" sz="4400" b="1" dirty="0">
                <a:latin typeface="Times New Roman" panose="02020603050405020304" pitchFamily="18" charset="0"/>
              </a:rPr>
              <a:t>1</a:t>
            </a:r>
            <a:r>
              <a:rPr lang="zh-CN" altLang="en-US" sz="4400" b="1" dirty="0">
                <a:latin typeface="Arial" panose="020B0604020202020204" pitchFamily="34" charset="0"/>
              </a:rPr>
              <a:t>的图象上。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48143" name="文本框 48142"/>
          <p:cNvSpPr txBox="1"/>
          <p:nvPr/>
        </p:nvSpPr>
        <p:spPr>
          <a:xfrm>
            <a:off x="1535113" y="695325"/>
            <a:ext cx="21097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</a:rPr>
              <a:t>复习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80" name="AutoShape 9"/>
          <p:cNvSpPr/>
          <p:nvPr/>
        </p:nvSpPr>
        <p:spPr>
          <a:xfrm>
            <a:off x="1411288" y="609600"/>
            <a:ext cx="9888537" cy="1143000"/>
          </a:xfrm>
          <a:prstGeom prst="roundRect">
            <a:avLst>
              <a:gd name="adj" fmla="val 0"/>
            </a:avLst>
          </a:prstGeom>
          <a:noFill/>
          <a:ln w="28575">
            <a:noFill/>
          </a:ln>
        </p:spPr>
        <p:txBody>
          <a:bodyPr wrap="none" anchor="ctr"/>
          <a:p>
            <a:pPr defTabSz="914400"/>
            <a:r>
              <a:rPr lang="zh-CN" altLang="en-US" sz="2400" b="1" dirty="0">
                <a:latin typeface="Arial" panose="020B0604020202020204" pitchFamily="34" charset="0"/>
              </a:rPr>
              <a:t>如图是某一天北京与上海的气温随时间变化的图象</a:t>
            </a:r>
            <a:r>
              <a:rPr lang="en-US" altLang="zh-CN" sz="2400" b="1" dirty="0">
                <a:latin typeface="Arial" panose="020B0604020202020204" pitchFamily="34" charset="0"/>
              </a:rPr>
              <a:t>.</a:t>
            </a:r>
            <a:endParaRPr lang="en-US" altLang="zh-CN" sz="2400" b="1" dirty="0">
              <a:latin typeface="Arial" panose="020B0604020202020204" pitchFamily="34" charset="0"/>
            </a:endParaRPr>
          </a:p>
        </p:txBody>
      </p:sp>
      <p:pic>
        <p:nvPicPr>
          <p:cNvPr id="50185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60650" y="1552575"/>
            <a:ext cx="7389813" cy="23764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86" name="Text Box 10"/>
          <p:cNvSpPr txBox="1"/>
          <p:nvPr/>
        </p:nvSpPr>
        <p:spPr>
          <a:xfrm>
            <a:off x="1700213" y="4002088"/>
            <a:ext cx="9405937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defTabSz="914400"/>
            <a:r>
              <a:rPr lang="en-US" altLang="zh-CN" sz="18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altLang="zh-CN" sz="2400" b="1" dirty="0">
                <a:latin typeface="宋体" panose="02010600030101010101" pitchFamily="2" charset="-122"/>
                <a:cs typeface="Arial" panose="020B0604020202020204" pitchFamily="34" charset="0"/>
              </a:rPr>
              <a:t>1)</a:t>
            </a:r>
            <a:r>
              <a:rPr lang="zh-CN" altLang="en-US" sz="2400" b="1" dirty="0">
                <a:latin typeface="宋体" panose="02010600030101010101" pitchFamily="2" charset="-122"/>
                <a:cs typeface="Arial" panose="020B0604020202020204" pitchFamily="34" charset="0"/>
              </a:rPr>
              <a:t>这一天内，上海与北京何时气温相同？</a:t>
            </a:r>
            <a:endParaRPr lang="zh-CN" altLang="en-US" sz="2400" b="1" dirty="0">
              <a:latin typeface="宋体" panose="02010600030101010101" pitchFamily="2" charset="-122"/>
              <a:cs typeface="Arial" panose="020B0604020202020204" pitchFamily="34" charset="0"/>
            </a:endParaRPr>
          </a:p>
          <a:p>
            <a:pPr marL="342900" indent="-342900" defTabSz="914400"/>
            <a:endParaRPr lang="zh-CN" altLang="en-US" sz="2400" b="1" dirty="0">
              <a:latin typeface="宋体" panose="02010600030101010101" pitchFamily="2" charset="-122"/>
              <a:cs typeface="Arial" panose="020B0604020202020204" pitchFamily="34" charset="0"/>
            </a:endParaRPr>
          </a:p>
          <a:p>
            <a:pPr marL="342900" indent="-342900" defTabSz="914400"/>
            <a:r>
              <a:rPr lang="en-US" altLang="zh-CN" sz="2400" b="1" dirty="0">
                <a:latin typeface="宋体" panose="02010600030101010101" pitchFamily="2" charset="-122"/>
                <a:cs typeface="Arial" panose="020B0604020202020204" pitchFamily="34" charset="0"/>
              </a:rPr>
              <a:t>(2)</a:t>
            </a:r>
            <a:r>
              <a:rPr lang="zh-CN" altLang="en-US" sz="2400" b="1" dirty="0">
                <a:latin typeface="宋体" panose="02010600030101010101" pitchFamily="2" charset="-122"/>
                <a:cs typeface="Arial" panose="020B0604020202020204" pitchFamily="34" charset="0"/>
              </a:rPr>
              <a:t>这一天内，上海在哪段时间比北京气温高？在哪段时间比北京气温低？</a:t>
            </a:r>
            <a:endParaRPr lang="zh-CN" altLang="en-US" sz="2400" b="1" dirty="0">
              <a:latin typeface="宋体" panose="02010600030101010101" pitchFamily="2" charset="-122"/>
              <a:ea typeface="Arial" panose="020B0604020202020204" pitchFamily="34" charset="0"/>
            </a:endParaRPr>
          </a:p>
        </p:txBody>
      </p: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3524250" y="4360863"/>
            <a:ext cx="38385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accent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答：</a:t>
            </a:r>
            <a:r>
              <a:rPr kumimoji="0" lang="en-US" altLang="zh-CN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7</a:t>
            </a: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时 和 </a:t>
            </a:r>
            <a:r>
              <a:rPr kumimoji="0" lang="en-US" altLang="zh-CN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12</a:t>
            </a: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时。</a:t>
            </a:r>
            <a:endParaRPr kumimoji="0" lang="zh-CN" altLang="en-US" sz="2400" b="1" kern="1200" cap="none" spc="0" normalizeH="0" baseline="0" noProof="0" dirty="0">
              <a:solidFill>
                <a:srgbClr val="FF0000"/>
              </a:solidFill>
              <a:latin typeface="宋体" panose="02010600030101010101" pitchFamily="2" charset="-122"/>
              <a:ea typeface="幼圆" pitchFamily="49" charset="-122"/>
              <a:cs typeface="Arial" panose="020B0604020202020204" pitchFamily="34" charset="0"/>
            </a:endParaRPr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1411288" y="5695950"/>
            <a:ext cx="5421313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accent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答：</a:t>
            </a:r>
            <a:r>
              <a:rPr kumimoji="0" lang="en-US" altLang="zh-CN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0</a:t>
            </a: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时</a:t>
            </a:r>
            <a:r>
              <a:rPr kumimoji="0" lang="en-US" altLang="zh-CN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-7</a:t>
            </a: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时和</a:t>
            </a:r>
            <a:r>
              <a:rPr kumimoji="0" lang="en-US" altLang="zh-CN" sz="24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34" charset="0"/>
                <a:ea typeface="幼圆" pitchFamily="49" charset="-122"/>
                <a:cs typeface="Arial" panose="020B0604020202020204" pitchFamily="34" charset="0"/>
              </a:rPr>
              <a:t>12</a:t>
            </a: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34" charset="0"/>
                <a:ea typeface="幼圆" pitchFamily="49" charset="-122"/>
                <a:cs typeface="Arial" panose="020B0604020202020204" pitchFamily="34" charset="0"/>
              </a:rPr>
              <a:t>时</a:t>
            </a:r>
            <a:r>
              <a:rPr kumimoji="0" lang="en-US" altLang="zh-CN" sz="24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34" charset="0"/>
                <a:ea typeface="幼圆" pitchFamily="49" charset="-122"/>
                <a:cs typeface="Arial" panose="020B0604020202020204" pitchFamily="34" charset="0"/>
              </a:rPr>
              <a:t>-24</a:t>
            </a: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Calibri" panose="020F0502020204030204" pitchFamily="34" charset="0"/>
                <a:ea typeface="幼圆" pitchFamily="49" charset="-122"/>
                <a:cs typeface="Arial" panose="020B0604020202020204" pitchFamily="34" charset="0"/>
              </a:rPr>
              <a:t>时。</a:t>
            </a:r>
            <a:endParaRPr kumimoji="0" lang="zh-CN" altLang="en-US" sz="2400" b="1" kern="1200" cap="none" spc="0" normalizeH="0" baseline="0" noProof="0" dirty="0">
              <a:solidFill>
                <a:srgbClr val="FF0000"/>
              </a:solidFill>
              <a:latin typeface="Calibri" panose="020F050202020403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  <p:sp>
        <p:nvSpPr>
          <p:cNvPr id="50189" name="Text Box 13"/>
          <p:cNvSpPr txBox="1">
            <a:spLocks noChangeArrowheads="1"/>
          </p:cNvSpPr>
          <p:nvPr/>
        </p:nvSpPr>
        <p:spPr bwMode="auto">
          <a:xfrm>
            <a:off x="7075488" y="5695950"/>
            <a:ext cx="3744913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accent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答：</a:t>
            </a:r>
            <a:r>
              <a:rPr kumimoji="0" lang="en-US" altLang="zh-CN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7</a:t>
            </a: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时</a:t>
            </a:r>
            <a:r>
              <a:rPr kumimoji="0" lang="en-US" altLang="zh-CN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—12</a:t>
            </a: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宋体" panose="02010600030101010101" pitchFamily="2" charset="-122"/>
                <a:ea typeface="幼圆" pitchFamily="49" charset="-122"/>
                <a:cs typeface="Arial" panose="020B0604020202020204" pitchFamily="34" charset="0"/>
              </a:rPr>
              <a:t>时。</a:t>
            </a:r>
            <a:endParaRPr kumimoji="0" lang="zh-CN" altLang="en-US" sz="2400" b="1" kern="1200" cap="none" spc="0" normalizeH="0" baseline="0" noProof="0" dirty="0">
              <a:solidFill>
                <a:srgbClr val="FF0000"/>
              </a:solidFill>
              <a:latin typeface="宋体" panose="02010600030101010101" pitchFamily="2" charset="-122"/>
              <a:ea typeface="幼圆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18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18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0189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189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  <p:bldP spid="50186" grpId="0" bldLvl="0"/>
      <p:bldP spid="501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矩形 80"/>
          <p:cNvSpPr/>
          <p:nvPr/>
        </p:nvSpPr>
        <p:spPr>
          <a:xfrm>
            <a:off x="1039813" y="622300"/>
            <a:ext cx="27828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方正姚体" pitchFamily="2" charset="-122"/>
              </a:rPr>
              <a:t>讲授新课</a:t>
            </a:r>
            <a:endParaRPr lang="zh-CN" altLang="en-US" sz="3600" dirty="0">
              <a:latin typeface="Arial" panose="020B0604020202020204" pitchFamily="34" charset="0"/>
            </a:endParaRPr>
          </a:p>
        </p:txBody>
      </p:sp>
      <p:sp>
        <p:nvSpPr>
          <p:cNvPr id="8199" name="矩形 17"/>
          <p:cNvSpPr/>
          <p:nvPr/>
        </p:nvSpPr>
        <p:spPr>
          <a:xfrm>
            <a:off x="1039813" y="4927600"/>
            <a:ext cx="5153025" cy="1384300"/>
          </a:xfrm>
          <a:prstGeom prst="rect">
            <a:avLst/>
          </a:prstGeom>
          <a:noFill/>
          <a:ln w="22225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用平面直角坐标系中的一个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图象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来表示的．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52234" name="Group 16"/>
          <p:cNvGrpSpPr/>
          <p:nvPr/>
        </p:nvGrpSpPr>
        <p:grpSpPr>
          <a:xfrm>
            <a:off x="1011238" y="1722438"/>
            <a:ext cx="10766425" cy="4068762"/>
            <a:chOff x="238" y="672"/>
            <a:chExt cx="5426" cy="2734"/>
          </a:xfrm>
        </p:grpSpPr>
        <p:sp>
          <p:nvSpPr>
            <p:cNvPr id="52235" name="Text Box 2"/>
            <p:cNvSpPr txBox="1"/>
            <p:nvPr/>
          </p:nvSpPr>
          <p:spPr>
            <a:xfrm>
              <a:off x="238" y="672"/>
              <a:ext cx="5426" cy="12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196666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问题</a:t>
              </a:r>
              <a:r>
                <a:rPr lang="en-US" altLang="zh-CN" sz="2800">
                  <a:solidFill>
                    <a:srgbClr val="196666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1.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下图是某地气象站用自动温度记录仪描出的某一天的温度曲线，气温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T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是不是时间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t 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的函数？</a:t>
              </a:r>
              <a:endPara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endPara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pic>
          <p:nvPicPr>
            <p:cNvPr id="52236" name="Picture 15" descr="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897" y="1937"/>
              <a:ext cx="2639" cy="146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" name="矩形 8"/>
          <p:cNvSpPr/>
          <p:nvPr/>
        </p:nvSpPr>
        <p:spPr>
          <a:xfrm>
            <a:off x="1033463" y="2952750"/>
            <a:ext cx="5078412" cy="2030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这里是怎样表示气温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T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与时间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t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之间的函数关系的？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152" name="TextBox 9"/>
          <p:cNvSpPr txBox="1"/>
          <p:nvPr/>
        </p:nvSpPr>
        <p:spPr>
          <a:xfrm>
            <a:off x="8448675" y="2870200"/>
            <a:ext cx="1016000" cy="738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是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bldLvl="0" animBg="1"/>
      <p:bldP spid="4" grpId="0"/>
      <p:bldP spid="61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Text Box 2"/>
          <p:cNvSpPr txBox="1"/>
          <p:nvPr/>
        </p:nvSpPr>
        <p:spPr>
          <a:xfrm>
            <a:off x="1422400" y="771525"/>
            <a:ext cx="9447213" cy="1211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1966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问题</a:t>
            </a:r>
            <a:r>
              <a:rPr lang="en-US" altLang="zh-CN" sz="2800">
                <a:solidFill>
                  <a:srgbClr val="1966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正方形的面积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S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与边长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的取值如下表，面积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S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是不是边长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的函数？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矩形 9"/>
          <p:cNvSpPr/>
          <p:nvPr/>
        </p:nvSpPr>
        <p:spPr>
          <a:xfrm>
            <a:off x="1327150" y="3730625"/>
            <a:ext cx="9752013" cy="1211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 这里是怎样表示正方形面积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S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与边长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之间的函数关系的？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23" name="矩形 4"/>
          <p:cNvSpPr/>
          <p:nvPr/>
        </p:nvSpPr>
        <p:spPr>
          <a:xfrm>
            <a:off x="4384675" y="4779963"/>
            <a:ext cx="4135438" cy="650875"/>
          </a:xfrm>
          <a:prstGeom prst="rect">
            <a:avLst/>
          </a:prstGeom>
          <a:noFill/>
          <a:ln w="22225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列表格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来表示的．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54277" name="Group 21"/>
          <p:cNvGrpSpPr/>
          <p:nvPr/>
        </p:nvGrpSpPr>
        <p:grpSpPr>
          <a:xfrm>
            <a:off x="1333500" y="2192338"/>
            <a:ext cx="9840913" cy="1504950"/>
            <a:chOff x="480" y="3372"/>
            <a:chExt cx="4650" cy="948"/>
          </a:xfrm>
        </p:grpSpPr>
        <p:pic>
          <p:nvPicPr>
            <p:cNvPr id="54278" name="Picture 22" descr="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80" y="3372"/>
              <a:ext cx="4650" cy="94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4279" name="Rectangle 233"/>
            <p:cNvSpPr/>
            <p:nvPr/>
          </p:nvSpPr>
          <p:spPr>
            <a:xfrm>
              <a:off x="1251" y="3858"/>
              <a:ext cx="3744" cy="255"/>
            </a:xfrm>
            <a:prstGeom prst="rect">
              <a:avLst/>
            </a:prstGeom>
            <a:noFill/>
            <a:ln w="12700">
              <a:noFill/>
            </a:ln>
          </p:spPr>
          <p:txBody>
            <a:bodyPr/>
            <a:p>
              <a:pPr>
                <a:lnSpc>
                  <a:spcPct val="130000"/>
                </a:lnSpc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 1     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 4      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9     16     25     36    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49         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sp>
        <p:nvSpPr>
          <p:cNvPr id="7176" name="TextBox 9"/>
          <p:cNvSpPr txBox="1"/>
          <p:nvPr/>
        </p:nvSpPr>
        <p:spPr>
          <a:xfrm>
            <a:off x="7515225" y="1331913"/>
            <a:ext cx="1016000" cy="65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是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223" grpId="0" bldLvl="0" animBg="1"/>
      <p:bldP spid="71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Text Box 2"/>
          <p:cNvSpPr txBox="1"/>
          <p:nvPr/>
        </p:nvSpPr>
        <p:spPr>
          <a:xfrm>
            <a:off x="1100138" y="585788"/>
            <a:ext cx="10447337" cy="2030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1966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问题</a:t>
            </a:r>
            <a:r>
              <a:rPr lang="en-US" altLang="zh-CN" sz="2800">
                <a:solidFill>
                  <a:srgbClr val="1966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某城市居民用的天然气，１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m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收费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2.88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元，使用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m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） 天然气应缴纳的费用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（元）为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= 2.88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．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 y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是不是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x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的函数？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3" name="矩形 9"/>
          <p:cNvSpPr/>
          <p:nvPr/>
        </p:nvSpPr>
        <p:spPr>
          <a:xfrm>
            <a:off x="1117600" y="2600325"/>
            <a:ext cx="9955213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 这里是怎样表示缴纳的天然气费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与所用天然气的体积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的函数关系的？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6" name="矩形 5"/>
          <p:cNvSpPr/>
          <p:nvPr/>
        </p:nvSpPr>
        <p:spPr>
          <a:xfrm>
            <a:off x="1925638" y="4273550"/>
            <a:ext cx="6835775" cy="736600"/>
          </a:xfrm>
          <a:prstGeom prst="rect">
            <a:avLst/>
          </a:prstGeom>
          <a:noFill/>
          <a:ln w="22225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用函数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解析式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2.88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来表示．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9" name="TextBox 7"/>
          <p:cNvSpPr txBox="1"/>
          <p:nvPr/>
        </p:nvSpPr>
        <p:spPr>
          <a:xfrm>
            <a:off x="6789738" y="1878013"/>
            <a:ext cx="1016000" cy="738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是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6" grpId="0" bldLvl="0" animBg="1"/>
      <p:bldP spid="81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Text Box 5"/>
          <p:cNvSpPr txBox="1"/>
          <p:nvPr/>
        </p:nvSpPr>
        <p:spPr>
          <a:xfrm>
            <a:off x="4368800" y="6078538"/>
            <a:ext cx="24447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2800" dirty="0">
              <a:latin typeface="宋体" panose="02010600030101010101" pitchFamily="2" charset="-122"/>
            </a:endParaRPr>
          </a:p>
        </p:txBody>
      </p:sp>
      <p:sp>
        <p:nvSpPr>
          <p:cNvPr id="56323" name="Text Box 27"/>
          <p:cNvSpPr txBox="1"/>
          <p:nvPr/>
        </p:nvSpPr>
        <p:spPr>
          <a:xfrm>
            <a:off x="868363" y="1317625"/>
            <a:ext cx="9869487" cy="520700"/>
          </a:xfrm>
          <a:prstGeom prst="rect">
            <a:avLst/>
          </a:prstGeom>
          <a:solidFill>
            <a:srgbClr val="FFFFCC"/>
          </a:solidFill>
          <a:ln w="28575" cap="flat" cmpd="sng">
            <a:solidFill>
              <a:srgbClr val="CCFFFF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anchor="ctr" anchorCtr="1">
            <a:spAutoFit/>
          </a:bodyPr>
          <a:p>
            <a:endParaRPr lang="zh-CN" altLang="zh-CN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6324" name="矩形 1"/>
          <p:cNvSpPr/>
          <p:nvPr/>
        </p:nvSpPr>
        <p:spPr>
          <a:xfrm>
            <a:off x="868363" y="1317625"/>
            <a:ext cx="102600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函数的三种表示法：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20" name="矩形 10"/>
          <p:cNvSpPr/>
          <p:nvPr/>
        </p:nvSpPr>
        <p:spPr>
          <a:xfrm>
            <a:off x="9142413" y="3152775"/>
            <a:ext cx="1871662" cy="457200"/>
          </a:xfrm>
          <a:prstGeom prst="rect">
            <a:avLst/>
          </a:prstGeom>
          <a:noFill/>
          <a:ln w="25400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= 2.88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endParaRPr lang="en-US" altLang="zh-CN" sz="24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2" name="下箭头 11"/>
          <p:cNvSpPr/>
          <p:nvPr/>
        </p:nvSpPr>
        <p:spPr bwMode="auto">
          <a:xfrm rot="20082346">
            <a:off x="9485313" y="2127250"/>
            <a:ext cx="538163" cy="936625"/>
          </a:xfrm>
          <a:prstGeom prst="downArrow">
            <a:avLst/>
          </a:prstGeom>
          <a:noFill/>
          <a:ln w="22225" cap="flat" cmpd="sng" algn="ctr">
            <a:solidFill>
              <a:schemeClr val="tx1">
                <a:lumMod val="25000"/>
                <a:lumOff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p>
            <a:endParaRPr lang="zh-CN" altLang="en-US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3" name="下箭头 12"/>
          <p:cNvSpPr/>
          <p:nvPr/>
        </p:nvSpPr>
        <p:spPr bwMode="auto">
          <a:xfrm rot="2767940">
            <a:off x="4702969" y="1910556"/>
            <a:ext cx="327025" cy="1055688"/>
          </a:xfrm>
          <a:prstGeom prst="downArrow">
            <a:avLst/>
          </a:prstGeom>
          <a:noFill/>
          <a:ln w="22225" cap="flat" cmpd="sng" algn="ctr">
            <a:solidFill>
              <a:schemeClr val="tx1">
                <a:lumMod val="25000"/>
                <a:lumOff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p>
            <a:endParaRPr lang="zh-CN" altLang="en-US" sz="32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" name="下箭头 14"/>
          <p:cNvSpPr/>
          <p:nvPr/>
        </p:nvSpPr>
        <p:spPr bwMode="auto">
          <a:xfrm>
            <a:off x="6975475" y="2117725"/>
            <a:ext cx="609600" cy="2447925"/>
          </a:xfrm>
          <a:prstGeom prst="downArrow">
            <a:avLst/>
          </a:prstGeom>
          <a:noFill/>
          <a:ln w="22225" cap="flat" cmpd="sng" algn="ctr">
            <a:solidFill>
              <a:schemeClr val="tx1">
                <a:lumMod val="25000"/>
                <a:lumOff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>
            <a:spAutoFit/>
          </a:bodyPr>
          <a:p>
            <a:endParaRPr lang="zh-CN" altLang="en-US" sz="72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7" name="矩形 1"/>
          <p:cNvSpPr/>
          <p:nvPr/>
        </p:nvSpPr>
        <p:spPr>
          <a:xfrm>
            <a:off x="5175250" y="1362075"/>
            <a:ext cx="203041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图象法、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8" name="矩形 1"/>
          <p:cNvSpPr/>
          <p:nvPr/>
        </p:nvSpPr>
        <p:spPr>
          <a:xfrm>
            <a:off x="6799263" y="1362075"/>
            <a:ext cx="20320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列表法、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" name="矩形 1"/>
          <p:cNvSpPr/>
          <p:nvPr/>
        </p:nvSpPr>
        <p:spPr>
          <a:xfrm>
            <a:off x="8526463" y="1362075"/>
            <a:ext cx="2844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解析式法．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15382" name="Picture 22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2814638"/>
            <a:ext cx="5689600" cy="18954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" name="Group 26"/>
          <p:cNvGrpSpPr/>
          <p:nvPr/>
        </p:nvGrpSpPr>
        <p:grpSpPr>
          <a:xfrm>
            <a:off x="3352800" y="4791075"/>
            <a:ext cx="8431213" cy="1344613"/>
            <a:chOff x="1488" y="3168"/>
            <a:chExt cx="3984" cy="847"/>
          </a:xfrm>
        </p:grpSpPr>
        <p:pic>
          <p:nvPicPr>
            <p:cNvPr id="56334" name="Picture 24" descr="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88" y="3168"/>
              <a:ext cx="3984" cy="84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6335" name="Rectangle 233"/>
            <p:cNvSpPr/>
            <p:nvPr/>
          </p:nvSpPr>
          <p:spPr>
            <a:xfrm>
              <a:off x="2067" y="3600"/>
              <a:ext cx="3348" cy="255"/>
            </a:xfrm>
            <a:prstGeom prst="rect">
              <a:avLst/>
            </a:prstGeom>
            <a:noFill/>
            <a:ln w="12700">
              <a:noFill/>
            </a:ln>
          </p:spPr>
          <p:txBody>
            <a:bodyPr/>
            <a:p>
              <a:pPr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</a:pP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   1  </a:t>
              </a: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   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   </a:t>
              </a:r>
              <a:r>
                <a:rPr lang="zh-CN" altLang="en-US" sz="24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4      </a:t>
              </a: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  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 9    </a:t>
              </a: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    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 16     </a:t>
              </a:r>
              <a:r>
                <a:rPr lang="zh-CN" altLang="en-US" sz="24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25  </a:t>
              </a: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     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  36  </a:t>
              </a: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2" charset="-122"/>
                </a:rPr>
                <a:t>   49         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ldLvl="0" animBg="1"/>
      <p:bldP spid="12" grpId="0" bldLvl="0" animBg="1"/>
      <p:bldP spid="13" grpId="0" bldLvl="0" animBg="1"/>
      <p:bldP spid="15" grpId="0" bldLvl="0" animBg="1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5" name="文本框 13314"/>
          <p:cNvSpPr txBox="1"/>
          <p:nvPr/>
        </p:nvSpPr>
        <p:spPr>
          <a:xfrm>
            <a:off x="704850" y="2174875"/>
            <a:ext cx="10768013" cy="1382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1.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解析式法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：准确地反映了函数与自变量之间的</a:t>
            </a:r>
            <a:r>
              <a:rPr lang="zh-CN" altLang="en-US" sz="2800" dirty="0">
                <a:solidFill>
                  <a:srgbClr val="FF66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数量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关系</a:t>
            </a: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 dirty="0">
              <a:solidFill>
                <a:schemeClr val="tx2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3316" name="文本框 13315"/>
          <p:cNvSpPr txBox="1"/>
          <p:nvPr/>
        </p:nvSpPr>
        <p:spPr>
          <a:xfrm>
            <a:off x="711200" y="3559175"/>
            <a:ext cx="10768013" cy="1382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2.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列表法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：具体地反映了函数与自变量的</a:t>
            </a:r>
            <a:r>
              <a:rPr lang="zh-CN" altLang="en-US" sz="2800" dirty="0">
                <a:solidFill>
                  <a:srgbClr val="FF66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数值对应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关系</a:t>
            </a: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 dirty="0">
              <a:solidFill>
                <a:schemeClr val="tx2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3317" name="文本框 13316"/>
          <p:cNvSpPr txBox="1"/>
          <p:nvPr/>
        </p:nvSpPr>
        <p:spPr>
          <a:xfrm>
            <a:off x="717550" y="4949825"/>
            <a:ext cx="10768013" cy="1382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3.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图象法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：直观地反映了函数随自变量的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变化而</a:t>
            </a:r>
            <a:r>
              <a:rPr lang="zh-CN" altLang="en-US" sz="2800" dirty="0">
                <a:solidFill>
                  <a:srgbClr val="FF66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变化的规律</a:t>
            </a: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 dirty="0">
              <a:solidFill>
                <a:schemeClr val="tx2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7349" name="圆角矩形 31"/>
          <p:cNvSpPr/>
          <p:nvPr/>
        </p:nvSpPr>
        <p:spPr>
          <a:xfrm>
            <a:off x="763588" y="787400"/>
            <a:ext cx="1693862" cy="519113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议一议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3588" y="1597025"/>
            <a:ext cx="8085137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这三种表示函数的方法各有什么优点？</a:t>
            </a:r>
            <a:endParaRPr lang="zh-CN" altLang="en-US" sz="2800" dirty="0">
              <a:solidFill>
                <a:schemeClr val="tx2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49" name="TextBox 1"/>
          <p:cNvSpPr txBox="1"/>
          <p:nvPr/>
        </p:nvSpPr>
        <p:spPr>
          <a:xfrm>
            <a:off x="404813" y="644525"/>
            <a:ext cx="11449050" cy="402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　</a:t>
            </a:r>
            <a:r>
              <a:rPr lang="zh-CN" altLang="zh-CN" sz="2800" dirty="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例 </a:t>
            </a:r>
            <a:r>
              <a:rPr lang="en-US" altLang="zh-CN" sz="2800" dirty="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一水库的水位在最近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5 h 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内持续上涨，下表记录了这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5 h 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内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6 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个时间点的水位高度，其中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t 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表示时间，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表示水位高度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　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  <a:spcBef>
                <a:spcPct val="20000"/>
              </a:spcBef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）在平面直角坐标系中描出表中数据对应的点，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  <a:spcBef>
                <a:spcPct val="20000"/>
              </a:spcBef>
            </a:pP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这些点是否在一条直线上？由此你发现水位变化有什么规律？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11296" name="Group 32"/>
          <p:cNvGraphicFramePr>
            <a:graphicFrameLocks noGrp="1"/>
          </p:cNvGraphicFramePr>
          <p:nvPr/>
        </p:nvGraphicFramePr>
        <p:xfrm>
          <a:off x="2320925" y="2025650"/>
          <a:ext cx="7681913" cy="1049338"/>
        </p:xfrm>
        <a:graphic>
          <a:graphicData uri="http://schemas.openxmlformats.org/drawingml/2006/table">
            <a:tbl>
              <a:tblPr/>
              <a:tblGrid>
                <a:gridCol w="993775"/>
                <a:gridCol w="792162"/>
                <a:gridCol w="796925"/>
                <a:gridCol w="792163"/>
                <a:gridCol w="796925"/>
                <a:gridCol w="792162"/>
                <a:gridCol w="796925"/>
              </a:tblGrid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t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/h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0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1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2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3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4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5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</a:tr>
              <a:tr h="5288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y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/m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3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3.3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3.6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3.9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4.2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4.5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L="90000" marR="90000" marT="46817" marB="46817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195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9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49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9">
                                            <p:txEl>
                                              <p:charRg st="65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49">
                                            <p:txEl>
                                              <p:charRg st="65" end="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9">
                                            <p:txEl>
                                              <p:charRg st="69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149">
                                            <p:txEl>
                                              <p:charRg st="69" end="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9">
                                            <p:txEl>
                                              <p:charRg st="94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149">
                                            <p:txEl>
                                              <p:charRg st="94" end="1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23" name="Text Box 38"/>
          <p:cNvSpPr txBox="1"/>
          <p:nvPr/>
        </p:nvSpPr>
        <p:spPr>
          <a:xfrm>
            <a:off x="1409700" y="4437063"/>
            <a:ext cx="8926513" cy="384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43015" name="AutoShape 7"/>
          <p:cNvSpPr/>
          <p:nvPr/>
        </p:nvSpPr>
        <p:spPr>
          <a:xfrm>
            <a:off x="1011238" y="4656138"/>
            <a:ext cx="10250487" cy="1830387"/>
          </a:xfrm>
          <a:prstGeom prst="roundRect">
            <a:avLst>
              <a:gd name="adj" fmla="val 16667"/>
            </a:avLst>
          </a:prstGeom>
          <a:noFill/>
          <a:ln w="28575">
            <a:noFill/>
          </a:ln>
        </p:spPr>
        <p:txBody>
          <a:bodyPr wrap="none" anchor="ctr"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解：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可以看出，这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6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个点</a:t>
            </a:r>
            <a:r>
              <a:rPr lang="zh-CN" altLang="en-US" sz="2800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              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，且每</a:t>
            </a:r>
            <a:endParaRPr lang="zh-CN" altLang="en-US" sz="2800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小时水位</a:t>
            </a:r>
            <a:r>
              <a:rPr lang="en-US" altLang="zh-CN" sz="2800" u="sng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           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由此猜想，在这个时间</a:t>
            </a:r>
            <a:endParaRPr lang="zh-CN" altLang="en-US" sz="2800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段中水位可能是以同一速度均匀上升的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zh-CN" altLang="en-US" sz="2800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39592" name="文本框 139591"/>
          <p:cNvSpPr txBox="1"/>
          <p:nvPr/>
        </p:nvSpPr>
        <p:spPr>
          <a:xfrm>
            <a:off x="5141913" y="4687888"/>
            <a:ext cx="3313112" cy="519112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在同一直线上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9593" name="文本框 139592"/>
          <p:cNvSpPr txBox="1"/>
          <p:nvPr/>
        </p:nvSpPr>
        <p:spPr>
          <a:xfrm>
            <a:off x="2847975" y="5310188"/>
            <a:ext cx="2593975" cy="519112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上升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0.3m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9516" name="AutoShape 7"/>
          <p:cNvSpPr/>
          <p:nvPr/>
        </p:nvSpPr>
        <p:spPr>
          <a:xfrm>
            <a:off x="2052638" y="550863"/>
            <a:ext cx="7058025" cy="4391025"/>
          </a:xfrm>
          <a:prstGeom prst="roundRect">
            <a:avLst>
              <a:gd name="adj" fmla="val 7597"/>
            </a:avLst>
          </a:prstGeom>
          <a:noFill/>
          <a:ln w="28575">
            <a:noFill/>
          </a:ln>
        </p:spPr>
        <p:txBody>
          <a:bodyPr wrap="none" anchor="ctr"/>
          <a:p>
            <a:pPr algn="ctr"/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2" name="Text Box 38"/>
          <p:cNvSpPr txBox="1"/>
          <p:nvPr/>
        </p:nvSpPr>
        <p:spPr>
          <a:xfrm>
            <a:off x="2136775" y="4437063"/>
            <a:ext cx="6696075" cy="384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endParaRPr lang="zh-CN" altLang="en-US" sz="2400" dirty="0">
              <a:latin typeface="Arial" panose="020B0604020202020204" pitchFamily="34" charset="0"/>
            </a:endParaRPr>
          </a:p>
        </p:txBody>
      </p:sp>
      <p:graphicFrame>
        <p:nvGraphicFramePr>
          <p:cNvPr id="59639" name="表格 59638"/>
          <p:cNvGraphicFramePr/>
          <p:nvPr/>
        </p:nvGraphicFramePr>
        <p:xfrm>
          <a:off x="2484438" y="525463"/>
          <a:ext cx="5988050" cy="4054475"/>
        </p:xfrm>
        <a:graphic>
          <a:graphicData uri="http://schemas.openxmlformats.org/drawingml/2006/table">
            <a:tbl>
              <a:tblPr/>
              <a:tblGrid>
                <a:gridCol w="596900"/>
                <a:gridCol w="598488"/>
                <a:gridCol w="598487"/>
                <a:gridCol w="566738"/>
                <a:gridCol w="630237"/>
                <a:gridCol w="568325"/>
                <a:gridCol w="630238"/>
                <a:gridCol w="609600"/>
                <a:gridCol w="590550"/>
                <a:gridCol w="598487"/>
              </a:tblGrid>
              <a:tr h="60483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56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5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56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837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9608" name="Text Box 121"/>
          <p:cNvSpPr txBox="1"/>
          <p:nvPr/>
        </p:nvSpPr>
        <p:spPr>
          <a:xfrm>
            <a:off x="8474075" y="4006850"/>
            <a:ext cx="5556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i="1">
                <a:latin typeface="Times New Roman" panose="02020603050405020304" pitchFamily="18" charset="0"/>
              </a:rPr>
              <a:t>x/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h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9609" name="Text Box 122"/>
          <p:cNvSpPr txBox="1"/>
          <p:nvPr/>
        </p:nvSpPr>
        <p:spPr>
          <a:xfrm>
            <a:off x="3792538" y="838200"/>
            <a:ext cx="5556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i="1">
                <a:latin typeface="Times New Roman" panose="02020603050405020304" pitchFamily="18" charset="0"/>
              </a:rPr>
              <a:t>y/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m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59610" name="组合 139586"/>
          <p:cNvGrpSpPr/>
          <p:nvPr/>
        </p:nvGrpSpPr>
        <p:grpSpPr>
          <a:xfrm>
            <a:off x="2357438" y="757238"/>
            <a:ext cx="6256337" cy="3598862"/>
            <a:chOff x="1170" y="1031"/>
            <a:chExt cx="4032" cy="2318"/>
          </a:xfrm>
        </p:grpSpPr>
        <p:sp>
          <p:nvSpPr>
            <p:cNvPr id="59611" name="Line 119"/>
            <p:cNvSpPr/>
            <p:nvPr/>
          </p:nvSpPr>
          <p:spPr>
            <a:xfrm rot="-5400000">
              <a:off x="866" y="2183"/>
              <a:ext cx="230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612" name="Line 120"/>
            <p:cNvSpPr/>
            <p:nvPr/>
          </p:nvSpPr>
          <p:spPr>
            <a:xfrm>
              <a:off x="1170" y="3112"/>
              <a:ext cx="403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613" name="Text Box 123"/>
            <p:cNvSpPr txBox="1"/>
            <p:nvPr/>
          </p:nvSpPr>
          <p:spPr>
            <a:xfrm>
              <a:off x="1807" y="3108"/>
              <a:ext cx="212" cy="2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i="1">
                  <a:latin typeface="Times New Roman" panose="02020603050405020304" pitchFamily="18" charset="0"/>
                </a:rPr>
                <a:t>O</a:t>
              </a:r>
              <a:endParaRPr lang="en-US" altLang="zh-CN" sz="1800" i="1">
                <a:latin typeface="Times New Roman" panose="02020603050405020304" pitchFamily="18" charset="0"/>
              </a:endParaRPr>
            </a:p>
          </p:txBody>
        </p:sp>
        <p:sp>
          <p:nvSpPr>
            <p:cNvPr id="59614" name="Text Box 123"/>
            <p:cNvSpPr txBox="1"/>
            <p:nvPr/>
          </p:nvSpPr>
          <p:spPr>
            <a:xfrm>
              <a:off x="2245" y="3113"/>
              <a:ext cx="212" cy="2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1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  <p:sp>
          <p:nvSpPr>
            <p:cNvPr id="59615" name="Text Box 123"/>
            <p:cNvSpPr txBox="1"/>
            <p:nvPr/>
          </p:nvSpPr>
          <p:spPr>
            <a:xfrm>
              <a:off x="2607" y="3113"/>
              <a:ext cx="212" cy="2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2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  <p:sp>
          <p:nvSpPr>
            <p:cNvPr id="59616" name="Text Box 123"/>
            <p:cNvSpPr txBox="1"/>
            <p:nvPr/>
          </p:nvSpPr>
          <p:spPr>
            <a:xfrm>
              <a:off x="3016" y="3113"/>
              <a:ext cx="212" cy="2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3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  <p:sp>
          <p:nvSpPr>
            <p:cNvPr id="59617" name="Text Box 123"/>
            <p:cNvSpPr txBox="1"/>
            <p:nvPr/>
          </p:nvSpPr>
          <p:spPr>
            <a:xfrm>
              <a:off x="3379" y="3113"/>
              <a:ext cx="212" cy="2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4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  <p:sp>
          <p:nvSpPr>
            <p:cNvPr id="59618" name="Text Box 123"/>
            <p:cNvSpPr txBox="1"/>
            <p:nvPr/>
          </p:nvSpPr>
          <p:spPr>
            <a:xfrm>
              <a:off x="3741" y="3113"/>
              <a:ext cx="212" cy="2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5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  <p:sp>
          <p:nvSpPr>
            <p:cNvPr id="59619" name="Text Box 123"/>
            <p:cNvSpPr txBox="1"/>
            <p:nvPr/>
          </p:nvSpPr>
          <p:spPr>
            <a:xfrm>
              <a:off x="4104" y="3113"/>
              <a:ext cx="212" cy="2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6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  <p:sp>
          <p:nvSpPr>
            <p:cNvPr id="59620" name="Text Box 123"/>
            <p:cNvSpPr txBox="1"/>
            <p:nvPr/>
          </p:nvSpPr>
          <p:spPr>
            <a:xfrm>
              <a:off x="4467" y="3113"/>
              <a:ext cx="212" cy="2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7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  <p:sp>
          <p:nvSpPr>
            <p:cNvPr id="59621" name="Text Box 123"/>
            <p:cNvSpPr txBox="1"/>
            <p:nvPr/>
          </p:nvSpPr>
          <p:spPr>
            <a:xfrm>
              <a:off x="4875" y="3113"/>
              <a:ext cx="212" cy="2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8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  <p:sp>
          <p:nvSpPr>
            <p:cNvPr id="59622" name="Text Box 123"/>
            <p:cNvSpPr txBox="1"/>
            <p:nvPr/>
          </p:nvSpPr>
          <p:spPr>
            <a:xfrm>
              <a:off x="1851" y="2568"/>
              <a:ext cx="438" cy="2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1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  <p:sp>
          <p:nvSpPr>
            <p:cNvPr id="59623" name="Text Box 123"/>
            <p:cNvSpPr txBox="1"/>
            <p:nvPr/>
          </p:nvSpPr>
          <p:spPr>
            <a:xfrm>
              <a:off x="1852" y="2201"/>
              <a:ext cx="438" cy="2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2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  <p:sp>
          <p:nvSpPr>
            <p:cNvPr id="59624" name="Text Box 123"/>
            <p:cNvSpPr txBox="1"/>
            <p:nvPr/>
          </p:nvSpPr>
          <p:spPr>
            <a:xfrm>
              <a:off x="1844" y="1838"/>
              <a:ext cx="438" cy="2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3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  <p:sp>
          <p:nvSpPr>
            <p:cNvPr id="59625" name="Text Box 123"/>
            <p:cNvSpPr txBox="1"/>
            <p:nvPr/>
          </p:nvSpPr>
          <p:spPr>
            <a:xfrm>
              <a:off x="1852" y="1475"/>
              <a:ext cx="438" cy="23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4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</p:grpSp>
      <p:sp>
        <p:nvSpPr>
          <p:cNvPr id="139578" name="流程图: 联系 139577"/>
          <p:cNvSpPr/>
          <p:nvPr/>
        </p:nvSpPr>
        <p:spPr>
          <a:xfrm>
            <a:off x="3611563" y="2214563"/>
            <a:ext cx="144462" cy="144462"/>
          </a:xfrm>
          <a:prstGeom prst="flowChartConnector">
            <a:avLst/>
          </a:prstGeom>
          <a:solidFill>
            <a:srgbClr val="FF0000"/>
          </a:solidFill>
          <a:ln w="9525">
            <a:noFill/>
          </a:ln>
          <a:effectLst>
            <a:prstShdw prst="shdw17" dist="17961" dir="2699999">
              <a:srgbClr val="990000"/>
            </a:prstShdw>
          </a:effectLst>
        </p:spPr>
        <p:txBody>
          <a:bodyPr/>
          <a:p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39579" name="流程图: 联系 139578"/>
          <p:cNvSpPr/>
          <p:nvPr/>
        </p:nvSpPr>
        <p:spPr>
          <a:xfrm>
            <a:off x="4213225" y="2051050"/>
            <a:ext cx="144463" cy="144463"/>
          </a:xfrm>
          <a:prstGeom prst="flowChartConnector">
            <a:avLst/>
          </a:prstGeom>
          <a:solidFill>
            <a:srgbClr val="FF0000"/>
          </a:solidFill>
          <a:ln w="9525">
            <a:noFill/>
          </a:ln>
          <a:effectLst>
            <a:prstShdw prst="shdw17" dist="17961" dir="2699999">
              <a:srgbClr val="990000"/>
            </a:prstShdw>
          </a:effectLst>
        </p:spPr>
        <p:txBody>
          <a:bodyPr/>
          <a:p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39580" name="流程图: 联系 139579"/>
          <p:cNvSpPr/>
          <p:nvPr/>
        </p:nvSpPr>
        <p:spPr>
          <a:xfrm>
            <a:off x="4789488" y="1906588"/>
            <a:ext cx="144462" cy="144462"/>
          </a:xfrm>
          <a:prstGeom prst="flowChartConnector">
            <a:avLst/>
          </a:prstGeom>
          <a:solidFill>
            <a:srgbClr val="FF0000"/>
          </a:solidFill>
          <a:ln w="9525">
            <a:noFill/>
          </a:ln>
          <a:effectLst>
            <a:prstShdw prst="shdw17" dist="17961" dir="2699999">
              <a:srgbClr val="990000"/>
            </a:prstShdw>
          </a:effectLst>
        </p:spPr>
        <p:txBody>
          <a:bodyPr/>
          <a:p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39581" name="流程图: 联系 139580"/>
          <p:cNvSpPr/>
          <p:nvPr/>
        </p:nvSpPr>
        <p:spPr>
          <a:xfrm>
            <a:off x="6602413" y="1331913"/>
            <a:ext cx="144462" cy="144462"/>
          </a:xfrm>
          <a:prstGeom prst="flowChartConnector">
            <a:avLst/>
          </a:prstGeom>
          <a:solidFill>
            <a:srgbClr val="FF0000"/>
          </a:solidFill>
          <a:ln w="9525">
            <a:noFill/>
          </a:ln>
          <a:effectLst>
            <a:prstShdw prst="shdw17" dist="17961" dir="2699999">
              <a:srgbClr val="990000"/>
            </a:prstShdw>
          </a:effectLst>
        </p:spPr>
        <p:txBody>
          <a:bodyPr/>
          <a:p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39584" name="流程图: 联系 139583"/>
          <p:cNvSpPr/>
          <p:nvPr/>
        </p:nvSpPr>
        <p:spPr>
          <a:xfrm>
            <a:off x="5397500" y="1685925"/>
            <a:ext cx="144463" cy="144463"/>
          </a:xfrm>
          <a:prstGeom prst="flowChartConnector">
            <a:avLst/>
          </a:prstGeom>
          <a:solidFill>
            <a:srgbClr val="FF0000"/>
          </a:solidFill>
          <a:ln w="9525">
            <a:noFill/>
          </a:ln>
          <a:effectLst>
            <a:prstShdw prst="shdw17" dist="17961" dir="2699999">
              <a:srgbClr val="990000"/>
            </a:prstShdw>
          </a:effectLst>
        </p:spPr>
        <p:txBody>
          <a:bodyPr/>
          <a:p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39585" name="流程图: 联系 139584"/>
          <p:cNvSpPr/>
          <p:nvPr/>
        </p:nvSpPr>
        <p:spPr>
          <a:xfrm>
            <a:off x="5988050" y="1533525"/>
            <a:ext cx="144463" cy="144463"/>
          </a:xfrm>
          <a:prstGeom prst="flowChartConnector">
            <a:avLst/>
          </a:prstGeom>
          <a:solidFill>
            <a:srgbClr val="FF0000"/>
          </a:solidFill>
          <a:ln w="9525">
            <a:noFill/>
          </a:ln>
          <a:effectLst>
            <a:prstShdw prst="shdw17" dist="17961" dir="2699999">
              <a:srgbClr val="990000"/>
            </a:prstShdw>
          </a:effectLst>
        </p:spPr>
        <p:txBody>
          <a:bodyPr/>
          <a:p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39586" name="直接连接符 139585"/>
          <p:cNvSpPr/>
          <p:nvPr/>
        </p:nvSpPr>
        <p:spPr>
          <a:xfrm flipV="1">
            <a:off x="3683000" y="1357313"/>
            <a:ext cx="2992438" cy="981075"/>
          </a:xfrm>
          <a:prstGeom prst="line">
            <a:avLst/>
          </a:prstGeom>
          <a:ln w="9525" cap="flat" cmpd="sng">
            <a:solidFill>
              <a:srgbClr val="D779CC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81497A"/>
            </a:prstShdw>
          </a:effectLst>
        </p:spPr>
      </p:sp>
      <p:sp>
        <p:nvSpPr>
          <p:cNvPr id="59633" name="Text Box 123"/>
          <p:cNvSpPr txBox="1"/>
          <p:nvPr/>
        </p:nvSpPr>
        <p:spPr>
          <a:xfrm>
            <a:off x="3432175" y="960438"/>
            <a:ext cx="6953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>
                <a:latin typeface="Times New Roman" panose="02020603050405020304" pitchFamily="18" charset="0"/>
              </a:rPr>
              <a:t>5</a:t>
            </a:r>
            <a:endParaRPr lang="en-US" altLang="zh-CN" sz="1800">
              <a:latin typeface="Times New Roman" panose="02020603050405020304" pitchFamily="18" charset="0"/>
            </a:endParaRPr>
          </a:p>
        </p:txBody>
      </p:sp>
      <p:sp>
        <p:nvSpPr>
          <p:cNvPr id="59638" name="文本框 59637"/>
          <p:cNvSpPr txBox="1"/>
          <p:nvPr/>
        </p:nvSpPr>
        <p:spPr>
          <a:xfrm>
            <a:off x="3741738" y="2249488"/>
            <a:ext cx="7953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A</a:t>
            </a:r>
            <a:endParaRPr lang="en-US" altLang="zh-CN" sz="2400" dirty="0">
              <a:latin typeface="Arial" panose="020B0604020202020204" pitchFamily="34" charset="0"/>
            </a:endParaRPr>
          </a:p>
        </p:txBody>
      </p:sp>
      <p:sp>
        <p:nvSpPr>
          <p:cNvPr id="59640" name="文本框 59639"/>
          <p:cNvSpPr txBox="1"/>
          <p:nvPr/>
        </p:nvSpPr>
        <p:spPr>
          <a:xfrm>
            <a:off x="6834188" y="1285875"/>
            <a:ext cx="5635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B</a:t>
            </a:r>
            <a:endParaRPr lang="en-US" altLang="zh-CN" sz="2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9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9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95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9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9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9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9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3" grpId="0" bldLvl="0"/>
      <p:bldP spid="43015" grpId="0" bldLvl="0" animBg="1"/>
      <p:bldP spid="139592" grpId="0" bldLvl="0" animBg="1"/>
      <p:bldP spid="139593" grpId="0" bldLvl="0" animBg="1"/>
      <p:bldP spid="2" grpId="0" bldLvl="0"/>
      <p:bldP spid="59638" grpId="0"/>
      <p:bldP spid="596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8" name="文本框 1"/>
          <p:cNvSpPr txBox="1"/>
          <p:nvPr/>
        </p:nvSpPr>
        <p:spPr>
          <a:xfrm>
            <a:off x="469900" y="354013"/>
            <a:ext cx="11791950" cy="19002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）水位高度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y 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是否为时间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t 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的函数？如果是，试写</a:t>
            </a:r>
            <a:endParaRPr lang="zh-CN" altLang="zh-CN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出一个符合表中数据的函数解析式，并画出函数图象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这个函数能表示水位的变化规律吗？</a:t>
            </a:r>
            <a:endParaRPr lang="zh-CN" altLang="zh-CN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0419" name="文本框 2"/>
          <p:cNvSpPr txBox="1"/>
          <p:nvPr/>
        </p:nvSpPr>
        <p:spPr>
          <a:xfrm>
            <a:off x="528638" y="2209800"/>
            <a:ext cx="11276012" cy="4310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）由于水位在最近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5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小时内持续上涨，对于时间</a:t>
            </a:r>
            <a:r>
              <a:rPr lang="en-US" altLang="zh-CN" sz="2800" i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t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的每一个确定的值，水位高度</a:t>
            </a:r>
            <a:r>
              <a:rPr lang="en-US" altLang="zh-CN" sz="2800" i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y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都有</a:t>
            </a:r>
            <a:r>
              <a:rPr lang="zh-CN" altLang="en-US" sz="2800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       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的值与其对应，所以，</a:t>
            </a:r>
            <a:r>
              <a:rPr lang="en-US" altLang="zh-CN" sz="2800" i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u="sng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u="sng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</a:t>
            </a:r>
            <a:r>
              <a:rPr lang="en-US" altLang="zh-CN" sz="2800" u="sng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</a:t>
            </a:r>
            <a:r>
              <a:rPr lang="en-US" altLang="zh-CN" sz="2800" i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t 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的函数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函数解析式为：</a:t>
            </a:r>
            <a:r>
              <a:rPr lang="zh-CN" altLang="en-US" sz="2800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       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        </a:t>
            </a:r>
            <a:endParaRPr lang="zh-CN" altLang="en-US" sz="2800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自变量的取值范围是：</a:t>
            </a:r>
            <a:r>
              <a:rPr lang="zh-CN" altLang="en-US" sz="2800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</a:t>
            </a:r>
            <a:r>
              <a:rPr lang="en-US" altLang="zh-CN" sz="2800" u="sng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它表示在这</a:t>
            </a:r>
            <a:r>
              <a:rPr lang="zh-CN" altLang="en-US" sz="2800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小时内，水位匀速上升的速度为</a:t>
            </a:r>
            <a:r>
              <a:rPr lang="zh-CN" altLang="en-US" sz="2800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          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，这个函数可以近似地表示水位的变化规律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1324" name="文本框 141323"/>
          <p:cNvSpPr txBox="1"/>
          <p:nvPr/>
        </p:nvSpPr>
        <p:spPr>
          <a:xfrm>
            <a:off x="3779838" y="2921000"/>
            <a:ext cx="1443037" cy="520700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唯一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1325" name="文本框 141324"/>
          <p:cNvSpPr txBox="1"/>
          <p:nvPr/>
        </p:nvSpPr>
        <p:spPr>
          <a:xfrm>
            <a:off x="9358313" y="2919413"/>
            <a:ext cx="982662" cy="519112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是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1326" name="文本框 141325"/>
          <p:cNvSpPr txBox="1"/>
          <p:nvPr/>
        </p:nvSpPr>
        <p:spPr>
          <a:xfrm>
            <a:off x="3151188" y="3441700"/>
            <a:ext cx="2071687" cy="519113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=0.3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+3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1329" name="文本框 141328"/>
          <p:cNvSpPr txBox="1"/>
          <p:nvPr/>
        </p:nvSpPr>
        <p:spPr>
          <a:xfrm>
            <a:off x="4238625" y="4037013"/>
            <a:ext cx="1406525" cy="519112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0≤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≤5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1339" name="文本框 141338"/>
          <p:cNvSpPr txBox="1"/>
          <p:nvPr/>
        </p:nvSpPr>
        <p:spPr>
          <a:xfrm>
            <a:off x="7923213" y="4087813"/>
            <a:ext cx="871537" cy="519112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5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00350" y="4594225"/>
            <a:ext cx="1958975" cy="519113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0.3m/h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1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1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1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1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1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1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1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1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24" grpId="0" bldLvl="0" animBg="1"/>
      <p:bldP spid="141325" grpId="0" bldLvl="0" animBg="1"/>
      <p:bldP spid="141326" grpId="0" bldLvl="0" animBg="1"/>
      <p:bldP spid="141329" grpId="0" bldLvl="0" animBg="1"/>
      <p:bldP spid="141339" grpId="0" bldLvl="0" animBg="1"/>
      <p:bldP spid="4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2" name="文本框 1"/>
          <p:cNvSpPr txBox="1"/>
          <p:nvPr/>
        </p:nvSpPr>
        <p:spPr>
          <a:xfrm>
            <a:off x="819150" y="692150"/>
            <a:ext cx="10210800" cy="1382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）据估计这种上涨规律还会持续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2 h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，预测再过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2 h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水位高度将达到多少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m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1443" name="文本框 2"/>
          <p:cNvSpPr txBox="1"/>
          <p:nvPr/>
        </p:nvSpPr>
        <p:spPr>
          <a:xfrm>
            <a:off x="963613" y="2212975"/>
            <a:ext cx="10545762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）如果水位的变化规律不变，按上述函数预测，再持续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小时，水位的高度：</a:t>
            </a:r>
            <a:r>
              <a:rPr lang="zh-CN" altLang="en-US" sz="2800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endParaRPr lang="en-US" altLang="zh-CN" sz="2800" u="sng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此时函数图象（线段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）向</a:t>
            </a:r>
            <a:r>
              <a:rPr lang="zh-CN" altLang="en-US" sz="2800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延伸到对应的位置，这时水位高度约为</a:t>
            </a:r>
            <a:r>
              <a:rPr lang="zh-CN" altLang="en-US" sz="2800" u="sng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</a:t>
            </a:r>
            <a:r>
              <a:rPr lang="en-US" altLang="zh-CN" sz="2800" u="sng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</a:t>
            </a: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m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1334" name="文本框 141333"/>
          <p:cNvSpPr txBox="1"/>
          <p:nvPr/>
        </p:nvSpPr>
        <p:spPr>
          <a:xfrm>
            <a:off x="3254375" y="2982913"/>
            <a:ext cx="1236663" cy="519112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5.1m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1337" name="文本框 141336"/>
          <p:cNvSpPr txBox="1"/>
          <p:nvPr/>
        </p:nvSpPr>
        <p:spPr>
          <a:xfrm>
            <a:off x="5619750" y="3630613"/>
            <a:ext cx="1236663" cy="519112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右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1338" name="文本框 141337"/>
          <p:cNvSpPr txBox="1"/>
          <p:nvPr/>
        </p:nvSpPr>
        <p:spPr>
          <a:xfrm>
            <a:off x="2155825" y="4367213"/>
            <a:ext cx="908050" cy="519112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5.1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1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1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1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1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1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1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34" grpId="0" bldLvl="0" animBg="1"/>
      <p:bldP spid="141337" grpId="0" bldLvl="0" animBg="1"/>
      <p:bldP spid="14133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13"/>
          <p:cNvSpPr/>
          <p:nvPr/>
        </p:nvSpPr>
        <p:spPr>
          <a:xfrm>
            <a:off x="738188" y="571500"/>
            <a:ext cx="10874375" cy="137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练习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：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、</a:t>
            </a:r>
            <a:r>
              <a:rPr lang="en-US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用列表法与解析式法表示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n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边形的内角和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m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（单位：度）是边数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n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的函数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3" name="Rectangle 1"/>
          <p:cNvSpPr/>
          <p:nvPr/>
        </p:nvSpPr>
        <p:spPr>
          <a:xfrm>
            <a:off x="954088" y="2533650"/>
            <a:ext cx="10901362" cy="13827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解：因为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表示的是多边形的边数，所以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是大于等于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的自然数，列表如下：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10244" name="表格 10243"/>
          <p:cNvGraphicFramePr/>
          <p:nvPr/>
        </p:nvGraphicFramePr>
        <p:xfrm>
          <a:off x="1712913" y="4192588"/>
          <a:ext cx="7334250" cy="1222375"/>
        </p:xfrm>
        <a:graphic>
          <a:graphicData uri="http://schemas.openxmlformats.org/drawingml/2006/table">
            <a:tbl>
              <a:tblPr/>
              <a:tblGrid>
                <a:gridCol w="917575"/>
                <a:gridCol w="915988"/>
                <a:gridCol w="917575"/>
                <a:gridCol w="917575"/>
                <a:gridCol w="917575"/>
                <a:gridCol w="915987"/>
              </a:tblGrid>
              <a:tr h="576263"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800" b="0" i="1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Times New Roman" panose="02020603050405020304" pitchFamily="18" charset="0"/>
                        </a:rPr>
                        <a:t>n</a:t>
                      </a:r>
                      <a:endParaRPr lang="en-US" altLang="x-none" sz="2800" b="0" i="1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Times New Roman" panose="02020603050405020304" pitchFamily="18" charset="0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8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3</a:t>
                      </a:r>
                      <a:endParaRPr lang="en-US" altLang="x-none" sz="28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8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4</a:t>
                      </a:r>
                      <a:endParaRPr lang="en-US" altLang="x-none" sz="28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8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5</a:t>
                      </a:r>
                      <a:endParaRPr lang="en-US" altLang="x-none" sz="28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8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6</a:t>
                      </a:r>
                      <a:endParaRPr lang="en-US" altLang="x-none" sz="28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8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…</a:t>
                      </a:r>
                      <a:endParaRPr lang="en-US" altLang="x-none" sz="28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6112"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800" b="0" i="1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Times New Roman" panose="02020603050405020304" pitchFamily="18" charset="0"/>
                        </a:rPr>
                        <a:t>m</a:t>
                      </a:r>
                      <a:endParaRPr lang="en-US" altLang="x-none" sz="2800" b="0" i="1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Times New Roman" panose="02020603050405020304" pitchFamily="18" charset="0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endParaRPr lang="zh-CN" altLang="en-US" sz="2800" b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endParaRPr lang="zh-CN" altLang="en-US" sz="2800" b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endParaRPr lang="zh-CN" altLang="en-US" sz="2800" b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endParaRPr lang="zh-CN" altLang="en-US" sz="2800" b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8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…</a:t>
                      </a:r>
                      <a:endParaRPr lang="en-US" altLang="x-none" sz="2800" b="0" dirty="0"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67" name="Rectangle 1"/>
          <p:cNvSpPr/>
          <p:nvPr/>
        </p:nvSpPr>
        <p:spPr>
          <a:xfrm>
            <a:off x="571500" y="5656263"/>
            <a:ext cx="11523663" cy="52228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/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所以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m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=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（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n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-2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）·1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80°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（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n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≥3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，且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为自然数）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68" name="TextBox 6"/>
          <p:cNvSpPr/>
          <p:nvPr/>
        </p:nvSpPr>
        <p:spPr>
          <a:xfrm>
            <a:off x="3119438" y="4870450"/>
            <a:ext cx="954087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180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楷体_GB2312" pitchFamily="49" charset="-122"/>
            </a:endParaRPr>
          </a:p>
        </p:txBody>
      </p:sp>
      <p:sp>
        <p:nvSpPr>
          <p:cNvPr id="10269" name="TextBox 7"/>
          <p:cNvSpPr/>
          <p:nvPr/>
        </p:nvSpPr>
        <p:spPr>
          <a:xfrm>
            <a:off x="4357688" y="4870450"/>
            <a:ext cx="954087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360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楷体_GB2312" pitchFamily="49" charset="-122"/>
            </a:endParaRPr>
          </a:p>
        </p:txBody>
      </p:sp>
      <p:sp>
        <p:nvSpPr>
          <p:cNvPr id="10270" name="TextBox 8"/>
          <p:cNvSpPr/>
          <p:nvPr/>
        </p:nvSpPr>
        <p:spPr>
          <a:xfrm>
            <a:off x="5500688" y="4870450"/>
            <a:ext cx="954087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540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楷体_GB2312" pitchFamily="49" charset="-122"/>
            </a:endParaRPr>
          </a:p>
        </p:txBody>
      </p:sp>
      <p:sp>
        <p:nvSpPr>
          <p:cNvPr id="10271" name="TextBox 9"/>
          <p:cNvSpPr/>
          <p:nvPr/>
        </p:nvSpPr>
        <p:spPr>
          <a:xfrm>
            <a:off x="6738938" y="4870450"/>
            <a:ext cx="954087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720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楷体_GB2312" pitchFamily="49" charset="-122"/>
            </a:endParaRPr>
          </a:p>
        </p:txBody>
      </p:sp>
      <p:sp>
        <p:nvSpPr>
          <p:cNvPr id="10275" name="文本框 10274"/>
          <p:cNvSpPr txBox="1"/>
          <p:nvPr/>
        </p:nvSpPr>
        <p:spPr>
          <a:xfrm>
            <a:off x="1479550" y="2011363"/>
            <a:ext cx="91440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提示：</a:t>
            </a:r>
            <a:r>
              <a:rPr lang="en-US" altLang="zh-CN" sz="2800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边形的内角和公式是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:(</a:t>
            </a:r>
            <a:r>
              <a:rPr lang="en-US" altLang="zh-CN" sz="2800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-2) ×180°.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>
                                      <p:cBhvr>
                                        <p:cTn id="2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lide(fromBottom)">
                                      <p:cBhvr>
                                        <p:cTn id="32" dur="500"/>
                                        <p:tgtEl>
                                          <p:spTgt spid="10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lide(fromBottom)">
                                      <p:cBhvr>
                                        <p:cTn id="37" dur="5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lide(fromBottom)">
                                      <p:cBhvr>
                                        <p:cTn id="42" dur="5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lide(fromBottom)">
                                      <p:cBhvr>
                                        <p:cTn id="47" dur="500"/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lide(fromBottom)">
                                      <p:cBhvr>
                                        <p:cTn id="52" dur="5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ldLvl="0"/>
      <p:bldP spid="10243" grpId="0" bldLvl="0"/>
      <p:bldP spid="10267" grpId="0" bldLvl="0"/>
      <p:bldP spid="10268" grpId="0" bldLvl="0"/>
      <p:bldP spid="10269" grpId="0" bldLvl="0"/>
      <p:bldP spid="10270" grpId="0" bldLvl="0"/>
      <p:bldP spid="10271" grpId="0" bldLvl="0"/>
      <p:bldP spid="1027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4"/>
          <p:cNvSpPr/>
          <p:nvPr/>
        </p:nvSpPr>
        <p:spPr>
          <a:xfrm>
            <a:off x="692150" y="395288"/>
            <a:ext cx="10775950" cy="733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、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用解析式法与图象法表示等边三角形的周长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l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是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边长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a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的函数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黑体" panose="02010609060101010101" pitchFamily="2" charset="-122"/>
              </a:rPr>
              <a:t>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12290" name="表格 12289"/>
          <p:cNvGraphicFramePr/>
          <p:nvPr/>
        </p:nvGraphicFramePr>
        <p:xfrm>
          <a:off x="1274763" y="3776663"/>
          <a:ext cx="5180013" cy="1223963"/>
        </p:xfrm>
        <a:graphic>
          <a:graphicData uri="http://schemas.openxmlformats.org/drawingml/2006/table">
            <a:tbl>
              <a:tblPr/>
              <a:tblGrid>
                <a:gridCol w="555625"/>
                <a:gridCol w="554038"/>
                <a:gridCol w="557212"/>
                <a:gridCol w="555625"/>
                <a:gridCol w="555625"/>
                <a:gridCol w="554038"/>
                <a:gridCol w="554037"/>
              </a:tblGrid>
              <a:tr h="576263"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i="1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Times New Roman" panose="02020603050405020304" pitchFamily="18" charset="0"/>
                        </a:rPr>
                        <a:t>a</a:t>
                      </a:r>
                      <a:endParaRPr lang="en-US" altLang="x-none" sz="2400" b="0" i="1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Times New Roman" panose="02020603050405020304" pitchFamily="18" charset="0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楷体_GB2312" pitchFamily="49" charset="-122"/>
                        </a:rPr>
                        <a:t>…</a:t>
                      </a:r>
                      <a:endParaRPr lang="en-US" altLang="x-none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楷体_GB2312" pitchFamily="49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楷体_GB2312" pitchFamily="49" charset="-122"/>
                        </a:rPr>
                        <a:t>1</a:t>
                      </a:r>
                      <a:endParaRPr lang="en-US" altLang="x-none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楷体_GB2312" pitchFamily="49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楷体_GB2312" pitchFamily="49" charset="-122"/>
                        </a:rPr>
                        <a:t>2</a:t>
                      </a:r>
                      <a:endParaRPr lang="en-US" altLang="x-none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楷体_GB2312" pitchFamily="49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楷体_GB2312" pitchFamily="49" charset="-122"/>
                        </a:rPr>
                        <a:t>3</a:t>
                      </a:r>
                      <a:endParaRPr lang="en-US" altLang="x-none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楷体_GB2312" pitchFamily="49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楷体_GB2312" pitchFamily="49" charset="-122"/>
                        </a:rPr>
                        <a:t>4</a:t>
                      </a:r>
                      <a:endParaRPr lang="en-US" altLang="x-none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楷体_GB2312" pitchFamily="49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楷体_GB2312" pitchFamily="49" charset="-122"/>
                        </a:rPr>
                        <a:t>…</a:t>
                      </a:r>
                      <a:endParaRPr lang="en-US" altLang="x-none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楷体_GB2312" pitchFamily="49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i="1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Times New Roman" panose="02020603050405020304" pitchFamily="18" charset="0"/>
                        </a:rPr>
                        <a:t>l</a:t>
                      </a:r>
                      <a:endParaRPr lang="en-US" altLang="x-none" sz="2400" b="0" i="1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Times New Roman" panose="02020603050405020304" pitchFamily="18" charset="0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楷体_GB2312" pitchFamily="49" charset="-122"/>
                        </a:rPr>
                        <a:t>…</a:t>
                      </a:r>
                      <a:endParaRPr lang="en-US" altLang="x-none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楷体_GB2312" pitchFamily="49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楷体_GB2312" pitchFamily="49" charset="-122"/>
                        </a:rPr>
                        <a:t>3</a:t>
                      </a:r>
                      <a:endParaRPr lang="en-US" altLang="x-none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楷体_GB2312" pitchFamily="49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楷体_GB2312" pitchFamily="49" charset="-122"/>
                        </a:rPr>
                        <a:t>6</a:t>
                      </a:r>
                      <a:endParaRPr lang="en-US" altLang="x-none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楷体_GB2312" pitchFamily="49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楷体_GB2312" pitchFamily="49" charset="-122"/>
                        </a:rPr>
                        <a:t>9</a:t>
                      </a:r>
                      <a:endParaRPr lang="en-US" altLang="x-none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楷体_GB2312" pitchFamily="49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楷体_GB2312" pitchFamily="49" charset="-122"/>
                        </a:rPr>
                        <a:t>12</a:t>
                      </a:r>
                      <a:endParaRPr lang="en-US" altLang="x-none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楷体_GB2312" pitchFamily="49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 algn="ctr">
                        <a:buFont typeface="Wingdings 2" pitchFamily="2" charset="2"/>
                        <a:buNone/>
                      </a:pPr>
                      <a:r>
                        <a:rPr lang="en-US" altLang="x-none" sz="2400" b="0" dirty="0">
                          <a:latin typeface="Times New Roman" panose="02020603050405020304" pitchFamily="18" charset="0"/>
                          <a:ea typeface="黑体" panose="02010609060101010101" pitchFamily="2" charset="-122"/>
                          <a:sym typeface="楷体_GB2312" pitchFamily="49" charset="-122"/>
                        </a:rPr>
                        <a:t>…</a:t>
                      </a:r>
                      <a:endParaRPr lang="en-US" altLang="x-none" sz="2400" b="0" dirty="0">
                        <a:latin typeface="Times New Roman" panose="02020603050405020304" pitchFamily="18" charset="0"/>
                        <a:ea typeface="黑体" panose="02010609060101010101" pitchFamily="2" charset="-122"/>
                        <a:sym typeface="楷体_GB2312" pitchFamily="49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16" name="Rectangle 1"/>
          <p:cNvSpPr/>
          <p:nvPr/>
        </p:nvSpPr>
        <p:spPr>
          <a:xfrm>
            <a:off x="1009650" y="5224463"/>
            <a:ext cx="3924300" cy="52228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/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描点、连线：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  <a:sym typeface="楷体_GB2312" pitchFamily="49" charset="-122"/>
            </a:endParaRPr>
          </a:p>
        </p:txBody>
      </p:sp>
      <p:sp>
        <p:nvSpPr>
          <p:cNvPr id="12317" name="Rectangle 1"/>
          <p:cNvSpPr/>
          <p:nvPr/>
        </p:nvSpPr>
        <p:spPr>
          <a:xfrm>
            <a:off x="704850" y="3074988"/>
            <a:ext cx="6321425" cy="52228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/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用描点法画函数</a:t>
            </a:r>
            <a:r>
              <a:rPr lang="en-US" altLang="zh-CN" sz="2800" i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l</a:t>
            </a: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=3</a:t>
            </a:r>
            <a:r>
              <a:rPr lang="en-US" altLang="zh-CN" sz="2800" i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a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的图象</a:t>
            </a: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.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  <a:sym typeface="楷体_GB2312" pitchFamily="49" charset="-122"/>
            </a:endParaRPr>
          </a:p>
        </p:txBody>
      </p:sp>
      <p:sp>
        <p:nvSpPr>
          <p:cNvPr id="63519" name="Line 46"/>
          <p:cNvSpPr/>
          <p:nvPr/>
        </p:nvSpPr>
        <p:spPr>
          <a:xfrm>
            <a:off x="6148388" y="5961063"/>
            <a:ext cx="5278437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3520" name="Line 47"/>
          <p:cNvSpPr/>
          <p:nvPr/>
        </p:nvSpPr>
        <p:spPr>
          <a:xfrm flipV="1">
            <a:off x="7235825" y="3113088"/>
            <a:ext cx="0" cy="316865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3521" name="Line 50"/>
          <p:cNvSpPr/>
          <p:nvPr/>
        </p:nvSpPr>
        <p:spPr>
          <a:xfrm>
            <a:off x="7253288" y="4714875"/>
            <a:ext cx="95250" cy="1588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22" name="Line 51"/>
          <p:cNvSpPr/>
          <p:nvPr/>
        </p:nvSpPr>
        <p:spPr>
          <a:xfrm>
            <a:off x="7253288" y="5143500"/>
            <a:ext cx="95250" cy="1588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23" name="Line 52"/>
          <p:cNvSpPr/>
          <p:nvPr/>
        </p:nvSpPr>
        <p:spPr>
          <a:xfrm>
            <a:off x="7235825" y="3857625"/>
            <a:ext cx="95250" cy="1588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24" name="Line 53"/>
          <p:cNvSpPr/>
          <p:nvPr/>
        </p:nvSpPr>
        <p:spPr>
          <a:xfrm>
            <a:off x="7253288" y="5572125"/>
            <a:ext cx="95250" cy="1588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25" name="Text Box 54"/>
          <p:cNvSpPr/>
          <p:nvPr/>
        </p:nvSpPr>
        <p:spPr>
          <a:xfrm>
            <a:off x="6753225" y="5897563"/>
            <a:ext cx="44608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O</a:t>
            </a:r>
            <a:endParaRPr lang="en-US" altLang="zh-CN" sz="2400" i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63526" name="Text Box 57"/>
          <p:cNvSpPr/>
          <p:nvPr/>
        </p:nvSpPr>
        <p:spPr>
          <a:xfrm>
            <a:off x="6792913" y="5386388"/>
            <a:ext cx="4476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Franklin Gothic Book" pitchFamily="2" charset="0"/>
              </a:rPr>
              <a:t>2</a:t>
            </a:r>
            <a:endParaRPr lang="en-US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Franklin Gothic Book" pitchFamily="2" charset="0"/>
            </a:endParaRPr>
          </a:p>
        </p:txBody>
      </p:sp>
      <p:sp>
        <p:nvSpPr>
          <p:cNvPr id="63527" name="Text Box 59"/>
          <p:cNvSpPr/>
          <p:nvPr/>
        </p:nvSpPr>
        <p:spPr>
          <a:xfrm>
            <a:off x="11047413" y="5929313"/>
            <a:ext cx="44608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x</a:t>
            </a:r>
            <a:endParaRPr lang="en-US" altLang="zh-CN" sz="2400" i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63528" name="Text Box 60"/>
          <p:cNvSpPr/>
          <p:nvPr/>
        </p:nvSpPr>
        <p:spPr>
          <a:xfrm>
            <a:off x="7229475" y="2827338"/>
            <a:ext cx="44608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y</a:t>
            </a:r>
            <a:endParaRPr lang="en-US" altLang="zh-CN" sz="2400" i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12328" name="Line 61"/>
          <p:cNvSpPr/>
          <p:nvPr/>
        </p:nvSpPr>
        <p:spPr>
          <a:xfrm flipV="1">
            <a:off x="7902575" y="5373688"/>
            <a:ext cx="19050" cy="584200"/>
          </a:xfrm>
          <a:prstGeom prst="line">
            <a:avLst/>
          </a:prstGeom>
          <a:ln w="254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29" name="Line 62"/>
          <p:cNvSpPr/>
          <p:nvPr/>
        </p:nvSpPr>
        <p:spPr>
          <a:xfrm>
            <a:off x="7235825" y="5373688"/>
            <a:ext cx="684213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30" name="椭圆 19"/>
          <p:cNvSpPr/>
          <p:nvPr/>
        </p:nvSpPr>
        <p:spPr>
          <a:xfrm>
            <a:off x="7807325" y="5303838"/>
            <a:ext cx="190500" cy="142875"/>
          </a:xfrm>
          <a:prstGeom prst="ellipse">
            <a:avLst/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 eaLnBrk="0" hangingPunct="0"/>
            <a:endParaRPr lang="zh-CN" altLang="en-US" sz="2400" dirty="0">
              <a:solidFill>
                <a:srgbClr val="FFFFFF"/>
              </a:solidFill>
              <a:latin typeface="Times New Roman" panose="02020603050405020304" pitchFamily="18" charset="0"/>
              <a:ea typeface="黑体" panose="02010609060101010101" pitchFamily="2" charset="-122"/>
              <a:sym typeface="黑体" panose="02010609060101010101" pitchFamily="2" charset="-122"/>
            </a:endParaRPr>
          </a:p>
        </p:txBody>
      </p:sp>
      <p:sp>
        <p:nvSpPr>
          <p:cNvPr id="63532" name="Line 52"/>
          <p:cNvSpPr/>
          <p:nvPr/>
        </p:nvSpPr>
        <p:spPr>
          <a:xfrm>
            <a:off x="7235825" y="4286250"/>
            <a:ext cx="95250" cy="1588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33" name="Line 49"/>
          <p:cNvSpPr/>
          <p:nvPr/>
        </p:nvSpPr>
        <p:spPr>
          <a:xfrm flipH="1" flipV="1">
            <a:off x="8512175" y="5818188"/>
            <a:ext cx="1588" cy="1524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34" name="Line 49"/>
          <p:cNvSpPr/>
          <p:nvPr/>
        </p:nvSpPr>
        <p:spPr>
          <a:xfrm flipH="1" flipV="1">
            <a:off x="7902575" y="5818188"/>
            <a:ext cx="1588" cy="1524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35" name="Line 49"/>
          <p:cNvSpPr/>
          <p:nvPr/>
        </p:nvSpPr>
        <p:spPr>
          <a:xfrm flipH="1" flipV="1">
            <a:off x="6588125" y="5818188"/>
            <a:ext cx="0" cy="1524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36" name="Line 49"/>
          <p:cNvSpPr/>
          <p:nvPr/>
        </p:nvSpPr>
        <p:spPr>
          <a:xfrm flipH="1" flipV="1">
            <a:off x="10569575" y="5808663"/>
            <a:ext cx="1588" cy="1524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37" name="Line 49"/>
          <p:cNvSpPr/>
          <p:nvPr/>
        </p:nvSpPr>
        <p:spPr>
          <a:xfrm flipH="1" flipV="1">
            <a:off x="9902825" y="5808663"/>
            <a:ext cx="0" cy="1524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38" name="Line 49"/>
          <p:cNvSpPr/>
          <p:nvPr/>
        </p:nvSpPr>
        <p:spPr>
          <a:xfrm flipH="1" flipV="1">
            <a:off x="9236075" y="5818188"/>
            <a:ext cx="1588" cy="1524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39" name="Text Box 57"/>
          <p:cNvSpPr/>
          <p:nvPr/>
        </p:nvSpPr>
        <p:spPr>
          <a:xfrm>
            <a:off x="7650163" y="5970588"/>
            <a:ext cx="4476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Franklin Gothic Book" pitchFamily="2" charset="0"/>
              </a:rPr>
              <a:t>1</a:t>
            </a:r>
            <a:endParaRPr lang="en-US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Franklin Gothic Book" pitchFamily="2" charset="0"/>
            </a:endParaRPr>
          </a:p>
        </p:txBody>
      </p:sp>
      <p:sp>
        <p:nvSpPr>
          <p:cNvPr id="12339" name="Line 61"/>
          <p:cNvSpPr/>
          <p:nvPr/>
        </p:nvSpPr>
        <p:spPr>
          <a:xfrm flipH="1" flipV="1">
            <a:off x="8497888" y="4725988"/>
            <a:ext cx="14287" cy="1203325"/>
          </a:xfrm>
          <a:prstGeom prst="line">
            <a:avLst/>
          </a:prstGeom>
          <a:ln w="254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40" name="Line 61"/>
          <p:cNvSpPr/>
          <p:nvPr/>
        </p:nvSpPr>
        <p:spPr>
          <a:xfrm flipV="1">
            <a:off x="9236075" y="4078288"/>
            <a:ext cx="26988" cy="1873250"/>
          </a:xfrm>
          <a:prstGeom prst="line">
            <a:avLst/>
          </a:prstGeom>
          <a:ln w="254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41" name="Line 61"/>
          <p:cNvSpPr/>
          <p:nvPr/>
        </p:nvSpPr>
        <p:spPr>
          <a:xfrm flipH="1" flipV="1">
            <a:off x="9839325" y="3502025"/>
            <a:ext cx="63500" cy="2447925"/>
          </a:xfrm>
          <a:prstGeom prst="line">
            <a:avLst/>
          </a:prstGeom>
          <a:ln w="254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42" name="Line 62"/>
          <p:cNvSpPr/>
          <p:nvPr/>
        </p:nvSpPr>
        <p:spPr>
          <a:xfrm>
            <a:off x="7235825" y="4714875"/>
            <a:ext cx="1262063" cy="11113"/>
          </a:xfrm>
          <a:prstGeom prst="line">
            <a:avLst/>
          </a:prstGeom>
          <a:ln w="254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43" name="Line 62"/>
          <p:cNvSpPr/>
          <p:nvPr/>
        </p:nvSpPr>
        <p:spPr>
          <a:xfrm>
            <a:off x="7235825" y="4071938"/>
            <a:ext cx="2027238" cy="6350"/>
          </a:xfrm>
          <a:prstGeom prst="line">
            <a:avLst/>
          </a:prstGeom>
          <a:ln w="254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44" name="Line 62"/>
          <p:cNvSpPr/>
          <p:nvPr/>
        </p:nvSpPr>
        <p:spPr>
          <a:xfrm>
            <a:off x="7235825" y="3500438"/>
            <a:ext cx="2687638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3546" name="Text Box 57"/>
          <p:cNvSpPr/>
          <p:nvPr/>
        </p:nvSpPr>
        <p:spPr>
          <a:xfrm>
            <a:off x="8315325" y="5970588"/>
            <a:ext cx="44608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Franklin Gothic Book" pitchFamily="2" charset="0"/>
              </a:rPr>
              <a:t>2</a:t>
            </a:r>
            <a:endParaRPr lang="en-US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Franklin Gothic Book" pitchFamily="2" charset="0"/>
            </a:endParaRPr>
          </a:p>
        </p:txBody>
      </p:sp>
      <p:sp>
        <p:nvSpPr>
          <p:cNvPr id="63547" name="Text Box 57"/>
          <p:cNvSpPr/>
          <p:nvPr/>
        </p:nvSpPr>
        <p:spPr>
          <a:xfrm>
            <a:off x="9039225" y="5970588"/>
            <a:ext cx="44608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Franklin Gothic Book" pitchFamily="2" charset="0"/>
              </a:rPr>
              <a:t>3</a:t>
            </a:r>
            <a:endParaRPr lang="en-US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Franklin Gothic Book" pitchFamily="2" charset="0"/>
            </a:endParaRPr>
          </a:p>
        </p:txBody>
      </p:sp>
      <p:sp>
        <p:nvSpPr>
          <p:cNvPr id="63548" name="Text Box 57"/>
          <p:cNvSpPr/>
          <p:nvPr/>
        </p:nvSpPr>
        <p:spPr>
          <a:xfrm>
            <a:off x="9705975" y="5970588"/>
            <a:ext cx="44608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Franklin Gothic Book" pitchFamily="2" charset="0"/>
              </a:rPr>
              <a:t>4</a:t>
            </a:r>
            <a:endParaRPr lang="en-US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Franklin Gothic Book" pitchFamily="2" charset="0"/>
            </a:endParaRPr>
          </a:p>
        </p:txBody>
      </p:sp>
      <p:sp>
        <p:nvSpPr>
          <p:cNvPr id="63549" name="Text Box 57"/>
          <p:cNvSpPr/>
          <p:nvPr/>
        </p:nvSpPr>
        <p:spPr>
          <a:xfrm>
            <a:off x="10372725" y="5970588"/>
            <a:ext cx="44608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Franklin Gothic Book" pitchFamily="2" charset="0"/>
              </a:rPr>
              <a:t>5</a:t>
            </a:r>
            <a:endParaRPr lang="en-US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Franklin Gothic Book" pitchFamily="2" charset="0"/>
            </a:endParaRPr>
          </a:p>
        </p:txBody>
      </p:sp>
      <p:sp>
        <p:nvSpPr>
          <p:cNvPr id="63550" name="Text Box 57"/>
          <p:cNvSpPr/>
          <p:nvPr/>
        </p:nvSpPr>
        <p:spPr>
          <a:xfrm>
            <a:off x="6792913" y="4100513"/>
            <a:ext cx="4476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Franklin Gothic Book" pitchFamily="2" charset="0"/>
              </a:rPr>
              <a:t>8</a:t>
            </a:r>
            <a:endParaRPr lang="en-US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Franklin Gothic Book" pitchFamily="2" charset="0"/>
            </a:endParaRPr>
          </a:p>
        </p:txBody>
      </p:sp>
      <p:sp>
        <p:nvSpPr>
          <p:cNvPr id="63551" name="Text Box 57"/>
          <p:cNvSpPr/>
          <p:nvPr/>
        </p:nvSpPr>
        <p:spPr>
          <a:xfrm>
            <a:off x="6792913" y="4543425"/>
            <a:ext cx="4476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Franklin Gothic Book" pitchFamily="2" charset="0"/>
              </a:rPr>
              <a:t>6</a:t>
            </a:r>
            <a:endParaRPr lang="en-US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Franklin Gothic Book" pitchFamily="2" charset="0"/>
            </a:endParaRPr>
          </a:p>
        </p:txBody>
      </p:sp>
      <p:sp>
        <p:nvSpPr>
          <p:cNvPr id="63552" name="Text Box 57"/>
          <p:cNvSpPr/>
          <p:nvPr/>
        </p:nvSpPr>
        <p:spPr>
          <a:xfrm>
            <a:off x="6792913" y="4957763"/>
            <a:ext cx="4476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Franklin Gothic Book" pitchFamily="2" charset="0"/>
              </a:rPr>
              <a:t>4</a:t>
            </a:r>
            <a:endParaRPr lang="en-US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Franklin Gothic Book" pitchFamily="2" charset="0"/>
            </a:endParaRPr>
          </a:p>
        </p:txBody>
      </p:sp>
      <p:sp>
        <p:nvSpPr>
          <p:cNvPr id="63553" name="Text Box 57"/>
          <p:cNvSpPr/>
          <p:nvPr/>
        </p:nvSpPr>
        <p:spPr>
          <a:xfrm>
            <a:off x="6618288" y="3671888"/>
            <a:ext cx="64928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Franklin Gothic Book" pitchFamily="2" charset="0"/>
              </a:rPr>
              <a:t>10</a:t>
            </a:r>
            <a:endParaRPr lang="en-US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Franklin Gothic Book" pitchFamily="2" charset="0"/>
            </a:endParaRPr>
          </a:p>
        </p:txBody>
      </p:sp>
      <p:sp>
        <p:nvSpPr>
          <p:cNvPr id="12353" name="椭圆 48"/>
          <p:cNvSpPr/>
          <p:nvPr/>
        </p:nvSpPr>
        <p:spPr>
          <a:xfrm>
            <a:off x="8416925" y="4614863"/>
            <a:ext cx="190500" cy="142875"/>
          </a:xfrm>
          <a:prstGeom prst="ellipse">
            <a:avLst/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 eaLnBrk="0" hangingPunct="0"/>
            <a:endParaRPr lang="zh-CN" altLang="en-US" sz="2400" dirty="0">
              <a:solidFill>
                <a:srgbClr val="FFFFFF"/>
              </a:solidFill>
              <a:latin typeface="Times New Roman" panose="02020603050405020304" pitchFamily="18" charset="0"/>
              <a:ea typeface="黑体" panose="02010609060101010101" pitchFamily="2" charset="-122"/>
              <a:sym typeface="黑体" panose="02010609060101010101" pitchFamily="2" charset="-122"/>
            </a:endParaRPr>
          </a:p>
        </p:txBody>
      </p:sp>
      <p:sp>
        <p:nvSpPr>
          <p:cNvPr id="63555" name="Line 52"/>
          <p:cNvSpPr/>
          <p:nvPr/>
        </p:nvSpPr>
        <p:spPr>
          <a:xfrm>
            <a:off x="7235825" y="3500438"/>
            <a:ext cx="9525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556" name="Text Box 57"/>
          <p:cNvSpPr/>
          <p:nvPr/>
        </p:nvSpPr>
        <p:spPr>
          <a:xfrm>
            <a:off x="6634163" y="3243263"/>
            <a:ext cx="6508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0" hangingPunct="0"/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Franklin Gothic Book" pitchFamily="2" charset="0"/>
              </a:rPr>
              <a:t>12</a:t>
            </a:r>
            <a:endParaRPr lang="en-US" altLang="zh-CN" sz="2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Franklin Gothic Book" pitchFamily="2" charset="0"/>
            </a:endParaRPr>
          </a:p>
        </p:txBody>
      </p:sp>
      <p:sp>
        <p:nvSpPr>
          <p:cNvPr id="12356" name="椭圆 21"/>
          <p:cNvSpPr/>
          <p:nvPr/>
        </p:nvSpPr>
        <p:spPr>
          <a:xfrm>
            <a:off x="9807575" y="3400425"/>
            <a:ext cx="190500" cy="142875"/>
          </a:xfrm>
          <a:prstGeom prst="ellipse">
            <a:avLst/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 eaLnBrk="0" hangingPunct="0"/>
            <a:endParaRPr lang="zh-CN" altLang="en-US" sz="2400" dirty="0">
              <a:solidFill>
                <a:srgbClr val="FFFFFF"/>
              </a:solidFill>
              <a:latin typeface="Times New Roman" panose="02020603050405020304" pitchFamily="18" charset="0"/>
              <a:ea typeface="黑体" panose="02010609060101010101" pitchFamily="2" charset="-122"/>
              <a:sym typeface="黑体" panose="02010609060101010101" pitchFamily="2" charset="-122"/>
            </a:endParaRPr>
          </a:p>
        </p:txBody>
      </p:sp>
      <p:sp>
        <p:nvSpPr>
          <p:cNvPr id="12357" name="椭圆 20"/>
          <p:cNvSpPr/>
          <p:nvPr/>
        </p:nvSpPr>
        <p:spPr>
          <a:xfrm>
            <a:off x="9140825" y="4000500"/>
            <a:ext cx="190500" cy="142875"/>
          </a:xfrm>
          <a:prstGeom prst="ellipse">
            <a:avLst/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 eaLnBrk="0" hangingPunct="0"/>
            <a:endParaRPr lang="zh-CN" altLang="en-US" sz="2400" dirty="0">
              <a:solidFill>
                <a:srgbClr val="FFFFFF"/>
              </a:solidFill>
              <a:latin typeface="Times New Roman" panose="02020603050405020304" pitchFamily="18" charset="0"/>
              <a:ea typeface="黑体" panose="02010609060101010101" pitchFamily="2" charset="-122"/>
              <a:sym typeface="黑体" panose="02010609060101010101" pitchFamily="2" charset="-122"/>
            </a:endParaRPr>
          </a:p>
        </p:txBody>
      </p:sp>
      <p:sp>
        <p:nvSpPr>
          <p:cNvPr id="12358" name="Line 63"/>
          <p:cNvSpPr/>
          <p:nvPr/>
        </p:nvSpPr>
        <p:spPr>
          <a:xfrm flipH="1">
            <a:off x="7248525" y="2565400"/>
            <a:ext cx="3551238" cy="3384550"/>
          </a:xfrm>
          <a:prstGeom prst="line">
            <a:avLst/>
          </a:prstGeom>
          <a:ln w="254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59" name="Rectangle 1"/>
          <p:cNvSpPr/>
          <p:nvPr/>
        </p:nvSpPr>
        <p:spPr>
          <a:xfrm>
            <a:off x="687388" y="1565275"/>
            <a:ext cx="10739437" cy="13843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    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解：因为等边三角形的周长</a:t>
            </a:r>
            <a:r>
              <a:rPr lang="en-US" altLang="zh-CN" sz="2800" i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l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是边长</a:t>
            </a:r>
            <a:r>
              <a:rPr lang="en-US" altLang="zh-CN" sz="2800" i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a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的</a:t>
            </a: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3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倍，所以周长</a:t>
            </a:r>
            <a:r>
              <a:rPr lang="en-US" altLang="zh-CN" sz="2800" i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l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与边长</a:t>
            </a:r>
            <a:r>
              <a:rPr lang="en-US" altLang="zh-CN" sz="2800" i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a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的函数关系可表示为</a:t>
            </a:r>
            <a:r>
              <a:rPr lang="en-US" altLang="zh-CN" sz="2800" i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l</a:t>
            </a: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=3</a:t>
            </a:r>
            <a:r>
              <a:rPr lang="en-US" altLang="zh-CN" sz="2800" i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a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（</a:t>
            </a:r>
            <a:r>
              <a:rPr lang="en-US" altLang="zh-CN" sz="2800" i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a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＞</a:t>
            </a: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0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）</a:t>
            </a: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楷体_GB2312" pitchFamily="49" charset="-122"/>
              </a:rPr>
              <a:t>.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2" dur="500"/>
                                        <p:tgtEl>
                                          <p:spTgt spid="1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5" dur="500"/>
                                        <p:tgtEl>
                                          <p:spTgt spid="12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>
                                      <p:cBhvr>
                                        <p:cTn id="2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lide(fromBottom)">
                                      <p:cBhvr>
                                        <p:cTn id="25" dur="500"/>
                                        <p:tgtEl>
                                          <p:spTgt spid="1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30" dur="500"/>
                                        <p:tgtEl>
                                          <p:spTgt spid="12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33" dur="500"/>
                                        <p:tgtEl>
                                          <p:spTgt spid="12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>
                                      <p:cBhvr>
                                        <p:cTn id="38" dur="500"/>
                                        <p:tgtEl>
                                          <p:spTgt spid="12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43" dur="500"/>
                                        <p:tgtEl>
                                          <p:spTgt spid="1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46" dur="500"/>
                                        <p:tgtEl>
                                          <p:spTgt spid="1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57" dur="500"/>
                                        <p:tgtEl>
                                          <p:spTgt spid="1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60" dur="500"/>
                                        <p:tgtEl>
                                          <p:spTgt spid="12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87" dur="500"/>
                                        <p:tgtEl>
                                          <p:spTgt spid="1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/>
      <p:bldP spid="12316" grpId="0" bldLvl="0"/>
      <p:bldP spid="12317" grpId="0" bldLvl="0"/>
      <p:bldP spid="12330" grpId="0" bldLvl="0" animBg="1"/>
      <p:bldP spid="12353" grpId="0" bldLvl="0" animBg="1"/>
      <p:bldP spid="12356" grpId="0" bldLvl="0" animBg="1"/>
      <p:bldP spid="12357" grpId="0" bldLvl="0" animBg="1"/>
      <p:bldP spid="12359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文本框 1"/>
          <p:cNvSpPr txBox="1"/>
          <p:nvPr/>
        </p:nvSpPr>
        <p:spPr>
          <a:xfrm>
            <a:off x="617538" y="320675"/>
            <a:ext cx="11085512" cy="18875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r>
              <a:rPr lang="en-US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一条小船沿直线向码头匀速前进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在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0min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2min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4min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6min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时，测得小船与码头的距离分别为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200m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150m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100m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50m.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5412" name="AutoShape 8"/>
          <p:cNvSpPr/>
          <p:nvPr/>
        </p:nvSpPr>
        <p:spPr>
          <a:xfrm>
            <a:off x="342900" y="2624138"/>
            <a:ext cx="9407525" cy="2003425"/>
          </a:xfrm>
          <a:prstGeom prst="roundRect">
            <a:avLst>
              <a:gd name="adj" fmla="val 16667"/>
            </a:avLst>
          </a:prstGeom>
          <a:noFill/>
          <a:ln w="28575">
            <a:noFill/>
          </a:ln>
        </p:spPr>
        <p:txBody>
          <a:bodyPr wrap="none" anchor="ctr"/>
          <a:p>
            <a:pPr>
              <a:lnSpc>
                <a:spcPct val="14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）小船与码头的距离是时间的函数吗？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）如果是，写出函数的解析式，并画出函数图象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函数解析式为：</a:t>
            </a:r>
            <a:r>
              <a:rPr lang="zh-CN" altLang="en-US" sz="2800" u="sng" dirty="0">
                <a:latin typeface="Times New Roman" panose="02020603050405020304" pitchFamily="18" charset="0"/>
                <a:ea typeface="黑体" panose="02010609060101010101" pitchFamily="2" charset="-122"/>
              </a:rPr>
              <a:t>                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列表：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4516" name="AutoShape 9"/>
          <p:cNvSpPr/>
          <p:nvPr/>
        </p:nvSpPr>
        <p:spPr>
          <a:xfrm>
            <a:off x="820738" y="4627563"/>
            <a:ext cx="9409112" cy="1611312"/>
          </a:xfrm>
          <a:prstGeom prst="roundRect">
            <a:avLst>
              <a:gd name="adj" fmla="val 16667"/>
            </a:avLst>
          </a:prstGeom>
          <a:noFill/>
          <a:ln w="28575">
            <a:noFill/>
          </a:ln>
        </p:spPr>
        <p:txBody>
          <a:bodyPr wrap="none" anchor="ctr"/>
          <a:p>
            <a:pPr algn="ctr"/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3023" name="Text Box 38"/>
          <p:cNvSpPr txBox="1"/>
          <p:nvPr/>
        </p:nvSpPr>
        <p:spPr>
          <a:xfrm>
            <a:off x="1109663" y="5014913"/>
            <a:ext cx="9118600" cy="436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145446" name="表格 145445"/>
          <p:cNvGraphicFramePr/>
          <p:nvPr/>
        </p:nvGraphicFramePr>
        <p:xfrm>
          <a:off x="1492250" y="5229225"/>
          <a:ext cx="7583488" cy="1057275"/>
        </p:xfrm>
        <a:graphic>
          <a:graphicData uri="http://schemas.openxmlformats.org/drawingml/2006/table">
            <a:tbl>
              <a:tblPr/>
              <a:tblGrid>
                <a:gridCol w="1029970"/>
                <a:gridCol w="865505"/>
                <a:gridCol w="949325"/>
                <a:gridCol w="947738"/>
                <a:gridCol w="947737"/>
                <a:gridCol w="947738"/>
              </a:tblGrid>
              <a:tr h="518160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 t/min</a:t>
                      </a:r>
                      <a:endParaRPr lang="en-US" altLang="zh-CN" sz="2800" b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 0</a:t>
                      </a:r>
                      <a:endParaRPr lang="en-US" altLang="zh-CN" sz="2800" b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 2</a:t>
                      </a:r>
                      <a:endParaRPr lang="en-US" altLang="zh-CN" sz="2800" b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 4</a:t>
                      </a:r>
                      <a:endParaRPr lang="en-US" altLang="zh-CN" sz="2800" b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 6</a:t>
                      </a:r>
                      <a:endParaRPr lang="en-US" altLang="zh-CN" sz="2800" b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……</a:t>
                      </a:r>
                      <a:endParaRPr lang="en-US" altLang="zh-CN" sz="2800" b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  </a:t>
                      </a:r>
                      <a:r>
                        <a:rPr lang="en-US" altLang="zh-CN" sz="2800" b="0" err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s/m</a:t>
                      </a:r>
                      <a:endParaRPr lang="en-US" altLang="zh-CN" sz="2800" b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200</a:t>
                      </a:r>
                      <a:endParaRPr lang="en-US" altLang="zh-CN" sz="2800" b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150</a:t>
                      </a:r>
                      <a:endParaRPr lang="en-US" altLang="zh-CN" sz="2800" b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100</a:t>
                      </a:r>
                      <a:endParaRPr lang="en-US" altLang="zh-CN" sz="2800" b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50</a:t>
                      </a:r>
                      <a:endParaRPr lang="en-US" altLang="zh-CN" sz="2800" b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……</a:t>
                      </a:r>
                      <a:endParaRPr lang="en-US" altLang="zh-CN" sz="2800" b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5448" name="矩形 145447"/>
          <p:cNvSpPr/>
          <p:nvPr/>
        </p:nvSpPr>
        <p:spPr>
          <a:xfrm>
            <a:off x="1536700" y="2976563"/>
            <a:ext cx="787400" cy="358775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 wrap="none" anchor="ctr"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是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5450" name="矩形 145449"/>
          <p:cNvSpPr/>
          <p:nvPr/>
        </p:nvSpPr>
        <p:spPr>
          <a:xfrm>
            <a:off x="3049588" y="3967163"/>
            <a:ext cx="1939925" cy="385762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 wrap="none" anchor="ctr"/>
          <a:p>
            <a:pPr algn="ctr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s = 200-25t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5451" name="云形标注 145450"/>
          <p:cNvSpPr/>
          <p:nvPr/>
        </p:nvSpPr>
        <p:spPr>
          <a:xfrm>
            <a:off x="6327775" y="3967163"/>
            <a:ext cx="6451600" cy="1477963"/>
          </a:xfrm>
          <a:prstGeom prst="cloudCallout">
            <a:avLst>
              <a:gd name="adj1" fmla="val -77270"/>
              <a:gd name="adj2" fmla="val 45196"/>
            </a:avLst>
          </a:prstGeom>
          <a:solidFill>
            <a:schemeClr val="accent5">
              <a:lumMod val="90000"/>
            </a:schemeClr>
          </a:solidFill>
          <a:ln w="9525">
            <a:solidFill>
              <a:schemeClr val="tx1"/>
            </a:solidFill>
          </a:ln>
          <a:effectLst>
            <a:prstShdw prst="shdw17" dist="17961" dir="2699999">
              <a:schemeClr val="accent1">
                <a:gamma/>
                <a:shade val="60000"/>
                <a:invGamma/>
              </a:schemeClr>
            </a:prstShdw>
          </a:effectLst>
        </p:spPr>
        <p:txBody>
          <a:bodyPr/>
          <a:p>
            <a:pPr algn="ctr"/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船速度为（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200-150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）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÷2=25m/min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algn="ctr"/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s=200-25t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algn="ctr"/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algn="ctr"/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45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54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5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5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5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5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45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2" grpId="0"/>
      <p:bldP spid="43023" grpId="0" bldLvl="0"/>
      <p:bldP spid="145448" grpId="0" bldLvl="0" animBg="1"/>
      <p:bldP spid="145450" grpId="0" bldLvl="0" animBg="1"/>
      <p:bldP spid="145451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23" name="Text Box 38"/>
          <p:cNvSpPr txBox="1"/>
          <p:nvPr/>
        </p:nvSpPr>
        <p:spPr>
          <a:xfrm>
            <a:off x="1970088" y="4872038"/>
            <a:ext cx="9120187" cy="384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80000"/>
              </a:lnSpc>
              <a:spcBef>
                <a:spcPct val="20000"/>
              </a:spcBef>
            </a:pPr>
            <a:endParaRPr lang="zh-CN" altLang="en-US" sz="2400" dirty="0">
              <a:latin typeface="Arial" panose="020B0604020202020204" pitchFamily="34" charset="0"/>
            </a:endParaRPr>
          </a:p>
        </p:txBody>
      </p:sp>
      <p:graphicFrame>
        <p:nvGraphicFramePr>
          <p:cNvPr id="146443" name="表格 146442"/>
          <p:cNvGraphicFramePr/>
          <p:nvPr/>
        </p:nvGraphicFramePr>
        <p:xfrm>
          <a:off x="2065338" y="1560513"/>
          <a:ext cx="7983538" cy="3957638"/>
        </p:xfrm>
        <a:graphic>
          <a:graphicData uri="http://schemas.openxmlformats.org/drawingml/2006/table">
            <a:tbl>
              <a:tblPr/>
              <a:tblGrid>
                <a:gridCol w="596900"/>
                <a:gridCol w="598488"/>
                <a:gridCol w="598487"/>
                <a:gridCol w="566738"/>
                <a:gridCol w="630237"/>
                <a:gridCol w="609600"/>
                <a:gridCol w="588963"/>
                <a:gridCol w="609600"/>
                <a:gridCol w="590550"/>
                <a:gridCol w="598487"/>
              </a:tblGrid>
              <a:tr h="563563"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562"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563"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562"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563"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562"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Clr>
                          <a:schemeClr val="hlink"/>
                        </a:buClr>
                        <a:buNone/>
                      </a:pPr>
                      <a:endParaRPr lang="zh-CN" altLang="zh-CN" sz="3100" dirty="0">
                        <a:latin typeface="Arial Black" panose="020B0A040201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2"/>
                      </a:solidFill>
                      <a:prstDash val="sysDash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5629" name="Text Box 121"/>
          <p:cNvSpPr txBox="1"/>
          <p:nvPr/>
        </p:nvSpPr>
        <p:spPr>
          <a:xfrm>
            <a:off x="9648825" y="4943475"/>
            <a:ext cx="11525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i="1">
                <a:latin typeface="Times New Roman" panose="02020603050405020304" pitchFamily="18" charset="0"/>
              </a:rPr>
              <a:t>t/</a:t>
            </a:r>
            <a:r>
              <a:rPr lang="en-US" altLang="zh-CN" sz="2400">
                <a:latin typeface="Times New Roman" panose="02020603050405020304" pitchFamily="18" charset="0"/>
              </a:rPr>
              <a:t>min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65630" name="Text Box 122"/>
          <p:cNvSpPr txBox="1"/>
          <p:nvPr/>
        </p:nvSpPr>
        <p:spPr>
          <a:xfrm>
            <a:off x="2162175" y="1487488"/>
            <a:ext cx="14398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i="1">
                <a:latin typeface="Times New Roman" panose="02020603050405020304" pitchFamily="18" charset="0"/>
              </a:rPr>
              <a:t>  </a:t>
            </a:r>
            <a:r>
              <a:rPr lang="en-US" altLang="zh-CN" sz="3200" i="1" dirty="0" err="1">
                <a:latin typeface="Times New Roman" panose="02020603050405020304" pitchFamily="18" charset="0"/>
              </a:rPr>
              <a:t>s/</a:t>
            </a:r>
            <a:r>
              <a:rPr lang="en-US" altLang="zh-CN" sz="3200" dirty="0" err="1">
                <a:latin typeface="Times New Roman" panose="02020603050405020304" pitchFamily="18" charset="0"/>
              </a:rPr>
              <a:t>m</a:t>
            </a:r>
            <a:endParaRPr lang="en-US" altLang="zh-CN" sz="3200" dirty="0" err="1">
              <a:latin typeface="Times New Roman" panose="02020603050405020304" pitchFamily="18" charset="0"/>
            </a:endParaRPr>
          </a:p>
        </p:txBody>
      </p:sp>
      <p:sp>
        <p:nvSpPr>
          <p:cNvPr id="65631" name="Line 119"/>
          <p:cNvSpPr/>
          <p:nvPr/>
        </p:nvSpPr>
        <p:spPr>
          <a:xfrm rot="-5400000">
            <a:off x="1838325" y="3460750"/>
            <a:ext cx="36576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5632" name="Line 120"/>
          <p:cNvSpPr/>
          <p:nvPr/>
        </p:nvSpPr>
        <p:spPr>
          <a:xfrm>
            <a:off x="1873250" y="4935538"/>
            <a:ext cx="8532813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5633" name="Text Box 123"/>
          <p:cNvSpPr txBox="1"/>
          <p:nvPr/>
        </p:nvSpPr>
        <p:spPr>
          <a:xfrm>
            <a:off x="3221038" y="4916488"/>
            <a:ext cx="449262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 i="1">
                <a:latin typeface="Times New Roman" panose="02020603050405020304" pitchFamily="18" charset="0"/>
              </a:rPr>
              <a:t>O</a:t>
            </a:r>
            <a:endParaRPr lang="en-US" altLang="zh-CN" sz="1800" i="1">
              <a:latin typeface="Times New Roman" panose="02020603050405020304" pitchFamily="18" charset="0"/>
            </a:endParaRPr>
          </a:p>
        </p:txBody>
      </p:sp>
      <p:sp>
        <p:nvSpPr>
          <p:cNvPr id="65634" name="Text Box 123"/>
          <p:cNvSpPr txBox="1"/>
          <p:nvPr/>
        </p:nvSpPr>
        <p:spPr>
          <a:xfrm>
            <a:off x="4052888" y="4937125"/>
            <a:ext cx="4492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>
                <a:latin typeface="Times New Roman" panose="02020603050405020304" pitchFamily="18" charset="0"/>
              </a:rPr>
              <a:t>1</a:t>
            </a:r>
            <a:endParaRPr lang="en-US" altLang="zh-CN" sz="1800">
              <a:latin typeface="Times New Roman" panose="02020603050405020304" pitchFamily="18" charset="0"/>
            </a:endParaRPr>
          </a:p>
        </p:txBody>
      </p:sp>
      <p:sp>
        <p:nvSpPr>
          <p:cNvPr id="65635" name="Text Box 123"/>
          <p:cNvSpPr txBox="1"/>
          <p:nvPr/>
        </p:nvSpPr>
        <p:spPr>
          <a:xfrm>
            <a:off x="4819650" y="4937125"/>
            <a:ext cx="4476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>
                <a:latin typeface="Times New Roman" panose="02020603050405020304" pitchFamily="18" charset="0"/>
              </a:rPr>
              <a:t>2</a:t>
            </a:r>
            <a:endParaRPr lang="en-US" altLang="zh-CN" sz="1800">
              <a:latin typeface="Times New Roman" panose="02020603050405020304" pitchFamily="18" charset="0"/>
            </a:endParaRPr>
          </a:p>
        </p:txBody>
      </p:sp>
      <p:sp>
        <p:nvSpPr>
          <p:cNvPr id="65636" name="Text Box 123"/>
          <p:cNvSpPr txBox="1"/>
          <p:nvPr/>
        </p:nvSpPr>
        <p:spPr>
          <a:xfrm>
            <a:off x="5684838" y="4937125"/>
            <a:ext cx="4476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>
                <a:latin typeface="Times New Roman" panose="02020603050405020304" pitchFamily="18" charset="0"/>
              </a:rPr>
              <a:t>3</a:t>
            </a:r>
            <a:endParaRPr lang="en-US" altLang="zh-CN" sz="1800">
              <a:latin typeface="Times New Roman" panose="02020603050405020304" pitchFamily="18" charset="0"/>
            </a:endParaRPr>
          </a:p>
        </p:txBody>
      </p:sp>
      <p:sp>
        <p:nvSpPr>
          <p:cNvPr id="65637" name="Text Box 123"/>
          <p:cNvSpPr txBox="1"/>
          <p:nvPr/>
        </p:nvSpPr>
        <p:spPr>
          <a:xfrm>
            <a:off x="6453188" y="4937125"/>
            <a:ext cx="4476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>
                <a:latin typeface="Times New Roman" panose="02020603050405020304" pitchFamily="18" charset="0"/>
              </a:rPr>
              <a:t>4</a:t>
            </a:r>
            <a:endParaRPr lang="en-US" altLang="zh-CN" sz="1800">
              <a:latin typeface="Times New Roman" panose="02020603050405020304" pitchFamily="18" charset="0"/>
            </a:endParaRPr>
          </a:p>
        </p:txBody>
      </p:sp>
      <p:sp>
        <p:nvSpPr>
          <p:cNvPr id="65638" name="Text Box 123"/>
          <p:cNvSpPr txBox="1"/>
          <p:nvPr/>
        </p:nvSpPr>
        <p:spPr>
          <a:xfrm>
            <a:off x="7218363" y="4937125"/>
            <a:ext cx="4492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>
                <a:latin typeface="Times New Roman" panose="02020603050405020304" pitchFamily="18" charset="0"/>
              </a:rPr>
              <a:t>5</a:t>
            </a:r>
            <a:endParaRPr lang="en-US" altLang="zh-CN" sz="1800">
              <a:latin typeface="Times New Roman" panose="02020603050405020304" pitchFamily="18" charset="0"/>
            </a:endParaRPr>
          </a:p>
        </p:txBody>
      </p:sp>
      <p:sp>
        <p:nvSpPr>
          <p:cNvPr id="65639" name="Text Box 123"/>
          <p:cNvSpPr txBox="1"/>
          <p:nvPr/>
        </p:nvSpPr>
        <p:spPr>
          <a:xfrm>
            <a:off x="7986713" y="4937125"/>
            <a:ext cx="4492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>
                <a:latin typeface="Times New Roman" panose="02020603050405020304" pitchFamily="18" charset="0"/>
              </a:rPr>
              <a:t>6</a:t>
            </a:r>
            <a:endParaRPr lang="en-US" altLang="zh-CN" sz="1800">
              <a:latin typeface="Times New Roman" panose="02020603050405020304" pitchFamily="18" charset="0"/>
            </a:endParaRPr>
          </a:p>
        </p:txBody>
      </p:sp>
      <p:sp>
        <p:nvSpPr>
          <p:cNvPr id="65640" name="Text Box 123"/>
          <p:cNvSpPr txBox="1"/>
          <p:nvPr/>
        </p:nvSpPr>
        <p:spPr>
          <a:xfrm>
            <a:off x="8755063" y="4937125"/>
            <a:ext cx="4492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>
                <a:latin typeface="Times New Roman" panose="02020603050405020304" pitchFamily="18" charset="0"/>
              </a:rPr>
              <a:t>7</a:t>
            </a:r>
            <a:endParaRPr lang="en-US" altLang="zh-CN" sz="1800">
              <a:latin typeface="Times New Roman" panose="02020603050405020304" pitchFamily="18" charset="0"/>
            </a:endParaRPr>
          </a:p>
        </p:txBody>
      </p:sp>
      <p:sp>
        <p:nvSpPr>
          <p:cNvPr id="65641" name="Text Box 123"/>
          <p:cNvSpPr txBox="1"/>
          <p:nvPr/>
        </p:nvSpPr>
        <p:spPr>
          <a:xfrm>
            <a:off x="9618663" y="4937125"/>
            <a:ext cx="4492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en-US" altLang="zh-CN" sz="1800" dirty="0">
              <a:latin typeface="Times New Roman" panose="02020603050405020304" pitchFamily="18" charset="0"/>
            </a:endParaRPr>
          </a:p>
        </p:txBody>
      </p:sp>
      <p:sp>
        <p:nvSpPr>
          <p:cNvPr id="65642" name="Text Box 123"/>
          <p:cNvSpPr txBox="1"/>
          <p:nvPr/>
        </p:nvSpPr>
        <p:spPr>
          <a:xfrm>
            <a:off x="2833688" y="4071938"/>
            <a:ext cx="9271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>
                <a:latin typeface="Times New Roman" panose="02020603050405020304" pitchFamily="18" charset="0"/>
              </a:rPr>
              <a:t>  50</a:t>
            </a:r>
            <a:endParaRPr lang="en-US" altLang="zh-CN" sz="1800">
              <a:latin typeface="Times New Roman" panose="02020603050405020304" pitchFamily="18" charset="0"/>
            </a:endParaRPr>
          </a:p>
        </p:txBody>
      </p:sp>
      <p:sp>
        <p:nvSpPr>
          <p:cNvPr id="65643" name="Text Box 123"/>
          <p:cNvSpPr txBox="1"/>
          <p:nvPr/>
        </p:nvSpPr>
        <p:spPr>
          <a:xfrm>
            <a:off x="2928938" y="3489325"/>
            <a:ext cx="9271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>
                <a:latin typeface="Times New Roman" panose="02020603050405020304" pitchFamily="18" charset="0"/>
              </a:rPr>
              <a:t>100</a:t>
            </a:r>
            <a:endParaRPr lang="en-US" altLang="zh-CN" sz="1800">
              <a:latin typeface="Times New Roman" panose="02020603050405020304" pitchFamily="18" charset="0"/>
            </a:endParaRPr>
          </a:p>
        </p:txBody>
      </p:sp>
      <p:sp>
        <p:nvSpPr>
          <p:cNvPr id="65644" name="Text Box 123"/>
          <p:cNvSpPr txBox="1"/>
          <p:nvPr/>
        </p:nvSpPr>
        <p:spPr>
          <a:xfrm>
            <a:off x="2738438" y="2913063"/>
            <a:ext cx="9271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>
                <a:latin typeface="Times New Roman" panose="02020603050405020304" pitchFamily="18" charset="0"/>
              </a:rPr>
              <a:t>  150</a:t>
            </a:r>
            <a:endParaRPr lang="en-US" altLang="zh-CN" sz="1800">
              <a:latin typeface="Times New Roman" panose="02020603050405020304" pitchFamily="18" charset="0"/>
            </a:endParaRPr>
          </a:p>
        </p:txBody>
      </p:sp>
      <p:sp>
        <p:nvSpPr>
          <p:cNvPr id="65645" name="Text Box 123"/>
          <p:cNvSpPr txBox="1"/>
          <p:nvPr/>
        </p:nvSpPr>
        <p:spPr>
          <a:xfrm>
            <a:off x="2928938" y="2336800"/>
            <a:ext cx="9271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>
                <a:latin typeface="Times New Roman" panose="02020603050405020304" pitchFamily="18" charset="0"/>
              </a:rPr>
              <a:t>200</a:t>
            </a:r>
            <a:endParaRPr lang="en-US" altLang="zh-CN" sz="1800">
              <a:latin typeface="Times New Roman" panose="02020603050405020304" pitchFamily="18" charset="0"/>
            </a:endParaRPr>
          </a:p>
        </p:txBody>
      </p:sp>
      <p:sp>
        <p:nvSpPr>
          <p:cNvPr id="146551" name="流程图: 联系 146550"/>
          <p:cNvSpPr/>
          <p:nvPr/>
        </p:nvSpPr>
        <p:spPr>
          <a:xfrm>
            <a:off x="3505200" y="2566988"/>
            <a:ext cx="192088" cy="144462"/>
          </a:xfrm>
          <a:prstGeom prst="flowChartConnector">
            <a:avLst/>
          </a:prstGeom>
          <a:solidFill>
            <a:srgbClr val="FF0000"/>
          </a:solidFill>
          <a:ln w="9525">
            <a:noFill/>
          </a:ln>
          <a:effectLst>
            <a:prstShdw prst="shdw17" dist="17961" dir="2699999">
              <a:srgbClr val="990000"/>
            </a:prstShdw>
          </a:effectLst>
        </p:spPr>
        <p:txBody>
          <a:bodyPr/>
          <a:p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46552" name="流程图: 联系 146551"/>
          <p:cNvSpPr/>
          <p:nvPr/>
        </p:nvSpPr>
        <p:spPr>
          <a:xfrm>
            <a:off x="5138738" y="3143250"/>
            <a:ext cx="192087" cy="144463"/>
          </a:xfrm>
          <a:prstGeom prst="flowChartConnector">
            <a:avLst/>
          </a:prstGeom>
          <a:solidFill>
            <a:srgbClr val="FF0000"/>
          </a:solidFill>
          <a:ln w="9525">
            <a:noFill/>
          </a:ln>
          <a:effectLst>
            <a:prstShdw prst="shdw17" dist="17961" dir="2699999">
              <a:srgbClr val="990000"/>
            </a:prstShdw>
          </a:effectLst>
        </p:spPr>
        <p:txBody>
          <a:bodyPr/>
          <a:p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46553" name="流程图: 联系 146552"/>
          <p:cNvSpPr/>
          <p:nvPr/>
        </p:nvSpPr>
        <p:spPr>
          <a:xfrm>
            <a:off x="6767513" y="3719513"/>
            <a:ext cx="193675" cy="144462"/>
          </a:xfrm>
          <a:prstGeom prst="flowChartConnector">
            <a:avLst/>
          </a:prstGeom>
          <a:solidFill>
            <a:srgbClr val="FF0000"/>
          </a:solidFill>
          <a:ln w="9525">
            <a:noFill/>
          </a:ln>
          <a:effectLst>
            <a:prstShdw prst="shdw17" dist="17961" dir="2699999">
              <a:srgbClr val="990000"/>
            </a:prstShdw>
          </a:effectLst>
        </p:spPr>
        <p:txBody>
          <a:bodyPr/>
          <a:p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46554" name="流程图: 联系 146553"/>
          <p:cNvSpPr/>
          <p:nvPr/>
        </p:nvSpPr>
        <p:spPr>
          <a:xfrm>
            <a:off x="8402638" y="4295775"/>
            <a:ext cx="192087" cy="144463"/>
          </a:xfrm>
          <a:prstGeom prst="flowChartConnector">
            <a:avLst/>
          </a:prstGeom>
          <a:solidFill>
            <a:srgbClr val="FF0000"/>
          </a:solidFill>
          <a:ln w="9525">
            <a:noFill/>
          </a:ln>
          <a:effectLst>
            <a:prstShdw prst="shdw17" dist="17961" dir="2699999">
              <a:srgbClr val="990000"/>
            </a:prstShdw>
          </a:effectLst>
        </p:spPr>
        <p:txBody>
          <a:bodyPr/>
          <a:p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46555" name="流程图: 联系 146554"/>
          <p:cNvSpPr/>
          <p:nvPr/>
        </p:nvSpPr>
        <p:spPr>
          <a:xfrm>
            <a:off x="9939338" y="4872038"/>
            <a:ext cx="192087" cy="144462"/>
          </a:xfrm>
          <a:prstGeom prst="flowChartConnector">
            <a:avLst/>
          </a:prstGeom>
          <a:solidFill>
            <a:srgbClr val="FF0000"/>
          </a:solidFill>
          <a:ln w="9525">
            <a:noFill/>
          </a:ln>
          <a:effectLst>
            <a:prstShdw prst="shdw17" dist="17961" dir="2699999">
              <a:srgbClr val="990000"/>
            </a:prstShdw>
          </a:effectLst>
        </p:spPr>
        <p:txBody>
          <a:bodyPr/>
          <a:p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46557" name="直接连接符 146556"/>
          <p:cNvSpPr/>
          <p:nvPr/>
        </p:nvSpPr>
        <p:spPr>
          <a:xfrm>
            <a:off x="3602038" y="2640013"/>
            <a:ext cx="6527800" cy="2303462"/>
          </a:xfrm>
          <a:prstGeom prst="line">
            <a:avLst/>
          </a:prstGeom>
          <a:ln w="12700" cap="flat" cmpd="sng">
            <a:solidFill>
              <a:srgbClr val="D779CC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81497A"/>
            </a:prstShdw>
          </a:effectLst>
        </p:spPr>
      </p:sp>
      <p:sp>
        <p:nvSpPr>
          <p:cNvPr id="65652" name="AutoShape 7"/>
          <p:cNvSpPr/>
          <p:nvPr/>
        </p:nvSpPr>
        <p:spPr>
          <a:xfrm>
            <a:off x="1392238" y="676275"/>
            <a:ext cx="1441450" cy="647700"/>
          </a:xfrm>
          <a:prstGeom prst="roundRect">
            <a:avLst>
              <a:gd name="adj" fmla="val 16667"/>
            </a:avLst>
          </a:prstGeom>
          <a:noFill/>
          <a:ln w="28575">
            <a:noFill/>
          </a:ln>
        </p:spPr>
        <p:txBody>
          <a:bodyPr wrap="none" anchor="ctr"/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画图：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6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6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6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6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3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矩形 80"/>
          <p:cNvSpPr/>
          <p:nvPr/>
        </p:nvSpPr>
        <p:spPr>
          <a:xfrm>
            <a:off x="0" y="58738"/>
            <a:ext cx="16240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itchFamily="2" charset="-122"/>
              </a:rPr>
              <a:t>课堂小结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sp>
        <p:nvSpPr>
          <p:cNvPr id="12292" name="Text Box 16"/>
          <p:cNvSpPr txBox="1"/>
          <p:nvPr/>
        </p:nvSpPr>
        <p:spPr>
          <a:xfrm>
            <a:off x="1484313" y="2889250"/>
            <a:ext cx="2497137" cy="952500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函数的表示方法</a:t>
            </a:r>
            <a:endParaRPr lang="zh-CN" altLang="en-US" sz="2800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" name="左大括号 17"/>
          <p:cNvSpPr/>
          <p:nvPr/>
        </p:nvSpPr>
        <p:spPr>
          <a:xfrm>
            <a:off x="4078288" y="1773238"/>
            <a:ext cx="290512" cy="3263900"/>
          </a:xfrm>
          <a:prstGeom prst="leftBrace">
            <a:avLst>
              <a:gd name="adj1" fmla="val 11287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CC0066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2" name="Text Box 16"/>
          <p:cNvSpPr txBox="1"/>
          <p:nvPr/>
        </p:nvSpPr>
        <p:spPr>
          <a:xfrm>
            <a:off x="4368800" y="1385888"/>
            <a:ext cx="5637213" cy="954087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解析式法：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反映了函数与自变量之间的</a:t>
            </a:r>
            <a:r>
              <a:rPr lang="zh-CN" altLang="en-US" sz="2800" dirty="0">
                <a:solidFill>
                  <a:srgbClr val="FF66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数量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关系</a:t>
            </a:r>
            <a:endParaRPr lang="zh-CN" altLang="en-US" sz="2800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Text Box 16"/>
          <p:cNvSpPr txBox="1"/>
          <p:nvPr/>
        </p:nvSpPr>
        <p:spPr>
          <a:xfrm>
            <a:off x="4368800" y="3054350"/>
            <a:ext cx="5637213" cy="952500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列表法：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反映了函数与自变量的</a:t>
            </a:r>
            <a:r>
              <a:rPr lang="zh-CN" altLang="en-US" sz="2800" dirty="0">
                <a:solidFill>
                  <a:srgbClr val="FF66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数值对应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关系</a:t>
            </a:r>
            <a:endParaRPr lang="zh-CN" altLang="en-US" sz="2800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Text Box 16"/>
          <p:cNvSpPr txBox="1"/>
          <p:nvPr/>
        </p:nvSpPr>
        <p:spPr>
          <a:xfrm>
            <a:off x="4368800" y="4489450"/>
            <a:ext cx="5865813" cy="952500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图象法：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反映了函数随自变量的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变化而</a:t>
            </a:r>
            <a:r>
              <a:rPr lang="zh-CN" altLang="en-US" sz="2800" dirty="0">
                <a:solidFill>
                  <a:srgbClr val="FF66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变化的规律</a:t>
            </a:r>
            <a:endParaRPr lang="zh-CN" altLang="en-US" sz="2800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 animBg="1"/>
      <p:bldP spid="18" grpId="0" bldLvl="0" animBg="1"/>
      <p:bldP spid="2" grpId="0" bldLvl="0" animBg="1"/>
      <p:bldP spid="3" grpId="0" bldLvl="0" animBg="1"/>
      <p:bldP spid="7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自定义 86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FAA0AA"/>
      </a:accent1>
      <a:accent2>
        <a:srgbClr val="F5E5E4"/>
      </a:accent2>
      <a:accent3>
        <a:srgbClr val="AACED2"/>
      </a:accent3>
      <a:accent4>
        <a:srgbClr val="009FB8"/>
      </a:accent4>
      <a:accent5>
        <a:srgbClr val="FFBBB3"/>
      </a:accent5>
      <a:accent6>
        <a:srgbClr val="515151"/>
      </a:accent6>
      <a:hlink>
        <a:srgbClr val="0563C1"/>
      </a:hlink>
      <a:folHlink>
        <a:srgbClr val="954F72"/>
      </a:folHlink>
    </a:clrScheme>
    <a:fontScheme name="Office 主题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2158</Words>
  <Application>WPS 演示</Application>
  <PresentationFormat>自定义</PresentationFormat>
  <Paragraphs>362</Paragraphs>
  <Slides>17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38" baseType="lpstr">
      <vt:lpstr>Arial</vt:lpstr>
      <vt:lpstr>宋体</vt:lpstr>
      <vt:lpstr>Wingdings</vt:lpstr>
      <vt:lpstr>Calibri</vt:lpstr>
      <vt:lpstr>黑体</vt:lpstr>
      <vt:lpstr>隶书</vt:lpstr>
      <vt:lpstr>微软雅黑</vt:lpstr>
      <vt:lpstr>Times New Roman</vt:lpstr>
      <vt:lpstr>幼圆</vt:lpstr>
      <vt:lpstr>方正姚体</vt:lpstr>
      <vt:lpstr>Arial Black</vt:lpstr>
      <vt:lpstr>楷体_GB2312</vt:lpstr>
      <vt:lpstr>新宋体</vt:lpstr>
      <vt:lpstr>Wingdings 2</vt:lpstr>
      <vt:lpstr>Wingdings</vt:lpstr>
      <vt:lpstr>Franklin Gothic Book</vt:lpstr>
      <vt:lpstr>Century Gothic</vt:lpstr>
      <vt:lpstr>Arial Unicode MS</vt:lpstr>
      <vt:lpstr>NumberOnly</vt:lpstr>
      <vt:lpstr>Office 主题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OfficePLUS</dc:creator>
  <cp:lastModifiedBy>貪戀那縷陽光</cp:lastModifiedBy>
  <cp:revision>363</cp:revision>
  <dcterms:created xsi:type="dcterms:W3CDTF">2015-08-18T02:51:00Z</dcterms:created>
  <dcterms:modified xsi:type="dcterms:W3CDTF">2019-04-11T04:55:49Z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2052-11.3.0.8513</vt:lpwstr>
  </property>
</Properties>
</file>