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9" r:id="rId3"/>
  </p:sldMasterIdLst>
  <p:notesMasterIdLst>
    <p:notesMasterId r:id="rId5"/>
  </p:notesMasterIdLst>
  <p:handoutMasterIdLst>
    <p:handoutMasterId r:id="rId40"/>
  </p:handoutMasterIdLst>
  <p:sldIdLst>
    <p:sldId id="384" r:id="rId4"/>
    <p:sldId id="387" r:id="rId6"/>
    <p:sldId id="350" r:id="rId7"/>
    <p:sldId id="444" r:id="rId8"/>
    <p:sldId id="351" r:id="rId9"/>
    <p:sldId id="386" r:id="rId10"/>
    <p:sldId id="352" r:id="rId11"/>
    <p:sldId id="353" r:id="rId12"/>
    <p:sldId id="354" r:id="rId13"/>
    <p:sldId id="355" r:id="rId14"/>
    <p:sldId id="357" r:id="rId15"/>
    <p:sldId id="359" r:id="rId16"/>
    <p:sldId id="361" r:id="rId17"/>
    <p:sldId id="362" r:id="rId18"/>
    <p:sldId id="363" r:id="rId19"/>
    <p:sldId id="364" r:id="rId20"/>
    <p:sldId id="367" r:id="rId21"/>
    <p:sldId id="368" r:id="rId22"/>
    <p:sldId id="369" r:id="rId23"/>
    <p:sldId id="370" r:id="rId24"/>
    <p:sldId id="371" r:id="rId25"/>
    <p:sldId id="372" r:id="rId26"/>
    <p:sldId id="373" r:id="rId27"/>
    <p:sldId id="374" r:id="rId28"/>
    <p:sldId id="375" r:id="rId29"/>
    <p:sldId id="376" r:id="rId30"/>
    <p:sldId id="377" r:id="rId31"/>
    <p:sldId id="366" r:id="rId32"/>
    <p:sldId id="341" r:id="rId33"/>
    <p:sldId id="378" r:id="rId34"/>
    <p:sldId id="379" r:id="rId35"/>
    <p:sldId id="380" r:id="rId36"/>
    <p:sldId id="381" r:id="rId37"/>
    <p:sldId id="382" r:id="rId38"/>
    <p:sldId id="383" r:id="rId39"/>
  </p:sldIdLst>
  <p:sldSz cx="9144000" cy="5143500"/>
  <p:notesSz cx="6858000" cy="9144000"/>
  <p:embeddedFontLst>
    <p:embeddedFont>
      <p:font typeface="FZXingKai-S04" panose="02010600030101010101"/>
      <p:regular r:id="rId44"/>
    </p:embeddedFont>
    <p:embeddedFont>
      <p:font typeface="微软雅黑" panose="020B0503020204020204" pitchFamily="34" charset="-122"/>
      <p:regular r:id="rId45"/>
    </p:embeddedFont>
    <p:embeddedFont>
      <p:font typeface="黑体" panose="02010609060101010101" pitchFamily="49" charset="-122"/>
      <p:regular r:id="rId46"/>
    </p:embeddedFont>
    <p:embeddedFont>
      <p:font typeface="楷体" panose="02010609060101010101" pitchFamily="49" charset="-122"/>
      <p:regular r:id="rId47"/>
    </p:embeddedFont>
    <p:embeddedFont>
      <p:font typeface="仿宋" panose="02010609060101010101" pitchFamily="49" charset="-122"/>
      <p:regular r:id="rId48"/>
    </p:embeddedFont>
    <p:embeddedFont>
      <p:font typeface="华文新魏" panose="02010800040101010101" pitchFamily="2" charset="-122"/>
      <p:regular r:id="rId49"/>
    </p:embeddedFont>
    <p:embeddedFont>
      <p:font typeface="Calibri" panose="020F0502020204030204" charset="0"/>
      <p:regular r:id="rId50"/>
      <p:bold r:id="rId51"/>
      <p:italic r:id="rId52"/>
      <p:boldItalic r:id="rId53"/>
    </p:embeddedFont>
    <p:embeddedFont>
      <p:font typeface="华文行楷" panose="02010800040101010101" pitchFamily="2" charset="-122"/>
      <p:regular r:id="rId54"/>
    </p:embeddedFont>
  </p:embeddedFontLst>
  <p:custDataLst>
    <p:tags r:id="rId55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0775"/>
  </p:normalViewPr>
  <p:slideViewPr>
    <p:cSldViewPr snapToGrid="0" showGuides="1">
      <p:cViewPr varScale="1">
        <p:scale>
          <a:sx n="105" d="100"/>
          <a:sy n="105" d="100"/>
        </p:scale>
        <p:origin x="-540" y="-84"/>
      </p:cViewPr>
      <p:guideLst>
        <p:guide orient="horz" pos="1620"/>
        <p:guide pos="28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5" Type="http://schemas.openxmlformats.org/officeDocument/2006/relationships/tags" Target="tags/tag15.xml"/><Relationship Id="rId54" Type="http://schemas.openxmlformats.org/officeDocument/2006/relationships/font" Target="fonts/font11.fntdata"/><Relationship Id="rId53" Type="http://schemas.openxmlformats.org/officeDocument/2006/relationships/font" Target="fonts/font10.fntdata"/><Relationship Id="rId52" Type="http://schemas.openxmlformats.org/officeDocument/2006/relationships/font" Target="fonts/font9.fntdata"/><Relationship Id="rId51" Type="http://schemas.openxmlformats.org/officeDocument/2006/relationships/font" Target="fonts/font8.fntdata"/><Relationship Id="rId50" Type="http://schemas.openxmlformats.org/officeDocument/2006/relationships/font" Target="fonts/font7.fntdata"/><Relationship Id="rId5" Type="http://schemas.openxmlformats.org/officeDocument/2006/relationships/notesMaster" Target="notesMasters/notesMaster1.xml"/><Relationship Id="rId49" Type="http://schemas.openxmlformats.org/officeDocument/2006/relationships/font" Target="fonts/font6.fntdata"/><Relationship Id="rId48" Type="http://schemas.openxmlformats.org/officeDocument/2006/relationships/font" Target="fonts/font5.fntdata"/><Relationship Id="rId47" Type="http://schemas.openxmlformats.org/officeDocument/2006/relationships/font" Target="fonts/font4.fntdata"/><Relationship Id="rId46" Type="http://schemas.openxmlformats.org/officeDocument/2006/relationships/font" Target="fonts/font3.fntdata"/><Relationship Id="rId45" Type="http://schemas.openxmlformats.org/officeDocument/2006/relationships/font" Target="fonts/font2.fntdata"/><Relationship Id="rId44" Type="http://schemas.openxmlformats.org/officeDocument/2006/relationships/font" Target="fonts/font1.fntdata"/><Relationship Id="rId43" Type="http://schemas.openxmlformats.org/officeDocument/2006/relationships/tableStyles" Target="tableStyles.xml"/><Relationship Id="rId42" Type="http://schemas.openxmlformats.org/officeDocument/2006/relationships/viewProps" Target="viewProps.xml"/><Relationship Id="rId41" Type="http://schemas.openxmlformats.org/officeDocument/2006/relationships/presProps" Target="presProps.xml"/><Relationship Id="rId40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7" Type="http://schemas.openxmlformats.org/officeDocument/2006/relationships/image" Target="../media/image4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4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9.vml.rels><?xml version="1.0" encoding="UTF-8" standalone="yes"?>
<Relationships xmlns="http://schemas.openxmlformats.org/package/2006/relationships"><Relationship Id="rId4" Type="http://schemas.openxmlformats.org/officeDocument/2006/relationships/image" Target="../media/image25.wmf"/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1.vml.rels><?xml version="1.0" encoding="UTF-8" standalone="yes"?>
<Relationships xmlns="http://schemas.openxmlformats.org/package/2006/relationships"><Relationship Id="rId5" Type="http://schemas.openxmlformats.org/officeDocument/2006/relationships/image" Target="../media/image31.wmf"/><Relationship Id="rId4" Type="http://schemas.openxmlformats.org/officeDocument/2006/relationships/image" Target="../media/image30.wmf"/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12.vml.rels><?xml version="1.0" encoding="UTF-8" standalone="yes"?>
<Relationships xmlns="http://schemas.openxmlformats.org/package/2006/relationships"><Relationship Id="rId4" Type="http://schemas.openxmlformats.org/officeDocument/2006/relationships/image" Target="../media/image35.wmf"/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14.vml.rels><?xml version="1.0" encoding="UTF-8" standalone="yes"?>
<Relationships xmlns="http://schemas.openxmlformats.org/package/2006/relationships"><Relationship Id="rId5" Type="http://schemas.openxmlformats.org/officeDocument/2006/relationships/image" Target="../media/image43.wmf"/><Relationship Id="rId4" Type="http://schemas.openxmlformats.org/officeDocument/2006/relationships/image" Target="../media/image42.wmf"/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image" Target="../media/image50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drawings/_rels/vmlDrawing18.vml.rels><?xml version="1.0" encoding="UTF-8" standalone="yes"?>
<Relationships xmlns="http://schemas.openxmlformats.org/package/2006/relationships"><Relationship Id="rId5" Type="http://schemas.openxmlformats.org/officeDocument/2006/relationships/image" Target="../media/image57.wmf"/><Relationship Id="rId4" Type="http://schemas.openxmlformats.org/officeDocument/2006/relationships/image" Target="../media/image56.wmf"/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59.wmf"/><Relationship Id="rId1" Type="http://schemas.openxmlformats.org/officeDocument/2006/relationships/image" Target="../media/image58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buFontTx/>
              <a:buNone/>
              <a:defRPr sz="1200"/>
            </a:lvl1pPr>
          </a:lstStyle>
          <a:p>
            <a:pPr fontAlgn="base">
              <a:defRPr/>
            </a:pPr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buFontTx/>
              <a:buNone/>
              <a:defRPr sz="1200"/>
            </a:lvl1pPr>
          </a:lstStyle>
          <a:p>
            <a:pPr fontAlgn="base">
              <a:defRPr/>
            </a:pPr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buFontTx/>
              <a:buNone/>
              <a:defRPr sz="1200"/>
            </a:lvl1pPr>
          </a:lstStyle>
          <a:p>
            <a:pPr fontAlgn="base">
              <a:defRPr/>
            </a:pPr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 fontAlgn="base"/>
            <a:fld id="{5A21165C-8104-4745-B102-628109CCBFE8}" type="slidenum">
              <a:rPr lang="zh-CN" altLang="en-US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image" Target="../media/image64.png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Tx/>
              <a:buNone/>
              <a:defRPr sz="1200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</a:lstStyle>
          <a:p>
            <a:pPr fontAlgn="base">
              <a:defRPr/>
            </a:pP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Tx/>
              <a:buNone/>
              <a:defRPr sz="1200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</a:lstStyle>
          <a:p>
            <a:pPr fontAlgn="base">
              <a:defRPr/>
            </a:pPr>
            <a:endParaRPr lang="zh-CN" altLang="en-US" strike="noStrike" noProof="1"/>
          </a:p>
        </p:txBody>
      </p:sp>
      <p:sp>
        <p:nvSpPr>
          <p:cNvPr id="22532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Tx/>
              <a:buNone/>
              <a:defRPr sz="1200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</a:lstStyle>
          <a:p>
            <a:pPr fontAlgn="base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Char char="•"/>
              <a:defRPr sz="1200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</a:lstStyle>
          <a:p>
            <a:pPr fontAlgn="base"/>
            <a:fld id="{1F370F94-1D01-497D-9482-77C142BF6542}" type="slidenum">
              <a:rPr lang="en-US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en-US" altLang="en-US" strike="noStrike" noProof="1"/>
          </a:p>
        </p:txBody>
      </p:sp>
      <p:pic>
        <p:nvPicPr>
          <p:cNvPr id="22535" name="Picture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8163" y="581025"/>
            <a:ext cx="1747837" cy="936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6" name="TextBox 7"/>
          <p:cNvSpPr txBox="1"/>
          <p:nvPr/>
        </p:nvSpPr>
        <p:spPr>
          <a:xfrm>
            <a:off x="3756025" y="3690938"/>
            <a:ext cx="2449513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eaLnBrk="0" hangingPunct="0">
              <a:buNone/>
            </a:pPr>
            <a:r>
              <a:rPr lang="zh-CN" altLang="en-US">
                <a:solidFill>
                  <a:srgbClr val="CC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七彩城就梦想</a:t>
            </a:r>
            <a:endParaRPr lang="zh-CN" altLang="en-US">
              <a:solidFill>
                <a:srgbClr val="CC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7" name="幻灯片图像占位符 8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457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lIns="91440" tIns="45720" rIns="91440" bIns="45720" anchor="t"/>
          <a:p>
            <a:pPr lvl="0"/>
            <a:endParaRPr lang="zh-CN" altLang="en-US"/>
          </a:p>
        </p:txBody>
      </p:sp>
      <p:sp>
        <p:nvSpPr>
          <p:cNvPr id="245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marL="0" lvl="0" indent="0" algn="r" eaLnBrk="1" latinLnBrk="0" hangingPunct="1">
              <a:buChar char="•"/>
            </a:pPr>
            <a:fld id="{9A0DB2DC-4C9A-4742-B13C-FB6460FD3503}" type="slidenum">
              <a:rPr lang="en-US" altLang="en-US" sz="1200">
                <a:latin typeface="Times New Roman" panose="02020603050405020304" pitchFamily="18" charset="0"/>
                <a:ea typeface="黑体" panose="02010609060101010101" pitchFamily="49" charset="-122"/>
              </a:rPr>
            </a:fld>
            <a:endParaRPr lang="en-US" altLang="en-US" sz="12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662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lIns="91440" tIns="45720" rIns="91440" bIns="45720" anchor="t"/>
          <a:p>
            <a:pPr lvl="0"/>
            <a:endParaRPr lang="zh-CN" altLang="en-US"/>
          </a:p>
        </p:txBody>
      </p:sp>
      <p:sp>
        <p:nvSpPr>
          <p:cNvPr id="266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marL="0" lvl="0" indent="0" algn="r" eaLnBrk="1" latinLnBrk="0" hangingPunct="1">
              <a:buChar char="•"/>
            </a:pPr>
            <a:fld id="{9A0DB2DC-4C9A-4742-B13C-FB6460FD3503}" type="slidenum">
              <a:rPr lang="en-US" altLang="en-US" sz="1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</a:fld>
            <a:endParaRPr lang="en-US" altLang="en-US" sz="12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幻灯片图像占位符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174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lIns="91440" tIns="45720" rIns="91440" bIns="45720" anchor="t"/>
          <a:p>
            <a:pPr lvl="0"/>
            <a:endParaRPr lang="zh-CN" altLang="en-US"/>
          </a:p>
        </p:txBody>
      </p:sp>
      <p:sp>
        <p:nvSpPr>
          <p:cNvPr id="317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>
              <a:buChar char="•"/>
            </a:pPr>
            <a:fld id="{9A0DB2DC-4C9A-4742-B13C-FB6460FD3503}" type="slidenum">
              <a:rPr lang="en-US" altLang="en-US" sz="1200">
                <a:latin typeface="Times New Roman" panose="02020603050405020304" pitchFamily="18" charset="0"/>
              </a:rPr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幻灯片图像占位符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379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lIns="91440" tIns="45720" rIns="91440" bIns="45720" anchor="t"/>
          <a:p>
            <a:pPr lvl="0"/>
            <a:endParaRPr lang="zh-CN" altLang="en-US"/>
          </a:p>
        </p:txBody>
      </p:sp>
      <p:sp>
        <p:nvSpPr>
          <p:cNvPr id="337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>
              <a:buChar char="•"/>
            </a:pPr>
            <a:fld id="{9A0DB2DC-4C9A-4742-B13C-FB6460FD3503}" type="slidenum">
              <a:rPr lang="en-US" altLang="en-US" sz="1200">
                <a:latin typeface="Times New Roman" panose="02020603050405020304" pitchFamily="18" charset="0"/>
              </a:rPr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  <a:ln>
            <a:miter/>
          </a:ln>
        </p:spPr>
      </p:sp>
      <p:sp>
        <p:nvSpPr>
          <p:cNvPr id="3789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/>
            <a:endParaRPr lang="zh-CN" altLang="en-US"/>
          </a:p>
        </p:txBody>
      </p:sp>
      <p:sp>
        <p:nvSpPr>
          <p:cNvPr id="378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p>
            <a:pPr lvl="0" algn="r">
              <a:buNone/>
            </a:pPr>
            <a:fld id="{9A0DB2DC-4C9A-4742-B13C-FB6460FD3503}" type="slidenum">
              <a:rPr lang="zh-CN" altLang="en-US" sz="1200">
                <a:latin typeface="Times New Roman" panose="02020603050405020304" pitchFamily="18" charset="0"/>
              </a:rPr>
            </a:fld>
            <a:endParaRPr lang="zh-CN" altLang="en-US" sz="1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  <a:ln>
            <a:miter/>
          </a:ln>
        </p:spPr>
      </p:sp>
      <p:sp>
        <p:nvSpPr>
          <p:cNvPr id="5939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/>
            <a:endParaRPr lang="zh-CN" altLang="en-US"/>
          </a:p>
        </p:txBody>
      </p:sp>
      <p:sp>
        <p:nvSpPr>
          <p:cNvPr id="593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p>
            <a:pPr lvl="0" algn="r">
              <a:buNone/>
            </a:pPr>
            <a:fld id="{9A0DB2DC-4C9A-4742-B13C-FB6460FD3503}" type="slidenum">
              <a:rPr lang="zh-CN" altLang="en-US" sz="1200">
                <a:latin typeface="Times New Roman" panose="02020603050405020304" pitchFamily="18" charset="0"/>
              </a:rPr>
            </a:fld>
            <a:endParaRPr lang="zh-CN" altLang="en-US" sz="1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  <a:ln>
            <a:miter/>
          </a:ln>
        </p:spPr>
      </p:sp>
      <p:sp>
        <p:nvSpPr>
          <p:cNvPr id="6144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/>
            <a:endParaRPr lang="zh-CN" altLang="en-US"/>
          </a:p>
        </p:txBody>
      </p:sp>
      <p:sp>
        <p:nvSpPr>
          <p:cNvPr id="614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p>
            <a:pPr lvl="0" algn="r">
              <a:buNone/>
            </a:pPr>
            <a:fld id="{9A0DB2DC-4C9A-4742-B13C-FB6460FD3503}" type="slidenum">
              <a:rPr lang="zh-CN" altLang="en-US" sz="1200">
                <a:latin typeface="Times New Roman" panose="02020603050405020304" pitchFamily="18" charset="0"/>
              </a:rPr>
            </a:fld>
            <a:endParaRPr lang="zh-CN" altLang="en-US" sz="1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  <a:ln>
            <a:miter/>
          </a:ln>
        </p:spPr>
      </p:sp>
      <p:sp>
        <p:nvSpPr>
          <p:cNvPr id="6349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/>
            <a:endParaRPr lang="zh-CN" altLang="en-US"/>
          </a:p>
        </p:txBody>
      </p:sp>
      <p:sp>
        <p:nvSpPr>
          <p:cNvPr id="634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p>
            <a:pPr lvl="0" algn="r">
              <a:buNone/>
            </a:pPr>
            <a:fld id="{9A0DB2DC-4C9A-4742-B13C-FB6460FD3503}" type="slidenum">
              <a:rPr lang="zh-CN" altLang="en-US" sz="1200">
                <a:latin typeface="Times New Roman" panose="02020603050405020304" pitchFamily="18" charset="0"/>
              </a:rPr>
            </a:fld>
            <a:endParaRPr lang="zh-CN" altLang="en-US" sz="1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  <a:ln>
            <a:miter/>
          </a:ln>
        </p:spPr>
      </p:sp>
      <p:sp>
        <p:nvSpPr>
          <p:cNvPr id="6553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/>
            <a:endParaRPr lang="zh-CN" altLang="en-US"/>
          </a:p>
        </p:txBody>
      </p:sp>
      <p:sp>
        <p:nvSpPr>
          <p:cNvPr id="655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p>
            <a:pPr lvl="0" algn="r">
              <a:buNone/>
            </a:pPr>
            <a:fld id="{9A0DB2DC-4C9A-4742-B13C-FB6460FD3503}" type="slidenum">
              <a:rPr lang="zh-CN" altLang="en-US" sz="1200">
                <a:latin typeface="Times New Roman" panose="02020603050405020304" pitchFamily="18" charset="0"/>
              </a:rPr>
            </a:fld>
            <a:endParaRPr lang="zh-CN" altLang="en-US" sz="1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黑体" panose="02010609060101010101" pitchFamily="49" charset="-12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8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8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 fontAlgn="base"/>
            <a:fld id="{5131093E-2470-404F-ACEC-9529E5411E14}" type="slidenum">
              <a:rPr lang="zh-CN" altLang="en-US" strike="noStrike" noProof="1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4650" y="1135063"/>
            <a:ext cx="8229600" cy="3394075"/>
          </a:xfrm>
          <a:prstGeom prst="rect">
            <a:avLst/>
          </a:prstGeo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8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8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 fontAlgn="base"/>
            <a:fld id="{BBEDDBF3-9C52-4761-AD6B-7A9A9388215E}" type="slidenum">
              <a:rPr lang="zh-CN" altLang="en-US" strike="noStrike" noProof="1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200150"/>
            <a:ext cx="4038600" cy="1639491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2953942"/>
            <a:ext cx="4038600" cy="1640681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4684713"/>
            <a:ext cx="2133600" cy="3571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zh-CN" strike="noStrike" noProof="1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4684713"/>
            <a:ext cx="2895600" cy="3571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zh-CN" strike="noStrike" noProof="1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4684713"/>
            <a:ext cx="2133600" cy="35718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pPr fontAlgn="base"/>
            <a:fld id="{78AC9DDA-1B29-4175-8D6F-B53C1A317BF1}" type="slidenum">
              <a:rPr lang="zh-CN" altLang="zh-CN" strike="noStrike" noProof="1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/>
          </a:p>
        </p:txBody>
      </p:sp>
    </p:spTree>
  </p:cSld>
  <p:clrMapOvr>
    <a:masterClrMapping/>
  </p:clrMapOvr>
  <p:transition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684713"/>
            <a:ext cx="2133600" cy="3571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zh-CN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684713"/>
            <a:ext cx="2895600" cy="3571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zh-CN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684713"/>
            <a:ext cx="2133600" cy="35718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pPr fontAlgn="base"/>
            <a:fld id="{6DAA8E80-3D8D-4CD2-B0B6-8378B03FAA9E}" type="slidenum">
              <a:rPr lang="zh-CN" altLang="zh-CN" strike="noStrike" noProof="1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/>
          </a:p>
        </p:txBody>
      </p:sp>
    </p:spTree>
  </p:cSld>
  <p:clrMapOvr>
    <a:masterClrMapping/>
  </p:clrMapOvr>
  <p:transition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57200" y="1200150"/>
            <a:ext cx="4038600" cy="1639491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200150"/>
            <a:ext cx="4038600" cy="1639491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57200" y="2953942"/>
            <a:ext cx="4038600" cy="1640681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2953942"/>
            <a:ext cx="4038600" cy="1640681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684713"/>
            <a:ext cx="2133600" cy="3571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zh-CN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684713"/>
            <a:ext cx="2895600" cy="3571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zh-CN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684713"/>
            <a:ext cx="2133600" cy="35718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pPr fontAlgn="base"/>
            <a:fld id="{C288991E-8937-4CB7-80D0-44407C2EA878}" type="slidenum">
              <a:rPr lang="zh-CN" altLang="zh-CN" strike="noStrike" noProof="1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/>
          </a:p>
        </p:txBody>
      </p:sp>
    </p:spTree>
  </p:cSld>
  <p:clrMapOvr>
    <a:masterClrMapping/>
  </p:clrMapOvr>
  <p:transition>
    <p:wedg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8788" y="207169"/>
            <a:ext cx="8226425" cy="854869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8788" y="1202531"/>
            <a:ext cx="4030948" cy="2315766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65" y="1202531"/>
            <a:ext cx="4030948" cy="2315766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8788" y="4683125"/>
            <a:ext cx="2130425" cy="357188"/>
          </a:xfrm>
        </p:spPr>
        <p:txBody>
          <a:bodyPr/>
          <a:lstStyle>
            <a:lvl1pPr>
              <a:defRPr noProof="1">
                <a:latin typeface="Times New Roman" panose="02020603050405020304" pitchFamily="18" charset="0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2613" y="4683125"/>
            <a:ext cx="2898775" cy="357188"/>
          </a:xfrm>
        </p:spPr>
        <p:txBody>
          <a:bodyPr/>
          <a:lstStyle>
            <a:lvl1pPr>
              <a:defRPr noProof="1">
                <a:latin typeface="Times New Roman" panose="02020603050405020304" pitchFamily="18" charset="0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4788" y="4683125"/>
            <a:ext cx="2130425" cy="357188"/>
          </a:xfrm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 fontAlgn="base"/>
            <a:fld id="{1FE4831A-1872-4788-8407-0A576A4E2489}" type="slidenum">
              <a:rPr lang="zh-CN" altLang="en-US" strike="noStrike" noProof="1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 spd="slow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8"/>
          </a:xfrm>
        </p:spPr>
        <p:txBody>
          <a:bodyPr/>
          <a:lstStyle>
            <a:lvl1pPr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8"/>
          </a:xfrm>
        </p:spPr>
        <p:txBody>
          <a:bodyPr/>
          <a:lstStyle>
            <a:lvl1pPr algn="ctr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 fontAlgn="base"/>
            <a:fld id="{88B05D09-FBB9-444F-8432-41447211D766}" type="slidenum">
              <a:rPr lang="zh-CN" altLang="en-US" strike="noStrike" noProof="1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 spd="slow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781" y="2914650"/>
            <a:ext cx="6400443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黑体" panose="02010609060101010101" pitchFamily="49" charset="-122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  <p:transition spd="slow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62" y="1200151"/>
            <a:ext cx="8229481" cy="3394472"/>
          </a:xfrm>
          <a:prstGeom prst="rect">
            <a:avLst/>
          </a:prstGeo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 spd="slow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标题和图表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8788" y="207169"/>
            <a:ext cx="8226425" cy="854869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表占位符 2"/>
          <p:cNvSpPr>
            <a:spLocks noGrp="1"/>
          </p:cNvSpPr>
          <p:nvPr>
            <p:ph type="chart" idx="1"/>
          </p:nvPr>
        </p:nvSpPr>
        <p:spPr/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8788" y="4683125"/>
            <a:ext cx="2130425" cy="357188"/>
          </a:xfrm>
        </p:spPr>
        <p:txBody>
          <a:bodyPr/>
          <a:lstStyle>
            <a:lvl1pPr>
              <a:defRPr noProof="1">
                <a:latin typeface="Times New Roman" panose="02020603050405020304" pitchFamily="18" charset="0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2613" y="4683125"/>
            <a:ext cx="2898775" cy="357188"/>
          </a:xfrm>
        </p:spPr>
        <p:txBody>
          <a:bodyPr/>
          <a:lstStyle>
            <a:lvl1pPr>
              <a:defRPr noProof="1">
                <a:latin typeface="Times New Roman" panose="02020603050405020304" pitchFamily="18" charset="0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4788" y="4683125"/>
            <a:ext cx="2130425" cy="357188"/>
          </a:xfrm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 fontAlgn="base"/>
            <a:fld id="{13D83351-54BE-4512-95FC-C6AC73A983F2}" type="slidenum">
              <a:rPr lang="zh-CN" altLang="en-US" strike="noStrike" noProof="1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 spd="slow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8"/>
          </a:xfrm>
        </p:spPr>
        <p:txBody>
          <a:bodyPr/>
          <a:lstStyle>
            <a:lvl1pPr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8"/>
          </a:xfrm>
        </p:spPr>
        <p:txBody>
          <a:bodyPr/>
          <a:lstStyle>
            <a:lvl1pPr algn="ctr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 fontAlgn="base"/>
            <a:fld id="{8A8303C9-2DB7-42D4-A7D0-DB1373640143}" type="slidenum">
              <a:rPr lang="zh-CN" altLang="en-US" strike="noStrike" noProof="1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 spd="slow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黑体" panose="02010609060101010101" pitchFamily="49" charset="-12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8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en-US" strike="noStrike" noProof="1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8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en-US" strike="noStrike" noProof="1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 fontAlgn="base"/>
            <a:fld id="{5131093E-2470-404F-ACEC-9529E5411E14}" type="slidenum">
              <a:rPr lang="zh-CN" altLang="en-US" strike="noStrike" noProof="1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4650" y="1135063"/>
            <a:ext cx="8229600" cy="3394075"/>
          </a:xfrm>
          <a:prstGeom prst="rect">
            <a:avLst/>
          </a:prstGeo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8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en-US" strike="noStrike" noProof="1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8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en-US" strike="noStrike" noProof="1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 fontAlgn="base"/>
            <a:fld id="{BBEDDBF3-9C52-4761-AD6B-7A9A9388215E}" type="slidenum">
              <a:rPr lang="zh-CN" altLang="en-US" strike="noStrike" noProof="1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200150"/>
            <a:ext cx="4038600" cy="1639491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2953942"/>
            <a:ext cx="4038600" cy="1640681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4684713"/>
            <a:ext cx="2133600" cy="3571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zh-CN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4684713"/>
            <a:ext cx="2895600" cy="3571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zh-CN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4684713"/>
            <a:ext cx="2133600" cy="35718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pPr fontAlgn="base"/>
            <a:fld id="{78AC9DDA-1B29-4175-8D6F-B53C1A317BF1}" type="slidenum">
              <a:rPr lang="zh-CN" altLang="zh-CN" strike="noStrike" noProof="1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684713"/>
            <a:ext cx="2133600" cy="3571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zh-CN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684713"/>
            <a:ext cx="2895600" cy="3571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zh-CN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684713"/>
            <a:ext cx="2133600" cy="35718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pPr fontAlgn="base"/>
            <a:fld id="{6DAA8E80-3D8D-4CD2-B0B6-8378B03FAA9E}" type="slidenum">
              <a:rPr lang="zh-CN" altLang="zh-CN" strike="noStrike" noProof="1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57200" y="1200150"/>
            <a:ext cx="4038600" cy="1639491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200150"/>
            <a:ext cx="4038600" cy="1639491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57200" y="2953942"/>
            <a:ext cx="4038600" cy="1640681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2953942"/>
            <a:ext cx="4038600" cy="1640681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684713"/>
            <a:ext cx="2133600" cy="3571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zh-CN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684713"/>
            <a:ext cx="2895600" cy="3571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zh-CN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684713"/>
            <a:ext cx="2133600" cy="35718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pPr fontAlgn="base"/>
            <a:fld id="{C288991E-8937-4CB7-80D0-44407C2EA878}" type="slidenum">
              <a:rPr lang="zh-CN" altLang="zh-CN" strike="noStrike" noProof="1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8788" y="207169"/>
            <a:ext cx="8226425" cy="854869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8788" y="1202531"/>
            <a:ext cx="4030948" cy="2315766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65" y="1202531"/>
            <a:ext cx="4030948" cy="2315766"/>
          </a:xfr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8788" y="4683125"/>
            <a:ext cx="2130425" cy="357188"/>
          </a:xfrm>
        </p:spPr>
        <p:txBody>
          <a:bodyPr/>
          <a:lstStyle>
            <a:lvl1pPr>
              <a:defRPr noProof="1">
                <a:latin typeface="Times New Roman" panose="02020603050405020304" pitchFamily="18" charset="0"/>
              </a:defRPr>
            </a:lvl1pPr>
          </a:lstStyle>
          <a:p>
            <a:pPr fontAlgn="base"/>
            <a:endParaRPr lang="zh-CN" altLang="en-US" strike="noStrike" noProof="1">
              <a:solidFill>
                <a:prstClr val="black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2613" y="4683125"/>
            <a:ext cx="2898775" cy="357188"/>
          </a:xfrm>
        </p:spPr>
        <p:txBody>
          <a:bodyPr/>
          <a:lstStyle>
            <a:lvl1pPr>
              <a:defRPr noProof="1">
                <a:latin typeface="Times New Roman" panose="02020603050405020304" pitchFamily="18" charset="0"/>
              </a:defRPr>
            </a:lvl1pPr>
          </a:lstStyle>
          <a:p>
            <a:pPr fontAlgn="base"/>
            <a:endParaRPr lang="zh-CN" altLang="en-US" strike="noStrike" noProof="1">
              <a:solidFill>
                <a:prstClr val="black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4788" y="4683125"/>
            <a:ext cx="2130425" cy="357188"/>
          </a:xfrm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 fontAlgn="base"/>
            <a:fld id="{1FE4831A-1872-4788-8407-0A576A4E2489}" type="slidenum">
              <a:rPr lang="zh-CN" altLang="en-US" strike="noStrike" noProof="1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8"/>
          </a:xfrm>
        </p:spPr>
        <p:txBody>
          <a:bodyPr/>
          <a:lstStyle>
            <a:lvl1pPr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8"/>
          </a:xfrm>
        </p:spPr>
        <p:txBody>
          <a:bodyPr/>
          <a:lstStyle>
            <a:lvl1pPr algn="ctr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 fontAlgn="base"/>
            <a:fld id="{88B05D09-FBB9-444F-8432-41447211D766}" type="slidenum">
              <a:rPr lang="zh-CN" altLang="en-US" strike="noStrike" noProof="1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781" y="2914650"/>
            <a:ext cx="6400443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黑体" panose="02010609060101010101" pitchFamily="49" charset="-122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  <p:transition spd="slow">
    <p:rand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62" y="1200151"/>
            <a:ext cx="8229481" cy="3394472"/>
          </a:xfrm>
          <a:prstGeom prst="rect">
            <a:avLst/>
          </a:prstGeom>
        </p:spPr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 spd="slow">
    <p:rand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标题和图表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8788" y="207169"/>
            <a:ext cx="8226425" cy="854869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表占位符 2"/>
          <p:cNvSpPr>
            <a:spLocks noGrp="1"/>
          </p:cNvSpPr>
          <p:nvPr>
            <p:ph type="chart" idx="1"/>
          </p:nvPr>
        </p:nvSpPr>
        <p:spPr/>
        <p:txBody>
          <a:bodyPr/>
          <a:lstStyle>
            <a:lvl1pPr>
              <a:defRPr>
                <a:ea typeface="黑体" panose="02010609060101010101" pitchFamily="49" charset="-122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8788" y="4683125"/>
            <a:ext cx="2130425" cy="357188"/>
          </a:xfrm>
        </p:spPr>
        <p:txBody>
          <a:bodyPr/>
          <a:lstStyle>
            <a:lvl1pPr>
              <a:defRPr noProof="1">
                <a:latin typeface="Times New Roman" panose="02020603050405020304" pitchFamily="18" charset="0"/>
              </a:defRPr>
            </a:lvl1pPr>
          </a:lstStyle>
          <a:p>
            <a:pPr fontAlgn="base"/>
            <a:endParaRPr lang="zh-CN" altLang="en-US" strike="noStrike" noProof="1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2613" y="4683125"/>
            <a:ext cx="2898775" cy="357188"/>
          </a:xfrm>
        </p:spPr>
        <p:txBody>
          <a:bodyPr/>
          <a:lstStyle>
            <a:lvl1pPr>
              <a:defRPr noProof="1">
                <a:latin typeface="Times New Roman" panose="02020603050405020304" pitchFamily="18" charset="0"/>
              </a:defRPr>
            </a:lvl1pPr>
          </a:lstStyle>
          <a:p>
            <a:pPr fontAlgn="base"/>
            <a:endParaRPr lang="zh-CN" altLang="en-US" strike="noStrike" noProof="1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4788" y="4683125"/>
            <a:ext cx="2130425" cy="357188"/>
          </a:xfrm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 fontAlgn="base"/>
            <a:fld id="{13D83351-54BE-4512-95FC-C6AC73A983F2}" type="slidenum">
              <a:rPr lang="zh-CN" altLang="en-US" strike="noStrike" noProof="1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8"/>
          </a:xfrm>
        </p:spPr>
        <p:txBody>
          <a:bodyPr/>
          <a:lstStyle>
            <a:lvl1pPr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8"/>
          </a:xfrm>
        </p:spPr>
        <p:txBody>
          <a:bodyPr/>
          <a:lstStyle>
            <a:lvl1pPr algn="ctr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defRPr/>
            </a:pPr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 fontAlgn="base"/>
            <a:fld id="{8A8303C9-2DB7-42D4-A7D0-DB1373640143}" type="slidenum">
              <a:rPr lang="zh-CN" altLang="en-US" strike="noStrike" noProof="1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9.xml"/><Relationship Id="rId8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3.xml"/><Relationship Id="rId21" Type="http://schemas.openxmlformats.org/officeDocument/2006/relationships/theme" Target="../theme/theme2.xml"/><Relationship Id="rId20" Type="http://schemas.openxmlformats.org/officeDocument/2006/relationships/slideLayout" Target="../slideLayouts/slideLayout40.xml"/><Relationship Id="rId2" Type="http://schemas.openxmlformats.org/officeDocument/2006/relationships/slideLayout" Target="../slideLayouts/slideLayout22.xml"/><Relationship Id="rId19" Type="http://schemas.openxmlformats.org/officeDocument/2006/relationships/slideLayout" Target="../slideLayouts/slideLayout39.xml"/><Relationship Id="rId18" Type="http://schemas.openxmlformats.org/officeDocument/2006/relationships/slideLayout" Target="../slideLayouts/slideLayout38.xml"/><Relationship Id="rId17" Type="http://schemas.openxmlformats.org/officeDocument/2006/relationships/slideLayout" Target="../slideLayouts/slideLayout37.xml"/><Relationship Id="rId16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" name="文本框 10"/>
          <p:cNvSpPr txBox="1">
            <a:spLocks noChangeArrowheads="1"/>
          </p:cNvSpPr>
          <p:nvPr userDrawn="1"/>
        </p:nvSpPr>
        <p:spPr bwMode="auto">
          <a:xfrm>
            <a:off x="4576763" y="-17462"/>
            <a:ext cx="3378200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A1111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微软雅黑" panose="020B0503020204020204" pitchFamily="34" charset="-122"/>
              </a:rPr>
              <a:t>2</a:t>
            </a: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A1111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微软雅黑" panose="020B0503020204020204" pitchFamily="34" charset="-122"/>
              </a:rPr>
              <a:t>2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A1111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微软雅黑" panose="020B0503020204020204" pitchFamily="34" charset="-122"/>
              </a:rPr>
              <a:t>.</a:t>
            </a:r>
            <a:r>
              <a:rPr kumimoji="0" lang="en-US" altLang="zh-CN" sz="2000" b="1" i="0" u="none" strike="noStrike" kern="1200" cap="none" spc="0" normalizeH="0" baseline="0" noProof="0" smtClean="0">
                <a:ln>
                  <a:noFill/>
                </a:ln>
                <a:solidFill>
                  <a:srgbClr val="A1111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微软雅黑" panose="020B0503020204020204" pitchFamily="34" charset="-122"/>
              </a:rPr>
              <a:t>1</a:t>
            </a:r>
            <a:r>
              <a:rPr kumimoji="0" lang="zh-CN" altLang="en-US" sz="2000" b="1" i="0" u="none" strike="noStrike" kern="1200" cap="none" spc="0" normalizeH="0" baseline="0" noProof="0" smtClean="0">
                <a:ln>
                  <a:noFill/>
                </a:ln>
                <a:solidFill>
                  <a:srgbClr val="A1111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微软雅黑" panose="020B0503020204020204" pitchFamily="34" charset="-122"/>
              </a:rPr>
              <a:t> </a:t>
            </a:r>
            <a:r>
              <a:rPr kumimoji="0" lang="zh-CN" altLang="en-US" sz="2000" b="1" i="0" u="none" strike="noStrike" kern="1200" cap="none" spc="0" normalizeH="0" baseline="0" noProof="1" smtClean="0">
                <a:ln>
                  <a:noFill/>
                </a:ln>
                <a:solidFill>
                  <a:srgbClr val="A1111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+mn-ea"/>
              </a:rPr>
              <a:t>二次函数的</a:t>
            </a:r>
            <a:r>
              <a:rPr kumimoji="0" lang="zh-CN" altLang="en-US" sz="2000" b="1" i="0" u="none" strike="noStrike" kern="1200" cap="none" spc="0" normalizeH="0" baseline="0" noProof="1">
                <a:ln>
                  <a:noFill/>
                </a:ln>
                <a:solidFill>
                  <a:srgbClr val="A1111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+mn-ea"/>
              </a:rPr>
              <a:t>图象和性质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A1111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FZXingKai-S04" panose="02010600030101010101"/>
              <a:sym typeface="微软雅黑" panose="020B0503020204020204" pitchFamily="34" charset="-122"/>
            </a:endParaRPr>
          </a:p>
        </p:txBody>
      </p:sp>
      <p:cxnSp>
        <p:nvCxnSpPr>
          <p:cNvPr id="10" name="直线连接符 10"/>
          <p:cNvCxnSpPr/>
          <p:nvPr userDrawn="1"/>
        </p:nvCxnSpPr>
        <p:spPr>
          <a:xfrm>
            <a:off x="1588" y="428625"/>
            <a:ext cx="200660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Freeform 74"/>
          <p:cNvSpPr>
            <a:spLocks noChangeAspect="1" noEditPoints="1"/>
          </p:cNvSpPr>
          <p:nvPr userDrawn="1"/>
        </p:nvSpPr>
        <p:spPr bwMode="auto">
          <a:xfrm>
            <a:off x="157163" y="65088"/>
            <a:ext cx="360363" cy="319088"/>
          </a:xfrm>
          <a:custGeom>
            <a:avLst/>
            <a:gdLst>
              <a:gd name="T0" fmla="*/ 127 w 167"/>
              <a:gd name="T1" fmla="*/ 22 h 148"/>
              <a:gd name="T2" fmla="*/ 74 w 167"/>
              <a:gd name="T3" fmla="*/ 0 h 148"/>
              <a:gd name="T4" fmla="*/ 0 w 167"/>
              <a:gd name="T5" fmla="*/ 74 h 148"/>
              <a:gd name="T6" fmla="*/ 74 w 167"/>
              <a:gd name="T7" fmla="*/ 148 h 148"/>
              <a:gd name="T8" fmla="*/ 143 w 167"/>
              <a:gd name="T9" fmla="*/ 99 h 148"/>
              <a:gd name="T10" fmla="*/ 70 w 167"/>
              <a:gd name="T11" fmla="*/ 79 h 148"/>
              <a:gd name="T12" fmla="*/ 127 w 167"/>
              <a:gd name="T13" fmla="*/ 22 h 148"/>
              <a:gd name="T14" fmla="*/ 147 w 167"/>
              <a:gd name="T15" fmla="*/ 19 h 148"/>
              <a:gd name="T16" fmla="*/ 93 w 167"/>
              <a:gd name="T17" fmla="*/ 73 h 148"/>
              <a:gd name="T18" fmla="*/ 164 w 167"/>
              <a:gd name="T19" fmla="*/ 92 h 148"/>
              <a:gd name="T20" fmla="*/ 167 w 167"/>
              <a:gd name="T21" fmla="*/ 69 h 148"/>
              <a:gd name="T22" fmla="*/ 147 w 167"/>
              <a:gd name="T23" fmla="*/ 19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7" h="148">
                <a:moveTo>
                  <a:pt x="127" y="22"/>
                </a:moveTo>
                <a:cubicBezTo>
                  <a:pt x="113" y="8"/>
                  <a:pt x="95" y="0"/>
                  <a:pt x="74" y="0"/>
                </a:cubicBezTo>
                <a:cubicBezTo>
                  <a:pt x="33" y="0"/>
                  <a:pt x="0" y="33"/>
                  <a:pt x="0" y="74"/>
                </a:cubicBezTo>
                <a:cubicBezTo>
                  <a:pt x="0" y="115"/>
                  <a:pt x="33" y="148"/>
                  <a:pt x="74" y="148"/>
                </a:cubicBezTo>
                <a:cubicBezTo>
                  <a:pt x="106" y="148"/>
                  <a:pt x="133" y="127"/>
                  <a:pt x="143" y="99"/>
                </a:cubicBezTo>
                <a:cubicBezTo>
                  <a:pt x="70" y="79"/>
                  <a:pt x="70" y="79"/>
                  <a:pt x="70" y="79"/>
                </a:cubicBezTo>
                <a:lnTo>
                  <a:pt x="127" y="22"/>
                </a:lnTo>
                <a:close/>
                <a:moveTo>
                  <a:pt x="147" y="19"/>
                </a:moveTo>
                <a:cubicBezTo>
                  <a:pt x="93" y="73"/>
                  <a:pt x="93" y="73"/>
                  <a:pt x="93" y="73"/>
                </a:cubicBezTo>
                <a:cubicBezTo>
                  <a:pt x="164" y="92"/>
                  <a:pt x="164" y="92"/>
                  <a:pt x="164" y="92"/>
                </a:cubicBezTo>
                <a:cubicBezTo>
                  <a:pt x="166" y="85"/>
                  <a:pt x="167" y="77"/>
                  <a:pt x="167" y="69"/>
                </a:cubicBezTo>
                <a:cubicBezTo>
                  <a:pt x="167" y="50"/>
                  <a:pt x="160" y="32"/>
                  <a:pt x="147" y="1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-25400" y="5091113"/>
            <a:ext cx="9144000" cy="50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1030" name="组合 10"/>
          <p:cNvGrpSpPr>
            <a:grpSpLocks noChangeAspect="1"/>
          </p:cNvGrpSpPr>
          <p:nvPr userDrawn="1"/>
        </p:nvGrpSpPr>
        <p:grpSpPr>
          <a:xfrm>
            <a:off x="8437563" y="4665663"/>
            <a:ext cx="541337" cy="511175"/>
            <a:chOff x="8129100" y="4464938"/>
            <a:chExt cx="794649" cy="753250"/>
          </a:xfrm>
        </p:grpSpPr>
        <p:grpSp>
          <p:nvGrpSpPr>
            <p:cNvPr id="1031" name="组合 27"/>
            <p:cNvGrpSpPr/>
            <p:nvPr userDrawn="1"/>
          </p:nvGrpSpPr>
          <p:grpSpPr>
            <a:xfrm rot="-2735440">
              <a:off x="8130274" y="4756936"/>
              <a:ext cx="460078" cy="462426"/>
              <a:chOff x="9691036" y="494501"/>
              <a:chExt cx="460078" cy="462426"/>
            </a:xfrm>
          </p:grpSpPr>
          <p:sp>
            <p:nvSpPr>
              <p:cNvPr id="1032" name="Freeform 304"/>
              <p:cNvSpPr/>
              <p:nvPr userDrawn="1"/>
            </p:nvSpPr>
            <p:spPr>
              <a:xfrm>
                <a:off x="9791971" y="494501"/>
                <a:ext cx="359143" cy="361491"/>
              </a:xfrm>
              <a:custGeom>
                <a:avLst/>
                <a:gdLst/>
                <a:ahLst/>
                <a:cxnLst>
                  <a:cxn ang="0">
                    <a:pos x="123509488" y="287112125"/>
                  </a:cxn>
                  <a:cxn ang="0">
                    <a:pos x="467572682" y="291529881"/>
                  </a:cxn>
                  <a:cxn ang="0">
                    <a:pos x="471983210" y="636064431"/>
                  </a:cxn>
                  <a:cxn ang="0">
                    <a:pos x="591082170" y="759742692"/>
                  </a:cxn>
                  <a:cxn ang="0">
                    <a:pos x="595492698" y="163433864"/>
                  </a:cxn>
                  <a:cxn ang="0">
                    <a:pos x="0" y="163433864"/>
                  </a:cxn>
                  <a:cxn ang="0">
                    <a:pos x="123509488" y="287112125"/>
                  </a:cxn>
                </a:cxnLst>
                <a:pathLst>
                  <a:path w="171" h="172">
                    <a:moveTo>
                      <a:pt x="28" y="65"/>
                    </a:moveTo>
                    <a:cubicBezTo>
                      <a:pt x="51" y="45"/>
                      <a:pt x="85" y="45"/>
                      <a:pt x="106" y="66"/>
                    </a:cubicBezTo>
                    <a:cubicBezTo>
                      <a:pt x="127" y="87"/>
                      <a:pt x="127" y="121"/>
                      <a:pt x="107" y="144"/>
                    </a:cubicBezTo>
                    <a:cubicBezTo>
                      <a:pt x="134" y="172"/>
                      <a:pt x="134" y="172"/>
                      <a:pt x="134" y="172"/>
                    </a:cubicBezTo>
                    <a:cubicBezTo>
                      <a:pt x="171" y="133"/>
                      <a:pt x="171" y="73"/>
                      <a:pt x="135" y="37"/>
                    </a:cubicBezTo>
                    <a:cubicBezTo>
                      <a:pt x="98" y="0"/>
                      <a:pt x="39" y="1"/>
                      <a:pt x="0" y="37"/>
                    </a:cubicBezTo>
                    <a:lnTo>
                      <a:pt x="28" y="65"/>
                    </a:lnTo>
                    <a:close/>
                  </a:path>
                </a:pathLst>
              </a:custGeom>
              <a:solidFill>
                <a:srgbClr val="FFB103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3" name="Freeform 305"/>
              <p:cNvSpPr/>
              <p:nvPr userDrawn="1"/>
            </p:nvSpPr>
            <p:spPr>
              <a:xfrm>
                <a:off x="9691036" y="523842"/>
                <a:ext cx="433085" cy="433085"/>
              </a:xfrm>
              <a:custGeom>
                <a:avLst/>
                <a:gdLst/>
                <a:ahLst/>
                <a:cxnLst>
                  <a:cxn ang="0">
                    <a:pos x="0" y="86782488"/>
                  </a:cxn>
                  <a:cxn ang="0">
                    <a:pos x="85405770" y="0"/>
                  </a:cxn>
                  <a:cxn ang="0">
                    <a:pos x="508299776" y="422894005"/>
                  </a:cxn>
                  <a:cxn ang="0">
                    <a:pos x="421517288" y="508299776"/>
                  </a:cxn>
                  <a:cxn ang="0">
                    <a:pos x="0" y="86782488"/>
                  </a:cxn>
                </a:cxnLst>
                <a:pathLst>
                  <a:path w="369" h="369">
                    <a:moveTo>
                      <a:pt x="0" y="63"/>
                    </a:moveTo>
                    <a:lnTo>
                      <a:pt x="62" y="0"/>
                    </a:lnTo>
                    <a:lnTo>
                      <a:pt x="369" y="307"/>
                    </a:lnTo>
                    <a:lnTo>
                      <a:pt x="306" y="369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rgbClr val="FFB72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" name="Freeform 306"/>
              <p:cNvSpPr/>
              <p:nvPr userDrawn="1"/>
            </p:nvSpPr>
            <p:spPr>
              <a:xfrm>
                <a:off x="10018489" y="900591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28927691"/>
                  </a:cxn>
                  <a:cxn ang="0">
                    <a:pos x="30305591" y="0"/>
                  </a:cxn>
                  <a:cxn ang="0">
                    <a:pos x="34438119" y="5510428"/>
                  </a:cxn>
                  <a:cxn ang="0">
                    <a:pos x="5510428" y="34438119"/>
                  </a:cxn>
                  <a:cxn ang="0">
                    <a:pos x="0" y="28927691"/>
                  </a:cxn>
                </a:cxnLst>
                <a:pathLst>
                  <a:path w="25" h="25">
                    <a:moveTo>
                      <a:pt x="0" y="21"/>
                    </a:moveTo>
                    <a:lnTo>
                      <a:pt x="22" y="0"/>
                    </a:lnTo>
                    <a:lnTo>
                      <a:pt x="25" y="4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5" name="Freeform 307"/>
              <p:cNvSpPr/>
              <p:nvPr userDrawn="1"/>
            </p:nvSpPr>
            <p:spPr>
              <a:xfrm>
                <a:off x="9975064" y="855991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691" y="0"/>
                  </a:cxn>
                  <a:cxn ang="0">
                    <a:pos x="34438119" y="5510428"/>
                  </a:cxn>
                  <a:cxn ang="0">
                    <a:pos x="4132527" y="34438119"/>
                  </a:cxn>
                  <a:cxn ang="0">
                    <a:pos x="0" y="30305591"/>
                  </a:cxn>
                </a:cxnLst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6" name="Freeform 308"/>
              <p:cNvSpPr/>
              <p:nvPr userDrawn="1"/>
            </p:nvSpPr>
            <p:spPr>
              <a:xfrm>
                <a:off x="9935159" y="816087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691" y="0"/>
                  </a:cxn>
                  <a:cxn ang="0">
                    <a:pos x="34438119" y="5510428"/>
                  </a:cxn>
                  <a:cxn ang="0">
                    <a:pos x="4132527" y="34438119"/>
                  </a:cxn>
                  <a:cxn ang="0">
                    <a:pos x="0" y="30305591"/>
                  </a:cxn>
                </a:cxnLst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7" name="Freeform 309"/>
              <p:cNvSpPr/>
              <p:nvPr userDrawn="1"/>
            </p:nvSpPr>
            <p:spPr>
              <a:xfrm>
                <a:off x="9890560" y="772660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28927691"/>
                  </a:cxn>
                  <a:cxn ang="0">
                    <a:pos x="28927691" y="0"/>
                  </a:cxn>
                  <a:cxn ang="0">
                    <a:pos x="34438119" y="4132527"/>
                  </a:cxn>
                  <a:cxn ang="0">
                    <a:pos x="5510428" y="34438119"/>
                  </a:cxn>
                  <a:cxn ang="0">
                    <a:pos x="0" y="28927691"/>
                  </a:cxn>
                </a:cxnLst>
                <a:pathLst>
                  <a:path w="25" h="25">
                    <a:moveTo>
                      <a:pt x="0" y="21"/>
                    </a:moveTo>
                    <a:lnTo>
                      <a:pt x="21" y="0"/>
                    </a:lnTo>
                    <a:lnTo>
                      <a:pt x="25" y="3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8" name="Freeform 310"/>
              <p:cNvSpPr/>
              <p:nvPr userDrawn="1"/>
            </p:nvSpPr>
            <p:spPr>
              <a:xfrm>
                <a:off x="9853002" y="733930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691" y="0"/>
                  </a:cxn>
                  <a:cxn ang="0">
                    <a:pos x="34438119" y="5510428"/>
                  </a:cxn>
                  <a:cxn ang="0">
                    <a:pos x="4132527" y="34438119"/>
                  </a:cxn>
                  <a:cxn ang="0">
                    <a:pos x="0" y="30305591"/>
                  </a:cxn>
                </a:cxnLst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9" name="Freeform 311"/>
              <p:cNvSpPr/>
              <p:nvPr userDrawn="1"/>
            </p:nvSpPr>
            <p:spPr>
              <a:xfrm>
                <a:off x="9808403" y="690504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28927691"/>
                  </a:cxn>
                  <a:cxn ang="0">
                    <a:pos x="30305591" y="0"/>
                  </a:cxn>
                  <a:cxn ang="0">
                    <a:pos x="34438119" y="4132527"/>
                  </a:cxn>
                  <a:cxn ang="0">
                    <a:pos x="5510428" y="34438119"/>
                  </a:cxn>
                  <a:cxn ang="0">
                    <a:pos x="0" y="28927691"/>
                  </a:cxn>
                </a:cxnLst>
                <a:pathLst>
                  <a:path w="25" h="25">
                    <a:moveTo>
                      <a:pt x="0" y="21"/>
                    </a:moveTo>
                    <a:lnTo>
                      <a:pt x="22" y="0"/>
                    </a:lnTo>
                    <a:lnTo>
                      <a:pt x="25" y="3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40" name="Freeform 312"/>
              <p:cNvSpPr/>
              <p:nvPr userDrawn="1"/>
            </p:nvSpPr>
            <p:spPr>
              <a:xfrm>
                <a:off x="9760282" y="643557"/>
                <a:ext cx="31689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362" y="0"/>
                  </a:cxn>
                  <a:cxn ang="0">
                    <a:pos x="37192323" y="5510428"/>
                  </a:cxn>
                  <a:cxn ang="0">
                    <a:pos x="6887076" y="34438119"/>
                  </a:cxn>
                  <a:cxn ang="0">
                    <a:pos x="0" y="30305591"/>
                  </a:cxn>
                </a:cxnLst>
                <a:pathLst>
                  <a:path w="27" h="25">
                    <a:moveTo>
                      <a:pt x="0" y="22"/>
                    </a:moveTo>
                    <a:lnTo>
                      <a:pt x="21" y="0"/>
                    </a:lnTo>
                    <a:lnTo>
                      <a:pt x="27" y="4"/>
                    </a:lnTo>
                    <a:lnTo>
                      <a:pt x="5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41" name="Freeform 313"/>
              <p:cNvSpPr/>
              <p:nvPr userDrawn="1"/>
            </p:nvSpPr>
            <p:spPr>
              <a:xfrm>
                <a:off x="9718030" y="598957"/>
                <a:ext cx="29342" cy="30515"/>
              </a:xfrm>
              <a:custGeom>
                <a:avLst/>
                <a:gdLst/>
                <a:ahLst/>
                <a:cxnLst>
                  <a:cxn ang="0">
                    <a:pos x="0" y="30303742"/>
                  </a:cxn>
                  <a:cxn ang="0">
                    <a:pos x="28927691" y="0"/>
                  </a:cxn>
                  <a:cxn ang="0">
                    <a:pos x="34438119" y="5510305"/>
                  </a:cxn>
                  <a:cxn ang="0">
                    <a:pos x="5510428" y="35814047"/>
                  </a:cxn>
                  <a:cxn ang="0">
                    <a:pos x="0" y="30303742"/>
                  </a:cxn>
                </a:cxnLst>
                <a:pathLst>
                  <a:path w="25" h="26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4" y="26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1042" name="组合 28"/>
            <p:cNvGrpSpPr/>
            <p:nvPr userDrawn="1"/>
          </p:nvGrpSpPr>
          <p:grpSpPr>
            <a:xfrm rot="2109475">
              <a:off x="8795933" y="4464938"/>
              <a:ext cx="127816" cy="630261"/>
              <a:chOff x="10141839" y="569616"/>
              <a:chExt cx="127816" cy="630261"/>
            </a:xfrm>
          </p:grpSpPr>
          <p:sp>
            <p:nvSpPr>
              <p:cNvPr id="30" name="Rectangle 315"/>
              <p:cNvSpPr>
                <a:spLocks noChangeArrowheads="1"/>
              </p:cNvSpPr>
              <p:nvPr userDrawn="1"/>
            </p:nvSpPr>
            <p:spPr bwMode="auto">
              <a:xfrm>
                <a:off x="10146930" y="672678"/>
                <a:ext cx="114339" cy="424796"/>
              </a:xfrm>
              <a:prstGeom prst="rect">
                <a:avLst/>
              </a:prstGeom>
              <a:solidFill>
                <a:srgbClr val="FFB7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31" name="Rectangle 316"/>
              <p:cNvSpPr>
                <a:spLocks noChangeArrowheads="1"/>
              </p:cNvSpPr>
              <p:nvPr userDrawn="1"/>
            </p:nvSpPr>
            <p:spPr bwMode="auto">
              <a:xfrm>
                <a:off x="10146930" y="672678"/>
                <a:ext cx="114339" cy="4247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32" name="Rectangle 317"/>
              <p:cNvSpPr>
                <a:spLocks noChangeArrowheads="1"/>
              </p:cNvSpPr>
              <p:nvPr userDrawn="1"/>
            </p:nvSpPr>
            <p:spPr bwMode="auto">
              <a:xfrm>
                <a:off x="10224974" y="669691"/>
                <a:ext cx="39670" cy="424796"/>
              </a:xfrm>
              <a:prstGeom prst="rect">
                <a:avLst/>
              </a:prstGeom>
              <a:solidFill>
                <a:srgbClr val="ED85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33" name="Rectangle 318"/>
              <p:cNvSpPr>
                <a:spLocks noChangeArrowheads="1"/>
              </p:cNvSpPr>
              <p:nvPr userDrawn="1"/>
            </p:nvSpPr>
            <p:spPr bwMode="auto">
              <a:xfrm>
                <a:off x="10183698" y="668190"/>
                <a:ext cx="37336" cy="424796"/>
              </a:xfrm>
              <a:prstGeom prst="rect">
                <a:avLst/>
              </a:prstGeom>
              <a:solidFill>
                <a:srgbClr val="F8901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34" name="Rectangle 319"/>
              <p:cNvSpPr>
                <a:spLocks noChangeArrowheads="1"/>
              </p:cNvSpPr>
              <p:nvPr userDrawn="1"/>
            </p:nvSpPr>
            <p:spPr bwMode="auto">
              <a:xfrm>
                <a:off x="10183698" y="668190"/>
                <a:ext cx="37336" cy="4247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1048" name="Freeform 320"/>
              <p:cNvSpPr/>
              <p:nvPr userDrawn="1"/>
            </p:nvSpPr>
            <p:spPr>
              <a:xfrm>
                <a:off x="10195714" y="1170535"/>
                <a:ext cx="34037" cy="29342"/>
              </a:xfrm>
              <a:custGeom>
                <a:avLst/>
                <a:gdLst/>
                <a:ahLst/>
                <a:cxnLst>
                  <a:cxn ang="0">
                    <a:pos x="0" y="8785833"/>
                  </a:cxn>
                  <a:cxn ang="0">
                    <a:pos x="36204731" y="61496640"/>
                  </a:cxn>
                  <a:cxn ang="0">
                    <a:pos x="72407336" y="8785833"/>
                  </a:cxn>
                  <a:cxn ang="0">
                    <a:pos x="36204731" y="0"/>
                  </a:cxn>
                  <a:cxn ang="0">
                    <a:pos x="0" y="8785833"/>
                  </a:cxn>
                </a:cxnLst>
                <a:pathLst>
                  <a:path w="16" h="14">
                    <a:moveTo>
                      <a:pt x="0" y="2"/>
                    </a:moveTo>
                    <a:cubicBezTo>
                      <a:pt x="8" y="14"/>
                      <a:pt x="8" y="14"/>
                      <a:pt x="8" y="14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3" y="1"/>
                      <a:pt x="11" y="0"/>
                      <a:pt x="8" y="0"/>
                    </a:cubicBezTo>
                    <a:cubicBezTo>
                      <a:pt x="5" y="0"/>
                      <a:pt x="2" y="1"/>
                      <a:pt x="0" y="2"/>
                    </a:cubicBezTo>
                    <a:close/>
                  </a:path>
                </a:pathLst>
              </a:custGeom>
              <a:solidFill>
                <a:srgbClr val="E74C3C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6" name="Rectangle 321"/>
              <p:cNvSpPr>
                <a:spLocks noChangeArrowheads="1"/>
              </p:cNvSpPr>
              <p:nvPr userDrawn="1"/>
            </p:nvSpPr>
            <p:spPr bwMode="auto">
              <a:xfrm>
                <a:off x="10146514" y="631515"/>
                <a:ext cx="116674" cy="35011"/>
              </a:xfrm>
              <a:prstGeom prst="rect">
                <a:avLst/>
              </a:prstGeom>
              <a:solidFill>
                <a:srgbClr val="D1D3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37" name="Rectangle 322"/>
              <p:cNvSpPr>
                <a:spLocks noChangeArrowheads="1"/>
              </p:cNvSpPr>
              <p:nvPr userDrawn="1"/>
            </p:nvSpPr>
            <p:spPr bwMode="auto">
              <a:xfrm>
                <a:off x="10154814" y="620520"/>
                <a:ext cx="114339" cy="32677"/>
              </a:xfrm>
              <a:prstGeom prst="rect">
                <a:avLst/>
              </a:prstGeom>
              <a:solidFill>
                <a:srgbClr val="BCBE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38" name="Rectangle 323"/>
              <p:cNvSpPr>
                <a:spLocks noChangeArrowheads="1"/>
              </p:cNvSpPr>
              <p:nvPr userDrawn="1"/>
            </p:nvSpPr>
            <p:spPr bwMode="auto">
              <a:xfrm>
                <a:off x="10141839" y="617630"/>
                <a:ext cx="119006" cy="16338"/>
              </a:xfrm>
              <a:prstGeom prst="rect">
                <a:avLst/>
              </a:prstGeom>
              <a:solidFill>
                <a:srgbClr val="939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1052" name="Freeform 324"/>
              <p:cNvSpPr/>
              <p:nvPr userDrawn="1"/>
            </p:nvSpPr>
            <p:spPr>
              <a:xfrm>
                <a:off x="10155809" y="569616"/>
                <a:ext cx="113846" cy="50468"/>
              </a:xfrm>
              <a:custGeom>
                <a:avLst/>
                <a:gdLst/>
                <a:ahLst/>
                <a:cxnLst>
                  <a:cxn ang="0">
                    <a:pos x="120008442" y="0"/>
                  </a:cxn>
                  <a:cxn ang="0">
                    <a:pos x="0" y="106125793"/>
                  </a:cxn>
                  <a:cxn ang="0">
                    <a:pos x="240016884" y="106125793"/>
                  </a:cxn>
                  <a:cxn ang="0">
                    <a:pos x="120008442" y="0"/>
                  </a:cxn>
                </a:cxnLst>
                <a:pathLst>
                  <a:path w="54" h="24">
                    <a:moveTo>
                      <a:pt x="27" y="0"/>
                    </a:moveTo>
                    <a:cubicBezTo>
                      <a:pt x="12" y="0"/>
                      <a:pt x="0" y="11"/>
                      <a:pt x="0" y="24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11"/>
                      <a:pt x="42" y="0"/>
                      <a:pt x="27" y="0"/>
                    </a:cubicBezTo>
                    <a:close/>
                  </a:path>
                </a:pathLst>
              </a:custGeom>
              <a:solidFill>
                <a:srgbClr val="E24348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3" name="Freeform 325"/>
              <p:cNvSpPr/>
              <p:nvPr userDrawn="1"/>
            </p:nvSpPr>
            <p:spPr>
              <a:xfrm>
                <a:off x="10155809" y="1077815"/>
                <a:ext cx="113846" cy="96241"/>
              </a:xfrm>
              <a:custGeom>
                <a:avLst/>
                <a:gdLst/>
                <a:ahLst/>
                <a:cxnLst>
                  <a:cxn ang="0">
                    <a:pos x="84450541" y="201355002"/>
                  </a:cxn>
                  <a:cxn ang="0">
                    <a:pos x="120008442" y="192601255"/>
                  </a:cxn>
                  <a:cxn ang="0">
                    <a:pos x="155566342" y="201355002"/>
                  </a:cxn>
                  <a:cxn ang="0">
                    <a:pos x="240016884" y="35019171"/>
                  </a:cxn>
                  <a:cxn ang="0">
                    <a:pos x="200014772" y="0"/>
                  </a:cxn>
                  <a:cxn ang="0">
                    <a:pos x="160010553" y="35019171"/>
                  </a:cxn>
                  <a:cxn ang="0">
                    <a:pos x="120008442" y="0"/>
                  </a:cxn>
                  <a:cxn ang="0">
                    <a:pos x="80006331" y="35019171"/>
                  </a:cxn>
                  <a:cxn ang="0">
                    <a:pos x="40002111" y="0"/>
                  </a:cxn>
                  <a:cxn ang="0">
                    <a:pos x="0" y="35019171"/>
                  </a:cxn>
                  <a:cxn ang="0">
                    <a:pos x="84450541" y="201355002"/>
                  </a:cxn>
                </a:cxnLst>
                <a:pathLst>
                  <a:path w="54" h="46">
                    <a:moveTo>
                      <a:pt x="19" y="46"/>
                    </a:moveTo>
                    <a:cubicBezTo>
                      <a:pt x="21" y="45"/>
                      <a:pt x="24" y="44"/>
                      <a:pt x="27" y="44"/>
                    </a:cubicBezTo>
                    <a:cubicBezTo>
                      <a:pt x="30" y="44"/>
                      <a:pt x="32" y="45"/>
                      <a:pt x="35" y="46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4"/>
                      <a:pt x="50" y="0"/>
                      <a:pt x="45" y="0"/>
                    </a:cubicBezTo>
                    <a:cubicBezTo>
                      <a:pt x="40" y="0"/>
                      <a:pt x="36" y="4"/>
                      <a:pt x="36" y="8"/>
                    </a:cubicBezTo>
                    <a:cubicBezTo>
                      <a:pt x="36" y="4"/>
                      <a:pt x="32" y="0"/>
                      <a:pt x="27" y="0"/>
                    </a:cubicBezTo>
                    <a:cubicBezTo>
                      <a:pt x="22" y="0"/>
                      <a:pt x="18" y="4"/>
                      <a:pt x="18" y="8"/>
                    </a:cubicBezTo>
                    <a:cubicBezTo>
                      <a:pt x="18" y="4"/>
                      <a:pt x="14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lnTo>
                      <a:pt x="19" y="46"/>
                    </a:lnTo>
                    <a:close/>
                  </a:path>
                </a:pathLst>
              </a:custGeom>
              <a:solidFill>
                <a:srgbClr val="F4CFB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grpSp>
        <p:nvGrpSpPr>
          <p:cNvPr id="1054" name="组合 12"/>
          <p:cNvGrpSpPr>
            <a:grpSpLocks noChangeAspect="1"/>
          </p:cNvGrpSpPr>
          <p:nvPr userDrawn="1"/>
        </p:nvGrpSpPr>
        <p:grpSpPr>
          <a:xfrm>
            <a:off x="25400" y="4667250"/>
            <a:ext cx="755650" cy="417513"/>
            <a:chOff x="50446" y="4572401"/>
            <a:chExt cx="938628" cy="517521"/>
          </a:xfrm>
        </p:grpSpPr>
        <p:sp>
          <p:nvSpPr>
            <p:cNvPr id="15" name="Freeform 60"/>
            <p:cNvSpPr>
              <a:spLocks noChangeAspect="1" noEditPoints="1"/>
            </p:cNvSpPr>
            <p:nvPr userDrawn="1"/>
          </p:nvSpPr>
          <p:spPr bwMode="auto">
            <a:xfrm>
              <a:off x="50446" y="4572401"/>
              <a:ext cx="502841" cy="501815"/>
            </a:xfrm>
            <a:custGeom>
              <a:avLst/>
              <a:gdLst>
                <a:gd name="T0" fmla="*/ 0 w 196"/>
                <a:gd name="T1" fmla="*/ 30 h 196"/>
                <a:gd name="T2" fmla="*/ 196 w 196"/>
                <a:gd name="T3" fmla="*/ 165 h 196"/>
                <a:gd name="T4" fmla="*/ 8 w 196"/>
                <a:gd name="T5" fmla="*/ 30 h 196"/>
                <a:gd name="T6" fmla="*/ 26 w 196"/>
                <a:gd name="T7" fmla="*/ 18 h 196"/>
                <a:gd name="T8" fmla="*/ 8 w 196"/>
                <a:gd name="T9" fmla="*/ 30 h 196"/>
                <a:gd name="T10" fmla="*/ 22 w 196"/>
                <a:gd name="T11" fmla="*/ 30 h 196"/>
                <a:gd name="T12" fmla="*/ 20 w 196"/>
                <a:gd name="T13" fmla="*/ 42 h 196"/>
                <a:gd name="T14" fmla="*/ 22 w 196"/>
                <a:gd name="T15" fmla="*/ 46 h 196"/>
                <a:gd name="T16" fmla="*/ 42 w 196"/>
                <a:gd name="T17" fmla="*/ 34 h 196"/>
                <a:gd name="T18" fmla="*/ 22 w 196"/>
                <a:gd name="T19" fmla="*/ 46 h 196"/>
                <a:gd name="T20" fmla="*/ 38 w 196"/>
                <a:gd name="T21" fmla="*/ 46 h 196"/>
                <a:gd name="T22" fmla="*/ 34 w 196"/>
                <a:gd name="T23" fmla="*/ 57 h 196"/>
                <a:gd name="T24" fmla="*/ 38 w 196"/>
                <a:gd name="T25" fmla="*/ 61 h 196"/>
                <a:gd name="T26" fmla="*/ 58 w 196"/>
                <a:gd name="T27" fmla="*/ 49 h 196"/>
                <a:gd name="T28" fmla="*/ 38 w 196"/>
                <a:gd name="T29" fmla="*/ 61 h 196"/>
                <a:gd name="T30" fmla="*/ 54 w 196"/>
                <a:gd name="T31" fmla="*/ 61 h 196"/>
                <a:gd name="T32" fmla="*/ 50 w 196"/>
                <a:gd name="T33" fmla="*/ 73 h 196"/>
                <a:gd name="T34" fmla="*/ 54 w 196"/>
                <a:gd name="T35" fmla="*/ 76 h 196"/>
                <a:gd name="T36" fmla="*/ 73 w 196"/>
                <a:gd name="T37" fmla="*/ 65 h 196"/>
                <a:gd name="T38" fmla="*/ 54 w 196"/>
                <a:gd name="T39" fmla="*/ 76 h 196"/>
                <a:gd name="T40" fmla="*/ 69 w 196"/>
                <a:gd name="T41" fmla="*/ 76 h 196"/>
                <a:gd name="T42" fmla="*/ 65 w 196"/>
                <a:gd name="T43" fmla="*/ 88 h 196"/>
                <a:gd name="T44" fmla="*/ 69 w 196"/>
                <a:gd name="T45" fmla="*/ 91 h 196"/>
                <a:gd name="T46" fmla="*/ 89 w 196"/>
                <a:gd name="T47" fmla="*/ 80 h 196"/>
                <a:gd name="T48" fmla="*/ 69 w 196"/>
                <a:gd name="T49" fmla="*/ 91 h 196"/>
                <a:gd name="T50" fmla="*/ 85 w 196"/>
                <a:gd name="T51" fmla="*/ 91 h 196"/>
                <a:gd name="T52" fmla="*/ 81 w 196"/>
                <a:gd name="T53" fmla="*/ 103 h 196"/>
                <a:gd name="T54" fmla="*/ 85 w 196"/>
                <a:gd name="T55" fmla="*/ 107 h 196"/>
                <a:gd name="T56" fmla="*/ 104 w 196"/>
                <a:gd name="T57" fmla="*/ 95 h 196"/>
                <a:gd name="T58" fmla="*/ 85 w 196"/>
                <a:gd name="T59" fmla="*/ 107 h 196"/>
                <a:gd name="T60" fmla="*/ 100 w 196"/>
                <a:gd name="T61" fmla="*/ 107 h 196"/>
                <a:gd name="T62" fmla="*/ 96 w 196"/>
                <a:gd name="T63" fmla="*/ 119 h 196"/>
                <a:gd name="T64" fmla="*/ 100 w 196"/>
                <a:gd name="T65" fmla="*/ 123 h 196"/>
                <a:gd name="T66" fmla="*/ 119 w 196"/>
                <a:gd name="T67" fmla="*/ 111 h 196"/>
                <a:gd name="T68" fmla="*/ 100 w 196"/>
                <a:gd name="T69" fmla="*/ 123 h 196"/>
                <a:gd name="T70" fmla="*/ 115 w 196"/>
                <a:gd name="T71" fmla="*/ 123 h 196"/>
                <a:gd name="T72" fmla="*/ 111 w 196"/>
                <a:gd name="T73" fmla="*/ 133 h 196"/>
                <a:gd name="T74" fmla="*/ 115 w 196"/>
                <a:gd name="T75" fmla="*/ 137 h 196"/>
                <a:gd name="T76" fmla="*/ 135 w 196"/>
                <a:gd name="T77" fmla="*/ 127 h 196"/>
                <a:gd name="T78" fmla="*/ 115 w 196"/>
                <a:gd name="T79" fmla="*/ 137 h 196"/>
                <a:gd name="T80" fmla="*/ 131 w 196"/>
                <a:gd name="T81" fmla="*/ 137 h 196"/>
                <a:gd name="T82" fmla="*/ 127 w 196"/>
                <a:gd name="T83" fmla="*/ 149 h 196"/>
                <a:gd name="T84" fmla="*/ 131 w 196"/>
                <a:gd name="T85" fmla="*/ 153 h 196"/>
                <a:gd name="T86" fmla="*/ 149 w 196"/>
                <a:gd name="T87" fmla="*/ 141 h 196"/>
                <a:gd name="T88" fmla="*/ 131 w 196"/>
                <a:gd name="T89" fmla="*/ 153 h 196"/>
                <a:gd name="T90" fmla="*/ 147 w 196"/>
                <a:gd name="T91" fmla="*/ 153 h 196"/>
                <a:gd name="T92" fmla="*/ 143 w 196"/>
                <a:gd name="T93" fmla="*/ 165 h 196"/>
                <a:gd name="T94" fmla="*/ 147 w 196"/>
                <a:gd name="T95" fmla="*/ 169 h 196"/>
                <a:gd name="T96" fmla="*/ 165 w 196"/>
                <a:gd name="T97" fmla="*/ 157 h 196"/>
                <a:gd name="T98" fmla="*/ 147 w 196"/>
                <a:gd name="T99" fmla="*/ 169 h 196"/>
                <a:gd name="T100" fmla="*/ 161 w 196"/>
                <a:gd name="T101" fmla="*/ 169 h 196"/>
                <a:gd name="T102" fmla="*/ 157 w 196"/>
                <a:gd name="T103" fmla="*/ 180 h 196"/>
                <a:gd name="T104" fmla="*/ 161 w 196"/>
                <a:gd name="T105" fmla="*/ 184 h 196"/>
                <a:gd name="T106" fmla="*/ 181 w 196"/>
                <a:gd name="T107" fmla="*/ 173 h 196"/>
                <a:gd name="T108" fmla="*/ 161 w 196"/>
                <a:gd name="T109" fmla="*/ 18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96" h="196">
                  <a:moveTo>
                    <a:pt x="30" y="0"/>
                  </a:moveTo>
                  <a:lnTo>
                    <a:pt x="0" y="30"/>
                  </a:lnTo>
                  <a:lnTo>
                    <a:pt x="165" y="196"/>
                  </a:lnTo>
                  <a:lnTo>
                    <a:pt x="196" y="165"/>
                  </a:lnTo>
                  <a:lnTo>
                    <a:pt x="30" y="0"/>
                  </a:lnTo>
                  <a:close/>
                  <a:moveTo>
                    <a:pt x="8" y="30"/>
                  </a:moveTo>
                  <a:lnTo>
                    <a:pt x="22" y="14"/>
                  </a:lnTo>
                  <a:lnTo>
                    <a:pt x="26" y="18"/>
                  </a:lnTo>
                  <a:lnTo>
                    <a:pt x="12" y="34"/>
                  </a:lnTo>
                  <a:lnTo>
                    <a:pt x="8" y="30"/>
                  </a:lnTo>
                  <a:close/>
                  <a:moveTo>
                    <a:pt x="16" y="38"/>
                  </a:moveTo>
                  <a:lnTo>
                    <a:pt x="22" y="30"/>
                  </a:lnTo>
                  <a:lnTo>
                    <a:pt x="26" y="34"/>
                  </a:lnTo>
                  <a:lnTo>
                    <a:pt x="20" y="42"/>
                  </a:lnTo>
                  <a:lnTo>
                    <a:pt x="16" y="38"/>
                  </a:lnTo>
                  <a:close/>
                  <a:moveTo>
                    <a:pt x="22" y="46"/>
                  </a:moveTo>
                  <a:lnTo>
                    <a:pt x="38" y="30"/>
                  </a:lnTo>
                  <a:lnTo>
                    <a:pt x="42" y="34"/>
                  </a:lnTo>
                  <a:lnTo>
                    <a:pt x="26" y="49"/>
                  </a:lnTo>
                  <a:lnTo>
                    <a:pt x="22" y="46"/>
                  </a:lnTo>
                  <a:close/>
                  <a:moveTo>
                    <a:pt x="30" y="53"/>
                  </a:moveTo>
                  <a:lnTo>
                    <a:pt x="38" y="46"/>
                  </a:lnTo>
                  <a:lnTo>
                    <a:pt x="42" y="49"/>
                  </a:lnTo>
                  <a:lnTo>
                    <a:pt x="34" y="57"/>
                  </a:lnTo>
                  <a:lnTo>
                    <a:pt x="30" y="53"/>
                  </a:lnTo>
                  <a:close/>
                  <a:moveTo>
                    <a:pt x="38" y="61"/>
                  </a:moveTo>
                  <a:lnTo>
                    <a:pt x="54" y="46"/>
                  </a:lnTo>
                  <a:lnTo>
                    <a:pt x="58" y="49"/>
                  </a:lnTo>
                  <a:lnTo>
                    <a:pt x="42" y="65"/>
                  </a:lnTo>
                  <a:lnTo>
                    <a:pt x="38" y="61"/>
                  </a:lnTo>
                  <a:close/>
                  <a:moveTo>
                    <a:pt x="46" y="69"/>
                  </a:moveTo>
                  <a:lnTo>
                    <a:pt x="54" y="61"/>
                  </a:lnTo>
                  <a:lnTo>
                    <a:pt x="58" y="65"/>
                  </a:lnTo>
                  <a:lnTo>
                    <a:pt x="50" y="73"/>
                  </a:lnTo>
                  <a:lnTo>
                    <a:pt x="46" y="69"/>
                  </a:lnTo>
                  <a:close/>
                  <a:moveTo>
                    <a:pt x="54" y="76"/>
                  </a:moveTo>
                  <a:lnTo>
                    <a:pt x="69" y="61"/>
                  </a:lnTo>
                  <a:lnTo>
                    <a:pt x="73" y="65"/>
                  </a:lnTo>
                  <a:lnTo>
                    <a:pt x="58" y="80"/>
                  </a:lnTo>
                  <a:lnTo>
                    <a:pt x="54" y="76"/>
                  </a:lnTo>
                  <a:close/>
                  <a:moveTo>
                    <a:pt x="62" y="84"/>
                  </a:moveTo>
                  <a:lnTo>
                    <a:pt x="69" y="76"/>
                  </a:lnTo>
                  <a:lnTo>
                    <a:pt x="73" y="80"/>
                  </a:lnTo>
                  <a:lnTo>
                    <a:pt x="65" y="88"/>
                  </a:lnTo>
                  <a:lnTo>
                    <a:pt x="62" y="84"/>
                  </a:lnTo>
                  <a:close/>
                  <a:moveTo>
                    <a:pt x="69" y="91"/>
                  </a:moveTo>
                  <a:lnTo>
                    <a:pt x="85" y="76"/>
                  </a:lnTo>
                  <a:lnTo>
                    <a:pt x="89" y="80"/>
                  </a:lnTo>
                  <a:lnTo>
                    <a:pt x="73" y="95"/>
                  </a:lnTo>
                  <a:lnTo>
                    <a:pt x="69" y="91"/>
                  </a:lnTo>
                  <a:close/>
                  <a:moveTo>
                    <a:pt x="77" y="99"/>
                  </a:moveTo>
                  <a:lnTo>
                    <a:pt x="85" y="91"/>
                  </a:lnTo>
                  <a:lnTo>
                    <a:pt x="89" y="95"/>
                  </a:lnTo>
                  <a:lnTo>
                    <a:pt x="81" y="103"/>
                  </a:lnTo>
                  <a:lnTo>
                    <a:pt x="77" y="99"/>
                  </a:lnTo>
                  <a:close/>
                  <a:moveTo>
                    <a:pt x="85" y="107"/>
                  </a:moveTo>
                  <a:lnTo>
                    <a:pt x="100" y="91"/>
                  </a:lnTo>
                  <a:lnTo>
                    <a:pt x="104" y="95"/>
                  </a:lnTo>
                  <a:lnTo>
                    <a:pt x="89" y="111"/>
                  </a:lnTo>
                  <a:lnTo>
                    <a:pt x="85" y="107"/>
                  </a:lnTo>
                  <a:close/>
                  <a:moveTo>
                    <a:pt x="93" y="115"/>
                  </a:moveTo>
                  <a:lnTo>
                    <a:pt x="100" y="107"/>
                  </a:lnTo>
                  <a:lnTo>
                    <a:pt x="104" y="111"/>
                  </a:lnTo>
                  <a:lnTo>
                    <a:pt x="96" y="119"/>
                  </a:lnTo>
                  <a:lnTo>
                    <a:pt x="93" y="115"/>
                  </a:lnTo>
                  <a:close/>
                  <a:moveTo>
                    <a:pt x="100" y="123"/>
                  </a:moveTo>
                  <a:lnTo>
                    <a:pt x="115" y="107"/>
                  </a:lnTo>
                  <a:lnTo>
                    <a:pt x="119" y="111"/>
                  </a:lnTo>
                  <a:lnTo>
                    <a:pt x="104" y="127"/>
                  </a:lnTo>
                  <a:lnTo>
                    <a:pt x="100" y="123"/>
                  </a:lnTo>
                  <a:close/>
                  <a:moveTo>
                    <a:pt x="108" y="131"/>
                  </a:moveTo>
                  <a:lnTo>
                    <a:pt x="115" y="123"/>
                  </a:lnTo>
                  <a:lnTo>
                    <a:pt x="119" y="127"/>
                  </a:lnTo>
                  <a:lnTo>
                    <a:pt x="111" y="133"/>
                  </a:lnTo>
                  <a:lnTo>
                    <a:pt x="108" y="131"/>
                  </a:lnTo>
                  <a:close/>
                  <a:moveTo>
                    <a:pt x="115" y="137"/>
                  </a:moveTo>
                  <a:lnTo>
                    <a:pt x="131" y="123"/>
                  </a:lnTo>
                  <a:lnTo>
                    <a:pt x="135" y="127"/>
                  </a:lnTo>
                  <a:lnTo>
                    <a:pt x="119" y="141"/>
                  </a:lnTo>
                  <a:lnTo>
                    <a:pt x="115" y="137"/>
                  </a:lnTo>
                  <a:close/>
                  <a:moveTo>
                    <a:pt x="123" y="145"/>
                  </a:moveTo>
                  <a:lnTo>
                    <a:pt x="131" y="137"/>
                  </a:lnTo>
                  <a:lnTo>
                    <a:pt x="135" y="141"/>
                  </a:lnTo>
                  <a:lnTo>
                    <a:pt x="127" y="149"/>
                  </a:lnTo>
                  <a:lnTo>
                    <a:pt x="123" y="145"/>
                  </a:lnTo>
                  <a:close/>
                  <a:moveTo>
                    <a:pt x="131" y="153"/>
                  </a:moveTo>
                  <a:lnTo>
                    <a:pt x="147" y="137"/>
                  </a:lnTo>
                  <a:lnTo>
                    <a:pt x="149" y="141"/>
                  </a:lnTo>
                  <a:lnTo>
                    <a:pt x="135" y="157"/>
                  </a:lnTo>
                  <a:lnTo>
                    <a:pt x="131" y="153"/>
                  </a:lnTo>
                  <a:close/>
                  <a:moveTo>
                    <a:pt x="139" y="161"/>
                  </a:moveTo>
                  <a:lnTo>
                    <a:pt x="147" y="153"/>
                  </a:lnTo>
                  <a:lnTo>
                    <a:pt x="149" y="157"/>
                  </a:lnTo>
                  <a:lnTo>
                    <a:pt x="143" y="165"/>
                  </a:lnTo>
                  <a:lnTo>
                    <a:pt x="139" y="161"/>
                  </a:lnTo>
                  <a:close/>
                  <a:moveTo>
                    <a:pt x="147" y="169"/>
                  </a:moveTo>
                  <a:lnTo>
                    <a:pt x="161" y="153"/>
                  </a:lnTo>
                  <a:lnTo>
                    <a:pt x="165" y="157"/>
                  </a:lnTo>
                  <a:lnTo>
                    <a:pt x="149" y="173"/>
                  </a:lnTo>
                  <a:lnTo>
                    <a:pt x="147" y="169"/>
                  </a:lnTo>
                  <a:close/>
                  <a:moveTo>
                    <a:pt x="153" y="176"/>
                  </a:moveTo>
                  <a:lnTo>
                    <a:pt x="161" y="169"/>
                  </a:lnTo>
                  <a:lnTo>
                    <a:pt x="165" y="173"/>
                  </a:lnTo>
                  <a:lnTo>
                    <a:pt x="157" y="180"/>
                  </a:lnTo>
                  <a:lnTo>
                    <a:pt x="153" y="176"/>
                  </a:lnTo>
                  <a:close/>
                  <a:moveTo>
                    <a:pt x="161" y="184"/>
                  </a:moveTo>
                  <a:lnTo>
                    <a:pt x="177" y="169"/>
                  </a:lnTo>
                  <a:lnTo>
                    <a:pt x="181" y="173"/>
                  </a:lnTo>
                  <a:lnTo>
                    <a:pt x="165" y="188"/>
                  </a:lnTo>
                  <a:lnTo>
                    <a:pt x="161" y="18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grpSp>
          <p:nvGrpSpPr>
            <p:cNvPr id="1056" name="组合 15"/>
            <p:cNvGrpSpPr>
              <a:grpSpLocks noChangeAspect="1"/>
            </p:cNvGrpSpPr>
            <p:nvPr userDrawn="1"/>
          </p:nvGrpSpPr>
          <p:grpSpPr>
            <a:xfrm>
              <a:off x="590612" y="4691471"/>
              <a:ext cx="398462" cy="398451"/>
              <a:chOff x="6531804" y="2008188"/>
              <a:chExt cx="962025" cy="962025"/>
            </a:xfrm>
          </p:grpSpPr>
          <p:sp>
            <p:nvSpPr>
              <p:cNvPr id="17" name="Rectangle 169"/>
              <p:cNvSpPr>
                <a:spLocks noChangeArrowheads="1"/>
              </p:cNvSpPr>
              <p:nvPr userDrawn="1"/>
            </p:nvSpPr>
            <p:spPr bwMode="auto">
              <a:xfrm>
                <a:off x="7374808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18" name="Rectangle 170"/>
              <p:cNvSpPr>
                <a:spLocks noChangeArrowheads="1"/>
              </p:cNvSpPr>
              <p:nvPr userDrawn="1"/>
            </p:nvSpPr>
            <p:spPr bwMode="auto">
              <a:xfrm>
                <a:off x="7284350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19" name="Rectangle 171"/>
              <p:cNvSpPr>
                <a:spLocks noChangeArrowheads="1"/>
              </p:cNvSpPr>
              <p:nvPr userDrawn="1"/>
            </p:nvSpPr>
            <p:spPr bwMode="auto">
              <a:xfrm>
                <a:off x="7193894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20" name="Rectangle 172"/>
              <p:cNvSpPr>
                <a:spLocks noChangeArrowheads="1"/>
              </p:cNvSpPr>
              <p:nvPr userDrawn="1"/>
            </p:nvSpPr>
            <p:spPr bwMode="auto">
              <a:xfrm>
                <a:off x="7103435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21" name="Rectangle 173"/>
              <p:cNvSpPr>
                <a:spLocks noChangeArrowheads="1"/>
              </p:cNvSpPr>
              <p:nvPr userDrawn="1"/>
            </p:nvSpPr>
            <p:spPr bwMode="auto">
              <a:xfrm>
                <a:off x="7012980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22" name="Rectangle 174"/>
              <p:cNvSpPr>
                <a:spLocks noChangeArrowheads="1"/>
              </p:cNvSpPr>
              <p:nvPr userDrawn="1"/>
            </p:nvSpPr>
            <p:spPr bwMode="auto">
              <a:xfrm>
                <a:off x="6589259" y="2732654"/>
                <a:ext cx="61893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23" name="Rectangle 175"/>
              <p:cNvSpPr>
                <a:spLocks noChangeArrowheads="1"/>
              </p:cNvSpPr>
              <p:nvPr userDrawn="1"/>
            </p:nvSpPr>
            <p:spPr bwMode="auto">
              <a:xfrm>
                <a:off x="6679717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24" name="Rectangle 176"/>
              <p:cNvSpPr>
                <a:spLocks noChangeArrowheads="1"/>
              </p:cNvSpPr>
              <p:nvPr userDrawn="1"/>
            </p:nvSpPr>
            <p:spPr bwMode="auto">
              <a:xfrm>
                <a:off x="6770173" y="2732654"/>
                <a:ext cx="61893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25" name="Rectangle 177"/>
              <p:cNvSpPr>
                <a:spLocks noChangeArrowheads="1"/>
              </p:cNvSpPr>
              <p:nvPr userDrawn="1"/>
            </p:nvSpPr>
            <p:spPr bwMode="auto">
              <a:xfrm>
                <a:off x="6860631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1066" name="Freeform 178"/>
              <p:cNvSpPr>
                <a:spLocks noEditPoints="1"/>
              </p:cNvSpPr>
              <p:nvPr userDrawn="1"/>
            </p:nvSpPr>
            <p:spPr>
              <a:xfrm>
                <a:off x="6531804" y="2008188"/>
                <a:ext cx="962025" cy="962025"/>
              </a:xfrm>
              <a:custGeom>
                <a:avLst/>
                <a:gdLst/>
                <a:ahLst/>
                <a:cxnLst>
                  <a:cxn ang="0">
                    <a:pos x="715724375" y="0"/>
                  </a:cxn>
                  <a:cxn ang="0">
                    <a:pos x="667842200" y="0"/>
                  </a:cxn>
                  <a:cxn ang="0">
                    <a:pos x="0" y="1146671888"/>
                  </a:cxn>
                  <a:cxn ang="0">
                    <a:pos x="0" y="1194554063"/>
                  </a:cxn>
                  <a:cxn ang="0">
                    <a:pos x="667842200" y="1527214688"/>
                  </a:cxn>
                  <a:cxn ang="0">
                    <a:pos x="715724375" y="1527214688"/>
                  </a:cxn>
                  <a:cxn ang="0">
                    <a:pos x="1527214688" y="1194554063"/>
                  </a:cxn>
                  <a:cxn ang="0">
                    <a:pos x="1527214688" y="1146671888"/>
                  </a:cxn>
                  <a:cxn ang="0">
                    <a:pos x="715724375" y="0"/>
                  </a:cxn>
                  <a:cxn ang="0">
                    <a:pos x="1479332513" y="1164312188"/>
                  </a:cxn>
                  <a:cxn ang="0">
                    <a:pos x="703124388" y="1479332513"/>
                  </a:cxn>
                  <a:cxn ang="0">
                    <a:pos x="680442188" y="1479332513"/>
                  </a:cxn>
                  <a:cxn ang="0">
                    <a:pos x="45362813" y="1164312188"/>
                  </a:cxn>
                  <a:cxn ang="0">
                    <a:pos x="45362813" y="1156752513"/>
                  </a:cxn>
                  <a:cxn ang="0">
                    <a:pos x="690522813" y="52924075"/>
                  </a:cxn>
                  <a:cxn ang="0">
                    <a:pos x="1479332513" y="1164312188"/>
                  </a:cxn>
                </a:cxnLst>
                <a:pathLst>
                  <a:path w="606" h="606">
                    <a:moveTo>
                      <a:pt x="284" y="0"/>
                    </a:moveTo>
                    <a:lnTo>
                      <a:pt x="265" y="0"/>
                    </a:lnTo>
                    <a:lnTo>
                      <a:pt x="0" y="455"/>
                    </a:lnTo>
                    <a:lnTo>
                      <a:pt x="0" y="474"/>
                    </a:lnTo>
                    <a:lnTo>
                      <a:pt x="265" y="606"/>
                    </a:lnTo>
                    <a:lnTo>
                      <a:pt x="284" y="606"/>
                    </a:lnTo>
                    <a:lnTo>
                      <a:pt x="606" y="474"/>
                    </a:lnTo>
                    <a:lnTo>
                      <a:pt x="606" y="455"/>
                    </a:lnTo>
                    <a:lnTo>
                      <a:pt x="284" y="0"/>
                    </a:lnTo>
                    <a:close/>
                    <a:moveTo>
                      <a:pt x="587" y="462"/>
                    </a:moveTo>
                    <a:lnTo>
                      <a:pt x="279" y="587"/>
                    </a:lnTo>
                    <a:lnTo>
                      <a:pt x="270" y="587"/>
                    </a:lnTo>
                    <a:lnTo>
                      <a:pt x="18" y="462"/>
                    </a:lnTo>
                    <a:lnTo>
                      <a:pt x="18" y="459"/>
                    </a:lnTo>
                    <a:lnTo>
                      <a:pt x="274" y="21"/>
                    </a:lnTo>
                    <a:lnTo>
                      <a:pt x="587" y="462"/>
                    </a:lnTo>
                    <a:close/>
                  </a:path>
                </a:pathLst>
              </a:custGeom>
              <a:solidFill>
                <a:srgbClr val="B0BEC5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" name="Rectangle 179"/>
              <p:cNvSpPr>
                <a:spLocks noChangeArrowheads="1"/>
              </p:cNvSpPr>
              <p:nvPr userDrawn="1"/>
            </p:nvSpPr>
            <p:spPr bwMode="auto">
              <a:xfrm>
                <a:off x="6951087" y="2010475"/>
                <a:ext cx="33328" cy="959738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ransition spd="slow">
    <p:random/>
  </p:transition>
  <p:hf sldNum="0" hdr="0" ftr="0" dt="0"/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矩形 6"/>
          <p:cNvSpPr/>
          <p:nvPr userDrawn="1"/>
        </p:nvSpPr>
        <p:spPr>
          <a:xfrm>
            <a:off x="-25400" y="5091113"/>
            <a:ext cx="9144000" cy="50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buFontTx/>
              <a:buNone/>
              <a:defRPr/>
            </a:pPr>
            <a:endParaRPr kumimoji="1" lang="zh-CN" altLang="en-US" sz="1800" strike="noStrike" noProof="1">
              <a:solidFill>
                <a:prstClr val="white"/>
              </a:solidFill>
              <a:ea typeface="黑体" panose="02010609060101010101" pitchFamily="49" charset="-122"/>
            </a:endParaRPr>
          </a:p>
        </p:txBody>
      </p:sp>
      <p:grpSp>
        <p:nvGrpSpPr>
          <p:cNvPr id="2051" name="组合 10"/>
          <p:cNvGrpSpPr>
            <a:grpSpLocks noChangeAspect="1"/>
          </p:cNvGrpSpPr>
          <p:nvPr userDrawn="1"/>
        </p:nvGrpSpPr>
        <p:grpSpPr>
          <a:xfrm>
            <a:off x="8437563" y="4665663"/>
            <a:ext cx="541337" cy="511175"/>
            <a:chOff x="8129100" y="4464938"/>
            <a:chExt cx="794649" cy="753250"/>
          </a:xfrm>
        </p:grpSpPr>
        <p:grpSp>
          <p:nvGrpSpPr>
            <p:cNvPr id="2052" name="组合 27"/>
            <p:cNvGrpSpPr/>
            <p:nvPr userDrawn="1"/>
          </p:nvGrpSpPr>
          <p:grpSpPr>
            <a:xfrm rot="-2735440">
              <a:off x="8130274" y="4756936"/>
              <a:ext cx="460078" cy="462426"/>
              <a:chOff x="9691036" y="494501"/>
              <a:chExt cx="460078" cy="462426"/>
            </a:xfrm>
          </p:grpSpPr>
          <p:sp>
            <p:nvSpPr>
              <p:cNvPr id="2053" name="Freeform 304"/>
              <p:cNvSpPr/>
              <p:nvPr userDrawn="1"/>
            </p:nvSpPr>
            <p:spPr>
              <a:xfrm>
                <a:off x="9791971" y="494501"/>
                <a:ext cx="359143" cy="361491"/>
              </a:xfrm>
              <a:custGeom>
                <a:avLst/>
                <a:gdLst/>
                <a:ahLst/>
                <a:cxnLst>
                  <a:cxn ang="0">
                    <a:pos x="123509488" y="287112125"/>
                  </a:cxn>
                  <a:cxn ang="0">
                    <a:pos x="467572682" y="291529881"/>
                  </a:cxn>
                  <a:cxn ang="0">
                    <a:pos x="471983210" y="636064431"/>
                  </a:cxn>
                  <a:cxn ang="0">
                    <a:pos x="591082170" y="759742692"/>
                  </a:cxn>
                  <a:cxn ang="0">
                    <a:pos x="595492698" y="163433864"/>
                  </a:cxn>
                  <a:cxn ang="0">
                    <a:pos x="0" y="163433864"/>
                  </a:cxn>
                  <a:cxn ang="0">
                    <a:pos x="123509488" y="287112125"/>
                  </a:cxn>
                </a:cxnLst>
                <a:pathLst>
                  <a:path w="171" h="172">
                    <a:moveTo>
                      <a:pt x="28" y="65"/>
                    </a:moveTo>
                    <a:cubicBezTo>
                      <a:pt x="51" y="45"/>
                      <a:pt x="85" y="45"/>
                      <a:pt x="106" y="66"/>
                    </a:cubicBezTo>
                    <a:cubicBezTo>
                      <a:pt x="127" y="87"/>
                      <a:pt x="127" y="121"/>
                      <a:pt x="107" y="144"/>
                    </a:cubicBezTo>
                    <a:cubicBezTo>
                      <a:pt x="134" y="172"/>
                      <a:pt x="134" y="172"/>
                      <a:pt x="134" y="172"/>
                    </a:cubicBezTo>
                    <a:cubicBezTo>
                      <a:pt x="171" y="133"/>
                      <a:pt x="171" y="73"/>
                      <a:pt x="135" y="37"/>
                    </a:cubicBezTo>
                    <a:cubicBezTo>
                      <a:pt x="98" y="0"/>
                      <a:pt x="39" y="1"/>
                      <a:pt x="0" y="37"/>
                    </a:cubicBezTo>
                    <a:lnTo>
                      <a:pt x="28" y="65"/>
                    </a:lnTo>
                    <a:close/>
                  </a:path>
                </a:pathLst>
              </a:custGeom>
              <a:solidFill>
                <a:srgbClr val="FFB103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54" name="Freeform 305"/>
              <p:cNvSpPr/>
              <p:nvPr userDrawn="1"/>
            </p:nvSpPr>
            <p:spPr>
              <a:xfrm>
                <a:off x="9691036" y="523842"/>
                <a:ext cx="433085" cy="433085"/>
              </a:xfrm>
              <a:custGeom>
                <a:avLst/>
                <a:gdLst/>
                <a:ahLst/>
                <a:cxnLst>
                  <a:cxn ang="0">
                    <a:pos x="0" y="86782488"/>
                  </a:cxn>
                  <a:cxn ang="0">
                    <a:pos x="85405770" y="0"/>
                  </a:cxn>
                  <a:cxn ang="0">
                    <a:pos x="508299776" y="422894005"/>
                  </a:cxn>
                  <a:cxn ang="0">
                    <a:pos x="421517288" y="508299776"/>
                  </a:cxn>
                  <a:cxn ang="0">
                    <a:pos x="0" y="86782488"/>
                  </a:cxn>
                </a:cxnLst>
                <a:pathLst>
                  <a:path w="369" h="369">
                    <a:moveTo>
                      <a:pt x="0" y="63"/>
                    </a:moveTo>
                    <a:lnTo>
                      <a:pt x="62" y="0"/>
                    </a:lnTo>
                    <a:lnTo>
                      <a:pt x="369" y="307"/>
                    </a:lnTo>
                    <a:lnTo>
                      <a:pt x="306" y="369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rgbClr val="FFB72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55" name="Freeform 306"/>
              <p:cNvSpPr/>
              <p:nvPr userDrawn="1"/>
            </p:nvSpPr>
            <p:spPr>
              <a:xfrm>
                <a:off x="10018489" y="900591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28927691"/>
                  </a:cxn>
                  <a:cxn ang="0">
                    <a:pos x="30305591" y="0"/>
                  </a:cxn>
                  <a:cxn ang="0">
                    <a:pos x="34438119" y="5510428"/>
                  </a:cxn>
                  <a:cxn ang="0">
                    <a:pos x="5510428" y="34438119"/>
                  </a:cxn>
                  <a:cxn ang="0">
                    <a:pos x="0" y="28927691"/>
                  </a:cxn>
                </a:cxnLst>
                <a:pathLst>
                  <a:path w="25" h="25">
                    <a:moveTo>
                      <a:pt x="0" y="21"/>
                    </a:moveTo>
                    <a:lnTo>
                      <a:pt x="22" y="0"/>
                    </a:lnTo>
                    <a:lnTo>
                      <a:pt x="25" y="4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56" name="Freeform 307"/>
              <p:cNvSpPr/>
              <p:nvPr userDrawn="1"/>
            </p:nvSpPr>
            <p:spPr>
              <a:xfrm>
                <a:off x="9975064" y="855991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691" y="0"/>
                  </a:cxn>
                  <a:cxn ang="0">
                    <a:pos x="34438119" y="5510428"/>
                  </a:cxn>
                  <a:cxn ang="0">
                    <a:pos x="4132527" y="34438119"/>
                  </a:cxn>
                  <a:cxn ang="0">
                    <a:pos x="0" y="30305591"/>
                  </a:cxn>
                </a:cxnLst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57" name="Freeform 308"/>
              <p:cNvSpPr/>
              <p:nvPr userDrawn="1"/>
            </p:nvSpPr>
            <p:spPr>
              <a:xfrm>
                <a:off x="9935159" y="816087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691" y="0"/>
                  </a:cxn>
                  <a:cxn ang="0">
                    <a:pos x="34438119" y="5510428"/>
                  </a:cxn>
                  <a:cxn ang="0">
                    <a:pos x="4132527" y="34438119"/>
                  </a:cxn>
                  <a:cxn ang="0">
                    <a:pos x="0" y="30305591"/>
                  </a:cxn>
                </a:cxnLst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58" name="Freeform 309"/>
              <p:cNvSpPr/>
              <p:nvPr userDrawn="1"/>
            </p:nvSpPr>
            <p:spPr>
              <a:xfrm>
                <a:off x="9890560" y="772660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28927691"/>
                  </a:cxn>
                  <a:cxn ang="0">
                    <a:pos x="28927691" y="0"/>
                  </a:cxn>
                  <a:cxn ang="0">
                    <a:pos x="34438119" y="4132527"/>
                  </a:cxn>
                  <a:cxn ang="0">
                    <a:pos x="5510428" y="34438119"/>
                  </a:cxn>
                  <a:cxn ang="0">
                    <a:pos x="0" y="28927691"/>
                  </a:cxn>
                </a:cxnLst>
                <a:pathLst>
                  <a:path w="25" h="25">
                    <a:moveTo>
                      <a:pt x="0" y="21"/>
                    </a:moveTo>
                    <a:lnTo>
                      <a:pt x="21" y="0"/>
                    </a:lnTo>
                    <a:lnTo>
                      <a:pt x="25" y="3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59" name="Freeform 310"/>
              <p:cNvSpPr/>
              <p:nvPr userDrawn="1"/>
            </p:nvSpPr>
            <p:spPr>
              <a:xfrm>
                <a:off x="9853002" y="733930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691" y="0"/>
                  </a:cxn>
                  <a:cxn ang="0">
                    <a:pos x="34438119" y="5510428"/>
                  </a:cxn>
                  <a:cxn ang="0">
                    <a:pos x="4132527" y="34438119"/>
                  </a:cxn>
                  <a:cxn ang="0">
                    <a:pos x="0" y="30305591"/>
                  </a:cxn>
                </a:cxnLst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60" name="Freeform 311"/>
              <p:cNvSpPr/>
              <p:nvPr userDrawn="1"/>
            </p:nvSpPr>
            <p:spPr>
              <a:xfrm>
                <a:off x="9808403" y="690504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28927691"/>
                  </a:cxn>
                  <a:cxn ang="0">
                    <a:pos x="30305591" y="0"/>
                  </a:cxn>
                  <a:cxn ang="0">
                    <a:pos x="34438119" y="4132527"/>
                  </a:cxn>
                  <a:cxn ang="0">
                    <a:pos x="5510428" y="34438119"/>
                  </a:cxn>
                  <a:cxn ang="0">
                    <a:pos x="0" y="28927691"/>
                  </a:cxn>
                </a:cxnLst>
                <a:pathLst>
                  <a:path w="25" h="25">
                    <a:moveTo>
                      <a:pt x="0" y="21"/>
                    </a:moveTo>
                    <a:lnTo>
                      <a:pt x="22" y="0"/>
                    </a:lnTo>
                    <a:lnTo>
                      <a:pt x="25" y="3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61" name="Freeform 312"/>
              <p:cNvSpPr/>
              <p:nvPr userDrawn="1"/>
            </p:nvSpPr>
            <p:spPr>
              <a:xfrm>
                <a:off x="9760282" y="643557"/>
                <a:ext cx="31689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362" y="0"/>
                  </a:cxn>
                  <a:cxn ang="0">
                    <a:pos x="37192323" y="5510428"/>
                  </a:cxn>
                  <a:cxn ang="0">
                    <a:pos x="6887076" y="34438119"/>
                  </a:cxn>
                  <a:cxn ang="0">
                    <a:pos x="0" y="30305591"/>
                  </a:cxn>
                </a:cxnLst>
                <a:pathLst>
                  <a:path w="27" h="25">
                    <a:moveTo>
                      <a:pt x="0" y="22"/>
                    </a:moveTo>
                    <a:lnTo>
                      <a:pt x="21" y="0"/>
                    </a:lnTo>
                    <a:lnTo>
                      <a:pt x="27" y="4"/>
                    </a:lnTo>
                    <a:lnTo>
                      <a:pt x="5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62" name="Freeform 313"/>
              <p:cNvSpPr/>
              <p:nvPr userDrawn="1"/>
            </p:nvSpPr>
            <p:spPr>
              <a:xfrm>
                <a:off x="9718030" y="598957"/>
                <a:ext cx="29342" cy="30515"/>
              </a:xfrm>
              <a:custGeom>
                <a:avLst/>
                <a:gdLst/>
                <a:ahLst/>
                <a:cxnLst>
                  <a:cxn ang="0">
                    <a:pos x="0" y="30303742"/>
                  </a:cxn>
                  <a:cxn ang="0">
                    <a:pos x="28927691" y="0"/>
                  </a:cxn>
                  <a:cxn ang="0">
                    <a:pos x="34438119" y="5510305"/>
                  </a:cxn>
                  <a:cxn ang="0">
                    <a:pos x="5510428" y="35814047"/>
                  </a:cxn>
                  <a:cxn ang="0">
                    <a:pos x="0" y="30303742"/>
                  </a:cxn>
                </a:cxnLst>
                <a:pathLst>
                  <a:path w="25" h="26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4" y="26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2063" name="组合 28"/>
            <p:cNvGrpSpPr/>
            <p:nvPr userDrawn="1"/>
          </p:nvGrpSpPr>
          <p:grpSpPr>
            <a:xfrm rot="2109475">
              <a:off x="8795933" y="4464938"/>
              <a:ext cx="127816" cy="630261"/>
              <a:chOff x="10141839" y="569616"/>
              <a:chExt cx="127816" cy="630261"/>
            </a:xfrm>
          </p:grpSpPr>
          <p:sp>
            <p:nvSpPr>
              <p:cNvPr id="2064" name="Rectangle 315"/>
              <p:cNvSpPr/>
              <p:nvPr userDrawn="1"/>
            </p:nvSpPr>
            <p:spPr>
              <a:xfrm>
                <a:off x="10146930" y="672678"/>
                <a:ext cx="114339" cy="424796"/>
              </a:xfrm>
              <a:prstGeom prst="rect">
                <a:avLst/>
              </a:prstGeom>
              <a:solidFill>
                <a:srgbClr val="FFB720"/>
              </a:solidFill>
              <a:ln w="9525">
                <a:noFill/>
              </a:ln>
            </p:spPr>
            <p:txBody>
              <a:bodyPr anchor="t"/>
              <a:p>
                <a:pPr lvl="0">
                  <a:buNone/>
                </a:pPr>
                <a:endParaRPr lang="en-US" altLang="zh-CN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2065" name="Rectangle 316"/>
              <p:cNvSpPr/>
              <p:nvPr userDrawn="1"/>
            </p:nvSpPr>
            <p:spPr>
              <a:xfrm>
                <a:off x="10146930" y="672678"/>
                <a:ext cx="114339" cy="42479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lvl="0">
                  <a:buNone/>
                </a:pPr>
                <a:endParaRPr lang="en-US" altLang="zh-CN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2066" name="Rectangle 317"/>
              <p:cNvSpPr/>
              <p:nvPr userDrawn="1"/>
            </p:nvSpPr>
            <p:spPr>
              <a:xfrm>
                <a:off x="10224974" y="669691"/>
                <a:ext cx="39670" cy="424796"/>
              </a:xfrm>
              <a:prstGeom prst="rect">
                <a:avLst/>
              </a:prstGeom>
              <a:solidFill>
                <a:srgbClr val="ED8518"/>
              </a:solidFill>
              <a:ln w="9525">
                <a:noFill/>
              </a:ln>
            </p:spPr>
            <p:txBody>
              <a:bodyPr anchor="t"/>
              <a:p>
                <a:pPr lvl="0">
                  <a:buNone/>
                </a:pPr>
                <a:endParaRPr lang="en-US" altLang="zh-CN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2067" name="Rectangle 318"/>
              <p:cNvSpPr/>
              <p:nvPr userDrawn="1"/>
            </p:nvSpPr>
            <p:spPr>
              <a:xfrm>
                <a:off x="10183698" y="668190"/>
                <a:ext cx="37336" cy="424796"/>
              </a:xfrm>
              <a:prstGeom prst="rect">
                <a:avLst/>
              </a:prstGeom>
              <a:solidFill>
                <a:srgbClr val="F89019"/>
              </a:solidFill>
              <a:ln w="9525">
                <a:noFill/>
              </a:ln>
            </p:spPr>
            <p:txBody>
              <a:bodyPr anchor="t"/>
              <a:p>
                <a:pPr lvl="0">
                  <a:buNone/>
                </a:pPr>
                <a:endParaRPr lang="en-US" altLang="zh-CN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2068" name="Rectangle 319"/>
              <p:cNvSpPr/>
              <p:nvPr userDrawn="1"/>
            </p:nvSpPr>
            <p:spPr>
              <a:xfrm>
                <a:off x="10183698" y="668190"/>
                <a:ext cx="37336" cy="42479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lvl="0">
                  <a:buNone/>
                </a:pPr>
                <a:endParaRPr lang="en-US" altLang="zh-CN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2069" name="Freeform 320"/>
              <p:cNvSpPr/>
              <p:nvPr userDrawn="1"/>
            </p:nvSpPr>
            <p:spPr>
              <a:xfrm>
                <a:off x="10195714" y="1170535"/>
                <a:ext cx="34037" cy="29342"/>
              </a:xfrm>
              <a:custGeom>
                <a:avLst/>
                <a:gdLst/>
                <a:ahLst/>
                <a:cxnLst>
                  <a:cxn ang="0">
                    <a:pos x="0" y="8785833"/>
                  </a:cxn>
                  <a:cxn ang="0">
                    <a:pos x="36204731" y="61496640"/>
                  </a:cxn>
                  <a:cxn ang="0">
                    <a:pos x="72407336" y="8785833"/>
                  </a:cxn>
                  <a:cxn ang="0">
                    <a:pos x="36204731" y="0"/>
                  </a:cxn>
                  <a:cxn ang="0">
                    <a:pos x="0" y="8785833"/>
                  </a:cxn>
                </a:cxnLst>
                <a:pathLst>
                  <a:path w="16" h="14">
                    <a:moveTo>
                      <a:pt x="0" y="2"/>
                    </a:moveTo>
                    <a:cubicBezTo>
                      <a:pt x="8" y="14"/>
                      <a:pt x="8" y="14"/>
                      <a:pt x="8" y="14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3" y="1"/>
                      <a:pt x="11" y="0"/>
                      <a:pt x="8" y="0"/>
                    </a:cubicBezTo>
                    <a:cubicBezTo>
                      <a:pt x="5" y="0"/>
                      <a:pt x="2" y="1"/>
                      <a:pt x="0" y="2"/>
                    </a:cubicBezTo>
                    <a:close/>
                  </a:path>
                </a:pathLst>
              </a:custGeom>
              <a:solidFill>
                <a:srgbClr val="E74C3C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70" name="Rectangle 321"/>
              <p:cNvSpPr/>
              <p:nvPr userDrawn="1"/>
            </p:nvSpPr>
            <p:spPr>
              <a:xfrm>
                <a:off x="10146514" y="631515"/>
                <a:ext cx="116674" cy="35011"/>
              </a:xfrm>
              <a:prstGeom prst="rect">
                <a:avLst/>
              </a:prstGeom>
              <a:solidFill>
                <a:srgbClr val="D1D3D4"/>
              </a:solidFill>
              <a:ln w="9525">
                <a:noFill/>
              </a:ln>
            </p:spPr>
            <p:txBody>
              <a:bodyPr anchor="t"/>
              <a:p>
                <a:pPr lvl="0">
                  <a:buNone/>
                </a:pPr>
                <a:endParaRPr lang="en-US" altLang="zh-CN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2071" name="Rectangle 322"/>
              <p:cNvSpPr/>
              <p:nvPr userDrawn="1"/>
            </p:nvSpPr>
            <p:spPr>
              <a:xfrm>
                <a:off x="10154814" y="620520"/>
                <a:ext cx="114339" cy="32677"/>
              </a:xfrm>
              <a:prstGeom prst="rect">
                <a:avLst/>
              </a:prstGeom>
              <a:solidFill>
                <a:srgbClr val="BCBEC0"/>
              </a:solidFill>
              <a:ln w="9525">
                <a:noFill/>
              </a:ln>
            </p:spPr>
            <p:txBody>
              <a:bodyPr anchor="t"/>
              <a:p>
                <a:pPr lvl="0">
                  <a:buNone/>
                </a:pPr>
                <a:endParaRPr lang="en-US" altLang="zh-CN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2072" name="Rectangle 323"/>
              <p:cNvSpPr/>
              <p:nvPr userDrawn="1"/>
            </p:nvSpPr>
            <p:spPr>
              <a:xfrm>
                <a:off x="10141839" y="617630"/>
                <a:ext cx="119006" cy="16338"/>
              </a:xfrm>
              <a:prstGeom prst="rect">
                <a:avLst/>
              </a:prstGeom>
              <a:solidFill>
                <a:srgbClr val="939598"/>
              </a:solidFill>
              <a:ln w="9525">
                <a:noFill/>
              </a:ln>
            </p:spPr>
            <p:txBody>
              <a:bodyPr anchor="t"/>
              <a:p>
                <a:pPr lvl="0">
                  <a:buNone/>
                </a:pPr>
                <a:endParaRPr lang="en-US" altLang="zh-CN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2073" name="Freeform 324"/>
              <p:cNvSpPr/>
              <p:nvPr userDrawn="1"/>
            </p:nvSpPr>
            <p:spPr>
              <a:xfrm>
                <a:off x="10155809" y="569616"/>
                <a:ext cx="113846" cy="50468"/>
              </a:xfrm>
              <a:custGeom>
                <a:avLst/>
                <a:gdLst/>
                <a:ahLst/>
                <a:cxnLst>
                  <a:cxn ang="0">
                    <a:pos x="120008442" y="0"/>
                  </a:cxn>
                  <a:cxn ang="0">
                    <a:pos x="0" y="106125793"/>
                  </a:cxn>
                  <a:cxn ang="0">
                    <a:pos x="240016884" y="106125793"/>
                  </a:cxn>
                  <a:cxn ang="0">
                    <a:pos x="120008442" y="0"/>
                  </a:cxn>
                </a:cxnLst>
                <a:pathLst>
                  <a:path w="54" h="24">
                    <a:moveTo>
                      <a:pt x="27" y="0"/>
                    </a:moveTo>
                    <a:cubicBezTo>
                      <a:pt x="12" y="0"/>
                      <a:pt x="0" y="11"/>
                      <a:pt x="0" y="24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11"/>
                      <a:pt x="42" y="0"/>
                      <a:pt x="27" y="0"/>
                    </a:cubicBezTo>
                    <a:close/>
                  </a:path>
                </a:pathLst>
              </a:custGeom>
              <a:solidFill>
                <a:srgbClr val="E24348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74" name="Freeform 325"/>
              <p:cNvSpPr/>
              <p:nvPr userDrawn="1"/>
            </p:nvSpPr>
            <p:spPr>
              <a:xfrm>
                <a:off x="10155809" y="1077815"/>
                <a:ext cx="113846" cy="96241"/>
              </a:xfrm>
              <a:custGeom>
                <a:avLst/>
                <a:gdLst/>
                <a:ahLst/>
                <a:cxnLst>
                  <a:cxn ang="0">
                    <a:pos x="84450541" y="201355002"/>
                  </a:cxn>
                  <a:cxn ang="0">
                    <a:pos x="120008442" y="192601255"/>
                  </a:cxn>
                  <a:cxn ang="0">
                    <a:pos x="155566342" y="201355002"/>
                  </a:cxn>
                  <a:cxn ang="0">
                    <a:pos x="240016884" y="35019171"/>
                  </a:cxn>
                  <a:cxn ang="0">
                    <a:pos x="200014772" y="0"/>
                  </a:cxn>
                  <a:cxn ang="0">
                    <a:pos x="160010553" y="35019171"/>
                  </a:cxn>
                  <a:cxn ang="0">
                    <a:pos x="120008442" y="0"/>
                  </a:cxn>
                  <a:cxn ang="0">
                    <a:pos x="80006331" y="35019171"/>
                  </a:cxn>
                  <a:cxn ang="0">
                    <a:pos x="40002111" y="0"/>
                  </a:cxn>
                  <a:cxn ang="0">
                    <a:pos x="0" y="35019171"/>
                  </a:cxn>
                  <a:cxn ang="0">
                    <a:pos x="84450541" y="201355002"/>
                  </a:cxn>
                </a:cxnLst>
                <a:pathLst>
                  <a:path w="54" h="46">
                    <a:moveTo>
                      <a:pt x="19" y="46"/>
                    </a:moveTo>
                    <a:cubicBezTo>
                      <a:pt x="21" y="45"/>
                      <a:pt x="24" y="44"/>
                      <a:pt x="27" y="44"/>
                    </a:cubicBezTo>
                    <a:cubicBezTo>
                      <a:pt x="30" y="44"/>
                      <a:pt x="32" y="45"/>
                      <a:pt x="35" y="46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4"/>
                      <a:pt x="50" y="0"/>
                      <a:pt x="45" y="0"/>
                    </a:cubicBezTo>
                    <a:cubicBezTo>
                      <a:pt x="40" y="0"/>
                      <a:pt x="36" y="4"/>
                      <a:pt x="36" y="8"/>
                    </a:cubicBezTo>
                    <a:cubicBezTo>
                      <a:pt x="36" y="4"/>
                      <a:pt x="32" y="0"/>
                      <a:pt x="27" y="0"/>
                    </a:cubicBezTo>
                    <a:cubicBezTo>
                      <a:pt x="22" y="0"/>
                      <a:pt x="18" y="4"/>
                      <a:pt x="18" y="8"/>
                    </a:cubicBezTo>
                    <a:cubicBezTo>
                      <a:pt x="18" y="4"/>
                      <a:pt x="14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lnTo>
                      <a:pt x="19" y="46"/>
                    </a:lnTo>
                    <a:close/>
                  </a:path>
                </a:pathLst>
              </a:custGeom>
              <a:solidFill>
                <a:srgbClr val="F4CFB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grpSp>
        <p:nvGrpSpPr>
          <p:cNvPr id="2075" name="组合 12"/>
          <p:cNvGrpSpPr>
            <a:grpSpLocks noChangeAspect="1"/>
          </p:cNvGrpSpPr>
          <p:nvPr userDrawn="1"/>
        </p:nvGrpSpPr>
        <p:grpSpPr>
          <a:xfrm>
            <a:off x="25400" y="4667250"/>
            <a:ext cx="755650" cy="417513"/>
            <a:chOff x="50446" y="4572401"/>
            <a:chExt cx="938628" cy="517521"/>
          </a:xfrm>
        </p:grpSpPr>
        <p:sp>
          <p:nvSpPr>
            <p:cNvPr id="15" name="Freeform 60"/>
            <p:cNvSpPr>
              <a:spLocks noChangeAspect="1" noEditPoints="1"/>
            </p:cNvSpPr>
            <p:nvPr userDrawn="1"/>
          </p:nvSpPr>
          <p:spPr bwMode="auto">
            <a:xfrm>
              <a:off x="50446" y="4572401"/>
              <a:ext cx="502841" cy="501815"/>
            </a:xfrm>
            <a:custGeom>
              <a:avLst/>
              <a:gdLst>
                <a:gd name="T0" fmla="*/ 0 w 196"/>
                <a:gd name="T1" fmla="*/ 30 h 196"/>
                <a:gd name="T2" fmla="*/ 196 w 196"/>
                <a:gd name="T3" fmla="*/ 165 h 196"/>
                <a:gd name="T4" fmla="*/ 8 w 196"/>
                <a:gd name="T5" fmla="*/ 30 h 196"/>
                <a:gd name="T6" fmla="*/ 26 w 196"/>
                <a:gd name="T7" fmla="*/ 18 h 196"/>
                <a:gd name="T8" fmla="*/ 8 w 196"/>
                <a:gd name="T9" fmla="*/ 30 h 196"/>
                <a:gd name="T10" fmla="*/ 22 w 196"/>
                <a:gd name="T11" fmla="*/ 30 h 196"/>
                <a:gd name="T12" fmla="*/ 20 w 196"/>
                <a:gd name="T13" fmla="*/ 42 h 196"/>
                <a:gd name="T14" fmla="*/ 22 w 196"/>
                <a:gd name="T15" fmla="*/ 46 h 196"/>
                <a:gd name="T16" fmla="*/ 42 w 196"/>
                <a:gd name="T17" fmla="*/ 34 h 196"/>
                <a:gd name="T18" fmla="*/ 22 w 196"/>
                <a:gd name="T19" fmla="*/ 46 h 196"/>
                <a:gd name="T20" fmla="*/ 38 w 196"/>
                <a:gd name="T21" fmla="*/ 46 h 196"/>
                <a:gd name="T22" fmla="*/ 34 w 196"/>
                <a:gd name="T23" fmla="*/ 57 h 196"/>
                <a:gd name="T24" fmla="*/ 38 w 196"/>
                <a:gd name="T25" fmla="*/ 61 h 196"/>
                <a:gd name="T26" fmla="*/ 58 w 196"/>
                <a:gd name="T27" fmla="*/ 49 h 196"/>
                <a:gd name="T28" fmla="*/ 38 w 196"/>
                <a:gd name="T29" fmla="*/ 61 h 196"/>
                <a:gd name="T30" fmla="*/ 54 w 196"/>
                <a:gd name="T31" fmla="*/ 61 h 196"/>
                <a:gd name="T32" fmla="*/ 50 w 196"/>
                <a:gd name="T33" fmla="*/ 73 h 196"/>
                <a:gd name="T34" fmla="*/ 54 w 196"/>
                <a:gd name="T35" fmla="*/ 76 h 196"/>
                <a:gd name="T36" fmla="*/ 73 w 196"/>
                <a:gd name="T37" fmla="*/ 65 h 196"/>
                <a:gd name="T38" fmla="*/ 54 w 196"/>
                <a:gd name="T39" fmla="*/ 76 h 196"/>
                <a:gd name="T40" fmla="*/ 69 w 196"/>
                <a:gd name="T41" fmla="*/ 76 h 196"/>
                <a:gd name="T42" fmla="*/ 65 w 196"/>
                <a:gd name="T43" fmla="*/ 88 h 196"/>
                <a:gd name="T44" fmla="*/ 69 w 196"/>
                <a:gd name="T45" fmla="*/ 91 h 196"/>
                <a:gd name="T46" fmla="*/ 89 w 196"/>
                <a:gd name="T47" fmla="*/ 80 h 196"/>
                <a:gd name="T48" fmla="*/ 69 w 196"/>
                <a:gd name="T49" fmla="*/ 91 h 196"/>
                <a:gd name="T50" fmla="*/ 85 w 196"/>
                <a:gd name="T51" fmla="*/ 91 h 196"/>
                <a:gd name="T52" fmla="*/ 81 w 196"/>
                <a:gd name="T53" fmla="*/ 103 h 196"/>
                <a:gd name="T54" fmla="*/ 85 w 196"/>
                <a:gd name="T55" fmla="*/ 107 h 196"/>
                <a:gd name="T56" fmla="*/ 104 w 196"/>
                <a:gd name="T57" fmla="*/ 95 h 196"/>
                <a:gd name="T58" fmla="*/ 85 w 196"/>
                <a:gd name="T59" fmla="*/ 107 h 196"/>
                <a:gd name="T60" fmla="*/ 100 w 196"/>
                <a:gd name="T61" fmla="*/ 107 h 196"/>
                <a:gd name="T62" fmla="*/ 96 w 196"/>
                <a:gd name="T63" fmla="*/ 119 h 196"/>
                <a:gd name="T64" fmla="*/ 100 w 196"/>
                <a:gd name="T65" fmla="*/ 123 h 196"/>
                <a:gd name="T66" fmla="*/ 119 w 196"/>
                <a:gd name="T67" fmla="*/ 111 h 196"/>
                <a:gd name="T68" fmla="*/ 100 w 196"/>
                <a:gd name="T69" fmla="*/ 123 h 196"/>
                <a:gd name="T70" fmla="*/ 115 w 196"/>
                <a:gd name="T71" fmla="*/ 123 h 196"/>
                <a:gd name="T72" fmla="*/ 111 w 196"/>
                <a:gd name="T73" fmla="*/ 133 h 196"/>
                <a:gd name="T74" fmla="*/ 115 w 196"/>
                <a:gd name="T75" fmla="*/ 137 h 196"/>
                <a:gd name="T76" fmla="*/ 135 w 196"/>
                <a:gd name="T77" fmla="*/ 127 h 196"/>
                <a:gd name="T78" fmla="*/ 115 w 196"/>
                <a:gd name="T79" fmla="*/ 137 h 196"/>
                <a:gd name="T80" fmla="*/ 131 w 196"/>
                <a:gd name="T81" fmla="*/ 137 h 196"/>
                <a:gd name="T82" fmla="*/ 127 w 196"/>
                <a:gd name="T83" fmla="*/ 149 h 196"/>
                <a:gd name="T84" fmla="*/ 131 w 196"/>
                <a:gd name="T85" fmla="*/ 153 h 196"/>
                <a:gd name="T86" fmla="*/ 149 w 196"/>
                <a:gd name="T87" fmla="*/ 141 h 196"/>
                <a:gd name="T88" fmla="*/ 131 w 196"/>
                <a:gd name="T89" fmla="*/ 153 h 196"/>
                <a:gd name="T90" fmla="*/ 147 w 196"/>
                <a:gd name="T91" fmla="*/ 153 h 196"/>
                <a:gd name="T92" fmla="*/ 143 w 196"/>
                <a:gd name="T93" fmla="*/ 165 h 196"/>
                <a:gd name="T94" fmla="*/ 147 w 196"/>
                <a:gd name="T95" fmla="*/ 169 h 196"/>
                <a:gd name="T96" fmla="*/ 165 w 196"/>
                <a:gd name="T97" fmla="*/ 157 h 196"/>
                <a:gd name="T98" fmla="*/ 147 w 196"/>
                <a:gd name="T99" fmla="*/ 169 h 196"/>
                <a:gd name="T100" fmla="*/ 161 w 196"/>
                <a:gd name="T101" fmla="*/ 169 h 196"/>
                <a:gd name="T102" fmla="*/ 157 w 196"/>
                <a:gd name="T103" fmla="*/ 180 h 196"/>
                <a:gd name="T104" fmla="*/ 161 w 196"/>
                <a:gd name="T105" fmla="*/ 184 h 196"/>
                <a:gd name="T106" fmla="*/ 181 w 196"/>
                <a:gd name="T107" fmla="*/ 173 h 196"/>
                <a:gd name="T108" fmla="*/ 161 w 196"/>
                <a:gd name="T109" fmla="*/ 18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96" h="196">
                  <a:moveTo>
                    <a:pt x="30" y="0"/>
                  </a:moveTo>
                  <a:lnTo>
                    <a:pt x="0" y="30"/>
                  </a:lnTo>
                  <a:lnTo>
                    <a:pt x="165" y="196"/>
                  </a:lnTo>
                  <a:lnTo>
                    <a:pt x="196" y="165"/>
                  </a:lnTo>
                  <a:lnTo>
                    <a:pt x="30" y="0"/>
                  </a:lnTo>
                  <a:close/>
                  <a:moveTo>
                    <a:pt x="8" y="30"/>
                  </a:moveTo>
                  <a:lnTo>
                    <a:pt x="22" y="14"/>
                  </a:lnTo>
                  <a:lnTo>
                    <a:pt x="26" y="18"/>
                  </a:lnTo>
                  <a:lnTo>
                    <a:pt x="12" y="34"/>
                  </a:lnTo>
                  <a:lnTo>
                    <a:pt x="8" y="30"/>
                  </a:lnTo>
                  <a:close/>
                  <a:moveTo>
                    <a:pt x="16" y="38"/>
                  </a:moveTo>
                  <a:lnTo>
                    <a:pt x="22" y="30"/>
                  </a:lnTo>
                  <a:lnTo>
                    <a:pt x="26" y="34"/>
                  </a:lnTo>
                  <a:lnTo>
                    <a:pt x="20" y="42"/>
                  </a:lnTo>
                  <a:lnTo>
                    <a:pt x="16" y="38"/>
                  </a:lnTo>
                  <a:close/>
                  <a:moveTo>
                    <a:pt x="22" y="46"/>
                  </a:moveTo>
                  <a:lnTo>
                    <a:pt x="38" y="30"/>
                  </a:lnTo>
                  <a:lnTo>
                    <a:pt x="42" y="34"/>
                  </a:lnTo>
                  <a:lnTo>
                    <a:pt x="26" y="49"/>
                  </a:lnTo>
                  <a:lnTo>
                    <a:pt x="22" y="46"/>
                  </a:lnTo>
                  <a:close/>
                  <a:moveTo>
                    <a:pt x="30" y="53"/>
                  </a:moveTo>
                  <a:lnTo>
                    <a:pt x="38" y="46"/>
                  </a:lnTo>
                  <a:lnTo>
                    <a:pt x="42" y="49"/>
                  </a:lnTo>
                  <a:lnTo>
                    <a:pt x="34" y="57"/>
                  </a:lnTo>
                  <a:lnTo>
                    <a:pt x="30" y="53"/>
                  </a:lnTo>
                  <a:close/>
                  <a:moveTo>
                    <a:pt x="38" y="61"/>
                  </a:moveTo>
                  <a:lnTo>
                    <a:pt x="54" y="46"/>
                  </a:lnTo>
                  <a:lnTo>
                    <a:pt x="58" y="49"/>
                  </a:lnTo>
                  <a:lnTo>
                    <a:pt x="42" y="65"/>
                  </a:lnTo>
                  <a:lnTo>
                    <a:pt x="38" y="61"/>
                  </a:lnTo>
                  <a:close/>
                  <a:moveTo>
                    <a:pt x="46" y="69"/>
                  </a:moveTo>
                  <a:lnTo>
                    <a:pt x="54" y="61"/>
                  </a:lnTo>
                  <a:lnTo>
                    <a:pt x="58" y="65"/>
                  </a:lnTo>
                  <a:lnTo>
                    <a:pt x="50" y="73"/>
                  </a:lnTo>
                  <a:lnTo>
                    <a:pt x="46" y="69"/>
                  </a:lnTo>
                  <a:close/>
                  <a:moveTo>
                    <a:pt x="54" y="76"/>
                  </a:moveTo>
                  <a:lnTo>
                    <a:pt x="69" y="61"/>
                  </a:lnTo>
                  <a:lnTo>
                    <a:pt x="73" y="65"/>
                  </a:lnTo>
                  <a:lnTo>
                    <a:pt x="58" y="80"/>
                  </a:lnTo>
                  <a:lnTo>
                    <a:pt x="54" y="76"/>
                  </a:lnTo>
                  <a:close/>
                  <a:moveTo>
                    <a:pt x="62" y="84"/>
                  </a:moveTo>
                  <a:lnTo>
                    <a:pt x="69" y="76"/>
                  </a:lnTo>
                  <a:lnTo>
                    <a:pt x="73" y="80"/>
                  </a:lnTo>
                  <a:lnTo>
                    <a:pt x="65" y="88"/>
                  </a:lnTo>
                  <a:lnTo>
                    <a:pt x="62" y="84"/>
                  </a:lnTo>
                  <a:close/>
                  <a:moveTo>
                    <a:pt x="69" y="91"/>
                  </a:moveTo>
                  <a:lnTo>
                    <a:pt x="85" y="76"/>
                  </a:lnTo>
                  <a:lnTo>
                    <a:pt x="89" y="80"/>
                  </a:lnTo>
                  <a:lnTo>
                    <a:pt x="73" y="95"/>
                  </a:lnTo>
                  <a:lnTo>
                    <a:pt x="69" y="91"/>
                  </a:lnTo>
                  <a:close/>
                  <a:moveTo>
                    <a:pt x="77" y="99"/>
                  </a:moveTo>
                  <a:lnTo>
                    <a:pt x="85" y="91"/>
                  </a:lnTo>
                  <a:lnTo>
                    <a:pt x="89" y="95"/>
                  </a:lnTo>
                  <a:lnTo>
                    <a:pt x="81" y="103"/>
                  </a:lnTo>
                  <a:lnTo>
                    <a:pt x="77" y="99"/>
                  </a:lnTo>
                  <a:close/>
                  <a:moveTo>
                    <a:pt x="85" y="107"/>
                  </a:moveTo>
                  <a:lnTo>
                    <a:pt x="100" y="91"/>
                  </a:lnTo>
                  <a:lnTo>
                    <a:pt x="104" y="95"/>
                  </a:lnTo>
                  <a:lnTo>
                    <a:pt x="89" y="111"/>
                  </a:lnTo>
                  <a:lnTo>
                    <a:pt x="85" y="107"/>
                  </a:lnTo>
                  <a:close/>
                  <a:moveTo>
                    <a:pt x="93" y="115"/>
                  </a:moveTo>
                  <a:lnTo>
                    <a:pt x="100" y="107"/>
                  </a:lnTo>
                  <a:lnTo>
                    <a:pt x="104" y="111"/>
                  </a:lnTo>
                  <a:lnTo>
                    <a:pt x="96" y="119"/>
                  </a:lnTo>
                  <a:lnTo>
                    <a:pt x="93" y="115"/>
                  </a:lnTo>
                  <a:close/>
                  <a:moveTo>
                    <a:pt x="100" y="123"/>
                  </a:moveTo>
                  <a:lnTo>
                    <a:pt x="115" y="107"/>
                  </a:lnTo>
                  <a:lnTo>
                    <a:pt x="119" y="111"/>
                  </a:lnTo>
                  <a:lnTo>
                    <a:pt x="104" y="127"/>
                  </a:lnTo>
                  <a:lnTo>
                    <a:pt x="100" y="123"/>
                  </a:lnTo>
                  <a:close/>
                  <a:moveTo>
                    <a:pt x="108" y="131"/>
                  </a:moveTo>
                  <a:lnTo>
                    <a:pt x="115" y="123"/>
                  </a:lnTo>
                  <a:lnTo>
                    <a:pt x="119" y="127"/>
                  </a:lnTo>
                  <a:lnTo>
                    <a:pt x="111" y="133"/>
                  </a:lnTo>
                  <a:lnTo>
                    <a:pt x="108" y="131"/>
                  </a:lnTo>
                  <a:close/>
                  <a:moveTo>
                    <a:pt x="115" y="137"/>
                  </a:moveTo>
                  <a:lnTo>
                    <a:pt x="131" y="123"/>
                  </a:lnTo>
                  <a:lnTo>
                    <a:pt x="135" y="127"/>
                  </a:lnTo>
                  <a:lnTo>
                    <a:pt x="119" y="141"/>
                  </a:lnTo>
                  <a:lnTo>
                    <a:pt x="115" y="137"/>
                  </a:lnTo>
                  <a:close/>
                  <a:moveTo>
                    <a:pt x="123" y="145"/>
                  </a:moveTo>
                  <a:lnTo>
                    <a:pt x="131" y="137"/>
                  </a:lnTo>
                  <a:lnTo>
                    <a:pt x="135" y="141"/>
                  </a:lnTo>
                  <a:lnTo>
                    <a:pt x="127" y="149"/>
                  </a:lnTo>
                  <a:lnTo>
                    <a:pt x="123" y="145"/>
                  </a:lnTo>
                  <a:close/>
                  <a:moveTo>
                    <a:pt x="131" y="153"/>
                  </a:moveTo>
                  <a:lnTo>
                    <a:pt x="147" y="137"/>
                  </a:lnTo>
                  <a:lnTo>
                    <a:pt x="149" y="141"/>
                  </a:lnTo>
                  <a:lnTo>
                    <a:pt x="135" y="157"/>
                  </a:lnTo>
                  <a:lnTo>
                    <a:pt x="131" y="153"/>
                  </a:lnTo>
                  <a:close/>
                  <a:moveTo>
                    <a:pt x="139" y="161"/>
                  </a:moveTo>
                  <a:lnTo>
                    <a:pt x="147" y="153"/>
                  </a:lnTo>
                  <a:lnTo>
                    <a:pt x="149" y="157"/>
                  </a:lnTo>
                  <a:lnTo>
                    <a:pt x="143" y="165"/>
                  </a:lnTo>
                  <a:lnTo>
                    <a:pt x="139" y="161"/>
                  </a:lnTo>
                  <a:close/>
                  <a:moveTo>
                    <a:pt x="147" y="169"/>
                  </a:moveTo>
                  <a:lnTo>
                    <a:pt x="161" y="153"/>
                  </a:lnTo>
                  <a:lnTo>
                    <a:pt x="165" y="157"/>
                  </a:lnTo>
                  <a:lnTo>
                    <a:pt x="149" y="173"/>
                  </a:lnTo>
                  <a:lnTo>
                    <a:pt x="147" y="169"/>
                  </a:lnTo>
                  <a:close/>
                  <a:moveTo>
                    <a:pt x="153" y="176"/>
                  </a:moveTo>
                  <a:lnTo>
                    <a:pt x="161" y="169"/>
                  </a:lnTo>
                  <a:lnTo>
                    <a:pt x="165" y="173"/>
                  </a:lnTo>
                  <a:lnTo>
                    <a:pt x="157" y="180"/>
                  </a:lnTo>
                  <a:lnTo>
                    <a:pt x="153" y="176"/>
                  </a:lnTo>
                  <a:close/>
                  <a:moveTo>
                    <a:pt x="161" y="184"/>
                  </a:moveTo>
                  <a:lnTo>
                    <a:pt x="177" y="169"/>
                  </a:lnTo>
                  <a:lnTo>
                    <a:pt x="181" y="173"/>
                  </a:lnTo>
                  <a:lnTo>
                    <a:pt x="165" y="188"/>
                  </a:lnTo>
                  <a:lnTo>
                    <a:pt x="161" y="18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auto"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endParaRPr lang="en-US" sz="1800" strike="noStrike" noProof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pSp>
          <p:nvGrpSpPr>
            <p:cNvPr id="2077" name="组合 15"/>
            <p:cNvGrpSpPr>
              <a:grpSpLocks noChangeAspect="1"/>
            </p:cNvGrpSpPr>
            <p:nvPr userDrawn="1"/>
          </p:nvGrpSpPr>
          <p:grpSpPr>
            <a:xfrm>
              <a:off x="590612" y="4691471"/>
              <a:ext cx="398462" cy="398451"/>
              <a:chOff x="6531804" y="2008188"/>
              <a:chExt cx="962025" cy="962025"/>
            </a:xfrm>
          </p:grpSpPr>
          <p:sp>
            <p:nvSpPr>
              <p:cNvPr id="2078" name="Rectangle 169"/>
              <p:cNvSpPr/>
              <p:nvPr userDrawn="1"/>
            </p:nvSpPr>
            <p:spPr>
              <a:xfrm>
                <a:off x="7374808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 w="9525">
                <a:noFill/>
              </a:ln>
            </p:spPr>
            <p:txBody>
              <a:bodyPr anchor="t"/>
              <a:p>
                <a:pPr lvl="0">
                  <a:buNone/>
                </a:pPr>
                <a:endParaRPr lang="zh-CN" altLang="en-US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2079" name="Rectangle 170"/>
              <p:cNvSpPr/>
              <p:nvPr userDrawn="1"/>
            </p:nvSpPr>
            <p:spPr>
              <a:xfrm>
                <a:off x="7284350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 w="9525">
                <a:noFill/>
              </a:ln>
            </p:spPr>
            <p:txBody>
              <a:bodyPr anchor="t"/>
              <a:p>
                <a:pPr lvl="0">
                  <a:buNone/>
                </a:pPr>
                <a:endParaRPr lang="zh-CN" altLang="en-US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2080" name="Rectangle 171"/>
              <p:cNvSpPr/>
              <p:nvPr userDrawn="1"/>
            </p:nvSpPr>
            <p:spPr>
              <a:xfrm>
                <a:off x="7193894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 w="9525">
                <a:noFill/>
              </a:ln>
            </p:spPr>
            <p:txBody>
              <a:bodyPr anchor="t"/>
              <a:p>
                <a:pPr lvl="0">
                  <a:buNone/>
                </a:pPr>
                <a:endParaRPr lang="zh-CN" altLang="en-US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2081" name="Rectangle 172"/>
              <p:cNvSpPr/>
              <p:nvPr userDrawn="1"/>
            </p:nvSpPr>
            <p:spPr>
              <a:xfrm>
                <a:off x="7103435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 w="9525">
                <a:noFill/>
              </a:ln>
            </p:spPr>
            <p:txBody>
              <a:bodyPr anchor="t"/>
              <a:p>
                <a:pPr lvl="0">
                  <a:buNone/>
                </a:pPr>
                <a:endParaRPr lang="zh-CN" altLang="en-US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2082" name="Rectangle 173"/>
              <p:cNvSpPr/>
              <p:nvPr userDrawn="1"/>
            </p:nvSpPr>
            <p:spPr>
              <a:xfrm>
                <a:off x="7012980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 w="9525">
                <a:noFill/>
              </a:ln>
            </p:spPr>
            <p:txBody>
              <a:bodyPr anchor="t"/>
              <a:p>
                <a:pPr lvl="0">
                  <a:buNone/>
                </a:pPr>
                <a:endParaRPr lang="zh-CN" altLang="en-US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2083" name="Rectangle 174"/>
              <p:cNvSpPr/>
              <p:nvPr userDrawn="1"/>
            </p:nvSpPr>
            <p:spPr>
              <a:xfrm>
                <a:off x="6589259" y="2732654"/>
                <a:ext cx="61893" cy="28507"/>
              </a:xfrm>
              <a:prstGeom prst="rect">
                <a:avLst/>
              </a:prstGeom>
              <a:solidFill>
                <a:srgbClr val="B0BEC5"/>
              </a:solidFill>
              <a:ln w="9525">
                <a:noFill/>
              </a:ln>
            </p:spPr>
            <p:txBody>
              <a:bodyPr anchor="t"/>
              <a:p>
                <a:pPr lvl="0">
                  <a:buNone/>
                </a:pPr>
                <a:endParaRPr lang="zh-CN" altLang="en-US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2084" name="Rectangle 175"/>
              <p:cNvSpPr/>
              <p:nvPr userDrawn="1"/>
            </p:nvSpPr>
            <p:spPr>
              <a:xfrm>
                <a:off x="6679717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 w="9525">
                <a:noFill/>
              </a:ln>
            </p:spPr>
            <p:txBody>
              <a:bodyPr anchor="t"/>
              <a:p>
                <a:pPr lvl="0">
                  <a:buNone/>
                </a:pPr>
                <a:endParaRPr lang="zh-CN" altLang="en-US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2085" name="Rectangle 176"/>
              <p:cNvSpPr/>
              <p:nvPr userDrawn="1"/>
            </p:nvSpPr>
            <p:spPr>
              <a:xfrm>
                <a:off x="6770173" y="2732654"/>
                <a:ext cx="61893" cy="28507"/>
              </a:xfrm>
              <a:prstGeom prst="rect">
                <a:avLst/>
              </a:prstGeom>
              <a:solidFill>
                <a:srgbClr val="B0BEC5"/>
              </a:solidFill>
              <a:ln w="9525">
                <a:noFill/>
              </a:ln>
            </p:spPr>
            <p:txBody>
              <a:bodyPr anchor="t"/>
              <a:p>
                <a:pPr lvl="0">
                  <a:buNone/>
                </a:pPr>
                <a:endParaRPr lang="zh-CN" altLang="en-US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2086" name="Rectangle 177"/>
              <p:cNvSpPr/>
              <p:nvPr userDrawn="1"/>
            </p:nvSpPr>
            <p:spPr>
              <a:xfrm>
                <a:off x="6860631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 w="9525">
                <a:noFill/>
              </a:ln>
            </p:spPr>
            <p:txBody>
              <a:bodyPr anchor="t"/>
              <a:p>
                <a:pPr lvl="0">
                  <a:buNone/>
                </a:pPr>
                <a:endParaRPr lang="zh-CN" altLang="en-US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2087" name="Freeform 178"/>
              <p:cNvSpPr>
                <a:spLocks noEditPoints="1"/>
              </p:cNvSpPr>
              <p:nvPr userDrawn="1"/>
            </p:nvSpPr>
            <p:spPr>
              <a:xfrm>
                <a:off x="6531804" y="2008188"/>
                <a:ext cx="962025" cy="962025"/>
              </a:xfrm>
              <a:custGeom>
                <a:avLst/>
                <a:gdLst/>
                <a:ahLst/>
                <a:cxnLst>
                  <a:cxn ang="0">
                    <a:pos x="715724375" y="0"/>
                  </a:cxn>
                  <a:cxn ang="0">
                    <a:pos x="667842200" y="0"/>
                  </a:cxn>
                  <a:cxn ang="0">
                    <a:pos x="0" y="1146671888"/>
                  </a:cxn>
                  <a:cxn ang="0">
                    <a:pos x="0" y="1194554063"/>
                  </a:cxn>
                  <a:cxn ang="0">
                    <a:pos x="667842200" y="1527214688"/>
                  </a:cxn>
                  <a:cxn ang="0">
                    <a:pos x="715724375" y="1527214688"/>
                  </a:cxn>
                  <a:cxn ang="0">
                    <a:pos x="1527214688" y="1194554063"/>
                  </a:cxn>
                  <a:cxn ang="0">
                    <a:pos x="1527214688" y="1146671888"/>
                  </a:cxn>
                  <a:cxn ang="0">
                    <a:pos x="715724375" y="0"/>
                  </a:cxn>
                  <a:cxn ang="0">
                    <a:pos x="1479332513" y="1164312188"/>
                  </a:cxn>
                  <a:cxn ang="0">
                    <a:pos x="703124388" y="1479332513"/>
                  </a:cxn>
                  <a:cxn ang="0">
                    <a:pos x="680442188" y="1479332513"/>
                  </a:cxn>
                  <a:cxn ang="0">
                    <a:pos x="45362813" y="1164312188"/>
                  </a:cxn>
                  <a:cxn ang="0">
                    <a:pos x="45362813" y="1156752513"/>
                  </a:cxn>
                  <a:cxn ang="0">
                    <a:pos x="690522813" y="52924075"/>
                  </a:cxn>
                  <a:cxn ang="0">
                    <a:pos x="1479332513" y="1164312188"/>
                  </a:cxn>
                </a:cxnLst>
                <a:pathLst>
                  <a:path w="606" h="606">
                    <a:moveTo>
                      <a:pt x="284" y="0"/>
                    </a:moveTo>
                    <a:lnTo>
                      <a:pt x="265" y="0"/>
                    </a:lnTo>
                    <a:lnTo>
                      <a:pt x="0" y="455"/>
                    </a:lnTo>
                    <a:lnTo>
                      <a:pt x="0" y="474"/>
                    </a:lnTo>
                    <a:lnTo>
                      <a:pt x="265" y="606"/>
                    </a:lnTo>
                    <a:lnTo>
                      <a:pt x="284" y="606"/>
                    </a:lnTo>
                    <a:lnTo>
                      <a:pt x="606" y="474"/>
                    </a:lnTo>
                    <a:lnTo>
                      <a:pt x="606" y="455"/>
                    </a:lnTo>
                    <a:lnTo>
                      <a:pt x="284" y="0"/>
                    </a:lnTo>
                    <a:close/>
                    <a:moveTo>
                      <a:pt x="587" y="462"/>
                    </a:moveTo>
                    <a:lnTo>
                      <a:pt x="279" y="587"/>
                    </a:lnTo>
                    <a:lnTo>
                      <a:pt x="270" y="587"/>
                    </a:lnTo>
                    <a:lnTo>
                      <a:pt x="18" y="462"/>
                    </a:lnTo>
                    <a:lnTo>
                      <a:pt x="18" y="459"/>
                    </a:lnTo>
                    <a:lnTo>
                      <a:pt x="274" y="21"/>
                    </a:lnTo>
                    <a:lnTo>
                      <a:pt x="587" y="462"/>
                    </a:lnTo>
                    <a:close/>
                  </a:path>
                </a:pathLst>
              </a:custGeom>
              <a:solidFill>
                <a:srgbClr val="B0BEC5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88" name="Rectangle 179"/>
              <p:cNvSpPr/>
              <p:nvPr userDrawn="1"/>
            </p:nvSpPr>
            <p:spPr>
              <a:xfrm>
                <a:off x="6951087" y="2010475"/>
                <a:ext cx="33328" cy="959738"/>
              </a:xfrm>
              <a:prstGeom prst="rect">
                <a:avLst/>
              </a:prstGeom>
              <a:solidFill>
                <a:srgbClr val="B0BEC5"/>
              </a:solidFill>
              <a:ln w="9525">
                <a:noFill/>
              </a:ln>
            </p:spPr>
            <p:txBody>
              <a:bodyPr anchor="t"/>
              <a:p>
                <a:pPr lvl="0">
                  <a:buNone/>
                </a:pPr>
                <a:endParaRPr lang="zh-CN" altLang="en-US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</p:grpSp>
      </p:grpSp>
      <p:sp>
        <p:nvSpPr>
          <p:cNvPr id="51" name="文本框 10"/>
          <p:cNvSpPr txBox="1">
            <a:spLocks noChangeArrowheads="1"/>
          </p:cNvSpPr>
          <p:nvPr userDrawn="1"/>
        </p:nvSpPr>
        <p:spPr bwMode="auto">
          <a:xfrm>
            <a:off x="4576763" y="-17462"/>
            <a:ext cx="3378200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A1111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微软雅黑" panose="020B0503020204020204" pitchFamily="34" charset="-122"/>
              </a:rPr>
              <a:t>2</a:t>
            </a: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A1111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微软雅黑" panose="020B0503020204020204" pitchFamily="34" charset="-122"/>
              </a:rPr>
              <a:t>2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A1111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微软雅黑" panose="020B0503020204020204" pitchFamily="34" charset="-122"/>
              </a:rPr>
              <a:t>.</a:t>
            </a:r>
            <a:r>
              <a:rPr kumimoji="0" lang="en-US" altLang="zh-CN" sz="2000" b="1" i="0" u="none" strike="noStrike" kern="1200" cap="none" spc="0" normalizeH="0" baseline="0" noProof="0" smtClean="0">
                <a:ln>
                  <a:noFill/>
                </a:ln>
                <a:solidFill>
                  <a:srgbClr val="A1111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微软雅黑" panose="020B0503020204020204" pitchFamily="34" charset="-122"/>
              </a:rPr>
              <a:t>1</a:t>
            </a:r>
            <a:r>
              <a:rPr kumimoji="0" lang="zh-CN" altLang="en-US" sz="2000" b="1" i="0" u="none" strike="noStrike" kern="1200" cap="none" spc="0" normalizeH="0" baseline="0" noProof="0" smtClean="0">
                <a:ln>
                  <a:noFill/>
                </a:ln>
                <a:solidFill>
                  <a:srgbClr val="A1111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微软雅黑" panose="020B0503020204020204" pitchFamily="34" charset="-122"/>
              </a:rPr>
              <a:t> </a:t>
            </a:r>
            <a:r>
              <a:rPr kumimoji="0" lang="zh-CN" altLang="en-US" sz="2000" b="1" i="0" u="none" strike="noStrike" kern="1200" cap="none" spc="0" normalizeH="0" baseline="0" noProof="1" smtClean="0">
                <a:ln>
                  <a:noFill/>
                </a:ln>
                <a:solidFill>
                  <a:srgbClr val="A1111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+mn-ea"/>
              </a:rPr>
              <a:t>二次函数的</a:t>
            </a:r>
            <a:r>
              <a:rPr kumimoji="0" lang="zh-CN" altLang="en-US" sz="2000" b="1" i="0" u="none" strike="noStrike" kern="1200" cap="none" spc="0" normalizeH="0" baseline="0" noProof="1">
                <a:ln>
                  <a:noFill/>
                </a:ln>
                <a:solidFill>
                  <a:srgbClr val="A1111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+mn-ea"/>
              </a:rPr>
              <a:t>图象和性质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A1111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FZXingKai-S04" panose="02010600030101010101"/>
              <a:sym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  <p:sldLayoutId id="2147483688" r:id="rId19"/>
    <p:sldLayoutId id="2147483689" r:id="rId20"/>
  </p:sldLayoutIdLst>
  <p:transition spd="slow">
    <p:random/>
  </p:transition>
  <p:hf sldNum="0" hdr="0" ftr="0" dt="0"/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6.xml"/><Relationship Id="rId2" Type="http://schemas.openxmlformats.org/officeDocument/2006/relationships/tags" Target="../tags/tag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7" Type="http://schemas.openxmlformats.org/officeDocument/2006/relationships/notesSlide" Target="../notesSlides/notesSlide2.xml"/><Relationship Id="rId16" Type="http://schemas.openxmlformats.org/officeDocument/2006/relationships/slideLayout" Target="../slideLayouts/slideLayout21.xml"/><Relationship Id="rId15" Type="http://schemas.openxmlformats.org/officeDocument/2006/relationships/slide" Target="slide1.xml"/><Relationship Id="rId14" Type="http://schemas.openxmlformats.org/officeDocument/2006/relationships/tags" Target="../tags/tag14.xml"/><Relationship Id="rId13" Type="http://schemas.openxmlformats.org/officeDocument/2006/relationships/tags" Target="../tags/tag13.xml"/><Relationship Id="rId12" Type="http://schemas.openxmlformats.org/officeDocument/2006/relationships/tags" Target="../tags/tag12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.xml"/><Relationship Id="rId3" Type="http://schemas.openxmlformats.org/officeDocument/2006/relationships/oleObject" Target="../embeddings/oleObject2.bin"/><Relationship Id="rId2" Type="http://schemas.openxmlformats.org/officeDocument/2006/relationships/image" Target="../media/image4.wmf"/><Relationship Id="rId1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7.bin"/><Relationship Id="rId8" Type="http://schemas.openxmlformats.org/officeDocument/2006/relationships/image" Target="../media/image8.wmf"/><Relationship Id="rId7" Type="http://schemas.openxmlformats.org/officeDocument/2006/relationships/oleObject" Target="../embeddings/oleObject6.bin"/><Relationship Id="rId6" Type="http://schemas.openxmlformats.org/officeDocument/2006/relationships/image" Target="../media/image7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6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5.wmf"/><Relationship Id="rId16" Type="http://schemas.openxmlformats.org/officeDocument/2006/relationships/vmlDrawing" Target="../drawings/vmlDrawing2.vml"/><Relationship Id="rId15" Type="http://schemas.openxmlformats.org/officeDocument/2006/relationships/slideLayout" Target="../slideLayouts/slideLayout1.xml"/><Relationship Id="rId14" Type="http://schemas.openxmlformats.org/officeDocument/2006/relationships/image" Target="../media/image4.wmf"/><Relationship Id="rId13" Type="http://schemas.openxmlformats.org/officeDocument/2006/relationships/oleObject" Target="../embeddings/oleObject9.bin"/><Relationship Id="rId12" Type="http://schemas.openxmlformats.org/officeDocument/2006/relationships/image" Target="../media/image10.wmf"/><Relationship Id="rId11" Type="http://schemas.openxmlformats.org/officeDocument/2006/relationships/oleObject" Target="../embeddings/oleObject8.bin"/><Relationship Id="rId10" Type="http://schemas.openxmlformats.org/officeDocument/2006/relationships/image" Target="../media/image9.wmf"/><Relationship Id="rId1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3.vml"/><Relationship Id="rId6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2.wmf"/><Relationship Id="rId3" Type="http://schemas.openxmlformats.org/officeDocument/2006/relationships/oleObject" Target="../embeddings/oleObject11.bin"/><Relationship Id="rId2" Type="http://schemas.openxmlformats.org/officeDocument/2006/relationships/image" Target="../media/image11.wmf"/><Relationship Id="rId1" Type="http://schemas.openxmlformats.org/officeDocument/2006/relationships/oleObject" Target="../embeddings/oleObject10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5.xml"/><Relationship Id="rId8" Type="http://schemas.openxmlformats.org/officeDocument/2006/relationships/vmlDrawing" Target="../drawings/vmlDrawing4.v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4.wmf"/><Relationship Id="rId3" Type="http://schemas.openxmlformats.org/officeDocument/2006/relationships/oleObject" Target="../embeddings/oleObject13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12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5.v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16.wmf"/><Relationship Id="rId3" Type="http://schemas.openxmlformats.org/officeDocument/2006/relationships/oleObject" Target="../embeddings/oleObject16.bin"/><Relationship Id="rId2" Type="http://schemas.openxmlformats.org/officeDocument/2006/relationships/image" Target="../media/image4.wmf"/><Relationship Id="rId1" Type="http://schemas.openxmlformats.org/officeDocument/2006/relationships/oleObject" Target="../embeddings/oleObject15.bin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6.vml"/><Relationship Id="rId5" Type="http://schemas.openxmlformats.org/officeDocument/2006/relationships/slideLayout" Target="../slideLayouts/slideLayout9.xml"/><Relationship Id="rId4" Type="http://schemas.openxmlformats.org/officeDocument/2006/relationships/image" Target="../media/image17.wmf"/><Relationship Id="rId3" Type="http://schemas.openxmlformats.org/officeDocument/2006/relationships/oleObject" Target="../embeddings/oleObject19.bin"/><Relationship Id="rId2" Type="http://schemas.openxmlformats.org/officeDocument/2006/relationships/image" Target="../media/image18.wmf"/><Relationship Id="rId1" Type="http://schemas.openxmlformats.org/officeDocument/2006/relationships/oleObject" Target="../embeddings/oleObject18.bin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wmf"/><Relationship Id="rId1" Type="http://schemas.openxmlformats.org/officeDocument/2006/relationships/oleObject" Target="../embeddings/oleObject20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8.v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20.wmf"/><Relationship Id="rId3" Type="http://schemas.openxmlformats.org/officeDocument/2006/relationships/oleObject" Target="../embeddings/oleObject22.bin"/><Relationship Id="rId2" Type="http://schemas.openxmlformats.org/officeDocument/2006/relationships/image" Target="../media/image19.wmf"/><Relationship Id="rId1" Type="http://schemas.openxmlformats.org/officeDocument/2006/relationships/oleObject" Target="../embeddings/oleObject21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6.png"/><Relationship Id="rId8" Type="http://schemas.openxmlformats.org/officeDocument/2006/relationships/image" Target="../media/image25.wmf"/><Relationship Id="rId7" Type="http://schemas.openxmlformats.org/officeDocument/2006/relationships/oleObject" Target="../embeddings/oleObject27.bin"/><Relationship Id="rId6" Type="http://schemas.openxmlformats.org/officeDocument/2006/relationships/image" Target="../media/image24.wmf"/><Relationship Id="rId5" Type="http://schemas.openxmlformats.org/officeDocument/2006/relationships/oleObject" Target="../embeddings/oleObject26.bin"/><Relationship Id="rId4" Type="http://schemas.openxmlformats.org/officeDocument/2006/relationships/image" Target="../media/image23.wmf"/><Relationship Id="rId3" Type="http://schemas.openxmlformats.org/officeDocument/2006/relationships/oleObject" Target="../embeddings/oleObject25.bin"/><Relationship Id="rId2" Type="http://schemas.openxmlformats.org/officeDocument/2006/relationships/image" Target="../media/image22.wmf"/><Relationship Id="rId11" Type="http://schemas.openxmlformats.org/officeDocument/2006/relationships/vmlDrawing" Target="../drawings/vmlDrawing9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24.bin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0.vml"/><Relationship Id="rId3" Type="http://schemas.openxmlformats.org/officeDocument/2006/relationships/slideLayout" Target="../slideLayouts/slideLayout9.xml"/><Relationship Id="rId2" Type="http://schemas.openxmlformats.org/officeDocument/2006/relationships/image" Target="../media/image27.wmf"/><Relationship Id="rId1" Type="http://schemas.openxmlformats.org/officeDocument/2006/relationships/oleObject" Target="../embeddings/oleObject28.bin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image" Target="../media/image30.wmf"/><Relationship Id="rId8" Type="http://schemas.openxmlformats.org/officeDocument/2006/relationships/oleObject" Target="../embeddings/oleObject33.bin"/><Relationship Id="rId7" Type="http://schemas.openxmlformats.org/officeDocument/2006/relationships/oleObject" Target="../embeddings/oleObject32.bin"/><Relationship Id="rId6" Type="http://schemas.openxmlformats.org/officeDocument/2006/relationships/image" Target="../media/image29.w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28.wmf"/><Relationship Id="rId3" Type="http://schemas.openxmlformats.org/officeDocument/2006/relationships/oleObject" Target="../embeddings/oleObject30.bin"/><Relationship Id="rId2" Type="http://schemas.openxmlformats.org/officeDocument/2006/relationships/image" Target="../media/image27.wmf"/><Relationship Id="rId13" Type="http://schemas.openxmlformats.org/officeDocument/2006/relationships/vmlDrawing" Target="../drawings/vmlDrawing11.vml"/><Relationship Id="rId12" Type="http://schemas.openxmlformats.org/officeDocument/2006/relationships/slideLayout" Target="../slideLayouts/slideLayout9.xml"/><Relationship Id="rId11" Type="http://schemas.openxmlformats.org/officeDocument/2006/relationships/image" Target="../media/image31.wmf"/><Relationship Id="rId10" Type="http://schemas.openxmlformats.org/officeDocument/2006/relationships/oleObject" Target="../embeddings/oleObject34.bin"/><Relationship Id="rId1" Type="http://schemas.openxmlformats.org/officeDocument/2006/relationships/oleObject" Target="../embeddings/oleObject29.bin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image" Target="../media/image35.wmf"/><Relationship Id="rId8" Type="http://schemas.openxmlformats.org/officeDocument/2006/relationships/oleObject" Target="../embeddings/oleObject39.bin"/><Relationship Id="rId7" Type="http://schemas.openxmlformats.org/officeDocument/2006/relationships/image" Target="../media/image34.wmf"/><Relationship Id="rId6" Type="http://schemas.openxmlformats.org/officeDocument/2006/relationships/oleObject" Target="../embeddings/oleObject38.bin"/><Relationship Id="rId5" Type="http://schemas.openxmlformats.org/officeDocument/2006/relationships/oleObject" Target="../embeddings/oleObject37.bin"/><Relationship Id="rId4" Type="http://schemas.openxmlformats.org/officeDocument/2006/relationships/image" Target="../media/image33.wmf"/><Relationship Id="rId3" Type="http://schemas.openxmlformats.org/officeDocument/2006/relationships/oleObject" Target="../embeddings/oleObject36.bin"/><Relationship Id="rId2" Type="http://schemas.openxmlformats.org/officeDocument/2006/relationships/image" Target="../media/image32.wmf"/><Relationship Id="rId11" Type="http://schemas.openxmlformats.org/officeDocument/2006/relationships/vmlDrawing" Target="../drawings/vmlDrawing12.vml"/><Relationship Id="rId10" Type="http://schemas.openxmlformats.org/officeDocument/2006/relationships/slideLayout" Target="../slideLayouts/slideLayout9.xml"/><Relationship Id="rId1" Type="http://schemas.openxmlformats.org/officeDocument/2006/relationships/oleObject" Target="../embeddings/oleObject35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3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38.wmf"/><Relationship Id="rId3" Type="http://schemas.openxmlformats.org/officeDocument/2006/relationships/oleObject" Target="../embeddings/oleObject41.bin"/><Relationship Id="rId2" Type="http://schemas.openxmlformats.org/officeDocument/2006/relationships/image" Target="../media/image37.wmf"/><Relationship Id="rId1" Type="http://schemas.openxmlformats.org/officeDocument/2006/relationships/oleObject" Target="../embeddings/oleObject40.bin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6.bin"/><Relationship Id="rId8" Type="http://schemas.openxmlformats.org/officeDocument/2006/relationships/image" Target="../media/image42.wmf"/><Relationship Id="rId7" Type="http://schemas.openxmlformats.org/officeDocument/2006/relationships/oleObject" Target="../embeddings/oleObject45.bin"/><Relationship Id="rId6" Type="http://schemas.openxmlformats.org/officeDocument/2006/relationships/image" Target="../media/image41.wmf"/><Relationship Id="rId5" Type="http://schemas.openxmlformats.org/officeDocument/2006/relationships/oleObject" Target="../embeddings/oleObject44.bin"/><Relationship Id="rId4" Type="http://schemas.openxmlformats.org/officeDocument/2006/relationships/image" Target="../media/image40.wmf"/><Relationship Id="rId3" Type="http://schemas.openxmlformats.org/officeDocument/2006/relationships/oleObject" Target="../embeddings/oleObject43.bin"/><Relationship Id="rId2" Type="http://schemas.openxmlformats.org/officeDocument/2006/relationships/image" Target="../media/image39.wmf"/><Relationship Id="rId12" Type="http://schemas.openxmlformats.org/officeDocument/2006/relationships/vmlDrawing" Target="../drawings/vmlDrawing14.vml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43.wmf"/><Relationship Id="rId1" Type="http://schemas.openxmlformats.org/officeDocument/2006/relationships/oleObject" Target="../embeddings/oleObject42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5.v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49.bin"/><Relationship Id="rId4" Type="http://schemas.openxmlformats.org/officeDocument/2006/relationships/image" Target="../media/image45.wmf"/><Relationship Id="rId3" Type="http://schemas.openxmlformats.org/officeDocument/2006/relationships/oleObject" Target="../embeddings/oleObject48.bin"/><Relationship Id="rId2" Type="http://schemas.openxmlformats.org/officeDocument/2006/relationships/image" Target="../media/image44.wmf"/><Relationship Id="rId1" Type="http://schemas.openxmlformats.org/officeDocument/2006/relationships/oleObject" Target="../embeddings/oleObject47.bin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4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image" Target="../media/image26.png"/><Relationship Id="rId1" Type="http://schemas.openxmlformats.org/officeDocument/2006/relationships/image" Target="../media/image48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9.jpeg"/></Relationships>
</file>

<file path=ppt/slides/_rels/slide30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vmlDrawing" Target="../drawings/vmlDrawing16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51.wmf"/><Relationship Id="rId3" Type="http://schemas.openxmlformats.org/officeDocument/2006/relationships/oleObject" Target="../embeddings/oleObject51.bin"/><Relationship Id="rId2" Type="http://schemas.openxmlformats.org/officeDocument/2006/relationships/image" Target="../media/image50.wmf"/><Relationship Id="rId1" Type="http://schemas.openxmlformats.org/officeDocument/2006/relationships/oleObject" Target="../embeddings/oleObject50.bin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vmlDrawing" Target="../drawings/vmlDrawing17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2.wmf"/><Relationship Id="rId1" Type="http://schemas.openxmlformats.org/officeDocument/2006/relationships/oleObject" Target="../embeddings/oleObject52.bin"/></Relationships>
</file>

<file path=ppt/slides/_rels/slide3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7.bin"/><Relationship Id="rId8" Type="http://schemas.openxmlformats.org/officeDocument/2006/relationships/image" Target="../media/image56.wmf"/><Relationship Id="rId7" Type="http://schemas.openxmlformats.org/officeDocument/2006/relationships/oleObject" Target="../embeddings/oleObject56.bin"/><Relationship Id="rId6" Type="http://schemas.openxmlformats.org/officeDocument/2006/relationships/image" Target="../media/image55.wmf"/><Relationship Id="rId5" Type="http://schemas.openxmlformats.org/officeDocument/2006/relationships/oleObject" Target="../embeddings/oleObject55.bin"/><Relationship Id="rId4" Type="http://schemas.openxmlformats.org/officeDocument/2006/relationships/image" Target="../media/image54.wmf"/><Relationship Id="rId3" Type="http://schemas.openxmlformats.org/officeDocument/2006/relationships/oleObject" Target="../embeddings/oleObject54.bin"/><Relationship Id="rId2" Type="http://schemas.openxmlformats.org/officeDocument/2006/relationships/image" Target="../media/image53.wmf"/><Relationship Id="rId13" Type="http://schemas.openxmlformats.org/officeDocument/2006/relationships/notesSlide" Target="../notesSlides/notesSlide9.xml"/><Relationship Id="rId12" Type="http://schemas.openxmlformats.org/officeDocument/2006/relationships/vmlDrawing" Target="../drawings/vmlDrawing18.vml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57.wmf"/><Relationship Id="rId1" Type="http://schemas.openxmlformats.org/officeDocument/2006/relationships/oleObject" Target="../embeddings/oleObject53.bin"/></Relationships>
</file>

<file path=ppt/slides/_rels/slide34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9.vml"/><Relationship Id="rId6" Type="http://schemas.openxmlformats.org/officeDocument/2006/relationships/slideLayout" Target="../slideLayouts/slideLayout9.xml"/><Relationship Id="rId5" Type="http://schemas.openxmlformats.org/officeDocument/2006/relationships/image" Target="../media/image60.jpeg"/><Relationship Id="rId4" Type="http://schemas.openxmlformats.org/officeDocument/2006/relationships/image" Target="../media/image59.wmf"/><Relationship Id="rId3" Type="http://schemas.openxmlformats.org/officeDocument/2006/relationships/oleObject" Target="../embeddings/oleObject59.bin"/><Relationship Id="rId2" Type="http://schemas.openxmlformats.org/officeDocument/2006/relationships/image" Target="../media/image58.wmf"/><Relationship Id="rId1" Type="http://schemas.openxmlformats.org/officeDocument/2006/relationships/oleObject" Target="../embeddings/oleObject58.bin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20.v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63.wmf"/><Relationship Id="rId5" Type="http://schemas.openxmlformats.org/officeDocument/2006/relationships/oleObject" Target="../embeddings/oleObject62.bin"/><Relationship Id="rId4" Type="http://schemas.openxmlformats.org/officeDocument/2006/relationships/image" Target="../media/image62.wmf"/><Relationship Id="rId3" Type="http://schemas.openxmlformats.org/officeDocument/2006/relationships/oleObject" Target="../embeddings/oleObject61.bin"/><Relationship Id="rId2" Type="http://schemas.openxmlformats.org/officeDocument/2006/relationships/image" Target="../media/image61.wmf"/><Relationship Id="rId1" Type="http://schemas.openxmlformats.org/officeDocument/2006/relationships/oleObject" Target="../embeddings/oleObject60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3" name="Picture 5" descr="https://ss1.baidu.com/6ONXsjip0QIZ8tyhnq/it/u=3806147764,994740599&amp;fm=173&amp;app=25&amp;f=JPEG?w=600&amp;h=401&amp;s=E27BAF7653B36C37D6EBECC80300F0F3"/>
          <p:cNvPicPr>
            <a:picLocks noChangeAspect="1"/>
          </p:cNvPicPr>
          <p:nvPr/>
        </p:nvPicPr>
        <p:blipFill>
          <a:blip r:embed="rId1"/>
          <a:srcRect b="7024"/>
          <a:stretch>
            <a:fillRect/>
          </a:stretch>
        </p:blipFill>
        <p:spPr>
          <a:xfrm>
            <a:off x="-11112" y="0"/>
            <a:ext cx="9144000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Box 48"/>
          <p:cNvSpPr txBox="1"/>
          <p:nvPr/>
        </p:nvSpPr>
        <p:spPr>
          <a:xfrm>
            <a:off x="376089" y="750971"/>
            <a:ext cx="8833899" cy="3885679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31750"/>
          </a:effectLst>
        </p:spPr>
        <p:txBody>
          <a:bodyPr wrap="square" lIns="68580" tIns="34290" rIns="68580" bIns="34290">
            <a:spAutoFit/>
          </a:bodyPr>
          <a:lstStyle/>
          <a:p>
            <a:pPr algn="ctr" eaLnBrk="0" hangingPunct="0">
              <a:lnSpc>
                <a:spcPct val="150000"/>
              </a:lnSpc>
              <a:buFontTx/>
              <a:defRPr/>
            </a:pPr>
            <a:r>
              <a:rPr lang="en-US" altLang="zh-CN" sz="4800" b="1" noProof="1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22.1  </a:t>
            </a:r>
            <a:r>
              <a:rPr lang="zh-CN" altLang="en-US" sz="4800" b="1" noProof="1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二次函数的图象</a:t>
            </a:r>
            <a:r>
              <a:rPr lang="zh-CN" altLang="en-US" sz="48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和</a:t>
            </a:r>
            <a:r>
              <a:rPr lang="zh-CN" altLang="en-US" sz="4800" b="1" noProof="1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性质</a:t>
            </a:r>
            <a:endParaRPr lang="en-US" altLang="zh-CN" sz="4800" b="1" noProof="1" smtClean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sym typeface="+mn-ea"/>
            </a:endParaRPr>
          </a:p>
          <a:p>
            <a:pPr algn="ctr" eaLnBrk="0" hangingPunct="0">
              <a:lnSpc>
                <a:spcPct val="150000"/>
              </a:lnSpc>
              <a:defRPr/>
            </a:pPr>
            <a:r>
              <a:rPr lang="en-US" altLang="zh-CN" sz="44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22.1.4</a:t>
            </a:r>
            <a:r>
              <a:rPr lang="en-US" altLang="zh-CN" sz="4400" b="1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  <a:sym typeface="+mn-ea"/>
              </a:rPr>
              <a:t>  </a:t>
            </a:r>
            <a:r>
              <a:rPr lang="zh-CN" altLang="en-US" sz="4400" b="1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  <a:sym typeface="+mn-ea"/>
              </a:rPr>
              <a:t>二次函数</a:t>
            </a:r>
            <a:r>
              <a:rPr lang="en-US" altLang="zh-CN" sz="4400" b="1" i="1" noProof="1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+mn-cs"/>
                <a:sym typeface="+mn-ea"/>
              </a:rPr>
              <a:t>y</a:t>
            </a:r>
            <a:r>
              <a:rPr lang="en-US" altLang="zh-CN" sz="4400" b="1" noProof="1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+mn-cs"/>
                <a:sym typeface="+mn-ea"/>
              </a:rPr>
              <a:t>=</a:t>
            </a:r>
            <a:r>
              <a:rPr lang="en-US" altLang="zh-CN" sz="4400" b="1" i="1" noProof="1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+mn-cs"/>
                <a:sym typeface="+mn-ea"/>
              </a:rPr>
              <a:t>ax</a:t>
            </a:r>
            <a:r>
              <a:rPr lang="en-US" altLang="zh-CN" sz="4400" b="1" baseline="30000" noProof="1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+mn-cs"/>
                <a:sym typeface="+mn-ea"/>
              </a:rPr>
              <a:t>2</a:t>
            </a:r>
            <a:r>
              <a:rPr lang="en-US" altLang="zh-CN" sz="4400" b="1" noProof="1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+mn-cs"/>
                <a:sym typeface="+mn-ea"/>
              </a:rPr>
              <a:t>+</a:t>
            </a:r>
            <a:r>
              <a:rPr lang="en-US" altLang="zh-CN" sz="4400" b="1" i="1" noProof="1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+mn-cs"/>
                <a:sym typeface="+mn-ea"/>
              </a:rPr>
              <a:t>bx</a:t>
            </a:r>
            <a:r>
              <a:rPr lang="en-US" altLang="zh-CN" sz="4400" b="1" noProof="1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+mn-cs"/>
                <a:sym typeface="+mn-ea"/>
              </a:rPr>
              <a:t>+</a:t>
            </a:r>
            <a:r>
              <a:rPr lang="en-US" altLang="zh-CN" sz="4400" b="1" i="1" noProof="1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+mn-cs"/>
                <a:sym typeface="+mn-ea"/>
              </a:rPr>
              <a:t>c</a:t>
            </a:r>
            <a:r>
              <a:rPr lang="zh-CN" altLang="en-US" sz="4400" b="1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  <a:sym typeface="+mn-ea"/>
              </a:rPr>
              <a:t>的图象和性质</a:t>
            </a:r>
            <a:endParaRPr lang="en-US" altLang="zh-CN" sz="4400" b="1" noProof="1">
              <a:solidFill>
                <a:srgbClr val="FF0000"/>
              </a:solidFill>
              <a:latin typeface="+mn-lt"/>
              <a:sym typeface="+mn-ea"/>
            </a:endParaRPr>
          </a:p>
          <a:p>
            <a:pPr algn="ctr" eaLnBrk="0" hangingPunct="0">
              <a:buFontTx/>
              <a:defRPr/>
            </a:pPr>
            <a:endParaRPr lang="en-US" altLang="zh-CN" sz="4400" b="1" noProof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15" name="圆角矩形 14"/>
          <p:cNvSpPr/>
          <p:nvPr>
            <p:custDataLst>
              <p:tags r:id="rId2"/>
            </p:custDataLst>
          </p:nvPr>
        </p:nvSpPr>
        <p:spPr>
          <a:xfrm>
            <a:off x="6350" y="-7937"/>
            <a:ext cx="3260725" cy="3683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0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+mn-ea"/>
              </a:rPr>
              <a:t>人教版 </a:t>
            </a:r>
            <a:r>
              <a:rPr lang="zh-CN" altLang="en-US" sz="20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+mn-ea"/>
              </a:rPr>
              <a:t>数学 </a:t>
            </a:r>
            <a:r>
              <a:rPr lang="zh-CN" altLang="en-US" sz="2000" b="1" strike="noStrike" noProof="1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+mn-ea"/>
              </a:rPr>
              <a:t>九</a:t>
            </a:r>
            <a:r>
              <a:rPr lang="zh-CN" altLang="en-US" sz="2000" b="1" strike="noStrike" noProof="1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+mn-ea"/>
              </a:rPr>
              <a:t>年级 上册</a:t>
            </a:r>
            <a:endParaRPr kumimoji="0" lang="zh-CN" altLang="en-US" sz="20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FZXingKai-S04" panose="02010600030101010101"/>
              <a:sym typeface="+mn-ea"/>
            </a:endParaRPr>
          </a:p>
        </p:txBody>
      </p:sp>
    </p:spTree>
  </p:cSld>
  <p:clrMapOvr>
    <a:masterClrMapping/>
  </p:clrMapOvr>
  <p:transition spd="slow"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5601" name="组合 7"/>
          <p:cNvGrpSpPr/>
          <p:nvPr/>
        </p:nvGrpSpPr>
        <p:grpSpPr>
          <a:xfrm>
            <a:off x="0" y="0"/>
            <a:ext cx="1639888" cy="417513"/>
            <a:chOff x="149639" y="497986"/>
            <a:chExt cx="1639993" cy="416879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60752" y="536028"/>
              <a:ext cx="1628880" cy="3788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5603" name="文本框 11"/>
            <p:cNvSpPr txBox="1"/>
            <p:nvPr/>
          </p:nvSpPr>
          <p:spPr>
            <a:xfrm>
              <a:off x="149639" y="497986"/>
              <a:ext cx="1231486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 eaLnBrk="0" hangingPunct="0"/>
              <a:r>
                <a:rPr lang="zh-CN" altLang="en-US" sz="2000">
                  <a:solidFill>
                    <a:srgbClr val="FFFF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第一课时</a:t>
              </a:r>
              <a:endParaRPr lang="zh-CN" altLang="en-US" sz="200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cxnSp>
        <p:nvCxnSpPr>
          <p:cNvPr id="25604" name="直接连接符 7"/>
          <p:cNvCxnSpPr/>
          <p:nvPr>
            <p:custDataLst>
              <p:tags r:id="rId2"/>
            </p:custDataLst>
          </p:nvPr>
        </p:nvCxnSpPr>
        <p:spPr>
          <a:xfrm flipH="1">
            <a:off x="5483225" y="1247775"/>
            <a:ext cx="668338" cy="0"/>
          </a:xfrm>
          <a:prstGeom prst="line">
            <a:avLst/>
          </a:prstGeom>
          <a:ln w="19050" cap="flat" cmpd="sng">
            <a:solidFill>
              <a:srgbClr val="808080"/>
            </a:solidFill>
            <a:prstDash val="dashDot"/>
            <a:miter/>
            <a:headEnd type="none" w="med" len="med"/>
            <a:tailEnd type="none" w="med" len="med"/>
          </a:ln>
        </p:spPr>
      </p:cxnSp>
      <p:cxnSp>
        <p:nvCxnSpPr>
          <p:cNvPr id="25605" name="直接连接符 8"/>
          <p:cNvCxnSpPr/>
          <p:nvPr>
            <p:custDataLst>
              <p:tags r:id="rId3"/>
            </p:custDataLst>
          </p:nvPr>
        </p:nvCxnSpPr>
        <p:spPr>
          <a:xfrm rot="-5400000" flipV="1">
            <a:off x="6113463" y="1274763"/>
            <a:ext cx="307975" cy="246062"/>
          </a:xfrm>
          <a:prstGeom prst="line">
            <a:avLst/>
          </a:prstGeom>
          <a:ln w="19050" cap="flat" cmpd="sng">
            <a:solidFill>
              <a:srgbClr val="808080"/>
            </a:solidFill>
            <a:prstDash val="dashDot"/>
            <a:miter/>
            <a:headEnd type="none" w="med" len="med"/>
            <a:tailEnd type="none" w="med" len="med"/>
          </a:ln>
        </p:spPr>
      </p:cxnSp>
      <p:sp>
        <p:nvSpPr>
          <p:cNvPr id="10" name="任意多边形 9"/>
          <p:cNvSpPr/>
          <p:nvPr>
            <p:custDataLst>
              <p:tags r:id="rId4"/>
            </p:custDataLst>
          </p:nvPr>
        </p:nvSpPr>
        <p:spPr bwMode="auto">
          <a:xfrm>
            <a:off x="6008688" y="2051050"/>
            <a:ext cx="711200" cy="1277938"/>
          </a:xfrm>
          <a:custGeom>
            <a:avLst/>
            <a:gdLst/>
            <a:ahLst/>
            <a:cxnLst>
              <a:cxn ang="0">
                <a:pos x="318" y="410"/>
              </a:cxn>
              <a:cxn ang="0">
                <a:pos x="318" y="101"/>
              </a:cxn>
              <a:cxn ang="0">
                <a:pos x="76" y="0"/>
              </a:cxn>
              <a:cxn ang="0">
                <a:pos x="33" y="0"/>
              </a:cxn>
              <a:cxn ang="0">
                <a:pos x="0" y="181"/>
              </a:cxn>
              <a:cxn ang="0">
                <a:pos x="172" y="249"/>
              </a:cxn>
              <a:cxn ang="0">
                <a:pos x="173" y="250"/>
              </a:cxn>
              <a:cxn ang="0">
                <a:pos x="180" y="368"/>
              </a:cxn>
              <a:cxn ang="0">
                <a:pos x="176" y="369"/>
              </a:cxn>
              <a:cxn ang="0">
                <a:pos x="17" y="454"/>
              </a:cxn>
              <a:cxn ang="0">
                <a:pos x="75" y="630"/>
              </a:cxn>
              <a:cxn ang="0">
                <a:pos x="259" y="607"/>
              </a:cxn>
              <a:cxn ang="0">
                <a:pos x="260" y="606"/>
              </a:cxn>
              <a:cxn ang="0">
                <a:pos x="324" y="706"/>
              </a:cxn>
              <a:cxn ang="0">
                <a:pos x="320" y="710"/>
              </a:cxn>
              <a:cxn ang="0">
                <a:pos x="222" y="861"/>
              </a:cxn>
              <a:cxn ang="0">
                <a:pos x="300" y="933"/>
              </a:cxn>
              <a:cxn ang="0">
                <a:pos x="518" y="727"/>
              </a:cxn>
              <a:cxn ang="0">
                <a:pos x="318" y="410"/>
              </a:cxn>
            </a:cxnLst>
            <a:rect l="0" t="0" r="r" b="b"/>
            <a:pathLst>
              <a:path w="518" h="933">
                <a:moveTo>
                  <a:pt x="318" y="410"/>
                </a:moveTo>
                <a:cubicBezTo>
                  <a:pt x="291" y="305"/>
                  <a:pt x="293" y="199"/>
                  <a:pt x="318" y="101"/>
                </a:cubicBezTo>
                <a:cubicBezTo>
                  <a:pt x="76" y="0"/>
                  <a:pt x="76" y="0"/>
                  <a:pt x="76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0" y="181"/>
                  <a:pt x="0" y="181"/>
                  <a:pt x="0" y="181"/>
                </a:cubicBezTo>
                <a:cubicBezTo>
                  <a:pt x="172" y="249"/>
                  <a:pt x="172" y="249"/>
                  <a:pt x="172" y="249"/>
                </a:cubicBezTo>
                <a:cubicBezTo>
                  <a:pt x="173" y="250"/>
                  <a:pt x="173" y="250"/>
                  <a:pt x="173" y="250"/>
                </a:cubicBezTo>
                <a:cubicBezTo>
                  <a:pt x="172" y="289"/>
                  <a:pt x="174" y="328"/>
                  <a:pt x="180" y="368"/>
                </a:cubicBezTo>
                <a:cubicBezTo>
                  <a:pt x="176" y="369"/>
                  <a:pt x="176" y="369"/>
                  <a:pt x="176" y="369"/>
                </a:cubicBezTo>
                <a:cubicBezTo>
                  <a:pt x="17" y="454"/>
                  <a:pt x="17" y="454"/>
                  <a:pt x="17" y="454"/>
                </a:cubicBezTo>
                <a:cubicBezTo>
                  <a:pt x="75" y="630"/>
                  <a:pt x="75" y="630"/>
                  <a:pt x="75" y="630"/>
                </a:cubicBezTo>
                <a:cubicBezTo>
                  <a:pt x="259" y="607"/>
                  <a:pt x="259" y="607"/>
                  <a:pt x="259" y="607"/>
                </a:cubicBezTo>
                <a:cubicBezTo>
                  <a:pt x="260" y="606"/>
                  <a:pt x="260" y="606"/>
                  <a:pt x="260" y="606"/>
                </a:cubicBezTo>
                <a:cubicBezTo>
                  <a:pt x="279" y="641"/>
                  <a:pt x="300" y="675"/>
                  <a:pt x="324" y="706"/>
                </a:cubicBezTo>
                <a:cubicBezTo>
                  <a:pt x="320" y="710"/>
                  <a:pt x="320" y="710"/>
                  <a:pt x="320" y="710"/>
                </a:cubicBezTo>
                <a:cubicBezTo>
                  <a:pt x="222" y="861"/>
                  <a:pt x="222" y="861"/>
                  <a:pt x="222" y="861"/>
                </a:cubicBezTo>
                <a:cubicBezTo>
                  <a:pt x="300" y="933"/>
                  <a:pt x="300" y="933"/>
                  <a:pt x="300" y="933"/>
                </a:cubicBezTo>
                <a:cubicBezTo>
                  <a:pt x="518" y="727"/>
                  <a:pt x="518" y="727"/>
                  <a:pt x="518" y="727"/>
                </a:cubicBezTo>
                <a:cubicBezTo>
                  <a:pt x="423" y="648"/>
                  <a:pt x="351" y="539"/>
                  <a:pt x="318" y="410"/>
                </a:cubicBezTo>
                <a:close/>
              </a:path>
            </a:pathLst>
          </a:custGeom>
          <a:solidFill>
            <a:srgbClr val="325792"/>
          </a:solidFill>
          <a:ln w="9525">
            <a:noFill/>
            <a:round/>
          </a:ln>
        </p:spPr>
        <p:txBody>
          <a:bodyPr anchor="ctr"/>
          <a:lstStyle/>
          <a:p>
            <a:pPr algn="ctr" fontAlgn="base">
              <a:lnSpc>
                <a:spcPct val="130000"/>
              </a:lnSpc>
              <a:defRPr/>
            </a:pPr>
            <a:endParaRPr sz="1350" strike="noStrike" kern="0" noProof="1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任意多边形 10"/>
          <p:cNvSpPr/>
          <p:nvPr>
            <p:custDataLst>
              <p:tags r:id="rId5"/>
            </p:custDataLst>
          </p:nvPr>
        </p:nvSpPr>
        <p:spPr bwMode="auto">
          <a:xfrm>
            <a:off x="7294563" y="1163638"/>
            <a:ext cx="1146175" cy="938213"/>
          </a:xfrm>
          <a:custGeom>
            <a:avLst/>
            <a:gdLst/>
            <a:ahLst/>
            <a:cxnLst>
              <a:cxn ang="0">
                <a:pos x="547" y="684"/>
              </a:cxn>
              <a:cxn ang="0">
                <a:pos x="834" y="605"/>
              </a:cxn>
              <a:cxn ang="0">
                <a:pos x="811" y="534"/>
              </a:cxn>
              <a:cxn ang="0">
                <a:pos x="627" y="557"/>
              </a:cxn>
              <a:cxn ang="0">
                <a:pos x="563" y="456"/>
              </a:cxn>
              <a:cxn ang="0">
                <a:pos x="566" y="453"/>
              </a:cxn>
              <a:cxn ang="0">
                <a:pos x="664" y="303"/>
              </a:cxn>
              <a:cxn ang="0">
                <a:pos x="529" y="177"/>
              </a:cxn>
              <a:cxn ang="0">
                <a:pos x="379" y="285"/>
              </a:cxn>
              <a:cxn ang="0">
                <a:pos x="275" y="227"/>
              </a:cxn>
              <a:cxn ang="0">
                <a:pos x="276" y="224"/>
              </a:cxn>
              <a:cxn ang="0">
                <a:pos x="289" y="45"/>
              </a:cxn>
              <a:cxn ang="0">
                <a:pos x="110" y="0"/>
              </a:cxn>
              <a:cxn ang="0">
                <a:pos x="30" y="166"/>
              </a:cxn>
              <a:cxn ang="0">
                <a:pos x="0" y="163"/>
              </a:cxn>
              <a:cxn ang="0">
                <a:pos x="0" y="290"/>
              </a:cxn>
              <a:cxn ang="0">
                <a:pos x="547" y="684"/>
              </a:cxn>
            </a:cxnLst>
            <a:rect l="0" t="0" r="r" b="b"/>
            <a:pathLst>
              <a:path w="834" h="684">
                <a:moveTo>
                  <a:pt x="547" y="684"/>
                </a:moveTo>
                <a:cubicBezTo>
                  <a:pt x="834" y="605"/>
                  <a:pt x="834" y="605"/>
                  <a:pt x="834" y="605"/>
                </a:cubicBezTo>
                <a:cubicBezTo>
                  <a:pt x="811" y="534"/>
                  <a:pt x="811" y="534"/>
                  <a:pt x="811" y="534"/>
                </a:cubicBezTo>
                <a:cubicBezTo>
                  <a:pt x="627" y="557"/>
                  <a:pt x="627" y="557"/>
                  <a:pt x="627" y="557"/>
                </a:cubicBezTo>
                <a:cubicBezTo>
                  <a:pt x="608" y="521"/>
                  <a:pt x="587" y="487"/>
                  <a:pt x="563" y="456"/>
                </a:cubicBezTo>
                <a:cubicBezTo>
                  <a:pt x="566" y="453"/>
                  <a:pt x="566" y="453"/>
                  <a:pt x="566" y="453"/>
                </a:cubicBezTo>
                <a:cubicBezTo>
                  <a:pt x="664" y="303"/>
                  <a:pt x="664" y="303"/>
                  <a:pt x="664" y="303"/>
                </a:cubicBezTo>
                <a:cubicBezTo>
                  <a:pt x="529" y="177"/>
                  <a:pt x="529" y="177"/>
                  <a:pt x="529" y="177"/>
                </a:cubicBezTo>
                <a:cubicBezTo>
                  <a:pt x="379" y="285"/>
                  <a:pt x="379" y="285"/>
                  <a:pt x="379" y="285"/>
                </a:cubicBezTo>
                <a:cubicBezTo>
                  <a:pt x="346" y="263"/>
                  <a:pt x="311" y="244"/>
                  <a:pt x="275" y="227"/>
                </a:cubicBezTo>
                <a:cubicBezTo>
                  <a:pt x="276" y="224"/>
                  <a:pt x="276" y="224"/>
                  <a:pt x="276" y="224"/>
                </a:cubicBezTo>
                <a:cubicBezTo>
                  <a:pt x="289" y="45"/>
                  <a:pt x="289" y="45"/>
                  <a:pt x="289" y="45"/>
                </a:cubicBezTo>
                <a:cubicBezTo>
                  <a:pt x="110" y="0"/>
                  <a:pt x="110" y="0"/>
                  <a:pt x="110" y="0"/>
                </a:cubicBezTo>
                <a:cubicBezTo>
                  <a:pt x="30" y="166"/>
                  <a:pt x="30" y="166"/>
                  <a:pt x="30" y="166"/>
                </a:cubicBezTo>
                <a:cubicBezTo>
                  <a:pt x="19" y="165"/>
                  <a:pt x="12" y="164"/>
                  <a:pt x="0" y="163"/>
                </a:cubicBezTo>
                <a:cubicBezTo>
                  <a:pt x="0" y="290"/>
                  <a:pt x="0" y="290"/>
                  <a:pt x="0" y="290"/>
                </a:cubicBezTo>
                <a:cubicBezTo>
                  <a:pt x="240" y="300"/>
                  <a:pt x="459" y="453"/>
                  <a:pt x="547" y="684"/>
                </a:cubicBezTo>
                <a:close/>
              </a:path>
            </a:pathLst>
          </a:custGeom>
          <a:solidFill>
            <a:srgbClr val="325792"/>
          </a:solidFill>
          <a:ln w="9525">
            <a:noFill/>
            <a:round/>
          </a:ln>
        </p:spPr>
        <p:txBody>
          <a:bodyPr anchor="ctr"/>
          <a:lstStyle/>
          <a:p>
            <a:pPr algn="ctr" fontAlgn="base">
              <a:lnSpc>
                <a:spcPct val="130000"/>
              </a:lnSpc>
              <a:defRPr/>
            </a:pPr>
            <a:endParaRPr sz="1350" strike="noStrike" kern="0" noProof="1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任意多边形 11"/>
          <p:cNvSpPr/>
          <p:nvPr>
            <p:custDataLst>
              <p:tags r:id="rId6"/>
            </p:custDataLst>
          </p:nvPr>
        </p:nvSpPr>
        <p:spPr bwMode="auto">
          <a:xfrm>
            <a:off x="6273800" y="1169988"/>
            <a:ext cx="950913" cy="949325"/>
          </a:xfrm>
          <a:custGeom>
            <a:avLst/>
            <a:gdLst/>
            <a:ahLst/>
            <a:cxnLst>
              <a:cxn ang="0">
                <a:pos x="566" y="305"/>
              </a:cxn>
              <a:cxn ang="0">
                <a:pos x="694" y="286"/>
              </a:cxn>
              <a:cxn ang="0">
                <a:pos x="694" y="159"/>
              </a:cxn>
              <a:cxn ang="0">
                <a:pos x="655" y="163"/>
              </a:cxn>
              <a:cxn ang="0">
                <a:pos x="654" y="160"/>
              </a:cxn>
              <a:cxn ang="0">
                <a:pos x="584" y="0"/>
              </a:cxn>
              <a:cxn ang="0">
                <a:pos x="405" y="46"/>
              </a:cxn>
              <a:cxn ang="0">
                <a:pos x="415" y="227"/>
              </a:cxn>
              <a:cxn ang="0">
                <a:pos x="280" y="305"/>
              </a:cxn>
              <a:cxn ang="0">
                <a:pos x="278" y="302"/>
              </a:cxn>
              <a:cxn ang="0">
                <a:pos x="128" y="201"/>
              </a:cxn>
              <a:cxn ang="0">
                <a:pos x="0" y="334"/>
              </a:cxn>
              <a:cxn ang="0">
                <a:pos x="106" y="484"/>
              </a:cxn>
              <a:cxn ang="0">
                <a:pos x="24" y="642"/>
              </a:cxn>
              <a:cxn ang="0">
                <a:pos x="24" y="642"/>
              </a:cxn>
              <a:cxn ang="0">
                <a:pos x="141" y="692"/>
              </a:cxn>
              <a:cxn ang="0">
                <a:pos x="566" y="305"/>
              </a:cxn>
            </a:cxnLst>
            <a:rect l="0" t="0" r="r" b="b"/>
            <a:pathLst>
              <a:path w="694" h="692">
                <a:moveTo>
                  <a:pt x="566" y="305"/>
                </a:moveTo>
                <a:cubicBezTo>
                  <a:pt x="608" y="294"/>
                  <a:pt x="650" y="288"/>
                  <a:pt x="694" y="286"/>
                </a:cubicBezTo>
                <a:cubicBezTo>
                  <a:pt x="694" y="159"/>
                  <a:pt x="694" y="159"/>
                  <a:pt x="694" y="159"/>
                </a:cubicBezTo>
                <a:cubicBezTo>
                  <a:pt x="682" y="159"/>
                  <a:pt x="670" y="161"/>
                  <a:pt x="655" y="163"/>
                </a:cubicBezTo>
                <a:cubicBezTo>
                  <a:pt x="654" y="160"/>
                  <a:pt x="654" y="160"/>
                  <a:pt x="654" y="160"/>
                </a:cubicBezTo>
                <a:cubicBezTo>
                  <a:pt x="584" y="0"/>
                  <a:pt x="584" y="0"/>
                  <a:pt x="584" y="0"/>
                </a:cubicBezTo>
                <a:cubicBezTo>
                  <a:pt x="405" y="46"/>
                  <a:pt x="405" y="46"/>
                  <a:pt x="405" y="46"/>
                </a:cubicBezTo>
                <a:cubicBezTo>
                  <a:pt x="415" y="227"/>
                  <a:pt x="415" y="227"/>
                  <a:pt x="415" y="227"/>
                </a:cubicBezTo>
                <a:cubicBezTo>
                  <a:pt x="367" y="249"/>
                  <a:pt x="322" y="274"/>
                  <a:pt x="280" y="305"/>
                </a:cubicBezTo>
                <a:cubicBezTo>
                  <a:pt x="278" y="302"/>
                  <a:pt x="278" y="302"/>
                  <a:pt x="278" y="302"/>
                </a:cubicBezTo>
                <a:cubicBezTo>
                  <a:pt x="128" y="201"/>
                  <a:pt x="128" y="201"/>
                  <a:pt x="128" y="201"/>
                </a:cubicBezTo>
                <a:cubicBezTo>
                  <a:pt x="0" y="334"/>
                  <a:pt x="0" y="334"/>
                  <a:pt x="0" y="334"/>
                </a:cubicBezTo>
                <a:cubicBezTo>
                  <a:pt x="106" y="484"/>
                  <a:pt x="106" y="484"/>
                  <a:pt x="106" y="484"/>
                </a:cubicBezTo>
                <a:cubicBezTo>
                  <a:pt x="73" y="534"/>
                  <a:pt x="45" y="586"/>
                  <a:pt x="24" y="642"/>
                </a:cubicBezTo>
                <a:cubicBezTo>
                  <a:pt x="24" y="642"/>
                  <a:pt x="24" y="642"/>
                  <a:pt x="24" y="642"/>
                </a:cubicBezTo>
                <a:cubicBezTo>
                  <a:pt x="141" y="692"/>
                  <a:pt x="141" y="692"/>
                  <a:pt x="141" y="692"/>
                </a:cubicBezTo>
                <a:cubicBezTo>
                  <a:pt x="207" y="507"/>
                  <a:pt x="361" y="358"/>
                  <a:pt x="566" y="305"/>
                </a:cubicBezTo>
                <a:close/>
              </a:path>
            </a:pathLst>
          </a:custGeom>
          <a:solidFill>
            <a:srgbClr val="178AA1"/>
          </a:solidFill>
          <a:ln w="9525">
            <a:noFill/>
            <a:round/>
          </a:ln>
        </p:spPr>
        <p:txBody>
          <a:bodyPr anchor="ctr"/>
          <a:lstStyle/>
          <a:p>
            <a:pPr algn="ctr" fontAlgn="base">
              <a:lnSpc>
                <a:spcPct val="130000"/>
              </a:lnSpc>
              <a:defRPr/>
            </a:pPr>
            <a:endParaRPr sz="1350" strike="noStrike" kern="0" noProof="1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任意多边形 12"/>
          <p:cNvSpPr/>
          <p:nvPr>
            <p:custDataLst>
              <p:tags r:id="rId7"/>
            </p:custDataLst>
          </p:nvPr>
        </p:nvSpPr>
        <p:spPr bwMode="auto">
          <a:xfrm>
            <a:off x="6472238" y="3090863"/>
            <a:ext cx="1338263" cy="555625"/>
          </a:xfrm>
          <a:custGeom>
            <a:avLst/>
            <a:gdLst/>
            <a:ahLst/>
            <a:cxnLst>
              <a:cxn ang="0">
                <a:pos x="728" y="92"/>
              </a:cxn>
              <a:cxn ang="0">
                <a:pos x="222" y="0"/>
              </a:cxn>
              <a:cxn ang="0">
                <a:pos x="0" y="210"/>
              </a:cxn>
              <a:cxn ang="0">
                <a:pos x="19" y="227"/>
              </a:cxn>
              <a:cxn ang="0">
                <a:pos x="169" y="119"/>
              </a:cxn>
              <a:cxn ang="0">
                <a:pos x="171" y="117"/>
              </a:cxn>
              <a:cxn ang="0">
                <a:pos x="274" y="174"/>
              </a:cxn>
              <a:cxn ang="0">
                <a:pos x="272" y="180"/>
              </a:cxn>
              <a:cxn ang="0">
                <a:pos x="259" y="359"/>
              </a:cxn>
              <a:cxn ang="0">
                <a:pos x="438" y="405"/>
              </a:cxn>
              <a:cxn ang="0">
                <a:pos x="517" y="237"/>
              </a:cxn>
              <a:cxn ang="0">
                <a:pos x="530" y="232"/>
              </a:cxn>
              <a:cxn ang="0">
                <a:pos x="661" y="228"/>
              </a:cxn>
              <a:cxn ang="0">
                <a:pos x="663" y="235"/>
              </a:cxn>
              <a:cxn ang="0">
                <a:pos x="706" y="383"/>
              </a:cxn>
              <a:cxn ang="0">
                <a:pos x="884" y="337"/>
              </a:cxn>
              <a:cxn ang="0">
                <a:pos x="876" y="163"/>
              </a:cxn>
              <a:cxn ang="0">
                <a:pos x="877" y="166"/>
              </a:cxn>
              <a:cxn ang="0">
                <a:pos x="976" y="115"/>
              </a:cxn>
              <a:cxn ang="0">
                <a:pos x="908" y="13"/>
              </a:cxn>
              <a:cxn ang="0">
                <a:pos x="728" y="92"/>
              </a:cxn>
            </a:cxnLst>
            <a:rect l="0" t="0" r="r" b="b"/>
            <a:pathLst>
              <a:path w="976" h="405">
                <a:moveTo>
                  <a:pt x="728" y="92"/>
                </a:moveTo>
                <a:cubicBezTo>
                  <a:pt x="547" y="139"/>
                  <a:pt x="364" y="99"/>
                  <a:pt x="222" y="0"/>
                </a:cubicBezTo>
                <a:cubicBezTo>
                  <a:pt x="0" y="210"/>
                  <a:pt x="0" y="210"/>
                  <a:pt x="0" y="210"/>
                </a:cubicBezTo>
                <a:cubicBezTo>
                  <a:pt x="19" y="227"/>
                  <a:pt x="19" y="227"/>
                  <a:pt x="19" y="227"/>
                </a:cubicBezTo>
                <a:cubicBezTo>
                  <a:pt x="169" y="119"/>
                  <a:pt x="169" y="119"/>
                  <a:pt x="169" y="119"/>
                </a:cubicBezTo>
                <a:cubicBezTo>
                  <a:pt x="171" y="117"/>
                  <a:pt x="171" y="117"/>
                  <a:pt x="171" y="117"/>
                </a:cubicBezTo>
                <a:cubicBezTo>
                  <a:pt x="204" y="139"/>
                  <a:pt x="238" y="158"/>
                  <a:pt x="274" y="174"/>
                </a:cubicBezTo>
                <a:cubicBezTo>
                  <a:pt x="272" y="180"/>
                  <a:pt x="272" y="180"/>
                  <a:pt x="272" y="180"/>
                </a:cubicBezTo>
                <a:cubicBezTo>
                  <a:pt x="259" y="359"/>
                  <a:pt x="259" y="359"/>
                  <a:pt x="259" y="359"/>
                </a:cubicBezTo>
                <a:cubicBezTo>
                  <a:pt x="438" y="405"/>
                  <a:pt x="438" y="405"/>
                  <a:pt x="438" y="405"/>
                </a:cubicBezTo>
                <a:cubicBezTo>
                  <a:pt x="517" y="237"/>
                  <a:pt x="517" y="237"/>
                  <a:pt x="517" y="237"/>
                </a:cubicBezTo>
                <a:cubicBezTo>
                  <a:pt x="530" y="232"/>
                  <a:pt x="530" y="232"/>
                  <a:pt x="530" y="232"/>
                </a:cubicBezTo>
                <a:cubicBezTo>
                  <a:pt x="569" y="235"/>
                  <a:pt x="601" y="236"/>
                  <a:pt x="661" y="228"/>
                </a:cubicBezTo>
                <a:cubicBezTo>
                  <a:pt x="663" y="235"/>
                  <a:pt x="663" y="235"/>
                  <a:pt x="663" y="235"/>
                </a:cubicBezTo>
                <a:cubicBezTo>
                  <a:pt x="706" y="383"/>
                  <a:pt x="706" y="383"/>
                  <a:pt x="706" y="383"/>
                </a:cubicBezTo>
                <a:cubicBezTo>
                  <a:pt x="884" y="337"/>
                  <a:pt x="884" y="337"/>
                  <a:pt x="884" y="337"/>
                </a:cubicBezTo>
                <a:cubicBezTo>
                  <a:pt x="876" y="163"/>
                  <a:pt x="876" y="163"/>
                  <a:pt x="876" y="163"/>
                </a:cubicBezTo>
                <a:cubicBezTo>
                  <a:pt x="877" y="166"/>
                  <a:pt x="877" y="166"/>
                  <a:pt x="877" y="166"/>
                </a:cubicBezTo>
                <a:cubicBezTo>
                  <a:pt x="911" y="151"/>
                  <a:pt x="944" y="134"/>
                  <a:pt x="976" y="115"/>
                </a:cubicBezTo>
                <a:cubicBezTo>
                  <a:pt x="908" y="13"/>
                  <a:pt x="908" y="13"/>
                  <a:pt x="908" y="13"/>
                </a:cubicBezTo>
                <a:cubicBezTo>
                  <a:pt x="854" y="48"/>
                  <a:pt x="794" y="75"/>
                  <a:pt x="728" y="92"/>
                </a:cubicBezTo>
                <a:close/>
              </a:path>
            </a:pathLst>
          </a:custGeom>
          <a:solidFill>
            <a:srgbClr val="325792"/>
          </a:solidFill>
          <a:ln w="9525">
            <a:noFill/>
            <a:round/>
          </a:ln>
        </p:spPr>
        <p:txBody>
          <a:bodyPr anchor="ctr"/>
          <a:lstStyle/>
          <a:p>
            <a:pPr algn="ctr" fontAlgn="base">
              <a:lnSpc>
                <a:spcPct val="130000"/>
              </a:lnSpc>
              <a:defRPr/>
            </a:pPr>
            <a:endParaRPr sz="1350" strike="noStrike" kern="0" noProof="1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任意多边形 13"/>
          <p:cNvSpPr/>
          <p:nvPr>
            <p:custDataLst>
              <p:tags r:id="rId8"/>
            </p:custDataLst>
          </p:nvPr>
        </p:nvSpPr>
        <p:spPr bwMode="auto">
          <a:xfrm>
            <a:off x="7775575" y="2060575"/>
            <a:ext cx="735013" cy="1303338"/>
          </a:xfrm>
          <a:custGeom>
            <a:avLst/>
            <a:gdLst/>
            <a:ahLst/>
            <a:cxnLst>
              <a:cxn ang="0">
                <a:pos x="364" y="260"/>
              </a:cxn>
              <a:cxn ang="0">
                <a:pos x="357" y="142"/>
              </a:cxn>
              <a:cxn ang="0">
                <a:pos x="361" y="140"/>
              </a:cxn>
              <a:cxn ang="0">
                <a:pos x="519" y="55"/>
              </a:cxn>
              <a:cxn ang="0">
                <a:pos x="501" y="0"/>
              </a:cxn>
              <a:cxn ang="0">
                <a:pos x="214" y="80"/>
              </a:cxn>
              <a:cxn ang="0">
                <a:pos x="219" y="95"/>
              </a:cxn>
              <a:cxn ang="0">
                <a:pos x="0" y="735"/>
              </a:cxn>
              <a:cxn ang="0">
                <a:pos x="85" y="862"/>
              </a:cxn>
              <a:cxn ang="0">
                <a:pos x="215" y="951"/>
              </a:cxn>
              <a:cxn ang="0">
                <a:pos x="343" y="818"/>
              </a:cxn>
              <a:cxn ang="0">
                <a:pos x="237" y="666"/>
              </a:cxn>
              <a:cxn ang="0">
                <a:pos x="236" y="665"/>
              </a:cxn>
              <a:cxn ang="0">
                <a:pos x="318" y="507"/>
              </a:cxn>
              <a:cxn ang="0">
                <a:pos x="324" y="508"/>
              </a:cxn>
              <a:cxn ang="0">
                <a:pos x="503" y="510"/>
              </a:cxn>
              <a:cxn ang="0">
                <a:pos x="537" y="328"/>
              </a:cxn>
              <a:cxn ang="0">
                <a:pos x="365" y="260"/>
              </a:cxn>
              <a:cxn ang="0">
                <a:pos x="364" y="260"/>
              </a:cxn>
            </a:cxnLst>
            <a:rect l="0" t="0" r="r" b="b"/>
            <a:pathLst>
              <a:path w="537" h="951">
                <a:moveTo>
                  <a:pt x="364" y="260"/>
                </a:moveTo>
                <a:cubicBezTo>
                  <a:pt x="365" y="221"/>
                  <a:pt x="363" y="181"/>
                  <a:pt x="357" y="142"/>
                </a:cubicBezTo>
                <a:cubicBezTo>
                  <a:pt x="361" y="140"/>
                  <a:pt x="361" y="140"/>
                  <a:pt x="361" y="140"/>
                </a:cubicBezTo>
                <a:cubicBezTo>
                  <a:pt x="519" y="55"/>
                  <a:pt x="519" y="55"/>
                  <a:pt x="519" y="55"/>
                </a:cubicBezTo>
                <a:cubicBezTo>
                  <a:pt x="501" y="0"/>
                  <a:pt x="501" y="0"/>
                  <a:pt x="501" y="0"/>
                </a:cubicBezTo>
                <a:cubicBezTo>
                  <a:pt x="214" y="80"/>
                  <a:pt x="214" y="80"/>
                  <a:pt x="214" y="80"/>
                </a:cubicBezTo>
                <a:cubicBezTo>
                  <a:pt x="216" y="85"/>
                  <a:pt x="217" y="90"/>
                  <a:pt x="219" y="95"/>
                </a:cubicBezTo>
                <a:cubicBezTo>
                  <a:pt x="282" y="340"/>
                  <a:pt x="188" y="589"/>
                  <a:pt x="0" y="735"/>
                </a:cubicBezTo>
                <a:cubicBezTo>
                  <a:pt x="85" y="862"/>
                  <a:pt x="85" y="862"/>
                  <a:pt x="85" y="862"/>
                </a:cubicBezTo>
                <a:cubicBezTo>
                  <a:pt x="215" y="951"/>
                  <a:pt x="215" y="951"/>
                  <a:pt x="215" y="951"/>
                </a:cubicBezTo>
                <a:cubicBezTo>
                  <a:pt x="343" y="818"/>
                  <a:pt x="343" y="818"/>
                  <a:pt x="343" y="818"/>
                </a:cubicBezTo>
                <a:cubicBezTo>
                  <a:pt x="237" y="666"/>
                  <a:pt x="237" y="666"/>
                  <a:pt x="237" y="666"/>
                </a:cubicBezTo>
                <a:cubicBezTo>
                  <a:pt x="236" y="665"/>
                  <a:pt x="236" y="665"/>
                  <a:pt x="236" y="665"/>
                </a:cubicBezTo>
                <a:cubicBezTo>
                  <a:pt x="269" y="616"/>
                  <a:pt x="297" y="563"/>
                  <a:pt x="318" y="507"/>
                </a:cubicBezTo>
                <a:cubicBezTo>
                  <a:pt x="324" y="508"/>
                  <a:pt x="324" y="508"/>
                  <a:pt x="324" y="508"/>
                </a:cubicBezTo>
                <a:cubicBezTo>
                  <a:pt x="503" y="510"/>
                  <a:pt x="503" y="510"/>
                  <a:pt x="503" y="510"/>
                </a:cubicBezTo>
                <a:cubicBezTo>
                  <a:pt x="537" y="328"/>
                  <a:pt x="537" y="328"/>
                  <a:pt x="537" y="328"/>
                </a:cubicBezTo>
                <a:cubicBezTo>
                  <a:pt x="365" y="260"/>
                  <a:pt x="365" y="260"/>
                  <a:pt x="365" y="260"/>
                </a:cubicBezTo>
                <a:lnTo>
                  <a:pt x="364" y="260"/>
                </a:lnTo>
                <a:close/>
              </a:path>
            </a:pathLst>
          </a:custGeom>
          <a:solidFill>
            <a:srgbClr val="325792"/>
          </a:solidFill>
          <a:ln w="9525">
            <a:noFill/>
            <a:round/>
          </a:ln>
        </p:spPr>
        <p:txBody>
          <a:bodyPr anchor="ctr"/>
          <a:lstStyle/>
          <a:p>
            <a:pPr algn="ctr" fontAlgn="base">
              <a:lnSpc>
                <a:spcPct val="130000"/>
              </a:lnSpc>
              <a:defRPr/>
            </a:pPr>
            <a:endParaRPr sz="1350" strike="noStrike" kern="0" noProof="1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任意多边形 14"/>
          <p:cNvSpPr/>
          <p:nvPr>
            <p:custDataLst>
              <p:tags r:id="rId9"/>
            </p:custDataLst>
          </p:nvPr>
        </p:nvSpPr>
        <p:spPr bwMode="auto">
          <a:xfrm>
            <a:off x="6407150" y="1552575"/>
            <a:ext cx="1704975" cy="1706563"/>
          </a:xfrm>
          <a:custGeom>
            <a:avLst/>
            <a:gdLst/>
            <a:ahLst/>
            <a:cxnLst>
              <a:cxn ang="0">
                <a:pos x="1116" y="391"/>
              </a:cxn>
              <a:cxn ang="0">
                <a:pos x="391" y="127"/>
              </a:cxn>
              <a:cxn ang="0">
                <a:pos x="127" y="851"/>
              </a:cxn>
              <a:cxn ang="0">
                <a:pos x="851" y="1115"/>
              </a:cxn>
              <a:cxn ang="0">
                <a:pos x="1116" y="391"/>
              </a:cxn>
            </a:cxnLst>
            <a:rect l="0" t="0" r="r" b="b"/>
            <a:pathLst>
              <a:path w="1243" h="1243">
                <a:moveTo>
                  <a:pt x="1116" y="391"/>
                </a:moveTo>
                <a:cubicBezTo>
                  <a:pt x="989" y="118"/>
                  <a:pt x="664" y="0"/>
                  <a:pt x="391" y="127"/>
                </a:cubicBezTo>
                <a:cubicBezTo>
                  <a:pt x="118" y="254"/>
                  <a:pt x="0" y="578"/>
                  <a:pt x="127" y="851"/>
                </a:cubicBezTo>
                <a:cubicBezTo>
                  <a:pt x="254" y="1124"/>
                  <a:pt x="579" y="1243"/>
                  <a:pt x="851" y="1115"/>
                </a:cubicBezTo>
                <a:cubicBezTo>
                  <a:pt x="1124" y="988"/>
                  <a:pt x="1243" y="664"/>
                  <a:pt x="1116" y="391"/>
                </a:cubicBezTo>
                <a:close/>
              </a:path>
            </a:pathLst>
          </a:custGeom>
          <a:solidFill>
            <a:srgbClr val="4276AA">
              <a:lumMod val="20000"/>
              <a:lumOff val="80000"/>
            </a:srgbClr>
          </a:solidFill>
          <a:ln w="9525">
            <a:noFill/>
            <a:round/>
          </a:ln>
        </p:spPr>
        <p:txBody>
          <a:bodyPr anchor="ctr"/>
          <a:lstStyle/>
          <a:p>
            <a:pPr algn="ctr" fontAlgn="base">
              <a:lnSpc>
                <a:spcPct val="130000"/>
              </a:lnSpc>
              <a:defRPr/>
            </a:pPr>
            <a:endParaRPr sz="1350" strike="noStrike" kern="0" noProof="1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" name="任意多边形 15"/>
          <p:cNvSpPr/>
          <p:nvPr>
            <p:custDataLst>
              <p:tags r:id="rId10"/>
            </p:custDataLst>
          </p:nvPr>
        </p:nvSpPr>
        <p:spPr bwMode="auto">
          <a:xfrm>
            <a:off x="6816725" y="1974850"/>
            <a:ext cx="887413" cy="558800"/>
          </a:xfrm>
          <a:custGeom>
            <a:avLst/>
            <a:gdLst/>
            <a:ahLst/>
            <a:cxnLst>
              <a:cxn ang="0">
                <a:pos x="880" y="447"/>
              </a:cxn>
              <a:cxn ang="0">
                <a:pos x="879" y="427"/>
              </a:cxn>
              <a:cxn ang="0">
                <a:pos x="431" y="0"/>
              </a:cxn>
              <a:cxn ang="0">
                <a:pos x="3" y="317"/>
              </a:cxn>
              <a:cxn ang="0">
                <a:pos x="0" y="326"/>
              </a:cxn>
              <a:cxn ang="0">
                <a:pos x="108" y="326"/>
              </a:cxn>
              <a:cxn ang="0">
                <a:pos x="109" y="322"/>
              </a:cxn>
              <a:cxn ang="0">
                <a:pos x="431" y="102"/>
              </a:cxn>
              <a:cxn ang="0">
                <a:pos x="776" y="424"/>
              </a:cxn>
              <a:cxn ang="0">
                <a:pos x="778" y="447"/>
              </a:cxn>
              <a:cxn ang="0">
                <a:pos x="729" y="447"/>
              </a:cxn>
              <a:cxn ang="0">
                <a:pos x="826" y="580"/>
              </a:cxn>
              <a:cxn ang="0">
                <a:pos x="921" y="447"/>
              </a:cxn>
              <a:cxn ang="0">
                <a:pos x="880" y="447"/>
              </a:cxn>
            </a:cxnLst>
            <a:rect l="0" t="0" r="r" b="b"/>
            <a:pathLst>
              <a:path w="921" h="580">
                <a:moveTo>
                  <a:pt x="880" y="447"/>
                </a:moveTo>
                <a:cubicBezTo>
                  <a:pt x="879" y="427"/>
                  <a:pt x="879" y="427"/>
                  <a:pt x="879" y="427"/>
                </a:cubicBezTo>
                <a:cubicBezTo>
                  <a:pt x="867" y="187"/>
                  <a:pt x="670" y="0"/>
                  <a:pt x="431" y="0"/>
                </a:cubicBezTo>
                <a:cubicBezTo>
                  <a:pt x="236" y="0"/>
                  <a:pt x="60" y="130"/>
                  <a:pt x="3" y="317"/>
                </a:cubicBezTo>
                <a:cubicBezTo>
                  <a:pt x="0" y="326"/>
                  <a:pt x="0" y="326"/>
                  <a:pt x="0" y="326"/>
                </a:cubicBezTo>
                <a:cubicBezTo>
                  <a:pt x="108" y="326"/>
                  <a:pt x="108" y="326"/>
                  <a:pt x="108" y="326"/>
                </a:cubicBezTo>
                <a:cubicBezTo>
                  <a:pt x="109" y="322"/>
                  <a:pt x="109" y="322"/>
                  <a:pt x="109" y="322"/>
                </a:cubicBezTo>
                <a:cubicBezTo>
                  <a:pt x="162" y="188"/>
                  <a:pt x="288" y="102"/>
                  <a:pt x="431" y="102"/>
                </a:cubicBezTo>
                <a:cubicBezTo>
                  <a:pt x="612" y="102"/>
                  <a:pt x="763" y="244"/>
                  <a:pt x="776" y="424"/>
                </a:cubicBezTo>
                <a:cubicBezTo>
                  <a:pt x="778" y="447"/>
                  <a:pt x="778" y="447"/>
                  <a:pt x="778" y="447"/>
                </a:cubicBezTo>
                <a:cubicBezTo>
                  <a:pt x="729" y="447"/>
                  <a:pt x="729" y="447"/>
                  <a:pt x="729" y="447"/>
                </a:cubicBezTo>
                <a:cubicBezTo>
                  <a:pt x="826" y="580"/>
                  <a:pt x="826" y="580"/>
                  <a:pt x="826" y="580"/>
                </a:cubicBezTo>
                <a:cubicBezTo>
                  <a:pt x="921" y="447"/>
                  <a:pt x="921" y="447"/>
                  <a:pt x="921" y="447"/>
                </a:cubicBezTo>
                <a:lnTo>
                  <a:pt x="880" y="447"/>
                </a:lnTo>
                <a:close/>
              </a:path>
            </a:pathLst>
          </a:custGeom>
          <a:solidFill>
            <a:srgbClr val="4276AA">
              <a:lumMod val="75000"/>
            </a:srgbClr>
          </a:solidFill>
          <a:ln w="9525">
            <a:noFill/>
            <a:round/>
          </a:ln>
        </p:spPr>
        <p:txBody>
          <a:bodyPr anchor="ctr"/>
          <a:lstStyle/>
          <a:p>
            <a:pPr algn="ctr" fontAlgn="base">
              <a:lnSpc>
                <a:spcPct val="130000"/>
              </a:lnSpc>
              <a:defRPr/>
            </a:pPr>
            <a:endParaRPr sz="1350" strike="noStrike" kern="0" noProof="1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任意多边形 16"/>
          <p:cNvSpPr/>
          <p:nvPr>
            <p:custDataLst>
              <p:tags r:id="rId11"/>
            </p:custDataLst>
          </p:nvPr>
        </p:nvSpPr>
        <p:spPr bwMode="auto">
          <a:xfrm>
            <a:off x="6800850" y="2417763"/>
            <a:ext cx="806450" cy="420688"/>
          </a:xfrm>
          <a:custGeom>
            <a:avLst/>
            <a:gdLst/>
            <a:ahLst/>
            <a:cxnLst>
              <a:cxn ang="0">
                <a:pos x="704" y="235"/>
              </a:cxn>
              <a:cxn ang="0">
                <a:pos x="462" y="334"/>
              </a:cxn>
              <a:cxn ang="0">
                <a:pos x="166" y="166"/>
              </a:cxn>
              <a:cxn ang="0">
                <a:pos x="147" y="134"/>
              </a:cxn>
              <a:cxn ang="0">
                <a:pos x="192" y="134"/>
              </a:cxn>
              <a:cxn ang="0">
                <a:pos x="95" y="0"/>
              </a:cxn>
              <a:cxn ang="0">
                <a:pos x="0" y="134"/>
              </a:cxn>
              <a:cxn ang="0">
                <a:pos x="38" y="134"/>
              </a:cxn>
              <a:cxn ang="0">
                <a:pos x="43" y="147"/>
              </a:cxn>
              <a:cxn ang="0">
                <a:pos x="462" y="436"/>
              </a:cxn>
              <a:cxn ang="0">
                <a:pos x="830" y="244"/>
              </a:cxn>
              <a:cxn ang="0">
                <a:pos x="838" y="233"/>
              </a:cxn>
              <a:cxn ang="0">
                <a:pos x="706" y="233"/>
              </a:cxn>
              <a:cxn ang="0">
                <a:pos x="704" y="235"/>
              </a:cxn>
            </a:cxnLst>
            <a:rect l="0" t="0" r="r" b="b"/>
            <a:pathLst>
              <a:path w="838" h="436">
                <a:moveTo>
                  <a:pt x="704" y="235"/>
                </a:moveTo>
                <a:cubicBezTo>
                  <a:pt x="640" y="298"/>
                  <a:pt x="551" y="334"/>
                  <a:pt x="462" y="334"/>
                </a:cubicBezTo>
                <a:cubicBezTo>
                  <a:pt x="342" y="334"/>
                  <a:pt x="228" y="270"/>
                  <a:pt x="166" y="166"/>
                </a:cubicBezTo>
                <a:cubicBezTo>
                  <a:pt x="147" y="134"/>
                  <a:pt x="147" y="134"/>
                  <a:pt x="147" y="134"/>
                </a:cubicBezTo>
                <a:cubicBezTo>
                  <a:pt x="192" y="134"/>
                  <a:pt x="192" y="134"/>
                  <a:pt x="192" y="134"/>
                </a:cubicBezTo>
                <a:cubicBezTo>
                  <a:pt x="95" y="0"/>
                  <a:pt x="95" y="0"/>
                  <a:pt x="95" y="0"/>
                </a:cubicBezTo>
                <a:cubicBezTo>
                  <a:pt x="0" y="134"/>
                  <a:pt x="0" y="134"/>
                  <a:pt x="0" y="134"/>
                </a:cubicBezTo>
                <a:cubicBezTo>
                  <a:pt x="38" y="134"/>
                  <a:pt x="38" y="134"/>
                  <a:pt x="38" y="134"/>
                </a:cubicBezTo>
                <a:cubicBezTo>
                  <a:pt x="43" y="147"/>
                  <a:pt x="43" y="147"/>
                  <a:pt x="43" y="147"/>
                </a:cubicBezTo>
                <a:cubicBezTo>
                  <a:pt x="109" y="320"/>
                  <a:pt x="278" y="436"/>
                  <a:pt x="462" y="436"/>
                </a:cubicBezTo>
                <a:cubicBezTo>
                  <a:pt x="609" y="436"/>
                  <a:pt x="746" y="364"/>
                  <a:pt x="830" y="244"/>
                </a:cubicBezTo>
                <a:cubicBezTo>
                  <a:pt x="838" y="233"/>
                  <a:pt x="838" y="233"/>
                  <a:pt x="838" y="233"/>
                </a:cubicBezTo>
                <a:cubicBezTo>
                  <a:pt x="706" y="233"/>
                  <a:pt x="706" y="233"/>
                  <a:pt x="706" y="233"/>
                </a:cubicBezTo>
                <a:lnTo>
                  <a:pt x="704" y="235"/>
                </a:lnTo>
                <a:close/>
              </a:path>
            </a:pathLst>
          </a:custGeom>
          <a:solidFill>
            <a:srgbClr val="4276AA">
              <a:lumMod val="75000"/>
            </a:srgbClr>
          </a:solidFill>
          <a:ln w="9525">
            <a:noFill/>
            <a:round/>
          </a:ln>
        </p:spPr>
        <p:txBody>
          <a:bodyPr anchor="ctr"/>
          <a:lstStyle/>
          <a:p>
            <a:pPr algn="ctr" fontAlgn="base">
              <a:lnSpc>
                <a:spcPct val="130000"/>
              </a:lnSpc>
              <a:defRPr/>
            </a:pPr>
            <a:endParaRPr sz="1350" strike="noStrike" kern="0" noProof="1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任意多边形 17"/>
          <p:cNvSpPr/>
          <p:nvPr>
            <p:custDataLst>
              <p:tags r:id="rId12"/>
            </p:custDataLst>
          </p:nvPr>
        </p:nvSpPr>
        <p:spPr bwMode="auto">
          <a:xfrm>
            <a:off x="6972300" y="2146300"/>
            <a:ext cx="542925" cy="528638"/>
          </a:xfrm>
          <a:custGeom>
            <a:avLst/>
            <a:gdLst/>
            <a:ahLst/>
            <a:cxnLst>
              <a:cxn ang="0">
                <a:pos x="0" y="227"/>
              </a:cxn>
              <a:cxn ang="0">
                <a:pos x="0" y="327"/>
              </a:cxn>
              <a:cxn ang="0">
                <a:pos x="46" y="327"/>
              </a:cxn>
              <a:cxn ang="0">
                <a:pos x="80" y="407"/>
              </a:cxn>
              <a:cxn ang="0">
                <a:pos x="48" y="439"/>
              </a:cxn>
              <a:cxn ang="0">
                <a:pos x="119" y="510"/>
              </a:cxn>
              <a:cxn ang="0">
                <a:pos x="151" y="478"/>
              </a:cxn>
              <a:cxn ang="0">
                <a:pos x="230" y="511"/>
              </a:cxn>
              <a:cxn ang="0">
                <a:pos x="230" y="550"/>
              </a:cxn>
              <a:cxn ang="0">
                <a:pos x="330" y="550"/>
              </a:cxn>
              <a:cxn ang="0">
                <a:pos x="330" y="512"/>
              </a:cxn>
              <a:cxn ang="0">
                <a:pos x="414" y="478"/>
              </a:cxn>
              <a:cxn ang="0">
                <a:pos x="444" y="509"/>
              </a:cxn>
              <a:cxn ang="0">
                <a:pos x="515" y="438"/>
              </a:cxn>
              <a:cxn ang="0">
                <a:pos x="485" y="408"/>
              </a:cxn>
              <a:cxn ang="0">
                <a:pos x="520" y="327"/>
              </a:cxn>
              <a:cxn ang="0">
                <a:pos x="564" y="327"/>
              </a:cxn>
              <a:cxn ang="0">
                <a:pos x="564" y="227"/>
              </a:cxn>
              <a:cxn ang="0">
                <a:pos x="521" y="227"/>
              </a:cxn>
              <a:cxn ang="0">
                <a:pos x="486" y="143"/>
              </a:cxn>
              <a:cxn ang="0">
                <a:pos x="518" y="111"/>
              </a:cxn>
              <a:cxn ang="0">
                <a:pos x="447" y="40"/>
              </a:cxn>
              <a:cxn ang="0">
                <a:pos x="415" y="72"/>
              </a:cxn>
              <a:cxn ang="0">
                <a:pos x="330" y="38"/>
              </a:cxn>
              <a:cxn ang="0">
                <a:pos x="330" y="0"/>
              </a:cxn>
              <a:cxn ang="0">
                <a:pos x="230" y="0"/>
              </a:cxn>
              <a:cxn ang="0">
                <a:pos x="230" y="39"/>
              </a:cxn>
              <a:cxn ang="0">
                <a:pos x="150" y="73"/>
              </a:cxn>
              <a:cxn ang="0">
                <a:pos x="116" y="39"/>
              </a:cxn>
              <a:cxn ang="0">
                <a:pos x="45" y="110"/>
              </a:cxn>
              <a:cxn ang="0">
                <a:pos x="79" y="144"/>
              </a:cxn>
              <a:cxn ang="0">
                <a:pos x="45" y="227"/>
              </a:cxn>
              <a:cxn ang="0">
                <a:pos x="0" y="227"/>
              </a:cxn>
              <a:cxn ang="0">
                <a:pos x="283" y="104"/>
              </a:cxn>
              <a:cxn ang="0">
                <a:pos x="456" y="275"/>
              </a:cxn>
              <a:cxn ang="0">
                <a:pos x="283" y="446"/>
              </a:cxn>
              <a:cxn ang="0">
                <a:pos x="110" y="275"/>
              </a:cxn>
              <a:cxn ang="0">
                <a:pos x="283" y="104"/>
              </a:cxn>
            </a:cxnLst>
            <a:rect l="0" t="0" r="r" b="b"/>
            <a:pathLst>
              <a:path w="564" h="550">
                <a:moveTo>
                  <a:pt x="0" y="227"/>
                </a:moveTo>
                <a:cubicBezTo>
                  <a:pt x="0" y="327"/>
                  <a:pt x="0" y="327"/>
                  <a:pt x="0" y="327"/>
                </a:cubicBezTo>
                <a:cubicBezTo>
                  <a:pt x="46" y="327"/>
                  <a:pt x="46" y="327"/>
                  <a:pt x="46" y="327"/>
                </a:cubicBezTo>
                <a:cubicBezTo>
                  <a:pt x="52" y="356"/>
                  <a:pt x="64" y="383"/>
                  <a:pt x="80" y="407"/>
                </a:cubicBezTo>
                <a:cubicBezTo>
                  <a:pt x="48" y="439"/>
                  <a:pt x="48" y="439"/>
                  <a:pt x="48" y="439"/>
                </a:cubicBezTo>
                <a:cubicBezTo>
                  <a:pt x="119" y="510"/>
                  <a:pt x="119" y="510"/>
                  <a:pt x="119" y="510"/>
                </a:cubicBezTo>
                <a:cubicBezTo>
                  <a:pt x="151" y="478"/>
                  <a:pt x="151" y="478"/>
                  <a:pt x="151" y="478"/>
                </a:cubicBezTo>
                <a:cubicBezTo>
                  <a:pt x="175" y="493"/>
                  <a:pt x="202" y="504"/>
                  <a:pt x="230" y="511"/>
                </a:cubicBezTo>
                <a:cubicBezTo>
                  <a:pt x="230" y="550"/>
                  <a:pt x="230" y="550"/>
                  <a:pt x="230" y="550"/>
                </a:cubicBezTo>
                <a:cubicBezTo>
                  <a:pt x="330" y="550"/>
                  <a:pt x="330" y="550"/>
                  <a:pt x="330" y="550"/>
                </a:cubicBezTo>
                <a:cubicBezTo>
                  <a:pt x="330" y="512"/>
                  <a:pt x="330" y="512"/>
                  <a:pt x="330" y="512"/>
                </a:cubicBezTo>
                <a:cubicBezTo>
                  <a:pt x="360" y="506"/>
                  <a:pt x="389" y="494"/>
                  <a:pt x="414" y="478"/>
                </a:cubicBezTo>
                <a:cubicBezTo>
                  <a:pt x="444" y="509"/>
                  <a:pt x="444" y="509"/>
                  <a:pt x="444" y="509"/>
                </a:cubicBezTo>
                <a:cubicBezTo>
                  <a:pt x="515" y="438"/>
                  <a:pt x="515" y="438"/>
                  <a:pt x="515" y="438"/>
                </a:cubicBezTo>
                <a:cubicBezTo>
                  <a:pt x="485" y="408"/>
                  <a:pt x="485" y="408"/>
                  <a:pt x="485" y="408"/>
                </a:cubicBezTo>
                <a:cubicBezTo>
                  <a:pt x="502" y="384"/>
                  <a:pt x="514" y="356"/>
                  <a:pt x="520" y="327"/>
                </a:cubicBezTo>
                <a:cubicBezTo>
                  <a:pt x="564" y="327"/>
                  <a:pt x="564" y="327"/>
                  <a:pt x="564" y="327"/>
                </a:cubicBezTo>
                <a:cubicBezTo>
                  <a:pt x="564" y="227"/>
                  <a:pt x="564" y="227"/>
                  <a:pt x="564" y="227"/>
                </a:cubicBezTo>
                <a:cubicBezTo>
                  <a:pt x="521" y="227"/>
                  <a:pt x="521" y="227"/>
                  <a:pt x="521" y="227"/>
                </a:cubicBezTo>
                <a:cubicBezTo>
                  <a:pt x="515" y="196"/>
                  <a:pt x="503" y="168"/>
                  <a:pt x="486" y="143"/>
                </a:cubicBezTo>
                <a:cubicBezTo>
                  <a:pt x="518" y="111"/>
                  <a:pt x="518" y="111"/>
                  <a:pt x="518" y="111"/>
                </a:cubicBezTo>
                <a:cubicBezTo>
                  <a:pt x="447" y="40"/>
                  <a:pt x="447" y="40"/>
                  <a:pt x="447" y="40"/>
                </a:cubicBezTo>
                <a:cubicBezTo>
                  <a:pt x="415" y="72"/>
                  <a:pt x="415" y="72"/>
                  <a:pt x="415" y="72"/>
                </a:cubicBezTo>
                <a:cubicBezTo>
                  <a:pt x="389" y="56"/>
                  <a:pt x="361" y="44"/>
                  <a:pt x="330" y="38"/>
                </a:cubicBezTo>
                <a:cubicBezTo>
                  <a:pt x="330" y="0"/>
                  <a:pt x="330" y="0"/>
                  <a:pt x="33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30" y="39"/>
                  <a:pt x="230" y="39"/>
                  <a:pt x="230" y="39"/>
                </a:cubicBezTo>
                <a:cubicBezTo>
                  <a:pt x="201" y="46"/>
                  <a:pt x="174" y="57"/>
                  <a:pt x="150" y="73"/>
                </a:cubicBezTo>
                <a:cubicBezTo>
                  <a:pt x="116" y="39"/>
                  <a:pt x="116" y="39"/>
                  <a:pt x="116" y="39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79" y="144"/>
                  <a:pt x="79" y="144"/>
                  <a:pt x="79" y="144"/>
                </a:cubicBezTo>
                <a:cubicBezTo>
                  <a:pt x="63" y="169"/>
                  <a:pt x="51" y="197"/>
                  <a:pt x="45" y="227"/>
                </a:cubicBezTo>
                <a:lnTo>
                  <a:pt x="0" y="227"/>
                </a:lnTo>
                <a:close/>
                <a:moveTo>
                  <a:pt x="283" y="104"/>
                </a:moveTo>
                <a:cubicBezTo>
                  <a:pt x="378" y="104"/>
                  <a:pt x="456" y="181"/>
                  <a:pt x="456" y="275"/>
                </a:cubicBezTo>
                <a:cubicBezTo>
                  <a:pt x="456" y="369"/>
                  <a:pt x="378" y="446"/>
                  <a:pt x="283" y="446"/>
                </a:cubicBezTo>
                <a:cubicBezTo>
                  <a:pt x="188" y="446"/>
                  <a:pt x="110" y="369"/>
                  <a:pt x="110" y="275"/>
                </a:cubicBezTo>
                <a:cubicBezTo>
                  <a:pt x="110" y="181"/>
                  <a:pt x="188" y="104"/>
                  <a:pt x="283" y="104"/>
                </a:cubicBezTo>
                <a:close/>
              </a:path>
            </a:pathLst>
          </a:custGeom>
          <a:solidFill>
            <a:srgbClr val="4276AA">
              <a:lumMod val="75000"/>
            </a:srgbClr>
          </a:solidFill>
          <a:ln w="9525">
            <a:noFill/>
            <a:round/>
          </a:ln>
        </p:spPr>
        <p:txBody>
          <a:bodyPr anchor="ctr"/>
          <a:lstStyle/>
          <a:p>
            <a:pPr algn="ctr" fontAlgn="base">
              <a:lnSpc>
                <a:spcPct val="130000"/>
              </a:lnSpc>
              <a:defRPr/>
            </a:pPr>
            <a:endParaRPr sz="1350" strike="noStrike" kern="0" noProof="1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任意多边形 18"/>
          <p:cNvSpPr/>
          <p:nvPr>
            <p:custDataLst>
              <p:tags r:id="rId13"/>
            </p:custDataLst>
          </p:nvPr>
        </p:nvSpPr>
        <p:spPr bwMode="auto">
          <a:xfrm>
            <a:off x="7115175" y="2286000"/>
            <a:ext cx="254000" cy="247650"/>
          </a:xfrm>
          <a:custGeom>
            <a:avLst/>
            <a:gdLst/>
            <a:ahLst/>
            <a:cxnLst>
              <a:cxn ang="0">
                <a:pos x="131" y="259"/>
              </a:cxn>
              <a:cxn ang="0">
                <a:pos x="261" y="129"/>
              </a:cxn>
              <a:cxn ang="0">
                <a:pos x="131" y="0"/>
              </a:cxn>
              <a:cxn ang="0">
                <a:pos x="0" y="129"/>
              </a:cxn>
              <a:cxn ang="0">
                <a:pos x="131" y="259"/>
              </a:cxn>
              <a:cxn ang="0">
                <a:pos x="131" y="42"/>
              </a:cxn>
              <a:cxn ang="0">
                <a:pos x="219" y="129"/>
              </a:cxn>
              <a:cxn ang="0">
                <a:pos x="131" y="217"/>
              </a:cxn>
              <a:cxn ang="0">
                <a:pos x="42" y="129"/>
              </a:cxn>
              <a:cxn ang="0">
                <a:pos x="131" y="42"/>
              </a:cxn>
            </a:cxnLst>
            <a:rect l="0" t="0" r="r" b="b"/>
            <a:pathLst>
              <a:path w="261" h="259">
                <a:moveTo>
                  <a:pt x="131" y="259"/>
                </a:moveTo>
                <a:cubicBezTo>
                  <a:pt x="203" y="259"/>
                  <a:pt x="261" y="201"/>
                  <a:pt x="261" y="129"/>
                </a:cubicBezTo>
                <a:cubicBezTo>
                  <a:pt x="261" y="58"/>
                  <a:pt x="203" y="0"/>
                  <a:pt x="131" y="0"/>
                </a:cubicBezTo>
                <a:cubicBezTo>
                  <a:pt x="58" y="0"/>
                  <a:pt x="0" y="58"/>
                  <a:pt x="0" y="129"/>
                </a:cubicBezTo>
                <a:cubicBezTo>
                  <a:pt x="0" y="201"/>
                  <a:pt x="58" y="259"/>
                  <a:pt x="131" y="259"/>
                </a:cubicBezTo>
                <a:close/>
                <a:moveTo>
                  <a:pt x="131" y="42"/>
                </a:moveTo>
                <a:cubicBezTo>
                  <a:pt x="179" y="42"/>
                  <a:pt x="219" y="81"/>
                  <a:pt x="219" y="129"/>
                </a:cubicBezTo>
                <a:cubicBezTo>
                  <a:pt x="219" y="177"/>
                  <a:pt x="179" y="217"/>
                  <a:pt x="131" y="217"/>
                </a:cubicBezTo>
                <a:cubicBezTo>
                  <a:pt x="82" y="217"/>
                  <a:pt x="42" y="177"/>
                  <a:pt x="42" y="129"/>
                </a:cubicBezTo>
                <a:cubicBezTo>
                  <a:pt x="42" y="81"/>
                  <a:pt x="82" y="42"/>
                  <a:pt x="131" y="42"/>
                </a:cubicBezTo>
                <a:close/>
              </a:path>
            </a:pathLst>
          </a:custGeom>
          <a:solidFill>
            <a:srgbClr val="4276AA">
              <a:lumMod val="75000"/>
            </a:srgbClr>
          </a:solidFill>
          <a:ln w="9525">
            <a:noFill/>
            <a:round/>
          </a:ln>
        </p:spPr>
        <p:txBody>
          <a:bodyPr anchor="ctr"/>
          <a:lstStyle/>
          <a:p>
            <a:pPr algn="ctr" fontAlgn="base">
              <a:lnSpc>
                <a:spcPct val="130000"/>
              </a:lnSpc>
              <a:defRPr/>
            </a:pPr>
            <a:endParaRPr sz="1350" strike="noStrike" kern="0" noProof="1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" name="椭圆 19"/>
          <p:cNvSpPr/>
          <p:nvPr>
            <p:custDataLst>
              <p:tags r:id="rId14"/>
            </p:custDataLst>
          </p:nvPr>
        </p:nvSpPr>
        <p:spPr bwMode="auto">
          <a:xfrm>
            <a:off x="7199313" y="2366963"/>
            <a:ext cx="88900" cy="87313"/>
          </a:xfrm>
          <a:prstGeom prst="ellipse">
            <a:avLst/>
          </a:prstGeom>
          <a:solidFill>
            <a:srgbClr val="4276AA">
              <a:lumMod val="75000"/>
            </a:srgbClr>
          </a:solidFill>
          <a:ln w="9525">
            <a:noFill/>
            <a:round/>
          </a:ln>
        </p:spPr>
        <p:txBody>
          <a:bodyPr anchor="ctr"/>
          <a:lstStyle/>
          <a:p>
            <a:pPr algn="ctr" fontAlgn="base">
              <a:lnSpc>
                <a:spcPct val="130000"/>
              </a:lnSpc>
              <a:defRPr/>
            </a:pPr>
            <a:endParaRPr sz="1350" strike="noStrike" kern="0" noProof="1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" name="椭圆 21">
            <a:hlinkClick r:id="rId15" action="ppaction://hlinksldjump"/>
          </p:cNvPr>
          <p:cNvSpPr/>
          <p:nvPr/>
        </p:nvSpPr>
        <p:spPr>
          <a:xfrm>
            <a:off x="7966075" y="4521200"/>
            <a:ext cx="1133475" cy="579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strike="noStrike" noProof="1" smtClean="0">
                <a:solidFill>
                  <a:prstClr val="white"/>
                </a:solidFill>
                <a:hlinkClick r:id="rId15" action="ppaction://hlinksldjump"/>
              </a:rPr>
              <a:t>返回</a:t>
            </a:r>
            <a:endParaRPr lang="zh-CN" altLang="en-US" sz="2400" b="1" strike="noStrike" noProof="1">
              <a:solidFill>
                <a:prstClr val="white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2413" y="715963"/>
            <a:ext cx="5318125" cy="1965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lnSpc>
                <a:spcPct val="150000"/>
              </a:lnSpc>
              <a:defRPr/>
            </a:pPr>
            <a:r>
              <a:rPr lang="zh-CN" altLang="en-US" sz="4400" b="1" strike="noStrike" noProof="1" smtClean="0"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二次函数</a:t>
            </a:r>
            <a:r>
              <a:rPr lang="en-US" altLang="zh-CN" sz="4400" b="1" i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/>
                <a:ea typeface="楷体" panose="02010609060101010101" pitchFamily="49" charset="-122"/>
                <a:cs typeface="+mn-cs"/>
                <a:sym typeface="+mn-ea"/>
              </a:rPr>
              <a:t>y</a:t>
            </a:r>
            <a:r>
              <a:rPr lang="en-US" altLang="zh-CN" sz="4400" b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/>
                <a:ea typeface="楷体" panose="02010609060101010101" pitchFamily="49" charset="-122"/>
                <a:cs typeface="+mn-cs"/>
                <a:sym typeface="+mn-ea"/>
              </a:rPr>
              <a:t>=</a:t>
            </a:r>
            <a:r>
              <a:rPr lang="en-US" altLang="zh-CN" sz="4400" b="1" i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/>
                <a:ea typeface="楷体" panose="02010609060101010101" pitchFamily="49" charset="-122"/>
                <a:cs typeface="+mn-cs"/>
                <a:sym typeface="+mn-ea"/>
              </a:rPr>
              <a:t>ax</a:t>
            </a:r>
            <a:r>
              <a:rPr lang="en-US" altLang="zh-CN" sz="4400" b="1" strike="noStrike" baseline="30000" noProof="1"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+mn-ea"/>
              </a:rPr>
              <a:t>2</a:t>
            </a:r>
            <a:r>
              <a:rPr lang="en-US" altLang="zh-CN" sz="4400" b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+mn-ea"/>
              </a:rPr>
              <a:t>+</a:t>
            </a:r>
            <a:r>
              <a:rPr lang="en-US" altLang="zh-CN" sz="4400" b="1" i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/>
                <a:ea typeface="楷体" panose="02010609060101010101" pitchFamily="49" charset="-122"/>
                <a:cs typeface="+mn-cs"/>
                <a:sym typeface="+mn-ea"/>
              </a:rPr>
              <a:t>bx</a:t>
            </a:r>
            <a:r>
              <a:rPr lang="en-US" altLang="zh-CN" sz="4400" b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+mn-ea"/>
              </a:rPr>
              <a:t>+</a:t>
            </a:r>
            <a:r>
              <a:rPr lang="en-US" altLang="zh-CN" sz="4400" b="1" i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/>
                <a:ea typeface="楷体" panose="02010609060101010101" pitchFamily="49" charset="-122"/>
                <a:cs typeface="+mn-cs"/>
                <a:sym typeface="+mn-ea"/>
              </a:rPr>
              <a:t>c</a:t>
            </a:r>
            <a:r>
              <a:rPr lang="zh-CN" altLang="en-US" sz="4400" b="1" strike="noStrike" noProof="1" smtClean="0"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的图象</a:t>
            </a:r>
            <a:r>
              <a:rPr lang="zh-CN" altLang="en-US" sz="4400" b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和</a:t>
            </a:r>
            <a:r>
              <a:rPr lang="zh-CN" altLang="en-US" sz="4400" b="1" strike="noStrike" noProof="1" smtClean="0"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性质</a:t>
            </a:r>
            <a:endParaRPr lang="en-US" altLang="zh-CN" sz="4400" b="1" strike="noStrike" noProof="1">
              <a:solidFill>
                <a:srgbClr val="FF000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 spd="slow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7171" name="表格 7170"/>
          <p:cNvGraphicFramePr>
            <a:graphicFrameLocks noGrp="1"/>
          </p:cNvGraphicFramePr>
          <p:nvPr/>
        </p:nvGraphicFramePr>
        <p:xfrm>
          <a:off x="552450" y="990600"/>
          <a:ext cx="8286750" cy="3990975"/>
        </p:xfrm>
        <a:graphic>
          <a:graphicData uri="http://schemas.openxmlformats.org/drawingml/2006/table">
            <a:tbl>
              <a:tblPr/>
              <a:tblGrid>
                <a:gridCol w="2148708"/>
                <a:gridCol w="3048000"/>
                <a:gridCol w="3090041"/>
              </a:tblGrid>
              <a:tr h="367068">
                <a:tc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b="1" 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y</a:t>
                      </a: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=</a:t>
                      </a:r>
                      <a:r>
                        <a:rPr lang="en-US" altLang="zh-CN" sz="1800" b="1" i="1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+mn-cs"/>
                        </a:rPr>
                        <a:t>a</a:t>
                      </a: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(</a:t>
                      </a:r>
                      <a:r>
                        <a:rPr lang="en-US" altLang="zh-CN" sz="1800" b="1" i="1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+mn-cs"/>
                        </a:rPr>
                        <a:t>x</a:t>
                      </a: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-</a:t>
                      </a:r>
                      <a:r>
                        <a:rPr lang="en-US" altLang="zh-CN" sz="1800" b="1" i="1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+mn-cs"/>
                        </a:rPr>
                        <a:t>h</a:t>
                      </a: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)</a:t>
                      </a:r>
                      <a:r>
                        <a:rPr lang="en-US" altLang="zh-CN" sz="1800" b="1" baseline="30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 +</a:t>
                      </a:r>
                      <a:r>
                        <a:rPr lang="en-US" altLang="zh-CN" sz="1800" b="1" i="1" u="none" kern="1200" baseline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+mn-cs"/>
                        </a:rPr>
                        <a:t>k</a:t>
                      </a:r>
                      <a:r>
                        <a:rPr lang="en-US" altLang="zh-CN" sz="1800" b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(</a:t>
                      </a:r>
                      <a:r>
                        <a:rPr lang="en-US" altLang="zh-CN" sz="1800" b="1" i="1" u="none" kern="1200" baseline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+mn-cs"/>
                        </a:rPr>
                        <a:t>a</a:t>
                      </a: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≠0)</a:t>
                      </a:r>
                      <a:endParaRPr lang="en-US" altLang="zh-CN" sz="1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b="1" i="1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+mn-cs"/>
                        </a:rPr>
                        <a:t>a</a:t>
                      </a: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&gt;0</a:t>
                      </a:r>
                      <a:endParaRPr lang="en-US" altLang="zh-CN" sz="1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b="1" i="1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+mn-cs"/>
                        </a:rPr>
                        <a:t>a</a:t>
                      </a:r>
                      <a:r>
                        <a:rPr lang="en-US" altLang="zh-CN" sz="1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&lt;0</a:t>
                      </a:r>
                      <a:endParaRPr lang="en-US" altLang="zh-CN" sz="1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</a:tr>
              <a:tr h="369084">
                <a:tc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开口方向</a:t>
                      </a:r>
                      <a:endParaRPr lang="zh-CN" altLang="en-US" sz="1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700" b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700" b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</a:tr>
              <a:tr h="367740">
                <a:tc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顶点坐标</a:t>
                      </a:r>
                      <a:endParaRPr lang="zh-CN" altLang="en-US" sz="1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700" b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700" b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</a:tr>
              <a:tr h="369084">
                <a:tc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对称轴</a:t>
                      </a:r>
                      <a:endParaRPr lang="zh-CN" altLang="en-US" sz="1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700" b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700" b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</a:tr>
              <a:tr h="1095153">
                <a:tc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800" b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增减性</a:t>
                      </a:r>
                      <a:endParaRPr lang="zh-CN" altLang="en-US" sz="1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b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700" b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</a:tr>
              <a:tr h="367740">
                <a:tc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最值</a:t>
                      </a:r>
                      <a:endParaRPr lang="zh-CN" altLang="en-US" sz="1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700" b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700" b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</a:tr>
              <a:tr h="1054816">
                <a:tc gridSpan="3">
                  <a:txBody>
                    <a:bodyPr wrap="square"/>
                    <a:lstStyle>
                      <a:lvl1pPr marL="295275" lvl="0" indent="-29527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3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1pPr>
                      <a:lvl2pPr marL="643255" lvl="1" indent="-2476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0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2pPr>
                      <a:lvl3pPr marL="989330" lvl="2" indent="-19875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6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3pPr>
                      <a:lvl4pPr marL="1384300" lvl="3" indent="-200025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4pPr>
                      <a:lvl5pPr marL="1778000" lvl="4" indent="-196850" algn="l" defTabSz="79057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u="none" kern="1200" baseline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700" b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7624" marR="67624" marT="35236" marB="35236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100000"/>
                      </a:srgbClr>
                    </a:solidFill>
                  </a:tcPr>
                </a:tc>
                <a:tc hMerge="1">
                  <a:tcP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203" name="文本框 7202"/>
          <p:cNvSpPr txBox="1"/>
          <p:nvPr/>
        </p:nvSpPr>
        <p:spPr>
          <a:xfrm>
            <a:off x="3865563" y="1347788"/>
            <a:ext cx="973137" cy="4143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1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向上</a:t>
            </a:r>
            <a:endParaRPr lang="zh-CN" altLang="en-US" sz="21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04" name="文本框 7203"/>
          <p:cNvSpPr txBox="1"/>
          <p:nvPr/>
        </p:nvSpPr>
        <p:spPr>
          <a:xfrm>
            <a:off x="6945313" y="1327150"/>
            <a:ext cx="865187" cy="414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1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向下</a:t>
            </a:r>
            <a:endParaRPr lang="zh-CN" altLang="en-US" sz="21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05" name="文本框 7204"/>
          <p:cNvSpPr txBox="1"/>
          <p:nvPr/>
        </p:nvSpPr>
        <p:spPr>
          <a:xfrm>
            <a:off x="3843338" y="1685925"/>
            <a:ext cx="1404937" cy="414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1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1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1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,</a:t>
            </a:r>
            <a:r>
              <a:rPr lang="en-US" altLang="zh-CN" sz="21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en-US" altLang="zh-CN" sz="21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1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06" name="文本框 7205"/>
          <p:cNvSpPr txBox="1"/>
          <p:nvPr/>
        </p:nvSpPr>
        <p:spPr>
          <a:xfrm>
            <a:off x="6977063" y="1704975"/>
            <a:ext cx="914400" cy="414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1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1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1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,</a:t>
            </a:r>
            <a:r>
              <a:rPr lang="en-US" altLang="zh-CN" sz="21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en-US" altLang="zh-CN" sz="21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1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07" name="文本框 7206"/>
          <p:cNvSpPr txBox="1"/>
          <p:nvPr/>
        </p:nvSpPr>
        <p:spPr>
          <a:xfrm>
            <a:off x="3933825" y="2081213"/>
            <a:ext cx="754063" cy="4127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1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x=h</a:t>
            </a:r>
            <a:endParaRPr lang="en-US" altLang="zh-CN" sz="2100" b="1" i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08" name="文本框 7207"/>
          <p:cNvSpPr txBox="1"/>
          <p:nvPr/>
        </p:nvSpPr>
        <p:spPr>
          <a:xfrm>
            <a:off x="7000875" y="2124075"/>
            <a:ext cx="754063" cy="4127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1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x=h</a:t>
            </a:r>
            <a:endParaRPr lang="en-US" altLang="zh-CN" sz="2100" b="1" i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09" name="文本框 7208"/>
          <p:cNvSpPr txBox="1"/>
          <p:nvPr/>
        </p:nvSpPr>
        <p:spPr>
          <a:xfrm>
            <a:off x="2774950" y="2500313"/>
            <a:ext cx="3089275" cy="10779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当</a:t>
            </a:r>
            <a:r>
              <a:rPr lang="en-US" altLang="zh-CN" sz="16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&lt;</a:t>
            </a:r>
            <a:r>
              <a:rPr lang="en-US" altLang="zh-CN" sz="16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zh-CN" altLang="en-US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时，</a:t>
            </a:r>
            <a:endParaRPr lang="zh-CN" altLang="en-US" sz="16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16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随着</a:t>
            </a:r>
            <a:r>
              <a:rPr lang="en-US" altLang="zh-CN" sz="16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的增大而减小</a:t>
            </a:r>
            <a:r>
              <a:rPr lang="en-US" altLang="zh-CN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zh-CN" altLang="en-US" sz="16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当</a:t>
            </a:r>
            <a:r>
              <a:rPr lang="en-US" altLang="zh-CN" sz="16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&gt;</a:t>
            </a:r>
            <a:r>
              <a:rPr lang="en-US" altLang="zh-CN" sz="16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zh-CN" altLang="en-US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时，</a:t>
            </a:r>
            <a:endParaRPr lang="zh-CN" altLang="en-US" sz="16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16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随着</a:t>
            </a:r>
            <a:r>
              <a:rPr lang="en-US" altLang="zh-CN" sz="16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的增大而增大</a:t>
            </a:r>
            <a:r>
              <a:rPr lang="en-US" altLang="zh-CN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zh-CN" altLang="en-US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16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10" name="文本框 7209"/>
          <p:cNvSpPr txBox="1"/>
          <p:nvPr/>
        </p:nvSpPr>
        <p:spPr>
          <a:xfrm>
            <a:off x="6108700" y="2468563"/>
            <a:ext cx="2474913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当</a:t>
            </a:r>
            <a:r>
              <a:rPr lang="en-US" altLang="zh-CN" sz="16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&lt;</a:t>
            </a:r>
            <a:r>
              <a:rPr lang="en-US" altLang="zh-CN" sz="16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zh-CN" altLang="en-US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时</a:t>
            </a:r>
            <a:r>
              <a:rPr lang="en-US" altLang="zh-CN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  </a:t>
            </a:r>
            <a:r>
              <a:rPr lang="en-US" altLang="zh-CN" sz="16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随着</a:t>
            </a:r>
            <a:r>
              <a:rPr lang="en-US" altLang="zh-CN" sz="16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的增大而增大</a:t>
            </a:r>
            <a:r>
              <a:rPr lang="en-US" altLang="zh-CN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zh-CN" altLang="en-US" sz="16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当</a:t>
            </a:r>
            <a:r>
              <a:rPr lang="en-US" altLang="zh-CN" sz="16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&gt;</a:t>
            </a:r>
            <a:r>
              <a:rPr lang="en-US" altLang="zh-CN" sz="16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zh-CN" altLang="en-US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时，</a:t>
            </a:r>
            <a:r>
              <a:rPr lang="en-US" altLang="zh-CN" sz="16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随着</a:t>
            </a:r>
            <a:r>
              <a:rPr lang="en-US" altLang="zh-CN" sz="16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的增大而减小</a:t>
            </a:r>
            <a:r>
              <a:rPr lang="en-US" altLang="zh-CN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zh-CN" altLang="en-US" sz="16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16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11" name="文本框 7210"/>
          <p:cNvSpPr txBox="1"/>
          <p:nvPr/>
        </p:nvSpPr>
        <p:spPr>
          <a:xfrm>
            <a:off x="3532188" y="3546475"/>
            <a:ext cx="2025650" cy="414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1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1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1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zh-CN" altLang="en-US" sz="21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时</a:t>
            </a:r>
            <a:r>
              <a:rPr lang="en-US" altLang="zh-CN" sz="21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en-US" altLang="zh-CN" sz="21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1500" b="1" baseline="-2500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最小值</a:t>
            </a:r>
            <a:r>
              <a:rPr lang="en-US" altLang="zh-CN" sz="21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1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endParaRPr lang="en-US" altLang="zh-CN" sz="2100" b="1" i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12" name="文本框 7211"/>
          <p:cNvSpPr txBox="1"/>
          <p:nvPr/>
        </p:nvSpPr>
        <p:spPr>
          <a:xfrm>
            <a:off x="6334125" y="3516313"/>
            <a:ext cx="2024063" cy="4143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1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1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1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zh-CN" altLang="en-US" sz="21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时</a:t>
            </a:r>
            <a:r>
              <a:rPr lang="en-US" altLang="zh-CN" sz="21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en-US" altLang="zh-CN" sz="21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1500" b="1" baseline="-2500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最大值</a:t>
            </a:r>
            <a:r>
              <a:rPr lang="en-US" altLang="zh-CN" sz="21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1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endParaRPr lang="en-US" altLang="zh-CN" sz="2100" b="1" i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13" name="文本框 7212"/>
          <p:cNvSpPr txBox="1"/>
          <p:nvPr/>
        </p:nvSpPr>
        <p:spPr>
          <a:xfrm>
            <a:off x="819150" y="3986213"/>
            <a:ext cx="7764463" cy="11271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2400" b="1">
                <a:solidFill>
                  <a:srgbClr val="FF0066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抛物线</a:t>
            </a:r>
            <a:r>
              <a:rPr lang="en-US" altLang="zh-CN" sz="24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4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4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4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4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4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en-US" altLang="zh-CN" sz="2400" b="1" baseline="3000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4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en-US" altLang="zh-CN" sz="24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4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≠0)</a:t>
            </a:r>
            <a:r>
              <a:rPr lang="zh-CN" altLang="en-US" sz="2400" b="1">
                <a:solidFill>
                  <a:srgbClr val="FF0066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的图象可由</a:t>
            </a:r>
            <a:r>
              <a:rPr lang="en-US" altLang="zh-CN" sz="24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4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400" b="1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ax</a:t>
            </a:r>
            <a:r>
              <a:rPr lang="en-US" altLang="zh-CN" sz="2400" b="1" baseline="3000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b="1">
                <a:solidFill>
                  <a:srgbClr val="FF0066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的图象通过上下和左右平移得到</a:t>
            </a:r>
            <a:r>
              <a:rPr lang="en-US" altLang="zh-CN" sz="2400" b="1">
                <a:solidFill>
                  <a:srgbClr val="FF0066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.</a:t>
            </a:r>
            <a:endParaRPr lang="zh-CN" altLang="en-US" sz="2400" b="1">
              <a:solidFill>
                <a:srgbClr val="FF0066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spcBef>
                <a:spcPct val="20000"/>
              </a:spcBef>
            </a:pPr>
            <a:endParaRPr lang="en-US" altLang="zh-CN" sz="2400" b="1" baseline="3000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7692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回顾旧知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93" name="矩形 1"/>
          <p:cNvSpPr/>
          <p:nvPr/>
        </p:nvSpPr>
        <p:spPr>
          <a:xfrm>
            <a:off x="1271588" y="468313"/>
            <a:ext cx="6926262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二次函数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r>
              <a:rPr lang="en-US" altLang="zh-CN" sz="2800" b="1" baseline="30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的性质</a:t>
            </a:r>
            <a:endParaRPr lang="zh-CN" altLang="en-US" sz="280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7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7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7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7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7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1000"/>
                                        <p:tgtEl>
                                          <p:spTgt spid="7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7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3" grpId="0"/>
      <p:bldP spid="7204" grpId="0"/>
      <p:bldP spid="7205" grpId="0"/>
      <p:bldP spid="7206" grpId="0"/>
      <p:bldP spid="7207" grpId="0"/>
      <p:bldP spid="7208" grpId="0"/>
      <p:bldP spid="7209" grpId="0"/>
      <p:bldP spid="7210" grpId="0"/>
      <p:bldP spid="7211" grpId="0"/>
      <p:bldP spid="7212" grpId="0"/>
      <p:bldP spid="72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Group 3"/>
          <p:cNvGraphicFramePr>
            <a:graphicFrameLocks noGrp="1"/>
          </p:cNvGraphicFramePr>
          <p:nvPr/>
        </p:nvGraphicFramePr>
        <p:xfrm>
          <a:off x="1320800" y="728663"/>
          <a:ext cx="7132638" cy="3821113"/>
        </p:xfrm>
        <a:graphic>
          <a:graphicData uri="http://schemas.openxmlformats.org/drawingml/2006/table">
            <a:tbl>
              <a:tblPr/>
              <a:tblGrid>
                <a:gridCol w="2406015"/>
                <a:gridCol w="1537335"/>
                <a:gridCol w="1657350"/>
                <a:gridCol w="1530985"/>
              </a:tblGrid>
              <a:tr h="560705"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顶点坐标</a:t>
                      </a:r>
                      <a:endParaRPr kumimoji="0" 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对称轴</a:t>
                      </a:r>
                      <a:endParaRPr kumimoji="0" 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最值</a:t>
                      </a:r>
                      <a:endParaRPr kumimoji="0" 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y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=-2</a:t>
                      </a: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zh-CN" altLang="zh-CN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zh-CN" altLang="zh-CN" sz="2400" b="1" i="0" u="none" strike="noStrike" cap="none" normalizeH="0" baseline="30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y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=-2</a:t>
                      </a: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zh-CN" altLang="zh-CN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-5</a:t>
                      </a: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930"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y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=-2(</a:t>
                      </a: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+2)</a:t>
                      </a:r>
                      <a:r>
                        <a:rPr kumimoji="0" lang="zh-CN" altLang="zh-CN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zh-CN" altLang="zh-CN" sz="2400" b="1" i="0" u="none" strike="noStrike" cap="none" normalizeH="0" baseline="30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y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=-2(</a:t>
                      </a: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+2)</a:t>
                      </a:r>
                      <a:r>
                        <a:rPr kumimoji="0" lang="zh-CN" altLang="zh-CN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-4</a:t>
                      </a: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6565"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y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=(</a:t>
                      </a: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-4)</a:t>
                      </a:r>
                      <a:r>
                        <a:rPr kumimoji="0" lang="zh-CN" altLang="zh-CN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+3</a:t>
                      </a: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3385"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y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=-</a:t>
                      </a: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x</a:t>
                      </a:r>
                      <a:r>
                        <a:rPr kumimoji="0" lang="zh-CN" altLang="zh-CN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+</a:t>
                      </a: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x</a:t>
                      </a:r>
                      <a:endParaRPr kumimoji="0" lang="zh-CN" altLang="zh-CN" sz="2400" b="1" i="1" u="none" strike="noStrike" cap="none" normalizeH="0" baseline="30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y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=3</a:t>
                      </a: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x</a:t>
                      </a:r>
                      <a:r>
                        <a:rPr kumimoji="0" lang="zh-CN" altLang="zh-CN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+</a:t>
                      </a: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x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-6</a:t>
                      </a:r>
                      <a:endParaRPr kumimoji="0" lang="zh-CN" altLang="zh-CN" sz="2400" b="1" i="0" u="none" strike="noStrike" cap="none" normalizeH="0" baseline="30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defPPr/>
                    </a:lstStyle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 Box 50"/>
          <p:cNvSpPr txBox="1"/>
          <p:nvPr/>
        </p:nvSpPr>
        <p:spPr>
          <a:xfrm>
            <a:off x="3771900" y="1230313"/>
            <a:ext cx="1600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(0,0)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Text Box 51"/>
          <p:cNvSpPr txBox="1"/>
          <p:nvPr/>
        </p:nvSpPr>
        <p:spPr>
          <a:xfrm>
            <a:off x="5767388" y="1230313"/>
            <a:ext cx="1447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轴</a:t>
            </a:r>
            <a:endParaRPr lang="zh-CN" altLang="zh-CN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Text Box 52"/>
          <p:cNvSpPr txBox="1"/>
          <p:nvPr/>
        </p:nvSpPr>
        <p:spPr>
          <a:xfrm>
            <a:off x="7742238" y="1265238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Text Box 53"/>
          <p:cNvSpPr txBox="1"/>
          <p:nvPr/>
        </p:nvSpPr>
        <p:spPr>
          <a:xfrm>
            <a:off x="3762375" y="1687513"/>
            <a:ext cx="1600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(0,-5)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" name="Text Box 54"/>
          <p:cNvSpPr txBox="1"/>
          <p:nvPr/>
        </p:nvSpPr>
        <p:spPr>
          <a:xfrm>
            <a:off x="5780088" y="1708150"/>
            <a:ext cx="1447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轴</a:t>
            </a:r>
            <a:endParaRPr lang="zh-CN" altLang="zh-CN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Text Box 55"/>
          <p:cNvSpPr txBox="1"/>
          <p:nvPr/>
        </p:nvSpPr>
        <p:spPr>
          <a:xfrm>
            <a:off x="7667625" y="1708150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-5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" name="Text Box 56"/>
          <p:cNvSpPr txBox="1"/>
          <p:nvPr/>
        </p:nvSpPr>
        <p:spPr>
          <a:xfrm>
            <a:off x="3741738" y="2144713"/>
            <a:ext cx="1600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(-2,0)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" name="Text Box 57"/>
          <p:cNvSpPr txBox="1"/>
          <p:nvPr/>
        </p:nvSpPr>
        <p:spPr>
          <a:xfrm>
            <a:off x="5383213" y="2165350"/>
            <a:ext cx="1944687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直线</a:t>
            </a:r>
            <a:r>
              <a:rPr lang="zh-CN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=-2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" name="Text Box 58"/>
          <p:cNvSpPr txBox="1"/>
          <p:nvPr/>
        </p:nvSpPr>
        <p:spPr>
          <a:xfrm>
            <a:off x="7750175" y="2163763"/>
            <a:ext cx="576263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" name="Text Box 59"/>
          <p:cNvSpPr txBox="1"/>
          <p:nvPr/>
        </p:nvSpPr>
        <p:spPr>
          <a:xfrm>
            <a:off x="3762375" y="2601913"/>
            <a:ext cx="1600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(-2,-4)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" name="Text Box 60"/>
          <p:cNvSpPr txBox="1"/>
          <p:nvPr/>
        </p:nvSpPr>
        <p:spPr>
          <a:xfrm>
            <a:off x="5345113" y="2590800"/>
            <a:ext cx="1944687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直线</a:t>
            </a:r>
            <a:r>
              <a:rPr lang="zh-CN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=-2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" name="Text Box 61"/>
          <p:cNvSpPr txBox="1"/>
          <p:nvPr/>
        </p:nvSpPr>
        <p:spPr>
          <a:xfrm>
            <a:off x="7624763" y="2590800"/>
            <a:ext cx="1008062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-4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" name="Text Box 62"/>
          <p:cNvSpPr txBox="1"/>
          <p:nvPr/>
        </p:nvSpPr>
        <p:spPr>
          <a:xfrm>
            <a:off x="3702050" y="3059113"/>
            <a:ext cx="1600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(4,3)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" name="Text Box 63"/>
          <p:cNvSpPr txBox="1"/>
          <p:nvPr/>
        </p:nvSpPr>
        <p:spPr>
          <a:xfrm>
            <a:off x="5375275" y="3059113"/>
            <a:ext cx="1944688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直线</a:t>
            </a:r>
            <a:r>
              <a:rPr lang="zh-CN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=4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" name="Text Box 64"/>
          <p:cNvSpPr txBox="1"/>
          <p:nvPr/>
        </p:nvSpPr>
        <p:spPr>
          <a:xfrm>
            <a:off x="7696200" y="3059113"/>
            <a:ext cx="1008063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" name="Text Box 65"/>
          <p:cNvSpPr txBox="1"/>
          <p:nvPr/>
        </p:nvSpPr>
        <p:spPr>
          <a:xfrm>
            <a:off x="4213225" y="3573463"/>
            <a:ext cx="576263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?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" name="Text Box 66"/>
          <p:cNvSpPr txBox="1"/>
          <p:nvPr/>
        </p:nvSpPr>
        <p:spPr>
          <a:xfrm>
            <a:off x="5780088" y="3552825"/>
            <a:ext cx="576262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?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" name="Text Box 67"/>
          <p:cNvSpPr txBox="1"/>
          <p:nvPr/>
        </p:nvSpPr>
        <p:spPr>
          <a:xfrm>
            <a:off x="7685088" y="3581400"/>
            <a:ext cx="576262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?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3" name="Text Box 68"/>
          <p:cNvSpPr txBox="1"/>
          <p:nvPr/>
        </p:nvSpPr>
        <p:spPr>
          <a:xfrm>
            <a:off x="4233863" y="4068763"/>
            <a:ext cx="576262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?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" name="Text Box 69"/>
          <p:cNvSpPr txBox="1"/>
          <p:nvPr/>
        </p:nvSpPr>
        <p:spPr>
          <a:xfrm>
            <a:off x="5811838" y="4038600"/>
            <a:ext cx="576262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?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" name="Text Box 70"/>
          <p:cNvSpPr txBox="1"/>
          <p:nvPr/>
        </p:nvSpPr>
        <p:spPr>
          <a:xfrm>
            <a:off x="7696200" y="4038600"/>
            <a:ext cx="576263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?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91469" y="976882"/>
            <a:ext cx="868680" cy="3413760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>
            <a:defPPr/>
          </a:lstStyle>
          <a:p>
            <a:pPr algn="ctr" fontAlgn="base"/>
            <a:r>
              <a:rPr lang="zh-CN" altLang="en-US" sz="5400" b="1" strike="noStrike" noProof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复</a:t>
            </a:r>
            <a:endParaRPr lang="zh-CN" altLang="en-US" sz="5400" b="1" strike="noStrike" noProof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 fontAlgn="base"/>
            <a:r>
              <a:rPr lang="zh-CN" altLang="en-US" sz="5400" b="1" strike="noStrike" noProof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习</a:t>
            </a:r>
            <a:endParaRPr lang="zh-CN" altLang="en-US" sz="5400" b="1" strike="noStrike" noProof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 fontAlgn="base"/>
            <a:r>
              <a:rPr lang="zh-CN" altLang="en-US" sz="5400" b="1" strike="noStrike" noProof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回</a:t>
            </a:r>
            <a:endParaRPr lang="zh-CN" altLang="en-US" sz="5400" b="1" strike="noStrike" noProof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 fontAlgn="base"/>
            <a:r>
              <a:rPr lang="zh-CN" altLang="en-US" sz="5400" b="1" strike="noStrike" noProof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顾</a:t>
            </a:r>
            <a:endParaRPr lang="zh-CN" altLang="en-US" sz="5400" b="1" strike="noStrike" noProof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  <p:bldP spid="19" grpId="0" bldLvl="0" animBg="1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文本框 8194"/>
          <p:cNvSpPr txBox="1"/>
          <p:nvPr/>
        </p:nvSpPr>
        <p:spPr>
          <a:xfrm>
            <a:off x="782638" y="973138"/>
            <a:ext cx="7731125" cy="1949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66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我们已经知道二次函数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y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=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(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x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-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h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)</a:t>
            </a:r>
            <a:r>
              <a:rPr lang="zh-CN" altLang="en-US" sz="2800" b="1" baseline="30000"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+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k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的图象和性质，能否利用这些知识来讨论二次函数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=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ax</a:t>
            </a:r>
            <a:r>
              <a:rPr lang="en-US" altLang="zh-CN" sz="2800" b="1" baseline="30000"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+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bx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+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 图象和性质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?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29698" name="文本框 18"/>
          <p:cNvSpPr txBox="1"/>
          <p:nvPr/>
        </p:nvSpPr>
        <p:spPr>
          <a:xfrm>
            <a:off x="552450" y="-9525"/>
            <a:ext cx="1517650" cy="493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导入新知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9699" name="图片 17" descr="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022103">
            <a:off x="6821488" y="2778125"/>
            <a:ext cx="1560512" cy="2082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素养目标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内容占位符 2"/>
          <p:cNvSpPr txBox="1"/>
          <p:nvPr/>
        </p:nvSpPr>
        <p:spPr bwMode="auto">
          <a:xfrm>
            <a:off x="1169988" y="593725"/>
            <a:ext cx="7170738" cy="1330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 algn="l" rt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0" fontAlgn="base" hangingPunct="0">
              <a:lnSpc>
                <a:spcPct val="150000"/>
              </a:lnSpc>
              <a:spcAft>
                <a:spcPct val="0"/>
              </a:spcAft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3</a:t>
            </a: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.  </a:t>
            </a:r>
            <a:r>
              <a:rPr lang="zh-CN" altLang="zh-CN" sz="2800" strike="noStrike" noProof="1" smtClean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能</a:t>
            </a:r>
            <a:r>
              <a:rPr lang="zh-CN" altLang="zh-CN" sz="2800" strike="noStrike" noProof="1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根据所给的自变量的取值范围</a:t>
            </a:r>
            <a:r>
              <a:rPr lang="zh-CN" altLang="zh-CN" sz="2800" strike="noStrike" noProof="1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画二次函数的图象</a:t>
            </a:r>
            <a:r>
              <a:rPr lang="en-US" altLang="zh-CN" sz="2800" strike="noStrike" noProof="1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.</a:t>
            </a:r>
            <a:endParaRPr lang="zh-CN" altLang="zh-CN" sz="2800" strike="noStrike" noProof="1">
              <a:latin typeface="+mn-lt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14" name="内容占位符 2"/>
          <p:cNvSpPr txBox="1"/>
          <p:nvPr/>
        </p:nvSpPr>
        <p:spPr bwMode="auto">
          <a:xfrm>
            <a:off x="336550" y="3473450"/>
            <a:ext cx="7188200" cy="11938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 algn="l" rt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00000"/>
              </a:lnSpc>
              <a:spcBef>
                <a:spcPct val="5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None/>
            </a:pPr>
            <a:r>
              <a:rPr kumimoji="0" lang="en-US" sz="28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</a:t>
            </a:r>
            <a:r>
              <a:rPr kumimoji="0" lang="en-US" sz="2800" b="1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.  </a:t>
            </a:r>
            <a:r>
              <a:rPr lang="zh-CN" altLang="en-US" sz="2800" strike="noStrike" noProof="1" smtClean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会</a:t>
            </a:r>
            <a:r>
              <a:rPr lang="zh-CN" altLang="en-US" sz="2800" strike="noStrike" noProof="1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用配方法或公式法将一般式</a:t>
            </a:r>
            <a:r>
              <a:rPr lang="en-US" altLang="zh-CN" sz="2800" i="1" strike="noStrike" noProof="1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cs"/>
              </a:rPr>
              <a:t>y</a:t>
            </a:r>
            <a:r>
              <a:rPr lang="zh-CN" altLang="en-US" sz="2800" strike="noStrike" noProof="1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cs"/>
              </a:rPr>
              <a:t>＝</a:t>
            </a:r>
            <a:r>
              <a:rPr lang="en-US" altLang="zh-CN" sz="2800" i="1" strike="noStrike" noProof="1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cs"/>
              </a:rPr>
              <a:t>ax</a:t>
            </a:r>
            <a:r>
              <a:rPr lang="en-US" altLang="zh-CN" sz="2800" strike="noStrike" baseline="30000" noProof="1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cs"/>
              </a:rPr>
              <a:t>2</a:t>
            </a:r>
            <a:r>
              <a:rPr lang="zh-CN" altLang="en-US" sz="2800" strike="noStrike" noProof="1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cs"/>
              </a:rPr>
              <a:t>＋</a:t>
            </a:r>
            <a:r>
              <a:rPr lang="en-US" altLang="zh-CN" sz="2800" i="1" strike="noStrike" noProof="1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cs"/>
              </a:rPr>
              <a:t>bx</a:t>
            </a:r>
            <a:r>
              <a:rPr lang="zh-CN" altLang="en-US" sz="2800" strike="noStrike" noProof="1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cs"/>
              </a:rPr>
              <a:t>＋</a:t>
            </a:r>
            <a:r>
              <a:rPr lang="en-US" altLang="zh-CN" sz="2800" i="1" strike="noStrike" noProof="1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cs"/>
              </a:rPr>
              <a:t>c</a:t>
            </a:r>
            <a:r>
              <a:rPr lang="zh-CN" altLang="en-US" sz="2800" strike="noStrike" noProof="1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化成顶点式</a:t>
            </a:r>
            <a:r>
              <a:rPr lang="en-US" altLang="zh-CN" sz="2800" i="1" strike="noStrike" noProof="1">
                <a:latin typeface="+mn-lt"/>
                <a:ea typeface="黑体" panose="02010609060101010101" pitchFamily="49" charset="-122"/>
                <a:cs typeface="+mn-cs"/>
              </a:rPr>
              <a:t>y</a:t>
            </a:r>
            <a:r>
              <a:rPr lang="en-US" altLang="zh-CN" sz="2800" strike="noStrike" noProof="1">
                <a:latin typeface="+mn-lt"/>
                <a:ea typeface="黑体" panose="02010609060101010101" pitchFamily="49" charset="-122"/>
                <a:cs typeface="+mn-cs"/>
              </a:rPr>
              <a:t>=</a:t>
            </a:r>
            <a:r>
              <a:rPr lang="en-US" altLang="zh-CN" sz="2800" i="1" strike="noStrike" noProof="1">
                <a:latin typeface="+mn-lt"/>
                <a:ea typeface="黑体" panose="02010609060101010101" pitchFamily="49" charset="-122"/>
                <a:cs typeface="+mn-cs"/>
              </a:rPr>
              <a:t>a</a:t>
            </a:r>
            <a:r>
              <a:rPr lang="en-US" altLang="zh-CN" sz="2800" strike="noStrike" noProof="1">
                <a:latin typeface="+mn-lt"/>
                <a:ea typeface="黑体" panose="02010609060101010101" pitchFamily="49" charset="-122"/>
                <a:cs typeface="+mn-cs"/>
              </a:rPr>
              <a:t>(</a:t>
            </a:r>
            <a:r>
              <a:rPr lang="en-US" altLang="zh-CN" sz="2800" i="1" strike="noStrike" noProof="1">
                <a:latin typeface="+mn-lt"/>
                <a:ea typeface="黑体" panose="02010609060101010101" pitchFamily="49" charset="-122"/>
                <a:cs typeface="+mn-cs"/>
              </a:rPr>
              <a:t>x</a:t>
            </a:r>
            <a:r>
              <a:rPr lang="en-US" altLang="zh-CN" sz="2800" strike="noStrike" noProof="1">
                <a:latin typeface="+mn-lt"/>
                <a:ea typeface="黑体" panose="02010609060101010101" pitchFamily="49" charset="-122"/>
                <a:cs typeface="+mn-cs"/>
              </a:rPr>
              <a:t>-</a:t>
            </a:r>
            <a:r>
              <a:rPr lang="en-US" altLang="zh-CN" sz="2800" i="1" strike="noStrike" noProof="1">
                <a:latin typeface="+mn-lt"/>
                <a:ea typeface="黑体" panose="02010609060101010101" pitchFamily="49" charset="-122"/>
                <a:cs typeface="+mn-cs"/>
              </a:rPr>
              <a:t>h</a:t>
            </a:r>
            <a:r>
              <a:rPr lang="en-US" altLang="zh-CN" sz="2800" strike="noStrike" noProof="1">
                <a:latin typeface="+mn-lt"/>
                <a:ea typeface="黑体" panose="02010609060101010101" pitchFamily="49" charset="-122"/>
                <a:cs typeface="+mn-cs"/>
              </a:rPr>
              <a:t>)</a:t>
            </a:r>
            <a:r>
              <a:rPr lang="en-US" altLang="zh-CN" sz="2800" strike="noStrike" baseline="30000" noProof="1">
                <a:latin typeface="+mn-lt"/>
                <a:ea typeface="黑体" panose="02010609060101010101" pitchFamily="49" charset="-122"/>
                <a:cs typeface="+mn-cs"/>
              </a:rPr>
              <a:t>2</a:t>
            </a:r>
            <a:r>
              <a:rPr lang="en-US" altLang="zh-CN" sz="2800" strike="noStrike" noProof="1">
                <a:latin typeface="+mn-lt"/>
                <a:ea typeface="黑体" panose="02010609060101010101" pitchFamily="49" charset="-122"/>
                <a:cs typeface="+mn-cs"/>
              </a:rPr>
              <a:t>+</a:t>
            </a:r>
            <a:r>
              <a:rPr lang="en-US" altLang="zh-CN" sz="2800" i="1" strike="noStrike" noProof="1">
                <a:latin typeface="+mn-lt"/>
                <a:ea typeface="黑体" panose="02010609060101010101" pitchFamily="49" charset="-122"/>
                <a:cs typeface="+mn-cs"/>
              </a:rPr>
              <a:t>k</a:t>
            </a:r>
            <a:r>
              <a:rPr lang="en-US" altLang="zh-CN" sz="2800" strike="noStrike" noProof="1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. </a:t>
            </a:r>
            <a:endParaRPr lang="zh-CN" altLang="en-US" sz="2800" strike="noStrike" noProof="1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lvl="0" eaLnBrk="0" fontAlgn="base" hangingPunct="0">
              <a:lnSpc>
                <a:spcPct val="100000"/>
              </a:lnSpc>
              <a:spcAft>
                <a:spcPct val="0"/>
              </a:spcAft>
              <a:defRPr/>
            </a:pPr>
            <a:endParaRPr lang="zh-CN" altLang="zh-CN" sz="2800" strike="noStrike" noProof="1">
              <a:latin typeface="+mn-lt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15" name="内容占位符 2"/>
          <p:cNvSpPr txBox="1"/>
          <p:nvPr/>
        </p:nvSpPr>
        <p:spPr bwMode="auto">
          <a:xfrm>
            <a:off x="754063" y="2033588"/>
            <a:ext cx="7129463" cy="12557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 algn="l" rt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0" fontAlgn="base" hangingPunct="0">
              <a:lnSpc>
                <a:spcPct val="150000"/>
              </a:lnSpc>
              <a:spcAft>
                <a:spcPct val="0"/>
              </a:spcAft>
              <a:defRPr/>
            </a:pPr>
            <a:r>
              <a:rPr kumimoji="0" lang="en-US" sz="28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2</a:t>
            </a:r>
            <a:r>
              <a:rPr kumimoji="0" lang="en-US" sz="2800" b="1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.   </a:t>
            </a:r>
            <a:r>
              <a:rPr lang="zh-CN" altLang="zh-CN" sz="2800" strike="noStrike" noProof="1" smtClean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能</a:t>
            </a:r>
            <a:r>
              <a:rPr lang="zh-CN" altLang="en-US" sz="2800" strike="noStrike" noProof="1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微软雅黑" panose="020B0503020204020204" pitchFamily="34" charset="-122"/>
              </a:rPr>
              <a:t>熟练求出二次函数一般式</a:t>
            </a:r>
            <a:r>
              <a:rPr lang="en-US" altLang="zh-CN" sz="2800" i="1" strike="noStrike" noProof="1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cs"/>
                <a:sym typeface="微软雅黑" panose="020B0503020204020204" pitchFamily="34" charset="-122"/>
              </a:rPr>
              <a:t>y</a:t>
            </a:r>
            <a:r>
              <a:rPr lang="zh-CN" altLang="en-US" sz="2800" strike="noStrike" noProof="1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cs"/>
                <a:sym typeface="微软雅黑" panose="020B0503020204020204" pitchFamily="34" charset="-122"/>
              </a:rPr>
              <a:t>＝</a:t>
            </a:r>
            <a:r>
              <a:rPr lang="en-US" altLang="zh-CN" sz="2800" i="1" strike="noStrike" noProof="1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cs"/>
                <a:sym typeface="微软雅黑" panose="020B0503020204020204" pitchFamily="34" charset="-122"/>
              </a:rPr>
              <a:t>ax</a:t>
            </a:r>
            <a:r>
              <a:rPr lang="en-US" altLang="zh-CN" sz="2800" strike="noStrike" baseline="30000" noProof="1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cs"/>
                <a:sym typeface="微软雅黑" panose="020B0503020204020204" pitchFamily="34" charset="-122"/>
              </a:rPr>
              <a:t>2</a:t>
            </a:r>
            <a:r>
              <a:rPr lang="zh-CN" altLang="en-US" sz="2800" strike="noStrike" noProof="1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cs"/>
                <a:sym typeface="微软雅黑" panose="020B0503020204020204" pitchFamily="34" charset="-122"/>
              </a:rPr>
              <a:t>＋</a:t>
            </a:r>
            <a:r>
              <a:rPr lang="en-US" altLang="zh-CN" sz="2800" i="1" strike="noStrike" noProof="1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cs"/>
                <a:sym typeface="微软雅黑" panose="020B0503020204020204" pitchFamily="34" charset="-122"/>
              </a:rPr>
              <a:t>bx</a:t>
            </a:r>
            <a:r>
              <a:rPr lang="zh-CN" altLang="en-US" sz="2800" strike="noStrike" noProof="1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cs"/>
                <a:sym typeface="微软雅黑" panose="020B0503020204020204" pitchFamily="34" charset="-122"/>
              </a:rPr>
              <a:t>＋</a:t>
            </a:r>
            <a:r>
              <a:rPr lang="en-US" altLang="zh-CN" sz="2800" i="1" strike="noStrike" noProof="1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cs"/>
                <a:sym typeface="微软雅黑" panose="020B0503020204020204" pitchFamily="34" charset="-122"/>
              </a:rPr>
              <a:t>c</a:t>
            </a:r>
            <a:r>
              <a:rPr lang="zh-CN" altLang="en-US" sz="2800" strike="noStrike" noProof="1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微软雅黑" panose="020B0503020204020204" pitchFamily="34" charset="-122"/>
              </a:rPr>
              <a:t>的顶点坐标、对称轴</a:t>
            </a:r>
            <a:r>
              <a:rPr lang="en-US" altLang="zh-CN" sz="2800" strike="noStrike" noProof="1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微软雅黑" panose="020B0503020204020204" pitchFamily="34" charset="-122"/>
              </a:rPr>
              <a:t>.</a:t>
            </a:r>
            <a:endParaRPr lang="zh-CN" altLang="zh-CN" sz="2800" strike="noStrike" noProof="1">
              <a:latin typeface="+mn-lt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336550" y="614363"/>
            <a:ext cx="8374063" cy="4191000"/>
            <a:chOff x="334655" y="405228"/>
            <a:chExt cx="8536347" cy="4190942"/>
          </a:xfrm>
        </p:grpSpPr>
        <p:grpSp>
          <p:nvGrpSpPr>
            <p:cNvPr id="30726" name="组合 14"/>
            <p:cNvGrpSpPr/>
            <p:nvPr/>
          </p:nvGrpSpPr>
          <p:grpSpPr>
            <a:xfrm>
              <a:off x="334655" y="526526"/>
              <a:ext cx="8536347" cy="4069644"/>
              <a:chOff x="875" y="-107"/>
              <a:chExt cx="14879" cy="8433"/>
            </a:xfrm>
          </p:grpSpPr>
          <p:sp>
            <p:nvSpPr>
              <p:cNvPr id="22" name="直接箭头连接符 21"/>
              <p:cNvSpPr/>
              <p:nvPr/>
            </p:nvSpPr>
            <p:spPr>
              <a:xfrm flipV="1">
                <a:off x="875" y="8231"/>
                <a:ext cx="13003" cy="95"/>
              </a:xfrm>
              <a:prstGeom prst="straightConnector1">
                <a:avLst/>
              </a:prstGeom>
              <a:ln w="50800">
                <a:solidFill>
                  <a:schemeClr val="tx2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pPr fontAlgn="base"/>
              </a:p>
            </p:txBody>
          </p:sp>
          <p:sp>
            <p:nvSpPr>
              <p:cNvPr id="23" name="肘形连接符 22"/>
              <p:cNvSpPr/>
              <p:nvPr/>
            </p:nvSpPr>
            <p:spPr>
              <a:xfrm rot="5400000" flipH="1" flipV="1">
                <a:off x="12345" y="2050"/>
                <a:ext cx="5565" cy="1251"/>
              </a:xfrm>
              <a:prstGeom prst="bentConnector3">
                <a:avLst>
                  <a:gd name="adj1" fmla="val 54639"/>
                </a:avLst>
              </a:prstGeom>
              <a:ln w="50800">
                <a:solidFill>
                  <a:srgbClr val="1F497D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pPr fontAlgn="base"/>
              </a:p>
            </p:txBody>
          </p:sp>
        </p:grpSp>
        <p:cxnSp>
          <p:nvCxnSpPr>
            <p:cNvPr id="18" name="直接连接符 17"/>
            <p:cNvCxnSpPr/>
            <p:nvPr/>
          </p:nvCxnSpPr>
          <p:spPr bwMode="auto">
            <a:xfrm flipH="1" flipV="1">
              <a:off x="7794390" y="3212206"/>
              <a:ext cx="35" cy="1383964"/>
            </a:xfrm>
            <a:prstGeom prst="line">
              <a:avLst/>
            </a:prstGeom>
            <a:ln w="57150">
              <a:solidFill>
                <a:srgbClr val="1F49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 bwMode="auto">
            <a:xfrm flipV="1">
              <a:off x="7794389" y="3207861"/>
              <a:ext cx="358759" cy="4344"/>
            </a:xfrm>
            <a:prstGeom prst="line">
              <a:avLst/>
            </a:prstGeom>
            <a:ln w="57150">
              <a:solidFill>
                <a:srgbClr val="1F49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箭头连接符 20"/>
            <p:cNvCxnSpPr/>
            <p:nvPr/>
          </p:nvCxnSpPr>
          <p:spPr>
            <a:xfrm flipH="1" flipV="1">
              <a:off x="8871002" y="405228"/>
              <a:ext cx="0" cy="1010093"/>
            </a:xfrm>
            <a:prstGeom prst="straightConnector1">
              <a:avLst/>
            </a:prstGeom>
            <a:ln w="38100">
              <a:solidFill>
                <a:srgbClr val="1F497D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文本框 6151"/>
          <p:cNvSpPr txBox="1"/>
          <p:nvPr/>
        </p:nvSpPr>
        <p:spPr>
          <a:xfrm>
            <a:off x="3586163" y="703263"/>
            <a:ext cx="4484687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画出二次函数</a:t>
            </a:r>
            <a:r>
              <a:rPr lang="en-US" altLang="zh-CN" sz="2400" b="1" i="1">
                <a:latin typeface="Times New Roman" panose="02020603050405020304" pitchFamily="18" charset="0"/>
                <a:ea typeface="楷体" panose="02010609060101010101" pitchFamily="49" charset="-122"/>
                <a:sym typeface="宋体" panose="02010600030101010101" pitchFamily="2" charset="-122"/>
              </a:rPr>
              <a:t>y</a:t>
            </a:r>
            <a:r>
              <a:rPr lang="en-US" altLang="zh-CN" sz="2400" b="1">
                <a:latin typeface="Times New Roman" panose="02020603050405020304" pitchFamily="18" charset="0"/>
                <a:ea typeface="楷体" panose="02010609060101010101" pitchFamily="49" charset="-122"/>
                <a:sym typeface="宋体" panose="02010600030101010101" pitchFamily="2" charset="-122"/>
              </a:rPr>
              <a:t>=</a:t>
            </a:r>
            <a:r>
              <a:rPr lang="en-US" altLang="zh-CN" sz="2400" b="1" i="1">
                <a:latin typeface="Times New Roman" panose="02020603050405020304" pitchFamily="18" charset="0"/>
                <a:ea typeface="楷体" panose="02010609060101010101" pitchFamily="49" charset="-122"/>
                <a:sym typeface="宋体" panose="02010600030101010101" pitchFamily="2" charset="-122"/>
              </a:rPr>
              <a:t>ax</a:t>
            </a:r>
            <a:r>
              <a:rPr lang="en-US" altLang="zh-CN" sz="2400" b="1" baseline="30000">
                <a:latin typeface="Times New Roman" panose="02020603050405020304" pitchFamily="18" charset="0"/>
                <a:ea typeface="楷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楷体" panose="02010609060101010101" pitchFamily="49" charset="-122"/>
                <a:sym typeface="宋体" panose="02010600030101010101" pitchFamily="2" charset="-122"/>
              </a:rPr>
              <a:t>+</a:t>
            </a:r>
            <a:r>
              <a:rPr lang="en-US" altLang="zh-CN" sz="2400" b="1" i="1">
                <a:latin typeface="Times New Roman" panose="02020603050405020304" pitchFamily="18" charset="0"/>
                <a:ea typeface="楷体" panose="02010609060101010101" pitchFamily="49" charset="-122"/>
                <a:sym typeface="宋体" panose="02010600030101010101" pitchFamily="2" charset="-122"/>
              </a:rPr>
              <a:t>bx</a:t>
            </a:r>
            <a:r>
              <a:rPr lang="en-US" altLang="zh-CN" sz="2400" b="1">
                <a:latin typeface="Times New Roman" panose="02020603050405020304" pitchFamily="18" charset="0"/>
                <a:ea typeface="楷体" panose="02010609060101010101" pitchFamily="49" charset="-122"/>
                <a:sym typeface="宋体" panose="02010600030101010101" pitchFamily="2" charset="-122"/>
              </a:rPr>
              <a:t>+</a:t>
            </a:r>
            <a:r>
              <a:rPr lang="en-US" altLang="zh-CN" sz="2400" b="1" i="1">
                <a:latin typeface="Times New Roman" panose="02020603050405020304" pitchFamily="18" charset="0"/>
                <a:ea typeface="楷体" panose="02010609060101010101" pitchFamily="49" charset="-122"/>
                <a:sym typeface="宋体" panose="02010600030101010101" pitchFamily="2" charset="-122"/>
              </a:rPr>
              <a:t>c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的图象</a:t>
            </a:r>
            <a:endParaRPr lang="zh-CN" altLang="en-US" sz="2400" b="1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32770" name="组合 12"/>
          <p:cNvGrpSpPr/>
          <p:nvPr/>
        </p:nvGrpSpPr>
        <p:grpSpPr>
          <a:xfrm>
            <a:off x="685800" y="1339850"/>
            <a:ext cx="8029575" cy="2030413"/>
            <a:chOff x="541477" y="513998"/>
            <a:chExt cx="8747125" cy="2705126"/>
          </a:xfrm>
        </p:grpSpPr>
        <p:sp>
          <p:nvSpPr>
            <p:cNvPr id="32771" name="Text Box 2"/>
            <p:cNvSpPr txBox="1"/>
            <p:nvPr/>
          </p:nvSpPr>
          <p:spPr>
            <a:xfrm>
              <a:off x="541477" y="513998"/>
              <a:ext cx="8747125" cy="2705126"/>
            </a:xfrm>
            <a:prstGeom prst="rect">
              <a:avLst/>
            </a:prstGeom>
            <a:solidFill>
              <a:srgbClr val="FBFB00">
                <a:alpha val="27843"/>
              </a:srgbClr>
            </a:solidFill>
            <a:ln w="9525">
              <a:noFill/>
            </a:ln>
          </p:spPr>
          <p:txBody>
            <a:bodyPr anchor="t">
              <a:spAutoFit/>
            </a:bodyPr>
            <a:p>
              <a:pPr>
                <a:lnSpc>
                  <a:spcPct val="150000"/>
                </a:lnSpc>
              </a:pP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</a:rPr>
                <a:t>         </a:t>
              </a:r>
              <a:r>
                <a:rPr lang="zh-CN" altLang="zh-CN" sz="2800" b="1">
                  <a:latin typeface="Times New Roman" panose="02020603050405020304" pitchFamily="18" charset="0"/>
                  <a:ea typeface="楷体" panose="02010609060101010101" pitchFamily="49" charset="-122"/>
                </a:rPr>
                <a:t>我们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</a:rPr>
                <a:t>已经</a:t>
              </a:r>
              <a:r>
                <a:rPr lang="zh-CN" altLang="zh-CN" sz="2800" b="1">
                  <a:latin typeface="Times New Roman" panose="02020603050405020304" pitchFamily="18" charset="0"/>
                  <a:ea typeface="楷体" panose="02010609060101010101" pitchFamily="49" charset="-122"/>
                </a:rPr>
                <a:t>知道</a:t>
              </a:r>
              <a:r>
                <a:rPr lang="zh-CN" altLang="zh-CN" sz="28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y</a:t>
              </a:r>
              <a:r>
                <a:rPr lang="zh-CN" altLang="zh-CN" sz="2800" b="1">
                  <a:latin typeface="Times New Roman" panose="02020603050405020304" pitchFamily="18" charset="0"/>
                  <a:ea typeface="楷体" panose="02010609060101010101" pitchFamily="49" charset="-122"/>
                </a:rPr>
                <a:t>=</a:t>
              </a:r>
              <a:r>
                <a:rPr lang="zh-CN" altLang="zh-CN" sz="28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a</a:t>
              </a:r>
              <a:r>
                <a:rPr lang="zh-CN" altLang="zh-CN" sz="2800" b="1">
                  <a:latin typeface="Times New Roman" panose="02020603050405020304" pitchFamily="18" charset="0"/>
                  <a:ea typeface="楷体" panose="02010609060101010101" pitchFamily="49" charset="-122"/>
                </a:rPr>
                <a:t>(</a:t>
              </a:r>
              <a:r>
                <a:rPr lang="zh-CN" altLang="zh-CN" sz="28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x</a:t>
              </a:r>
              <a:r>
                <a:rPr lang="zh-CN" altLang="zh-CN" sz="2800" b="1">
                  <a:latin typeface="Times New Roman" panose="02020603050405020304" pitchFamily="18" charset="0"/>
                  <a:ea typeface="楷体" panose="02010609060101010101" pitchFamily="49" charset="-122"/>
                </a:rPr>
                <a:t>-</a:t>
              </a:r>
              <a:r>
                <a:rPr lang="zh-CN" altLang="zh-CN" sz="28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h</a:t>
              </a:r>
              <a:r>
                <a:rPr lang="zh-CN" altLang="zh-CN" sz="2800" b="1">
                  <a:latin typeface="Times New Roman" panose="02020603050405020304" pitchFamily="18" charset="0"/>
                  <a:ea typeface="楷体" panose="02010609060101010101" pitchFamily="49" charset="-122"/>
                </a:rPr>
                <a:t>)</a:t>
              </a:r>
              <a:r>
                <a:rPr lang="zh-CN" altLang="zh-CN" sz="2800" b="1" baseline="30000">
                  <a:latin typeface="Times New Roman" panose="02020603050405020304" pitchFamily="18" charset="0"/>
                  <a:ea typeface="楷体" panose="02010609060101010101" pitchFamily="49" charset="-122"/>
                </a:rPr>
                <a:t>2</a:t>
              </a:r>
              <a:r>
                <a:rPr lang="zh-CN" altLang="zh-CN" sz="2800" b="1">
                  <a:latin typeface="Times New Roman" panose="02020603050405020304" pitchFamily="18" charset="0"/>
                  <a:ea typeface="楷体" panose="02010609060101010101" pitchFamily="49" charset="-122"/>
                </a:rPr>
                <a:t>+</a:t>
              </a:r>
              <a:r>
                <a:rPr lang="zh-CN" altLang="zh-CN" sz="28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k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</a:rPr>
                <a:t>的图象和性质，能否利用这些知识来讨论                                    的图象和性质？</a:t>
              </a:r>
              <a:endParaRPr lang="zh-CN" altLang="zh-CN" sz="2800" b="1"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aphicFrame>
          <p:nvGraphicFramePr>
            <p:cNvPr id="32772" name="Object 10"/>
            <p:cNvGraphicFramePr/>
            <p:nvPr/>
          </p:nvGraphicFramePr>
          <p:xfrm>
            <a:off x="4550985" y="1452251"/>
            <a:ext cx="3423951" cy="8804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1" imgW="1118235" imgH="393700" progId="Equation.DSMT4">
                    <p:embed/>
                  </p:oleObj>
                </mc:Choice>
                <mc:Fallback>
                  <p:oleObj name="" r:id="rId1" imgW="1118235" imgH="393700" progId="Equation.DSMT4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550985" y="1452251"/>
                          <a:ext cx="3423951" cy="88043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2773" name="组合 15"/>
          <p:cNvGrpSpPr/>
          <p:nvPr/>
        </p:nvGrpSpPr>
        <p:grpSpPr>
          <a:xfrm>
            <a:off x="852488" y="3249613"/>
            <a:ext cx="7862887" cy="1281112"/>
            <a:chOff x="470253" y="3205222"/>
            <a:chExt cx="7341145" cy="1707506"/>
          </a:xfrm>
        </p:grpSpPr>
        <p:sp>
          <p:nvSpPr>
            <p:cNvPr id="32774" name="TextBox 13"/>
            <p:cNvSpPr txBox="1"/>
            <p:nvPr/>
          </p:nvSpPr>
          <p:spPr>
            <a:xfrm>
              <a:off x="470253" y="3311804"/>
              <a:ext cx="7341145" cy="160092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lnSpc>
                  <a:spcPct val="150000"/>
                </a:lnSpc>
              </a:pP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【思考</a:t>
              </a:r>
              <a:r>
                <a:rPr lang="en-US" altLang="zh-CN" sz="2400" b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1</a:t>
              </a: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】</a:t>
              </a:r>
              <a:r>
                <a:rPr lang="zh-CN" altLang="en-US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怎样将                                        化成</a:t>
              </a:r>
              <a:r>
                <a:rPr lang="en-US" altLang="zh-CN" sz="24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y</a:t>
              </a:r>
              <a:r>
                <a:rPr lang="en-US" altLang="zh-CN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=</a:t>
              </a:r>
              <a:r>
                <a:rPr lang="en-US" altLang="zh-CN" sz="24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a</a:t>
              </a:r>
              <a:r>
                <a:rPr lang="en-US" altLang="zh-CN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(</a:t>
              </a:r>
              <a:r>
                <a:rPr lang="en-US" altLang="zh-CN" sz="24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x</a:t>
              </a:r>
              <a:r>
                <a:rPr lang="en-US" altLang="zh-CN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-</a:t>
              </a:r>
              <a:r>
                <a:rPr lang="en-US" altLang="zh-CN" sz="24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h</a:t>
              </a:r>
              <a:r>
                <a:rPr lang="en-US" altLang="zh-CN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)</a:t>
              </a:r>
              <a:r>
                <a:rPr lang="en-US" altLang="zh-CN" sz="2400" b="1" baseline="30000">
                  <a:latin typeface="Times New Roman" panose="02020603050405020304" pitchFamily="18" charset="0"/>
                  <a:ea typeface="楷体" panose="02010609060101010101" pitchFamily="49" charset="-122"/>
                </a:rPr>
                <a:t>2</a:t>
              </a:r>
              <a:r>
                <a:rPr lang="en-US" altLang="zh-CN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+</a:t>
              </a:r>
              <a:r>
                <a:rPr lang="en-US" altLang="zh-CN" sz="24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k</a:t>
              </a:r>
              <a:r>
                <a:rPr lang="zh-CN" altLang="en-US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的形式？</a:t>
              </a:r>
              <a:endParaRPr lang="zh-CN" altLang="en-US" sz="2400" b="1"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aphicFrame>
          <p:nvGraphicFramePr>
            <p:cNvPr id="32775" name="Object 11"/>
            <p:cNvGraphicFramePr/>
            <p:nvPr/>
          </p:nvGraphicFramePr>
          <p:xfrm>
            <a:off x="2749270" y="3205222"/>
            <a:ext cx="2783110" cy="11070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9" name="" r:id="rId3" imgW="1118235" imgH="393700" progId="Equation.DSMT4">
                    <p:embed/>
                  </p:oleObj>
                </mc:Choice>
                <mc:Fallback>
                  <p:oleObj name="" r:id="rId3" imgW="1118235" imgH="393700" progId="Equation.DSMT4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749270" y="3205222"/>
                          <a:ext cx="2783110" cy="110709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2776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Times New Roman" panose="02020603050405020304" pitchFamily="18" charset="0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32777" name="组合 18"/>
          <p:cNvGrpSpPr/>
          <p:nvPr/>
        </p:nvGrpSpPr>
        <p:grpSpPr>
          <a:xfrm>
            <a:off x="1660525" y="746125"/>
            <a:ext cx="1712913" cy="428625"/>
            <a:chOff x="2056130" y="684067"/>
            <a:chExt cx="2021840" cy="485831"/>
          </a:xfrm>
        </p:grpSpPr>
        <p:sp>
          <p:nvSpPr>
            <p:cNvPr id="18" name="圆角矩形 17"/>
            <p:cNvSpPr/>
            <p:nvPr/>
          </p:nvSpPr>
          <p:spPr>
            <a:xfrm>
              <a:off x="2213530" y="684067"/>
              <a:ext cx="1864440" cy="453442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1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32779" name="矩形 1"/>
            <p:cNvSpPr/>
            <p:nvPr/>
          </p:nvSpPr>
          <p:spPr>
            <a:xfrm>
              <a:off x="2056130" y="731692"/>
              <a:ext cx="2021840" cy="4382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lnSpc>
                  <a:spcPct val="80000"/>
                </a:lnSpc>
              </a:pPr>
              <a:r>
                <a:rPr lang="zh-CN" altLang="en-US" sz="240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知识点 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1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 spd="slow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074" name="Object 11"/>
          <p:cNvGraphicFramePr/>
          <p:nvPr/>
        </p:nvGraphicFramePr>
        <p:xfrm>
          <a:off x="2930525" y="1219200"/>
          <a:ext cx="2095500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1118235" imgH="393700" progId="Equation.DSMT4">
                  <p:embed/>
                </p:oleObj>
              </mc:Choice>
              <mc:Fallback>
                <p:oleObj name="" r:id="rId1" imgW="1118235" imgH="3937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930525" y="1219200"/>
                        <a:ext cx="2095500" cy="676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9" name="TextBox 11"/>
          <p:cNvSpPr txBox="1"/>
          <p:nvPr/>
        </p:nvSpPr>
        <p:spPr>
          <a:xfrm>
            <a:off x="1165225" y="1374775"/>
            <a:ext cx="1249363" cy="414338"/>
          </a:xfrm>
          <a:prstGeom prst="rect">
            <a:avLst/>
          </a:prstGeom>
          <a:solidFill>
            <a:srgbClr val="D9D9D9"/>
          </a:solidFill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配方可得</a:t>
            </a:r>
            <a:endParaRPr lang="zh-CN" altLang="en-US" sz="21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075" name="Object 12"/>
          <p:cNvGraphicFramePr/>
          <p:nvPr/>
        </p:nvGraphicFramePr>
        <p:xfrm>
          <a:off x="3128963" y="2487613"/>
          <a:ext cx="3211512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3" imgW="1713865" imgH="393700" progId="Equation.DSMT4">
                  <p:embed/>
                </p:oleObj>
              </mc:Choice>
              <mc:Fallback>
                <p:oleObj name="" r:id="rId3" imgW="1713865" imgH="393700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28963" y="2487613"/>
                        <a:ext cx="3211512" cy="676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Object 13"/>
          <p:cNvGraphicFramePr/>
          <p:nvPr/>
        </p:nvGraphicFramePr>
        <p:xfrm>
          <a:off x="3125788" y="1868488"/>
          <a:ext cx="2190750" cy="674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5" imgW="1169035" imgH="393700" progId="Equation.DSMT4">
                  <p:embed/>
                </p:oleObj>
              </mc:Choice>
              <mc:Fallback>
                <p:oleObj name="" r:id="rId5" imgW="1169035" imgH="393700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125788" y="1868488"/>
                        <a:ext cx="2190750" cy="674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7" name="Object 17"/>
          <p:cNvGraphicFramePr/>
          <p:nvPr/>
        </p:nvGraphicFramePr>
        <p:xfrm>
          <a:off x="3116263" y="3162300"/>
          <a:ext cx="3378200" cy="674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7" imgW="1802765" imgH="393700" progId="Equation.DSMT4">
                  <p:embed/>
                </p:oleObj>
              </mc:Choice>
              <mc:Fallback>
                <p:oleObj name="" r:id="rId7" imgW="1802765" imgH="3937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16263" y="3162300"/>
                        <a:ext cx="3378200" cy="674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8" name="Object 18"/>
          <p:cNvGraphicFramePr/>
          <p:nvPr/>
        </p:nvGraphicFramePr>
        <p:xfrm>
          <a:off x="3092450" y="3763963"/>
          <a:ext cx="1951038" cy="674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9" imgW="1042035" imgH="393700" progId="Equation.DSMT4">
                  <p:embed/>
                </p:oleObj>
              </mc:Choice>
              <mc:Fallback>
                <p:oleObj name="" r:id="rId9" imgW="1042035" imgH="3937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092450" y="3763963"/>
                        <a:ext cx="1951038" cy="674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9" name="Object 19"/>
          <p:cNvGraphicFramePr/>
          <p:nvPr/>
        </p:nvGraphicFramePr>
        <p:xfrm>
          <a:off x="3067050" y="4365625"/>
          <a:ext cx="1833563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1" imgW="978535" imgH="393700" progId="Equation.DSMT4">
                  <p:embed/>
                </p:oleObj>
              </mc:Choice>
              <mc:Fallback>
                <p:oleObj name="" r:id="rId11" imgW="978535" imgH="3937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067050" y="4365625"/>
                        <a:ext cx="1833563" cy="676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258" name="TextBox 22"/>
          <p:cNvSpPr txBox="1"/>
          <p:nvPr/>
        </p:nvSpPr>
        <p:spPr>
          <a:xfrm>
            <a:off x="5981700" y="1276350"/>
            <a:ext cx="2819400" cy="1247775"/>
          </a:xfrm>
          <a:prstGeom prst="rect">
            <a:avLst/>
          </a:prstGeom>
          <a:solidFill>
            <a:srgbClr val="D9D9D9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想一想：配方的方法及步骤是什么？</a:t>
            </a:r>
            <a:endParaRPr lang="zh-CN" altLang="en-US" sz="24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3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25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26" name="矩形 2"/>
          <p:cNvSpPr/>
          <p:nvPr/>
        </p:nvSpPr>
        <p:spPr>
          <a:xfrm>
            <a:off x="719138" y="641350"/>
            <a:ext cx="7502525" cy="4619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怎样将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                    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化成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sz="24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k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的形式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34827" name="Object 11"/>
          <p:cNvGraphicFramePr/>
          <p:nvPr/>
        </p:nvGraphicFramePr>
        <p:xfrm>
          <a:off x="1731963" y="457200"/>
          <a:ext cx="2979737" cy="83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3" imgW="1118235" imgH="393700" progId="Equation.DSMT4">
                  <p:embed/>
                </p:oleObj>
              </mc:Choice>
              <mc:Fallback>
                <p:oleObj name="" r:id="rId13" imgW="1118235" imgH="39370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731963" y="457200"/>
                        <a:ext cx="2979737" cy="830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/>
      <p:bldP spid="532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AutoShape 2"/>
          <p:cNvSpPr/>
          <p:nvPr/>
        </p:nvSpPr>
        <p:spPr>
          <a:xfrm>
            <a:off x="1044575" y="1476375"/>
            <a:ext cx="1025525" cy="2054225"/>
          </a:xfrm>
          <a:prstGeom prst="downArrow">
            <a:avLst>
              <a:gd name="adj1" fmla="val 50000"/>
              <a:gd name="adj2" fmla="val 50058"/>
            </a:avLst>
          </a:prstGeom>
          <a:solidFill>
            <a:schemeClr val="accent2"/>
          </a:solidFill>
          <a:ln w="3810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pPr algn="ctr"/>
            <a:r>
              <a:rPr lang="zh-CN" altLang="en-US" b="1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配方</a:t>
            </a:r>
            <a:endParaRPr lang="zh-CN" altLang="en-US" b="1">
              <a:solidFill>
                <a:schemeClr val="tx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35842" name="对象 4"/>
          <p:cNvGraphicFramePr>
            <a:graphicFrameLocks noChangeAspect="1"/>
          </p:cNvGraphicFramePr>
          <p:nvPr/>
        </p:nvGraphicFramePr>
        <p:xfrm>
          <a:off x="1123950" y="695325"/>
          <a:ext cx="2155825" cy="684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1127125" imgH="396875" progId="Equations">
                  <p:embed/>
                </p:oleObj>
              </mc:Choice>
              <mc:Fallback>
                <p:oleObj name="" r:id="rId1" imgW="1127125" imgH="396875" progId="Equations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23950" y="695325"/>
                        <a:ext cx="2155825" cy="684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3" name="Text Box 13"/>
          <p:cNvSpPr txBox="1"/>
          <p:nvPr/>
        </p:nvSpPr>
        <p:spPr>
          <a:xfrm>
            <a:off x="3948113" y="2343150"/>
            <a:ext cx="19494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Text Box 14"/>
          <p:cNvSpPr txBox="1"/>
          <p:nvPr/>
        </p:nvSpPr>
        <p:spPr>
          <a:xfrm>
            <a:off x="2978150" y="1379538"/>
            <a:ext cx="5056188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(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1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)“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提”：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提出二次项系数；</a:t>
            </a:r>
            <a:endParaRPr lang="zh-CN" altLang="en-US" sz="28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1" name="Text Box 15"/>
          <p:cNvSpPr txBox="1"/>
          <p:nvPr/>
        </p:nvSpPr>
        <p:spPr>
          <a:xfrm>
            <a:off x="2952750" y="1933575"/>
            <a:ext cx="5916613" cy="5238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(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)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配”：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括号内配成完全平方；</a:t>
            </a:r>
            <a:endParaRPr lang="zh-CN" altLang="en-US" sz="28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2" name="Text Box 16"/>
          <p:cNvSpPr txBox="1"/>
          <p:nvPr/>
        </p:nvSpPr>
        <p:spPr>
          <a:xfrm>
            <a:off x="2952750" y="2535238"/>
            <a:ext cx="4154488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(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)“化”：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化成顶点式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.</a:t>
            </a:r>
            <a:endParaRPr lang="zh-CN" altLang="en-US" sz="2800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3" name="Text Box 17"/>
          <p:cNvSpPr txBox="1"/>
          <p:nvPr/>
        </p:nvSpPr>
        <p:spPr>
          <a:xfrm>
            <a:off x="3406775" y="3213100"/>
            <a:ext cx="5187950" cy="1384300"/>
          </a:xfrm>
          <a:prstGeom prst="rect">
            <a:avLst/>
          </a:prstGeom>
          <a:solidFill>
            <a:srgbClr val="D4FB57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【提示】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配方后的表达式通常称为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配方式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或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顶点式</a:t>
            </a:r>
            <a:r>
              <a:rPr lang="en-US" altLang="zh-CN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en-US" altLang="zh-CN" sz="2800" b="1" u="sng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14" name="对象 1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74700" y="3532188"/>
          <a:ext cx="1676400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3" imgW="1071245" imgH="394970" progId="Equations">
                  <p:embed/>
                </p:oleObj>
              </mc:Choice>
              <mc:Fallback>
                <p:oleObj name="" r:id="rId3" imgW="1071245" imgH="394970" progId="Equations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74700" y="3532188"/>
                        <a:ext cx="1676400" cy="61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9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" fill="hold"/>
                                        <p:tgtEl>
                                          <p:spTgt spid="1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6865" name="组合 10"/>
          <p:cNvGrpSpPr/>
          <p:nvPr/>
        </p:nvGrpSpPr>
        <p:grpSpPr>
          <a:xfrm>
            <a:off x="450850" y="582613"/>
            <a:ext cx="8218488" cy="588962"/>
            <a:chOff x="179702" y="523334"/>
            <a:chExt cx="10957740" cy="782678"/>
          </a:xfrm>
        </p:grpSpPr>
        <p:sp>
          <p:nvSpPr>
            <p:cNvPr id="36866" name="TextBox 3"/>
            <p:cNvSpPr txBox="1"/>
            <p:nvPr/>
          </p:nvSpPr>
          <p:spPr>
            <a:xfrm>
              <a:off x="179702" y="607918"/>
              <a:ext cx="10957740" cy="6135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【思考</a:t>
              </a:r>
              <a:r>
                <a:rPr lang="en-US" altLang="zh-CN" sz="2400" b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】</a:t>
              </a:r>
              <a:r>
                <a:rPr lang="zh-CN" altLang="en-US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你能说出                          的对称轴及顶点坐标吗？</a:t>
              </a:r>
              <a:endParaRPr lang="zh-CN" altLang="en-US" sz="2400" b="1"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aphicFrame>
          <p:nvGraphicFramePr>
            <p:cNvPr id="36867" name="Object 4"/>
            <p:cNvGraphicFramePr/>
            <p:nvPr/>
          </p:nvGraphicFramePr>
          <p:xfrm>
            <a:off x="4036228" y="523334"/>
            <a:ext cx="2291166" cy="7826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9" name="" r:id="rId1" imgW="1066800" imgH="393700" progId="Equation.DSMT4">
                    <p:embed/>
                  </p:oleObj>
                </mc:Choice>
                <mc:Fallback>
                  <p:oleObj name="" r:id="rId1" imgW="1066800" imgH="393700" progId="Equation.DSMT4">
                    <p:embed/>
                    <p:pic>
                      <p:nvPicPr>
                        <p:cNvPr id="0" name="图片 3088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036228" y="523334"/>
                          <a:ext cx="2291166" cy="78267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103" name="TextBox 6"/>
          <p:cNvSpPr txBox="1"/>
          <p:nvPr/>
        </p:nvSpPr>
        <p:spPr>
          <a:xfrm>
            <a:off x="885825" y="1192213"/>
            <a:ext cx="6238875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答：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对称轴是直线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6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顶点坐标是（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6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，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3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）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.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仿宋" panose="02010609060101010101" pitchFamily="49" charset="-122"/>
            </a:endParaRPr>
          </a:p>
        </p:txBody>
      </p:sp>
      <p:grpSp>
        <p:nvGrpSpPr>
          <p:cNvPr id="36869" name="组合 11"/>
          <p:cNvGrpSpPr/>
          <p:nvPr/>
        </p:nvGrpSpPr>
        <p:grpSpPr>
          <a:xfrm>
            <a:off x="450850" y="1654175"/>
            <a:ext cx="8259763" cy="1200150"/>
            <a:chOff x="179512" y="2182453"/>
            <a:chExt cx="11013943" cy="1601085"/>
          </a:xfrm>
        </p:grpSpPr>
        <p:sp>
          <p:nvSpPr>
            <p:cNvPr id="36870" name="TextBox 8"/>
            <p:cNvSpPr txBox="1"/>
            <p:nvPr/>
          </p:nvSpPr>
          <p:spPr>
            <a:xfrm>
              <a:off x="179512" y="2182453"/>
              <a:ext cx="11013943" cy="160108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lnSpc>
                  <a:spcPct val="150000"/>
                </a:lnSpc>
              </a:pP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【思考</a:t>
              </a:r>
              <a:r>
                <a:rPr lang="en-US" altLang="zh-CN" sz="2400" b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】</a:t>
              </a:r>
              <a:r>
                <a:rPr lang="zh-CN" altLang="en-US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二次函数                         可以看作是由              怎样平移得到的？</a:t>
              </a:r>
              <a:endParaRPr lang="zh-CN" altLang="en-US" sz="2400" b="1"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aphicFrame>
          <p:nvGraphicFramePr>
            <p:cNvPr id="36871" name="Object 6"/>
            <p:cNvGraphicFramePr/>
            <p:nvPr/>
          </p:nvGraphicFramePr>
          <p:xfrm>
            <a:off x="3890289" y="2182453"/>
            <a:ext cx="2359557" cy="8099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3" imgW="1067435" imgH="393700" progId="Equation.DSMT4">
                    <p:embed/>
                  </p:oleObj>
                </mc:Choice>
                <mc:Fallback>
                  <p:oleObj name="" r:id="rId3" imgW="1067435" imgH="393700" progId="Equation.DSMT4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890289" y="2182453"/>
                          <a:ext cx="2359557" cy="80992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872" name="Object 7"/>
            <p:cNvGraphicFramePr/>
            <p:nvPr/>
          </p:nvGraphicFramePr>
          <p:xfrm>
            <a:off x="8883170" y="2182453"/>
            <a:ext cx="1331912" cy="90011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5" imgW="533400" imgH="393700" progId="Equation.DSMT4">
                    <p:embed/>
                  </p:oleObj>
                </mc:Choice>
                <mc:Fallback>
                  <p:oleObj name="" r:id="rId5" imgW="533400" imgH="393700" progId="Equation.DSMT4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8883170" y="2182453"/>
                          <a:ext cx="1331912" cy="90011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105" name="TextBox 12"/>
          <p:cNvSpPr txBox="1"/>
          <p:nvPr/>
        </p:nvSpPr>
        <p:spPr>
          <a:xfrm>
            <a:off x="885825" y="2822575"/>
            <a:ext cx="7391400" cy="20129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答：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平移方法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：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仿宋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    </a:t>
            </a:r>
            <a:r>
              <a:rPr lang="zh-CN" altLang="en-US" sz="2400" b="1">
                <a:latin typeface="Times New Roman" panose="02020603050405020304" pitchFamily="18" charset="0"/>
                <a:ea typeface="仿宋" panose="02010609060101010101" pitchFamily="49" charset="-122"/>
              </a:rPr>
              <a:t>先向上平移</a:t>
            </a:r>
            <a:r>
              <a:rPr lang="en-US" altLang="zh-CN" sz="2400" b="1">
                <a:latin typeface="Times New Roman" panose="02020603050405020304" pitchFamily="18" charset="0"/>
                <a:ea typeface="仿宋" panose="02010609060101010101" pitchFamily="49" charset="-122"/>
              </a:rPr>
              <a:t>3</a:t>
            </a:r>
            <a:r>
              <a:rPr lang="zh-CN" altLang="en-US" sz="2400" b="1">
                <a:latin typeface="Times New Roman" panose="02020603050405020304" pitchFamily="18" charset="0"/>
                <a:ea typeface="仿宋" panose="02010609060101010101" pitchFamily="49" charset="-122"/>
              </a:rPr>
              <a:t>个单位，再向右平移</a:t>
            </a:r>
            <a:r>
              <a:rPr lang="en-US" altLang="zh-CN" sz="2400" b="1">
                <a:latin typeface="Times New Roman" panose="02020603050405020304" pitchFamily="18" charset="0"/>
                <a:ea typeface="仿宋" panose="02010609060101010101" pitchFamily="49" charset="-122"/>
              </a:rPr>
              <a:t>6</a:t>
            </a:r>
            <a:r>
              <a:rPr lang="zh-CN" altLang="en-US" sz="2400" b="1">
                <a:latin typeface="Times New Roman" panose="02020603050405020304" pitchFamily="18" charset="0"/>
                <a:ea typeface="仿宋" panose="02010609060101010101" pitchFamily="49" charset="-122"/>
              </a:rPr>
              <a:t>个单位得到的；</a:t>
            </a:r>
            <a:endParaRPr lang="zh-CN" altLang="en-US" sz="2400" b="1">
              <a:latin typeface="Times New Roman" panose="02020603050405020304" pitchFamily="18" charset="0"/>
              <a:ea typeface="仿宋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    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平移方法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：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仿宋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    </a:t>
            </a:r>
            <a:r>
              <a:rPr lang="zh-CN" altLang="en-US" sz="2400" b="1">
                <a:latin typeface="Times New Roman" panose="02020603050405020304" pitchFamily="18" charset="0"/>
                <a:ea typeface="仿宋" panose="02010609060101010101" pitchFamily="49" charset="-122"/>
              </a:rPr>
              <a:t>先向右平移</a:t>
            </a:r>
            <a:r>
              <a:rPr lang="en-US" altLang="zh-CN" sz="2400" b="1">
                <a:latin typeface="Times New Roman" panose="02020603050405020304" pitchFamily="18" charset="0"/>
                <a:ea typeface="仿宋" panose="02010609060101010101" pitchFamily="49" charset="-122"/>
              </a:rPr>
              <a:t>6</a:t>
            </a:r>
            <a:r>
              <a:rPr lang="zh-CN" altLang="en-US" sz="2400" b="1">
                <a:latin typeface="Times New Roman" panose="02020603050405020304" pitchFamily="18" charset="0"/>
                <a:ea typeface="仿宋" panose="02010609060101010101" pitchFamily="49" charset="-122"/>
              </a:rPr>
              <a:t>个单位，再向上平移</a:t>
            </a:r>
            <a:r>
              <a:rPr lang="en-US" altLang="zh-CN" sz="2400" b="1">
                <a:latin typeface="Times New Roman" panose="02020603050405020304" pitchFamily="18" charset="0"/>
                <a:ea typeface="仿宋" panose="02010609060101010101" pitchFamily="49" charset="-122"/>
              </a:rPr>
              <a:t>3</a:t>
            </a:r>
            <a:r>
              <a:rPr lang="zh-CN" altLang="en-US" sz="2400" b="1">
                <a:latin typeface="Times New Roman" panose="02020603050405020304" pitchFamily="18" charset="0"/>
                <a:ea typeface="仿宋" panose="02010609060101010101" pitchFamily="49" charset="-122"/>
              </a:rPr>
              <a:t>个单位得到的</a:t>
            </a:r>
            <a:r>
              <a:rPr lang="en-US" altLang="zh-CN" sz="2400" b="1">
                <a:latin typeface="Times New Roman" panose="02020603050405020304" pitchFamily="18" charset="0"/>
                <a:ea typeface="仿宋" panose="02010609060101010101" pitchFamily="49" charset="-122"/>
              </a:rPr>
              <a:t>.</a:t>
            </a:r>
            <a:endParaRPr lang="en-US" altLang="zh-CN" sz="2400" b="1">
              <a:latin typeface="Times New Roman" panose="02020603050405020304" pitchFamily="18" charset="0"/>
              <a:ea typeface="仿宋" panose="02010609060101010101" pitchFamily="49" charset="-122"/>
            </a:endParaRPr>
          </a:p>
        </p:txBody>
      </p:sp>
      <p:sp>
        <p:nvSpPr>
          <p:cNvPr id="36874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Times New Roman" panose="02020603050405020304" pitchFamily="18" charset="0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05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05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05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05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105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>
                                            <p:txEl>
                                              <p:charRg st="9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05">
                                            <p:txEl>
                                              <p:charRg st="9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05">
                                            <p:txEl>
                                              <p:charRg st="9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05">
                                            <p:txEl>
                                              <p:charRg st="9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05">
                                            <p:txEl>
                                              <p:charRg st="9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105">
                                            <p:txEl>
                                              <p:charRg st="9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>
                                            <p:txEl>
                                              <p:charRg st="37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05">
                                            <p:txEl>
                                              <p:charRg st="37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05">
                                            <p:txEl>
                                              <p:charRg st="37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105">
                                            <p:txEl>
                                              <p:charRg st="37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05">
                                            <p:txEl>
                                              <p:charRg st="37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105">
                                            <p:txEl>
                                              <p:charRg st="37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>
                                            <p:txEl>
                                              <p:charRg st="48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105">
                                            <p:txEl>
                                              <p:charRg st="48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105">
                                            <p:txEl>
                                              <p:charRg st="48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05">
                                            <p:txEl>
                                              <p:charRg st="48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05">
                                            <p:txEl>
                                              <p:charRg st="48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105">
                                            <p:txEl>
                                              <p:charRg st="48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/>
      <p:bldP spid="4105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TextBox 2"/>
          <p:cNvSpPr txBox="1"/>
          <p:nvPr/>
        </p:nvSpPr>
        <p:spPr>
          <a:xfrm>
            <a:off x="873125" y="468313"/>
            <a:ext cx="7299325" cy="646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【思考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】</a:t>
            </a:r>
            <a:r>
              <a:rPr lang="zh-CN" altLang="en-US" sz="210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b="1">
                <a:latin typeface="Times New Roman" panose="02020603050405020304" pitchFamily="18" charset="0"/>
                <a:ea typeface="楷体" panose="02010609060101010101" pitchFamily="49" charset="-122"/>
              </a:rPr>
              <a:t>如何画二次函数                             的图象？</a:t>
            </a:r>
            <a:endParaRPr lang="zh-CN" altLang="en-US" sz="2400" b="1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aphicFrame>
        <p:nvGraphicFramePr>
          <p:cNvPr id="38914" name="Object 3"/>
          <p:cNvGraphicFramePr/>
          <p:nvPr/>
        </p:nvGraphicFramePr>
        <p:xfrm>
          <a:off x="4684713" y="468313"/>
          <a:ext cx="2093912" cy="674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118235" imgH="393700" progId="Equation.DSMT4">
                  <p:embed/>
                </p:oleObj>
              </mc:Choice>
              <mc:Fallback>
                <p:oleObj name="" r:id="rId1" imgW="1118235" imgH="3937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684713" y="468313"/>
                        <a:ext cx="2093912" cy="674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64"/>
          <p:cNvGrpSpPr/>
          <p:nvPr/>
        </p:nvGrpSpPr>
        <p:grpSpPr>
          <a:xfrm>
            <a:off x="1420813" y="1201738"/>
            <a:ext cx="6372225" cy="968375"/>
            <a:chOff x="295" y="448"/>
            <a:chExt cx="5352" cy="814"/>
          </a:xfrm>
        </p:grpSpPr>
        <p:sp>
          <p:nvSpPr>
            <p:cNvPr id="38916" name="Rectangle 65"/>
            <p:cNvSpPr/>
            <p:nvPr/>
          </p:nvSpPr>
          <p:spPr>
            <a:xfrm>
              <a:off x="1377" y="855"/>
              <a:ext cx="415" cy="407"/>
            </a:xfrm>
            <a:prstGeom prst="rect">
              <a:avLst/>
            </a:prstGeom>
            <a:solidFill>
              <a:srgbClr val="FFFF99"/>
            </a:solidFill>
            <a:ln w="9525">
              <a:noFill/>
            </a:ln>
          </p:spPr>
          <p:txBody>
            <a:bodyPr anchor="ctr"/>
            <a:p>
              <a:pPr marL="342900" indent="-342900"/>
              <a:r>
                <a:rPr lang="en-US" altLang="zh-CN" b="1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…</a:t>
              </a:r>
              <a:endPara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17" name="Rectangle 66"/>
            <p:cNvSpPr/>
            <p:nvPr/>
          </p:nvSpPr>
          <p:spPr>
            <a:xfrm>
              <a:off x="1377" y="448"/>
              <a:ext cx="415" cy="407"/>
            </a:xfrm>
            <a:prstGeom prst="rect">
              <a:avLst/>
            </a:prstGeom>
            <a:solidFill>
              <a:srgbClr val="99FF99"/>
            </a:solidFill>
            <a:ln w="9525">
              <a:noFill/>
            </a:ln>
          </p:spPr>
          <p:txBody>
            <a:bodyPr anchor="ctr"/>
            <a:p>
              <a:pPr marL="342900" indent="-342900"/>
              <a:r>
                <a:rPr lang="en-US" altLang="zh-CN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…</a:t>
              </a:r>
              <a:endParaRPr lang="en-US" altLang="zh-CN" b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18" name="Rectangle 67"/>
            <p:cNvSpPr/>
            <p:nvPr/>
          </p:nvSpPr>
          <p:spPr>
            <a:xfrm>
              <a:off x="5220" y="855"/>
              <a:ext cx="427" cy="407"/>
            </a:xfrm>
            <a:prstGeom prst="rect">
              <a:avLst/>
            </a:prstGeom>
            <a:solidFill>
              <a:srgbClr val="FFFF99"/>
            </a:solidFill>
            <a:ln w="9525">
              <a:noFill/>
            </a:ln>
          </p:spPr>
          <p:txBody>
            <a:bodyPr anchor="ctr"/>
            <a:p>
              <a:pPr marL="342900" indent="-342900" algn="ctr"/>
              <a:endParaRPr lang="zh-CN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19" name="Rectangle 68"/>
            <p:cNvSpPr/>
            <p:nvPr/>
          </p:nvSpPr>
          <p:spPr>
            <a:xfrm>
              <a:off x="4793" y="855"/>
              <a:ext cx="427" cy="407"/>
            </a:xfrm>
            <a:prstGeom prst="rect">
              <a:avLst/>
            </a:prstGeom>
            <a:solidFill>
              <a:srgbClr val="FFFF99"/>
            </a:solidFill>
            <a:ln w="9525">
              <a:noFill/>
            </a:ln>
          </p:spPr>
          <p:txBody>
            <a:bodyPr anchor="ctr"/>
            <a:p>
              <a:pPr marL="342900" indent="-342900" algn="ctr"/>
              <a:r>
                <a:rPr lang="en-US" altLang="zh-CN" b="1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…</a:t>
              </a:r>
              <a:endPara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20" name="Rectangle 69"/>
            <p:cNvSpPr/>
            <p:nvPr/>
          </p:nvSpPr>
          <p:spPr>
            <a:xfrm>
              <a:off x="4366" y="855"/>
              <a:ext cx="427" cy="407"/>
            </a:xfrm>
            <a:prstGeom prst="rect">
              <a:avLst/>
            </a:prstGeom>
            <a:solidFill>
              <a:srgbClr val="FFFF99"/>
            </a:solidFill>
            <a:ln w="9525">
              <a:noFill/>
            </a:ln>
          </p:spPr>
          <p:txBody>
            <a:bodyPr anchor="ctr"/>
            <a:p>
              <a:pPr marL="342900" indent="-342900" algn="ctr"/>
              <a:endParaRPr lang="zh-CN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21" name="Rectangle 70"/>
            <p:cNvSpPr/>
            <p:nvPr/>
          </p:nvSpPr>
          <p:spPr>
            <a:xfrm>
              <a:off x="3939" y="855"/>
              <a:ext cx="427" cy="407"/>
            </a:xfrm>
            <a:prstGeom prst="rect">
              <a:avLst/>
            </a:prstGeom>
            <a:solidFill>
              <a:srgbClr val="FFFF99"/>
            </a:solidFill>
            <a:ln w="9525">
              <a:noFill/>
            </a:ln>
          </p:spPr>
          <p:txBody>
            <a:bodyPr anchor="ctr"/>
            <a:p>
              <a:pPr marL="342900" indent="-342900" algn="ctr"/>
              <a:endParaRPr lang="zh-CN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22" name="Rectangle 71"/>
            <p:cNvSpPr/>
            <p:nvPr/>
          </p:nvSpPr>
          <p:spPr>
            <a:xfrm>
              <a:off x="3512" y="855"/>
              <a:ext cx="427" cy="407"/>
            </a:xfrm>
            <a:prstGeom prst="rect">
              <a:avLst/>
            </a:prstGeom>
            <a:solidFill>
              <a:srgbClr val="FFFF99"/>
            </a:solidFill>
            <a:ln w="9525">
              <a:noFill/>
            </a:ln>
          </p:spPr>
          <p:txBody>
            <a:bodyPr anchor="ctr"/>
            <a:p>
              <a:pPr marL="342900" indent="-342900" algn="ctr"/>
              <a:endParaRPr lang="zh-CN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23" name="Rectangle 72"/>
            <p:cNvSpPr/>
            <p:nvPr/>
          </p:nvSpPr>
          <p:spPr>
            <a:xfrm>
              <a:off x="3085" y="855"/>
              <a:ext cx="427" cy="407"/>
            </a:xfrm>
            <a:prstGeom prst="rect">
              <a:avLst/>
            </a:prstGeom>
            <a:solidFill>
              <a:srgbClr val="FFFF99"/>
            </a:solidFill>
            <a:ln w="9525">
              <a:noFill/>
            </a:ln>
          </p:spPr>
          <p:txBody>
            <a:bodyPr anchor="ctr"/>
            <a:p>
              <a:pPr marL="342900" indent="-342900" algn="ctr"/>
              <a:endParaRPr lang="zh-CN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24" name="Rectangle 73"/>
            <p:cNvSpPr/>
            <p:nvPr/>
          </p:nvSpPr>
          <p:spPr>
            <a:xfrm>
              <a:off x="2658" y="855"/>
              <a:ext cx="427" cy="407"/>
            </a:xfrm>
            <a:prstGeom prst="rect">
              <a:avLst/>
            </a:prstGeom>
            <a:solidFill>
              <a:srgbClr val="FFFF99"/>
            </a:solidFill>
            <a:ln w="9525">
              <a:noFill/>
            </a:ln>
          </p:spPr>
          <p:txBody>
            <a:bodyPr anchor="ctr"/>
            <a:p>
              <a:pPr marL="342900" indent="-342900" algn="ctr"/>
              <a:endParaRPr lang="zh-CN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25" name="Rectangle 74"/>
            <p:cNvSpPr/>
            <p:nvPr/>
          </p:nvSpPr>
          <p:spPr>
            <a:xfrm>
              <a:off x="2231" y="855"/>
              <a:ext cx="427" cy="407"/>
            </a:xfrm>
            <a:prstGeom prst="rect">
              <a:avLst/>
            </a:prstGeom>
            <a:solidFill>
              <a:srgbClr val="FFFF99"/>
            </a:solidFill>
            <a:ln w="9525">
              <a:noFill/>
            </a:ln>
          </p:spPr>
          <p:txBody>
            <a:bodyPr anchor="ctr"/>
            <a:p>
              <a:pPr marL="342900" indent="-342900" algn="ctr"/>
              <a:endParaRPr lang="zh-CN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26" name="Rectangle 75"/>
            <p:cNvSpPr/>
            <p:nvPr/>
          </p:nvSpPr>
          <p:spPr>
            <a:xfrm>
              <a:off x="1792" y="855"/>
              <a:ext cx="439" cy="407"/>
            </a:xfrm>
            <a:prstGeom prst="rect">
              <a:avLst/>
            </a:prstGeom>
            <a:solidFill>
              <a:srgbClr val="FFFF99"/>
            </a:solidFill>
            <a:ln w="9525">
              <a:noFill/>
            </a:ln>
          </p:spPr>
          <p:txBody>
            <a:bodyPr anchor="ctr"/>
            <a:p>
              <a:pPr marL="342900" indent="-342900"/>
              <a:endParaRPr lang="zh-CN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27" name="Rectangle 76"/>
            <p:cNvSpPr/>
            <p:nvPr/>
          </p:nvSpPr>
          <p:spPr>
            <a:xfrm>
              <a:off x="295" y="855"/>
              <a:ext cx="1082" cy="407"/>
            </a:xfrm>
            <a:prstGeom prst="rect">
              <a:avLst/>
            </a:prstGeom>
            <a:solidFill>
              <a:srgbClr val="FFFF99"/>
            </a:solidFill>
            <a:ln w="9525">
              <a:noFill/>
            </a:ln>
          </p:spPr>
          <p:txBody>
            <a:bodyPr anchor="ctr"/>
            <a:p>
              <a:pPr>
                <a:spcBef>
                  <a:spcPct val="20000"/>
                </a:spcBef>
              </a:pPr>
              <a:endParaRPr lang="zh-CN" altLang="zh-CN" b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28" name="Rectangle 77"/>
            <p:cNvSpPr/>
            <p:nvPr/>
          </p:nvSpPr>
          <p:spPr>
            <a:xfrm>
              <a:off x="5220" y="448"/>
              <a:ext cx="427" cy="407"/>
            </a:xfrm>
            <a:prstGeom prst="rect">
              <a:avLst/>
            </a:prstGeom>
            <a:solidFill>
              <a:srgbClr val="99FF99"/>
            </a:solidFill>
            <a:ln w="9525">
              <a:noFill/>
            </a:ln>
          </p:spPr>
          <p:txBody>
            <a:bodyPr anchor="ctr"/>
            <a:p>
              <a:pPr marL="342900" indent="-342900"/>
              <a:endParaRPr lang="zh-CN" altLang="zh-CN" b="1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29" name="Rectangle 78"/>
            <p:cNvSpPr/>
            <p:nvPr/>
          </p:nvSpPr>
          <p:spPr>
            <a:xfrm>
              <a:off x="4793" y="448"/>
              <a:ext cx="427" cy="407"/>
            </a:xfrm>
            <a:prstGeom prst="rect">
              <a:avLst/>
            </a:prstGeom>
            <a:solidFill>
              <a:srgbClr val="99FF99"/>
            </a:solidFill>
            <a:ln w="9525">
              <a:noFill/>
            </a:ln>
          </p:spPr>
          <p:txBody>
            <a:bodyPr anchor="ctr"/>
            <a:p>
              <a:pPr marL="342900" indent="-342900" algn="ctr"/>
              <a:r>
                <a:rPr lang="en-US" altLang="zh-CN" b="1">
                  <a:solidFill>
                    <a:schemeClr val="accent2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…</a:t>
              </a:r>
              <a:endParaRPr lang="en-US" altLang="zh-CN" b="1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30" name="Rectangle 79"/>
            <p:cNvSpPr/>
            <p:nvPr/>
          </p:nvSpPr>
          <p:spPr>
            <a:xfrm>
              <a:off x="4366" y="448"/>
              <a:ext cx="427" cy="407"/>
            </a:xfrm>
            <a:prstGeom prst="rect">
              <a:avLst/>
            </a:prstGeom>
            <a:solidFill>
              <a:srgbClr val="99FF99"/>
            </a:solidFill>
            <a:ln w="9525">
              <a:noFill/>
            </a:ln>
          </p:spPr>
          <p:txBody>
            <a:bodyPr anchor="ctr"/>
            <a:p>
              <a:pPr marL="342900" indent="-342900" algn="ctr"/>
              <a:r>
                <a:rPr lang="en-US" altLang="zh-CN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9</a:t>
              </a:r>
              <a:endParaRPr lang="en-US" altLang="zh-CN" b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31" name="Rectangle 80"/>
            <p:cNvSpPr/>
            <p:nvPr/>
          </p:nvSpPr>
          <p:spPr>
            <a:xfrm>
              <a:off x="3939" y="448"/>
              <a:ext cx="427" cy="407"/>
            </a:xfrm>
            <a:prstGeom prst="rect">
              <a:avLst/>
            </a:prstGeom>
            <a:solidFill>
              <a:srgbClr val="99FF99"/>
            </a:solidFill>
            <a:ln w="9525">
              <a:noFill/>
            </a:ln>
          </p:spPr>
          <p:txBody>
            <a:bodyPr anchor="ctr"/>
            <a:p>
              <a:pPr marL="342900" indent="-342900" algn="ctr"/>
              <a:r>
                <a:rPr lang="en-US" altLang="zh-CN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8</a:t>
              </a:r>
              <a:endParaRPr lang="en-US" altLang="zh-CN" b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32" name="Rectangle 81"/>
            <p:cNvSpPr/>
            <p:nvPr/>
          </p:nvSpPr>
          <p:spPr>
            <a:xfrm>
              <a:off x="3512" y="448"/>
              <a:ext cx="427" cy="407"/>
            </a:xfrm>
            <a:prstGeom prst="rect">
              <a:avLst/>
            </a:prstGeom>
            <a:solidFill>
              <a:srgbClr val="99FF99"/>
            </a:solidFill>
            <a:ln w="9525">
              <a:noFill/>
            </a:ln>
          </p:spPr>
          <p:txBody>
            <a:bodyPr anchor="ctr"/>
            <a:p>
              <a:pPr marL="342900" indent="-342900" algn="ctr"/>
              <a:r>
                <a:rPr lang="en-US" altLang="zh-CN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7</a:t>
              </a:r>
              <a:endParaRPr lang="en-US" altLang="zh-CN" b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33" name="Rectangle 82"/>
            <p:cNvSpPr/>
            <p:nvPr/>
          </p:nvSpPr>
          <p:spPr>
            <a:xfrm>
              <a:off x="3085" y="448"/>
              <a:ext cx="427" cy="407"/>
            </a:xfrm>
            <a:prstGeom prst="rect">
              <a:avLst/>
            </a:prstGeom>
            <a:solidFill>
              <a:srgbClr val="99FF99"/>
            </a:solidFill>
            <a:ln w="9525">
              <a:noFill/>
            </a:ln>
          </p:spPr>
          <p:txBody>
            <a:bodyPr anchor="ctr"/>
            <a:p>
              <a:pPr marL="342900" indent="-342900" algn="ctr"/>
              <a:r>
                <a:rPr lang="en-US" altLang="zh-CN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6</a:t>
              </a:r>
              <a:endParaRPr lang="en-US" altLang="zh-CN" b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34" name="Rectangle 83"/>
            <p:cNvSpPr/>
            <p:nvPr/>
          </p:nvSpPr>
          <p:spPr>
            <a:xfrm>
              <a:off x="2658" y="448"/>
              <a:ext cx="427" cy="407"/>
            </a:xfrm>
            <a:prstGeom prst="rect">
              <a:avLst/>
            </a:prstGeom>
            <a:solidFill>
              <a:srgbClr val="99FF99"/>
            </a:solidFill>
            <a:ln w="9525">
              <a:noFill/>
            </a:ln>
          </p:spPr>
          <p:txBody>
            <a:bodyPr anchor="ctr"/>
            <a:p>
              <a:pPr marL="342900" indent="-342900" algn="ctr"/>
              <a:r>
                <a:rPr lang="en-US" altLang="zh-CN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5</a:t>
              </a:r>
              <a:endParaRPr lang="en-US" altLang="zh-CN" b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35" name="Rectangle 84"/>
            <p:cNvSpPr/>
            <p:nvPr/>
          </p:nvSpPr>
          <p:spPr>
            <a:xfrm>
              <a:off x="2231" y="448"/>
              <a:ext cx="427" cy="407"/>
            </a:xfrm>
            <a:prstGeom prst="rect">
              <a:avLst/>
            </a:prstGeom>
            <a:solidFill>
              <a:srgbClr val="99FF99"/>
            </a:solidFill>
            <a:ln w="9525">
              <a:noFill/>
            </a:ln>
          </p:spPr>
          <p:txBody>
            <a:bodyPr anchor="ctr"/>
            <a:p>
              <a:pPr marL="342900" indent="-342900" algn="ctr"/>
              <a:r>
                <a:rPr lang="en-US" altLang="zh-CN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4</a:t>
              </a:r>
              <a:endParaRPr lang="en-US" altLang="zh-CN" b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36" name="Rectangle 85"/>
            <p:cNvSpPr/>
            <p:nvPr/>
          </p:nvSpPr>
          <p:spPr>
            <a:xfrm>
              <a:off x="1792" y="448"/>
              <a:ext cx="439" cy="407"/>
            </a:xfrm>
            <a:prstGeom prst="rect">
              <a:avLst/>
            </a:prstGeom>
            <a:solidFill>
              <a:srgbClr val="99FF99"/>
            </a:solidFill>
            <a:ln w="9525">
              <a:noFill/>
            </a:ln>
          </p:spPr>
          <p:txBody>
            <a:bodyPr anchor="ctr"/>
            <a:p>
              <a:pPr marL="342900" indent="-342900" algn="ctr"/>
              <a:r>
                <a:rPr lang="en-US" altLang="zh-CN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3</a:t>
              </a:r>
              <a:endParaRPr lang="en-US" altLang="zh-CN" b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37" name="Rectangle 86"/>
            <p:cNvSpPr/>
            <p:nvPr/>
          </p:nvSpPr>
          <p:spPr>
            <a:xfrm>
              <a:off x="295" y="448"/>
              <a:ext cx="1082" cy="407"/>
            </a:xfrm>
            <a:prstGeom prst="rect">
              <a:avLst/>
            </a:prstGeom>
            <a:solidFill>
              <a:srgbClr val="99FF99"/>
            </a:solidFill>
            <a:ln w="9525">
              <a:noFill/>
            </a:ln>
          </p:spPr>
          <p:txBody>
            <a:bodyPr anchor="ctr"/>
            <a:p>
              <a:pPr marL="342900" indent="-342900" algn="ctr"/>
              <a:r>
                <a:rPr lang="en-US" altLang="zh-CN" b="1" i="1">
                  <a:latin typeface="Times New Roman" panose="02020603050405020304" pitchFamily="18" charset="0"/>
                  <a:ea typeface="华文新魏" panose="02010800040101010101" pitchFamily="2" charset="-122"/>
                </a:rPr>
                <a:t>x</a:t>
              </a:r>
              <a:endParaRPr lang="en-US" altLang="zh-CN" b="1" i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38938" name="Line 87"/>
            <p:cNvSpPr/>
            <p:nvPr/>
          </p:nvSpPr>
          <p:spPr>
            <a:xfrm>
              <a:off x="295" y="448"/>
              <a:ext cx="5352" cy="0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39" name="Line 88"/>
            <p:cNvSpPr/>
            <p:nvPr/>
          </p:nvSpPr>
          <p:spPr>
            <a:xfrm>
              <a:off x="295" y="1262"/>
              <a:ext cx="5352" cy="0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40" name="Line 89"/>
            <p:cNvSpPr/>
            <p:nvPr/>
          </p:nvSpPr>
          <p:spPr>
            <a:xfrm flipH="1">
              <a:off x="295" y="448"/>
              <a:ext cx="0" cy="814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41" name="Line 90"/>
            <p:cNvSpPr/>
            <p:nvPr/>
          </p:nvSpPr>
          <p:spPr>
            <a:xfrm flipH="1">
              <a:off x="5647" y="448"/>
              <a:ext cx="0" cy="814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42" name="Line 91"/>
            <p:cNvSpPr/>
            <p:nvPr/>
          </p:nvSpPr>
          <p:spPr>
            <a:xfrm>
              <a:off x="295" y="855"/>
              <a:ext cx="5352" cy="0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43" name="Line 92"/>
            <p:cNvSpPr/>
            <p:nvPr/>
          </p:nvSpPr>
          <p:spPr>
            <a:xfrm flipH="1">
              <a:off x="1377" y="448"/>
              <a:ext cx="0" cy="814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44" name="Line 93"/>
            <p:cNvSpPr/>
            <p:nvPr/>
          </p:nvSpPr>
          <p:spPr>
            <a:xfrm flipH="1">
              <a:off x="2231" y="448"/>
              <a:ext cx="0" cy="814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45" name="Line 94"/>
            <p:cNvSpPr/>
            <p:nvPr/>
          </p:nvSpPr>
          <p:spPr>
            <a:xfrm flipH="1">
              <a:off x="2658" y="448"/>
              <a:ext cx="0" cy="814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46" name="Line 95"/>
            <p:cNvSpPr/>
            <p:nvPr/>
          </p:nvSpPr>
          <p:spPr>
            <a:xfrm flipH="1">
              <a:off x="3085" y="448"/>
              <a:ext cx="0" cy="814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47" name="Line 96"/>
            <p:cNvSpPr/>
            <p:nvPr/>
          </p:nvSpPr>
          <p:spPr>
            <a:xfrm flipH="1">
              <a:off x="3512" y="448"/>
              <a:ext cx="0" cy="814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48" name="Line 97"/>
            <p:cNvSpPr/>
            <p:nvPr/>
          </p:nvSpPr>
          <p:spPr>
            <a:xfrm flipH="1">
              <a:off x="3939" y="448"/>
              <a:ext cx="0" cy="814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49" name="Line 98"/>
            <p:cNvSpPr/>
            <p:nvPr/>
          </p:nvSpPr>
          <p:spPr>
            <a:xfrm flipH="1">
              <a:off x="4366" y="448"/>
              <a:ext cx="0" cy="814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50" name="Line 99"/>
            <p:cNvSpPr/>
            <p:nvPr/>
          </p:nvSpPr>
          <p:spPr>
            <a:xfrm flipH="1">
              <a:off x="4793" y="448"/>
              <a:ext cx="0" cy="814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51" name="Line 100"/>
            <p:cNvSpPr/>
            <p:nvPr/>
          </p:nvSpPr>
          <p:spPr>
            <a:xfrm flipH="1">
              <a:off x="5220" y="448"/>
              <a:ext cx="0" cy="814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52" name="Line 101"/>
            <p:cNvSpPr/>
            <p:nvPr/>
          </p:nvSpPr>
          <p:spPr>
            <a:xfrm flipH="1">
              <a:off x="1792" y="448"/>
              <a:ext cx="0" cy="814"/>
            </a:xfrm>
            <a:prstGeom prst="line">
              <a:avLst/>
            </a:prstGeom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5126" name="Rectangle 102"/>
          <p:cNvSpPr/>
          <p:nvPr/>
        </p:nvSpPr>
        <p:spPr>
          <a:xfrm>
            <a:off x="949325" y="3101975"/>
            <a:ext cx="4151313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1.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 利用图象的对称性列表</a:t>
            </a:r>
            <a:endParaRPr lang="zh-CN" altLang="en-US" sz="2800" b="1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aphicFrame>
        <p:nvGraphicFramePr>
          <p:cNvPr id="5123" name="Object 94"/>
          <p:cNvGraphicFramePr/>
          <p:nvPr/>
        </p:nvGraphicFramePr>
        <p:xfrm>
          <a:off x="1531938" y="1663700"/>
          <a:ext cx="1122362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25603200" imgH="9448800" progId="Equation.DSMT4">
                  <p:embed/>
                </p:oleObj>
              </mc:Choice>
              <mc:Fallback>
                <p:oleObj name="" r:id="rId3" imgW="25603200" imgH="94488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31938" y="1663700"/>
                        <a:ext cx="1122362" cy="530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7" name="Rectangle 105"/>
          <p:cNvSpPr/>
          <p:nvPr/>
        </p:nvSpPr>
        <p:spPr>
          <a:xfrm>
            <a:off x="3252788" y="1755775"/>
            <a:ext cx="473075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7.5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28" name="Rectangle 106"/>
          <p:cNvSpPr/>
          <p:nvPr/>
        </p:nvSpPr>
        <p:spPr>
          <a:xfrm>
            <a:off x="3854450" y="1755775"/>
            <a:ext cx="300038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5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29" name="Rectangle 107"/>
          <p:cNvSpPr/>
          <p:nvPr/>
        </p:nvSpPr>
        <p:spPr>
          <a:xfrm>
            <a:off x="4276725" y="1755775"/>
            <a:ext cx="473075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3.5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30" name="Rectangle 108"/>
          <p:cNvSpPr/>
          <p:nvPr/>
        </p:nvSpPr>
        <p:spPr>
          <a:xfrm>
            <a:off x="4903788" y="1755775"/>
            <a:ext cx="300037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3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31" name="Rectangle 109"/>
          <p:cNvSpPr/>
          <p:nvPr/>
        </p:nvSpPr>
        <p:spPr>
          <a:xfrm>
            <a:off x="5330825" y="1755775"/>
            <a:ext cx="473075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3.5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32" name="Rectangle 110"/>
          <p:cNvSpPr/>
          <p:nvPr/>
        </p:nvSpPr>
        <p:spPr>
          <a:xfrm>
            <a:off x="5888038" y="1755775"/>
            <a:ext cx="300037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5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33" name="Rectangle 111"/>
          <p:cNvSpPr/>
          <p:nvPr/>
        </p:nvSpPr>
        <p:spPr>
          <a:xfrm>
            <a:off x="6310313" y="1755775"/>
            <a:ext cx="473075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7.5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04" name="任意多边形 103"/>
          <p:cNvSpPr/>
          <p:nvPr/>
        </p:nvSpPr>
        <p:spPr bwMode="auto">
          <a:xfrm>
            <a:off x="5921375" y="2878138"/>
            <a:ext cx="1577975" cy="1317625"/>
          </a:xfrm>
          <a:custGeom>
            <a:avLst/>
            <a:gdLst>
              <a:gd name="connsiteX0" fmla="*/ 0 w 2104373"/>
              <a:gd name="connsiteY0" fmla="*/ 12526 h 1755732"/>
              <a:gd name="connsiteX1" fmla="*/ 1077239 w 2104373"/>
              <a:gd name="connsiteY1" fmla="*/ 1753644 h 1755732"/>
              <a:gd name="connsiteX2" fmla="*/ 2104373 w 2104373"/>
              <a:gd name="connsiteY2" fmla="*/ 0 h 1755732"/>
              <a:gd name="connsiteX3" fmla="*/ 2104373 w 2104373"/>
              <a:gd name="connsiteY3" fmla="*/ 0 h 1755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04373" h="1755732">
                <a:moveTo>
                  <a:pt x="0" y="12526"/>
                </a:moveTo>
                <a:cubicBezTo>
                  <a:pt x="363255" y="884129"/>
                  <a:pt x="726510" y="1755732"/>
                  <a:pt x="1077239" y="1753644"/>
                </a:cubicBezTo>
                <a:cubicBezTo>
                  <a:pt x="1427968" y="1751556"/>
                  <a:pt x="2104373" y="0"/>
                  <a:pt x="2104373" y="0"/>
                </a:cubicBezTo>
                <a:lnTo>
                  <a:pt x="2104373" y="0"/>
                </a:lnTo>
              </a:path>
            </a:pathLst>
          </a:custGeom>
          <a:noFill/>
          <a:ln w="25400" cap="flat" cmpd="sng" algn="ctr">
            <a:solidFill>
              <a:schemeClr val="tx1">
                <a:lumMod val="95000"/>
                <a:lumOff val="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defRPr/>
            </a:pPr>
            <a:endParaRPr lang="zh-CN" altLang="en-US" sz="1350" strike="noStrike" noProof="1">
              <a:latin typeface="+mn-lt"/>
            </a:endParaRPr>
          </a:p>
        </p:txBody>
      </p:sp>
      <p:sp>
        <p:nvSpPr>
          <p:cNvPr id="105" name="Oval 58"/>
          <p:cNvSpPr/>
          <p:nvPr/>
        </p:nvSpPr>
        <p:spPr>
          <a:xfrm flipV="1">
            <a:off x="6670675" y="4140200"/>
            <a:ext cx="55563" cy="55563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38964" name="组合 105"/>
          <p:cNvGrpSpPr/>
          <p:nvPr/>
        </p:nvGrpSpPr>
        <p:grpSpPr>
          <a:xfrm>
            <a:off x="5035550" y="2076450"/>
            <a:ext cx="3268663" cy="3048000"/>
            <a:chOff x="4429770" y="1628800"/>
            <a:chExt cx="4358846" cy="4063224"/>
          </a:xfrm>
        </p:grpSpPr>
        <p:sp>
          <p:nvSpPr>
            <p:cNvPr id="38965" name="TextBox 106"/>
            <p:cNvSpPr txBox="1"/>
            <p:nvPr/>
          </p:nvSpPr>
          <p:spPr>
            <a:xfrm>
              <a:off x="6105654" y="5199583"/>
              <a:ext cx="400192" cy="49244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66" name="TextBox 107"/>
            <p:cNvSpPr txBox="1"/>
            <p:nvPr/>
          </p:nvSpPr>
          <p:spPr>
            <a:xfrm>
              <a:off x="7452319" y="5194771"/>
              <a:ext cx="554112" cy="49244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67" name="TextBox 108"/>
            <p:cNvSpPr txBox="1"/>
            <p:nvPr/>
          </p:nvSpPr>
          <p:spPr>
            <a:xfrm>
              <a:off x="8388424" y="5157192"/>
              <a:ext cx="400192" cy="49244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zh-CN" altLang="en-US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68" name="TextBox 109"/>
            <p:cNvSpPr txBox="1"/>
            <p:nvPr/>
          </p:nvSpPr>
          <p:spPr>
            <a:xfrm>
              <a:off x="4644007" y="1628800"/>
              <a:ext cx="383090" cy="49244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zh-CN" altLang="en-US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69" name="TextBox 110"/>
            <p:cNvSpPr txBox="1"/>
            <p:nvPr/>
          </p:nvSpPr>
          <p:spPr>
            <a:xfrm>
              <a:off x="4644007" y="3759422"/>
              <a:ext cx="400192" cy="49244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8970" name="TextBox 111"/>
            <p:cNvSpPr txBox="1"/>
            <p:nvPr/>
          </p:nvSpPr>
          <p:spPr>
            <a:xfrm>
              <a:off x="4512518" y="2319264"/>
              <a:ext cx="554111" cy="49244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38971" name="组合 115"/>
            <p:cNvGrpSpPr/>
            <p:nvPr/>
          </p:nvGrpSpPr>
          <p:grpSpPr>
            <a:xfrm>
              <a:off x="4429770" y="1844824"/>
              <a:ext cx="4030662" cy="3816350"/>
              <a:chOff x="4429770" y="1844824"/>
              <a:chExt cx="4030662" cy="3816350"/>
            </a:xfrm>
          </p:grpSpPr>
          <p:grpSp>
            <p:nvGrpSpPr>
              <p:cNvPr id="38972" name="组合 105"/>
              <p:cNvGrpSpPr/>
              <p:nvPr/>
            </p:nvGrpSpPr>
            <p:grpSpPr>
              <a:xfrm>
                <a:off x="4429770" y="1844824"/>
                <a:ext cx="4030662" cy="3816350"/>
                <a:chOff x="4429770" y="1844824"/>
                <a:chExt cx="4030662" cy="3816350"/>
              </a:xfrm>
            </p:grpSpPr>
            <p:grpSp>
              <p:nvGrpSpPr>
                <p:cNvPr id="38973" name="组合 103"/>
                <p:cNvGrpSpPr/>
                <p:nvPr/>
              </p:nvGrpSpPr>
              <p:grpSpPr>
                <a:xfrm>
                  <a:off x="4429770" y="1844824"/>
                  <a:ext cx="4030662" cy="3816350"/>
                  <a:chOff x="4751388" y="2708994"/>
                  <a:chExt cx="4030662" cy="3816350"/>
                </a:xfrm>
              </p:grpSpPr>
              <p:sp>
                <p:nvSpPr>
                  <p:cNvPr id="38974" name="Line 16"/>
                  <p:cNvSpPr/>
                  <p:nvPr/>
                </p:nvSpPr>
                <p:spPr>
                  <a:xfrm flipH="1">
                    <a:off x="6972472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75" name="Line 6"/>
                  <p:cNvSpPr/>
                  <p:nvPr/>
                </p:nvSpPr>
                <p:spPr>
                  <a:xfrm>
                    <a:off x="4822825" y="5288497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76" name="Line 24"/>
                  <p:cNvSpPr/>
                  <p:nvPr/>
                </p:nvSpPr>
                <p:spPr>
                  <a:xfrm flipH="1">
                    <a:off x="6118225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77" name="Line 3"/>
                  <p:cNvSpPr/>
                  <p:nvPr/>
                </p:nvSpPr>
                <p:spPr>
                  <a:xfrm>
                    <a:off x="4751388" y="6165304"/>
                    <a:ext cx="4030662" cy="0"/>
                  </a:xfrm>
                  <a:prstGeom prst="line">
                    <a:avLst/>
                  </a:prstGeom>
                  <a:ln w="28575" cap="flat" cmpd="sng">
                    <a:solidFill>
                      <a:srgbClr val="0000FF"/>
                    </a:solidFill>
                    <a:prstDash val="solid"/>
                    <a:round/>
                    <a:headEnd type="none" w="med" len="med"/>
                    <a:tailEnd type="arrow" w="sm" len="lg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78" name="Line 4"/>
                  <p:cNvSpPr/>
                  <p:nvPr/>
                </p:nvSpPr>
                <p:spPr>
                  <a:xfrm flipH="1" flipV="1">
                    <a:off x="5279554" y="2708994"/>
                    <a:ext cx="0" cy="3816350"/>
                  </a:xfrm>
                  <a:prstGeom prst="line">
                    <a:avLst/>
                  </a:prstGeom>
                  <a:ln w="28575" cap="flat" cmpd="sng">
                    <a:solidFill>
                      <a:srgbClr val="0000FF"/>
                    </a:solidFill>
                    <a:prstDash val="solid"/>
                    <a:round/>
                    <a:headEnd type="none" w="med" len="med"/>
                    <a:tailEnd type="arrow" w="sm" len="lg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79" name="Line 5"/>
                  <p:cNvSpPr/>
                  <p:nvPr/>
                </p:nvSpPr>
                <p:spPr>
                  <a:xfrm>
                    <a:off x="4822825" y="5588719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80" name="Line 7"/>
                  <p:cNvSpPr/>
                  <p:nvPr/>
                </p:nvSpPr>
                <p:spPr>
                  <a:xfrm>
                    <a:off x="4822825" y="5012457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81" name="Line 8"/>
                  <p:cNvSpPr/>
                  <p:nvPr/>
                </p:nvSpPr>
                <p:spPr>
                  <a:xfrm>
                    <a:off x="4822825" y="4723532"/>
                    <a:ext cx="3670300" cy="15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82" name="Line 9"/>
                  <p:cNvSpPr/>
                  <p:nvPr/>
                </p:nvSpPr>
                <p:spPr>
                  <a:xfrm>
                    <a:off x="4822825" y="4436194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83" name="Line 10"/>
                  <p:cNvSpPr/>
                  <p:nvPr/>
                </p:nvSpPr>
                <p:spPr>
                  <a:xfrm>
                    <a:off x="4822825" y="4147269"/>
                    <a:ext cx="3670300" cy="15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84" name="Line 11"/>
                  <p:cNvSpPr/>
                  <p:nvPr/>
                </p:nvSpPr>
                <p:spPr>
                  <a:xfrm>
                    <a:off x="4822825" y="3859932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85" name="Line 12"/>
                  <p:cNvSpPr/>
                  <p:nvPr/>
                </p:nvSpPr>
                <p:spPr>
                  <a:xfrm>
                    <a:off x="4822825" y="3572594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86" name="Line 13"/>
                  <p:cNvSpPr/>
                  <p:nvPr/>
                </p:nvSpPr>
                <p:spPr>
                  <a:xfrm>
                    <a:off x="4822825" y="5877644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87" name="Line 14"/>
                  <p:cNvSpPr/>
                  <p:nvPr/>
                </p:nvSpPr>
                <p:spPr>
                  <a:xfrm>
                    <a:off x="4822825" y="2996332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88" name="Line 15"/>
                  <p:cNvSpPr/>
                  <p:nvPr/>
                </p:nvSpPr>
                <p:spPr>
                  <a:xfrm>
                    <a:off x="4822825" y="6164982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89" name="Line 17"/>
                  <p:cNvSpPr/>
                  <p:nvPr/>
                </p:nvSpPr>
                <p:spPr>
                  <a:xfrm flipH="1">
                    <a:off x="7269163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90" name="Line 18"/>
                  <p:cNvSpPr/>
                  <p:nvPr/>
                </p:nvSpPr>
                <p:spPr>
                  <a:xfrm flipH="1">
                    <a:off x="7558088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91" name="Line 19"/>
                  <p:cNvSpPr/>
                  <p:nvPr/>
                </p:nvSpPr>
                <p:spPr>
                  <a:xfrm flipH="1">
                    <a:off x="7845425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92" name="Line 20"/>
                  <p:cNvSpPr/>
                  <p:nvPr/>
                </p:nvSpPr>
                <p:spPr>
                  <a:xfrm flipH="1">
                    <a:off x="8134350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93" name="Line 21"/>
                  <p:cNvSpPr/>
                  <p:nvPr/>
                </p:nvSpPr>
                <p:spPr>
                  <a:xfrm flipH="1">
                    <a:off x="8421688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94" name="Line 22"/>
                  <p:cNvSpPr/>
                  <p:nvPr/>
                </p:nvSpPr>
                <p:spPr>
                  <a:xfrm flipH="1">
                    <a:off x="5541963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95" name="Line 23"/>
                  <p:cNvSpPr/>
                  <p:nvPr/>
                </p:nvSpPr>
                <p:spPr>
                  <a:xfrm flipH="1">
                    <a:off x="5829300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96" name="Line 25"/>
                  <p:cNvSpPr/>
                  <p:nvPr/>
                </p:nvSpPr>
                <p:spPr>
                  <a:xfrm flipH="1">
                    <a:off x="6405563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97" name="Line 26"/>
                  <p:cNvSpPr/>
                  <p:nvPr/>
                </p:nvSpPr>
                <p:spPr>
                  <a:xfrm flipH="1">
                    <a:off x="4965700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98" name="Line 27"/>
                  <p:cNvSpPr/>
                  <p:nvPr/>
                </p:nvSpPr>
                <p:spPr>
                  <a:xfrm flipH="1">
                    <a:off x="5265564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38999" name="Line 25"/>
                <p:cNvSpPr/>
                <p:nvPr/>
              </p:nvSpPr>
              <p:spPr>
                <a:xfrm flipH="1">
                  <a:off x="6372200" y="2061244"/>
                  <a:ext cx="0" cy="3455988"/>
                </a:xfrm>
                <a:prstGeom prst="line">
                  <a:avLst/>
                </a:prstGeom>
                <a:ln w="9525" cap="flat" cmpd="sng">
                  <a:solidFill>
                    <a:srgbClr val="0066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p>
                  <a:endParaRPr lang="zh-CN" altLang="en-US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39000" name="Line 14"/>
              <p:cNvSpPr/>
              <p:nvPr/>
            </p:nvSpPr>
            <p:spPr>
              <a:xfrm>
                <a:off x="4503295" y="2408362"/>
                <a:ext cx="3670300" cy="0"/>
              </a:xfrm>
              <a:prstGeom prst="line">
                <a:avLst/>
              </a:prstGeom>
              <a:ln w="9525" cap="flat" cmpd="sng">
                <a:solidFill>
                  <a:srgbClr val="006600"/>
                </a:solidFill>
                <a:prstDash val="sysDot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43" name="Oval 58"/>
          <p:cNvSpPr/>
          <p:nvPr/>
        </p:nvSpPr>
        <p:spPr>
          <a:xfrm flipV="1">
            <a:off x="6022975" y="3171825"/>
            <a:ext cx="55563" cy="5397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4" name="Oval 58"/>
          <p:cNvSpPr/>
          <p:nvPr/>
        </p:nvSpPr>
        <p:spPr>
          <a:xfrm flipV="1">
            <a:off x="7332663" y="3182938"/>
            <a:ext cx="53975" cy="5397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5" name="Oval 58"/>
          <p:cNvSpPr/>
          <p:nvPr/>
        </p:nvSpPr>
        <p:spPr>
          <a:xfrm flipV="1">
            <a:off x="6261100" y="3711575"/>
            <a:ext cx="55563" cy="5397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6" name="Oval 58"/>
          <p:cNvSpPr/>
          <p:nvPr/>
        </p:nvSpPr>
        <p:spPr>
          <a:xfrm flipV="1">
            <a:off x="7104063" y="3700463"/>
            <a:ext cx="53975" cy="5397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7" name="Oval 58"/>
          <p:cNvSpPr/>
          <p:nvPr/>
        </p:nvSpPr>
        <p:spPr>
          <a:xfrm flipV="1">
            <a:off x="6469063" y="4044950"/>
            <a:ext cx="55562" cy="55563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8" name="Oval 58"/>
          <p:cNvSpPr/>
          <p:nvPr/>
        </p:nvSpPr>
        <p:spPr>
          <a:xfrm flipV="1">
            <a:off x="6899275" y="4043363"/>
            <a:ext cx="53975" cy="55562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43" name="Rectangle 102"/>
          <p:cNvSpPr/>
          <p:nvPr/>
        </p:nvSpPr>
        <p:spPr>
          <a:xfrm>
            <a:off x="925513" y="3759200"/>
            <a:ext cx="3978275" cy="9540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2.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然后描点画图，得到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图象如右图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.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39008" name="TextBox 108"/>
          <p:cNvSpPr txBox="1"/>
          <p:nvPr/>
        </p:nvSpPr>
        <p:spPr>
          <a:xfrm>
            <a:off x="5086350" y="4764088"/>
            <a:ext cx="350838" cy="3698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 i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7441" name="文本框 2"/>
          <p:cNvSpPr txBox="1"/>
          <p:nvPr/>
        </p:nvSpPr>
        <p:spPr>
          <a:xfrm>
            <a:off x="452438" y="2536825"/>
            <a:ext cx="2441575" cy="461963"/>
          </a:xfrm>
          <a:prstGeom prst="rect">
            <a:avLst/>
          </a:prstGeom>
          <a:solidFill>
            <a:srgbClr val="D9D9D9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方法一：描点法</a:t>
            </a:r>
            <a:endParaRPr lang="zh-CN" altLang="en-US" sz="24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9010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Times New Roman" panose="02020603050405020304" pitchFamily="18" charset="0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100" name="对象 99"/>
          <p:cNvGraphicFramePr>
            <a:graphicFrameLocks noChangeAspect="1"/>
          </p:cNvGraphicFramePr>
          <p:nvPr/>
        </p:nvGraphicFramePr>
        <p:xfrm>
          <a:off x="2782888" y="4398963"/>
          <a:ext cx="1897062" cy="528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1638300" imgH="457200" progId="Equation.DSMT4">
                  <p:embed/>
                </p:oleObj>
              </mc:Choice>
              <mc:Fallback>
                <p:oleObj name="" r:id="rId5" imgW="1638300" imgH="4572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782888" y="4398963"/>
                        <a:ext cx="1897062" cy="528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  <p:bldP spid="5127" grpId="0"/>
      <p:bldP spid="5128" grpId="0"/>
      <p:bldP spid="5129" grpId="0"/>
      <p:bldP spid="5130" grpId="0"/>
      <p:bldP spid="5131" grpId="0"/>
      <p:bldP spid="5132" grpId="0"/>
      <p:bldP spid="5133" grpId="0"/>
      <p:bldP spid="105" grpId="0"/>
      <p:bldP spid="143" grpId="0"/>
      <p:bldP spid="144" grpId="0"/>
      <p:bldP spid="145" grpId="0"/>
      <p:bldP spid="146" grpId="0"/>
      <p:bldP spid="147" grpId="0"/>
      <p:bldP spid="148" grpId="0"/>
      <p:bldP spid="5143" grpId="0"/>
      <p:bldP spid="574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7" name="TextBox 3"/>
          <p:cNvSpPr txBox="1"/>
          <p:nvPr/>
        </p:nvSpPr>
        <p:spPr>
          <a:xfrm>
            <a:off x="887413" y="739775"/>
            <a:ext cx="2409825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方法二：平移法</a:t>
            </a:r>
            <a:endParaRPr lang="zh-CN" altLang="en-US" sz="24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8" name="平面几何--抛物线2"/>
          <p:cNvSpPr/>
          <p:nvPr/>
        </p:nvSpPr>
        <p:spPr>
          <a:xfrm>
            <a:off x="3271838" y="2243138"/>
            <a:ext cx="1770062" cy="1820862"/>
          </a:xfrm>
          <a:custGeom>
            <a:avLst/>
            <a:gdLst/>
            <a:ahLst/>
            <a:cxnLst>
              <a:cxn ang="0">
                <a:pos x="20988" y="85666"/>
              </a:cxn>
              <a:cxn ang="0">
                <a:pos x="62966" y="249707"/>
              </a:cxn>
              <a:cxn ang="0">
                <a:pos x="104944" y="406458"/>
              </a:cxn>
              <a:cxn ang="0">
                <a:pos x="146922" y="554096"/>
              </a:cxn>
              <a:cxn ang="0">
                <a:pos x="188900" y="694442"/>
              </a:cxn>
              <a:cxn ang="0">
                <a:pos x="230877" y="826587"/>
              </a:cxn>
              <a:cxn ang="0">
                <a:pos x="272855" y="949618"/>
              </a:cxn>
              <a:cxn ang="0">
                <a:pos x="314833" y="1065359"/>
              </a:cxn>
              <a:cxn ang="0">
                <a:pos x="356811" y="1171986"/>
              </a:cxn>
              <a:cxn ang="0">
                <a:pos x="398788" y="1271322"/>
              </a:cxn>
              <a:cxn ang="0">
                <a:pos x="440766" y="1362456"/>
              </a:cxn>
              <a:cxn ang="0">
                <a:pos x="482744" y="1444477"/>
              </a:cxn>
              <a:cxn ang="0">
                <a:pos x="524722" y="1519207"/>
              </a:cxn>
              <a:cxn ang="0">
                <a:pos x="566700" y="1584824"/>
              </a:cxn>
              <a:cxn ang="0">
                <a:pos x="608677" y="1643150"/>
              </a:cxn>
              <a:cxn ang="0">
                <a:pos x="650655" y="1693274"/>
              </a:cxn>
              <a:cxn ang="0">
                <a:pos x="692633" y="1734284"/>
              </a:cxn>
              <a:cxn ang="0">
                <a:pos x="734611" y="1768004"/>
              </a:cxn>
              <a:cxn ang="0">
                <a:pos x="776588" y="1792610"/>
              </a:cxn>
              <a:cxn ang="0">
                <a:pos x="818566" y="1809925"/>
              </a:cxn>
              <a:cxn ang="0">
                <a:pos x="860544" y="1819039"/>
              </a:cxn>
              <a:cxn ang="0">
                <a:pos x="902522" y="1819039"/>
              </a:cxn>
              <a:cxn ang="0">
                <a:pos x="944500" y="1811748"/>
              </a:cxn>
              <a:cxn ang="0">
                <a:pos x="986477" y="1795344"/>
              </a:cxn>
              <a:cxn ang="0">
                <a:pos x="1028455" y="1771649"/>
              </a:cxn>
              <a:cxn ang="0">
                <a:pos x="1070433" y="1739752"/>
              </a:cxn>
              <a:cxn ang="0">
                <a:pos x="1112411" y="1698742"/>
              </a:cxn>
              <a:cxn ang="0">
                <a:pos x="1154388" y="1650440"/>
              </a:cxn>
              <a:cxn ang="0">
                <a:pos x="1196366" y="1593026"/>
              </a:cxn>
              <a:cxn ang="0">
                <a:pos x="1238344" y="1528321"/>
              </a:cxn>
              <a:cxn ang="0">
                <a:pos x="1280322" y="1455413"/>
              </a:cxn>
              <a:cxn ang="0">
                <a:pos x="1322300" y="1373392"/>
              </a:cxn>
              <a:cxn ang="0">
                <a:pos x="1364277" y="1284081"/>
              </a:cxn>
              <a:cxn ang="0">
                <a:pos x="1406255" y="1185656"/>
              </a:cxn>
              <a:cxn ang="0">
                <a:pos x="1448233" y="1079940"/>
              </a:cxn>
              <a:cxn ang="0">
                <a:pos x="1490211" y="966022"/>
              </a:cxn>
              <a:cxn ang="0">
                <a:pos x="1532188" y="842991"/>
              </a:cxn>
              <a:cxn ang="0">
                <a:pos x="1574166" y="712669"/>
              </a:cxn>
              <a:cxn ang="0">
                <a:pos x="1616144" y="573234"/>
              </a:cxn>
              <a:cxn ang="0">
                <a:pos x="1658122" y="426508"/>
              </a:cxn>
              <a:cxn ang="0">
                <a:pos x="1700100" y="271580"/>
              </a:cxn>
              <a:cxn ang="0">
                <a:pos x="1742077" y="107538"/>
              </a:cxn>
              <a:cxn ang="0">
                <a:pos x="1768663" y="0"/>
              </a:cxn>
            </a:cxnLst>
            <a:pathLst>
              <a:path w="1265" h="1998">
                <a:moveTo>
                  <a:pt x="0" y="0"/>
                </a:moveTo>
                <a:cubicBezTo>
                  <a:pt x="5" y="31"/>
                  <a:pt x="10" y="63"/>
                  <a:pt x="15" y="94"/>
                </a:cubicBezTo>
                <a:cubicBezTo>
                  <a:pt x="20" y="124"/>
                  <a:pt x="25" y="155"/>
                  <a:pt x="30" y="185"/>
                </a:cubicBezTo>
                <a:cubicBezTo>
                  <a:pt x="35" y="215"/>
                  <a:pt x="40" y="245"/>
                  <a:pt x="45" y="274"/>
                </a:cubicBezTo>
                <a:cubicBezTo>
                  <a:pt x="50" y="303"/>
                  <a:pt x="55" y="332"/>
                  <a:pt x="60" y="361"/>
                </a:cubicBezTo>
                <a:cubicBezTo>
                  <a:pt x="65" y="390"/>
                  <a:pt x="70" y="418"/>
                  <a:pt x="75" y="446"/>
                </a:cubicBezTo>
                <a:cubicBezTo>
                  <a:pt x="80" y="473"/>
                  <a:pt x="85" y="501"/>
                  <a:pt x="90" y="528"/>
                </a:cubicBezTo>
                <a:cubicBezTo>
                  <a:pt x="95" y="555"/>
                  <a:pt x="100" y="582"/>
                  <a:pt x="105" y="608"/>
                </a:cubicBezTo>
                <a:cubicBezTo>
                  <a:pt x="110" y="635"/>
                  <a:pt x="115" y="661"/>
                  <a:pt x="120" y="686"/>
                </a:cubicBezTo>
                <a:cubicBezTo>
                  <a:pt x="125" y="712"/>
                  <a:pt x="130" y="737"/>
                  <a:pt x="135" y="762"/>
                </a:cubicBezTo>
                <a:cubicBezTo>
                  <a:pt x="140" y="787"/>
                  <a:pt x="145" y="811"/>
                  <a:pt x="150" y="835"/>
                </a:cubicBezTo>
                <a:cubicBezTo>
                  <a:pt x="155" y="859"/>
                  <a:pt x="160" y="883"/>
                  <a:pt x="165" y="907"/>
                </a:cubicBezTo>
                <a:cubicBezTo>
                  <a:pt x="170" y="930"/>
                  <a:pt x="175" y="953"/>
                  <a:pt x="180" y="975"/>
                </a:cubicBezTo>
                <a:cubicBezTo>
                  <a:pt x="185" y="998"/>
                  <a:pt x="190" y="1020"/>
                  <a:pt x="195" y="1042"/>
                </a:cubicBezTo>
                <a:cubicBezTo>
                  <a:pt x="200" y="1064"/>
                  <a:pt x="205" y="1085"/>
                  <a:pt x="210" y="1107"/>
                </a:cubicBezTo>
                <a:cubicBezTo>
                  <a:pt x="215" y="1128"/>
                  <a:pt x="220" y="1148"/>
                  <a:pt x="225" y="1169"/>
                </a:cubicBezTo>
                <a:cubicBezTo>
                  <a:pt x="230" y="1189"/>
                  <a:pt x="235" y="1209"/>
                  <a:pt x="240" y="1229"/>
                </a:cubicBezTo>
                <a:cubicBezTo>
                  <a:pt x="245" y="1248"/>
                  <a:pt x="250" y="1267"/>
                  <a:pt x="255" y="1286"/>
                </a:cubicBezTo>
                <a:cubicBezTo>
                  <a:pt x="260" y="1305"/>
                  <a:pt x="265" y="1324"/>
                  <a:pt x="270" y="1342"/>
                </a:cubicBezTo>
                <a:cubicBezTo>
                  <a:pt x="275" y="1360"/>
                  <a:pt x="280" y="1377"/>
                  <a:pt x="285" y="1395"/>
                </a:cubicBezTo>
                <a:cubicBezTo>
                  <a:pt x="290" y="1412"/>
                  <a:pt x="295" y="1429"/>
                  <a:pt x="300" y="1446"/>
                </a:cubicBezTo>
                <a:cubicBezTo>
                  <a:pt x="305" y="1462"/>
                  <a:pt x="310" y="1479"/>
                  <a:pt x="315" y="1495"/>
                </a:cubicBezTo>
                <a:cubicBezTo>
                  <a:pt x="320" y="1510"/>
                  <a:pt x="325" y="1526"/>
                  <a:pt x="330" y="1541"/>
                </a:cubicBezTo>
                <a:cubicBezTo>
                  <a:pt x="335" y="1556"/>
                  <a:pt x="340" y="1571"/>
                  <a:pt x="345" y="1585"/>
                </a:cubicBezTo>
                <a:cubicBezTo>
                  <a:pt x="350" y="1599"/>
                  <a:pt x="355" y="1613"/>
                  <a:pt x="360" y="1627"/>
                </a:cubicBezTo>
                <a:cubicBezTo>
                  <a:pt x="365" y="1641"/>
                  <a:pt x="370" y="1654"/>
                  <a:pt x="375" y="1667"/>
                </a:cubicBezTo>
                <a:cubicBezTo>
                  <a:pt x="380" y="1679"/>
                  <a:pt x="385" y="1692"/>
                  <a:pt x="390" y="1704"/>
                </a:cubicBezTo>
                <a:cubicBezTo>
                  <a:pt x="395" y="1716"/>
                  <a:pt x="400" y="1728"/>
                  <a:pt x="405" y="1739"/>
                </a:cubicBezTo>
                <a:cubicBezTo>
                  <a:pt x="410" y="1751"/>
                  <a:pt x="415" y="1762"/>
                  <a:pt x="420" y="1772"/>
                </a:cubicBezTo>
                <a:cubicBezTo>
                  <a:pt x="425" y="1783"/>
                  <a:pt x="430" y="1793"/>
                  <a:pt x="435" y="1803"/>
                </a:cubicBezTo>
                <a:cubicBezTo>
                  <a:pt x="440" y="1813"/>
                  <a:pt x="445" y="1822"/>
                  <a:pt x="450" y="1831"/>
                </a:cubicBezTo>
                <a:cubicBezTo>
                  <a:pt x="455" y="1840"/>
                  <a:pt x="460" y="1849"/>
                  <a:pt x="465" y="1858"/>
                </a:cubicBezTo>
                <a:cubicBezTo>
                  <a:pt x="470" y="1866"/>
                  <a:pt x="475" y="1874"/>
                  <a:pt x="480" y="1881"/>
                </a:cubicBezTo>
                <a:cubicBezTo>
                  <a:pt x="485" y="1889"/>
                  <a:pt x="490" y="1896"/>
                  <a:pt x="495" y="1903"/>
                </a:cubicBezTo>
                <a:cubicBezTo>
                  <a:pt x="500" y="1910"/>
                  <a:pt x="505" y="1916"/>
                  <a:pt x="510" y="1923"/>
                </a:cubicBezTo>
                <a:cubicBezTo>
                  <a:pt x="515" y="1929"/>
                  <a:pt x="520" y="1934"/>
                  <a:pt x="525" y="1940"/>
                </a:cubicBezTo>
                <a:cubicBezTo>
                  <a:pt x="530" y="1945"/>
                  <a:pt x="535" y="1950"/>
                  <a:pt x="540" y="1955"/>
                </a:cubicBezTo>
                <a:cubicBezTo>
                  <a:pt x="545" y="1959"/>
                  <a:pt x="550" y="1963"/>
                  <a:pt x="555" y="1967"/>
                </a:cubicBezTo>
                <a:cubicBezTo>
                  <a:pt x="560" y="1971"/>
                  <a:pt x="565" y="1975"/>
                  <a:pt x="570" y="1978"/>
                </a:cubicBezTo>
                <a:cubicBezTo>
                  <a:pt x="575" y="1981"/>
                  <a:pt x="580" y="1983"/>
                  <a:pt x="585" y="1986"/>
                </a:cubicBezTo>
                <a:cubicBezTo>
                  <a:pt x="590" y="1988"/>
                  <a:pt x="595" y="1990"/>
                  <a:pt x="600" y="1992"/>
                </a:cubicBezTo>
                <a:cubicBezTo>
                  <a:pt x="605" y="1993"/>
                  <a:pt x="610" y="1995"/>
                  <a:pt x="615" y="1996"/>
                </a:cubicBezTo>
                <a:cubicBezTo>
                  <a:pt x="620" y="1996"/>
                  <a:pt x="625" y="1997"/>
                  <a:pt x="630" y="1997"/>
                </a:cubicBezTo>
                <a:cubicBezTo>
                  <a:pt x="635" y="1997"/>
                  <a:pt x="640" y="1997"/>
                  <a:pt x="645" y="1996"/>
                </a:cubicBezTo>
                <a:cubicBezTo>
                  <a:pt x="650" y="1995"/>
                  <a:pt x="655" y="1994"/>
                  <a:pt x="660" y="1993"/>
                </a:cubicBezTo>
                <a:cubicBezTo>
                  <a:pt x="665" y="1992"/>
                  <a:pt x="670" y="1990"/>
                  <a:pt x="675" y="1988"/>
                </a:cubicBezTo>
                <a:cubicBezTo>
                  <a:pt x="680" y="1985"/>
                  <a:pt x="685" y="1983"/>
                  <a:pt x="690" y="1980"/>
                </a:cubicBezTo>
                <a:cubicBezTo>
                  <a:pt x="695" y="1977"/>
                  <a:pt x="700" y="1974"/>
                  <a:pt x="705" y="1970"/>
                </a:cubicBezTo>
                <a:cubicBezTo>
                  <a:pt x="710" y="1967"/>
                  <a:pt x="715" y="1963"/>
                  <a:pt x="720" y="1958"/>
                </a:cubicBezTo>
                <a:cubicBezTo>
                  <a:pt x="725" y="1954"/>
                  <a:pt x="730" y="1949"/>
                  <a:pt x="735" y="1944"/>
                </a:cubicBezTo>
                <a:cubicBezTo>
                  <a:pt x="740" y="1939"/>
                  <a:pt x="745" y="1933"/>
                  <a:pt x="750" y="1927"/>
                </a:cubicBezTo>
                <a:cubicBezTo>
                  <a:pt x="755" y="1921"/>
                  <a:pt x="760" y="1915"/>
                  <a:pt x="765" y="1909"/>
                </a:cubicBezTo>
                <a:cubicBezTo>
                  <a:pt x="770" y="1902"/>
                  <a:pt x="775" y="1895"/>
                  <a:pt x="780" y="1887"/>
                </a:cubicBezTo>
                <a:cubicBezTo>
                  <a:pt x="785" y="1880"/>
                  <a:pt x="790" y="1872"/>
                  <a:pt x="795" y="1864"/>
                </a:cubicBezTo>
                <a:cubicBezTo>
                  <a:pt x="800" y="1856"/>
                  <a:pt x="805" y="1847"/>
                  <a:pt x="810" y="1839"/>
                </a:cubicBezTo>
                <a:cubicBezTo>
                  <a:pt x="815" y="1830"/>
                  <a:pt x="820" y="1820"/>
                  <a:pt x="825" y="1811"/>
                </a:cubicBezTo>
                <a:cubicBezTo>
                  <a:pt x="830" y="1801"/>
                  <a:pt x="835" y="1791"/>
                  <a:pt x="840" y="1781"/>
                </a:cubicBezTo>
                <a:cubicBezTo>
                  <a:pt x="845" y="1770"/>
                  <a:pt x="850" y="1759"/>
                  <a:pt x="855" y="1748"/>
                </a:cubicBezTo>
                <a:cubicBezTo>
                  <a:pt x="860" y="1737"/>
                  <a:pt x="865" y="1726"/>
                  <a:pt x="870" y="1714"/>
                </a:cubicBezTo>
                <a:cubicBezTo>
                  <a:pt x="875" y="1702"/>
                  <a:pt x="880" y="1689"/>
                  <a:pt x="885" y="1677"/>
                </a:cubicBezTo>
                <a:cubicBezTo>
                  <a:pt x="890" y="1664"/>
                  <a:pt x="895" y="1651"/>
                  <a:pt x="900" y="1638"/>
                </a:cubicBezTo>
                <a:cubicBezTo>
                  <a:pt x="905" y="1624"/>
                  <a:pt x="910" y="1611"/>
                  <a:pt x="915" y="1597"/>
                </a:cubicBezTo>
                <a:cubicBezTo>
                  <a:pt x="920" y="1582"/>
                  <a:pt x="925" y="1568"/>
                  <a:pt x="930" y="1553"/>
                </a:cubicBezTo>
                <a:cubicBezTo>
                  <a:pt x="935" y="1538"/>
                  <a:pt x="940" y="1523"/>
                  <a:pt x="945" y="1507"/>
                </a:cubicBezTo>
                <a:cubicBezTo>
                  <a:pt x="950" y="1491"/>
                  <a:pt x="955" y="1475"/>
                  <a:pt x="960" y="1459"/>
                </a:cubicBezTo>
                <a:cubicBezTo>
                  <a:pt x="965" y="1443"/>
                  <a:pt x="970" y="1426"/>
                  <a:pt x="975" y="1409"/>
                </a:cubicBezTo>
                <a:cubicBezTo>
                  <a:pt x="980" y="1391"/>
                  <a:pt x="985" y="1374"/>
                  <a:pt x="990" y="1356"/>
                </a:cubicBezTo>
                <a:cubicBezTo>
                  <a:pt x="995" y="1338"/>
                  <a:pt x="1000" y="1320"/>
                  <a:pt x="1005" y="1301"/>
                </a:cubicBezTo>
                <a:cubicBezTo>
                  <a:pt x="1010" y="1283"/>
                  <a:pt x="1015" y="1264"/>
                  <a:pt x="1020" y="1244"/>
                </a:cubicBezTo>
                <a:cubicBezTo>
                  <a:pt x="1025" y="1225"/>
                  <a:pt x="1030" y="1205"/>
                  <a:pt x="1035" y="1185"/>
                </a:cubicBezTo>
                <a:cubicBezTo>
                  <a:pt x="1040" y="1165"/>
                  <a:pt x="1045" y="1144"/>
                  <a:pt x="1050" y="1123"/>
                </a:cubicBezTo>
                <a:cubicBezTo>
                  <a:pt x="1055" y="1102"/>
                  <a:pt x="1060" y="1081"/>
                  <a:pt x="1065" y="1060"/>
                </a:cubicBezTo>
                <a:cubicBezTo>
                  <a:pt x="1070" y="1038"/>
                  <a:pt x="1075" y="1016"/>
                  <a:pt x="1080" y="993"/>
                </a:cubicBezTo>
                <a:cubicBezTo>
                  <a:pt x="1085" y="971"/>
                  <a:pt x="1090" y="948"/>
                  <a:pt x="1095" y="925"/>
                </a:cubicBezTo>
                <a:cubicBezTo>
                  <a:pt x="1100" y="902"/>
                  <a:pt x="1105" y="878"/>
                  <a:pt x="1110" y="855"/>
                </a:cubicBezTo>
                <a:cubicBezTo>
                  <a:pt x="1115" y="831"/>
                  <a:pt x="1120" y="806"/>
                  <a:pt x="1125" y="782"/>
                </a:cubicBezTo>
                <a:cubicBezTo>
                  <a:pt x="1130" y="757"/>
                  <a:pt x="1135" y="732"/>
                  <a:pt x="1140" y="707"/>
                </a:cubicBezTo>
                <a:cubicBezTo>
                  <a:pt x="1145" y="681"/>
                  <a:pt x="1150" y="655"/>
                  <a:pt x="1155" y="629"/>
                </a:cubicBezTo>
                <a:cubicBezTo>
                  <a:pt x="1160" y="603"/>
                  <a:pt x="1165" y="577"/>
                  <a:pt x="1170" y="550"/>
                </a:cubicBezTo>
                <a:cubicBezTo>
                  <a:pt x="1175" y="523"/>
                  <a:pt x="1180" y="495"/>
                  <a:pt x="1185" y="468"/>
                </a:cubicBezTo>
                <a:cubicBezTo>
                  <a:pt x="1190" y="440"/>
                  <a:pt x="1195" y="412"/>
                  <a:pt x="1200" y="384"/>
                </a:cubicBezTo>
                <a:cubicBezTo>
                  <a:pt x="1205" y="355"/>
                  <a:pt x="1210" y="327"/>
                  <a:pt x="1215" y="298"/>
                </a:cubicBezTo>
                <a:cubicBezTo>
                  <a:pt x="1220" y="268"/>
                  <a:pt x="1225" y="239"/>
                  <a:pt x="1230" y="209"/>
                </a:cubicBezTo>
                <a:cubicBezTo>
                  <a:pt x="1235" y="179"/>
                  <a:pt x="1240" y="149"/>
                  <a:pt x="1245" y="118"/>
                </a:cubicBezTo>
                <a:cubicBezTo>
                  <a:pt x="1250" y="87"/>
                  <a:pt x="1255" y="56"/>
                  <a:pt x="1260" y="25"/>
                </a:cubicBezTo>
                <a:cubicBezTo>
                  <a:pt x="1264" y="0"/>
                  <a:pt x="1264" y="0"/>
                  <a:pt x="1264" y="0"/>
                </a:cubicBezTo>
              </a:path>
            </a:pathLst>
          </a:custGeom>
          <a:noFill/>
          <a:ln w="19050" cap="flat" cmpd="sng">
            <a:solidFill>
              <a:srgbClr val="D60093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aphicFrame>
        <p:nvGraphicFramePr>
          <p:cNvPr id="125" name="对象 124"/>
          <p:cNvGraphicFramePr>
            <a:graphicFrameLocks noChangeAspect="1"/>
          </p:cNvGraphicFramePr>
          <p:nvPr/>
        </p:nvGraphicFramePr>
        <p:xfrm>
          <a:off x="2782888" y="3154363"/>
          <a:ext cx="81280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558800" imgH="393700" progId="Equation.DSMT4">
                  <p:embed/>
                </p:oleObj>
              </mc:Choice>
              <mc:Fallback>
                <p:oleObj name="" r:id="rId1" imgW="558800" imgH="3937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82888" y="3154363"/>
                        <a:ext cx="812800" cy="574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" name="组合 7"/>
          <p:cNvGrpSpPr/>
          <p:nvPr/>
        </p:nvGrpSpPr>
        <p:grpSpPr>
          <a:xfrm>
            <a:off x="3124200" y="1579563"/>
            <a:ext cx="3295650" cy="2992437"/>
            <a:chOff x="3617913" y="1817651"/>
            <a:chExt cx="3295788" cy="2992438"/>
          </a:xfrm>
        </p:grpSpPr>
        <p:grpSp>
          <p:nvGrpSpPr>
            <p:cNvPr id="39941" name="组合 4"/>
            <p:cNvGrpSpPr/>
            <p:nvPr/>
          </p:nvGrpSpPr>
          <p:grpSpPr>
            <a:xfrm>
              <a:off x="3617913" y="1817651"/>
              <a:ext cx="3295788" cy="2992438"/>
              <a:chOff x="6692901" y="1292225"/>
              <a:chExt cx="3295788" cy="2992438"/>
            </a:xfrm>
          </p:grpSpPr>
          <p:grpSp>
            <p:nvGrpSpPr>
              <p:cNvPr id="39942" name="组合 8"/>
              <p:cNvGrpSpPr/>
              <p:nvPr/>
            </p:nvGrpSpPr>
            <p:grpSpPr>
              <a:xfrm>
                <a:off x="7464425" y="1292225"/>
                <a:ext cx="379413" cy="2992438"/>
                <a:chOff x="1743200" y="1113709"/>
                <a:chExt cx="379580" cy="2992159"/>
              </a:xfrm>
            </p:grpSpPr>
            <p:grpSp>
              <p:nvGrpSpPr>
                <p:cNvPr id="39943" name="组合 25"/>
                <p:cNvGrpSpPr/>
                <p:nvPr/>
              </p:nvGrpSpPr>
              <p:grpSpPr>
                <a:xfrm>
                  <a:off x="2001840" y="1343618"/>
                  <a:ext cx="54000" cy="2762250"/>
                  <a:chOff x="2813053" y="856456"/>
                  <a:chExt cx="54000" cy="2762250"/>
                </a:xfrm>
              </p:grpSpPr>
              <p:cxnSp>
                <p:nvCxnSpPr>
                  <p:cNvPr id="78" name="直接箭头连接符 77"/>
                  <p:cNvCxnSpPr/>
                  <p:nvPr/>
                </p:nvCxnSpPr>
                <p:spPr>
                  <a:xfrm flipH="1" flipV="1">
                    <a:off x="2816510" y="856713"/>
                    <a:ext cx="0" cy="2761993"/>
                  </a:xfrm>
                  <a:prstGeom prst="straightConnector1">
                    <a:avLst/>
                  </a:prstGeom>
                  <a:ln w="19050">
                    <a:solidFill>
                      <a:schemeClr val="tx1"/>
                    </a:solidFill>
                    <a:tailEnd type="stealt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9" name="直接连接符 78"/>
                  <p:cNvCxnSpPr/>
                  <p:nvPr/>
                </p:nvCxnSpPr>
                <p:spPr>
                  <a:xfrm>
                    <a:off x="2813333" y="1144024"/>
                    <a:ext cx="54001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0" name="直接连接符 79"/>
                  <p:cNvCxnSpPr/>
                  <p:nvPr/>
                </p:nvCxnSpPr>
                <p:spPr>
                  <a:xfrm>
                    <a:off x="2813333" y="1790076"/>
                    <a:ext cx="54001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1" name="直接连接符 80"/>
                  <p:cNvCxnSpPr/>
                  <p:nvPr/>
                </p:nvCxnSpPr>
                <p:spPr>
                  <a:xfrm>
                    <a:off x="2813333" y="2436129"/>
                    <a:ext cx="54001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直接连接符 81"/>
                  <p:cNvCxnSpPr/>
                  <p:nvPr/>
                </p:nvCxnSpPr>
                <p:spPr>
                  <a:xfrm>
                    <a:off x="2813333" y="1359904"/>
                    <a:ext cx="54001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直接连接符 82"/>
                  <p:cNvCxnSpPr/>
                  <p:nvPr/>
                </p:nvCxnSpPr>
                <p:spPr>
                  <a:xfrm>
                    <a:off x="2813333" y="1574196"/>
                    <a:ext cx="54001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直接连接符 83"/>
                  <p:cNvCxnSpPr/>
                  <p:nvPr/>
                </p:nvCxnSpPr>
                <p:spPr>
                  <a:xfrm>
                    <a:off x="2813333" y="2005956"/>
                    <a:ext cx="54001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直接连接符 84"/>
                  <p:cNvCxnSpPr/>
                  <p:nvPr/>
                </p:nvCxnSpPr>
                <p:spPr>
                  <a:xfrm>
                    <a:off x="2813333" y="2220249"/>
                    <a:ext cx="54001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直接连接符 85"/>
                  <p:cNvCxnSpPr/>
                  <p:nvPr/>
                </p:nvCxnSpPr>
                <p:spPr>
                  <a:xfrm>
                    <a:off x="2813333" y="2652009"/>
                    <a:ext cx="54001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直接连接符 86"/>
                  <p:cNvCxnSpPr/>
                  <p:nvPr/>
                </p:nvCxnSpPr>
                <p:spPr>
                  <a:xfrm>
                    <a:off x="2813333" y="2866301"/>
                    <a:ext cx="54001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9954" name="Text Box 66"/>
                <p:cNvSpPr txBox="1"/>
                <p:nvPr/>
              </p:nvSpPr>
              <p:spPr>
                <a:xfrm>
                  <a:off x="1743200" y="2960024"/>
                  <a:ext cx="358987" cy="3693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2</a:t>
                  </a:r>
                  <a:endParaRPr lang="en-US" altLang="zh-CN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9955" name="Text Box 66"/>
                <p:cNvSpPr txBox="1"/>
                <p:nvPr/>
              </p:nvSpPr>
              <p:spPr>
                <a:xfrm>
                  <a:off x="1743200" y="2090036"/>
                  <a:ext cx="358987" cy="3693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6</a:t>
                  </a:r>
                  <a:endParaRPr lang="en-US" altLang="zh-CN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9956" name="Text Box 66"/>
                <p:cNvSpPr txBox="1"/>
                <p:nvPr/>
              </p:nvSpPr>
              <p:spPr>
                <a:xfrm>
                  <a:off x="1743200" y="1655042"/>
                  <a:ext cx="358987" cy="3693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8</a:t>
                  </a:r>
                  <a:endParaRPr lang="en-US" altLang="zh-CN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9957" name="Text Box 66"/>
                <p:cNvSpPr txBox="1"/>
                <p:nvPr/>
              </p:nvSpPr>
              <p:spPr>
                <a:xfrm>
                  <a:off x="1763793" y="1113709"/>
                  <a:ext cx="358987" cy="3693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b="1" i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en-US" altLang="zh-CN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9958" name="Text Box 66"/>
                <p:cNvSpPr txBox="1"/>
                <p:nvPr/>
              </p:nvSpPr>
              <p:spPr>
                <a:xfrm>
                  <a:off x="1743200" y="2525030"/>
                  <a:ext cx="358987" cy="3693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4</a:t>
                  </a:r>
                  <a:endParaRPr lang="en-US" altLang="zh-CN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39959" name="组合 9"/>
              <p:cNvGrpSpPr/>
              <p:nvPr/>
            </p:nvGrpSpPr>
            <p:grpSpPr>
              <a:xfrm>
                <a:off x="6692901" y="3683010"/>
                <a:ext cx="3295788" cy="394899"/>
                <a:chOff x="972986" y="3504455"/>
                <a:chExt cx="3295192" cy="394683"/>
              </a:xfrm>
            </p:grpSpPr>
            <p:grpSp>
              <p:nvGrpSpPr>
                <p:cNvPr id="39960" name="组合 10"/>
                <p:cNvGrpSpPr/>
                <p:nvPr/>
              </p:nvGrpSpPr>
              <p:grpSpPr>
                <a:xfrm rot="-5400000">
                  <a:off x="2480055" y="1997374"/>
                  <a:ext cx="92025" cy="3106176"/>
                  <a:chOff x="2364112" y="971318"/>
                  <a:chExt cx="92025" cy="3106176"/>
                </a:xfrm>
              </p:grpSpPr>
              <p:cxnSp>
                <p:nvCxnSpPr>
                  <p:cNvPr id="96" name="直接箭头连接符 95"/>
                  <p:cNvCxnSpPr/>
                  <p:nvPr/>
                </p:nvCxnSpPr>
                <p:spPr>
                  <a:xfrm rot="5400000" flipH="1" flipV="1">
                    <a:off x="812550" y="2522888"/>
                    <a:ext cx="3106305" cy="3173"/>
                  </a:xfrm>
                  <a:prstGeom prst="straightConnector1">
                    <a:avLst/>
                  </a:prstGeom>
                  <a:ln w="19050">
                    <a:solidFill>
                      <a:schemeClr val="tx1"/>
                    </a:solidFill>
                    <a:headEnd type="stealth"/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直接连接符 96"/>
                  <p:cNvCxnSpPr/>
                  <p:nvPr/>
                </p:nvCxnSpPr>
                <p:spPr>
                  <a:xfrm>
                    <a:off x="2364116" y="1144336"/>
                    <a:ext cx="53946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直接连接符 97"/>
                  <p:cNvCxnSpPr/>
                  <p:nvPr/>
                </p:nvCxnSpPr>
                <p:spPr>
                  <a:xfrm>
                    <a:off x="2364116" y="1790359"/>
                    <a:ext cx="53946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直接连接符 98"/>
                  <p:cNvCxnSpPr/>
                  <p:nvPr/>
                </p:nvCxnSpPr>
                <p:spPr>
                  <a:xfrm>
                    <a:off x="2364116" y="2436381"/>
                    <a:ext cx="53946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直接连接符 99"/>
                  <p:cNvCxnSpPr/>
                  <p:nvPr/>
                </p:nvCxnSpPr>
                <p:spPr>
                  <a:xfrm>
                    <a:off x="2364116" y="1358619"/>
                    <a:ext cx="53946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直接连接符 100"/>
                  <p:cNvCxnSpPr/>
                  <p:nvPr/>
                </p:nvCxnSpPr>
                <p:spPr>
                  <a:xfrm>
                    <a:off x="2364116" y="1574489"/>
                    <a:ext cx="53946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直接连接符 101"/>
                  <p:cNvCxnSpPr/>
                  <p:nvPr/>
                </p:nvCxnSpPr>
                <p:spPr>
                  <a:xfrm>
                    <a:off x="2403783" y="2004642"/>
                    <a:ext cx="68225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3" name="直接连接符 102"/>
                  <p:cNvCxnSpPr/>
                  <p:nvPr/>
                </p:nvCxnSpPr>
                <p:spPr>
                  <a:xfrm>
                    <a:off x="2364116" y="2220511"/>
                    <a:ext cx="53946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4" name="直接连接符 103"/>
                  <p:cNvCxnSpPr/>
                  <p:nvPr/>
                </p:nvCxnSpPr>
                <p:spPr>
                  <a:xfrm>
                    <a:off x="2364116" y="2652251"/>
                    <a:ext cx="53946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5" name="直接连接符 104"/>
                  <p:cNvCxnSpPr/>
                  <p:nvPr/>
                </p:nvCxnSpPr>
                <p:spPr>
                  <a:xfrm>
                    <a:off x="2364116" y="2866534"/>
                    <a:ext cx="53946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9" name="直接连接符 178"/>
                  <p:cNvCxnSpPr/>
                  <p:nvPr/>
                </p:nvCxnSpPr>
                <p:spPr>
                  <a:xfrm>
                    <a:off x="2364116" y="3318909"/>
                    <a:ext cx="53946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0" name="直接连接符 179"/>
                  <p:cNvCxnSpPr/>
                  <p:nvPr/>
                </p:nvCxnSpPr>
                <p:spPr>
                  <a:xfrm>
                    <a:off x="2364116" y="3103039"/>
                    <a:ext cx="53946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1" name="直接连接符 180"/>
                  <p:cNvCxnSpPr/>
                  <p:nvPr/>
                </p:nvCxnSpPr>
                <p:spPr>
                  <a:xfrm>
                    <a:off x="2364116" y="3534778"/>
                    <a:ext cx="53946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9974" name="Text Box 64"/>
                <p:cNvSpPr txBox="1"/>
                <p:nvPr/>
              </p:nvSpPr>
              <p:spPr>
                <a:xfrm>
                  <a:off x="1709765" y="3520675"/>
                  <a:ext cx="450850" cy="3693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b="1" i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O</a:t>
                  </a:r>
                  <a:endParaRPr lang="en-US" altLang="zh-CN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9975" name="Text Box 66"/>
                <p:cNvSpPr txBox="1"/>
                <p:nvPr/>
              </p:nvSpPr>
              <p:spPr>
                <a:xfrm>
                  <a:off x="1397210" y="3504793"/>
                  <a:ext cx="414734" cy="3693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-2</a:t>
                  </a:r>
                  <a:endParaRPr lang="en-US" altLang="zh-CN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9976" name="Text Box 66"/>
                <p:cNvSpPr txBox="1"/>
                <p:nvPr/>
              </p:nvSpPr>
              <p:spPr>
                <a:xfrm>
                  <a:off x="2304380" y="3514277"/>
                  <a:ext cx="358987" cy="3693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2</a:t>
                  </a:r>
                  <a:endParaRPr lang="en-US" altLang="zh-CN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9977" name="Text Box 66"/>
                <p:cNvSpPr txBox="1"/>
                <p:nvPr/>
              </p:nvSpPr>
              <p:spPr>
                <a:xfrm>
                  <a:off x="3909191" y="3529806"/>
                  <a:ext cx="358987" cy="3693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b="1" i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en-US" altLang="zh-CN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9978" name="Text Box 66"/>
                <p:cNvSpPr txBox="1"/>
                <p:nvPr/>
              </p:nvSpPr>
              <p:spPr>
                <a:xfrm>
                  <a:off x="2712570" y="3520322"/>
                  <a:ext cx="358987" cy="3693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4</a:t>
                  </a:r>
                  <a:endParaRPr lang="en-US" altLang="zh-CN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9979" name="Text Box 66"/>
                <p:cNvSpPr txBox="1"/>
                <p:nvPr/>
              </p:nvSpPr>
              <p:spPr>
                <a:xfrm>
                  <a:off x="974822" y="3504793"/>
                  <a:ext cx="414734" cy="3693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-4</a:t>
                  </a:r>
                  <a:endParaRPr lang="en-US" altLang="zh-CN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9980" name="Text Box 66"/>
                <p:cNvSpPr txBox="1"/>
                <p:nvPr/>
              </p:nvSpPr>
              <p:spPr>
                <a:xfrm>
                  <a:off x="3183834" y="3523759"/>
                  <a:ext cx="358987" cy="3693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6</a:t>
                  </a:r>
                  <a:endParaRPr lang="en-US" altLang="zh-CN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</p:grpSp>
        <p:cxnSp>
          <p:nvCxnSpPr>
            <p:cNvPr id="183" name="直接连接符 182"/>
            <p:cNvCxnSpPr/>
            <p:nvPr/>
          </p:nvCxnSpPr>
          <p:spPr bwMode="auto">
            <a:xfrm rot="16200000">
              <a:off x="6377104" y="4263990"/>
              <a:ext cx="53975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982" name="Text Box 66"/>
            <p:cNvSpPr txBox="1"/>
            <p:nvPr/>
          </p:nvSpPr>
          <p:spPr>
            <a:xfrm>
              <a:off x="6253162" y="4246494"/>
              <a:ext cx="359052" cy="36953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8</a:t>
              </a:r>
              <a:endPara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87" name="平面几何--抛物线2"/>
          <p:cNvSpPr/>
          <p:nvPr/>
        </p:nvSpPr>
        <p:spPr>
          <a:xfrm>
            <a:off x="4587875" y="2233613"/>
            <a:ext cx="1770063" cy="1820862"/>
          </a:xfrm>
          <a:custGeom>
            <a:avLst/>
            <a:gdLst/>
            <a:ahLst/>
            <a:cxnLst>
              <a:cxn ang="0">
                <a:pos x="20988" y="85666"/>
              </a:cxn>
              <a:cxn ang="0">
                <a:pos x="62966" y="249707"/>
              </a:cxn>
              <a:cxn ang="0">
                <a:pos x="104944" y="406458"/>
              </a:cxn>
              <a:cxn ang="0">
                <a:pos x="146922" y="554096"/>
              </a:cxn>
              <a:cxn ang="0">
                <a:pos x="188899" y="694442"/>
              </a:cxn>
              <a:cxn ang="0">
                <a:pos x="230877" y="826587"/>
              </a:cxn>
              <a:cxn ang="0">
                <a:pos x="272855" y="949618"/>
              </a:cxn>
              <a:cxn ang="0">
                <a:pos x="314833" y="1065359"/>
              </a:cxn>
              <a:cxn ang="0">
                <a:pos x="356810" y="1171986"/>
              </a:cxn>
              <a:cxn ang="0">
                <a:pos x="398788" y="1271322"/>
              </a:cxn>
              <a:cxn ang="0">
                <a:pos x="440766" y="1362456"/>
              </a:cxn>
              <a:cxn ang="0">
                <a:pos x="482744" y="1444477"/>
              </a:cxn>
              <a:cxn ang="0">
                <a:pos x="524721" y="1519207"/>
              </a:cxn>
              <a:cxn ang="0">
                <a:pos x="566699" y="1584824"/>
              </a:cxn>
              <a:cxn ang="0">
                <a:pos x="608677" y="1643150"/>
              </a:cxn>
              <a:cxn ang="0">
                <a:pos x="650655" y="1693274"/>
              </a:cxn>
              <a:cxn ang="0">
                <a:pos x="692632" y="1734284"/>
              </a:cxn>
              <a:cxn ang="0">
                <a:pos x="734610" y="1768004"/>
              </a:cxn>
              <a:cxn ang="0">
                <a:pos x="776588" y="1792610"/>
              </a:cxn>
              <a:cxn ang="0">
                <a:pos x="818566" y="1809925"/>
              </a:cxn>
              <a:cxn ang="0">
                <a:pos x="860543" y="1819039"/>
              </a:cxn>
              <a:cxn ang="0">
                <a:pos x="902521" y="1819039"/>
              </a:cxn>
              <a:cxn ang="0">
                <a:pos x="944499" y="1811748"/>
              </a:cxn>
              <a:cxn ang="0">
                <a:pos x="986477" y="1795344"/>
              </a:cxn>
              <a:cxn ang="0">
                <a:pos x="1028454" y="1771649"/>
              </a:cxn>
              <a:cxn ang="0">
                <a:pos x="1070432" y="1739752"/>
              </a:cxn>
              <a:cxn ang="0">
                <a:pos x="1112410" y="1698742"/>
              </a:cxn>
              <a:cxn ang="0">
                <a:pos x="1154388" y="1650440"/>
              </a:cxn>
              <a:cxn ang="0">
                <a:pos x="1196366" y="1593026"/>
              </a:cxn>
              <a:cxn ang="0">
                <a:pos x="1238343" y="1528321"/>
              </a:cxn>
              <a:cxn ang="0">
                <a:pos x="1280321" y="1455413"/>
              </a:cxn>
              <a:cxn ang="0">
                <a:pos x="1322299" y="1373392"/>
              </a:cxn>
              <a:cxn ang="0">
                <a:pos x="1364277" y="1284081"/>
              </a:cxn>
              <a:cxn ang="0">
                <a:pos x="1406254" y="1185656"/>
              </a:cxn>
              <a:cxn ang="0">
                <a:pos x="1448232" y="1079940"/>
              </a:cxn>
              <a:cxn ang="0">
                <a:pos x="1490210" y="966022"/>
              </a:cxn>
              <a:cxn ang="0">
                <a:pos x="1532188" y="842991"/>
              </a:cxn>
              <a:cxn ang="0">
                <a:pos x="1574165" y="712669"/>
              </a:cxn>
              <a:cxn ang="0">
                <a:pos x="1616143" y="573234"/>
              </a:cxn>
              <a:cxn ang="0">
                <a:pos x="1658121" y="426508"/>
              </a:cxn>
              <a:cxn ang="0">
                <a:pos x="1700099" y="271580"/>
              </a:cxn>
              <a:cxn ang="0">
                <a:pos x="1742076" y="107538"/>
              </a:cxn>
              <a:cxn ang="0">
                <a:pos x="1768662" y="0"/>
              </a:cxn>
            </a:cxnLst>
            <a:pathLst>
              <a:path w="1265" h="1998">
                <a:moveTo>
                  <a:pt x="0" y="0"/>
                </a:moveTo>
                <a:cubicBezTo>
                  <a:pt x="5" y="31"/>
                  <a:pt x="10" y="63"/>
                  <a:pt x="15" y="94"/>
                </a:cubicBezTo>
                <a:cubicBezTo>
                  <a:pt x="20" y="124"/>
                  <a:pt x="25" y="155"/>
                  <a:pt x="30" y="185"/>
                </a:cubicBezTo>
                <a:cubicBezTo>
                  <a:pt x="35" y="215"/>
                  <a:pt x="40" y="245"/>
                  <a:pt x="45" y="274"/>
                </a:cubicBezTo>
                <a:cubicBezTo>
                  <a:pt x="50" y="303"/>
                  <a:pt x="55" y="332"/>
                  <a:pt x="60" y="361"/>
                </a:cubicBezTo>
                <a:cubicBezTo>
                  <a:pt x="65" y="390"/>
                  <a:pt x="70" y="418"/>
                  <a:pt x="75" y="446"/>
                </a:cubicBezTo>
                <a:cubicBezTo>
                  <a:pt x="80" y="473"/>
                  <a:pt x="85" y="501"/>
                  <a:pt x="90" y="528"/>
                </a:cubicBezTo>
                <a:cubicBezTo>
                  <a:pt x="95" y="555"/>
                  <a:pt x="100" y="582"/>
                  <a:pt x="105" y="608"/>
                </a:cubicBezTo>
                <a:cubicBezTo>
                  <a:pt x="110" y="635"/>
                  <a:pt x="115" y="661"/>
                  <a:pt x="120" y="686"/>
                </a:cubicBezTo>
                <a:cubicBezTo>
                  <a:pt x="125" y="712"/>
                  <a:pt x="130" y="737"/>
                  <a:pt x="135" y="762"/>
                </a:cubicBezTo>
                <a:cubicBezTo>
                  <a:pt x="140" y="787"/>
                  <a:pt x="145" y="811"/>
                  <a:pt x="150" y="835"/>
                </a:cubicBezTo>
                <a:cubicBezTo>
                  <a:pt x="155" y="859"/>
                  <a:pt x="160" y="883"/>
                  <a:pt x="165" y="907"/>
                </a:cubicBezTo>
                <a:cubicBezTo>
                  <a:pt x="170" y="930"/>
                  <a:pt x="175" y="953"/>
                  <a:pt x="180" y="975"/>
                </a:cubicBezTo>
                <a:cubicBezTo>
                  <a:pt x="185" y="998"/>
                  <a:pt x="190" y="1020"/>
                  <a:pt x="195" y="1042"/>
                </a:cubicBezTo>
                <a:cubicBezTo>
                  <a:pt x="200" y="1064"/>
                  <a:pt x="205" y="1085"/>
                  <a:pt x="210" y="1107"/>
                </a:cubicBezTo>
                <a:cubicBezTo>
                  <a:pt x="215" y="1128"/>
                  <a:pt x="220" y="1148"/>
                  <a:pt x="225" y="1169"/>
                </a:cubicBezTo>
                <a:cubicBezTo>
                  <a:pt x="230" y="1189"/>
                  <a:pt x="235" y="1209"/>
                  <a:pt x="240" y="1229"/>
                </a:cubicBezTo>
                <a:cubicBezTo>
                  <a:pt x="245" y="1248"/>
                  <a:pt x="250" y="1267"/>
                  <a:pt x="255" y="1286"/>
                </a:cubicBezTo>
                <a:cubicBezTo>
                  <a:pt x="260" y="1305"/>
                  <a:pt x="265" y="1324"/>
                  <a:pt x="270" y="1342"/>
                </a:cubicBezTo>
                <a:cubicBezTo>
                  <a:pt x="275" y="1360"/>
                  <a:pt x="280" y="1377"/>
                  <a:pt x="285" y="1395"/>
                </a:cubicBezTo>
                <a:cubicBezTo>
                  <a:pt x="290" y="1412"/>
                  <a:pt x="295" y="1429"/>
                  <a:pt x="300" y="1446"/>
                </a:cubicBezTo>
                <a:cubicBezTo>
                  <a:pt x="305" y="1462"/>
                  <a:pt x="310" y="1479"/>
                  <a:pt x="315" y="1495"/>
                </a:cubicBezTo>
                <a:cubicBezTo>
                  <a:pt x="320" y="1510"/>
                  <a:pt x="325" y="1526"/>
                  <a:pt x="330" y="1541"/>
                </a:cubicBezTo>
                <a:cubicBezTo>
                  <a:pt x="335" y="1556"/>
                  <a:pt x="340" y="1571"/>
                  <a:pt x="345" y="1585"/>
                </a:cubicBezTo>
                <a:cubicBezTo>
                  <a:pt x="350" y="1599"/>
                  <a:pt x="355" y="1613"/>
                  <a:pt x="360" y="1627"/>
                </a:cubicBezTo>
                <a:cubicBezTo>
                  <a:pt x="365" y="1641"/>
                  <a:pt x="370" y="1654"/>
                  <a:pt x="375" y="1667"/>
                </a:cubicBezTo>
                <a:cubicBezTo>
                  <a:pt x="380" y="1679"/>
                  <a:pt x="385" y="1692"/>
                  <a:pt x="390" y="1704"/>
                </a:cubicBezTo>
                <a:cubicBezTo>
                  <a:pt x="395" y="1716"/>
                  <a:pt x="400" y="1728"/>
                  <a:pt x="405" y="1739"/>
                </a:cubicBezTo>
                <a:cubicBezTo>
                  <a:pt x="410" y="1751"/>
                  <a:pt x="415" y="1762"/>
                  <a:pt x="420" y="1772"/>
                </a:cubicBezTo>
                <a:cubicBezTo>
                  <a:pt x="425" y="1783"/>
                  <a:pt x="430" y="1793"/>
                  <a:pt x="435" y="1803"/>
                </a:cubicBezTo>
                <a:cubicBezTo>
                  <a:pt x="440" y="1813"/>
                  <a:pt x="445" y="1822"/>
                  <a:pt x="450" y="1831"/>
                </a:cubicBezTo>
                <a:cubicBezTo>
                  <a:pt x="455" y="1840"/>
                  <a:pt x="460" y="1849"/>
                  <a:pt x="465" y="1858"/>
                </a:cubicBezTo>
                <a:cubicBezTo>
                  <a:pt x="470" y="1866"/>
                  <a:pt x="475" y="1874"/>
                  <a:pt x="480" y="1881"/>
                </a:cubicBezTo>
                <a:cubicBezTo>
                  <a:pt x="485" y="1889"/>
                  <a:pt x="490" y="1896"/>
                  <a:pt x="495" y="1903"/>
                </a:cubicBezTo>
                <a:cubicBezTo>
                  <a:pt x="500" y="1910"/>
                  <a:pt x="505" y="1916"/>
                  <a:pt x="510" y="1923"/>
                </a:cubicBezTo>
                <a:cubicBezTo>
                  <a:pt x="515" y="1929"/>
                  <a:pt x="520" y="1934"/>
                  <a:pt x="525" y="1940"/>
                </a:cubicBezTo>
                <a:cubicBezTo>
                  <a:pt x="530" y="1945"/>
                  <a:pt x="535" y="1950"/>
                  <a:pt x="540" y="1955"/>
                </a:cubicBezTo>
                <a:cubicBezTo>
                  <a:pt x="545" y="1959"/>
                  <a:pt x="550" y="1963"/>
                  <a:pt x="555" y="1967"/>
                </a:cubicBezTo>
                <a:cubicBezTo>
                  <a:pt x="560" y="1971"/>
                  <a:pt x="565" y="1975"/>
                  <a:pt x="570" y="1978"/>
                </a:cubicBezTo>
                <a:cubicBezTo>
                  <a:pt x="575" y="1981"/>
                  <a:pt x="580" y="1983"/>
                  <a:pt x="585" y="1986"/>
                </a:cubicBezTo>
                <a:cubicBezTo>
                  <a:pt x="590" y="1988"/>
                  <a:pt x="595" y="1990"/>
                  <a:pt x="600" y="1992"/>
                </a:cubicBezTo>
                <a:cubicBezTo>
                  <a:pt x="605" y="1993"/>
                  <a:pt x="610" y="1995"/>
                  <a:pt x="615" y="1996"/>
                </a:cubicBezTo>
                <a:cubicBezTo>
                  <a:pt x="620" y="1996"/>
                  <a:pt x="625" y="1997"/>
                  <a:pt x="630" y="1997"/>
                </a:cubicBezTo>
                <a:cubicBezTo>
                  <a:pt x="635" y="1997"/>
                  <a:pt x="640" y="1997"/>
                  <a:pt x="645" y="1996"/>
                </a:cubicBezTo>
                <a:cubicBezTo>
                  <a:pt x="650" y="1995"/>
                  <a:pt x="655" y="1994"/>
                  <a:pt x="660" y="1993"/>
                </a:cubicBezTo>
                <a:cubicBezTo>
                  <a:pt x="665" y="1992"/>
                  <a:pt x="670" y="1990"/>
                  <a:pt x="675" y="1988"/>
                </a:cubicBezTo>
                <a:cubicBezTo>
                  <a:pt x="680" y="1985"/>
                  <a:pt x="685" y="1983"/>
                  <a:pt x="690" y="1980"/>
                </a:cubicBezTo>
                <a:cubicBezTo>
                  <a:pt x="695" y="1977"/>
                  <a:pt x="700" y="1974"/>
                  <a:pt x="705" y="1970"/>
                </a:cubicBezTo>
                <a:cubicBezTo>
                  <a:pt x="710" y="1967"/>
                  <a:pt x="715" y="1963"/>
                  <a:pt x="720" y="1958"/>
                </a:cubicBezTo>
                <a:cubicBezTo>
                  <a:pt x="725" y="1954"/>
                  <a:pt x="730" y="1949"/>
                  <a:pt x="735" y="1944"/>
                </a:cubicBezTo>
                <a:cubicBezTo>
                  <a:pt x="740" y="1939"/>
                  <a:pt x="745" y="1933"/>
                  <a:pt x="750" y="1927"/>
                </a:cubicBezTo>
                <a:cubicBezTo>
                  <a:pt x="755" y="1921"/>
                  <a:pt x="760" y="1915"/>
                  <a:pt x="765" y="1909"/>
                </a:cubicBezTo>
                <a:cubicBezTo>
                  <a:pt x="770" y="1902"/>
                  <a:pt x="775" y="1895"/>
                  <a:pt x="780" y="1887"/>
                </a:cubicBezTo>
                <a:cubicBezTo>
                  <a:pt x="785" y="1880"/>
                  <a:pt x="790" y="1872"/>
                  <a:pt x="795" y="1864"/>
                </a:cubicBezTo>
                <a:cubicBezTo>
                  <a:pt x="800" y="1856"/>
                  <a:pt x="805" y="1847"/>
                  <a:pt x="810" y="1839"/>
                </a:cubicBezTo>
                <a:cubicBezTo>
                  <a:pt x="815" y="1830"/>
                  <a:pt x="820" y="1820"/>
                  <a:pt x="825" y="1811"/>
                </a:cubicBezTo>
                <a:cubicBezTo>
                  <a:pt x="830" y="1801"/>
                  <a:pt x="835" y="1791"/>
                  <a:pt x="840" y="1781"/>
                </a:cubicBezTo>
                <a:cubicBezTo>
                  <a:pt x="845" y="1770"/>
                  <a:pt x="850" y="1759"/>
                  <a:pt x="855" y="1748"/>
                </a:cubicBezTo>
                <a:cubicBezTo>
                  <a:pt x="860" y="1737"/>
                  <a:pt x="865" y="1726"/>
                  <a:pt x="870" y="1714"/>
                </a:cubicBezTo>
                <a:cubicBezTo>
                  <a:pt x="875" y="1702"/>
                  <a:pt x="880" y="1689"/>
                  <a:pt x="885" y="1677"/>
                </a:cubicBezTo>
                <a:cubicBezTo>
                  <a:pt x="890" y="1664"/>
                  <a:pt x="895" y="1651"/>
                  <a:pt x="900" y="1638"/>
                </a:cubicBezTo>
                <a:cubicBezTo>
                  <a:pt x="905" y="1624"/>
                  <a:pt x="910" y="1611"/>
                  <a:pt x="915" y="1597"/>
                </a:cubicBezTo>
                <a:cubicBezTo>
                  <a:pt x="920" y="1582"/>
                  <a:pt x="925" y="1568"/>
                  <a:pt x="930" y="1553"/>
                </a:cubicBezTo>
                <a:cubicBezTo>
                  <a:pt x="935" y="1538"/>
                  <a:pt x="940" y="1523"/>
                  <a:pt x="945" y="1507"/>
                </a:cubicBezTo>
                <a:cubicBezTo>
                  <a:pt x="950" y="1491"/>
                  <a:pt x="955" y="1475"/>
                  <a:pt x="960" y="1459"/>
                </a:cubicBezTo>
                <a:cubicBezTo>
                  <a:pt x="965" y="1443"/>
                  <a:pt x="970" y="1426"/>
                  <a:pt x="975" y="1409"/>
                </a:cubicBezTo>
                <a:cubicBezTo>
                  <a:pt x="980" y="1391"/>
                  <a:pt x="985" y="1374"/>
                  <a:pt x="990" y="1356"/>
                </a:cubicBezTo>
                <a:cubicBezTo>
                  <a:pt x="995" y="1338"/>
                  <a:pt x="1000" y="1320"/>
                  <a:pt x="1005" y="1301"/>
                </a:cubicBezTo>
                <a:cubicBezTo>
                  <a:pt x="1010" y="1283"/>
                  <a:pt x="1015" y="1264"/>
                  <a:pt x="1020" y="1244"/>
                </a:cubicBezTo>
                <a:cubicBezTo>
                  <a:pt x="1025" y="1225"/>
                  <a:pt x="1030" y="1205"/>
                  <a:pt x="1035" y="1185"/>
                </a:cubicBezTo>
                <a:cubicBezTo>
                  <a:pt x="1040" y="1165"/>
                  <a:pt x="1045" y="1144"/>
                  <a:pt x="1050" y="1123"/>
                </a:cubicBezTo>
                <a:cubicBezTo>
                  <a:pt x="1055" y="1102"/>
                  <a:pt x="1060" y="1081"/>
                  <a:pt x="1065" y="1060"/>
                </a:cubicBezTo>
                <a:cubicBezTo>
                  <a:pt x="1070" y="1038"/>
                  <a:pt x="1075" y="1016"/>
                  <a:pt x="1080" y="993"/>
                </a:cubicBezTo>
                <a:cubicBezTo>
                  <a:pt x="1085" y="971"/>
                  <a:pt x="1090" y="948"/>
                  <a:pt x="1095" y="925"/>
                </a:cubicBezTo>
                <a:cubicBezTo>
                  <a:pt x="1100" y="902"/>
                  <a:pt x="1105" y="878"/>
                  <a:pt x="1110" y="855"/>
                </a:cubicBezTo>
                <a:cubicBezTo>
                  <a:pt x="1115" y="831"/>
                  <a:pt x="1120" y="806"/>
                  <a:pt x="1125" y="782"/>
                </a:cubicBezTo>
                <a:cubicBezTo>
                  <a:pt x="1130" y="757"/>
                  <a:pt x="1135" y="732"/>
                  <a:pt x="1140" y="707"/>
                </a:cubicBezTo>
                <a:cubicBezTo>
                  <a:pt x="1145" y="681"/>
                  <a:pt x="1150" y="655"/>
                  <a:pt x="1155" y="629"/>
                </a:cubicBezTo>
                <a:cubicBezTo>
                  <a:pt x="1160" y="603"/>
                  <a:pt x="1165" y="577"/>
                  <a:pt x="1170" y="550"/>
                </a:cubicBezTo>
                <a:cubicBezTo>
                  <a:pt x="1175" y="523"/>
                  <a:pt x="1180" y="495"/>
                  <a:pt x="1185" y="468"/>
                </a:cubicBezTo>
                <a:cubicBezTo>
                  <a:pt x="1190" y="440"/>
                  <a:pt x="1195" y="412"/>
                  <a:pt x="1200" y="384"/>
                </a:cubicBezTo>
                <a:cubicBezTo>
                  <a:pt x="1205" y="355"/>
                  <a:pt x="1210" y="327"/>
                  <a:pt x="1215" y="298"/>
                </a:cubicBezTo>
                <a:cubicBezTo>
                  <a:pt x="1220" y="268"/>
                  <a:pt x="1225" y="239"/>
                  <a:pt x="1230" y="209"/>
                </a:cubicBezTo>
                <a:cubicBezTo>
                  <a:pt x="1235" y="179"/>
                  <a:pt x="1240" y="149"/>
                  <a:pt x="1245" y="118"/>
                </a:cubicBezTo>
                <a:cubicBezTo>
                  <a:pt x="1250" y="87"/>
                  <a:pt x="1255" y="56"/>
                  <a:pt x="1260" y="25"/>
                </a:cubicBezTo>
                <a:cubicBezTo>
                  <a:pt x="1264" y="0"/>
                  <a:pt x="1264" y="0"/>
                  <a:pt x="1264" y="0"/>
                </a:cubicBezTo>
              </a:path>
            </a:pathLst>
          </a:custGeom>
          <a:noFill/>
          <a:ln w="19050" cap="flat" cmpd="sng">
            <a:solidFill>
              <a:srgbClr val="D60093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aphicFrame>
        <p:nvGraphicFramePr>
          <p:cNvPr id="189" name="对象 188"/>
          <p:cNvGraphicFramePr>
            <a:graphicFrameLocks noChangeAspect="1"/>
          </p:cNvGraphicFramePr>
          <p:nvPr/>
        </p:nvGraphicFramePr>
        <p:xfrm>
          <a:off x="5759450" y="2554288"/>
          <a:ext cx="2114550" cy="588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1638300" imgH="457200" progId="Equation.DSMT4">
                  <p:embed/>
                </p:oleObj>
              </mc:Choice>
              <mc:Fallback>
                <p:oleObj name="" r:id="rId3" imgW="1638300" imgH="4572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59450" y="2554288"/>
                        <a:ext cx="2114550" cy="588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平面几何--抛物线2"/>
          <p:cNvSpPr/>
          <p:nvPr/>
        </p:nvSpPr>
        <p:spPr>
          <a:xfrm>
            <a:off x="4586288" y="1539875"/>
            <a:ext cx="1770062" cy="1820863"/>
          </a:xfrm>
          <a:custGeom>
            <a:avLst/>
            <a:gdLst/>
            <a:ahLst/>
            <a:cxnLst>
              <a:cxn ang="0">
                <a:pos x="20988" y="85666"/>
              </a:cxn>
              <a:cxn ang="0">
                <a:pos x="62966" y="249707"/>
              </a:cxn>
              <a:cxn ang="0">
                <a:pos x="104944" y="406458"/>
              </a:cxn>
              <a:cxn ang="0">
                <a:pos x="146922" y="554096"/>
              </a:cxn>
              <a:cxn ang="0">
                <a:pos x="188900" y="694443"/>
              </a:cxn>
              <a:cxn ang="0">
                <a:pos x="230877" y="826587"/>
              </a:cxn>
              <a:cxn ang="0">
                <a:pos x="272855" y="949619"/>
              </a:cxn>
              <a:cxn ang="0">
                <a:pos x="314833" y="1065359"/>
              </a:cxn>
              <a:cxn ang="0">
                <a:pos x="356811" y="1171986"/>
              </a:cxn>
              <a:cxn ang="0">
                <a:pos x="398788" y="1271323"/>
              </a:cxn>
              <a:cxn ang="0">
                <a:pos x="440766" y="1362457"/>
              </a:cxn>
              <a:cxn ang="0">
                <a:pos x="482744" y="1444478"/>
              </a:cxn>
              <a:cxn ang="0">
                <a:pos x="524722" y="1519208"/>
              </a:cxn>
              <a:cxn ang="0">
                <a:pos x="566700" y="1584825"/>
              </a:cxn>
              <a:cxn ang="0">
                <a:pos x="608677" y="1643151"/>
              </a:cxn>
              <a:cxn ang="0">
                <a:pos x="650655" y="1693275"/>
              </a:cxn>
              <a:cxn ang="0">
                <a:pos x="692633" y="1734285"/>
              </a:cxn>
              <a:cxn ang="0">
                <a:pos x="734611" y="1768005"/>
              </a:cxn>
              <a:cxn ang="0">
                <a:pos x="776588" y="1792611"/>
              </a:cxn>
              <a:cxn ang="0">
                <a:pos x="818566" y="1809926"/>
              </a:cxn>
              <a:cxn ang="0">
                <a:pos x="860544" y="1819040"/>
              </a:cxn>
              <a:cxn ang="0">
                <a:pos x="902522" y="1819040"/>
              </a:cxn>
              <a:cxn ang="0">
                <a:pos x="944500" y="1811749"/>
              </a:cxn>
              <a:cxn ang="0">
                <a:pos x="986477" y="1795345"/>
              </a:cxn>
              <a:cxn ang="0">
                <a:pos x="1028455" y="1771650"/>
              </a:cxn>
              <a:cxn ang="0">
                <a:pos x="1070433" y="1739753"/>
              </a:cxn>
              <a:cxn ang="0">
                <a:pos x="1112411" y="1698743"/>
              </a:cxn>
              <a:cxn ang="0">
                <a:pos x="1154388" y="1650441"/>
              </a:cxn>
              <a:cxn ang="0">
                <a:pos x="1196366" y="1593027"/>
              </a:cxn>
              <a:cxn ang="0">
                <a:pos x="1238344" y="1528321"/>
              </a:cxn>
              <a:cxn ang="0">
                <a:pos x="1280322" y="1455414"/>
              </a:cxn>
              <a:cxn ang="0">
                <a:pos x="1322300" y="1373393"/>
              </a:cxn>
              <a:cxn ang="0">
                <a:pos x="1364277" y="1284082"/>
              </a:cxn>
              <a:cxn ang="0">
                <a:pos x="1406255" y="1185657"/>
              </a:cxn>
              <a:cxn ang="0">
                <a:pos x="1448233" y="1079941"/>
              </a:cxn>
              <a:cxn ang="0">
                <a:pos x="1490211" y="966023"/>
              </a:cxn>
              <a:cxn ang="0">
                <a:pos x="1532188" y="842992"/>
              </a:cxn>
              <a:cxn ang="0">
                <a:pos x="1574166" y="712670"/>
              </a:cxn>
              <a:cxn ang="0">
                <a:pos x="1616144" y="573234"/>
              </a:cxn>
              <a:cxn ang="0">
                <a:pos x="1658122" y="426508"/>
              </a:cxn>
              <a:cxn ang="0">
                <a:pos x="1700100" y="271580"/>
              </a:cxn>
              <a:cxn ang="0">
                <a:pos x="1742077" y="107538"/>
              </a:cxn>
              <a:cxn ang="0">
                <a:pos x="1768663" y="0"/>
              </a:cxn>
            </a:cxnLst>
            <a:pathLst>
              <a:path w="1265" h="1998">
                <a:moveTo>
                  <a:pt x="0" y="0"/>
                </a:moveTo>
                <a:cubicBezTo>
                  <a:pt x="5" y="31"/>
                  <a:pt x="10" y="63"/>
                  <a:pt x="15" y="94"/>
                </a:cubicBezTo>
                <a:cubicBezTo>
                  <a:pt x="20" y="124"/>
                  <a:pt x="25" y="155"/>
                  <a:pt x="30" y="185"/>
                </a:cubicBezTo>
                <a:cubicBezTo>
                  <a:pt x="35" y="215"/>
                  <a:pt x="40" y="245"/>
                  <a:pt x="45" y="274"/>
                </a:cubicBezTo>
                <a:cubicBezTo>
                  <a:pt x="50" y="303"/>
                  <a:pt x="55" y="332"/>
                  <a:pt x="60" y="361"/>
                </a:cubicBezTo>
                <a:cubicBezTo>
                  <a:pt x="65" y="390"/>
                  <a:pt x="70" y="418"/>
                  <a:pt x="75" y="446"/>
                </a:cubicBezTo>
                <a:cubicBezTo>
                  <a:pt x="80" y="473"/>
                  <a:pt x="85" y="501"/>
                  <a:pt x="90" y="528"/>
                </a:cubicBezTo>
                <a:cubicBezTo>
                  <a:pt x="95" y="555"/>
                  <a:pt x="100" y="582"/>
                  <a:pt x="105" y="608"/>
                </a:cubicBezTo>
                <a:cubicBezTo>
                  <a:pt x="110" y="635"/>
                  <a:pt x="115" y="661"/>
                  <a:pt x="120" y="686"/>
                </a:cubicBezTo>
                <a:cubicBezTo>
                  <a:pt x="125" y="712"/>
                  <a:pt x="130" y="737"/>
                  <a:pt x="135" y="762"/>
                </a:cubicBezTo>
                <a:cubicBezTo>
                  <a:pt x="140" y="787"/>
                  <a:pt x="145" y="811"/>
                  <a:pt x="150" y="835"/>
                </a:cubicBezTo>
                <a:cubicBezTo>
                  <a:pt x="155" y="859"/>
                  <a:pt x="160" y="883"/>
                  <a:pt x="165" y="907"/>
                </a:cubicBezTo>
                <a:cubicBezTo>
                  <a:pt x="170" y="930"/>
                  <a:pt x="175" y="953"/>
                  <a:pt x="180" y="975"/>
                </a:cubicBezTo>
                <a:cubicBezTo>
                  <a:pt x="185" y="998"/>
                  <a:pt x="190" y="1020"/>
                  <a:pt x="195" y="1042"/>
                </a:cubicBezTo>
                <a:cubicBezTo>
                  <a:pt x="200" y="1064"/>
                  <a:pt x="205" y="1085"/>
                  <a:pt x="210" y="1107"/>
                </a:cubicBezTo>
                <a:cubicBezTo>
                  <a:pt x="215" y="1128"/>
                  <a:pt x="220" y="1148"/>
                  <a:pt x="225" y="1169"/>
                </a:cubicBezTo>
                <a:cubicBezTo>
                  <a:pt x="230" y="1189"/>
                  <a:pt x="235" y="1209"/>
                  <a:pt x="240" y="1229"/>
                </a:cubicBezTo>
                <a:cubicBezTo>
                  <a:pt x="245" y="1248"/>
                  <a:pt x="250" y="1267"/>
                  <a:pt x="255" y="1286"/>
                </a:cubicBezTo>
                <a:cubicBezTo>
                  <a:pt x="260" y="1305"/>
                  <a:pt x="265" y="1324"/>
                  <a:pt x="270" y="1342"/>
                </a:cubicBezTo>
                <a:cubicBezTo>
                  <a:pt x="275" y="1360"/>
                  <a:pt x="280" y="1377"/>
                  <a:pt x="285" y="1395"/>
                </a:cubicBezTo>
                <a:cubicBezTo>
                  <a:pt x="290" y="1412"/>
                  <a:pt x="295" y="1429"/>
                  <a:pt x="300" y="1446"/>
                </a:cubicBezTo>
                <a:cubicBezTo>
                  <a:pt x="305" y="1462"/>
                  <a:pt x="310" y="1479"/>
                  <a:pt x="315" y="1495"/>
                </a:cubicBezTo>
                <a:cubicBezTo>
                  <a:pt x="320" y="1510"/>
                  <a:pt x="325" y="1526"/>
                  <a:pt x="330" y="1541"/>
                </a:cubicBezTo>
                <a:cubicBezTo>
                  <a:pt x="335" y="1556"/>
                  <a:pt x="340" y="1571"/>
                  <a:pt x="345" y="1585"/>
                </a:cubicBezTo>
                <a:cubicBezTo>
                  <a:pt x="350" y="1599"/>
                  <a:pt x="355" y="1613"/>
                  <a:pt x="360" y="1627"/>
                </a:cubicBezTo>
                <a:cubicBezTo>
                  <a:pt x="365" y="1641"/>
                  <a:pt x="370" y="1654"/>
                  <a:pt x="375" y="1667"/>
                </a:cubicBezTo>
                <a:cubicBezTo>
                  <a:pt x="380" y="1679"/>
                  <a:pt x="385" y="1692"/>
                  <a:pt x="390" y="1704"/>
                </a:cubicBezTo>
                <a:cubicBezTo>
                  <a:pt x="395" y="1716"/>
                  <a:pt x="400" y="1728"/>
                  <a:pt x="405" y="1739"/>
                </a:cubicBezTo>
                <a:cubicBezTo>
                  <a:pt x="410" y="1751"/>
                  <a:pt x="415" y="1762"/>
                  <a:pt x="420" y="1772"/>
                </a:cubicBezTo>
                <a:cubicBezTo>
                  <a:pt x="425" y="1783"/>
                  <a:pt x="430" y="1793"/>
                  <a:pt x="435" y="1803"/>
                </a:cubicBezTo>
                <a:cubicBezTo>
                  <a:pt x="440" y="1813"/>
                  <a:pt x="445" y="1822"/>
                  <a:pt x="450" y="1831"/>
                </a:cubicBezTo>
                <a:cubicBezTo>
                  <a:pt x="455" y="1840"/>
                  <a:pt x="460" y="1849"/>
                  <a:pt x="465" y="1858"/>
                </a:cubicBezTo>
                <a:cubicBezTo>
                  <a:pt x="470" y="1866"/>
                  <a:pt x="475" y="1874"/>
                  <a:pt x="480" y="1881"/>
                </a:cubicBezTo>
                <a:cubicBezTo>
                  <a:pt x="485" y="1889"/>
                  <a:pt x="490" y="1896"/>
                  <a:pt x="495" y="1903"/>
                </a:cubicBezTo>
                <a:cubicBezTo>
                  <a:pt x="500" y="1910"/>
                  <a:pt x="505" y="1916"/>
                  <a:pt x="510" y="1923"/>
                </a:cubicBezTo>
                <a:cubicBezTo>
                  <a:pt x="515" y="1929"/>
                  <a:pt x="520" y="1934"/>
                  <a:pt x="525" y="1940"/>
                </a:cubicBezTo>
                <a:cubicBezTo>
                  <a:pt x="530" y="1945"/>
                  <a:pt x="535" y="1950"/>
                  <a:pt x="540" y="1955"/>
                </a:cubicBezTo>
                <a:cubicBezTo>
                  <a:pt x="545" y="1959"/>
                  <a:pt x="550" y="1963"/>
                  <a:pt x="555" y="1967"/>
                </a:cubicBezTo>
                <a:cubicBezTo>
                  <a:pt x="560" y="1971"/>
                  <a:pt x="565" y="1975"/>
                  <a:pt x="570" y="1978"/>
                </a:cubicBezTo>
                <a:cubicBezTo>
                  <a:pt x="575" y="1981"/>
                  <a:pt x="580" y="1983"/>
                  <a:pt x="585" y="1986"/>
                </a:cubicBezTo>
                <a:cubicBezTo>
                  <a:pt x="590" y="1988"/>
                  <a:pt x="595" y="1990"/>
                  <a:pt x="600" y="1992"/>
                </a:cubicBezTo>
                <a:cubicBezTo>
                  <a:pt x="605" y="1993"/>
                  <a:pt x="610" y="1995"/>
                  <a:pt x="615" y="1996"/>
                </a:cubicBezTo>
                <a:cubicBezTo>
                  <a:pt x="620" y="1996"/>
                  <a:pt x="625" y="1997"/>
                  <a:pt x="630" y="1997"/>
                </a:cubicBezTo>
                <a:cubicBezTo>
                  <a:pt x="635" y="1997"/>
                  <a:pt x="640" y="1997"/>
                  <a:pt x="645" y="1996"/>
                </a:cubicBezTo>
                <a:cubicBezTo>
                  <a:pt x="650" y="1995"/>
                  <a:pt x="655" y="1994"/>
                  <a:pt x="660" y="1993"/>
                </a:cubicBezTo>
                <a:cubicBezTo>
                  <a:pt x="665" y="1992"/>
                  <a:pt x="670" y="1990"/>
                  <a:pt x="675" y="1988"/>
                </a:cubicBezTo>
                <a:cubicBezTo>
                  <a:pt x="680" y="1985"/>
                  <a:pt x="685" y="1983"/>
                  <a:pt x="690" y="1980"/>
                </a:cubicBezTo>
                <a:cubicBezTo>
                  <a:pt x="695" y="1977"/>
                  <a:pt x="700" y="1974"/>
                  <a:pt x="705" y="1970"/>
                </a:cubicBezTo>
                <a:cubicBezTo>
                  <a:pt x="710" y="1967"/>
                  <a:pt x="715" y="1963"/>
                  <a:pt x="720" y="1958"/>
                </a:cubicBezTo>
                <a:cubicBezTo>
                  <a:pt x="725" y="1954"/>
                  <a:pt x="730" y="1949"/>
                  <a:pt x="735" y="1944"/>
                </a:cubicBezTo>
                <a:cubicBezTo>
                  <a:pt x="740" y="1939"/>
                  <a:pt x="745" y="1933"/>
                  <a:pt x="750" y="1927"/>
                </a:cubicBezTo>
                <a:cubicBezTo>
                  <a:pt x="755" y="1921"/>
                  <a:pt x="760" y="1915"/>
                  <a:pt x="765" y="1909"/>
                </a:cubicBezTo>
                <a:cubicBezTo>
                  <a:pt x="770" y="1902"/>
                  <a:pt x="775" y="1895"/>
                  <a:pt x="780" y="1887"/>
                </a:cubicBezTo>
                <a:cubicBezTo>
                  <a:pt x="785" y="1880"/>
                  <a:pt x="790" y="1872"/>
                  <a:pt x="795" y="1864"/>
                </a:cubicBezTo>
                <a:cubicBezTo>
                  <a:pt x="800" y="1856"/>
                  <a:pt x="805" y="1847"/>
                  <a:pt x="810" y="1839"/>
                </a:cubicBezTo>
                <a:cubicBezTo>
                  <a:pt x="815" y="1830"/>
                  <a:pt x="820" y="1820"/>
                  <a:pt x="825" y="1811"/>
                </a:cubicBezTo>
                <a:cubicBezTo>
                  <a:pt x="830" y="1801"/>
                  <a:pt x="835" y="1791"/>
                  <a:pt x="840" y="1781"/>
                </a:cubicBezTo>
                <a:cubicBezTo>
                  <a:pt x="845" y="1770"/>
                  <a:pt x="850" y="1759"/>
                  <a:pt x="855" y="1748"/>
                </a:cubicBezTo>
                <a:cubicBezTo>
                  <a:pt x="860" y="1737"/>
                  <a:pt x="865" y="1726"/>
                  <a:pt x="870" y="1714"/>
                </a:cubicBezTo>
                <a:cubicBezTo>
                  <a:pt x="875" y="1702"/>
                  <a:pt x="880" y="1689"/>
                  <a:pt x="885" y="1677"/>
                </a:cubicBezTo>
                <a:cubicBezTo>
                  <a:pt x="890" y="1664"/>
                  <a:pt x="895" y="1651"/>
                  <a:pt x="900" y="1638"/>
                </a:cubicBezTo>
                <a:cubicBezTo>
                  <a:pt x="905" y="1624"/>
                  <a:pt x="910" y="1611"/>
                  <a:pt x="915" y="1597"/>
                </a:cubicBezTo>
                <a:cubicBezTo>
                  <a:pt x="920" y="1582"/>
                  <a:pt x="925" y="1568"/>
                  <a:pt x="930" y="1553"/>
                </a:cubicBezTo>
                <a:cubicBezTo>
                  <a:pt x="935" y="1538"/>
                  <a:pt x="940" y="1523"/>
                  <a:pt x="945" y="1507"/>
                </a:cubicBezTo>
                <a:cubicBezTo>
                  <a:pt x="950" y="1491"/>
                  <a:pt x="955" y="1475"/>
                  <a:pt x="960" y="1459"/>
                </a:cubicBezTo>
                <a:cubicBezTo>
                  <a:pt x="965" y="1443"/>
                  <a:pt x="970" y="1426"/>
                  <a:pt x="975" y="1409"/>
                </a:cubicBezTo>
                <a:cubicBezTo>
                  <a:pt x="980" y="1391"/>
                  <a:pt x="985" y="1374"/>
                  <a:pt x="990" y="1356"/>
                </a:cubicBezTo>
                <a:cubicBezTo>
                  <a:pt x="995" y="1338"/>
                  <a:pt x="1000" y="1320"/>
                  <a:pt x="1005" y="1301"/>
                </a:cubicBezTo>
                <a:cubicBezTo>
                  <a:pt x="1010" y="1283"/>
                  <a:pt x="1015" y="1264"/>
                  <a:pt x="1020" y="1244"/>
                </a:cubicBezTo>
                <a:cubicBezTo>
                  <a:pt x="1025" y="1225"/>
                  <a:pt x="1030" y="1205"/>
                  <a:pt x="1035" y="1185"/>
                </a:cubicBezTo>
                <a:cubicBezTo>
                  <a:pt x="1040" y="1165"/>
                  <a:pt x="1045" y="1144"/>
                  <a:pt x="1050" y="1123"/>
                </a:cubicBezTo>
                <a:cubicBezTo>
                  <a:pt x="1055" y="1102"/>
                  <a:pt x="1060" y="1081"/>
                  <a:pt x="1065" y="1060"/>
                </a:cubicBezTo>
                <a:cubicBezTo>
                  <a:pt x="1070" y="1038"/>
                  <a:pt x="1075" y="1016"/>
                  <a:pt x="1080" y="993"/>
                </a:cubicBezTo>
                <a:cubicBezTo>
                  <a:pt x="1085" y="971"/>
                  <a:pt x="1090" y="948"/>
                  <a:pt x="1095" y="925"/>
                </a:cubicBezTo>
                <a:cubicBezTo>
                  <a:pt x="1100" y="902"/>
                  <a:pt x="1105" y="878"/>
                  <a:pt x="1110" y="855"/>
                </a:cubicBezTo>
                <a:cubicBezTo>
                  <a:pt x="1115" y="831"/>
                  <a:pt x="1120" y="806"/>
                  <a:pt x="1125" y="782"/>
                </a:cubicBezTo>
                <a:cubicBezTo>
                  <a:pt x="1130" y="757"/>
                  <a:pt x="1135" y="732"/>
                  <a:pt x="1140" y="707"/>
                </a:cubicBezTo>
                <a:cubicBezTo>
                  <a:pt x="1145" y="681"/>
                  <a:pt x="1150" y="655"/>
                  <a:pt x="1155" y="629"/>
                </a:cubicBezTo>
                <a:cubicBezTo>
                  <a:pt x="1160" y="603"/>
                  <a:pt x="1165" y="577"/>
                  <a:pt x="1170" y="550"/>
                </a:cubicBezTo>
                <a:cubicBezTo>
                  <a:pt x="1175" y="523"/>
                  <a:pt x="1180" y="495"/>
                  <a:pt x="1185" y="468"/>
                </a:cubicBezTo>
                <a:cubicBezTo>
                  <a:pt x="1190" y="440"/>
                  <a:pt x="1195" y="412"/>
                  <a:pt x="1200" y="384"/>
                </a:cubicBezTo>
                <a:cubicBezTo>
                  <a:pt x="1205" y="355"/>
                  <a:pt x="1210" y="327"/>
                  <a:pt x="1215" y="298"/>
                </a:cubicBezTo>
                <a:cubicBezTo>
                  <a:pt x="1220" y="268"/>
                  <a:pt x="1225" y="239"/>
                  <a:pt x="1230" y="209"/>
                </a:cubicBezTo>
                <a:cubicBezTo>
                  <a:pt x="1235" y="179"/>
                  <a:pt x="1240" y="149"/>
                  <a:pt x="1245" y="118"/>
                </a:cubicBezTo>
                <a:cubicBezTo>
                  <a:pt x="1250" y="87"/>
                  <a:pt x="1255" y="56"/>
                  <a:pt x="1260" y="25"/>
                </a:cubicBezTo>
                <a:cubicBezTo>
                  <a:pt x="1264" y="0"/>
                  <a:pt x="1264" y="0"/>
                  <a:pt x="1264" y="0"/>
                </a:cubicBezTo>
              </a:path>
            </a:pathLst>
          </a:custGeom>
          <a:noFill/>
          <a:ln w="19050" cap="flat" cmpd="sng">
            <a:solidFill>
              <a:srgbClr val="D60093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9986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06 -3.7037E-06 L 0.14375 -0.00185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00" y="-1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2.59259E-06 L 0.00087 -0.12037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-60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1" name="TextBox 2"/>
          <p:cNvSpPr txBox="1"/>
          <p:nvPr/>
        </p:nvSpPr>
        <p:spPr>
          <a:xfrm>
            <a:off x="722313" y="652463"/>
            <a:ext cx="8001000" cy="12001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【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】  </a:t>
            </a:r>
            <a:r>
              <a:rPr lang="zh-CN" altLang="en-US" sz="2400" b="1">
                <a:latin typeface="Times New Roman" panose="02020603050405020304" pitchFamily="18" charset="0"/>
                <a:ea typeface="楷体" panose="02010609060101010101" pitchFamily="49" charset="-122"/>
              </a:rPr>
              <a:t>结合二次函数                              的图象，说出其性质</a:t>
            </a:r>
            <a:r>
              <a:rPr lang="en-US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.</a:t>
            </a:r>
            <a:endParaRPr lang="en-US" altLang="zh-CN" sz="2100" b="1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aphicFrame>
        <p:nvGraphicFramePr>
          <p:cNvPr id="40962" name="Object 2"/>
          <p:cNvGraphicFramePr/>
          <p:nvPr/>
        </p:nvGraphicFramePr>
        <p:xfrm>
          <a:off x="4173538" y="652463"/>
          <a:ext cx="2284412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1118235" imgH="393700" progId="Equation.DSMT4">
                  <p:embed/>
                </p:oleObj>
              </mc:Choice>
              <mc:Fallback>
                <p:oleObj name="" r:id="rId1" imgW="1118235" imgH="39370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173538" y="652463"/>
                        <a:ext cx="2284412" cy="676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" name="任意多边形 103"/>
          <p:cNvSpPr/>
          <p:nvPr/>
        </p:nvSpPr>
        <p:spPr bwMode="auto">
          <a:xfrm>
            <a:off x="6624638" y="2400300"/>
            <a:ext cx="1577975" cy="1317625"/>
          </a:xfrm>
          <a:custGeom>
            <a:avLst/>
            <a:gdLst>
              <a:gd name="connsiteX0" fmla="*/ 0 w 2104373"/>
              <a:gd name="connsiteY0" fmla="*/ 12526 h 1755732"/>
              <a:gd name="connsiteX1" fmla="*/ 1077239 w 2104373"/>
              <a:gd name="connsiteY1" fmla="*/ 1753644 h 1755732"/>
              <a:gd name="connsiteX2" fmla="*/ 2104373 w 2104373"/>
              <a:gd name="connsiteY2" fmla="*/ 0 h 1755732"/>
              <a:gd name="connsiteX3" fmla="*/ 2104373 w 2104373"/>
              <a:gd name="connsiteY3" fmla="*/ 0 h 1755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04373" h="1755732">
                <a:moveTo>
                  <a:pt x="0" y="12526"/>
                </a:moveTo>
                <a:cubicBezTo>
                  <a:pt x="363255" y="884129"/>
                  <a:pt x="726510" y="1755732"/>
                  <a:pt x="1077239" y="1753644"/>
                </a:cubicBezTo>
                <a:cubicBezTo>
                  <a:pt x="1427968" y="1751556"/>
                  <a:pt x="2104373" y="0"/>
                  <a:pt x="2104373" y="0"/>
                </a:cubicBezTo>
                <a:lnTo>
                  <a:pt x="2104373" y="0"/>
                </a:lnTo>
              </a:path>
            </a:pathLst>
          </a:custGeom>
          <a:noFill/>
          <a:ln w="25400" cap="flat" cmpd="sng" algn="ctr">
            <a:solidFill>
              <a:schemeClr val="tx1">
                <a:lumMod val="95000"/>
                <a:lumOff val="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defRPr/>
            </a:pPr>
            <a:endParaRPr lang="zh-CN" altLang="en-US" sz="1350" strike="noStrike" noProof="1">
              <a:latin typeface="Times New Roman" panose="02020603050405020304" pitchFamily="18" charset="0"/>
            </a:endParaRPr>
          </a:p>
        </p:txBody>
      </p:sp>
      <p:sp>
        <p:nvSpPr>
          <p:cNvPr id="40964" name="Oval 58"/>
          <p:cNvSpPr/>
          <p:nvPr/>
        </p:nvSpPr>
        <p:spPr>
          <a:xfrm flipV="1">
            <a:off x="7362825" y="3673475"/>
            <a:ext cx="55563" cy="55563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40965" name="组合 105"/>
          <p:cNvGrpSpPr/>
          <p:nvPr/>
        </p:nvGrpSpPr>
        <p:grpSpPr>
          <a:xfrm>
            <a:off x="5718175" y="1576388"/>
            <a:ext cx="3265488" cy="3046412"/>
            <a:chOff x="4429770" y="1628800"/>
            <a:chExt cx="4354880" cy="4061874"/>
          </a:xfrm>
        </p:grpSpPr>
        <p:sp>
          <p:nvSpPr>
            <p:cNvPr id="40966" name="TextBox 106"/>
            <p:cNvSpPr txBox="1"/>
            <p:nvPr/>
          </p:nvSpPr>
          <p:spPr>
            <a:xfrm>
              <a:off x="6105654" y="5199583"/>
              <a:ext cx="396226" cy="4910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0967" name="TextBox 107"/>
            <p:cNvSpPr txBox="1"/>
            <p:nvPr/>
          </p:nvSpPr>
          <p:spPr>
            <a:xfrm>
              <a:off x="7452320" y="5194770"/>
              <a:ext cx="548620" cy="4910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0968" name="TextBox 108"/>
            <p:cNvSpPr txBox="1"/>
            <p:nvPr/>
          </p:nvSpPr>
          <p:spPr>
            <a:xfrm>
              <a:off x="8388424" y="5157192"/>
              <a:ext cx="396226" cy="4910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zh-CN" altLang="en-US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0969" name="TextBox 109"/>
            <p:cNvSpPr txBox="1"/>
            <p:nvPr/>
          </p:nvSpPr>
          <p:spPr>
            <a:xfrm>
              <a:off x="4644008" y="1628800"/>
              <a:ext cx="379293" cy="4910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0970" name="TextBox 110"/>
            <p:cNvSpPr txBox="1"/>
            <p:nvPr/>
          </p:nvSpPr>
          <p:spPr>
            <a:xfrm>
              <a:off x="4644008" y="3759423"/>
              <a:ext cx="396226" cy="4910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0971" name="TextBox 111"/>
            <p:cNvSpPr txBox="1"/>
            <p:nvPr/>
          </p:nvSpPr>
          <p:spPr>
            <a:xfrm>
              <a:off x="4512518" y="2319263"/>
              <a:ext cx="548620" cy="4910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40972" name="组合 115"/>
            <p:cNvGrpSpPr/>
            <p:nvPr/>
          </p:nvGrpSpPr>
          <p:grpSpPr>
            <a:xfrm>
              <a:off x="4429770" y="1844824"/>
              <a:ext cx="4030662" cy="3816350"/>
              <a:chOff x="4429770" y="1844824"/>
              <a:chExt cx="4030662" cy="3816350"/>
            </a:xfrm>
          </p:grpSpPr>
          <p:grpSp>
            <p:nvGrpSpPr>
              <p:cNvPr id="40973" name="组合 105"/>
              <p:cNvGrpSpPr/>
              <p:nvPr/>
            </p:nvGrpSpPr>
            <p:grpSpPr>
              <a:xfrm>
                <a:off x="4429770" y="1844824"/>
                <a:ext cx="4030662" cy="3816350"/>
                <a:chOff x="4429770" y="1844824"/>
                <a:chExt cx="4030662" cy="3816350"/>
              </a:xfrm>
            </p:grpSpPr>
            <p:grpSp>
              <p:nvGrpSpPr>
                <p:cNvPr id="40974" name="组合 103"/>
                <p:cNvGrpSpPr/>
                <p:nvPr/>
              </p:nvGrpSpPr>
              <p:grpSpPr>
                <a:xfrm>
                  <a:off x="4429770" y="1844824"/>
                  <a:ext cx="4030662" cy="3816350"/>
                  <a:chOff x="4751388" y="2708994"/>
                  <a:chExt cx="4030662" cy="3816350"/>
                </a:xfrm>
              </p:grpSpPr>
              <p:sp>
                <p:nvSpPr>
                  <p:cNvPr id="40975" name="Line 16"/>
                  <p:cNvSpPr/>
                  <p:nvPr/>
                </p:nvSpPr>
                <p:spPr>
                  <a:xfrm flipH="1">
                    <a:off x="6972472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76" name="Line 6"/>
                  <p:cNvSpPr/>
                  <p:nvPr/>
                </p:nvSpPr>
                <p:spPr>
                  <a:xfrm>
                    <a:off x="4822825" y="5332564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77" name="Line 24"/>
                  <p:cNvSpPr/>
                  <p:nvPr/>
                </p:nvSpPr>
                <p:spPr>
                  <a:xfrm flipH="1">
                    <a:off x="6118225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78" name="Line 3"/>
                  <p:cNvSpPr/>
                  <p:nvPr/>
                </p:nvSpPr>
                <p:spPr>
                  <a:xfrm>
                    <a:off x="4751388" y="6165304"/>
                    <a:ext cx="4030662" cy="0"/>
                  </a:xfrm>
                  <a:prstGeom prst="line">
                    <a:avLst/>
                  </a:prstGeom>
                  <a:ln w="28575" cap="flat" cmpd="sng">
                    <a:solidFill>
                      <a:srgbClr val="0000FF"/>
                    </a:solidFill>
                    <a:prstDash val="solid"/>
                    <a:round/>
                    <a:headEnd type="none" w="med" len="med"/>
                    <a:tailEnd type="arrow" w="sm" len="lg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79" name="Line 4"/>
                  <p:cNvSpPr/>
                  <p:nvPr/>
                </p:nvSpPr>
                <p:spPr>
                  <a:xfrm flipH="1" flipV="1">
                    <a:off x="5279554" y="2708994"/>
                    <a:ext cx="0" cy="3816350"/>
                  </a:xfrm>
                  <a:prstGeom prst="line">
                    <a:avLst/>
                  </a:prstGeom>
                  <a:ln w="28575" cap="flat" cmpd="sng">
                    <a:solidFill>
                      <a:srgbClr val="0000FF"/>
                    </a:solidFill>
                    <a:prstDash val="solid"/>
                    <a:round/>
                    <a:headEnd type="none" w="med" len="med"/>
                    <a:tailEnd type="arrow" w="sm" len="lg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80" name="Line 5"/>
                  <p:cNvSpPr/>
                  <p:nvPr/>
                </p:nvSpPr>
                <p:spPr>
                  <a:xfrm>
                    <a:off x="4822825" y="5588719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81" name="Line 7"/>
                  <p:cNvSpPr/>
                  <p:nvPr/>
                </p:nvSpPr>
                <p:spPr>
                  <a:xfrm>
                    <a:off x="4822825" y="5012457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82" name="Line 8"/>
                  <p:cNvSpPr/>
                  <p:nvPr/>
                </p:nvSpPr>
                <p:spPr>
                  <a:xfrm>
                    <a:off x="4822825" y="4723532"/>
                    <a:ext cx="3670300" cy="15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83" name="Line 9"/>
                  <p:cNvSpPr/>
                  <p:nvPr/>
                </p:nvSpPr>
                <p:spPr>
                  <a:xfrm>
                    <a:off x="4822825" y="4436194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84" name="Line 10"/>
                  <p:cNvSpPr/>
                  <p:nvPr/>
                </p:nvSpPr>
                <p:spPr>
                  <a:xfrm>
                    <a:off x="4822825" y="4147269"/>
                    <a:ext cx="3670300" cy="15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85" name="Line 11"/>
                  <p:cNvSpPr/>
                  <p:nvPr/>
                </p:nvSpPr>
                <p:spPr>
                  <a:xfrm>
                    <a:off x="4822825" y="3859932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86" name="Line 12"/>
                  <p:cNvSpPr/>
                  <p:nvPr/>
                </p:nvSpPr>
                <p:spPr>
                  <a:xfrm>
                    <a:off x="4822825" y="3572594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87" name="Line 13"/>
                  <p:cNvSpPr/>
                  <p:nvPr/>
                </p:nvSpPr>
                <p:spPr>
                  <a:xfrm>
                    <a:off x="4822825" y="5877644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88" name="Line 14"/>
                  <p:cNvSpPr/>
                  <p:nvPr/>
                </p:nvSpPr>
                <p:spPr>
                  <a:xfrm>
                    <a:off x="4822825" y="2996332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89" name="Line 15"/>
                  <p:cNvSpPr/>
                  <p:nvPr/>
                </p:nvSpPr>
                <p:spPr>
                  <a:xfrm>
                    <a:off x="4822825" y="6164982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90" name="Line 17"/>
                  <p:cNvSpPr/>
                  <p:nvPr/>
                </p:nvSpPr>
                <p:spPr>
                  <a:xfrm flipH="1">
                    <a:off x="7269163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91" name="Line 18"/>
                  <p:cNvSpPr/>
                  <p:nvPr/>
                </p:nvSpPr>
                <p:spPr>
                  <a:xfrm flipH="1">
                    <a:off x="7558088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92" name="Line 19"/>
                  <p:cNvSpPr/>
                  <p:nvPr/>
                </p:nvSpPr>
                <p:spPr>
                  <a:xfrm flipH="1">
                    <a:off x="7845425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93" name="Line 20"/>
                  <p:cNvSpPr/>
                  <p:nvPr/>
                </p:nvSpPr>
                <p:spPr>
                  <a:xfrm flipH="1">
                    <a:off x="8134350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94" name="Line 21"/>
                  <p:cNvSpPr/>
                  <p:nvPr/>
                </p:nvSpPr>
                <p:spPr>
                  <a:xfrm flipH="1">
                    <a:off x="8421688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95" name="Line 22"/>
                  <p:cNvSpPr/>
                  <p:nvPr/>
                </p:nvSpPr>
                <p:spPr>
                  <a:xfrm flipH="1">
                    <a:off x="5541963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96" name="Line 23"/>
                  <p:cNvSpPr/>
                  <p:nvPr/>
                </p:nvSpPr>
                <p:spPr>
                  <a:xfrm flipH="1">
                    <a:off x="5829300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97" name="Line 25"/>
                  <p:cNvSpPr/>
                  <p:nvPr/>
                </p:nvSpPr>
                <p:spPr>
                  <a:xfrm flipH="1">
                    <a:off x="6405563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98" name="Line 26"/>
                  <p:cNvSpPr/>
                  <p:nvPr/>
                </p:nvSpPr>
                <p:spPr>
                  <a:xfrm flipH="1">
                    <a:off x="4965700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99" name="Line 27"/>
                  <p:cNvSpPr/>
                  <p:nvPr/>
                </p:nvSpPr>
                <p:spPr>
                  <a:xfrm flipH="1">
                    <a:off x="5265564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41000" name="Line 25"/>
                <p:cNvSpPr/>
                <p:nvPr/>
              </p:nvSpPr>
              <p:spPr>
                <a:xfrm flipH="1">
                  <a:off x="6372200" y="2061244"/>
                  <a:ext cx="0" cy="3455988"/>
                </a:xfrm>
                <a:prstGeom prst="line">
                  <a:avLst/>
                </a:prstGeom>
                <a:ln w="9525" cap="flat" cmpd="sng">
                  <a:solidFill>
                    <a:srgbClr val="0066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p>
                  <a:endParaRPr lang="zh-CN" altLang="en-US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41001" name="Line 14"/>
              <p:cNvSpPr/>
              <p:nvPr/>
            </p:nvSpPr>
            <p:spPr>
              <a:xfrm>
                <a:off x="4503295" y="2408362"/>
                <a:ext cx="3670300" cy="0"/>
              </a:xfrm>
              <a:prstGeom prst="line">
                <a:avLst/>
              </a:prstGeom>
              <a:ln w="9525" cap="flat" cmpd="sng">
                <a:solidFill>
                  <a:srgbClr val="006600"/>
                </a:solidFill>
                <a:prstDash val="sysDot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41002" name="Oval 58"/>
          <p:cNvSpPr/>
          <p:nvPr/>
        </p:nvSpPr>
        <p:spPr>
          <a:xfrm flipV="1">
            <a:off x="6715125" y="2671763"/>
            <a:ext cx="55563" cy="5397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003" name="Oval 58"/>
          <p:cNvSpPr/>
          <p:nvPr/>
        </p:nvSpPr>
        <p:spPr>
          <a:xfrm flipV="1">
            <a:off x="8013700" y="2671763"/>
            <a:ext cx="53975" cy="5397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004" name="Oval 58"/>
          <p:cNvSpPr/>
          <p:nvPr/>
        </p:nvSpPr>
        <p:spPr>
          <a:xfrm flipV="1">
            <a:off x="6953250" y="3222625"/>
            <a:ext cx="55563" cy="55563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005" name="Oval 58"/>
          <p:cNvSpPr/>
          <p:nvPr/>
        </p:nvSpPr>
        <p:spPr>
          <a:xfrm flipV="1">
            <a:off x="7794625" y="3222625"/>
            <a:ext cx="55563" cy="55563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006" name="Oval 58"/>
          <p:cNvSpPr/>
          <p:nvPr/>
        </p:nvSpPr>
        <p:spPr>
          <a:xfrm flipV="1">
            <a:off x="7150100" y="3533775"/>
            <a:ext cx="53975" cy="55563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007" name="Oval 58"/>
          <p:cNvSpPr/>
          <p:nvPr/>
        </p:nvSpPr>
        <p:spPr>
          <a:xfrm flipV="1">
            <a:off x="7578725" y="3543300"/>
            <a:ext cx="55563" cy="55563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" name="Line 16"/>
          <p:cNvSpPr/>
          <p:nvPr/>
        </p:nvSpPr>
        <p:spPr>
          <a:xfrm flipH="1">
            <a:off x="7400925" y="1898650"/>
            <a:ext cx="0" cy="2592388"/>
          </a:xfrm>
          <a:prstGeom prst="line">
            <a:avLst/>
          </a:prstGeom>
          <a:ln w="254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7175500" y="1628775"/>
            <a:ext cx="541338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=6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914400" y="1898650"/>
            <a:ext cx="4360863" cy="1200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当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&lt;6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时，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随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的增大而减小；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当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&gt;6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时，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随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的增大而增大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011" name="TextBox 108"/>
          <p:cNvSpPr txBox="1"/>
          <p:nvPr/>
        </p:nvSpPr>
        <p:spPr>
          <a:xfrm>
            <a:off x="5830888" y="4284663"/>
            <a:ext cx="347662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 i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012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914400" y="3148013"/>
            <a:ext cx="2466975" cy="4460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300" b="1">
                <a:latin typeface="Times New Roman" panose="02020603050405020304" pitchFamily="18" charset="0"/>
                <a:ea typeface="黑体" panose="02010609060101010101" pitchFamily="49" charset="-122"/>
              </a:rPr>
              <a:t>开口方向：</a:t>
            </a:r>
            <a:endParaRPr lang="zh-CN" altLang="en-US" sz="23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138238" y="3694113"/>
            <a:ext cx="2466975" cy="4460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300" b="1">
                <a:latin typeface="Times New Roman" panose="02020603050405020304" pitchFamily="18" charset="0"/>
                <a:ea typeface="黑体" panose="02010609060101010101" pitchFamily="49" charset="-122"/>
              </a:rPr>
              <a:t>对称轴：</a:t>
            </a:r>
            <a:endParaRPr lang="zh-CN" altLang="en-US" sz="23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138238" y="4154488"/>
            <a:ext cx="2466975" cy="4460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300" b="1">
                <a:latin typeface="Times New Roman" panose="02020603050405020304" pitchFamily="18" charset="0"/>
                <a:ea typeface="黑体" panose="02010609060101010101" pitchFamily="49" charset="-122"/>
              </a:rPr>
              <a:t>顶点：</a:t>
            </a:r>
            <a:endParaRPr lang="zh-CN" altLang="en-US" sz="23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625725" y="3179763"/>
            <a:ext cx="1208088" cy="4460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3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向上</a:t>
            </a:r>
            <a:endParaRPr lang="zh-CN" altLang="en-US" sz="23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633663" y="3638550"/>
            <a:ext cx="1208087" cy="4460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3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3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=6</a:t>
            </a:r>
            <a:endParaRPr lang="zh-CN" altLang="en-US" sz="23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582863" y="4114800"/>
            <a:ext cx="1206500" cy="4460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3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(6,3)</a:t>
            </a:r>
            <a:endParaRPr lang="zh-CN" altLang="en-US" sz="23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/>
      <p:bldP spid="99" grpId="0"/>
      <p:bldP spid="100" grpId="0"/>
      <p:bldP spid="54" grpId="0"/>
      <p:bldP spid="55" grpId="0"/>
      <p:bldP spid="56" grpId="0"/>
      <p:bldP spid="57" grpId="0"/>
      <p:bldP spid="58" grpId="0"/>
      <p:bldP spid="5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1985" name="组合 8"/>
          <p:cNvGrpSpPr/>
          <p:nvPr/>
        </p:nvGrpSpPr>
        <p:grpSpPr>
          <a:xfrm>
            <a:off x="552450" y="1228725"/>
            <a:ext cx="8054975" cy="1212850"/>
            <a:chOff x="-853" y="1772"/>
            <a:chExt cx="15881" cy="2550"/>
          </a:xfrm>
        </p:grpSpPr>
        <p:sp>
          <p:nvSpPr>
            <p:cNvPr id="41986" name="Text Box 5"/>
            <p:cNvSpPr txBox="1"/>
            <p:nvPr/>
          </p:nvSpPr>
          <p:spPr>
            <a:xfrm>
              <a:off x="-853" y="1772"/>
              <a:ext cx="15881" cy="25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lnSpc>
                  <a:spcPct val="130000"/>
                </a:lnSpc>
              </a:pPr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例</a:t>
              </a:r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1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</a:rPr>
                <a:t>画出函数                         的图象，并说明这个函数具有哪些性质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</a:rPr>
                <a:t>.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</a:rPr>
                <a:t> </a:t>
              </a:r>
              <a:endPara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aphicFrame>
          <p:nvGraphicFramePr>
            <p:cNvPr id="41987" name="Object 10"/>
            <p:cNvGraphicFramePr/>
            <p:nvPr/>
          </p:nvGraphicFramePr>
          <p:xfrm>
            <a:off x="3536" y="1855"/>
            <a:ext cx="3893" cy="1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1" imgW="1108710" imgH="394970" progId="Equation.DSMT4">
                    <p:embed/>
                  </p:oleObj>
                </mc:Choice>
                <mc:Fallback>
                  <p:oleObj name="" r:id="rId1" imgW="1108710" imgH="394970" progId="Equation.DSMT4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536" y="1855"/>
                          <a:ext cx="3893" cy="1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8198" name="表格 8197"/>
          <p:cNvGraphicFramePr>
            <a:graphicFrameLocks noGrp="1"/>
          </p:cNvGraphicFramePr>
          <p:nvPr/>
        </p:nvGraphicFramePr>
        <p:xfrm>
          <a:off x="1662113" y="3608388"/>
          <a:ext cx="5645150" cy="1123950"/>
        </p:xfrm>
        <a:graphic>
          <a:graphicData uri="http://schemas.openxmlformats.org/drawingml/2006/table">
            <a:tbl>
              <a:tblPr/>
              <a:tblGrid>
                <a:gridCol w="569024"/>
                <a:gridCol w="603953"/>
                <a:gridCol w="660474"/>
                <a:gridCol w="494721"/>
                <a:gridCol w="586806"/>
                <a:gridCol w="628721"/>
                <a:gridCol w="554417"/>
                <a:gridCol w="515678"/>
                <a:gridCol w="537270"/>
                <a:gridCol w="494086"/>
              </a:tblGrid>
              <a:tr h="588010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180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altLang="zh-CN" sz="1800" b="1" i="1">
                        <a:latin typeface="Times New Roman" panose="02020603050405020304" pitchFamily="18" charset="0"/>
                        <a:ea typeface="Arial" panose="020B0604020202020204" pitchFamily="34" charset="0"/>
                      </a:endParaRPr>
                    </a:p>
                  </a:txBody>
                  <a:tcPr marL="68588" marR="68588" marT="34290" marB="34290" vert="horz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1800">
                          <a:latin typeface="Times New Roman" panose="02020603050405020304" pitchFamily="18" charset="0"/>
                          <a:ea typeface="Arial" panose="020B0604020202020204" pitchFamily="34" charset="0"/>
                        </a:rPr>
                        <a:t>···</a:t>
                      </a:r>
                      <a:endParaRPr lang="en-US" altLang="zh-CN" sz="1800">
                        <a:latin typeface="Times New Roman" panose="02020603050405020304" pitchFamily="18" charset="0"/>
                        <a:ea typeface="Arial" panose="020B0604020202020204" pitchFamily="34" charset="0"/>
                      </a:endParaRPr>
                    </a:p>
                  </a:txBody>
                  <a:tcPr marL="68588" marR="68588" marT="34290" marB="3429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</a:t>
                      </a:r>
                      <a:endParaRPr lang="en-US" altLang="zh-CN" sz="1800">
                        <a:latin typeface="Times New Roman" panose="02020603050405020304" pitchFamily="18" charset="0"/>
                        <a:ea typeface="Arial" panose="020B0604020202020204" pitchFamily="34" charset="0"/>
                      </a:endParaRPr>
                    </a:p>
                  </a:txBody>
                  <a:tcPr marL="68588" marR="68588" marT="34290" marB="3429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altLang="zh-CN" sz="1800">
                        <a:latin typeface="Times New Roman" panose="02020603050405020304" pitchFamily="18" charset="0"/>
                        <a:ea typeface="Arial" panose="020B0604020202020204" pitchFamily="34" charset="0"/>
                      </a:endParaRPr>
                    </a:p>
                  </a:txBody>
                  <a:tcPr marL="68588" marR="68588" marT="34290" marB="3429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altLang="zh-CN" sz="1800">
                        <a:latin typeface="Times New Roman" panose="02020603050405020304" pitchFamily="18" charset="0"/>
                        <a:ea typeface="Arial" panose="020B0604020202020204" pitchFamily="34" charset="0"/>
                      </a:endParaRPr>
                    </a:p>
                  </a:txBody>
                  <a:tcPr marL="68588" marR="68588" marT="34290" marB="3429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altLang="zh-CN" sz="1800">
                        <a:latin typeface="Times New Roman" panose="02020603050405020304" pitchFamily="18" charset="0"/>
                        <a:ea typeface="Arial" panose="020B0604020202020204" pitchFamily="34" charset="0"/>
                      </a:endParaRPr>
                    </a:p>
                  </a:txBody>
                  <a:tcPr marL="68588" marR="68588" marT="34290" marB="3429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altLang="zh-CN" sz="1800">
                        <a:latin typeface="Times New Roman" panose="02020603050405020304" pitchFamily="18" charset="0"/>
                        <a:ea typeface="Arial" panose="020B0604020202020204" pitchFamily="34" charset="0"/>
                      </a:endParaRPr>
                    </a:p>
                  </a:txBody>
                  <a:tcPr marL="68588" marR="68588" marT="34290" marB="3429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altLang="zh-CN" sz="1800">
                        <a:latin typeface="Times New Roman" panose="02020603050405020304" pitchFamily="18" charset="0"/>
                        <a:ea typeface="Arial" panose="020B0604020202020204" pitchFamily="34" charset="0"/>
                      </a:endParaRPr>
                    </a:p>
                  </a:txBody>
                  <a:tcPr marL="68588" marR="68588" marT="34290" marB="3429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altLang="zh-CN" sz="1800">
                        <a:latin typeface="Times New Roman" panose="02020603050405020304" pitchFamily="18" charset="0"/>
                        <a:ea typeface="Arial" panose="020B0604020202020204" pitchFamily="34" charset="0"/>
                      </a:endParaRPr>
                    </a:p>
                  </a:txBody>
                  <a:tcPr marL="68588" marR="68588" marT="34290" marB="3429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180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···</a:t>
                      </a:r>
                      <a:endParaRPr lang="en-US" altLang="zh-CN" sz="1800"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8" marR="68588" marT="34290" marB="3429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35940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180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y</a:t>
                      </a:r>
                      <a:endParaRPr lang="en-US" altLang="zh-CN" sz="1800" b="1" i="1">
                        <a:latin typeface="Times New Roman" panose="02020603050405020304" pitchFamily="18" charset="0"/>
                        <a:ea typeface="Arial" panose="020B0604020202020204" pitchFamily="34" charset="0"/>
                        <a:sym typeface="+mn-ea"/>
                      </a:endParaRPr>
                    </a:p>
                  </a:txBody>
                  <a:tcPr marL="68588" marR="68588" marT="34290" marB="34290" vert="horz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1650">
                          <a:latin typeface="Times New Roman" panose="02020603050405020304" pitchFamily="18" charset="0"/>
                          <a:ea typeface="Arial" panose="020B0604020202020204" pitchFamily="34" charset="0"/>
                        </a:rPr>
                        <a:t>···</a:t>
                      </a:r>
                      <a:endParaRPr lang="en-US" altLang="zh-CN" sz="1650">
                        <a:latin typeface="Times New Roman" panose="02020603050405020304" pitchFamily="18" charset="0"/>
                        <a:ea typeface="Arial" panose="020B0604020202020204" pitchFamily="34" charset="0"/>
                      </a:endParaRPr>
                    </a:p>
                  </a:txBody>
                  <a:tcPr marL="68588" marR="68588" marT="34290" marB="3429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endParaRPr lang="zh-CN" altLang="en-US" sz="1650">
                        <a:latin typeface="Times New Roman" panose="02020603050405020304" pitchFamily="18" charset="0"/>
                        <a:ea typeface="Arial" panose="020B0604020202020204" pitchFamily="34" charset="0"/>
                      </a:endParaRPr>
                    </a:p>
                  </a:txBody>
                  <a:tcPr marL="68588" marR="68588" marT="34290" marB="3429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endParaRPr lang="zh-CN" altLang="en-US" sz="1650">
                        <a:latin typeface="Times New Roman" panose="02020603050405020304" pitchFamily="18" charset="0"/>
                        <a:ea typeface="Arial" panose="020B0604020202020204" pitchFamily="34" charset="0"/>
                      </a:endParaRPr>
                    </a:p>
                  </a:txBody>
                  <a:tcPr marL="68588" marR="68588" marT="34290" marB="3429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endParaRPr lang="zh-CN" altLang="en-US" sz="1650">
                        <a:latin typeface="Times New Roman" panose="02020603050405020304" pitchFamily="18" charset="0"/>
                        <a:ea typeface="Arial" panose="020B0604020202020204" pitchFamily="34" charset="0"/>
                      </a:endParaRPr>
                    </a:p>
                  </a:txBody>
                  <a:tcPr marL="68588" marR="68588" marT="34290" marB="3429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endParaRPr lang="zh-CN" altLang="en-US" sz="1650">
                        <a:latin typeface="Times New Roman" panose="02020603050405020304" pitchFamily="18" charset="0"/>
                        <a:ea typeface="Arial" panose="020B0604020202020204" pitchFamily="34" charset="0"/>
                      </a:endParaRPr>
                    </a:p>
                  </a:txBody>
                  <a:tcPr marL="68588" marR="68588" marT="34290" marB="3429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endParaRPr lang="zh-CN" altLang="en-US" sz="1650">
                        <a:latin typeface="Times New Roman" panose="02020603050405020304" pitchFamily="18" charset="0"/>
                        <a:ea typeface="Arial" panose="020B0604020202020204" pitchFamily="34" charset="0"/>
                      </a:endParaRPr>
                    </a:p>
                  </a:txBody>
                  <a:tcPr marL="68588" marR="68588" marT="34290" marB="3429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endParaRPr lang="zh-CN" altLang="en-US" sz="1650">
                        <a:latin typeface="Times New Roman" panose="02020603050405020304" pitchFamily="18" charset="0"/>
                        <a:ea typeface="Arial" panose="020B0604020202020204" pitchFamily="34" charset="0"/>
                      </a:endParaRPr>
                    </a:p>
                  </a:txBody>
                  <a:tcPr marL="68588" marR="68588" marT="34290" marB="3429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endParaRPr lang="zh-CN" altLang="en-US" sz="1650">
                        <a:latin typeface="Times New Roman" panose="02020603050405020304" pitchFamily="18" charset="0"/>
                        <a:ea typeface="Arial" panose="020B0604020202020204" pitchFamily="34" charset="0"/>
                      </a:endParaRPr>
                    </a:p>
                  </a:txBody>
                  <a:tcPr marL="68588" marR="68588" marT="34290" marB="3429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1650">
                          <a:latin typeface="Times New Roman" panose="02020603050405020304" pitchFamily="18" charset="0"/>
                          <a:ea typeface="Arial" panose="020B0604020202020204" pitchFamily="34" charset="0"/>
                        </a:rPr>
                        <a:t>···</a:t>
                      </a:r>
                      <a:endParaRPr lang="en-US" altLang="zh-CN" sz="1650">
                        <a:latin typeface="Times New Roman" panose="02020603050405020304" pitchFamily="18" charset="0"/>
                        <a:ea typeface="Arial" panose="020B0604020202020204" pitchFamily="34" charset="0"/>
                      </a:endParaRPr>
                    </a:p>
                  </a:txBody>
                  <a:tcPr marL="68588" marR="68588" marT="34290" marB="34290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127" name="Rectangle 105"/>
          <p:cNvSpPr/>
          <p:nvPr/>
        </p:nvSpPr>
        <p:spPr>
          <a:xfrm>
            <a:off x="2878138" y="4281488"/>
            <a:ext cx="611187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6.5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28" name="Rectangle 106"/>
          <p:cNvSpPr/>
          <p:nvPr/>
        </p:nvSpPr>
        <p:spPr>
          <a:xfrm>
            <a:off x="3576638" y="4291013"/>
            <a:ext cx="377825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-4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29" name="Rectangle 107"/>
          <p:cNvSpPr/>
          <p:nvPr/>
        </p:nvSpPr>
        <p:spPr>
          <a:xfrm>
            <a:off x="4033838" y="4303713"/>
            <a:ext cx="550862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-2.5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30" name="Rectangle 108"/>
          <p:cNvSpPr/>
          <p:nvPr/>
        </p:nvSpPr>
        <p:spPr>
          <a:xfrm>
            <a:off x="4713288" y="4314825"/>
            <a:ext cx="3746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-2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31" name="Rectangle 109"/>
          <p:cNvSpPr/>
          <p:nvPr/>
        </p:nvSpPr>
        <p:spPr>
          <a:xfrm>
            <a:off x="5275263" y="4314825"/>
            <a:ext cx="550862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-2.5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32" name="Rectangle 110"/>
          <p:cNvSpPr/>
          <p:nvPr/>
        </p:nvSpPr>
        <p:spPr>
          <a:xfrm>
            <a:off x="5902325" y="4311650"/>
            <a:ext cx="377825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-4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133" name="Rectangle 111"/>
          <p:cNvSpPr/>
          <p:nvPr/>
        </p:nvSpPr>
        <p:spPr>
          <a:xfrm>
            <a:off x="6332538" y="4281488"/>
            <a:ext cx="550862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-6.5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grpSp>
        <p:nvGrpSpPr>
          <p:cNvPr id="63534" name="组合 7"/>
          <p:cNvGrpSpPr/>
          <p:nvPr/>
        </p:nvGrpSpPr>
        <p:grpSpPr>
          <a:xfrm>
            <a:off x="806450" y="2355850"/>
            <a:ext cx="7535863" cy="1154113"/>
            <a:chOff x="-497" y="3651"/>
            <a:chExt cx="16549" cy="2432"/>
          </a:xfrm>
        </p:grpSpPr>
        <p:sp>
          <p:nvSpPr>
            <p:cNvPr id="42031" name="Rectangle 102"/>
            <p:cNvSpPr/>
            <p:nvPr/>
          </p:nvSpPr>
          <p:spPr>
            <a:xfrm>
              <a:off x="-497" y="3699"/>
              <a:ext cx="16549" cy="23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lnSpc>
                  <a:spcPct val="130000"/>
                </a:lnSpc>
              </a:pP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解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: </a:t>
              </a:r>
              <a:r>
                <a:rPr lang="zh-CN" altLang="en-US" sz="2400" b="1">
                  <a:latin typeface="Times New Roman" panose="02020603050405020304" pitchFamily="18" charset="0"/>
                  <a:ea typeface="仿宋" panose="02010609060101010101" pitchFamily="49" charset="-122"/>
                </a:rPr>
                <a:t>函数                          通过配方可得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仿宋" panose="02010609060101010101" pitchFamily="49" charset="-122"/>
                </a:rPr>
                <a:t>                        ，</a:t>
              </a:r>
              <a:endPara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2400" b="1">
                  <a:latin typeface="Times New Roman" panose="02020603050405020304" pitchFamily="18" charset="0"/>
                  <a:ea typeface="仿宋" panose="02010609060101010101" pitchFamily="49" charset="-122"/>
                </a:rPr>
                <a:t>    先列表</a:t>
              </a:r>
              <a:r>
                <a:rPr lang="zh-CN" altLang="en-US" sz="2800" b="1">
                  <a:latin typeface="Times New Roman" panose="02020603050405020304" pitchFamily="18" charset="0"/>
                  <a:ea typeface="仿宋" panose="02010609060101010101" pitchFamily="49" charset="-122"/>
                </a:rPr>
                <a:t>：</a:t>
              </a:r>
              <a:endParaRPr lang="zh-CN" altLang="en-US" sz="2800" b="1">
                <a:latin typeface="Times New Roman" panose="02020603050405020304" pitchFamily="18" charset="0"/>
                <a:ea typeface="仿宋" panose="02010609060101010101" pitchFamily="49" charset="-122"/>
              </a:endParaRPr>
            </a:p>
          </p:txBody>
        </p:sp>
        <p:graphicFrame>
          <p:nvGraphicFramePr>
            <p:cNvPr id="42032" name="Object 10"/>
            <p:cNvGraphicFramePr/>
            <p:nvPr/>
          </p:nvGraphicFramePr>
          <p:xfrm>
            <a:off x="2181" y="3651"/>
            <a:ext cx="4099" cy="1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" r:id="rId3" imgW="1108710" imgH="394970" progId="Equation.DSMT4">
                    <p:embed/>
                  </p:oleObj>
                </mc:Choice>
                <mc:Fallback>
                  <p:oleObj name="" r:id="rId3" imgW="1108710" imgH="394970" progId="Equation.DSMT4">
                    <p:embed/>
                    <p:pic>
                      <p:nvPicPr>
                        <p:cNvPr id="0" name="图片 3082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181" y="3651"/>
                          <a:ext cx="4099" cy="1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2033" name="Object 10"/>
            <p:cNvGraphicFramePr/>
            <p:nvPr/>
          </p:nvGraphicFramePr>
          <p:xfrm>
            <a:off x="10622" y="3699"/>
            <a:ext cx="3661" cy="1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5" imgW="1159510" imgH="394970" progId="Equation.DSMT4">
                    <p:embed/>
                  </p:oleObj>
                </mc:Choice>
                <mc:Fallback>
                  <p:oleObj name="" r:id="rId5" imgW="1159510" imgH="394970" progId="Equation.DSMT4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0622" y="3699"/>
                          <a:ext cx="3661" cy="1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2034" name="文本框 1"/>
          <p:cNvSpPr txBox="1"/>
          <p:nvPr/>
        </p:nvSpPr>
        <p:spPr>
          <a:xfrm>
            <a:off x="2535238" y="611188"/>
            <a:ext cx="6072187" cy="8318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画二次函数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ax</a:t>
            </a:r>
            <a:r>
              <a:rPr lang="en-US" altLang="zh-CN" sz="24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bx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的图象并且说出它的性质</a:t>
            </a:r>
            <a:endParaRPr lang="zh-CN" altLang="en-US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42035" name="组合 6"/>
          <p:cNvGrpSpPr/>
          <p:nvPr/>
        </p:nvGrpSpPr>
        <p:grpSpPr>
          <a:xfrm>
            <a:off x="552450" y="569913"/>
            <a:ext cx="1858963" cy="458787"/>
            <a:chOff x="427462" y="558483"/>
            <a:chExt cx="1858351" cy="460061"/>
          </a:xfrm>
        </p:grpSpPr>
        <p:grpSp>
          <p:nvGrpSpPr>
            <p:cNvPr id="42036" name="组合 5"/>
            <p:cNvGrpSpPr/>
            <p:nvPr/>
          </p:nvGrpSpPr>
          <p:grpSpPr>
            <a:xfrm>
              <a:off x="468915" y="591581"/>
              <a:ext cx="1816898" cy="426248"/>
              <a:chOff x="2177651" y="-557614"/>
              <a:chExt cx="1816898" cy="426248"/>
            </a:xfrm>
          </p:grpSpPr>
          <p:sp>
            <p:nvSpPr>
              <p:cNvPr id="42037" name="椭圆 5"/>
              <p:cNvSpPr/>
              <p:nvPr/>
            </p:nvSpPr>
            <p:spPr>
              <a:xfrm>
                <a:off x="2177459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p>
                <a:pPr algn="ctr" defTabSz="1219200" eaLnBrk="0" hangingPunct="0"/>
                <a:endParaRPr lang="zh-CN" altLang="en-US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2038" name="椭圆 8"/>
              <p:cNvSpPr/>
              <p:nvPr/>
            </p:nvSpPr>
            <p:spPr>
              <a:xfrm>
                <a:off x="2507551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p>
                <a:pPr algn="ctr" defTabSz="1219200" eaLnBrk="0" hangingPunct="0"/>
                <a:endParaRPr lang="zh-CN" altLang="en-US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2039" name="椭圆 9"/>
              <p:cNvSpPr/>
              <p:nvPr/>
            </p:nvSpPr>
            <p:spPr>
              <a:xfrm>
                <a:off x="2837642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p>
                <a:pPr algn="ctr" defTabSz="1219200" eaLnBrk="0" hangingPunct="0"/>
                <a:endParaRPr lang="zh-CN" altLang="en-US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2040" name="椭圆 24"/>
              <p:cNvSpPr/>
              <p:nvPr/>
            </p:nvSpPr>
            <p:spPr>
              <a:xfrm>
                <a:off x="3167734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p>
                <a:pPr algn="ctr" defTabSz="1219200" eaLnBrk="0" hangingPunct="0"/>
                <a:endParaRPr lang="zh-CN" altLang="en-US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2041" name="椭圆 10"/>
              <p:cNvSpPr/>
              <p:nvPr/>
            </p:nvSpPr>
            <p:spPr>
              <a:xfrm>
                <a:off x="3567652" y="-557354"/>
                <a:ext cx="426897" cy="425725"/>
              </a:xfrm>
              <a:prstGeom prst="ellipse">
                <a:avLst/>
              </a:prstGeom>
              <a:solidFill>
                <a:srgbClr val="0085B4"/>
              </a:solidFill>
              <a:ln w="25400">
                <a:noFill/>
              </a:ln>
            </p:spPr>
            <p:txBody>
              <a:bodyPr lIns="91437" tIns="45718" rIns="91437" bIns="45718" anchor="ctr"/>
              <a:p>
                <a:pPr algn="ctr" defTabSz="1219200" eaLnBrk="0" hangingPunct="0"/>
                <a:endParaRPr lang="zh-CN" altLang="en-US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2042" name="文本框 11"/>
            <p:cNvSpPr txBox="1"/>
            <p:nvPr/>
          </p:nvSpPr>
          <p:spPr>
            <a:xfrm>
              <a:off x="427462" y="558483"/>
              <a:ext cx="1829779" cy="460061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7" tIns="45718" rIns="91437" bIns="45718" anchor="t">
              <a:spAutoFit/>
            </a:bodyPr>
            <a:p>
              <a:pPr algn="dist" defTabSz="1219200" eaLnBrk="0" hangingPunct="0"/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素养考点 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42043" name="文本框 18"/>
          <p:cNvSpPr txBox="1"/>
          <p:nvPr/>
        </p:nvSpPr>
        <p:spPr>
          <a:xfrm>
            <a:off x="552450" y="-44450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Times New Roman" panose="02020603050405020304" pitchFamily="18" charset="0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3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  <p:bldP spid="5128" grpId="0"/>
      <p:bldP spid="5129" grpId="0"/>
      <p:bldP spid="5130" grpId="0"/>
      <p:bldP spid="5131" grpId="0"/>
      <p:bldP spid="5132" grpId="0"/>
      <p:bldP spid="51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4" name="任意多边形 103"/>
          <p:cNvSpPr/>
          <p:nvPr/>
        </p:nvSpPr>
        <p:spPr bwMode="auto">
          <a:xfrm rot="10800000">
            <a:off x="1544638" y="2287588"/>
            <a:ext cx="1649413" cy="1376363"/>
          </a:xfrm>
          <a:custGeom>
            <a:avLst/>
            <a:gdLst>
              <a:gd name="connsiteX0" fmla="*/ 0 w 2104373"/>
              <a:gd name="connsiteY0" fmla="*/ 12526 h 1755732"/>
              <a:gd name="connsiteX1" fmla="*/ 1077239 w 2104373"/>
              <a:gd name="connsiteY1" fmla="*/ 1753644 h 1755732"/>
              <a:gd name="connsiteX2" fmla="*/ 2104373 w 2104373"/>
              <a:gd name="connsiteY2" fmla="*/ 0 h 1755732"/>
              <a:gd name="connsiteX3" fmla="*/ 2104373 w 2104373"/>
              <a:gd name="connsiteY3" fmla="*/ 0 h 1755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04373" h="1755732">
                <a:moveTo>
                  <a:pt x="0" y="12526"/>
                </a:moveTo>
                <a:cubicBezTo>
                  <a:pt x="363255" y="884129"/>
                  <a:pt x="726510" y="1755732"/>
                  <a:pt x="1077239" y="1753644"/>
                </a:cubicBezTo>
                <a:cubicBezTo>
                  <a:pt x="1427968" y="1751556"/>
                  <a:pt x="2104373" y="0"/>
                  <a:pt x="2104373" y="0"/>
                </a:cubicBezTo>
                <a:lnTo>
                  <a:pt x="2104373" y="0"/>
                </a:lnTo>
              </a:path>
            </a:pathLst>
          </a:custGeom>
          <a:solidFill>
            <a:schemeClr val="accent1"/>
          </a:solidFill>
          <a:ln w="25400" cap="flat" cmpd="sng" algn="ctr">
            <a:solidFill>
              <a:schemeClr val="tx1">
                <a:lumMod val="95000"/>
                <a:lumOff val="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defRPr/>
            </a:pPr>
            <a:endParaRPr lang="zh-CN" altLang="en-US" sz="1350" strike="noStrike" noProof="1">
              <a:latin typeface="Times New Roman" panose="02020603050405020304" pitchFamily="18" charset="0"/>
            </a:endParaRPr>
          </a:p>
        </p:txBody>
      </p:sp>
      <p:sp>
        <p:nvSpPr>
          <p:cNvPr id="105" name="Oval 58"/>
          <p:cNvSpPr/>
          <p:nvPr/>
        </p:nvSpPr>
        <p:spPr>
          <a:xfrm flipV="1">
            <a:off x="2343150" y="2266950"/>
            <a:ext cx="55563" cy="55563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43011" name="组合 105"/>
          <p:cNvGrpSpPr/>
          <p:nvPr/>
        </p:nvGrpSpPr>
        <p:grpSpPr>
          <a:xfrm>
            <a:off x="895350" y="1133475"/>
            <a:ext cx="3281363" cy="3163888"/>
            <a:chOff x="4411356" y="1443371"/>
            <a:chExt cx="4375170" cy="4217803"/>
          </a:xfrm>
        </p:grpSpPr>
        <p:sp>
          <p:nvSpPr>
            <p:cNvPr id="43012" name="TextBox 106"/>
            <p:cNvSpPr txBox="1"/>
            <p:nvPr/>
          </p:nvSpPr>
          <p:spPr>
            <a:xfrm>
              <a:off x="6518390" y="2004080"/>
              <a:ext cx="396197" cy="4910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en-US" b="1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3013" name="TextBox 108"/>
            <p:cNvSpPr txBox="1"/>
            <p:nvPr/>
          </p:nvSpPr>
          <p:spPr>
            <a:xfrm>
              <a:off x="8390329" y="2163655"/>
              <a:ext cx="396197" cy="4910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zh-CN" altLang="en-US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3014" name="TextBox 109"/>
            <p:cNvSpPr txBox="1"/>
            <p:nvPr/>
          </p:nvSpPr>
          <p:spPr>
            <a:xfrm>
              <a:off x="5941901" y="1443371"/>
              <a:ext cx="379265" cy="4910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zh-CN" altLang="en-US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3015" name="TextBox 110"/>
            <p:cNvSpPr txBox="1"/>
            <p:nvPr/>
          </p:nvSpPr>
          <p:spPr>
            <a:xfrm>
              <a:off x="5683219" y="2787728"/>
              <a:ext cx="487662" cy="86017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en-US" b="1">
                  <a:latin typeface="Times New Roman" panose="02020603050405020304" pitchFamily="18" charset="0"/>
                  <a:ea typeface="宋体" panose="02010600030101010101" pitchFamily="2" charset="-122"/>
                </a:rPr>
                <a:t>-2</a:t>
              </a:r>
              <a:endParaRPr lang="en-US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3016" name="TextBox 111"/>
            <p:cNvSpPr txBox="1"/>
            <p:nvPr/>
          </p:nvSpPr>
          <p:spPr>
            <a:xfrm>
              <a:off x="5805974" y="2312911"/>
              <a:ext cx="396197" cy="4910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43017" name="组合 115"/>
            <p:cNvGrpSpPr/>
            <p:nvPr/>
          </p:nvGrpSpPr>
          <p:grpSpPr>
            <a:xfrm>
              <a:off x="4411356" y="1844824"/>
              <a:ext cx="4030662" cy="3816350"/>
              <a:chOff x="4411356" y="1844824"/>
              <a:chExt cx="4030662" cy="3816350"/>
            </a:xfrm>
          </p:grpSpPr>
          <p:grpSp>
            <p:nvGrpSpPr>
              <p:cNvPr id="43018" name="组合 105"/>
              <p:cNvGrpSpPr/>
              <p:nvPr/>
            </p:nvGrpSpPr>
            <p:grpSpPr>
              <a:xfrm>
                <a:off x="4411356" y="1844824"/>
                <a:ext cx="4030662" cy="3816350"/>
                <a:chOff x="4411356" y="1844824"/>
                <a:chExt cx="4030662" cy="3816350"/>
              </a:xfrm>
            </p:grpSpPr>
            <p:grpSp>
              <p:nvGrpSpPr>
                <p:cNvPr id="43019" name="组合 103"/>
                <p:cNvGrpSpPr/>
                <p:nvPr/>
              </p:nvGrpSpPr>
              <p:grpSpPr>
                <a:xfrm>
                  <a:off x="4411356" y="1844824"/>
                  <a:ext cx="4030662" cy="3816350"/>
                  <a:chOff x="4732974" y="2708994"/>
                  <a:chExt cx="4030662" cy="3816350"/>
                </a:xfrm>
              </p:grpSpPr>
              <p:sp>
                <p:nvSpPr>
                  <p:cNvPr id="43020" name="Line 16"/>
                  <p:cNvSpPr/>
                  <p:nvPr/>
                </p:nvSpPr>
                <p:spPr>
                  <a:xfrm flipH="1">
                    <a:off x="6972472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21" name="Line 6"/>
                  <p:cNvSpPr/>
                  <p:nvPr/>
                </p:nvSpPr>
                <p:spPr>
                  <a:xfrm>
                    <a:off x="4822825" y="5332564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22" name="Line 24"/>
                  <p:cNvSpPr/>
                  <p:nvPr/>
                </p:nvSpPr>
                <p:spPr>
                  <a:xfrm flipH="1">
                    <a:off x="6118225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23" name="Line 3"/>
                  <p:cNvSpPr/>
                  <p:nvPr/>
                </p:nvSpPr>
                <p:spPr>
                  <a:xfrm>
                    <a:off x="4732974" y="3270197"/>
                    <a:ext cx="4030662" cy="0"/>
                  </a:xfrm>
                  <a:prstGeom prst="line">
                    <a:avLst/>
                  </a:prstGeom>
                  <a:ln w="28575" cap="flat" cmpd="sng">
                    <a:solidFill>
                      <a:srgbClr val="0000FF"/>
                    </a:solidFill>
                    <a:prstDash val="solid"/>
                    <a:round/>
                    <a:headEnd type="none" w="med" len="med"/>
                    <a:tailEnd type="arrow" w="sm" len="lg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24" name="Line 4"/>
                  <p:cNvSpPr/>
                  <p:nvPr/>
                </p:nvSpPr>
                <p:spPr>
                  <a:xfrm flipH="1" flipV="1">
                    <a:off x="6427586" y="2708994"/>
                    <a:ext cx="0" cy="3816350"/>
                  </a:xfrm>
                  <a:prstGeom prst="line">
                    <a:avLst/>
                  </a:prstGeom>
                  <a:ln w="28575" cap="flat" cmpd="sng">
                    <a:solidFill>
                      <a:srgbClr val="0000FF"/>
                    </a:solidFill>
                    <a:prstDash val="solid"/>
                    <a:round/>
                    <a:headEnd type="none" w="med" len="med"/>
                    <a:tailEnd type="arrow" w="sm" len="lg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25" name="Line 5"/>
                  <p:cNvSpPr/>
                  <p:nvPr/>
                </p:nvSpPr>
                <p:spPr>
                  <a:xfrm>
                    <a:off x="4822825" y="5588719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26" name="Line 7"/>
                  <p:cNvSpPr/>
                  <p:nvPr/>
                </p:nvSpPr>
                <p:spPr>
                  <a:xfrm>
                    <a:off x="4822825" y="5012457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27" name="Line 8"/>
                  <p:cNvSpPr/>
                  <p:nvPr/>
                </p:nvSpPr>
                <p:spPr>
                  <a:xfrm>
                    <a:off x="4822825" y="4723532"/>
                    <a:ext cx="3670300" cy="15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28" name="Line 9"/>
                  <p:cNvSpPr/>
                  <p:nvPr/>
                </p:nvSpPr>
                <p:spPr>
                  <a:xfrm>
                    <a:off x="4822825" y="4436194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29" name="Line 10"/>
                  <p:cNvSpPr/>
                  <p:nvPr/>
                </p:nvSpPr>
                <p:spPr>
                  <a:xfrm>
                    <a:off x="4822825" y="4147269"/>
                    <a:ext cx="3670300" cy="15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30" name="Line 11"/>
                  <p:cNvSpPr/>
                  <p:nvPr/>
                </p:nvSpPr>
                <p:spPr>
                  <a:xfrm>
                    <a:off x="4822825" y="3859932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31" name="Line 12"/>
                  <p:cNvSpPr/>
                  <p:nvPr/>
                </p:nvSpPr>
                <p:spPr>
                  <a:xfrm>
                    <a:off x="4822825" y="3572594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32" name="Line 13"/>
                  <p:cNvSpPr/>
                  <p:nvPr/>
                </p:nvSpPr>
                <p:spPr>
                  <a:xfrm>
                    <a:off x="4822825" y="5877644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33" name="Line 14"/>
                  <p:cNvSpPr/>
                  <p:nvPr/>
                </p:nvSpPr>
                <p:spPr>
                  <a:xfrm>
                    <a:off x="4822825" y="2996332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34" name="Line 15"/>
                  <p:cNvSpPr/>
                  <p:nvPr/>
                </p:nvSpPr>
                <p:spPr>
                  <a:xfrm>
                    <a:off x="4822825" y="6164982"/>
                    <a:ext cx="3670300" cy="0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35" name="Line 17"/>
                  <p:cNvSpPr/>
                  <p:nvPr/>
                </p:nvSpPr>
                <p:spPr>
                  <a:xfrm flipH="1">
                    <a:off x="7269163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36" name="Line 18"/>
                  <p:cNvSpPr/>
                  <p:nvPr/>
                </p:nvSpPr>
                <p:spPr>
                  <a:xfrm flipH="1">
                    <a:off x="7558088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37" name="Line 19"/>
                  <p:cNvSpPr/>
                  <p:nvPr/>
                </p:nvSpPr>
                <p:spPr>
                  <a:xfrm flipH="1">
                    <a:off x="7845425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38" name="Line 20"/>
                  <p:cNvSpPr/>
                  <p:nvPr/>
                </p:nvSpPr>
                <p:spPr>
                  <a:xfrm flipH="1">
                    <a:off x="8134350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39" name="Line 21"/>
                  <p:cNvSpPr/>
                  <p:nvPr/>
                </p:nvSpPr>
                <p:spPr>
                  <a:xfrm flipH="1">
                    <a:off x="8421688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40" name="Line 22"/>
                  <p:cNvSpPr/>
                  <p:nvPr/>
                </p:nvSpPr>
                <p:spPr>
                  <a:xfrm flipH="1">
                    <a:off x="5541963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41" name="Line 23"/>
                  <p:cNvSpPr/>
                  <p:nvPr/>
                </p:nvSpPr>
                <p:spPr>
                  <a:xfrm flipH="1">
                    <a:off x="5829300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42" name="Line 25"/>
                  <p:cNvSpPr/>
                  <p:nvPr/>
                </p:nvSpPr>
                <p:spPr>
                  <a:xfrm flipH="1">
                    <a:off x="6405563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3043" name="Line 26"/>
                  <p:cNvSpPr/>
                  <p:nvPr/>
                </p:nvSpPr>
                <p:spPr>
                  <a:xfrm flipH="1">
                    <a:off x="5285740" y="2924894"/>
                    <a:ext cx="0" cy="3455988"/>
                  </a:xfrm>
                  <a:prstGeom prst="line">
                    <a:avLst/>
                  </a:prstGeom>
                  <a:ln w="9525" cap="flat" cmpd="sng">
                    <a:solidFill>
                      <a:srgbClr val="0066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43044" name="Line 25"/>
                <p:cNvSpPr/>
                <p:nvPr/>
              </p:nvSpPr>
              <p:spPr>
                <a:xfrm flipH="1">
                  <a:off x="6372200" y="2061244"/>
                  <a:ext cx="0" cy="3455988"/>
                </a:xfrm>
                <a:prstGeom prst="line">
                  <a:avLst/>
                </a:prstGeom>
                <a:ln w="9525" cap="flat" cmpd="sng">
                  <a:solidFill>
                    <a:srgbClr val="0066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p>
                  <a:endParaRPr lang="zh-CN" altLang="en-US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43045" name="Line 14"/>
              <p:cNvSpPr/>
              <p:nvPr/>
            </p:nvSpPr>
            <p:spPr>
              <a:xfrm>
                <a:off x="4503295" y="2408362"/>
                <a:ext cx="3670300" cy="0"/>
              </a:xfrm>
              <a:prstGeom prst="line">
                <a:avLst/>
              </a:prstGeom>
              <a:ln w="9525" cap="flat" cmpd="sng">
                <a:solidFill>
                  <a:srgbClr val="006600"/>
                </a:solidFill>
                <a:prstDash val="sysDot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3046" name="TextBox 106"/>
            <p:cNvSpPr txBox="1"/>
            <p:nvPr/>
          </p:nvSpPr>
          <p:spPr>
            <a:xfrm>
              <a:off x="7022562" y="2004080"/>
              <a:ext cx="396197" cy="4910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en-US" b="1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3047" name="TextBox 106"/>
            <p:cNvSpPr txBox="1"/>
            <p:nvPr/>
          </p:nvSpPr>
          <p:spPr>
            <a:xfrm>
              <a:off x="5273197" y="2052345"/>
              <a:ext cx="497785" cy="4910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en-US" b="1">
                  <a:latin typeface="Times New Roman" panose="02020603050405020304" pitchFamily="18" charset="0"/>
                  <a:ea typeface="宋体" panose="02010600030101010101" pitchFamily="2" charset="-122"/>
                </a:rPr>
                <a:t>-2</a:t>
              </a:r>
              <a:endParaRPr lang="en-US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3048" name="TextBox 106"/>
            <p:cNvSpPr txBox="1"/>
            <p:nvPr/>
          </p:nvSpPr>
          <p:spPr>
            <a:xfrm>
              <a:off x="4697273" y="2052980"/>
              <a:ext cx="497785" cy="4910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en-US" b="1">
                  <a:latin typeface="Times New Roman" panose="02020603050405020304" pitchFamily="18" charset="0"/>
                  <a:ea typeface="宋体" panose="02010600030101010101" pitchFamily="2" charset="-122"/>
                </a:rPr>
                <a:t>-4</a:t>
              </a:r>
              <a:endParaRPr lang="en-US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3049" name="TextBox 110"/>
            <p:cNvSpPr txBox="1"/>
            <p:nvPr/>
          </p:nvSpPr>
          <p:spPr>
            <a:xfrm>
              <a:off x="5654010" y="3316074"/>
              <a:ext cx="487662" cy="86017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en-US" b="1">
                  <a:latin typeface="Times New Roman" panose="02020603050405020304" pitchFamily="18" charset="0"/>
                  <a:ea typeface="宋体" panose="02010600030101010101" pitchFamily="2" charset="-122"/>
                </a:rPr>
                <a:t>-4</a:t>
              </a:r>
              <a:endParaRPr lang="en-US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3050" name="TextBox 110"/>
            <p:cNvSpPr txBox="1"/>
            <p:nvPr/>
          </p:nvSpPr>
          <p:spPr>
            <a:xfrm>
              <a:off x="5681315" y="3898396"/>
              <a:ext cx="487662" cy="86017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en-US" b="1">
                  <a:latin typeface="Times New Roman" panose="02020603050405020304" pitchFamily="18" charset="0"/>
                  <a:ea typeface="宋体" panose="02010600030101010101" pitchFamily="2" charset="-122"/>
                </a:rPr>
                <a:t>-6</a:t>
              </a:r>
              <a:endParaRPr lang="en-US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3051" name="TextBox 110"/>
            <p:cNvSpPr txBox="1"/>
            <p:nvPr/>
          </p:nvSpPr>
          <p:spPr>
            <a:xfrm>
              <a:off x="5694651" y="4468654"/>
              <a:ext cx="487662" cy="86017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en-US" b="1">
                  <a:latin typeface="Times New Roman" panose="02020603050405020304" pitchFamily="18" charset="0"/>
                  <a:ea typeface="宋体" panose="02010600030101010101" pitchFamily="2" charset="-122"/>
                </a:rPr>
                <a:t>-8</a:t>
              </a:r>
              <a:endParaRPr lang="en-US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43" name="Oval 58"/>
          <p:cNvSpPr/>
          <p:nvPr/>
        </p:nvSpPr>
        <p:spPr>
          <a:xfrm flipV="1">
            <a:off x="1689100" y="3249613"/>
            <a:ext cx="53975" cy="55562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4" name="Oval 58"/>
          <p:cNvSpPr/>
          <p:nvPr/>
        </p:nvSpPr>
        <p:spPr>
          <a:xfrm flipV="1">
            <a:off x="2984500" y="3240088"/>
            <a:ext cx="55563" cy="5397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5" name="Oval 58"/>
          <p:cNvSpPr/>
          <p:nvPr/>
        </p:nvSpPr>
        <p:spPr>
          <a:xfrm flipV="1">
            <a:off x="1911350" y="2716213"/>
            <a:ext cx="53975" cy="5397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6" name="Oval 58"/>
          <p:cNvSpPr/>
          <p:nvPr/>
        </p:nvSpPr>
        <p:spPr>
          <a:xfrm flipV="1">
            <a:off x="2765425" y="2698750"/>
            <a:ext cx="53975" cy="55563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7" name="Oval 58"/>
          <p:cNvSpPr/>
          <p:nvPr/>
        </p:nvSpPr>
        <p:spPr>
          <a:xfrm flipV="1">
            <a:off x="2130425" y="2395538"/>
            <a:ext cx="55563" cy="55562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8" name="Oval 58"/>
          <p:cNvSpPr/>
          <p:nvPr/>
        </p:nvSpPr>
        <p:spPr>
          <a:xfrm flipV="1">
            <a:off x="2549525" y="2384425"/>
            <a:ext cx="53975" cy="55563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3058" name="Rectangle 102"/>
          <p:cNvSpPr/>
          <p:nvPr/>
        </p:nvSpPr>
        <p:spPr>
          <a:xfrm>
            <a:off x="895350" y="671513"/>
            <a:ext cx="5135563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然后描点、连线，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得到图象如下图：</a:t>
            </a:r>
            <a:endParaRPr lang="en-US" altLang="zh-CN" sz="24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9" name="Rectangle 102"/>
          <p:cNvSpPr/>
          <p:nvPr/>
        </p:nvSpPr>
        <p:spPr>
          <a:xfrm>
            <a:off x="4176713" y="1406525"/>
            <a:ext cx="4760913" cy="2973388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pPr fontAlgn="base">
              <a:lnSpc>
                <a:spcPct val="130000"/>
              </a:lnSpc>
              <a:defRPr/>
            </a:pPr>
            <a:r>
              <a:rPr lang="zh-CN" altLang="en-US" b="1" strike="noStrike" noProof="1">
                <a:latin typeface="+mn-lt"/>
                <a:ea typeface="宋体" panose="02010600030101010101" pitchFamily="2" charset="-122"/>
                <a:cs typeface="+mn-cs"/>
              </a:rPr>
              <a:t>由图象可知，这个函数具有如下性质：</a:t>
            </a:r>
            <a:endParaRPr lang="zh-CN" altLang="en-US" b="1" strike="noStrike" noProof="1">
              <a:latin typeface="+mn-lt"/>
            </a:endParaRPr>
          </a:p>
          <a:p>
            <a:pPr fontAlgn="base">
              <a:lnSpc>
                <a:spcPct val="130000"/>
              </a:lnSpc>
              <a:defRPr/>
            </a:pPr>
            <a:r>
              <a:rPr lang="zh-CN" altLang="en-US" b="1" strike="noStrike" noProof="1">
                <a:latin typeface="+mn-lt"/>
                <a:ea typeface="宋体" panose="02010600030101010101" pitchFamily="2" charset="-122"/>
                <a:cs typeface="+mn-cs"/>
              </a:rPr>
              <a:t>开口方向：</a:t>
            </a:r>
            <a:r>
              <a:rPr lang="zh-CN" altLang="en-US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向下</a:t>
            </a:r>
            <a:endParaRPr lang="zh-CN" altLang="en-US" b="1" strike="noStrike" noProof="1">
              <a:solidFill>
                <a:srgbClr val="FF0000"/>
              </a:solidFill>
              <a:latin typeface="+mn-lt"/>
            </a:endParaRPr>
          </a:p>
          <a:p>
            <a:pPr fontAlgn="base">
              <a:lnSpc>
                <a:spcPct val="130000"/>
              </a:lnSpc>
              <a:defRPr/>
            </a:pPr>
            <a:r>
              <a:rPr lang="zh-CN" altLang="en-US" b="1" strike="noStrike" noProof="1">
                <a:latin typeface="+mn-lt"/>
                <a:ea typeface="宋体" panose="02010600030101010101" pitchFamily="2" charset="-122"/>
                <a:cs typeface="+mn-cs"/>
              </a:rPr>
              <a:t>顶点坐标：</a:t>
            </a:r>
            <a:r>
              <a:rPr lang="zh-CN" altLang="en-US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（</a:t>
            </a:r>
            <a:r>
              <a:rPr lang="en-US" altLang="zh-CN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1</a:t>
            </a:r>
            <a:r>
              <a:rPr lang="zh-CN" altLang="en-US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，</a:t>
            </a:r>
            <a:r>
              <a:rPr lang="en-US" altLang="zh-CN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-2</a:t>
            </a:r>
            <a:r>
              <a:rPr lang="zh-CN" altLang="en-US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）</a:t>
            </a:r>
            <a:endParaRPr lang="zh-CN" altLang="en-US" b="1" strike="noStrike" noProof="1">
              <a:solidFill>
                <a:srgbClr val="FF0000"/>
              </a:solidFill>
              <a:latin typeface="+mn-lt"/>
            </a:endParaRPr>
          </a:p>
          <a:p>
            <a:pPr fontAlgn="base">
              <a:lnSpc>
                <a:spcPct val="130000"/>
              </a:lnSpc>
              <a:defRPr/>
            </a:pPr>
            <a:r>
              <a:rPr lang="zh-CN" altLang="en-US" b="1" strike="noStrike" noProof="1">
                <a:latin typeface="+mn-lt"/>
                <a:ea typeface="宋体" panose="02010600030101010101" pitchFamily="2" charset="-122"/>
                <a:cs typeface="+mn-cs"/>
              </a:rPr>
              <a:t>对称轴：</a:t>
            </a:r>
            <a:r>
              <a:rPr lang="en-US" altLang="zh-CN" b="1" i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x</a:t>
            </a:r>
            <a:r>
              <a:rPr lang="en-US" altLang="zh-CN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=1</a:t>
            </a:r>
            <a:endParaRPr lang="en-US" altLang="zh-CN" b="1" strike="noStrike" noProof="1">
              <a:solidFill>
                <a:srgbClr val="FF0000"/>
              </a:solidFill>
              <a:latin typeface="+mn-lt"/>
            </a:endParaRPr>
          </a:p>
          <a:p>
            <a:pPr fontAlgn="base">
              <a:lnSpc>
                <a:spcPct val="130000"/>
              </a:lnSpc>
              <a:defRPr/>
            </a:pPr>
            <a:r>
              <a:rPr lang="zh-CN" altLang="en-US" b="1" strike="noStrike" noProof="1">
                <a:latin typeface="+mn-lt"/>
                <a:ea typeface="宋体" panose="02010600030101010101" pitchFamily="2" charset="-122"/>
                <a:cs typeface="+mn-cs"/>
              </a:rPr>
              <a:t>最值：</a:t>
            </a:r>
            <a:r>
              <a:rPr lang="en-US" altLang="zh-CN" b="1" i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x</a:t>
            </a:r>
            <a:r>
              <a:rPr lang="en-US" altLang="zh-CN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=1</a:t>
            </a:r>
            <a:r>
              <a:rPr lang="zh-CN" altLang="en-US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时，</a:t>
            </a:r>
            <a:r>
              <a:rPr lang="en-US" altLang="zh-CN" b="1" i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y</a:t>
            </a:r>
            <a:r>
              <a:rPr lang="zh-CN" altLang="en-US" b="1" strike="noStrike" baseline="-25000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最大值</a:t>
            </a:r>
            <a:r>
              <a:rPr lang="en-US" altLang="zh-CN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=-2</a:t>
            </a:r>
            <a:endParaRPr lang="zh-CN" altLang="en-US" b="1" strike="noStrike" noProof="1">
              <a:solidFill>
                <a:srgbClr val="FF0000"/>
              </a:solidFill>
              <a:latin typeface="+mn-lt"/>
            </a:endParaRPr>
          </a:p>
          <a:p>
            <a:pPr fontAlgn="base">
              <a:lnSpc>
                <a:spcPct val="130000"/>
              </a:lnSpc>
              <a:defRPr/>
            </a:pPr>
            <a:r>
              <a:rPr lang="zh-CN" altLang="en-US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当</a:t>
            </a:r>
            <a:r>
              <a:rPr lang="en-US" altLang="zh-CN" b="1" i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x</a:t>
            </a:r>
            <a:r>
              <a:rPr lang="zh-CN" altLang="en-US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＜</a:t>
            </a:r>
            <a:r>
              <a:rPr lang="en-US" altLang="zh-CN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1</a:t>
            </a:r>
            <a:r>
              <a:rPr lang="zh-CN" altLang="en-US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时，函数值</a:t>
            </a:r>
            <a:r>
              <a:rPr lang="en-US" altLang="zh-CN" b="1" i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y</a:t>
            </a:r>
            <a:r>
              <a:rPr lang="zh-CN" altLang="en-US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随</a:t>
            </a:r>
            <a:r>
              <a:rPr lang="en-US" altLang="zh-CN" b="1" i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  <a:sym typeface="Arial" panose="020B0604020202020204" pitchFamily="34" charset="0"/>
              </a:rPr>
              <a:t>x</a:t>
            </a:r>
            <a:r>
              <a:rPr lang="zh-CN" altLang="en-US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的增大而增大；</a:t>
            </a:r>
            <a:endParaRPr lang="zh-CN" altLang="en-US" b="1" strike="noStrike" noProof="1">
              <a:solidFill>
                <a:srgbClr val="FF0000"/>
              </a:solidFill>
              <a:latin typeface="+mn-lt"/>
            </a:endParaRPr>
          </a:p>
          <a:p>
            <a:pPr fontAlgn="base">
              <a:lnSpc>
                <a:spcPct val="130000"/>
              </a:lnSpc>
              <a:defRPr/>
            </a:pPr>
            <a:r>
              <a:rPr lang="zh-CN" altLang="en-US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当</a:t>
            </a:r>
            <a:r>
              <a:rPr lang="en-US" altLang="zh-CN" b="1" i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  <a:sym typeface="Arial" panose="020B0604020202020204" pitchFamily="34" charset="0"/>
              </a:rPr>
              <a:t>x</a:t>
            </a:r>
            <a:r>
              <a:rPr lang="zh-CN" altLang="en-US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＞</a:t>
            </a:r>
            <a:r>
              <a:rPr lang="en-US" altLang="zh-CN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1</a:t>
            </a:r>
            <a:r>
              <a:rPr lang="zh-CN" altLang="en-US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时，函数值</a:t>
            </a:r>
            <a:r>
              <a:rPr lang="en-US" altLang="zh-CN" b="1" i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  <a:sym typeface="Arial" panose="020B0604020202020204" pitchFamily="34" charset="0"/>
              </a:rPr>
              <a:t>y</a:t>
            </a:r>
            <a:r>
              <a:rPr lang="zh-CN" altLang="en-US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随</a:t>
            </a:r>
            <a:r>
              <a:rPr lang="en-US" altLang="zh-CN" b="1" i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  <a:sym typeface="Arial" panose="020B0604020202020204" pitchFamily="34" charset="0"/>
              </a:rPr>
              <a:t>x</a:t>
            </a:r>
            <a:r>
              <a:rPr lang="zh-CN" altLang="en-US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的增大而减小；</a:t>
            </a:r>
            <a:endParaRPr lang="zh-CN" altLang="en-US" b="1" strike="noStrike" noProof="1">
              <a:solidFill>
                <a:srgbClr val="FF0000"/>
              </a:solidFill>
              <a:latin typeface="+mn-lt"/>
            </a:endParaRPr>
          </a:p>
          <a:p>
            <a:pPr fontAlgn="base">
              <a:lnSpc>
                <a:spcPct val="130000"/>
              </a:lnSpc>
              <a:defRPr/>
            </a:pPr>
            <a:r>
              <a:rPr lang="zh-CN" altLang="en-US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当</a:t>
            </a:r>
            <a:r>
              <a:rPr lang="en-US" altLang="zh-CN" b="1" i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  <a:sym typeface="Arial" panose="020B0604020202020204" pitchFamily="34" charset="0"/>
              </a:rPr>
              <a:t>x</a:t>
            </a:r>
            <a:r>
              <a:rPr lang="en-US" altLang="zh-CN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=1</a:t>
            </a:r>
            <a:r>
              <a:rPr lang="zh-CN" altLang="en-US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时，函数取得最大值，最大值</a:t>
            </a:r>
            <a:r>
              <a:rPr lang="en-US" altLang="zh-CN" b="1" i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  <a:sym typeface="Arial" panose="020B0604020202020204" pitchFamily="34" charset="0"/>
              </a:rPr>
              <a:t>y</a:t>
            </a:r>
            <a:r>
              <a:rPr lang="en-US" altLang="zh-CN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=-2.</a:t>
            </a:r>
            <a:endParaRPr lang="en-US" altLang="zh-CN" b="1" strike="noStrike" noProof="1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3060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9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18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9">
                                            <p:txEl>
                                              <p:charRg st="18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26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9">
                                            <p:txEl>
                                              <p:charRg st="26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38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9">
                                            <p:txEl>
                                              <p:charRg st="38" end="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6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9">
                                            <p:txEl>
                                              <p:charRg st="46" end="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62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9">
                                            <p:txEl>
                                              <p:charRg st="62" end="8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82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9">
                                            <p:txEl>
                                              <p:charRg st="82" end="1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102" end="1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9">
                                            <p:txEl>
                                              <p:charRg st="102" end="1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143" grpId="0"/>
      <p:bldP spid="144" grpId="0"/>
      <p:bldP spid="145" grpId="0"/>
      <p:bldP spid="146" grpId="0"/>
      <p:bldP spid="147" grpId="0"/>
      <p:bldP spid="148" grpId="0"/>
      <p:bldP spid="9" grpId="0" animBg="1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3" name="TextBox 7"/>
          <p:cNvSpPr txBox="1"/>
          <p:nvPr/>
        </p:nvSpPr>
        <p:spPr>
          <a:xfrm>
            <a:off x="755650" y="681038"/>
            <a:ext cx="8216900" cy="6524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  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.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求二次函数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=2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-8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+7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图象的对称轴和顶点坐标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.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aphicFrame>
        <p:nvGraphicFramePr>
          <p:cNvPr id="3074" name="Object 11"/>
          <p:cNvGraphicFramePr/>
          <p:nvPr/>
        </p:nvGraphicFramePr>
        <p:xfrm>
          <a:off x="2395538" y="1601788"/>
          <a:ext cx="2087562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" imgW="24079200" imgH="5486400" progId="Equation.DSMT4">
                  <p:embed/>
                </p:oleObj>
              </mc:Choice>
              <mc:Fallback>
                <p:oleObj name="" r:id="rId1" imgW="24079200" imgH="54864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395538" y="1601788"/>
                        <a:ext cx="2087562" cy="487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Object 12"/>
          <p:cNvGraphicFramePr/>
          <p:nvPr/>
        </p:nvGraphicFramePr>
        <p:xfrm>
          <a:off x="2682875" y="2695575"/>
          <a:ext cx="3013075" cy="506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3" imgW="33832800" imgH="5486400" progId="Equation.DSMT4">
                  <p:embed/>
                </p:oleObj>
              </mc:Choice>
              <mc:Fallback>
                <p:oleObj name="" r:id="rId3" imgW="33832800" imgH="54864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82875" y="2695575"/>
                        <a:ext cx="3013075" cy="5064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Object 13"/>
          <p:cNvGraphicFramePr/>
          <p:nvPr/>
        </p:nvGraphicFramePr>
        <p:xfrm>
          <a:off x="2682875" y="2168525"/>
          <a:ext cx="198120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5" imgW="23774400" imgH="5486400" progId="Equation.DSMT4">
                  <p:embed/>
                </p:oleObj>
              </mc:Choice>
              <mc:Fallback>
                <p:oleObj name="" r:id="rId5" imgW="23774400" imgH="54864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82875" y="2168525"/>
                        <a:ext cx="1981200" cy="447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9" name="Object 19"/>
          <p:cNvGraphicFramePr/>
          <p:nvPr/>
        </p:nvGraphicFramePr>
        <p:xfrm>
          <a:off x="2682875" y="3292475"/>
          <a:ext cx="2068513" cy="48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7" imgW="927100" imgH="228600" progId="Equation.DSMT4">
                  <p:embed/>
                </p:oleObj>
              </mc:Choice>
              <mc:Fallback>
                <p:oleObj name="" r:id="rId7" imgW="927100" imgH="2286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682875" y="3292475"/>
                        <a:ext cx="2068513" cy="481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7"/>
          <p:cNvSpPr txBox="1"/>
          <p:nvPr/>
        </p:nvSpPr>
        <p:spPr>
          <a:xfrm>
            <a:off x="1949450" y="3694113"/>
            <a:ext cx="6262688" cy="10525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400" b="1">
                <a:latin typeface="Times New Roman" panose="02020603050405020304" pitchFamily="18" charset="0"/>
                <a:ea typeface="仿宋" panose="02010609060101010101" pitchFamily="49" charset="-122"/>
              </a:rPr>
              <a:t>因此，二次函数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=2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-8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+7</a:t>
            </a:r>
            <a:r>
              <a:rPr lang="zh-CN" altLang="en-US" sz="2400" b="1">
                <a:latin typeface="Times New Roman" panose="02020603050405020304" pitchFamily="18" charset="0"/>
                <a:ea typeface="仿宋" panose="02010609060101010101" pitchFamily="49" charset="-122"/>
              </a:rPr>
              <a:t>图象的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对称轴是直线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=2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，顶点坐标为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(2,-1).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仿宋" panose="02010609060101010101" pitchFamily="49" charset="-122"/>
            </a:endParaRPr>
          </a:p>
        </p:txBody>
      </p:sp>
      <p:sp>
        <p:nvSpPr>
          <p:cNvPr id="65543" name="文本框 2"/>
          <p:cNvSpPr txBox="1"/>
          <p:nvPr/>
        </p:nvSpPr>
        <p:spPr>
          <a:xfrm>
            <a:off x="1725613" y="1649413"/>
            <a:ext cx="803275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endParaRPr lang="zh-CN" altLang="en-US" sz="24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4040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Times New Roman" panose="02020603050405020304" pitchFamily="18" charset="0"/>
                <a:ea typeface="宋体" panose="02010600030101010101" pitchFamily="2" charset="-122"/>
              </a:rPr>
              <a:t>巩固练习</a:t>
            </a:r>
            <a:endParaRPr lang="zh-CN" altLang="en-US" sz="25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41" name="矩形 14"/>
          <p:cNvSpPr/>
          <p:nvPr/>
        </p:nvSpPr>
        <p:spPr>
          <a:xfrm>
            <a:off x="881063" y="744538"/>
            <a:ext cx="1435100" cy="5238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6" name="Picture 2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2" t="6828" r="14489"/>
          <a:stretch>
            <a:fillRect/>
          </a:stretch>
        </p:blipFill>
        <p:spPr bwMode="auto">
          <a:xfrm>
            <a:off x="124551" y="671107"/>
            <a:ext cx="684529" cy="68927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554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7" name="矩形 4"/>
          <p:cNvSpPr/>
          <p:nvPr/>
        </p:nvSpPr>
        <p:spPr>
          <a:xfrm>
            <a:off x="2914650" y="660400"/>
            <a:ext cx="4937125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二次函数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ax</a:t>
            </a:r>
            <a:r>
              <a:rPr lang="en-US" altLang="zh-CN" sz="24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bx+c 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的图象与性质</a:t>
            </a:r>
            <a:endParaRPr lang="zh-CN" altLang="en-US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5058" name="TextBox 20"/>
          <p:cNvSpPr txBox="1"/>
          <p:nvPr/>
        </p:nvSpPr>
        <p:spPr>
          <a:xfrm>
            <a:off x="119063" y="1411288"/>
            <a:ext cx="8786812" cy="1384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根据下列关系你能发现二次函数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</a:rPr>
              <a:t>ax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</a:rPr>
              <a:t>bx+c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的图象和性质吗？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741488" y="3014663"/>
            <a:ext cx="5245100" cy="927100"/>
            <a:chOff x="3045" y="4300"/>
            <a:chExt cx="8261" cy="1458"/>
          </a:xfrm>
        </p:grpSpPr>
        <p:sp>
          <p:nvSpPr>
            <p:cNvPr id="45060" name="矩形 21"/>
            <p:cNvSpPr/>
            <p:nvPr/>
          </p:nvSpPr>
          <p:spPr>
            <a:xfrm>
              <a:off x="3045" y="4609"/>
              <a:ext cx="3045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=</a:t>
              </a:r>
              <a:r>
                <a:rPr lang="en-US" altLang="zh-CN" sz="28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ax</a:t>
              </a:r>
              <a:r>
                <a:rPr lang="en-US" altLang="zh-CN" sz="2800" b="1" baseline="30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+</a:t>
              </a:r>
              <a:r>
                <a:rPr lang="en-US" altLang="zh-CN" sz="28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bx+c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45061" name="对象 22"/>
            <p:cNvGraphicFramePr>
              <a:graphicFrameLocks noChangeAspect="1"/>
            </p:cNvGraphicFramePr>
            <p:nvPr/>
          </p:nvGraphicFramePr>
          <p:xfrm>
            <a:off x="6007" y="4300"/>
            <a:ext cx="5299" cy="14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9" name="" r:id="rId1" imgW="1524000" imgH="419100" progId="Equation.DSMT4">
                    <p:embed/>
                  </p:oleObj>
                </mc:Choice>
                <mc:Fallback>
                  <p:oleObj name="" r:id="rId1" imgW="1524000" imgH="419100" progId="Equation.DSMT4">
                    <p:embed/>
                    <p:pic>
                      <p:nvPicPr>
                        <p:cNvPr id="0" name="图片 3088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007" y="4300"/>
                          <a:ext cx="5299" cy="1458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5062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45063" name="组合 18"/>
          <p:cNvGrpSpPr/>
          <p:nvPr/>
        </p:nvGrpSpPr>
        <p:grpSpPr>
          <a:xfrm>
            <a:off x="868363" y="660400"/>
            <a:ext cx="1712912" cy="428625"/>
            <a:chOff x="2056130" y="684067"/>
            <a:chExt cx="2021840" cy="485831"/>
          </a:xfrm>
        </p:grpSpPr>
        <p:sp>
          <p:nvSpPr>
            <p:cNvPr id="10" name="圆角矩形 9"/>
            <p:cNvSpPr/>
            <p:nvPr/>
          </p:nvSpPr>
          <p:spPr>
            <a:xfrm>
              <a:off x="2213530" y="684067"/>
              <a:ext cx="1864440" cy="453442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1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5065" name="矩形 1"/>
            <p:cNvSpPr/>
            <p:nvPr/>
          </p:nvSpPr>
          <p:spPr>
            <a:xfrm>
              <a:off x="2056130" y="731692"/>
              <a:ext cx="2021840" cy="4382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lnSpc>
                  <a:spcPct val="80000"/>
                </a:lnSpc>
              </a:pPr>
              <a:r>
                <a:rPr lang="zh-CN" altLang="en-US" sz="240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知识点 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1600200" y="930275"/>
            <a:ext cx="1698625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ax</a:t>
            </a:r>
            <a:r>
              <a:rPr lang="en-US" altLang="zh-CN" sz="24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bx+c</a:t>
            </a: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3216275" y="801688"/>
          <a:ext cx="2608263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1" imgW="1524000" imgH="419100" progId="Equation.DSMT4">
                  <p:embed/>
                </p:oleObj>
              </mc:Choice>
              <mc:Fallback>
                <p:oleObj name="" r:id="rId1" imgW="1524000" imgH="419100" progId="Equation.DSMT4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216275" y="801688"/>
                        <a:ext cx="2608263" cy="717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227388" y="3189288"/>
            <a:ext cx="1503363" cy="8318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FontTx/>
              <a:defRPr/>
            </a:pPr>
            <a:r>
              <a:rPr lang="zh-CN" altLang="en-US" sz="2400" b="1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二次函数的顶点式</a:t>
            </a:r>
            <a:endParaRPr lang="zh-CN" altLang="en-US" sz="2400" b="1" noProof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487363" y="1800225"/>
          <a:ext cx="7969250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3" imgW="121920000" imgH="10058400" progId="Equation.DSMT4">
                  <p:embed/>
                </p:oleObj>
              </mc:Choice>
              <mc:Fallback>
                <p:oleObj name="" r:id="rId3" imgW="121920000" imgH="100584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7363" y="1800225"/>
                        <a:ext cx="7969250" cy="6572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486400" y="2528888"/>
            <a:ext cx="3179763" cy="646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对称轴为</a:t>
            </a:r>
            <a:r>
              <a:rPr lang="zh-CN" altLang="en-US" sz="2200" b="1" u="sng"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   </a:t>
            </a:r>
            <a:r>
              <a:rPr lang="en-US" altLang="zh-CN" sz="2200" b="1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2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2925" y="2689225"/>
            <a:ext cx="1743075" cy="8318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FontTx/>
              <a:defRPr/>
            </a:pPr>
            <a:r>
              <a:rPr lang="zh-CN" altLang="en-US" sz="2400" b="1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二次函数的一般表达式</a:t>
            </a:r>
            <a:endParaRPr lang="zh-CN" altLang="en-US" sz="2400" b="1" noProof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1606550" y="1355725"/>
            <a:ext cx="1649413" cy="171450"/>
          </a:xfrm>
          <a:custGeom>
            <a:avLst/>
            <a:gdLst>
              <a:gd name="connsiteX0" fmla="*/ 0 w 1649339"/>
              <a:gd name="connsiteY0" fmla="*/ 8546 h 170916"/>
              <a:gd name="connsiteX1" fmla="*/ 17092 w 1649339"/>
              <a:gd name="connsiteY1" fmla="*/ 51275 h 170916"/>
              <a:gd name="connsiteX2" fmla="*/ 34184 w 1649339"/>
              <a:gd name="connsiteY2" fmla="*/ 145279 h 170916"/>
              <a:gd name="connsiteX3" fmla="*/ 51275 w 1649339"/>
              <a:gd name="connsiteY3" fmla="*/ 170916 h 170916"/>
              <a:gd name="connsiteX4" fmla="*/ 102550 w 1649339"/>
              <a:gd name="connsiteY4" fmla="*/ 136733 h 170916"/>
              <a:gd name="connsiteX5" fmla="*/ 136733 w 1649339"/>
              <a:gd name="connsiteY5" fmla="*/ 111096 h 170916"/>
              <a:gd name="connsiteX6" fmla="*/ 205099 w 1649339"/>
              <a:gd name="connsiteY6" fmla="*/ 102550 h 170916"/>
              <a:gd name="connsiteX7" fmla="*/ 256374 w 1649339"/>
              <a:gd name="connsiteY7" fmla="*/ 76913 h 170916"/>
              <a:gd name="connsiteX8" fmla="*/ 290557 w 1649339"/>
              <a:gd name="connsiteY8" fmla="*/ 51275 h 170916"/>
              <a:gd name="connsiteX9" fmla="*/ 299103 w 1649339"/>
              <a:gd name="connsiteY9" fmla="*/ 85458 h 170916"/>
              <a:gd name="connsiteX10" fmla="*/ 333286 w 1649339"/>
              <a:gd name="connsiteY10" fmla="*/ 119641 h 170916"/>
              <a:gd name="connsiteX11" fmla="*/ 376015 w 1649339"/>
              <a:gd name="connsiteY11" fmla="*/ 102550 h 170916"/>
              <a:gd name="connsiteX12" fmla="*/ 418744 w 1649339"/>
              <a:gd name="connsiteY12" fmla="*/ 94004 h 170916"/>
              <a:gd name="connsiteX13" fmla="*/ 461473 w 1649339"/>
              <a:gd name="connsiteY13" fmla="*/ 68367 h 170916"/>
              <a:gd name="connsiteX14" fmla="*/ 487111 w 1649339"/>
              <a:gd name="connsiteY14" fmla="*/ 76913 h 170916"/>
              <a:gd name="connsiteX15" fmla="*/ 521294 w 1649339"/>
              <a:gd name="connsiteY15" fmla="*/ 51275 h 170916"/>
              <a:gd name="connsiteX16" fmla="*/ 546931 w 1649339"/>
              <a:gd name="connsiteY16" fmla="*/ 42729 h 170916"/>
              <a:gd name="connsiteX17" fmla="*/ 572569 w 1649339"/>
              <a:gd name="connsiteY17" fmla="*/ 51275 h 170916"/>
              <a:gd name="connsiteX18" fmla="*/ 589660 w 1649339"/>
              <a:gd name="connsiteY18" fmla="*/ 102550 h 170916"/>
              <a:gd name="connsiteX19" fmla="*/ 606752 w 1649339"/>
              <a:gd name="connsiteY19" fmla="*/ 162370 h 170916"/>
              <a:gd name="connsiteX20" fmla="*/ 658027 w 1649339"/>
              <a:gd name="connsiteY20" fmla="*/ 153825 h 170916"/>
              <a:gd name="connsiteX21" fmla="*/ 717847 w 1649339"/>
              <a:gd name="connsiteY21" fmla="*/ 102550 h 170916"/>
              <a:gd name="connsiteX22" fmla="*/ 743484 w 1649339"/>
              <a:gd name="connsiteY22" fmla="*/ 85458 h 170916"/>
              <a:gd name="connsiteX23" fmla="*/ 777668 w 1649339"/>
              <a:gd name="connsiteY23" fmla="*/ 94004 h 170916"/>
              <a:gd name="connsiteX24" fmla="*/ 803305 w 1649339"/>
              <a:gd name="connsiteY24" fmla="*/ 111096 h 170916"/>
              <a:gd name="connsiteX25" fmla="*/ 897309 w 1649339"/>
              <a:gd name="connsiteY25" fmla="*/ 68367 h 170916"/>
              <a:gd name="connsiteX26" fmla="*/ 1059679 w 1649339"/>
              <a:gd name="connsiteY26" fmla="*/ 68367 h 170916"/>
              <a:gd name="connsiteX27" fmla="*/ 1128045 w 1649339"/>
              <a:gd name="connsiteY27" fmla="*/ 51275 h 170916"/>
              <a:gd name="connsiteX28" fmla="*/ 1136591 w 1649339"/>
              <a:gd name="connsiteY28" fmla="*/ 76913 h 170916"/>
              <a:gd name="connsiteX29" fmla="*/ 1196412 w 1649339"/>
              <a:gd name="connsiteY29" fmla="*/ 42729 h 170916"/>
              <a:gd name="connsiteX30" fmla="*/ 1273324 w 1649339"/>
              <a:gd name="connsiteY30" fmla="*/ 0 h 170916"/>
              <a:gd name="connsiteX31" fmla="*/ 1290415 w 1649339"/>
              <a:gd name="connsiteY31" fmla="*/ 25638 h 170916"/>
              <a:gd name="connsiteX32" fmla="*/ 1298961 w 1649339"/>
              <a:gd name="connsiteY32" fmla="*/ 51275 h 170916"/>
              <a:gd name="connsiteX33" fmla="*/ 1324598 w 1649339"/>
              <a:gd name="connsiteY33" fmla="*/ 59821 h 170916"/>
              <a:gd name="connsiteX34" fmla="*/ 1367327 w 1649339"/>
              <a:gd name="connsiteY34" fmla="*/ 42729 h 170916"/>
              <a:gd name="connsiteX35" fmla="*/ 1392965 w 1649339"/>
              <a:gd name="connsiteY35" fmla="*/ 34184 h 170916"/>
              <a:gd name="connsiteX36" fmla="*/ 1435694 w 1649339"/>
              <a:gd name="connsiteY36" fmla="*/ 94004 h 170916"/>
              <a:gd name="connsiteX37" fmla="*/ 1529698 w 1649339"/>
              <a:gd name="connsiteY37" fmla="*/ 94004 h 170916"/>
              <a:gd name="connsiteX38" fmla="*/ 1546789 w 1649339"/>
              <a:gd name="connsiteY38" fmla="*/ 119641 h 170916"/>
              <a:gd name="connsiteX39" fmla="*/ 1623701 w 1649339"/>
              <a:gd name="connsiteY39" fmla="*/ 94004 h 170916"/>
              <a:gd name="connsiteX40" fmla="*/ 1649339 w 1649339"/>
              <a:gd name="connsiteY40" fmla="*/ 68367 h 17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649339" h="170916">
                <a:moveTo>
                  <a:pt x="0" y="8546"/>
                </a:moveTo>
                <a:cubicBezTo>
                  <a:pt x="5697" y="22789"/>
                  <a:pt x="13643" y="36328"/>
                  <a:pt x="17092" y="51275"/>
                </a:cubicBezTo>
                <a:cubicBezTo>
                  <a:pt x="24668" y="84104"/>
                  <a:pt x="19194" y="115299"/>
                  <a:pt x="34184" y="145279"/>
                </a:cubicBezTo>
                <a:cubicBezTo>
                  <a:pt x="38777" y="154465"/>
                  <a:pt x="45578" y="162370"/>
                  <a:pt x="51275" y="170916"/>
                </a:cubicBezTo>
                <a:lnTo>
                  <a:pt x="102550" y="136733"/>
                </a:lnTo>
                <a:cubicBezTo>
                  <a:pt x="114401" y="128833"/>
                  <a:pt x="123221" y="115600"/>
                  <a:pt x="136733" y="111096"/>
                </a:cubicBezTo>
                <a:cubicBezTo>
                  <a:pt x="158520" y="103834"/>
                  <a:pt x="182310" y="105399"/>
                  <a:pt x="205099" y="102550"/>
                </a:cubicBezTo>
                <a:cubicBezTo>
                  <a:pt x="222191" y="94004"/>
                  <a:pt x="239988" y="86745"/>
                  <a:pt x="256374" y="76913"/>
                </a:cubicBezTo>
                <a:cubicBezTo>
                  <a:pt x="268587" y="69585"/>
                  <a:pt x="276590" y="48482"/>
                  <a:pt x="290557" y="51275"/>
                </a:cubicBezTo>
                <a:cubicBezTo>
                  <a:pt x="302074" y="53578"/>
                  <a:pt x="295876" y="74165"/>
                  <a:pt x="299103" y="85458"/>
                </a:cubicBezTo>
                <a:cubicBezTo>
                  <a:pt x="308699" y="119042"/>
                  <a:pt x="300902" y="108847"/>
                  <a:pt x="333286" y="119641"/>
                </a:cubicBezTo>
                <a:cubicBezTo>
                  <a:pt x="347529" y="113944"/>
                  <a:pt x="361322" y="106958"/>
                  <a:pt x="376015" y="102550"/>
                </a:cubicBezTo>
                <a:cubicBezTo>
                  <a:pt x="389928" y="98376"/>
                  <a:pt x="405258" y="99398"/>
                  <a:pt x="418744" y="94004"/>
                </a:cubicBezTo>
                <a:cubicBezTo>
                  <a:pt x="434166" y="87835"/>
                  <a:pt x="447230" y="76913"/>
                  <a:pt x="461473" y="68367"/>
                </a:cubicBezTo>
                <a:cubicBezTo>
                  <a:pt x="470019" y="71216"/>
                  <a:pt x="478449" y="79388"/>
                  <a:pt x="487111" y="76913"/>
                </a:cubicBezTo>
                <a:cubicBezTo>
                  <a:pt x="500806" y="73000"/>
                  <a:pt x="508928" y="58342"/>
                  <a:pt x="521294" y="51275"/>
                </a:cubicBezTo>
                <a:cubicBezTo>
                  <a:pt x="529115" y="46806"/>
                  <a:pt x="538385" y="45578"/>
                  <a:pt x="546931" y="42729"/>
                </a:cubicBezTo>
                <a:cubicBezTo>
                  <a:pt x="555477" y="45578"/>
                  <a:pt x="567333" y="43945"/>
                  <a:pt x="572569" y="51275"/>
                </a:cubicBezTo>
                <a:cubicBezTo>
                  <a:pt x="583041" y="65935"/>
                  <a:pt x="584483" y="85294"/>
                  <a:pt x="589660" y="102550"/>
                </a:cubicBezTo>
                <a:cubicBezTo>
                  <a:pt x="621836" y="209805"/>
                  <a:pt x="578044" y="76250"/>
                  <a:pt x="606752" y="162370"/>
                </a:cubicBezTo>
                <a:cubicBezTo>
                  <a:pt x="623844" y="159522"/>
                  <a:pt x="641939" y="160260"/>
                  <a:pt x="658027" y="153825"/>
                </a:cubicBezTo>
                <a:cubicBezTo>
                  <a:pt x="682643" y="143979"/>
                  <a:pt x="698460" y="118706"/>
                  <a:pt x="717847" y="102550"/>
                </a:cubicBezTo>
                <a:cubicBezTo>
                  <a:pt x="725737" y="95975"/>
                  <a:pt x="734938" y="91155"/>
                  <a:pt x="743484" y="85458"/>
                </a:cubicBezTo>
                <a:cubicBezTo>
                  <a:pt x="754879" y="88307"/>
                  <a:pt x="766872" y="89377"/>
                  <a:pt x="777668" y="94004"/>
                </a:cubicBezTo>
                <a:cubicBezTo>
                  <a:pt x="787108" y="98050"/>
                  <a:pt x="793076" y="112026"/>
                  <a:pt x="803305" y="111096"/>
                </a:cubicBezTo>
                <a:cubicBezTo>
                  <a:pt x="842806" y="107505"/>
                  <a:pt x="867659" y="88132"/>
                  <a:pt x="897309" y="68367"/>
                </a:cubicBezTo>
                <a:cubicBezTo>
                  <a:pt x="967542" y="103483"/>
                  <a:pt x="927345" y="91382"/>
                  <a:pt x="1059679" y="68367"/>
                </a:cubicBezTo>
                <a:cubicBezTo>
                  <a:pt x="1082822" y="64342"/>
                  <a:pt x="1128045" y="51275"/>
                  <a:pt x="1128045" y="51275"/>
                </a:cubicBezTo>
                <a:cubicBezTo>
                  <a:pt x="1130894" y="59821"/>
                  <a:pt x="1128227" y="73567"/>
                  <a:pt x="1136591" y="76913"/>
                </a:cubicBezTo>
                <a:cubicBezTo>
                  <a:pt x="1163386" y="87631"/>
                  <a:pt x="1182137" y="53832"/>
                  <a:pt x="1196412" y="42729"/>
                </a:cubicBezTo>
                <a:cubicBezTo>
                  <a:pt x="1240489" y="8446"/>
                  <a:pt x="1234642" y="12894"/>
                  <a:pt x="1273324" y="0"/>
                </a:cubicBezTo>
                <a:cubicBezTo>
                  <a:pt x="1279021" y="8546"/>
                  <a:pt x="1285822" y="16451"/>
                  <a:pt x="1290415" y="25638"/>
                </a:cubicBezTo>
                <a:cubicBezTo>
                  <a:pt x="1294443" y="33695"/>
                  <a:pt x="1292591" y="44905"/>
                  <a:pt x="1298961" y="51275"/>
                </a:cubicBezTo>
                <a:cubicBezTo>
                  <a:pt x="1305331" y="57645"/>
                  <a:pt x="1316052" y="56972"/>
                  <a:pt x="1324598" y="59821"/>
                </a:cubicBezTo>
                <a:cubicBezTo>
                  <a:pt x="1338841" y="54124"/>
                  <a:pt x="1352963" y="48115"/>
                  <a:pt x="1367327" y="42729"/>
                </a:cubicBezTo>
                <a:cubicBezTo>
                  <a:pt x="1375762" y="39566"/>
                  <a:pt x="1384908" y="30155"/>
                  <a:pt x="1392965" y="34184"/>
                </a:cubicBezTo>
                <a:cubicBezTo>
                  <a:pt x="1398263" y="36833"/>
                  <a:pt x="1429812" y="85181"/>
                  <a:pt x="1435694" y="94004"/>
                </a:cubicBezTo>
                <a:cubicBezTo>
                  <a:pt x="1452000" y="91966"/>
                  <a:pt x="1506199" y="75205"/>
                  <a:pt x="1529698" y="94004"/>
                </a:cubicBezTo>
                <a:cubicBezTo>
                  <a:pt x="1537718" y="100420"/>
                  <a:pt x="1541092" y="111095"/>
                  <a:pt x="1546789" y="119641"/>
                </a:cubicBezTo>
                <a:lnTo>
                  <a:pt x="1623701" y="94004"/>
                </a:lnTo>
                <a:cubicBezTo>
                  <a:pt x="1635166" y="90182"/>
                  <a:pt x="1649339" y="68367"/>
                  <a:pt x="1649339" y="68367"/>
                </a:cubicBezTo>
              </a:path>
            </a:pathLst>
          </a:custGeom>
          <a:ln w="28575">
            <a:solidFill>
              <a:srgbClr val="CC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base">
              <a:buFontTx/>
              <a:buNone/>
              <a:defRPr/>
            </a:pPr>
            <a:endParaRPr lang="zh-CN" altLang="en-US" strike="noStrike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2543175" y="2427288"/>
            <a:ext cx="2516188" cy="171450"/>
          </a:xfrm>
          <a:custGeom>
            <a:avLst/>
            <a:gdLst>
              <a:gd name="connsiteX0" fmla="*/ 0 w 1649339"/>
              <a:gd name="connsiteY0" fmla="*/ 8546 h 170916"/>
              <a:gd name="connsiteX1" fmla="*/ 17092 w 1649339"/>
              <a:gd name="connsiteY1" fmla="*/ 51275 h 170916"/>
              <a:gd name="connsiteX2" fmla="*/ 34184 w 1649339"/>
              <a:gd name="connsiteY2" fmla="*/ 145279 h 170916"/>
              <a:gd name="connsiteX3" fmla="*/ 51275 w 1649339"/>
              <a:gd name="connsiteY3" fmla="*/ 170916 h 170916"/>
              <a:gd name="connsiteX4" fmla="*/ 102550 w 1649339"/>
              <a:gd name="connsiteY4" fmla="*/ 136733 h 170916"/>
              <a:gd name="connsiteX5" fmla="*/ 136733 w 1649339"/>
              <a:gd name="connsiteY5" fmla="*/ 111096 h 170916"/>
              <a:gd name="connsiteX6" fmla="*/ 205099 w 1649339"/>
              <a:gd name="connsiteY6" fmla="*/ 102550 h 170916"/>
              <a:gd name="connsiteX7" fmla="*/ 256374 w 1649339"/>
              <a:gd name="connsiteY7" fmla="*/ 76913 h 170916"/>
              <a:gd name="connsiteX8" fmla="*/ 290557 w 1649339"/>
              <a:gd name="connsiteY8" fmla="*/ 51275 h 170916"/>
              <a:gd name="connsiteX9" fmla="*/ 299103 w 1649339"/>
              <a:gd name="connsiteY9" fmla="*/ 85458 h 170916"/>
              <a:gd name="connsiteX10" fmla="*/ 333286 w 1649339"/>
              <a:gd name="connsiteY10" fmla="*/ 119641 h 170916"/>
              <a:gd name="connsiteX11" fmla="*/ 376015 w 1649339"/>
              <a:gd name="connsiteY11" fmla="*/ 102550 h 170916"/>
              <a:gd name="connsiteX12" fmla="*/ 418744 w 1649339"/>
              <a:gd name="connsiteY12" fmla="*/ 94004 h 170916"/>
              <a:gd name="connsiteX13" fmla="*/ 461473 w 1649339"/>
              <a:gd name="connsiteY13" fmla="*/ 68367 h 170916"/>
              <a:gd name="connsiteX14" fmla="*/ 487111 w 1649339"/>
              <a:gd name="connsiteY14" fmla="*/ 76913 h 170916"/>
              <a:gd name="connsiteX15" fmla="*/ 521294 w 1649339"/>
              <a:gd name="connsiteY15" fmla="*/ 51275 h 170916"/>
              <a:gd name="connsiteX16" fmla="*/ 546931 w 1649339"/>
              <a:gd name="connsiteY16" fmla="*/ 42729 h 170916"/>
              <a:gd name="connsiteX17" fmla="*/ 572569 w 1649339"/>
              <a:gd name="connsiteY17" fmla="*/ 51275 h 170916"/>
              <a:gd name="connsiteX18" fmla="*/ 589660 w 1649339"/>
              <a:gd name="connsiteY18" fmla="*/ 102550 h 170916"/>
              <a:gd name="connsiteX19" fmla="*/ 606752 w 1649339"/>
              <a:gd name="connsiteY19" fmla="*/ 162370 h 170916"/>
              <a:gd name="connsiteX20" fmla="*/ 658027 w 1649339"/>
              <a:gd name="connsiteY20" fmla="*/ 153825 h 170916"/>
              <a:gd name="connsiteX21" fmla="*/ 717847 w 1649339"/>
              <a:gd name="connsiteY21" fmla="*/ 102550 h 170916"/>
              <a:gd name="connsiteX22" fmla="*/ 743484 w 1649339"/>
              <a:gd name="connsiteY22" fmla="*/ 85458 h 170916"/>
              <a:gd name="connsiteX23" fmla="*/ 777668 w 1649339"/>
              <a:gd name="connsiteY23" fmla="*/ 94004 h 170916"/>
              <a:gd name="connsiteX24" fmla="*/ 803305 w 1649339"/>
              <a:gd name="connsiteY24" fmla="*/ 111096 h 170916"/>
              <a:gd name="connsiteX25" fmla="*/ 897309 w 1649339"/>
              <a:gd name="connsiteY25" fmla="*/ 68367 h 170916"/>
              <a:gd name="connsiteX26" fmla="*/ 1059679 w 1649339"/>
              <a:gd name="connsiteY26" fmla="*/ 68367 h 170916"/>
              <a:gd name="connsiteX27" fmla="*/ 1128045 w 1649339"/>
              <a:gd name="connsiteY27" fmla="*/ 51275 h 170916"/>
              <a:gd name="connsiteX28" fmla="*/ 1136591 w 1649339"/>
              <a:gd name="connsiteY28" fmla="*/ 76913 h 170916"/>
              <a:gd name="connsiteX29" fmla="*/ 1196412 w 1649339"/>
              <a:gd name="connsiteY29" fmla="*/ 42729 h 170916"/>
              <a:gd name="connsiteX30" fmla="*/ 1273324 w 1649339"/>
              <a:gd name="connsiteY30" fmla="*/ 0 h 170916"/>
              <a:gd name="connsiteX31" fmla="*/ 1290415 w 1649339"/>
              <a:gd name="connsiteY31" fmla="*/ 25638 h 170916"/>
              <a:gd name="connsiteX32" fmla="*/ 1298961 w 1649339"/>
              <a:gd name="connsiteY32" fmla="*/ 51275 h 170916"/>
              <a:gd name="connsiteX33" fmla="*/ 1324598 w 1649339"/>
              <a:gd name="connsiteY33" fmla="*/ 59821 h 170916"/>
              <a:gd name="connsiteX34" fmla="*/ 1367327 w 1649339"/>
              <a:gd name="connsiteY34" fmla="*/ 42729 h 170916"/>
              <a:gd name="connsiteX35" fmla="*/ 1392965 w 1649339"/>
              <a:gd name="connsiteY35" fmla="*/ 34184 h 170916"/>
              <a:gd name="connsiteX36" fmla="*/ 1435694 w 1649339"/>
              <a:gd name="connsiteY36" fmla="*/ 94004 h 170916"/>
              <a:gd name="connsiteX37" fmla="*/ 1529698 w 1649339"/>
              <a:gd name="connsiteY37" fmla="*/ 94004 h 170916"/>
              <a:gd name="connsiteX38" fmla="*/ 1546789 w 1649339"/>
              <a:gd name="connsiteY38" fmla="*/ 119641 h 170916"/>
              <a:gd name="connsiteX39" fmla="*/ 1623701 w 1649339"/>
              <a:gd name="connsiteY39" fmla="*/ 94004 h 170916"/>
              <a:gd name="connsiteX40" fmla="*/ 1649339 w 1649339"/>
              <a:gd name="connsiteY40" fmla="*/ 68367 h 17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649339" h="170916">
                <a:moveTo>
                  <a:pt x="0" y="8546"/>
                </a:moveTo>
                <a:cubicBezTo>
                  <a:pt x="5697" y="22789"/>
                  <a:pt x="13643" y="36328"/>
                  <a:pt x="17092" y="51275"/>
                </a:cubicBezTo>
                <a:cubicBezTo>
                  <a:pt x="24668" y="84104"/>
                  <a:pt x="19194" y="115299"/>
                  <a:pt x="34184" y="145279"/>
                </a:cubicBezTo>
                <a:cubicBezTo>
                  <a:pt x="38777" y="154465"/>
                  <a:pt x="45578" y="162370"/>
                  <a:pt x="51275" y="170916"/>
                </a:cubicBezTo>
                <a:lnTo>
                  <a:pt x="102550" y="136733"/>
                </a:lnTo>
                <a:cubicBezTo>
                  <a:pt x="114401" y="128833"/>
                  <a:pt x="123221" y="115600"/>
                  <a:pt x="136733" y="111096"/>
                </a:cubicBezTo>
                <a:cubicBezTo>
                  <a:pt x="158520" y="103834"/>
                  <a:pt x="182310" y="105399"/>
                  <a:pt x="205099" y="102550"/>
                </a:cubicBezTo>
                <a:cubicBezTo>
                  <a:pt x="222191" y="94004"/>
                  <a:pt x="239988" y="86745"/>
                  <a:pt x="256374" y="76913"/>
                </a:cubicBezTo>
                <a:cubicBezTo>
                  <a:pt x="268587" y="69585"/>
                  <a:pt x="276590" y="48482"/>
                  <a:pt x="290557" y="51275"/>
                </a:cubicBezTo>
                <a:cubicBezTo>
                  <a:pt x="302074" y="53578"/>
                  <a:pt x="295876" y="74165"/>
                  <a:pt x="299103" y="85458"/>
                </a:cubicBezTo>
                <a:cubicBezTo>
                  <a:pt x="308699" y="119042"/>
                  <a:pt x="300902" y="108847"/>
                  <a:pt x="333286" y="119641"/>
                </a:cubicBezTo>
                <a:cubicBezTo>
                  <a:pt x="347529" y="113944"/>
                  <a:pt x="361322" y="106958"/>
                  <a:pt x="376015" y="102550"/>
                </a:cubicBezTo>
                <a:cubicBezTo>
                  <a:pt x="389928" y="98376"/>
                  <a:pt x="405258" y="99398"/>
                  <a:pt x="418744" y="94004"/>
                </a:cubicBezTo>
                <a:cubicBezTo>
                  <a:pt x="434166" y="87835"/>
                  <a:pt x="447230" y="76913"/>
                  <a:pt x="461473" y="68367"/>
                </a:cubicBezTo>
                <a:cubicBezTo>
                  <a:pt x="470019" y="71216"/>
                  <a:pt x="478449" y="79388"/>
                  <a:pt x="487111" y="76913"/>
                </a:cubicBezTo>
                <a:cubicBezTo>
                  <a:pt x="500806" y="73000"/>
                  <a:pt x="508928" y="58342"/>
                  <a:pt x="521294" y="51275"/>
                </a:cubicBezTo>
                <a:cubicBezTo>
                  <a:pt x="529115" y="46806"/>
                  <a:pt x="538385" y="45578"/>
                  <a:pt x="546931" y="42729"/>
                </a:cubicBezTo>
                <a:cubicBezTo>
                  <a:pt x="555477" y="45578"/>
                  <a:pt x="567333" y="43945"/>
                  <a:pt x="572569" y="51275"/>
                </a:cubicBezTo>
                <a:cubicBezTo>
                  <a:pt x="583041" y="65935"/>
                  <a:pt x="584483" y="85294"/>
                  <a:pt x="589660" y="102550"/>
                </a:cubicBezTo>
                <a:cubicBezTo>
                  <a:pt x="621836" y="209805"/>
                  <a:pt x="578044" y="76250"/>
                  <a:pt x="606752" y="162370"/>
                </a:cubicBezTo>
                <a:cubicBezTo>
                  <a:pt x="623844" y="159522"/>
                  <a:pt x="641939" y="160260"/>
                  <a:pt x="658027" y="153825"/>
                </a:cubicBezTo>
                <a:cubicBezTo>
                  <a:pt x="682643" y="143979"/>
                  <a:pt x="698460" y="118706"/>
                  <a:pt x="717847" y="102550"/>
                </a:cubicBezTo>
                <a:cubicBezTo>
                  <a:pt x="725737" y="95975"/>
                  <a:pt x="734938" y="91155"/>
                  <a:pt x="743484" y="85458"/>
                </a:cubicBezTo>
                <a:cubicBezTo>
                  <a:pt x="754879" y="88307"/>
                  <a:pt x="766872" y="89377"/>
                  <a:pt x="777668" y="94004"/>
                </a:cubicBezTo>
                <a:cubicBezTo>
                  <a:pt x="787108" y="98050"/>
                  <a:pt x="793076" y="112026"/>
                  <a:pt x="803305" y="111096"/>
                </a:cubicBezTo>
                <a:cubicBezTo>
                  <a:pt x="842806" y="107505"/>
                  <a:pt x="867659" y="88132"/>
                  <a:pt x="897309" y="68367"/>
                </a:cubicBezTo>
                <a:cubicBezTo>
                  <a:pt x="967542" y="103483"/>
                  <a:pt x="927345" y="91382"/>
                  <a:pt x="1059679" y="68367"/>
                </a:cubicBezTo>
                <a:cubicBezTo>
                  <a:pt x="1082822" y="64342"/>
                  <a:pt x="1128045" y="51275"/>
                  <a:pt x="1128045" y="51275"/>
                </a:cubicBezTo>
                <a:cubicBezTo>
                  <a:pt x="1130894" y="59821"/>
                  <a:pt x="1128227" y="73567"/>
                  <a:pt x="1136591" y="76913"/>
                </a:cubicBezTo>
                <a:cubicBezTo>
                  <a:pt x="1163386" y="87631"/>
                  <a:pt x="1182137" y="53832"/>
                  <a:pt x="1196412" y="42729"/>
                </a:cubicBezTo>
                <a:cubicBezTo>
                  <a:pt x="1240489" y="8446"/>
                  <a:pt x="1234642" y="12894"/>
                  <a:pt x="1273324" y="0"/>
                </a:cubicBezTo>
                <a:cubicBezTo>
                  <a:pt x="1279021" y="8546"/>
                  <a:pt x="1285822" y="16451"/>
                  <a:pt x="1290415" y="25638"/>
                </a:cubicBezTo>
                <a:cubicBezTo>
                  <a:pt x="1294443" y="33695"/>
                  <a:pt x="1292591" y="44905"/>
                  <a:pt x="1298961" y="51275"/>
                </a:cubicBezTo>
                <a:cubicBezTo>
                  <a:pt x="1305331" y="57645"/>
                  <a:pt x="1316052" y="56972"/>
                  <a:pt x="1324598" y="59821"/>
                </a:cubicBezTo>
                <a:cubicBezTo>
                  <a:pt x="1338841" y="54124"/>
                  <a:pt x="1352963" y="48115"/>
                  <a:pt x="1367327" y="42729"/>
                </a:cubicBezTo>
                <a:cubicBezTo>
                  <a:pt x="1375762" y="39566"/>
                  <a:pt x="1384908" y="30155"/>
                  <a:pt x="1392965" y="34184"/>
                </a:cubicBezTo>
                <a:cubicBezTo>
                  <a:pt x="1398263" y="36833"/>
                  <a:pt x="1429812" y="85181"/>
                  <a:pt x="1435694" y="94004"/>
                </a:cubicBezTo>
                <a:cubicBezTo>
                  <a:pt x="1452000" y="91966"/>
                  <a:pt x="1506199" y="75205"/>
                  <a:pt x="1529698" y="94004"/>
                </a:cubicBezTo>
                <a:cubicBezTo>
                  <a:pt x="1537718" y="100420"/>
                  <a:pt x="1541092" y="111095"/>
                  <a:pt x="1546789" y="119641"/>
                </a:cubicBezTo>
                <a:lnTo>
                  <a:pt x="1623701" y="94004"/>
                </a:lnTo>
                <a:cubicBezTo>
                  <a:pt x="1635166" y="90182"/>
                  <a:pt x="1649339" y="68367"/>
                  <a:pt x="1649339" y="68367"/>
                </a:cubicBezTo>
              </a:path>
            </a:pathLst>
          </a:custGeom>
          <a:ln w="28575">
            <a:solidFill>
              <a:srgbClr val="CC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base">
              <a:buFontTx/>
              <a:buNone/>
              <a:defRPr/>
            </a:pPr>
            <a:endParaRPr lang="zh-CN" altLang="en-US" strike="noStrike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8" name="直接箭头连接符 17"/>
          <p:cNvCxnSpPr/>
          <p:nvPr/>
        </p:nvCxnSpPr>
        <p:spPr>
          <a:xfrm flipH="1">
            <a:off x="1450975" y="1638300"/>
            <a:ext cx="741363" cy="965200"/>
          </a:xfrm>
          <a:prstGeom prst="straightConnector1">
            <a:avLst/>
          </a:prstGeom>
          <a:ln w="19050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 flipH="1">
            <a:off x="3946525" y="2592388"/>
            <a:ext cx="0" cy="579438"/>
          </a:xfrm>
          <a:prstGeom prst="straightConnector1">
            <a:avLst/>
          </a:prstGeom>
          <a:ln w="19050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8425" y="4335463"/>
            <a:ext cx="9045575" cy="4619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因此，抛物线的对称轴是</a:t>
            </a:r>
            <a:r>
              <a:rPr lang="zh-CN" altLang="en-US" sz="2400" b="1" u="sng">
                <a:latin typeface="仿宋" panose="02010609060101010101" pitchFamily="49" charset="-122"/>
                <a:ea typeface="仿宋" panose="02010609060101010101" pitchFamily="49" charset="-122"/>
              </a:rPr>
              <a:t>          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，顶点是</a:t>
            </a:r>
            <a:r>
              <a:rPr lang="zh-CN" altLang="en-US" sz="2400" b="1" u="sng">
                <a:latin typeface="仿宋" panose="02010609060101010101" pitchFamily="49" charset="-122"/>
                <a:ea typeface="仿宋" panose="02010609060101010101" pitchFamily="49" charset="-122"/>
              </a:rPr>
              <a:t>              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.</a:t>
            </a:r>
            <a:endParaRPr lang="zh-CN" altLang="en-US" sz="24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graphicFrame>
        <p:nvGraphicFramePr>
          <p:cNvPr id="20" name="对象 22"/>
          <p:cNvGraphicFramePr>
            <a:graphicFrameLocks noChangeAspect="1"/>
          </p:cNvGraphicFramePr>
          <p:nvPr/>
        </p:nvGraphicFramePr>
        <p:xfrm>
          <a:off x="3803650" y="4143375"/>
          <a:ext cx="885825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5" imgW="596900" imgH="405765" progId="Equation.DSMT4">
                  <p:embed/>
                </p:oleObj>
              </mc:Choice>
              <mc:Fallback>
                <p:oleObj name="" r:id="rId5" imgW="596900" imgH="405765" progId="Equation.DSMT4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803650" y="4143375"/>
                        <a:ext cx="885825" cy="600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22"/>
          <p:cNvGraphicFramePr>
            <a:graphicFrameLocks noChangeAspect="1"/>
          </p:cNvGraphicFramePr>
          <p:nvPr/>
        </p:nvGraphicFramePr>
        <p:xfrm>
          <a:off x="6964363" y="2352675"/>
          <a:ext cx="885825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7" imgW="596900" imgH="405765" progId="Equation.DSMT4">
                  <p:embed/>
                </p:oleObj>
              </mc:Choice>
              <mc:Fallback>
                <p:oleObj name="" r:id="rId7" imgW="596900" imgH="405765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964363" y="2352675"/>
                        <a:ext cx="885825" cy="600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22"/>
          <p:cNvGraphicFramePr>
            <a:graphicFrameLocks noChangeAspect="1"/>
          </p:cNvGraphicFramePr>
          <p:nvPr/>
        </p:nvGraphicFramePr>
        <p:xfrm>
          <a:off x="6700838" y="1565275"/>
          <a:ext cx="1620837" cy="712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8" imgW="1091565" imgH="482600" progId="Equation.DSMT4">
                  <p:embed/>
                </p:oleObj>
              </mc:Choice>
              <mc:Fallback>
                <p:oleObj name="" r:id="rId8" imgW="1091565" imgH="4826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700838" y="1565275"/>
                        <a:ext cx="1620837" cy="71278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对象 22"/>
          <p:cNvGraphicFramePr>
            <a:graphicFrameLocks noChangeAspect="1"/>
          </p:cNvGraphicFramePr>
          <p:nvPr/>
        </p:nvGraphicFramePr>
        <p:xfrm>
          <a:off x="6592888" y="4068763"/>
          <a:ext cx="1620837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0" imgW="1091565" imgH="482600" progId="Equation.DSMT4">
                  <p:embed/>
                </p:oleObj>
              </mc:Choice>
              <mc:Fallback>
                <p:oleObj name="" r:id="rId10" imgW="1091565" imgH="48260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592888" y="4068763"/>
                        <a:ext cx="1620837" cy="7127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96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2" grpId="0"/>
      <p:bldP spid="14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9" name="组合 48"/>
          <p:cNvGrpSpPr/>
          <p:nvPr/>
        </p:nvGrpSpPr>
        <p:grpSpPr>
          <a:xfrm>
            <a:off x="1196975" y="1209675"/>
            <a:ext cx="3568700" cy="3328988"/>
            <a:chOff x="1779588" y="1063626"/>
            <a:chExt cx="3567901" cy="3328912"/>
          </a:xfrm>
        </p:grpSpPr>
        <p:sp>
          <p:nvSpPr>
            <p:cNvPr id="47106" name="平面几何--抛物线2"/>
            <p:cNvSpPr/>
            <p:nvPr/>
          </p:nvSpPr>
          <p:spPr>
            <a:xfrm>
              <a:off x="2227892" y="2169296"/>
              <a:ext cx="1770062" cy="1820863"/>
            </a:xfrm>
            <a:custGeom>
              <a:avLst/>
              <a:gdLst/>
              <a:ahLst/>
              <a:cxnLst>
                <a:cxn ang="0">
                  <a:pos x="20988" y="85666"/>
                </a:cxn>
                <a:cxn ang="0">
                  <a:pos x="62966" y="249707"/>
                </a:cxn>
                <a:cxn ang="0">
                  <a:pos x="104944" y="406458"/>
                </a:cxn>
                <a:cxn ang="0">
                  <a:pos x="146922" y="554096"/>
                </a:cxn>
                <a:cxn ang="0">
                  <a:pos x="188899" y="694443"/>
                </a:cxn>
                <a:cxn ang="0">
                  <a:pos x="230877" y="826587"/>
                </a:cxn>
                <a:cxn ang="0">
                  <a:pos x="272855" y="949619"/>
                </a:cxn>
                <a:cxn ang="0">
                  <a:pos x="314833" y="1065359"/>
                </a:cxn>
                <a:cxn ang="0">
                  <a:pos x="356810" y="1171986"/>
                </a:cxn>
                <a:cxn ang="0">
                  <a:pos x="398788" y="1271323"/>
                </a:cxn>
                <a:cxn ang="0">
                  <a:pos x="440766" y="1362457"/>
                </a:cxn>
                <a:cxn ang="0">
                  <a:pos x="482744" y="1444478"/>
                </a:cxn>
                <a:cxn ang="0">
                  <a:pos x="524721" y="1519208"/>
                </a:cxn>
                <a:cxn ang="0">
                  <a:pos x="566699" y="1584825"/>
                </a:cxn>
                <a:cxn ang="0">
                  <a:pos x="608677" y="1643151"/>
                </a:cxn>
                <a:cxn ang="0">
                  <a:pos x="650655" y="1693275"/>
                </a:cxn>
                <a:cxn ang="0">
                  <a:pos x="692632" y="1734285"/>
                </a:cxn>
                <a:cxn ang="0">
                  <a:pos x="734610" y="1768005"/>
                </a:cxn>
                <a:cxn ang="0">
                  <a:pos x="776588" y="1792611"/>
                </a:cxn>
                <a:cxn ang="0">
                  <a:pos x="818566" y="1809926"/>
                </a:cxn>
                <a:cxn ang="0">
                  <a:pos x="860543" y="1819040"/>
                </a:cxn>
                <a:cxn ang="0">
                  <a:pos x="902521" y="1819040"/>
                </a:cxn>
                <a:cxn ang="0">
                  <a:pos x="944499" y="1811749"/>
                </a:cxn>
                <a:cxn ang="0">
                  <a:pos x="986477" y="1795345"/>
                </a:cxn>
                <a:cxn ang="0">
                  <a:pos x="1028454" y="1771650"/>
                </a:cxn>
                <a:cxn ang="0">
                  <a:pos x="1070432" y="1739753"/>
                </a:cxn>
                <a:cxn ang="0">
                  <a:pos x="1112410" y="1698743"/>
                </a:cxn>
                <a:cxn ang="0">
                  <a:pos x="1154388" y="1650441"/>
                </a:cxn>
                <a:cxn ang="0">
                  <a:pos x="1196366" y="1593027"/>
                </a:cxn>
                <a:cxn ang="0">
                  <a:pos x="1238343" y="1528321"/>
                </a:cxn>
                <a:cxn ang="0">
                  <a:pos x="1280321" y="1455414"/>
                </a:cxn>
                <a:cxn ang="0">
                  <a:pos x="1322299" y="1373393"/>
                </a:cxn>
                <a:cxn ang="0">
                  <a:pos x="1364277" y="1284082"/>
                </a:cxn>
                <a:cxn ang="0">
                  <a:pos x="1406254" y="1185657"/>
                </a:cxn>
                <a:cxn ang="0">
                  <a:pos x="1448232" y="1079941"/>
                </a:cxn>
                <a:cxn ang="0">
                  <a:pos x="1490210" y="966023"/>
                </a:cxn>
                <a:cxn ang="0">
                  <a:pos x="1532188" y="842992"/>
                </a:cxn>
                <a:cxn ang="0">
                  <a:pos x="1574165" y="712670"/>
                </a:cxn>
                <a:cxn ang="0">
                  <a:pos x="1616143" y="573234"/>
                </a:cxn>
                <a:cxn ang="0">
                  <a:pos x="1658121" y="426508"/>
                </a:cxn>
                <a:cxn ang="0">
                  <a:pos x="1700099" y="271580"/>
                </a:cxn>
                <a:cxn ang="0">
                  <a:pos x="1742076" y="107538"/>
                </a:cxn>
                <a:cxn ang="0">
                  <a:pos x="1768662" y="0"/>
                </a:cxn>
              </a:cxnLst>
              <a:pathLst>
                <a:path w="1265" h="1998">
                  <a:moveTo>
                    <a:pt x="0" y="0"/>
                  </a:moveTo>
                  <a:cubicBezTo>
                    <a:pt x="5" y="31"/>
                    <a:pt x="10" y="63"/>
                    <a:pt x="15" y="94"/>
                  </a:cubicBezTo>
                  <a:cubicBezTo>
                    <a:pt x="20" y="124"/>
                    <a:pt x="25" y="155"/>
                    <a:pt x="30" y="185"/>
                  </a:cubicBezTo>
                  <a:cubicBezTo>
                    <a:pt x="35" y="215"/>
                    <a:pt x="40" y="245"/>
                    <a:pt x="45" y="274"/>
                  </a:cubicBezTo>
                  <a:cubicBezTo>
                    <a:pt x="50" y="303"/>
                    <a:pt x="55" y="332"/>
                    <a:pt x="60" y="361"/>
                  </a:cubicBezTo>
                  <a:cubicBezTo>
                    <a:pt x="65" y="390"/>
                    <a:pt x="70" y="418"/>
                    <a:pt x="75" y="446"/>
                  </a:cubicBezTo>
                  <a:cubicBezTo>
                    <a:pt x="80" y="473"/>
                    <a:pt x="85" y="501"/>
                    <a:pt x="90" y="528"/>
                  </a:cubicBezTo>
                  <a:cubicBezTo>
                    <a:pt x="95" y="555"/>
                    <a:pt x="100" y="582"/>
                    <a:pt x="105" y="608"/>
                  </a:cubicBezTo>
                  <a:cubicBezTo>
                    <a:pt x="110" y="635"/>
                    <a:pt x="115" y="661"/>
                    <a:pt x="120" y="686"/>
                  </a:cubicBezTo>
                  <a:cubicBezTo>
                    <a:pt x="125" y="712"/>
                    <a:pt x="130" y="737"/>
                    <a:pt x="135" y="762"/>
                  </a:cubicBezTo>
                  <a:cubicBezTo>
                    <a:pt x="140" y="787"/>
                    <a:pt x="145" y="811"/>
                    <a:pt x="150" y="835"/>
                  </a:cubicBezTo>
                  <a:cubicBezTo>
                    <a:pt x="155" y="859"/>
                    <a:pt x="160" y="883"/>
                    <a:pt x="165" y="907"/>
                  </a:cubicBezTo>
                  <a:cubicBezTo>
                    <a:pt x="170" y="930"/>
                    <a:pt x="175" y="953"/>
                    <a:pt x="180" y="975"/>
                  </a:cubicBezTo>
                  <a:cubicBezTo>
                    <a:pt x="185" y="998"/>
                    <a:pt x="190" y="1020"/>
                    <a:pt x="195" y="1042"/>
                  </a:cubicBezTo>
                  <a:cubicBezTo>
                    <a:pt x="200" y="1064"/>
                    <a:pt x="205" y="1085"/>
                    <a:pt x="210" y="1107"/>
                  </a:cubicBezTo>
                  <a:cubicBezTo>
                    <a:pt x="215" y="1128"/>
                    <a:pt x="220" y="1148"/>
                    <a:pt x="225" y="1169"/>
                  </a:cubicBezTo>
                  <a:cubicBezTo>
                    <a:pt x="230" y="1189"/>
                    <a:pt x="235" y="1209"/>
                    <a:pt x="240" y="1229"/>
                  </a:cubicBezTo>
                  <a:cubicBezTo>
                    <a:pt x="245" y="1248"/>
                    <a:pt x="250" y="1267"/>
                    <a:pt x="255" y="1286"/>
                  </a:cubicBezTo>
                  <a:cubicBezTo>
                    <a:pt x="260" y="1305"/>
                    <a:pt x="265" y="1324"/>
                    <a:pt x="270" y="1342"/>
                  </a:cubicBezTo>
                  <a:cubicBezTo>
                    <a:pt x="275" y="1360"/>
                    <a:pt x="280" y="1377"/>
                    <a:pt x="285" y="1395"/>
                  </a:cubicBezTo>
                  <a:cubicBezTo>
                    <a:pt x="290" y="1412"/>
                    <a:pt x="295" y="1429"/>
                    <a:pt x="300" y="1446"/>
                  </a:cubicBezTo>
                  <a:cubicBezTo>
                    <a:pt x="305" y="1462"/>
                    <a:pt x="310" y="1479"/>
                    <a:pt x="315" y="1495"/>
                  </a:cubicBezTo>
                  <a:cubicBezTo>
                    <a:pt x="320" y="1510"/>
                    <a:pt x="325" y="1526"/>
                    <a:pt x="330" y="1541"/>
                  </a:cubicBezTo>
                  <a:cubicBezTo>
                    <a:pt x="335" y="1556"/>
                    <a:pt x="340" y="1571"/>
                    <a:pt x="345" y="1585"/>
                  </a:cubicBezTo>
                  <a:cubicBezTo>
                    <a:pt x="350" y="1599"/>
                    <a:pt x="355" y="1613"/>
                    <a:pt x="360" y="1627"/>
                  </a:cubicBezTo>
                  <a:cubicBezTo>
                    <a:pt x="365" y="1641"/>
                    <a:pt x="370" y="1654"/>
                    <a:pt x="375" y="1667"/>
                  </a:cubicBezTo>
                  <a:cubicBezTo>
                    <a:pt x="380" y="1679"/>
                    <a:pt x="385" y="1692"/>
                    <a:pt x="390" y="1704"/>
                  </a:cubicBezTo>
                  <a:cubicBezTo>
                    <a:pt x="395" y="1716"/>
                    <a:pt x="400" y="1728"/>
                    <a:pt x="405" y="1739"/>
                  </a:cubicBezTo>
                  <a:cubicBezTo>
                    <a:pt x="410" y="1751"/>
                    <a:pt x="415" y="1762"/>
                    <a:pt x="420" y="1772"/>
                  </a:cubicBezTo>
                  <a:cubicBezTo>
                    <a:pt x="425" y="1783"/>
                    <a:pt x="430" y="1793"/>
                    <a:pt x="435" y="1803"/>
                  </a:cubicBezTo>
                  <a:cubicBezTo>
                    <a:pt x="440" y="1813"/>
                    <a:pt x="445" y="1822"/>
                    <a:pt x="450" y="1831"/>
                  </a:cubicBezTo>
                  <a:cubicBezTo>
                    <a:pt x="455" y="1840"/>
                    <a:pt x="460" y="1849"/>
                    <a:pt x="465" y="1858"/>
                  </a:cubicBezTo>
                  <a:cubicBezTo>
                    <a:pt x="470" y="1866"/>
                    <a:pt x="475" y="1874"/>
                    <a:pt x="480" y="1881"/>
                  </a:cubicBezTo>
                  <a:cubicBezTo>
                    <a:pt x="485" y="1889"/>
                    <a:pt x="490" y="1896"/>
                    <a:pt x="495" y="1903"/>
                  </a:cubicBezTo>
                  <a:cubicBezTo>
                    <a:pt x="500" y="1910"/>
                    <a:pt x="505" y="1916"/>
                    <a:pt x="510" y="1923"/>
                  </a:cubicBezTo>
                  <a:cubicBezTo>
                    <a:pt x="515" y="1929"/>
                    <a:pt x="520" y="1934"/>
                    <a:pt x="525" y="1940"/>
                  </a:cubicBezTo>
                  <a:cubicBezTo>
                    <a:pt x="530" y="1945"/>
                    <a:pt x="535" y="1950"/>
                    <a:pt x="540" y="1955"/>
                  </a:cubicBezTo>
                  <a:cubicBezTo>
                    <a:pt x="545" y="1959"/>
                    <a:pt x="550" y="1963"/>
                    <a:pt x="555" y="1967"/>
                  </a:cubicBezTo>
                  <a:cubicBezTo>
                    <a:pt x="560" y="1971"/>
                    <a:pt x="565" y="1975"/>
                    <a:pt x="570" y="1978"/>
                  </a:cubicBezTo>
                  <a:cubicBezTo>
                    <a:pt x="575" y="1981"/>
                    <a:pt x="580" y="1983"/>
                    <a:pt x="585" y="1986"/>
                  </a:cubicBezTo>
                  <a:cubicBezTo>
                    <a:pt x="590" y="1988"/>
                    <a:pt x="595" y="1990"/>
                    <a:pt x="600" y="1992"/>
                  </a:cubicBezTo>
                  <a:cubicBezTo>
                    <a:pt x="605" y="1993"/>
                    <a:pt x="610" y="1995"/>
                    <a:pt x="615" y="1996"/>
                  </a:cubicBezTo>
                  <a:cubicBezTo>
                    <a:pt x="620" y="1996"/>
                    <a:pt x="625" y="1997"/>
                    <a:pt x="630" y="1997"/>
                  </a:cubicBezTo>
                  <a:cubicBezTo>
                    <a:pt x="635" y="1997"/>
                    <a:pt x="640" y="1997"/>
                    <a:pt x="645" y="1996"/>
                  </a:cubicBezTo>
                  <a:cubicBezTo>
                    <a:pt x="650" y="1995"/>
                    <a:pt x="655" y="1994"/>
                    <a:pt x="660" y="1993"/>
                  </a:cubicBezTo>
                  <a:cubicBezTo>
                    <a:pt x="665" y="1992"/>
                    <a:pt x="670" y="1990"/>
                    <a:pt x="675" y="1988"/>
                  </a:cubicBezTo>
                  <a:cubicBezTo>
                    <a:pt x="680" y="1985"/>
                    <a:pt x="685" y="1983"/>
                    <a:pt x="690" y="1980"/>
                  </a:cubicBezTo>
                  <a:cubicBezTo>
                    <a:pt x="695" y="1977"/>
                    <a:pt x="700" y="1974"/>
                    <a:pt x="705" y="1970"/>
                  </a:cubicBezTo>
                  <a:cubicBezTo>
                    <a:pt x="710" y="1967"/>
                    <a:pt x="715" y="1963"/>
                    <a:pt x="720" y="1958"/>
                  </a:cubicBezTo>
                  <a:cubicBezTo>
                    <a:pt x="725" y="1954"/>
                    <a:pt x="730" y="1949"/>
                    <a:pt x="735" y="1944"/>
                  </a:cubicBezTo>
                  <a:cubicBezTo>
                    <a:pt x="740" y="1939"/>
                    <a:pt x="745" y="1933"/>
                    <a:pt x="750" y="1927"/>
                  </a:cubicBezTo>
                  <a:cubicBezTo>
                    <a:pt x="755" y="1921"/>
                    <a:pt x="760" y="1915"/>
                    <a:pt x="765" y="1909"/>
                  </a:cubicBezTo>
                  <a:cubicBezTo>
                    <a:pt x="770" y="1902"/>
                    <a:pt x="775" y="1895"/>
                    <a:pt x="780" y="1887"/>
                  </a:cubicBezTo>
                  <a:cubicBezTo>
                    <a:pt x="785" y="1880"/>
                    <a:pt x="790" y="1872"/>
                    <a:pt x="795" y="1864"/>
                  </a:cubicBezTo>
                  <a:cubicBezTo>
                    <a:pt x="800" y="1856"/>
                    <a:pt x="805" y="1847"/>
                    <a:pt x="810" y="1839"/>
                  </a:cubicBezTo>
                  <a:cubicBezTo>
                    <a:pt x="815" y="1830"/>
                    <a:pt x="820" y="1820"/>
                    <a:pt x="825" y="1811"/>
                  </a:cubicBezTo>
                  <a:cubicBezTo>
                    <a:pt x="830" y="1801"/>
                    <a:pt x="835" y="1791"/>
                    <a:pt x="840" y="1781"/>
                  </a:cubicBezTo>
                  <a:cubicBezTo>
                    <a:pt x="845" y="1770"/>
                    <a:pt x="850" y="1759"/>
                    <a:pt x="855" y="1748"/>
                  </a:cubicBezTo>
                  <a:cubicBezTo>
                    <a:pt x="860" y="1737"/>
                    <a:pt x="865" y="1726"/>
                    <a:pt x="870" y="1714"/>
                  </a:cubicBezTo>
                  <a:cubicBezTo>
                    <a:pt x="875" y="1702"/>
                    <a:pt x="880" y="1689"/>
                    <a:pt x="885" y="1677"/>
                  </a:cubicBezTo>
                  <a:cubicBezTo>
                    <a:pt x="890" y="1664"/>
                    <a:pt x="895" y="1651"/>
                    <a:pt x="900" y="1638"/>
                  </a:cubicBezTo>
                  <a:cubicBezTo>
                    <a:pt x="905" y="1624"/>
                    <a:pt x="910" y="1611"/>
                    <a:pt x="915" y="1597"/>
                  </a:cubicBezTo>
                  <a:cubicBezTo>
                    <a:pt x="920" y="1582"/>
                    <a:pt x="925" y="1568"/>
                    <a:pt x="930" y="1553"/>
                  </a:cubicBezTo>
                  <a:cubicBezTo>
                    <a:pt x="935" y="1538"/>
                    <a:pt x="940" y="1523"/>
                    <a:pt x="945" y="1507"/>
                  </a:cubicBezTo>
                  <a:cubicBezTo>
                    <a:pt x="950" y="1491"/>
                    <a:pt x="955" y="1475"/>
                    <a:pt x="960" y="1459"/>
                  </a:cubicBezTo>
                  <a:cubicBezTo>
                    <a:pt x="965" y="1443"/>
                    <a:pt x="970" y="1426"/>
                    <a:pt x="975" y="1409"/>
                  </a:cubicBezTo>
                  <a:cubicBezTo>
                    <a:pt x="980" y="1391"/>
                    <a:pt x="985" y="1374"/>
                    <a:pt x="990" y="1356"/>
                  </a:cubicBezTo>
                  <a:cubicBezTo>
                    <a:pt x="995" y="1338"/>
                    <a:pt x="1000" y="1320"/>
                    <a:pt x="1005" y="1301"/>
                  </a:cubicBezTo>
                  <a:cubicBezTo>
                    <a:pt x="1010" y="1283"/>
                    <a:pt x="1015" y="1264"/>
                    <a:pt x="1020" y="1244"/>
                  </a:cubicBezTo>
                  <a:cubicBezTo>
                    <a:pt x="1025" y="1225"/>
                    <a:pt x="1030" y="1205"/>
                    <a:pt x="1035" y="1185"/>
                  </a:cubicBezTo>
                  <a:cubicBezTo>
                    <a:pt x="1040" y="1165"/>
                    <a:pt x="1045" y="1144"/>
                    <a:pt x="1050" y="1123"/>
                  </a:cubicBezTo>
                  <a:cubicBezTo>
                    <a:pt x="1055" y="1102"/>
                    <a:pt x="1060" y="1081"/>
                    <a:pt x="1065" y="1060"/>
                  </a:cubicBezTo>
                  <a:cubicBezTo>
                    <a:pt x="1070" y="1038"/>
                    <a:pt x="1075" y="1016"/>
                    <a:pt x="1080" y="993"/>
                  </a:cubicBezTo>
                  <a:cubicBezTo>
                    <a:pt x="1085" y="971"/>
                    <a:pt x="1090" y="948"/>
                    <a:pt x="1095" y="925"/>
                  </a:cubicBezTo>
                  <a:cubicBezTo>
                    <a:pt x="1100" y="902"/>
                    <a:pt x="1105" y="878"/>
                    <a:pt x="1110" y="855"/>
                  </a:cubicBezTo>
                  <a:cubicBezTo>
                    <a:pt x="1115" y="831"/>
                    <a:pt x="1120" y="806"/>
                    <a:pt x="1125" y="782"/>
                  </a:cubicBezTo>
                  <a:cubicBezTo>
                    <a:pt x="1130" y="757"/>
                    <a:pt x="1135" y="732"/>
                    <a:pt x="1140" y="707"/>
                  </a:cubicBezTo>
                  <a:cubicBezTo>
                    <a:pt x="1145" y="681"/>
                    <a:pt x="1150" y="655"/>
                    <a:pt x="1155" y="629"/>
                  </a:cubicBezTo>
                  <a:cubicBezTo>
                    <a:pt x="1160" y="603"/>
                    <a:pt x="1165" y="577"/>
                    <a:pt x="1170" y="550"/>
                  </a:cubicBezTo>
                  <a:cubicBezTo>
                    <a:pt x="1175" y="523"/>
                    <a:pt x="1180" y="495"/>
                    <a:pt x="1185" y="468"/>
                  </a:cubicBezTo>
                  <a:cubicBezTo>
                    <a:pt x="1190" y="440"/>
                    <a:pt x="1195" y="412"/>
                    <a:pt x="1200" y="384"/>
                  </a:cubicBezTo>
                  <a:cubicBezTo>
                    <a:pt x="1205" y="355"/>
                    <a:pt x="1210" y="327"/>
                    <a:pt x="1215" y="298"/>
                  </a:cubicBezTo>
                  <a:cubicBezTo>
                    <a:pt x="1220" y="268"/>
                    <a:pt x="1225" y="239"/>
                    <a:pt x="1230" y="209"/>
                  </a:cubicBezTo>
                  <a:cubicBezTo>
                    <a:pt x="1235" y="179"/>
                    <a:pt x="1240" y="149"/>
                    <a:pt x="1245" y="118"/>
                  </a:cubicBezTo>
                  <a:cubicBezTo>
                    <a:pt x="1250" y="87"/>
                    <a:pt x="1255" y="56"/>
                    <a:pt x="1260" y="25"/>
                  </a:cubicBezTo>
                  <a:cubicBezTo>
                    <a:pt x="1264" y="0"/>
                    <a:pt x="1264" y="0"/>
                    <a:pt x="1264" y="0"/>
                  </a:cubicBezTo>
                </a:path>
              </a:pathLst>
            </a:custGeom>
            <a:noFill/>
            <a:ln w="19050" cap="flat" cmpd="sng">
              <a:solidFill>
                <a:srgbClr val="D60093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47107" name="组合 49"/>
            <p:cNvGrpSpPr/>
            <p:nvPr/>
          </p:nvGrpSpPr>
          <p:grpSpPr>
            <a:xfrm>
              <a:off x="1779588" y="1063626"/>
              <a:ext cx="3295649" cy="2944811"/>
              <a:chOff x="6692902" y="1292225"/>
              <a:chExt cx="3295787" cy="2944925"/>
            </a:xfrm>
          </p:grpSpPr>
          <p:grpSp>
            <p:nvGrpSpPr>
              <p:cNvPr id="47108" name="组合 8"/>
              <p:cNvGrpSpPr/>
              <p:nvPr/>
            </p:nvGrpSpPr>
            <p:grpSpPr>
              <a:xfrm>
                <a:off x="7485009" y="1292225"/>
                <a:ext cx="358829" cy="2944925"/>
                <a:chOff x="1763793" y="1113709"/>
                <a:chExt cx="358987" cy="2944650"/>
              </a:xfrm>
            </p:grpSpPr>
            <p:cxnSp>
              <p:nvCxnSpPr>
                <p:cNvPr id="36" name="直接箭头连接符 35"/>
                <p:cNvCxnSpPr/>
                <p:nvPr/>
              </p:nvCxnSpPr>
              <p:spPr bwMode="auto">
                <a:xfrm flipH="1" flipV="1">
                  <a:off x="1986013" y="1343879"/>
                  <a:ext cx="23818" cy="2714415"/>
                </a:xfrm>
                <a:prstGeom prst="straightConnector1">
                  <a:avLst/>
                </a:prstGeom>
                <a:ln w="19050">
                  <a:solidFill>
                    <a:schemeClr val="tx1"/>
                  </a:solidFill>
                  <a:tailEnd type="stealt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7110" name="Text Box 66"/>
                <p:cNvSpPr txBox="1"/>
                <p:nvPr/>
              </p:nvSpPr>
              <p:spPr>
                <a:xfrm>
                  <a:off x="1763793" y="1113709"/>
                  <a:ext cx="358987" cy="3693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b="1" i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en-US" altLang="zh-CN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47111" name="组合 9"/>
              <p:cNvGrpSpPr/>
              <p:nvPr/>
            </p:nvGrpSpPr>
            <p:grpSpPr>
              <a:xfrm>
                <a:off x="6692902" y="3681441"/>
                <a:ext cx="3295787" cy="396745"/>
                <a:chOff x="972987" y="3502949"/>
                <a:chExt cx="3295191" cy="396535"/>
              </a:xfrm>
            </p:grpSpPr>
            <p:grpSp>
              <p:nvGrpSpPr>
                <p:cNvPr id="47112" name="组合 10"/>
                <p:cNvGrpSpPr/>
                <p:nvPr/>
              </p:nvGrpSpPr>
              <p:grpSpPr>
                <a:xfrm rot="-5400000">
                  <a:off x="2479326" y="1996598"/>
                  <a:ext cx="93615" cy="3106306"/>
                  <a:chOff x="2364028" y="971319"/>
                  <a:chExt cx="93615" cy="3106306"/>
                </a:xfrm>
              </p:grpSpPr>
              <p:cxnSp>
                <p:nvCxnSpPr>
                  <p:cNvPr id="17" name="直接箭头连接符 16"/>
                  <p:cNvCxnSpPr/>
                  <p:nvPr/>
                </p:nvCxnSpPr>
                <p:spPr>
                  <a:xfrm rot="5400000" flipH="1" flipV="1">
                    <a:off x="798513" y="2522542"/>
                    <a:ext cx="3105611" cy="3173"/>
                  </a:xfrm>
                  <a:prstGeom prst="straightConnector1">
                    <a:avLst/>
                  </a:prstGeom>
                  <a:ln w="19050">
                    <a:solidFill>
                      <a:schemeClr val="tx1"/>
                    </a:solidFill>
                    <a:headEnd type="stealth"/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" name="直接连接符 22"/>
                  <p:cNvCxnSpPr/>
                  <p:nvPr/>
                </p:nvCxnSpPr>
                <p:spPr>
                  <a:xfrm>
                    <a:off x="2389401" y="2004412"/>
                    <a:ext cx="68227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47115" name="Text Box 64"/>
                <p:cNvSpPr txBox="1"/>
                <p:nvPr/>
              </p:nvSpPr>
              <p:spPr>
                <a:xfrm>
                  <a:off x="1709764" y="3530152"/>
                  <a:ext cx="450850" cy="3693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b="1" i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O</a:t>
                  </a:r>
                  <a:endParaRPr lang="en-US" altLang="zh-CN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7116" name="Text Box 66"/>
                <p:cNvSpPr txBox="1"/>
                <p:nvPr/>
              </p:nvSpPr>
              <p:spPr>
                <a:xfrm>
                  <a:off x="3909191" y="3529806"/>
                  <a:ext cx="358987" cy="3693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b="1" i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en-US" altLang="zh-CN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</p:grpSp>
        <p:graphicFrame>
          <p:nvGraphicFramePr>
            <p:cNvPr id="47117" name="对象 45"/>
            <p:cNvGraphicFramePr>
              <a:graphicFrameLocks noChangeAspect="1"/>
            </p:cNvGraphicFramePr>
            <p:nvPr/>
          </p:nvGraphicFramePr>
          <p:xfrm>
            <a:off x="3715539" y="2911452"/>
            <a:ext cx="1631950" cy="3365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4" name="" r:id="rId1" imgW="1409065" imgH="292100" progId="Equation.DSMT4">
                    <p:embed/>
                  </p:oleObj>
                </mc:Choice>
                <mc:Fallback>
                  <p:oleObj name="" r:id="rId1" imgW="1409065" imgH="292100" progId="Equation.DSMT4">
                    <p:embed/>
                    <p:pic>
                      <p:nvPicPr>
                        <p:cNvPr id="0" name="图片 3093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715539" y="2911452"/>
                          <a:ext cx="1631950" cy="33655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48" name="直接连接符 47"/>
            <p:cNvCxnSpPr/>
            <p:nvPr/>
          </p:nvCxnSpPr>
          <p:spPr>
            <a:xfrm flipH="1">
              <a:off x="3127074" y="1179511"/>
              <a:ext cx="9523" cy="3213027"/>
            </a:xfrm>
            <a:prstGeom prst="line">
              <a:avLst/>
            </a:prstGeom>
            <a:ln w="28575">
              <a:solidFill>
                <a:srgbClr val="00B0F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0" name="对象 49"/>
          <p:cNvGraphicFramePr>
            <a:graphicFrameLocks noChangeAspect="1"/>
          </p:cNvGraphicFramePr>
          <p:nvPr/>
        </p:nvGraphicFramePr>
        <p:xfrm>
          <a:off x="2593975" y="3971925"/>
          <a:ext cx="822325" cy="53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3" imgW="748665" imgH="444500" progId="Equation.DSMT4">
                  <p:embed/>
                </p:oleObj>
              </mc:Choice>
              <mc:Fallback>
                <p:oleObj name="" r:id="rId3" imgW="748665" imgH="444500" progId="Equation.DSMT4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93975" y="3971925"/>
                        <a:ext cx="822325" cy="534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TextBox 50"/>
          <p:cNvSpPr txBox="1"/>
          <p:nvPr/>
        </p:nvSpPr>
        <p:spPr>
          <a:xfrm>
            <a:off x="1938338" y="4603750"/>
            <a:ext cx="1231900" cy="4619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buFontTx/>
              <a:defRPr/>
            </a:pPr>
            <a:r>
              <a:rPr lang="zh-CN" altLang="en-US" sz="2400" b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（</a:t>
            </a:r>
            <a:r>
              <a:rPr lang="en-US" altLang="zh-CN" sz="2400" b="1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</a:t>
            </a:r>
            <a:r>
              <a:rPr lang="en-US" altLang="zh-CN" sz="2400" b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&gt;0</a:t>
            </a:r>
            <a:r>
              <a:rPr lang="zh-CN" altLang="en-US" sz="2400" b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）</a:t>
            </a:r>
            <a:endParaRPr lang="zh-CN" altLang="en-US" sz="2400" b="1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026025" y="1231900"/>
            <a:ext cx="3295650" cy="3328988"/>
            <a:chOff x="1779588" y="1063626"/>
            <a:chExt cx="3295649" cy="3328912"/>
          </a:xfrm>
        </p:grpSpPr>
        <p:sp>
          <p:nvSpPr>
            <p:cNvPr id="47122" name="平面几何--抛物线2"/>
            <p:cNvSpPr/>
            <p:nvPr/>
          </p:nvSpPr>
          <p:spPr>
            <a:xfrm rot="10800000">
              <a:off x="2227892" y="2049652"/>
              <a:ext cx="1770062" cy="1820863"/>
            </a:xfrm>
            <a:custGeom>
              <a:avLst/>
              <a:gdLst/>
              <a:ahLst/>
              <a:cxnLst>
                <a:cxn ang="0">
                  <a:pos x="20988" y="85666"/>
                </a:cxn>
                <a:cxn ang="0">
                  <a:pos x="62966" y="249707"/>
                </a:cxn>
                <a:cxn ang="0">
                  <a:pos x="104944" y="406458"/>
                </a:cxn>
                <a:cxn ang="0">
                  <a:pos x="146922" y="554096"/>
                </a:cxn>
                <a:cxn ang="0">
                  <a:pos x="188899" y="694443"/>
                </a:cxn>
                <a:cxn ang="0">
                  <a:pos x="230877" y="826587"/>
                </a:cxn>
                <a:cxn ang="0">
                  <a:pos x="272855" y="949619"/>
                </a:cxn>
                <a:cxn ang="0">
                  <a:pos x="314833" y="1065359"/>
                </a:cxn>
                <a:cxn ang="0">
                  <a:pos x="356810" y="1171986"/>
                </a:cxn>
                <a:cxn ang="0">
                  <a:pos x="398788" y="1271323"/>
                </a:cxn>
                <a:cxn ang="0">
                  <a:pos x="440766" y="1362457"/>
                </a:cxn>
                <a:cxn ang="0">
                  <a:pos x="482744" y="1444478"/>
                </a:cxn>
                <a:cxn ang="0">
                  <a:pos x="524721" y="1519208"/>
                </a:cxn>
                <a:cxn ang="0">
                  <a:pos x="566699" y="1584825"/>
                </a:cxn>
                <a:cxn ang="0">
                  <a:pos x="608677" y="1643151"/>
                </a:cxn>
                <a:cxn ang="0">
                  <a:pos x="650655" y="1693275"/>
                </a:cxn>
                <a:cxn ang="0">
                  <a:pos x="692632" y="1734285"/>
                </a:cxn>
                <a:cxn ang="0">
                  <a:pos x="734610" y="1768005"/>
                </a:cxn>
                <a:cxn ang="0">
                  <a:pos x="776588" y="1792611"/>
                </a:cxn>
                <a:cxn ang="0">
                  <a:pos x="818566" y="1809926"/>
                </a:cxn>
                <a:cxn ang="0">
                  <a:pos x="860543" y="1819040"/>
                </a:cxn>
                <a:cxn ang="0">
                  <a:pos x="902521" y="1819040"/>
                </a:cxn>
                <a:cxn ang="0">
                  <a:pos x="944499" y="1811749"/>
                </a:cxn>
                <a:cxn ang="0">
                  <a:pos x="986477" y="1795345"/>
                </a:cxn>
                <a:cxn ang="0">
                  <a:pos x="1028454" y="1771650"/>
                </a:cxn>
                <a:cxn ang="0">
                  <a:pos x="1070432" y="1739753"/>
                </a:cxn>
                <a:cxn ang="0">
                  <a:pos x="1112410" y="1698743"/>
                </a:cxn>
                <a:cxn ang="0">
                  <a:pos x="1154388" y="1650441"/>
                </a:cxn>
                <a:cxn ang="0">
                  <a:pos x="1196366" y="1593027"/>
                </a:cxn>
                <a:cxn ang="0">
                  <a:pos x="1238343" y="1528321"/>
                </a:cxn>
                <a:cxn ang="0">
                  <a:pos x="1280321" y="1455414"/>
                </a:cxn>
                <a:cxn ang="0">
                  <a:pos x="1322299" y="1373393"/>
                </a:cxn>
                <a:cxn ang="0">
                  <a:pos x="1364277" y="1284082"/>
                </a:cxn>
                <a:cxn ang="0">
                  <a:pos x="1406254" y="1185657"/>
                </a:cxn>
                <a:cxn ang="0">
                  <a:pos x="1448232" y="1079941"/>
                </a:cxn>
                <a:cxn ang="0">
                  <a:pos x="1490210" y="966023"/>
                </a:cxn>
                <a:cxn ang="0">
                  <a:pos x="1532188" y="842992"/>
                </a:cxn>
                <a:cxn ang="0">
                  <a:pos x="1574165" y="712670"/>
                </a:cxn>
                <a:cxn ang="0">
                  <a:pos x="1616143" y="573234"/>
                </a:cxn>
                <a:cxn ang="0">
                  <a:pos x="1658121" y="426508"/>
                </a:cxn>
                <a:cxn ang="0">
                  <a:pos x="1700099" y="271580"/>
                </a:cxn>
                <a:cxn ang="0">
                  <a:pos x="1742076" y="107538"/>
                </a:cxn>
                <a:cxn ang="0">
                  <a:pos x="1768662" y="0"/>
                </a:cxn>
              </a:cxnLst>
              <a:pathLst>
                <a:path w="1265" h="1998">
                  <a:moveTo>
                    <a:pt x="0" y="0"/>
                  </a:moveTo>
                  <a:cubicBezTo>
                    <a:pt x="5" y="31"/>
                    <a:pt x="10" y="63"/>
                    <a:pt x="15" y="94"/>
                  </a:cubicBezTo>
                  <a:cubicBezTo>
                    <a:pt x="20" y="124"/>
                    <a:pt x="25" y="155"/>
                    <a:pt x="30" y="185"/>
                  </a:cubicBezTo>
                  <a:cubicBezTo>
                    <a:pt x="35" y="215"/>
                    <a:pt x="40" y="245"/>
                    <a:pt x="45" y="274"/>
                  </a:cubicBezTo>
                  <a:cubicBezTo>
                    <a:pt x="50" y="303"/>
                    <a:pt x="55" y="332"/>
                    <a:pt x="60" y="361"/>
                  </a:cubicBezTo>
                  <a:cubicBezTo>
                    <a:pt x="65" y="390"/>
                    <a:pt x="70" y="418"/>
                    <a:pt x="75" y="446"/>
                  </a:cubicBezTo>
                  <a:cubicBezTo>
                    <a:pt x="80" y="473"/>
                    <a:pt x="85" y="501"/>
                    <a:pt x="90" y="528"/>
                  </a:cubicBezTo>
                  <a:cubicBezTo>
                    <a:pt x="95" y="555"/>
                    <a:pt x="100" y="582"/>
                    <a:pt x="105" y="608"/>
                  </a:cubicBezTo>
                  <a:cubicBezTo>
                    <a:pt x="110" y="635"/>
                    <a:pt x="115" y="661"/>
                    <a:pt x="120" y="686"/>
                  </a:cubicBezTo>
                  <a:cubicBezTo>
                    <a:pt x="125" y="712"/>
                    <a:pt x="130" y="737"/>
                    <a:pt x="135" y="762"/>
                  </a:cubicBezTo>
                  <a:cubicBezTo>
                    <a:pt x="140" y="787"/>
                    <a:pt x="145" y="811"/>
                    <a:pt x="150" y="835"/>
                  </a:cubicBezTo>
                  <a:cubicBezTo>
                    <a:pt x="155" y="859"/>
                    <a:pt x="160" y="883"/>
                    <a:pt x="165" y="907"/>
                  </a:cubicBezTo>
                  <a:cubicBezTo>
                    <a:pt x="170" y="930"/>
                    <a:pt x="175" y="953"/>
                    <a:pt x="180" y="975"/>
                  </a:cubicBezTo>
                  <a:cubicBezTo>
                    <a:pt x="185" y="998"/>
                    <a:pt x="190" y="1020"/>
                    <a:pt x="195" y="1042"/>
                  </a:cubicBezTo>
                  <a:cubicBezTo>
                    <a:pt x="200" y="1064"/>
                    <a:pt x="205" y="1085"/>
                    <a:pt x="210" y="1107"/>
                  </a:cubicBezTo>
                  <a:cubicBezTo>
                    <a:pt x="215" y="1128"/>
                    <a:pt x="220" y="1148"/>
                    <a:pt x="225" y="1169"/>
                  </a:cubicBezTo>
                  <a:cubicBezTo>
                    <a:pt x="230" y="1189"/>
                    <a:pt x="235" y="1209"/>
                    <a:pt x="240" y="1229"/>
                  </a:cubicBezTo>
                  <a:cubicBezTo>
                    <a:pt x="245" y="1248"/>
                    <a:pt x="250" y="1267"/>
                    <a:pt x="255" y="1286"/>
                  </a:cubicBezTo>
                  <a:cubicBezTo>
                    <a:pt x="260" y="1305"/>
                    <a:pt x="265" y="1324"/>
                    <a:pt x="270" y="1342"/>
                  </a:cubicBezTo>
                  <a:cubicBezTo>
                    <a:pt x="275" y="1360"/>
                    <a:pt x="280" y="1377"/>
                    <a:pt x="285" y="1395"/>
                  </a:cubicBezTo>
                  <a:cubicBezTo>
                    <a:pt x="290" y="1412"/>
                    <a:pt x="295" y="1429"/>
                    <a:pt x="300" y="1446"/>
                  </a:cubicBezTo>
                  <a:cubicBezTo>
                    <a:pt x="305" y="1462"/>
                    <a:pt x="310" y="1479"/>
                    <a:pt x="315" y="1495"/>
                  </a:cubicBezTo>
                  <a:cubicBezTo>
                    <a:pt x="320" y="1510"/>
                    <a:pt x="325" y="1526"/>
                    <a:pt x="330" y="1541"/>
                  </a:cubicBezTo>
                  <a:cubicBezTo>
                    <a:pt x="335" y="1556"/>
                    <a:pt x="340" y="1571"/>
                    <a:pt x="345" y="1585"/>
                  </a:cubicBezTo>
                  <a:cubicBezTo>
                    <a:pt x="350" y="1599"/>
                    <a:pt x="355" y="1613"/>
                    <a:pt x="360" y="1627"/>
                  </a:cubicBezTo>
                  <a:cubicBezTo>
                    <a:pt x="365" y="1641"/>
                    <a:pt x="370" y="1654"/>
                    <a:pt x="375" y="1667"/>
                  </a:cubicBezTo>
                  <a:cubicBezTo>
                    <a:pt x="380" y="1679"/>
                    <a:pt x="385" y="1692"/>
                    <a:pt x="390" y="1704"/>
                  </a:cubicBezTo>
                  <a:cubicBezTo>
                    <a:pt x="395" y="1716"/>
                    <a:pt x="400" y="1728"/>
                    <a:pt x="405" y="1739"/>
                  </a:cubicBezTo>
                  <a:cubicBezTo>
                    <a:pt x="410" y="1751"/>
                    <a:pt x="415" y="1762"/>
                    <a:pt x="420" y="1772"/>
                  </a:cubicBezTo>
                  <a:cubicBezTo>
                    <a:pt x="425" y="1783"/>
                    <a:pt x="430" y="1793"/>
                    <a:pt x="435" y="1803"/>
                  </a:cubicBezTo>
                  <a:cubicBezTo>
                    <a:pt x="440" y="1813"/>
                    <a:pt x="445" y="1822"/>
                    <a:pt x="450" y="1831"/>
                  </a:cubicBezTo>
                  <a:cubicBezTo>
                    <a:pt x="455" y="1840"/>
                    <a:pt x="460" y="1849"/>
                    <a:pt x="465" y="1858"/>
                  </a:cubicBezTo>
                  <a:cubicBezTo>
                    <a:pt x="470" y="1866"/>
                    <a:pt x="475" y="1874"/>
                    <a:pt x="480" y="1881"/>
                  </a:cubicBezTo>
                  <a:cubicBezTo>
                    <a:pt x="485" y="1889"/>
                    <a:pt x="490" y="1896"/>
                    <a:pt x="495" y="1903"/>
                  </a:cubicBezTo>
                  <a:cubicBezTo>
                    <a:pt x="500" y="1910"/>
                    <a:pt x="505" y="1916"/>
                    <a:pt x="510" y="1923"/>
                  </a:cubicBezTo>
                  <a:cubicBezTo>
                    <a:pt x="515" y="1929"/>
                    <a:pt x="520" y="1934"/>
                    <a:pt x="525" y="1940"/>
                  </a:cubicBezTo>
                  <a:cubicBezTo>
                    <a:pt x="530" y="1945"/>
                    <a:pt x="535" y="1950"/>
                    <a:pt x="540" y="1955"/>
                  </a:cubicBezTo>
                  <a:cubicBezTo>
                    <a:pt x="545" y="1959"/>
                    <a:pt x="550" y="1963"/>
                    <a:pt x="555" y="1967"/>
                  </a:cubicBezTo>
                  <a:cubicBezTo>
                    <a:pt x="560" y="1971"/>
                    <a:pt x="565" y="1975"/>
                    <a:pt x="570" y="1978"/>
                  </a:cubicBezTo>
                  <a:cubicBezTo>
                    <a:pt x="575" y="1981"/>
                    <a:pt x="580" y="1983"/>
                    <a:pt x="585" y="1986"/>
                  </a:cubicBezTo>
                  <a:cubicBezTo>
                    <a:pt x="590" y="1988"/>
                    <a:pt x="595" y="1990"/>
                    <a:pt x="600" y="1992"/>
                  </a:cubicBezTo>
                  <a:cubicBezTo>
                    <a:pt x="605" y="1993"/>
                    <a:pt x="610" y="1995"/>
                    <a:pt x="615" y="1996"/>
                  </a:cubicBezTo>
                  <a:cubicBezTo>
                    <a:pt x="620" y="1996"/>
                    <a:pt x="625" y="1997"/>
                    <a:pt x="630" y="1997"/>
                  </a:cubicBezTo>
                  <a:cubicBezTo>
                    <a:pt x="635" y="1997"/>
                    <a:pt x="640" y="1997"/>
                    <a:pt x="645" y="1996"/>
                  </a:cubicBezTo>
                  <a:cubicBezTo>
                    <a:pt x="650" y="1995"/>
                    <a:pt x="655" y="1994"/>
                    <a:pt x="660" y="1993"/>
                  </a:cubicBezTo>
                  <a:cubicBezTo>
                    <a:pt x="665" y="1992"/>
                    <a:pt x="670" y="1990"/>
                    <a:pt x="675" y="1988"/>
                  </a:cubicBezTo>
                  <a:cubicBezTo>
                    <a:pt x="680" y="1985"/>
                    <a:pt x="685" y="1983"/>
                    <a:pt x="690" y="1980"/>
                  </a:cubicBezTo>
                  <a:cubicBezTo>
                    <a:pt x="695" y="1977"/>
                    <a:pt x="700" y="1974"/>
                    <a:pt x="705" y="1970"/>
                  </a:cubicBezTo>
                  <a:cubicBezTo>
                    <a:pt x="710" y="1967"/>
                    <a:pt x="715" y="1963"/>
                    <a:pt x="720" y="1958"/>
                  </a:cubicBezTo>
                  <a:cubicBezTo>
                    <a:pt x="725" y="1954"/>
                    <a:pt x="730" y="1949"/>
                    <a:pt x="735" y="1944"/>
                  </a:cubicBezTo>
                  <a:cubicBezTo>
                    <a:pt x="740" y="1939"/>
                    <a:pt x="745" y="1933"/>
                    <a:pt x="750" y="1927"/>
                  </a:cubicBezTo>
                  <a:cubicBezTo>
                    <a:pt x="755" y="1921"/>
                    <a:pt x="760" y="1915"/>
                    <a:pt x="765" y="1909"/>
                  </a:cubicBezTo>
                  <a:cubicBezTo>
                    <a:pt x="770" y="1902"/>
                    <a:pt x="775" y="1895"/>
                    <a:pt x="780" y="1887"/>
                  </a:cubicBezTo>
                  <a:cubicBezTo>
                    <a:pt x="785" y="1880"/>
                    <a:pt x="790" y="1872"/>
                    <a:pt x="795" y="1864"/>
                  </a:cubicBezTo>
                  <a:cubicBezTo>
                    <a:pt x="800" y="1856"/>
                    <a:pt x="805" y="1847"/>
                    <a:pt x="810" y="1839"/>
                  </a:cubicBezTo>
                  <a:cubicBezTo>
                    <a:pt x="815" y="1830"/>
                    <a:pt x="820" y="1820"/>
                    <a:pt x="825" y="1811"/>
                  </a:cubicBezTo>
                  <a:cubicBezTo>
                    <a:pt x="830" y="1801"/>
                    <a:pt x="835" y="1791"/>
                    <a:pt x="840" y="1781"/>
                  </a:cubicBezTo>
                  <a:cubicBezTo>
                    <a:pt x="845" y="1770"/>
                    <a:pt x="850" y="1759"/>
                    <a:pt x="855" y="1748"/>
                  </a:cubicBezTo>
                  <a:cubicBezTo>
                    <a:pt x="860" y="1737"/>
                    <a:pt x="865" y="1726"/>
                    <a:pt x="870" y="1714"/>
                  </a:cubicBezTo>
                  <a:cubicBezTo>
                    <a:pt x="875" y="1702"/>
                    <a:pt x="880" y="1689"/>
                    <a:pt x="885" y="1677"/>
                  </a:cubicBezTo>
                  <a:cubicBezTo>
                    <a:pt x="890" y="1664"/>
                    <a:pt x="895" y="1651"/>
                    <a:pt x="900" y="1638"/>
                  </a:cubicBezTo>
                  <a:cubicBezTo>
                    <a:pt x="905" y="1624"/>
                    <a:pt x="910" y="1611"/>
                    <a:pt x="915" y="1597"/>
                  </a:cubicBezTo>
                  <a:cubicBezTo>
                    <a:pt x="920" y="1582"/>
                    <a:pt x="925" y="1568"/>
                    <a:pt x="930" y="1553"/>
                  </a:cubicBezTo>
                  <a:cubicBezTo>
                    <a:pt x="935" y="1538"/>
                    <a:pt x="940" y="1523"/>
                    <a:pt x="945" y="1507"/>
                  </a:cubicBezTo>
                  <a:cubicBezTo>
                    <a:pt x="950" y="1491"/>
                    <a:pt x="955" y="1475"/>
                    <a:pt x="960" y="1459"/>
                  </a:cubicBezTo>
                  <a:cubicBezTo>
                    <a:pt x="965" y="1443"/>
                    <a:pt x="970" y="1426"/>
                    <a:pt x="975" y="1409"/>
                  </a:cubicBezTo>
                  <a:cubicBezTo>
                    <a:pt x="980" y="1391"/>
                    <a:pt x="985" y="1374"/>
                    <a:pt x="990" y="1356"/>
                  </a:cubicBezTo>
                  <a:cubicBezTo>
                    <a:pt x="995" y="1338"/>
                    <a:pt x="1000" y="1320"/>
                    <a:pt x="1005" y="1301"/>
                  </a:cubicBezTo>
                  <a:cubicBezTo>
                    <a:pt x="1010" y="1283"/>
                    <a:pt x="1015" y="1264"/>
                    <a:pt x="1020" y="1244"/>
                  </a:cubicBezTo>
                  <a:cubicBezTo>
                    <a:pt x="1025" y="1225"/>
                    <a:pt x="1030" y="1205"/>
                    <a:pt x="1035" y="1185"/>
                  </a:cubicBezTo>
                  <a:cubicBezTo>
                    <a:pt x="1040" y="1165"/>
                    <a:pt x="1045" y="1144"/>
                    <a:pt x="1050" y="1123"/>
                  </a:cubicBezTo>
                  <a:cubicBezTo>
                    <a:pt x="1055" y="1102"/>
                    <a:pt x="1060" y="1081"/>
                    <a:pt x="1065" y="1060"/>
                  </a:cubicBezTo>
                  <a:cubicBezTo>
                    <a:pt x="1070" y="1038"/>
                    <a:pt x="1075" y="1016"/>
                    <a:pt x="1080" y="993"/>
                  </a:cubicBezTo>
                  <a:cubicBezTo>
                    <a:pt x="1085" y="971"/>
                    <a:pt x="1090" y="948"/>
                    <a:pt x="1095" y="925"/>
                  </a:cubicBezTo>
                  <a:cubicBezTo>
                    <a:pt x="1100" y="902"/>
                    <a:pt x="1105" y="878"/>
                    <a:pt x="1110" y="855"/>
                  </a:cubicBezTo>
                  <a:cubicBezTo>
                    <a:pt x="1115" y="831"/>
                    <a:pt x="1120" y="806"/>
                    <a:pt x="1125" y="782"/>
                  </a:cubicBezTo>
                  <a:cubicBezTo>
                    <a:pt x="1130" y="757"/>
                    <a:pt x="1135" y="732"/>
                    <a:pt x="1140" y="707"/>
                  </a:cubicBezTo>
                  <a:cubicBezTo>
                    <a:pt x="1145" y="681"/>
                    <a:pt x="1150" y="655"/>
                    <a:pt x="1155" y="629"/>
                  </a:cubicBezTo>
                  <a:cubicBezTo>
                    <a:pt x="1160" y="603"/>
                    <a:pt x="1165" y="577"/>
                    <a:pt x="1170" y="550"/>
                  </a:cubicBezTo>
                  <a:cubicBezTo>
                    <a:pt x="1175" y="523"/>
                    <a:pt x="1180" y="495"/>
                    <a:pt x="1185" y="468"/>
                  </a:cubicBezTo>
                  <a:cubicBezTo>
                    <a:pt x="1190" y="440"/>
                    <a:pt x="1195" y="412"/>
                    <a:pt x="1200" y="384"/>
                  </a:cubicBezTo>
                  <a:cubicBezTo>
                    <a:pt x="1205" y="355"/>
                    <a:pt x="1210" y="327"/>
                    <a:pt x="1215" y="298"/>
                  </a:cubicBezTo>
                  <a:cubicBezTo>
                    <a:pt x="1220" y="268"/>
                    <a:pt x="1225" y="239"/>
                    <a:pt x="1230" y="209"/>
                  </a:cubicBezTo>
                  <a:cubicBezTo>
                    <a:pt x="1235" y="179"/>
                    <a:pt x="1240" y="149"/>
                    <a:pt x="1245" y="118"/>
                  </a:cubicBezTo>
                  <a:cubicBezTo>
                    <a:pt x="1250" y="87"/>
                    <a:pt x="1255" y="56"/>
                    <a:pt x="1260" y="25"/>
                  </a:cubicBezTo>
                  <a:cubicBezTo>
                    <a:pt x="1264" y="0"/>
                    <a:pt x="1264" y="0"/>
                    <a:pt x="1264" y="0"/>
                  </a:cubicBezTo>
                </a:path>
              </a:pathLst>
            </a:custGeom>
            <a:noFill/>
            <a:ln w="19050" cap="flat" cmpd="sng">
              <a:solidFill>
                <a:srgbClr val="D60093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47123" name="组合 49"/>
            <p:cNvGrpSpPr/>
            <p:nvPr/>
          </p:nvGrpSpPr>
          <p:grpSpPr>
            <a:xfrm>
              <a:off x="1779588" y="1063626"/>
              <a:ext cx="3295649" cy="2944811"/>
              <a:chOff x="6692902" y="1292225"/>
              <a:chExt cx="3295787" cy="2944925"/>
            </a:xfrm>
          </p:grpSpPr>
          <p:grpSp>
            <p:nvGrpSpPr>
              <p:cNvPr id="47124" name="组合 8"/>
              <p:cNvGrpSpPr/>
              <p:nvPr/>
            </p:nvGrpSpPr>
            <p:grpSpPr>
              <a:xfrm>
                <a:off x="7485009" y="1292225"/>
                <a:ext cx="358829" cy="2944925"/>
                <a:chOff x="1763793" y="1113709"/>
                <a:chExt cx="358987" cy="2944650"/>
              </a:xfrm>
            </p:grpSpPr>
            <p:cxnSp>
              <p:nvCxnSpPr>
                <p:cNvPr id="64" name="直接箭头连接符 63"/>
                <p:cNvCxnSpPr/>
                <p:nvPr/>
              </p:nvCxnSpPr>
              <p:spPr bwMode="auto">
                <a:xfrm flipH="1" flipV="1">
                  <a:off x="1986239" y="1343879"/>
                  <a:ext cx="23823" cy="2714415"/>
                </a:xfrm>
                <a:prstGeom prst="straightConnector1">
                  <a:avLst/>
                </a:prstGeom>
                <a:ln w="19050">
                  <a:solidFill>
                    <a:schemeClr val="tx1"/>
                  </a:solidFill>
                  <a:tailEnd type="stealt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7126" name="Text Box 66"/>
                <p:cNvSpPr txBox="1"/>
                <p:nvPr/>
              </p:nvSpPr>
              <p:spPr>
                <a:xfrm>
                  <a:off x="1763793" y="1113709"/>
                  <a:ext cx="358987" cy="3693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b="1" i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en-US" altLang="zh-CN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47127" name="组合 9"/>
              <p:cNvGrpSpPr/>
              <p:nvPr/>
            </p:nvGrpSpPr>
            <p:grpSpPr>
              <a:xfrm>
                <a:off x="6692902" y="3681441"/>
                <a:ext cx="3295787" cy="396745"/>
                <a:chOff x="972987" y="3502949"/>
                <a:chExt cx="3295191" cy="396535"/>
              </a:xfrm>
            </p:grpSpPr>
            <p:grpSp>
              <p:nvGrpSpPr>
                <p:cNvPr id="47128" name="组合 10"/>
                <p:cNvGrpSpPr/>
                <p:nvPr/>
              </p:nvGrpSpPr>
              <p:grpSpPr>
                <a:xfrm rot="-5400000">
                  <a:off x="2479326" y="1996598"/>
                  <a:ext cx="93615" cy="3106306"/>
                  <a:chOff x="2364028" y="971319"/>
                  <a:chExt cx="93615" cy="3106306"/>
                </a:xfrm>
              </p:grpSpPr>
              <p:cxnSp>
                <p:nvCxnSpPr>
                  <p:cNvPr id="62" name="直接箭头连接符 61"/>
                  <p:cNvCxnSpPr/>
                  <p:nvPr/>
                </p:nvCxnSpPr>
                <p:spPr>
                  <a:xfrm rot="5400000" flipH="1" flipV="1">
                    <a:off x="798168" y="2522890"/>
                    <a:ext cx="3106305" cy="3173"/>
                  </a:xfrm>
                  <a:prstGeom prst="straightConnector1">
                    <a:avLst/>
                  </a:prstGeom>
                  <a:ln w="19050">
                    <a:solidFill>
                      <a:schemeClr val="tx1"/>
                    </a:solidFill>
                    <a:headEnd type="stealth"/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3" name="直接连接符 62"/>
                  <p:cNvCxnSpPr/>
                  <p:nvPr/>
                </p:nvCxnSpPr>
                <p:spPr>
                  <a:xfrm>
                    <a:off x="2389402" y="2004644"/>
                    <a:ext cx="68227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47131" name="Text Box 64"/>
                <p:cNvSpPr txBox="1"/>
                <p:nvPr/>
              </p:nvSpPr>
              <p:spPr>
                <a:xfrm>
                  <a:off x="1709764" y="3530152"/>
                  <a:ext cx="450850" cy="3693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b="1" i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O</a:t>
                  </a:r>
                  <a:endParaRPr lang="en-US" altLang="zh-CN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7132" name="Text Box 66"/>
                <p:cNvSpPr txBox="1"/>
                <p:nvPr/>
              </p:nvSpPr>
              <p:spPr>
                <a:xfrm>
                  <a:off x="3909191" y="3529806"/>
                  <a:ext cx="358987" cy="3693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b="1" i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en-US" altLang="zh-CN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</p:grpSp>
        <p:graphicFrame>
          <p:nvGraphicFramePr>
            <p:cNvPr id="47133" name="对象 54"/>
            <p:cNvGraphicFramePr>
              <a:graphicFrameLocks noChangeAspect="1"/>
            </p:cNvGraphicFramePr>
            <p:nvPr/>
          </p:nvGraphicFramePr>
          <p:xfrm>
            <a:off x="3315864" y="1838646"/>
            <a:ext cx="1631950" cy="3365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7" name="" r:id="rId5" imgW="1409065" imgH="292100" progId="Equation.DSMT4">
                    <p:embed/>
                  </p:oleObj>
                </mc:Choice>
                <mc:Fallback>
                  <p:oleObj name="" r:id="rId5" imgW="1409065" imgH="292100" progId="Equation.DSMT4">
                    <p:embed/>
                    <p:pic>
                      <p:nvPicPr>
                        <p:cNvPr id="0" name="图片 309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315864" y="1838646"/>
                          <a:ext cx="1631950" cy="33655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6" name="直接连接符 55"/>
            <p:cNvCxnSpPr/>
            <p:nvPr/>
          </p:nvCxnSpPr>
          <p:spPr>
            <a:xfrm flipH="1">
              <a:off x="3127376" y="1179511"/>
              <a:ext cx="9525" cy="3213027"/>
            </a:xfrm>
            <a:prstGeom prst="line">
              <a:avLst/>
            </a:prstGeom>
            <a:ln w="28575">
              <a:solidFill>
                <a:srgbClr val="00B0F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6" name="对象 65"/>
          <p:cNvGraphicFramePr>
            <a:graphicFrameLocks noChangeAspect="1"/>
          </p:cNvGraphicFramePr>
          <p:nvPr/>
        </p:nvGraphicFramePr>
        <p:xfrm>
          <a:off x="6372225" y="3994150"/>
          <a:ext cx="820738" cy="53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6" imgW="748665" imgH="444500" progId="Equation.DSMT4">
                  <p:embed/>
                </p:oleObj>
              </mc:Choice>
              <mc:Fallback>
                <p:oleObj name="" r:id="rId6" imgW="748665" imgH="444500" progId="Equation.DSMT4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372225" y="3994150"/>
                        <a:ext cx="820738" cy="534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" name="TextBox 66"/>
          <p:cNvSpPr txBox="1"/>
          <p:nvPr/>
        </p:nvSpPr>
        <p:spPr>
          <a:xfrm>
            <a:off x="5767388" y="4633913"/>
            <a:ext cx="1231900" cy="4619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buFontTx/>
              <a:defRPr/>
            </a:pPr>
            <a:r>
              <a:rPr lang="zh-CN" altLang="en-US" sz="2400" b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（</a:t>
            </a:r>
            <a:r>
              <a:rPr lang="en-US" altLang="zh-CN" sz="2400" b="1" i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</a:t>
            </a:r>
            <a:r>
              <a:rPr lang="en-US" altLang="zh-CN" sz="2400" b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&lt;0</a:t>
            </a:r>
            <a:r>
              <a:rPr lang="zh-CN" altLang="en-US" sz="2400" b="1" noProof="1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）</a:t>
            </a:r>
            <a:endParaRPr lang="zh-CN" altLang="en-US" sz="2400" b="1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887413" y="722313"/>
            <a:ext cx="4175125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二次函数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ax</a:t>
            </a:r>
            <a:r>
              <a:rPr lang="en-US" altLang="zh-CN" sz="24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bx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的图象：</a:t>
            </a:r>
            <a:endParaRPr lang="zh-CN" altLang="en-US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00088" y="1439863"/>
            <a:ext cx="1233487" cy="4619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增减性？</a:t>
            </a:r>
            <a:endParaRPr lang="zh-CN" altLang="en-US" sz="24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70" name="直接连接符 69"/>
          <p:cNvCxnSpPr/>
          <p:nvPr/>
        </p:nvCxnSpPr>
        <p:spPr>
          <a:xfrm flipH="1">
            <a:off x="2544763" y="1323975"/>
            <a:ext cx="7938" cy="3213100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箭头连接符 71"/>
          <p:cNvCxnSpPr/>
          <p:nvPr/>
        </p:nvCxnSpPr>
        <p:spPr>
          <a:xfrm flipH="1">
            <a:off x="1646238" y="2638425"/>
            <a:ext cx="0" cy="60166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箭头连接符 72"/>
          <p:cNvCxnSpPr/>
          <p:nvPr/>
        </p:nvCxnSpPr>
        <p:spPr>
          <a:xfrm flipH="1" flipV="1">
            <a:off x="3057525" y="2619375"/>
            <a:ext cx="0" cy="65405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 flipH="1">
            <a:off x="6373813" y="1347788"/>
            <a:ext cx="9525" cy="3213100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箭头连接符 75"/>
          <p:cNvCxnSpPr/>
          <p:nvPr/>
        </p:nvCxnSpPr>
        <p:spPr>
          <a:xfrm flipH="1">
            <a:off x="7172325" y="2849563"/>
            <a:ext cx="0" cy="600075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箭头连接符 76"/>
          <p:cNvCxnSpPr/>
          <p:nvPr/>
        </p:nvCxnSpPr>
        <p:spPr>
          <a:xfrm flipH="1" flipV="1">
            <a:off x="5541963" y="2801938"/>
            <a:ext cx="0" cy="65405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右箭头 77"/>
          <p:cNvSpPr/>
          <p:nvPr/>
        </p:nvSpPr>
        <p:spPr>
          <a:xfrm rot="20608666">
            <a:off x="1414463" y="4186238"/>
            <a:ext cx="1047750" cy="250825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buFontTx/>
              <a:buNone/>
              <a:defRPr/>
            </a:pPr>
            <a:endParaRPr lang="zh-CN" altLang="en-US" strike="noStrike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331788" y="4306888"/>
            <a:ext cx="1111250" cy="4619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最小值</a:t>
            </a:r>
            <a:endParaRPr lang="zh-CN" altLang="en-US" sz="24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0" name="右箭头 79"/>
          <p:cNvSpPr/>
          <p:nvPr/>
        </p:nvSpPr>
        <p:spPr>
          <a:xfrm rot="1411764">
            <a:off x="5332413" y="1868488"/>
            <a:ext cx="1046163" cy="250825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buFontTx/>
              <a:buNone/>
              <a:defRPr/>
            </a:pPr>
            <a:endParaRPr lang="zh-CN" altLang="en-US" strike="noStrike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4292600" y="1325563"/>
            <a:ext cx="1112838" cy="4619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最大值</a:t>
            </a:r>
            <a:endParaRPr lang="zh-CN" altLang="en-US" sz="24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82" name="对象 81"/>
          <p:cNvGraphicFramePr>
            <a:graphicFrameLocks noChangeAspect="1"/>
          </p:cNvGraphicFramePr>
          <p:nvPr/>
        </p:nvGraphicFramePr>
        <p:xfrm>
          <a:off x="4786313" y="598488"/>
          <a:ext cx="3222625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8" imgW="1841500" imgH="482600" progId="Equation.DSMT4">
                  <p:embed/>
                </p:oleObj>
              </mc:Choice>
              <mc:Fallback>
                <p:oleObj name="" r:id="rId8" imgW="1841500" imgH="482600" progId="Equation.DSMT4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786313" y="598488"/>
                        <a:ext cx="3222625" cy="819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50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67" grpId="0"/>
      <p:bldP spid="68" grpId="0"/>
      <p:bldP spid="69" grpId="0"/>
      <p:bldP spid="78" grpId="0"/>
      <p:bldP spid="79" grpId="0"/>
      <p:bldP spid="80" grpId="0"/>
      <p:bldP spid="8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8129" name="Picture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08075" y="598488"/>
            <a:ext cx="7029450" cy="43164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0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3" name="文本框 3"/>
          <p:cNvSpPr txBox="1"/>
          <p:nvPr/>
        </p:nvSpPr>
        <p:spPr>
          <a:xfrm>
            <a:off x="2697163" y="574675"/>
            <a:ext cx="5300662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指出二次函数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ax</a:t>
            </a:r>
            <a:r>
              <a:rPr lang="en-US" altLang="zh-CN" sz="24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bx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的有关性质</a:t>
            </a:r>
            <a:endParaRPr lang="zh-CN" altLang="en-US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0661" name="文本框 4"/>
          <p:cNvSpPr txBox="1"/>
          <p:nvPr/>
        </p:nvSpPr>
        <p:spPr>
          <a:xfrm>
            <a:off x="382588" y="1087438"/>
            <a:ext cx="8562975" cy="37496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二次函数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+2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﹣3</a:t>
            </a:r>
            <a:r>
              <a:rPr lang="en-US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的开口方向、顶点坐标分别是（　　）</a:t>
            </a:r>
            <a:endParaRPr lang="en-US" altLang="zh-CN" sz="2400" b="1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A．开口向上，顶点坐标为（﹣1，﹣4）	</a:t>
            </a:r>
            <a:endParaRPr lang="en-US" altLang="zh-CN" sz="2400" b="1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B．开口向下，顶点坐标为（1，4）</a:t>
            </a:r>
            <a:endParaRPr lang="en-US" altLang="zh-CN" sz="2400" b="1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C．开口向上，顶点坐标为（1，4）	</a:t>
            </a:r>
            <a:endParaRPr lang="en-US" altLang="zh-CN" sz="2400" b="1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D．开口向下，顶点坐标为（﹣1，﹣4）</a:t>
            </a:r>
            <a:endParaRPr lang="en-US" altLang="zh-CN" sz="2400" b="1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析   </a:t>
            </a:r>
            <a:r>
              <a:rPr lang="en-US" altLang="zh-CN" sz="2400" b="1">
                <a:latin typeface="Times New Roman" panose="02020603050405020304" pitchFamily="18" charset="0"/>
                <a:ea typeface="仿宋" panose="02010609060101010101" pitchFamily="49" charset="-122"/>
              </a:rPr>
              <a:t>∵二次函数</a:t>
            </a:r>
            <a:r>
              <a:rPr lang="en-US" altLang="zh-CN" sz="2400" b="1" i="1">
                <a:latin typeface="Times New Roman" panose="02020603050405020304" pitchFamily="18" charset="0"/>
                <a:ea typeface="仿宋" panose="02010609060101010101" pitchFamily="49" charset="-122"/>
              </a:rPr>
              <a:t>y</a:t>
            </a:r>
            <a:r>
              <a:rPr lang="en-US" altLang="zh-CN" sz="2400" b="1">
                <a:latin typeface="Times New Roman" panose="02020603050405020304" pitchFamily="18" charset="0"/>
                <a:ea typeface="仿宋" panose="02010609060101010101" pitchFamily="49" charset="-122"/>
              </a:rPr>
              <a:t>=</a:t>
            </a:r>
            <a:r>
              <a:rPr lang="en-US" altLang="zh-CN" sz="2400" b="1" i="1">
                <a:latin typeface="Times New Roman" panose="02020603050405020304" pitchFamily="18" charset="0"/>
                <a:ea typeface="仿宋" panose="02010609060101010101" pitchFamily="49" charset="-122"/>
              </a:rPr>
              <a:t>x</a:t>
            </a:r>
            <a:r>
              <a:rPr lang="en-US" altLang="zh-CN" sz="2400" b="1" baseline="30000">
                <a:latin typeface="Times New Roman" panose="02020603050405020304" pitchFamily="18" charset="0"/>
                <a:ea typeface="仿宋" panose="02010609060101010101" pitchFamily="49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仿宋" panose="02010609060101010101" pitchFamily="49" charset="-122"/>
              </a:rPr>
              <a:t>+2</a:t>
            </a:r>
            <a:r>
              <a:rPr lang="en-US" altLang="zh-CN" sz="2400" b="1" i="1">
                <a:latin typeface="Times New Roman" panose="02020603050405020304" pitchFamily="18" charset="0"/>
                <a:ea typeface="仿宋" panose="02010609060101010101" pitchFamily="49" charset="-122"/>
              </a:rPr>
              <a:t>x</a:t>
            </a:r>
            <a:r>
              <a:rPr lang="en-US" altLang="zh-CN" sz="2400" b="1">
                <a:latin typeface="Times New Roman" panose="02020603050405020304" pitchFamily="18" charset="0"/>
                <a:ea typeface="仿宋" panose="02010609060101010101" pitchFamily="49" charset="-122"/>
              </a:rPr>
              <a:t>﹣3的二次项系数为</a:t>
            </a:r>
            <a:r>
              <a:rPr lang="en-US" altLang="zh-CN" sz="2400" b="1" i="1">
                <a:latin typeface="Times New Roman" panose="02020603050405020304" pitchFamily="18" charset="0"/>
                <a:ea typeface="仿宋" panose="02010609060101010101" pitchFamily="49" charset="-122"/>
              </a:rPr>
              <a:t>a</a:t>
            </a:r>
            <a:r>
              <a:rPr lang="en-US" altLang="zh-CN" sz="2400" b="1">
                <a:latin typeface="Times New Roman" panose="02020603050405020304" pitchFamily="18" charset="0"/>
                <a:ea typeface="仿宋" panose="02010609060101010101" pitchFamily="49" charset="-122"/>
              </a:rPr>
              <a:t>=1＞0，</a:t>
            </a:r>
            <a:endParaRPr lang="en-US" altLang="zh-CN" sz="2400" b="1">
              <a:latin typeface="Times New Roman" panose="02020603050405020304" pitchFamily="18" charset="0"/>
              <a:ea typeface="仿宋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400" b="1">
                <a:latin typeface="Times New Roman" panose="02020603050405020304" pitchFamily="18" charset="0"/>
                <a:ea typeface="仿宋" panose="02010609060101010101" pitchFamily="49" charset="-122"/>
              </a:rPr>
              <a:t>       ∴函数图象开口向上，</a:t>
            </a:r>
            <a:endParaRPr lang="en-US" altLang="zh-CN" sz="2400" b="1">
              <a:latin typeface="Times New Roman" panose="02020603050405020304" pitchFamily="18" charset="0"/>
              <a:ea typeface="仿宋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400" b="1">
                <a:latin typeface="Times New Roman" panose="02020603050405020304" pitchFamily="18" charset="0"/>
                <a:ea typeface="仿宋" panose="02010609060101010101" pitchFamily="49" charset="-122"/>
              </a:rPr>
              <a:t>       ∵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y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=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²+2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﹣3=（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+1）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﹣4</a:t>
            </a:r>
            <a:r>
              <a:rPr lang="en-US" altLang="zh-CN" sz="2400" b="1">
                <a:latin typeface="Times New Roman" panose="02020603050405020304" pitchFamily="18" charset="0"/>
                <a:ea typeface="仿宋" panose="02010609060101010101" pitchFamily="49" charset="-122"/>
              </a:rPr>
              <a:t>，</a:t>
            </a:r>
            <a:endParaRPr lang="en-US" altLang="zh-CN" sz="2400" b="1">
              <a:latin typeface="Times New Roman" panose="02020603050405020304" pitchFamily="18" charset="0"/>
              <a:ea typeface="仿宋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400" b="1">
                <a:latin typeface="Times New Roman" panose="02020603050405020304" pitchFamily="18" charset="0"/>
                <a:ea typeface="仿宋" panose="02010609060101010101" pitchFamily="49" charset="-122"/>
              </a:rPr>
              <a:t>       ∴顶点坐标为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（﹣1，﹣4）．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仿宋" panose="02010609060101010101" pitchFamily="49" charset="-122"/>
            </a:endParaRPr>
          </a:p>
        </p:txBody>
      </p:sp>
      <p:sp>
        <p:nvSpPr>
          <p:cNvPr id="70662" name="文本框 1"/>
          <p:cNvSpPr txBox="1">
            <a:spLocks noChangeArrowheads="1"/>
          </p:cNvSpPr>
          <p:nvPr/>
        </p:nvSpPr>
        <p:spPr bwMode="auto">
          <a:xfrm>
            <a:off x="5795963" y="1584325"/>
            <a:ext cx="3221038" cy="13239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  <a:prstDash val="sysDash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/>
            <a:r>
              <a:rPr lang="zh-CN" altLang="en-US" sz="2000" b="1" strike="noStrike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方法点拨</a:t>
            </a:r>
            <a:r>
              <a:rPr lang="zh-CN" altLang="en-US" sz="2000" b="1" strike="noStrike" noProof="1">
                <a:latin typeface="+mn-lt"/>
                <a:ea typeface="宋体" panose="02010600030101010101" pitchFamily="2" charset="-122"/>
                <a:cs typeface="+mn-cs"/>
              </a:rPr>
              <a:t>：把函数的一般式化为</a:t>
            </a:r>
            <a:r>
              <a:rPr lang="zh-CN" altLang="en-US" sz="2000" b="1" strike="noStrike" noProof="1"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顶点式</a:t>
            </a:r>
            <a:r>
              <a:rPr lang="zh-CN" altLang="en-US" sz="2000" b="1" strike="noStrike" noProof="1">
                <a:latin typeface="+mn-lt"/>
                <a:ea typeface="宋体" panose="02010600030101010101" pitchFamily="2" charset="-122"/>
                <a:cs typeface="+mn-cs"/>
              </a:rPr>
              <a:t>，再</a:t>
            </a:r>
            <a:r>
              <a:rPr lang="zh-CN" altLang="en-US" sz="2000" b="1" strike="noStrike" noProof="1" smtClean="0">
                <a:latin typeface="+mn-lt"/>
                <a:ea typeface="宋体" panose="02010600030101010101" pitchFamily="2" charset="-122"/>
                <a:cs typeface="+mn-cs"/>
              </a:rPr>
              <a:t>由顶点式确定</a:t>
            </a:r>
            <a:r>
              <a:rPr lang="zh-CN" altLang="en-US" sz="2000" b="1" strike="noStrike" noProof="1">
                <a:latin typeface="+mn-lt"/>
                <a:ea typeface="宋体" panose="02010600030101010101" pitchFamily="2" charset="-122"/>
                <a:cs typeface="+mn-cs"/>
              </a:rPr>
              <a:t>开口方向、对称轴、顶点及其他性质</a:t>
            </a:r>
            <a:r>
              <a:rPr lang="en-US" altLang="zh-CN" sz="2000" b="1" strike="noStrike" noProof="1">
                <a:latin typeface="+mn-lt"/>
                <a:ea typeface="宋体" panose="02010600030101010101" pitchFamily="2" charset="-122"/>
                <a:cs typeface="+mn-cs"/>
              </a:rPr>
              <a:t>.</a:t>
            </a:r>
            <a:endParaRPr lang="en-US" altLang="zh-CN" sz="2000" b="1" strike="noStrike" noProof="1">
              <a:latin typeface="+mn-lt"/>
            </a:endParaRPr>
          </a:p>
        </p:txBody>
      </p:sp>
      <p:grpSp>
        <p:nvGrpSpPr>
          <p:cNvPr id="49156" name="组合 6"/>
          <p:cNvGrpSpPr/>
          <p:nvPr/>
        </p:nvGrpSpPr>
        <p:grpSpPr>
          <a:xfrm>
            <a:off x="628650" y="577850"/>
            <a:ext cx="1858963" cy="458788"/>
            <a:chOff x="427462" y="558483"/>
            <a:chExt cx="1858351" cy="460061"/>
          </a:xfrm>
        </p:grpSpPr>
        <p:grpSp>
          <p:nvGrpSpPr>
            <p:cNvPr id="49157" name="组合 5"/>
            <p:cNvGrpSpPr/>
            <p:nvPr/>
          </p:nvGrpSpPr>
          <p:grpSpPr>
            <a:xfrm>
              <a:off x="468915" y="591581"/>
              <a:ext cx="1816898" cy="426248"/>
              <a:chOff x="2177651" y="-557614"/>
              <a:chExt cx="1816898" cy="426248"/>
            </a:xfrm>
          </p:grpSpPr>
          <p:sp>
            <p:nvSpPr>
              <p:cNvPr id="49158" name="椭圆 5"/>
              <p:cNvSpPr/>
              <p:nvPr/>
            </p:nvSpPr>
            <p:spPr>
              <a:xfrm>
                <a:off x="2177459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p>
                <a:pPr algn="ctr" defTabSz="1219200" eaLnBrk="0" hangingPunct="0"/>
                <a:endParaRPr lang="zh-CN" altLang="en-US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9159" name="椭圆 8"/>
              <p:cNvSpPr/>
              <p:nvPr/>
            </p:nvSpPr>
            <p:spPr>
              <a:xfrm>
                <a:off x="2507551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p>
                <a:pPr algn="ctr" defTabSz="1219200" eaLnBrk="0" hangingPunct="0"/>
                <a:endParaRPr lang="zh-CN" altLang="en-US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9160" name="椭圆 9"/>
              <p:cNvSpPr/>
              <p:nvPr/>
            </p:nvSpPr>
            <p:spPr>
              <a:xfrm>
                <a:off x="2837642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p>
                <a:pPr algn="ctr" defTabSz="1219200" eaLnBrk="0" hangingPunct="0"/>
                <a:endParaRPr lang="zh-CN" altLang="en-US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9161" name="椭圆 24"/>
              <p:cNvSpPr/>
              <p:nvPr/>
            </p:nvSpPr>
            <p:spPr>
              <a:xfrm>
                <a:off x="3167734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p>
                <a:pPr algn="ctr" defTabSz="1219200" eaLnBrk="0" hangingPunct="0"/>
                <a:endParaRPr lang="zh-CN" altLang="en-US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9162" name="椭圆 10"/>
              <p:cNvSpPr/>
              <p:nvPr/>
            </p:nvSpPr>
            <p:spPr>
              <a:xfrm>
                <a:off x="3567652" y="-557354"/>
                <a:ext cx="426897" cy="425725"/>
              </a:xfrm>
              <a:prstGeom prst="ellipse">
                <a:avLst/>
              </a:prstGeom>
              <a:solidFill>
                <a:srgbClr val="0085B4"/>
              </a:solidFill>
              <a:ln w="25400">
                <a:noFill/>
              </a:ln>
            </p:spPr>
            <p:txBody>
              <a:bodyPr lIns="91437" tIns="45718" rIns="91437" bIns="45718" anchor="ctr"/>
              <a:p>
                <a:pPr algn="ctr" defTabSz="1219200" eaLnBrk="0" hangingPunct="0"/>
                <a:endParaRPr lang="zh-CN" altLang="en-US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9163" name="文本框 11"/>
            <p:cNvSpPr txBox="1"/>
            <p:nvPr/>
          </p:nvSpPr>
          <p:spPr>
            <a:xfrm>
              <a:off x="427462" y="558483"/>
              <a:ext cx="1829779" cy="460061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7" tIns="45718" rIns="91437" bIns="45718" anchor="t">
              <a:spAutoFit/>
            </a:bodyPr>
            <a:p>
              <a:pPr algn="dist" defTabSz="1219200" eaLnBrk="0" hangingPunct="0"/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素养考点 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8277225" y="1087438"/>
            <a:ext cx="407988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A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9165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Times New Roman" panose="02020603050405020304" pitchFamily="18" charset="0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charRg st="114" end="1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0661">
                                            <p:txEl>
                                              <p:charRg st="114" end="1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charRg st="147" end="1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0661">
                                            <p:txEl>
                                              <p:charRg st="147" end="1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0661">
                                            <p:txEl>
                                              <p:charRg st="147" end="16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0661">
                                            <p:txEl>
                                              <p:charRg st="147" end="16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charRg st="165" end="19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0661">
                                            <p:txEl>
                                              <p:charRg st="165" end="19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charRg st="193" end="2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0661">
                                            <p:txEl>
                                              <p:charRg st="193" end="2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0661">
                                            <p:txEl>
                                              <p:charRg st="193" end="2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0661">
                                            <p:txEl>
                                              <p:charRg st="193" end="2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2" grpId="0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" name="Group 3"/>
          <p:cNvGraphicFramePr>
            <a:graphicFrameLocks noGrp="1"/>
          </p:cNvGraphicFramePr>
          <p:nvPr/>
        </p:nvGraphicFramePr>
        <p:xfrm>
          <a:off x="920750" y="1701800"/>
          <a:ext cx="7537450" cy="2849563"/>
        </p:xfrm>
        <a:graphic>
          <a:graphicData uri="http://schemas.openxmlformats.org/drawingml/2006/table">
            <a:tbl>
              <a:tblPr/>
              <a:tblGrid>
                <a:gridCol w="2259445"/>
                <a:gridCol w="1574685"/>
                <a:gridCol w="1531620"/>
                <a:gridCol w="2171700"/>
              </a:tblGrid>
              <a:tr h="527191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7" marR="68577" marT="34302" marB="34302" vert="horz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顶点坐标</a:t>
                      </a:r>
                      <a:endParaRPr kumimoji="0" 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7" marR="68577" marT="34302" marB="34302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对称轴</a:t>
                      </a:r>
                      <a:endParaRPr kumimoji="0" 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7" marR="68577" marT="34302" marB="34302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最值</a:t>
                      </a:r>
                      <a:endParaRPr kumimoji="0" 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7" marR="68577" marT="34302" marB="34302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7924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y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=-</a:t>
                      </a: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x</a:t>
                      </a:r>
                      <a:r>
                        <a:rPr kumimoji="0" lang="zh-CN" altLang="zh-CN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+</a:t>
                      </a: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x</a:t>
                      </a:r>
                      <a:endParaRPr kumimoji="0" lang="zh-CN" altLang="zh-CN" sz="2400" b="1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7" marR="68577" marT="34302" marB="34302" vert="horz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7" marR="68577" marT="34302" marB="34302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7" marR="68577" marT="34302" marB="34302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7" marR="68577" marT="34302" marB="34302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60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y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=-2</a:t>
                      </a: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x</a:t>
                      </a:r>
                      <a:r>
                        <a:rPr kumimoji="0" lang="zh-CN" altLang="zh-CN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-</a:t>
                      </a: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7" marR="68577" marT="34302" marB="34302" vert="horz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7" marR="68577" marT="34302" marB="34302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7" marR="68577" marT="34302" marB="34302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7" marR="68577" marT="34302" marB="34302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0787"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y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=</a:t>
                      </a: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9</a:t>
                      </a: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x</a:t>
                      </a:r>
                      <a:r>
                        <a:rPr kumimoji="0" lang="zh-CN" altLang="zh-CN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+</a:t>
                      </a: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6</a:t>
                      </a:r>
                      <a:r>
                        <a:rPr kumimoji="0" lang="zh-CN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x</a:t>
                      </a:r>
                      <a:r>
                        <a:rPr kumimoji="0" lang="zh-CN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-5</a:t>
                      </a:r>
                      <a:endParaRPr kumimoji="0" lang="en-US" altLang="zh-CN" sz="2400" b="1" i="0" u="none" strike="noStrike" cap="none" normalizeH="0" baseline="30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7" marR="68577" marT="34302" marB="34302" vert="horz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7" marR="68577" marT="34302" marB="34302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7" marR="68577" marT="34302" marB="34302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7" marR="68577" marT="34302" marB="34302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 Box 50"/>
          <p:cNvSpPr txBox="1"/>
          <p:nvPr/>
        </p:nvSpPr>
        <p:spPr>
          <a:xfrm>
            <a:off x="3373438" y="2330450"/>
            <a:ext cx="1200150" cy="4619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(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1</a:t>
            </a: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,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1</a:t>
            </a: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)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8" name="Text Box 51"/>
          <p:cNvSpPr txBox="1"/>
          <p:nvPr/>
        </p:nvSpPr>
        <p:spPr>
          <a:xfrm>
            <a:off x="5056188" y="2363788"/>
            <a:ext cx="1085850" cy="4619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=1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9" name="Text Box 52"/>
          <p:cNvSpPr txBox="1"/>
          <p:nvPr/>
        </p:nvSpPr>
        <p:spPr>
          <a:xfrm>
            <a:off x="6711950" y="2386013"/>
            <a:ext cx="13938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最大值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1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仿宋" panose="02010609060101010101" pitchFamily="49" charset="-122"/>
            </a:endParaRPr>
          </a:p>
        </p:txBody>
      </p:sp>
      <p:sp>
        <p:nvSpPr>
          <p:cNvPr id="10" name="Text Box 53"/>
          <p:cNvSpPr txBox="1"/>
          <p:nvPr/>
        </p:nvSpPr>
        <p:spPr>
          <a:xfrm>
            <a:off x="3349625" y="3105150"/>
            <a:ext cx="120015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(0,-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1</a:t>
            </a: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)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11" name="Text Box 54"/>
          <p:cNvSpPr txBox="1"/>
          <p:nvPr/>
        </p:nvSpPr>
        <p:spPr>
          <a:xfrm>
            <a:off x="5056188" y="3186113"/>
            <a:ext cx="1085850" cy="4619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y</a:t>
            </a: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轴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仿宋" panose="02010609060101010101" pitchFamily="49" charset="-122"/>
            </a:endParaRPr>
          </a:p>
        </p:txBody>
      </p:sp>
      <p:sp>
        <p:nvSpPr>
          <p:cNvPr id="12" name="Text Box 55"/>
          <p:cNvSpPr txBox="1"/>
          <p:nvPr/>
        </p:nvSpPr>
        <p:spPr>
          <a:xfrm>
            <a:off x="6680200" y="3136900"/>
            <a:ext cx="14255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最大值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-1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仿宋" panose="02010609060101010101" pitchFamily="49" charset="-122"/>
            </a:endParaRPr>
          </a:p>
        </p:txBody>
      </p:sp>
      <p:sp>
        <p:nvSpPr>
          <p:cNvPr id="15" name="Text Box 58"/>
          <p:cNvSpPr txBox="1"/>
          <p:nvPr/>
        </p:nvSpPr>
        <p:spPr>
          <a:xfrm>
            <a:off x="6594475" y="3960813"/>
            <a:ext cx="1449388" cy="4619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最小值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-6</a:t>
            </a:r>
            <a:endParaRPr lang="zh-CN" altLang="zh-CN" sz="2400" b="1">
              <a:solidFill>
                <a:srgbClr val="FF0000"/>
              </a:solidFill>
              <a:latin typeface="Times New Roman" panose="02020603050405020304" pitchFamily="18" charset="0"/>
              <a:ea typeface="仿宋" panose="02010609060101010101" pitchFamily="49" charset="-122"/>
            </a:endParaRPr>
          </a:p>
        </p:txBody>
      </p:sp>
      <p:grpSp>
        <p:nvGrpSpPr>
          <p:cNvPr id="2" name="组合 17"/>
          <p:cNvGrpSpPr/>
          <p:nvPr/>
        </p:nvGrpSpPr>
        <p:grpSpPr>
          <a:xfrm>
            <a:off x="3351213" y="3948113"/>
            <a:ext cx="1200150" cy="439737"/>
            <a:chOff x="3334280" y="4059369"/>
            <a:chExt cx="1600200" cy="587434"/>
          </a:xfrm>
        </p:grpSpPr>
        <p:sp>
          <p:nvSpPr>
            <p:cNvPr id="50212" name="Text Box 56"/>
            <p:cNvSpPr txBox="1"/>
            <p:nvPr/>
          </p:nvSpPr>
          <p:spPr>
            <a:xfrm>
              <a:off x="3334280" y="4059369"/>
              <a:ext cx="1600200" cy="5550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sz="2100" b="1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(</a:t>
              </a:r>
              <a:r>
                <a:rPr lang="en-US" altLang="zh-CN" sz="2100" b="1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      </a:t>
              </a:r>
              <a:r>
                <a:rPr lang="zh-CN" altLang="zh-CN" sz="2100" b="1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,</a:t>
              </a:r>
              <a:r>
                <a:rPr lang="en-US" altLang="zh-CN" sz="2100" b="1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-6</a:t>
              </a:r>
              <a:r>
                <a:rPr lang="zh-CN" altLang="zh-CN" sz="2100" b="1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)</a:t>
              </a:r>
              <a:endParaRPr lang="zh-CN" altLang="zh-CN" sz="21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aphicFrame>
          <p:nvGraphicFramePr>
            <p:cNvPr id="50213" name="Object 40"/>
            <p:cNvGraphicFramePr/>
            <p:nvPr/>
          </p:nvGraphicFramePr>
          <p:xfrm>
            <a:off x="3679239" y="4059369"/>
            <a:ext cx="360040" cy="5874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1" name="" r:id="rId1" imgW="243840" imgH="397510" progId="Equation.DSMT4">
                    <p:embed/>
                  </p:oleObj>
                </mc:Choice>
                <mc:Fallback>
                  <p:oleObj name="" r:id="rId1" imgW="243840" imgH="397510" progId="Equation.DSMT4">
                    <p:embed/>
                    <p:pic>
                      <p:nvPicPr>
                        <p:cNvPr id="0" name="图片 3100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679239" y="4059369"/>
                          <a:ext cx="360040" cy="58743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组合 16"/>
          <p:cNvGrpSpPr/>
          <p:nvPr/>
        </p:nvGrpSpPr>
        <p:grpSpPr>
          <a:xfrm>
            <a:off x="4625975" y="3914775"/>
            <a:ext cx="1589088" cy="485775"/>
            <a:chOff x="5212408" y="4003124"/>
            <a:chExt cx="2118182" cy="647065"/>
          </a:xfrm>
        </p:grpSpPr>
        <p:sp>
          <p:nvSpPr>
            <p:cNvPr id="50215" name="Text Box 57"/>
            <p:cNvSpPr txBox="1"/>
            <p:nvPr/>
          </p:nvSpPr>
          <p:spPr>
            <a:xfrm>
              <a:off x="5212408" y="4020464"/>
              <a:ext cx="1944692" cy="6149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ea typeface="仿宋" panose="02010609060101010101" pitchFamily="49" charset="-122"/>
                </a:rPr>
                <a:t>直线</a:t>
              </a:r>
              <a:r>
                <a:rPr lang="zh-CN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仿宋" panose="02010609060101010101" pitchFamily="49" charset="-122"/>
                </a:rPr>
                <a:t>x</a:t>
              </a:r>
              <a:r>
                <a:rPr lang="zh-CN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ea typeface="仿宋" panose="02010609060101010101" pitchFamily="49" charset="-122"/>
                </a:rPr>
                <a:t>=</a:t>
              </a:r>
              <a:endPara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endParaRPr>
            </a:p>
          </p:txBody>
        </p:sp>
        <p:graphicFrame>
          <p:nvGraphicFramePr>
            <p:cNvPr id="50216" name="Object 41"/>
            <p:cNvGraphicFramePr/>
            <p:nvPr/>
          </p:nvGraphicFramePr>
          <p:xfrm>
            <a:off x="6859420" y="4003124"/>
            <a:ext cx="471170" cy="6470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2" name="" r:id="rId3" imgW="243840" imgH="397510" progId="Equation.DSMT4">
                    <p:embed/>
                  </p:oleObj>
                </mc:Choice>
                <mc:Fallback>
                  <p:oleObj name="" r:id="rId3" imgW="243840" imgH="397510" progId="Equation.DSMT4">
                    <p:embed/>
                    <p:pic>
                      <p:nvPicPr>
                        <p:cNvPr id="0" name="图片 3101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6859420" y="4003124"/>
                          <a:ext cx="471170" cy="64706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0217" name="文本框 3"/>
          <p:cNvSpPr txBox="1"/>
          <p:nvPr/>
        </p:nvSpPr>
        <p:spPr>
          <a:xfrm>
            <a:off x="1566863" y="909638"/>
            <a:ext cx="2312987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填一填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.</a:t>
            </a:r>
            <a:endParaRPr lang="zh-CN" altLang="en-US" sz="2800" b="1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50218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巩固练习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0219" name="矩形 22"/>
          <p:cNvSpPr/>
          <p:nvPr/>
        </p:nvSpPr>
        <p:spPr>
          <a:xfrm>
            <a:off x="1154113" y="898525"/>
            <a:ext cx="1435100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2. </a:t>
            </a:r>
            <a:endParaRPr lang="zh-CN" altLang="en-US" sz="280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pic>
        <p:nvPicPr>
          <p:cNvPr id="24" name="Picture 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2" t="6828" r="14489"/>
          <a:stretch>
            <a:fillRect/>
          </a:stretch>
        </p:blipFill>
        <p:spPr bwMode="auto">
          <a:xfrm>
            <a:off x="469017" y="814831"/>
            <a:ext cx="684530" cy="68927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1" name="文本框 6151"/>
          <p:cNvSpPr txBox="1"/>
          <p:nvPr/>
        </p:nvSpPr>
        <p:spPr>
          <a:xfrm>
            <a:off x="3587750" y="604838"/>
            <a:ext cx="4516438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二次函数字母系数与图象的关系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1202" name="文本框 24"/>
          <p:cNvSpPr txBox="1"/>
          <p:nvPr/>
        </p:nvSpPr>
        <p:spPr>
          <a:xfrm>
            <a:off x="552450" y="1265238"/>
            <a:ext cx="7972425" cy="10541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    一次函数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kx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的图象如下图所示，请根据一次函数图象的性质填空：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" name="组合 40"/>
          <p:cNvGrpSpPr/>
          <p:nvPr/>
        </p:nvGrpSpPr>
        <p:grpSpPr>
          <a:xfrm>
            <a:off x="1655763" y="2300288"/>
            <a:ext cx="5646737" cy="2392362"/>
            <a:chOff x="1078" y="4330"/>
            <a:chExt cx="11854" cy="5020"/>
          </a:xfrm>
        </p:grpSpPr>
        <p:grpSp>
          <p:nvGrpSpPr>
            <p:cNvPr id="51204" name="组合 35"/>
            <p:cNvGrpSpPr/>
            <p:nvPr/>
          </p:nvGrpSpPr>
          <p:grpSpPr>
            <a:xfrm>
              <a:off x="1078" y="4330"/>
              <a:ext cx="5051" cy="5020"/>
              <a:chOff x="1078" y="4330"/>
              <a:chExt cx="5051" cy="5020"/>
            </a:xfrm>
          </p:grpSpPr>
          <p:grpSp>
            <p:nvGrpSpPr>
              <p:cNvPr id="51205" name="组合 17"/>
              <p:cNvGrpSpPr/>
              <p:nvPr/>
            </p:nvGrpSpPr>
            <p:grpSpPr>
              <a:xfrm>
                <a:off x="1078" y="4330"/>
                <a:ext cx="5051" cy="4758"/>
                <a:chOff x="683568" y="2391271"/>
                <a:chExt cx="3208485" cy="3022671"/>
              </a:xfrm>
            </p:grpSpPr>
            <p:cxnSp>
              <p:nvCxnSpPr>
                <p:cNvPr id="51206" name="直接箭头连接符 11"/>
                <p:cNvCxnSpPr/>
                <p:nvPr/>
              </p:nvCxnSpPr>
              <p:spPr>
                <a:xfrm>
                  <a:off x="683568" y="4581128"/>
                  <a:ext cx="2880320" cy="0"/>
                </a:xfrm>
                <a:prstGeom prst="straightConnector1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</p:cxnSp>
            <p:cxnSp>
              <p:nvCxnSpPr>
                <p:cNvPr id="51207" name="直接箭头连接符 13"/>
                <p:cNvCxnSpPr/>
                <p:nvPr/>
              </p:nvCxnSpPr>
              <p:spPr>
                <a:xfrm flipH="1" flipV="1">
                  <a:off x="1691680" y="2677638"/>
                  <a:ext cx="0" cy="2736304"/>
                </a:xfrm>
                <a:prstGeom prst="straightConnector1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</p:cxnSp>
            <p:sp>
              <p:nvSpPr>
                <p:cNvPr id="51208" name="TextBox 14"/>
                <p:cNvSpPr txBox="1"/>
                <p:nvPr/>
              </p:nvSpPr>
              <p:spPr>
                <a:xfrm>
                  <a:off x="3491880" y="4437113"/>
                  <a:ext cx="400173" cy="4924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r>
                    <a:rPr lang="en-US" altLang="zh-CN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1209" name="TextBox 15"/>
                <p:cNvSpPr txBox="1"/>
                <p:nvPr/>
              </p:nvSpPr>
              <p:spPr>
                <a:xfrm>
                  <a:off x="1281117" y="2391271"/>
                  <a:ext cx="383077" cy="4924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r>
                    <a:rPr lang="en-US" altLang="zh-CN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1210" name="TextBox 16"/>
                <p:cNvSpPr txBox="1"/>
                <p:nvPr/>
              </p:nvSpPr>
              <p:spPr>
                <a:xfrm>
                  <a:off x="1319359" y="4543313"/>
                  <a:ext cx="468586" cy="4924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r>
                    <a:rPr lang="en-US" altLang="zh-CN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O</a:t>
                  </a:r>
                  <a:endPara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51211" name="组合 34"/>
              <p:cNvGrpSpPr/>
              <p:nvPr/>
            </p:nvGrpSpPr>
            <p:grpSpPr>
              <a:xfrm>
                <a:off x="2098" y="5400"/>
                <a:ext cx="2937" cy="3950"/>
                <a:chOff x="2098" y="5400"/>
                <a:chExt cx="2937" cy="3950"/>
              </a:xfrm>
            </p:grpSpPr>
            <p:cxnSp>
              <p:nvCxnSpPr>
                <p:cNvPr id="26" name="直接连接符 25"/>
                <p:cNvCxnSpPr/>
                <p:nvPr/>
              </p:nvCxnSpPr>
              <p:spPr>
                <a:xfrm>
                  <a:off x="2098" y="5400"/>
                  <a:ext cx="1590" cy="3175"/>
                </a:xfrm>
                <a:prstGeom prst="line">
                  <a:avLst/>
                </a:prstGeom>
                <a:ln w="19050">
                  <a:solidFill>
                    <a:srgbClr val="149494"/>
                  </a:solidFill>
                  <a:headEnd type="none" w="med" len="med"/>
                  <a:tailEnd type="none" w="med" len="med"/>
                </a:ln>
              </p:spPr>
              <p:style>
                <a:lnRef idx="1">
                  <a:schemeClr val="accent2"/>
                </a:lnRef>
                <a:fillRef idx="0">
                  <a:schemeClr val="accent2"/>
                </a:fillRef>
                <a:effectRef idx="0">
                  <a:schemeClr val="accent2"/>
                </a:effectRef>
                <a:fontRef idx="minor">
                  <a:schemeClr val="tx1"/>
                </a:fontRef>
              </p:style>
            </p:cxnSp>
            <p:sp>
              <p:nvSpPr>
                <p:cNvPr id="51213" name="文本框 27"/>
                <p:cNvSpPr txBox="1"/>
                <p:nvPr/>
              </p:nvSpPr>
              <p:spPr>
                <a:xfrm>
                  <a:off x="2891" y="8575"/>
                  <a:ext cx="2144" cy="77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r>
                    <a:rPr lang="en-US" altLang="zh-CN" b="1" i="1">
                      <a:latin typeface="Times New Roman" panose="02020603050405020304" pitchFamily="18" charset="0"/>
                      <a:ea typeface="黑体" panose="02010609060101010101" pitchFamily="49" charset="-122"/>
                      <a:sym typeface="Arial" panose="020B0604020202020204" pitchFamily="34" charset="0"/>
                    </a:rPr>
                    <a:t>y</a:t>
                  </a:r>
                  <a:r>
                    <a:rPr lang="en-US" altLang="zh-CN" b="1">
                      <a:latin typeface="黑体" panose="02010609060101010101" pitchFamily="49" charset="-122"/>
                      <a:ea typeface="黑体" panose="02010609060101010101" pitchFamily="49" charset="-122"/>
                      <a:sym typeface="Arial" panose="020B0604020202020204" pitchFamily="34" charset="0"/>
                    </a:rPr>
                    <a:t>=</a:t>
                  </a:r>
                  <a:r>
                    <a:rPr lang="en-US" altLang="zh-CN" b="1" i="1">
                      <a:latin typeface="Times New Roman" panose="02020603050405020304" pitchFamily="18" charset="0"/>
                      <a:ea typeface="黑体" panose="02010609060101010101" pitchFamily="49" charset="-122"/>
                      <a:sym typeface="Arial" panose="020B0604020202020204" pitchFamily="34" charset="0"/>
                    </a:rPr>
                    <a:t>k</a:t>
                  </a:r>
                  <a:r>
                    <a:rPr lang="en-US" altLang="zh-CN" b="1" baseline="-25000">
                      <a:latin typeface="Times New Roman" panose="02020603050405020304" pitchFamily="18" charset="0"/>
                      <a:ea typeface="黑体" panose="02010609060101010101" pitchFamily="49" charset="-122"/>
                      <a:sym typeface="Arial" panose="020B0604020202020204" pitchFamily="34" charset="0"/>
                    </a:rPr>
                    <a:t>1</a:t>
                  </a:r>
                  <a:r>
                    <a:rPr lang="en-US" altLang="zh-CN" b="1" i="1">
                      <a:latin typeface="Times New Roman" panose="02020603050405020304" pitchFamily="18" charset="0"/>
                      <a:ea typeface="黑体" panose="02010609060101010101" pitchFamily="49" charset="-122"/>
                      <a:sym typeface="Arial" panose="020B0604020202020204" pitchFamily="34" charset="0"/>
                    </a:rPr>
                    <a:t>x</a:t>
                  </a:r>
                  <a:r>
                    <a:rPr lang="en-US" altLang="zh-CN" b="1">
                      <a:latin typeface="黑体" panose="02010609060101010101" pitchFamily="49" charset="-122"/>
                      <a:ea typeface="黑体" panose="02010609060101010101" pitchFamily="49" charset="-122"/>
                      <a:sym typeface="Arial" panose="020B0604020202020204" pitchFamily="34" charset="0"/>
                    </a:rPr>
                    <a:t>+</a:t>
                  </a:r>
                  <a:r>
                    <a:rPr lang="en-US" altLang="zh-CN" b="1" i="1">
                      <a:latin typeface="Times New Roman" panose="02020603050405020304" pitchFamily="18" charset="0"/>
                      <a:ea typeface="黑体" panose="02010609060101010101" pitchFamily="49" charset="-122"/>
                      <a:sym typeface="Arial" panose="020B0604020202020204" pitchFamily="34" charset="0"/>
                    </a:rPr>
                    <a:t>b</a:t>
                  </a:r>
                  <a:r>
                    <a:rPr lang="en-US" altLang="zh-CN" b="1" baseline="-25000">
                      <a:latin typeface="Times New Roman" panose="02020603050405020304" pitchFamily="18" charset="0"/>
                      <a:ea typeface="黑体" panose="02010609060101010101" pitchFamily="49" charset="-122"/>
                      <a:sym typeface="Arial" panose="020B0604020202020204" pitchFamily="34" charset="0"/>
                    </a:rPr>
                    <a:t>1</a:t>
                  </a:r>
                  <a:endParaRPr lang="zh-CN" altLang="en-US" b="1" baseline="-250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51214" name="组合 36"/>
            <p:cNvGrpSpPr/>
            <p:nvPr/>
          </p:nvGrpSpPr>
          <p:grpSpPr>
            <a:xfrm>
              <a:off x="6746" y="4370"/>
              <a:ext cx="6186" cy="4758"/>
              <a:chOff x="6746" y="4370"/>
              <a:chExt cx="6186" cy="4758"/>
            </a:xfrm>
          </p:grpSpPr>
          <p:grpSp>
            <p:nvGrpSpPr>
              <p:cNvPr id="51215" name="组合 17"/>
              <p:cNvGrpSpPr/>
              <p:nvPr/>
            </p:nvGrpSpPr>
            <p:grpSpPr>
              <a:xfrm>
                <a:off x="7881" y="4370"/>
                <a:ext cx="5051" cy="4758"/>
                <a:chOff x="683568" y="2391271"/>
                <a:chExt cx="3208485" cy="3022671"/>
              </a:xfrm>
            </p:grpSpPr>
            <p:cxnSp>
              <p:nvCxnSpPr>
                <p:cNvPr id="51216" name="直接箭头连接符 26"/>
                <p:cNvCxnSpPr/>
                <p:nvPr/>
              </p:nvCxnSpPr>
              <p:spPr>
                <a:xfrm>
                  <a:off x="683568" y="4581128"/>
                  <a:ext cx="2880320" cy="0"/>
                </a:xfrm>
                <a:prstGeom prst="straightConnector1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</p:cxnSp>
            <p:cxnSp>
              <p:nvCxnSpPr>
                <p:cNvPr id="51217" name="直接箭头连接符 27"/>
                <p:cNvCxnSpPr/>
                <p:nvPr/>
              </p:nvCxnSpPr>
              <p:spPr>
                <a:xfrm flipH="1" flipV="1">
                  <a:off x="1691680" y="2677638"/>
                  <a:ext cx="0" cy="2736304"/>
                </a:xfrm>
                <a:prstGeom prst="straightConnector1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</p:cxnSp>
            <p:sp>
              <p:nvSpPr>
                <p:cNvPr id="51218" name="TextBox 28"/>
                <p:cNvSpPr txBox="1"/>
                <p:nvPr/>
              </p:nvSpPr>
              <p:spPr>
                <a:xfrm>
                  <a:off x="3491880" y="4437113"/>
                  <a:ext cx="400173" cy="4924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r>
                    <a:rPr lang="en-US" altLang="zh-CN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zh-CN" altLang="en-US" b="1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1219" name="TextBox 29"/>
                <p:cNvSpPr txBox="1"/>
                <p:nvPr/>
              </p:nvSpPr>
              <p:spPr>
                <a:xfrm>
                  <a:off x="1281117" y="2391271"/>
                  <a:ext cx="383077" cy="4924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r>
                    <a:rPr lang="en-US" altLang="zh-CN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zh-CN" altLang="en-US" b="1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1220" name="TextBox 30"/>
                <p:cNvSpPr txBox="1"/>
                <p:nvPr/>
              </p:nvSpPr>
              <p:spPr>
                <a:xfrm>
                  <a:off x="1309834" y="4510287"/>
                  <a:ext cx="468586" cy="4924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r>
                    <a:rPr lang="en-US" altLang="zh-CN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O</a:t>
                  </a:r>
                  <a:endPara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cxnSp>
            <p:nvCxnSpPr>
              <p:cNvPr id="27" name="直接连接符 26"/>
              <p:cNvCxnSpPr/>
              <p:nvPr/>
            </p:nvCxnSpPr>
            <p:spPr>
              <a:xfrm flipH="1">
                <a:off x="9013" y="6196"/>
                <a:ext cx="2156" cy="2789"/>
              </a:xfrm>
              <a:prstGeom prst="line">
                <a:avLst/>
              </a:prstGeom>
              <a:ln w="19050">
                <a:solidFill>
                  <a:srgbClr val="149494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51222" name="文本框 28"/>
              <p:cNvSpPr txBox="1"/>
              <p:nvPr/>
            </p:nvSpPr>
            <p:spPr>
              <a:xfrm>
                <a:off x="9602" y="8160"/>
                <a:ext cx="2144" cy="77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b="1" i="1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y</a:t>
                </a:r>
                <a:r>
                  <a:rPr lang="en-US" altLang="zh-CN" b="1">
                    <a:latin typeface="黑体" panose="02010609060101010101" pitchFamily="49" charset="-122"/>
                    <a:ea typeface="黑体" panose="02010609060101010101" pitchFamily="49" charset="-122"/>
                    <a:sym typeface="宋体" panose="02010600030101010101" pitchFamily="2" charset="-122"/>
                  </a:rPr>
                  <a:t>=</a:t>
                </a:r>
                <a:r>
                  <a:rPr lang="en-US" altLang="zh-CN" b="1" i="1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k</a:t>
                </a:r>
                <a:r>
                  <a:rPr lang="en-US" altLang="zh-CN" b="1" baseline="-250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2</a:t>
                </a:r>
                <a:r>
                  <a:rPr lang="en-US" altLang="zh-CN" b="1" i="1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x</a:t>
                </a:r>
                <a:r>
                  <a:rPr lang="en-US" altLang="zh-CN" b="1">
                    <a:latin typeface="黑体" panose="02010609060101010101" pitchFamily="49" charset="-122"/>
                    <a:ea typeface="黑体" panose="02010609060101010101" pitchFamily="49" charset="-122"/>
                    <a:sym typeface="宋体" panose="02010600030101010101" pitchFamily="2" charset="-122"/>
                  </a:rPr>
                  <a:t>+</a:t>
                </a:r>
                <a:r>
                  <a:rPr lang="en-US" altLang="zh-CN" b="1" i="1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b</a:t>
                </a:r>
                <a:r>
                  <a:rPr lang="en-US" altLang="zh-CN" b="1" baseline="-250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2</a:t>
                </a:r>
                <a:endParaRPr lang="zh-CN" altLang="en-US" b="1" baseline="-250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45" name="直接连接符 44"/>
              <p:cNvCxnSpPr/>
              <p:nvPr/>
            </p:nvCxnSpPr>
            <p:spPr>
              <a:xfrm flipH="1">
                <a:off x="7993" y="5516"/>
                <a:ext cx="2156" cy="2786"/>
              </a:xfrm>
              <a:prstGeom prst="line">
                <a:avLst/>
              </a:prstGeom>
              <a:ln w="19050">
                <a:solidFill>
                  <a:srgbClr val="149494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51224" name="文本框 45"/>
              <p:cNvSpPr txBox="1"/>
              <p:nvPr/>
            </p:nvSpPr>
            <p:spPr>
              <a:xfrm>
                <a:off x="6746" y="8127"/>
                <a:ext cx="2144" cy="77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b="1" i="1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y</a:t>
                </a:r>
                <a:r>
                  <a:rPr lang="en-US" altLang="zh-CN" b="1">
                    <a:latin typeface="黑体" panose="02010609060101010101" pitchFamily="49" charset="-122"/>
                    <a:ea typeface="黑体" panose="02010609060101010101" pitchFamily="49" charset="-122"/>
                    <a:sym typeface="宋体" panose="02010600030101010101" pitchFamily="2" charset="-122"/>
                  </a:rPr>
                  <a:t>=</a:t>
                </a:r>
                <a:r>
                  <a:rPr lang="en-US" altLang="zh-CN" b="1" i="1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k</a:t>
                </a:r>
                <a:r>
                  <a:rPr lang="en-US" altLang="zh-CN" b="1" baseline="-250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3</a:t>
                </a:r>
                <a:r>
                  <a:rPr lang="en-US" altLang="zh-CN" b="1" i="1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x</a:t>
                </a:r>
                <a:r>
                  <a:rPr lang="en-US" altLang="zh-CN" b="1">
                    <a:latin typeface="黑体" panose="02010609060101010101" pitchFamily="49" charset="-122"/>
                    <a:ea typeface="黑体" panose="02010609060101010101" pitchFamily="49" charset="-122"/>
                    <a:sym typeface="宋体" panose="02010600030101010101" pitchFamily="2" charset="-122"/>
                  </a:rPr>
                  <a:t>+</a:t>
                </a:r>
                <a:r>
                  <a:rPr lang="en-US" altLang="zh-CN" b="1" i="1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b</a:t>
                </a:r>
                <a:r>
                  <a:rPr lang="en-US" altLang="zh-CN" b="1" baseline="-250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3</a:t>
                </a:r>
                <a:endParaRPr lang="zh-CN" altLang="en-US" b="1" baseline="-250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9" name="组合 37"/>
          <p:cNvGrpSpPr/>
          <p:nvPr/>
        </p:nvGrpSpPr>
        <p:grpSpPr>
          <a:xfrm>
            <a:off x="2843213" y="2701925"/>
            <a:ext cx="1004887" cy="909638"/>
            <a:chOff x="3571" y="5173"/>
            <a:chExt cx="2108" cy="1910"/>
          </a:xfrm>
        </p:grpSpPr>
        <p:sp>
          <p:nvSpPr>
            <p:cNvPr id="51226" name="文本框 29"/>
            <p:cNvSpPr txBox="1"/>
            <p:nvPr/>
          </p:nvSpPr>
          <p:spPr>
            <a:xfrm>
              <a:off x="3685" y="5173"/>
              <a:ext cx="1994" cy="77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k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1 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___ 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1227" name="文本框 30"/>
            <p:cNvSpPr txBox="1"/>
            <p:nvPr/>
          </p:nvSpPr>
          <p:spPr>
            <a:xfrm>
              <a:off x="3571" y="6307"/>
              <a:ext cx="1994" cy="77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b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1 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___ 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0" name="组合 38"/>
          <p:cNvGrpSpPr/>
          <p:nvPr/>
        </p:nvGrpSpPr>
        <p:grpSpPr>
          <a:xfrm>
            <a:off x="6354763" y="2593975"/>
            <a:ext cx="949325" cy="963613"/>
            <a:chOff x="10942" y="4947"/>
            <a:chExt cx="1994" cy="2023"/>
          </a:xfrm>
        </p:grpSpPr>
        <p:sp>
          <p:nvSpPr>
            <p:cNvPr id="51229" name="文本框 32"/>
            <p:cNvSpPr txBox="1"/>
            <p:nvPr/>
          </p:nvSpPr>
          <p:spPr>
            <a:xfrm>
              <a:off x="10942" y="4947"/>
              <a:ext cx="1994" cy="77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k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2 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___ 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1230" name="文本框 33"/>
            <p:cNvSpPr txBox="1"/>
            <p:nvPr/>
          </p:nvSpPr>
          <p:spPr>
            <a:xfrm>
              <a:off x="10942" y="6194"/>
              <a:ext cx="1994" cy="77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b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2 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___ 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4640263" y="2689225"/>
            <a:ext cx="295275" cy="3698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＞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113088" y="3241675"/>
            <a:ext cx="296862" cy="3698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＞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678613" y="3189288"/>
            <a:ext cx="295275" cy="3698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＜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1" name="组合 46"/>
          <p:cNvGrpSpPr/>
          <p:nvPr/>
        </p:nvGrpSpPr>
        <p:grpSpPr>
          <a:xfrm>
            <a:off x="4302125" y="2701925"/>
            <a:ext cx="1003300" cy="909638"/>
            <a:chOff x="3571" y="5173"/>
            <a:chExt cx="2108" cy="1910"/>
          </a:xfrm>
        </p:grpSpPr>
        <p:sp>
          <p:nvSpPr>
            <p:cNvPr id="51235" name="文本框 47"/>
            <p:cNvSpPr txBox="1"/>
            <p:nvPr/>
          </p:nvSpPr>
          <p:spPr>
            <a:xfrm>
              <a:off x="3685" y="5173"/>
              <a:ext cx="1994" cy="77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k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3 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___ 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1236" name="文本框 48"/>
            <p:cNvSpPr txBox="1"/>
            <p:nvPr/>
          </p:nvSpPr>
          <p:spPr>
            <a:xfrm>
              <a:off x="3571" y="6307"/>
              <a:ext cx="1994" cy="77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b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3 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___ 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3152775" y="2689225"/>
            <a:ext cx="296863" cy="3698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＜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4625975" y="3292475"/>
            <a:ext cx="296863" cy="3698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＞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239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51240" name="组合 18"/>
          <p:cNvGrpSpPr/>
          <p:nvPr/>
        </p:nvGrpSpPr>
        <p:grpSpPr>
          <a:xfrm>
            <a:off x="1538288" y="649288"/>
            <a:ext cx="1712912" cy="428625"/>
            <a:chOff x="2056130" y="684067"/>
            <a:chExt cx="2021840" cy="485831"/>
          </a:xfrm>
        </p:grpSpPr>
        <p:sp>
          <p:nvSpPr>
            <p:cNvPr id="48" name="圆角矩形 47"/>
            <p:cNvSpPr/>
            <p:nvPr/>
          </p:nvSpPr>
          <p:spPr>
            <a:xfrm>
              <a:off x="2213530" y="684067"/>
              <a:ext cx="1864440" cy="453442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1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1242" name="矩形 1"/>
            <p:cNvSpPr/>
            <p:nvPr/>
          </p:nvSpPr>
          <p:spPr>
            <a:xfrm>
              <a:off x="2056130" y="731692"/>
              <a:ext cx="2021840" cy="4382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lnSpc>
                  <a:spcPct val="80000"/>
                </a:lnSpc>
              </a:pPr>
              <a:r>
                <a:rPr lang="zh-CN" altLang="en-US" sz="240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知识点 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6632575" y="2592388"/>
            <a:ext cx="296863" cy="3698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＞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2" grpId="0"/>
      <p:bldP spid="44" grpId="0"/>
      <p:bldP spid="50" grpId="0"/>
      <p:bldP spid="51" grpId="0"/>
      <p:bldP spid="5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2225" name="组合 2"/>
          <p:cNvGrpSpPr/>
          <p:nvPr/>
        </p:nvGrpSpPr>
        <p:grpSpPr>
          <a:xfrm>
            <a:off x="2822575" y="1497013"/>
            <a:ext cx="2682875" cy="2362200"/>
            <a:chOff x="348" y="2904"/>
            <a:chExt cx="5684" cy="5175"/>
          </a:xfrm>
        </p:grpSpPr>
        <p:grpSp>
          <p:nvGrpSpPr>
            <p:cNvPr id="52226" name="组合 21"/>
            <p:cNvGrpSpPr/>
            <p:nvPr/>
          </p:nvGrpSpPr>
          <p:grpSpPr>
            <a:xfrm>
              <a:off x="348" y="3322"/>
              <a:ext cx="5684" cy="4757"/>
              <a:chOff x="220060" y="2391271"/>
              <a:chExt cx="3610374" cy="3022671"/>
            </a:xfrm>
          </p:grpSpPr>
          <p:sp>
            <p:nvSpPr>
              <p:cNvPr id="19" name="任意多边形 18"/>
              <p:cNvSpPr/>
              <p:nvPr/>
            </p:nvSpPr>
            <p:spPr bwMode="auto">
              <a:xfrm>
                <a:off x="1106632" y="2717910"/>
                <a:ext cx="1890639" cy="2450736"/>
              </a:xfrm>
              <a:custGeom>
                <a:avLst/>
                <a:gdLst>
                  <a:gd name="connsiteX0" fmla="*/ 0 w 1891430"/>
                  <a:gd name="connsiteY0" fmla="*/ 0 h 2453014"/>
                  <a:gd name="connsiteX1" fmla="*/ 1014608 w 1891430"/>
                  <a:gd name="connsiteY1" fmla="*/ 2442576 h 2453014"/>
                  <a:gd name="connsiteX2" fmla="*/ 1891430 w 1891430"/>
                  <a:gd name="connsiteY2" fmla="*/ 62630 h 2453014"/>
                  <a:gd name="connsiteX3" fmla="*/ 1891430 w 1891430"/>
                  <a:gd name="connsiteY3" fmla="*/ 62630 h 24530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891430" h="2453014">
                    <a:moveTo>
                      <a:pt x="0" y="0"/>
                    </a:moveTo>
                    <a:cubicBezTo>
                      <a:pt x="349685" y="1216069"/>
                      <a:pt x="699370" y="2432138"/>
                      <a:pt x="1014608" y="2442576"/>
                    </a:cubicBezTo>
                    <a:cubicBezTo>
                      <a:pt x="1329846" y="2453014"/>
                      <a:pt x="1891430" y="62630"/>
                      <a:pt x="1891430" y="62630"/>
                    </a:cubicBezTo>
                    <a:lnTo>
                      <a:pt x="1891430" y="62630"/>
                    </a:lnTo>
                  </a:path>
                </a:pathLst>
              </a:custGeom>
              <a:noFill/>
              <a:ln w="25400" cap="flat" cmpd="sng" algn="ctr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>
                  <a:defRPr/>
                </a:pPr>
                <a:endParaRPr lang="zh-CN" altLang="en-US" sz="1350" b="1" strike="noStrike" noProof="1"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52228" name="组合 17"/>
              <p:cNvGrpSpPr/>
              <p:nvPr/>
            </p:nvGrpSpPr>
            <p:grpSpPr>
              <a:xfrm>
                <a:off x="683568" y="2391271"/>
                <a:ext cx="3146866" cy="3022671"/>
                <a:chOff x="683568" y="2391271"/>
                <a:chExt cx="3146866" cy="3022671"/>
              </a:xfrm>
            </p:grpSpPr>
            <p:cxnSp>
              <p:nvCxnSpPr>
                <p:cNvPr id="52229" name="直接箭头连接符 11"/>
                <p:cNvCxnSpPr/>
                <p:nvPr/>
              </p:nvCxnSpPr>
              <p:spPr>
                <a:xfrm>
                  <a:off x="683568" y="4581128"/>
                  <a:ext cx="2880320" cy="0"/>
                </a:xfrm>
                <a:prstGeom prst="straightConnector1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</p:cxnSp>
            <p:cxnSp>
              <p:nvCxnSpPr>
                <p:cNvPr id="52230" name="直接箭头连接符 13"/>
                <p:cNvCxnSpPr/>
                <p:nvPr/>
              </p:nvCxnSpPr>
              <p:spPr>
                <a:xfrm flipH="1" flipV="1">
                  <a:off x="1691680" y="2677638"/>
                  <a:ext cx="0" cy="2736304"/>
                </a:xfrm>
                <a:prstGeom prst="straightConnector1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arrow" w="med" len="med"/>
                </a:ln>
              </p:spPr>
            </p:cxnSp>
            <p:sp>
              <p:nvSpPr>
                <p:cNvPr id="52231" name="TextBox 14"/>
                <p:cNvSpPr txBox="1"/>
                <p:nvPr/>
              </p:nvSpPr>
              <p:spPr>
                <a:xfrm>
                  <a:off x="3491880" y="4437112"/>
                  <a:ext cx="338554" cy="51294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r>
                    <a:rPr lang="en-US" altLang="zh-CN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2232" name="TextBox 15"/>
                <p:cNvSpPr txBox="1"/>
                <p:nvPr/>
              </p:nvSpPr>
              <p:spPr>
                <a:xfrm>
                  <a:off x="1281118" y="2391271"/>
                  <a:ext cx="338554" cy="51294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r>
                    <a:rPr lang="en-US" altLang="zh-CN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2233" name="TextBox 16"/>
                <p:cNvSpPr txBox="1"/>
                <p:nvPr/>
              </p:nvSpPr>
              <p:spPr>
                <a:xfrm>
                  <a:off x="1319360" y="4543314"/>
                  <a:ext cx="419774" cy="51294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r>
                    <a:rPr lang="en-US" altLang="zh-CN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O</a:t>
                  </a:r>
                  <a:endPara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cxnSp>
            <p:nvCxnSpPr>
              <p:cNvPr id="52234" name="直接连接符 20"/>
              <p:cNvCxnSpPr/>
              <p:nvPr/>
            </p:nvCxnSpPr>
            <p:spPr>
              <a:xfrm flipH="1" flipV="1">
                <a:off x="2111557" y="2569590"/>
                <a:ext cx="0" cy="2736304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ysDash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2235" name="直接连接符 20"/>
              <p:cNvCxnSpPr/>
              <p:nvPr/>
            </p:nvCxnSpPr>
            <p:spPr>
              <a:xfrm flipH="1" flipV="1">
                <a:off x="1238275" y="2434903"/>
                <a:ext cx="0" cy="2736304"/>
              </a:xfrm>
              <a:prstGeom prst="line">
                <a:avLst/>
              </a:prstGeom>
              <a:ln w="25400" cap="flat" cmpd="sng">
                <a:solidFill>
                  <a:srgbClr val="FF0000"/>
                </a:solidFill>
                <a:prstDash val="sysDash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52236" name="任意多边形 10"/>
              <p:cNvSpPr/>
              <p:nvPr/>
            </p:nvSpPr>
            <p:spPr>
              <a:xfrm>
                <a:off x="220060" y="2468921"/>
                <a:ext cx="1890919" cy="245086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014333" y="2440439"/>
                  </a:cxn>
                  <a:cxn ang="0">
                    <a:pos x="1890919" y="62575"/>
                  </a:cxn>
                  <a:cxn ang="0">
                    <a:pos x="1890919" y="62575"/>
                  </a:cxn>
                </a:cxnLst>
                <a:pathLst>
                  <a:path w="1891430" h="2453014">
                    <a:moveTo>
                      <a:pt x="0" y="0"/>
                    </a:moveTo>
                    <a:cubicBezTo>
                      <a:pt x="349685" y="1216069"/>
                      <a:pt x="699370" y="2432138"/>
                      <a:pt x="1014608" y="2442576"/>
                    </a:cubicBezTo>
                    <a:cubicBezTo>
                      <a:pt x="1329846" y="2453014"/>
                      <a:pt x="1891430" y="62630"/>
                      <a:pt x="1891430" y="62630"/>
                    </a:cubicBezTo>
                  </a:path>
                </a:pathLst>
              </a:custGeom>
              <a:noFill/>
              <a:ln w="25400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aphicFrame>
          <p:nvGraphicFramePr>
            <p:cNvPr id="52237" name="对象 2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3463" y="2907"/>
            <a:ext cx="1687" cy="11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4" name="" r:id="rId1" imgW="624205" imgH="433070" progId="Equation.KSEE3">
                    <p:embed/>
                  </p:oleObj>
                </mc:Choice>
                <mc:Fallback>
                  <p:oleObj name="" r:id="rId1" imgW="624205" imgH="433070" progId="Equation.KSEE3">
                    <p:embed/>
                    <p:pic>
                      <p:nvPicPr>
                        <p:cNvPr id="0" name="图片 3103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463" y="2907"/>
                          <a:ext cx="1687" cy="117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2238" name="对象 2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358" y="2904"/>
            <a:ext cx="1652" cy="11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3" name="" r:id="rId3" imgW="611505" imgH="433070" progId="Equation.KSEE3">
                    <p:embed/>
                  </p:oleObj>
                </mc:Choice>
                <mc:Fallback>
                  <p:oleObj name="" r:id="rId3" imgW="611505" imgH="433070" progId="Equation.KSEE3">
                    <p:embed/>
                    <p:pic>
                      <p:nvPicPr>
                        <p:cNvPr id="0" name="图片 3102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58" y="2904"/>
                          <a:ext cx="1652" cy="117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2239" name="文本框 24"/>
          <p:cNvSpPr txBox="1"/>
          <p:nvPr/>
        </p:nvSpPr>
        <p:spPr>
          <a:xfrm>
            <a:off x="720725" y="530225"/>
            <a:ext cx="8018463" cy="10525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    二次函数             的图象如下图所示，请根据二次函数的性质填空：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52240" name="Object 10"/>
          <p:cNvGraphicFramePr/>
          <p:nvPr/>
        </p:nvGraphicFramePr>
        <p:xfrm>
          <a:off x="2822575" y="617538"/>
          <a:ext cx="1722438" cy="439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5" imgW="981075" imgH="229235" progId="Equation.DSMT4">
                  <p:embed/>
                </p:oleObj>
              </mc:Choice>
              <mc:Fallback>
                <p:oleObj name="" r:id="rId5" imgW="981075" imgH="229235" progId="Equation.DSMT4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22575" y="617538"/>
                        <a:ext cx="1722438" cy="439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组合 37"/>
          <p:cNvGrpSpPr/>
          <p:nvPr/>
        </p:nvGrpSpPr>
        <p:grpSpPr>
          <a:xfrm>
            <a:off x="5735638" y="1833563"/>
            <a:ext cx="965200" cy="1057275"/>
            <a:chOff x="3655" y="5173"/>
            <a:chExt cx="2024" cy="2218"/>
          </a:xfrm>
        </p:grpSpPr>
        <p:sp>
          <p:nvSpPr>
            <p:cNvPr id="52242" name="文本框 29"/>
            <p:cNvSpPr txBox="1"/>
            <p:nvPr/>
          </p:nvSpPr>
          <p:spPr>
            <a:xfrm>
              <a:off x="3685" y="5173"/>
              <a:ext cx="1994" cy="7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a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1 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___ 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2243" name="文本框 30"/>
            <p:cNvSpPr txBox="1"/>
            <p:nvPr/>
          </p:nvSpPr>
          <p:spPr>
            <a:xfrm>
              <a:off x="3655" y="5853"/>
              <a:ext cx="1994" cy="7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b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1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___ 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2244" name="文本框 4"/>
            <p:cNvSpPr txBox="1"/>
            <p:nvPr/>
          </p:nvSpPr>
          <p:spPr>
            <a:xfrm>
              <a:off x="3680" y="6618"/>
              <a:ext cx="1994" cy="7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c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1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___ 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927850" y="1830388"/>
            <a:ext cx="963613" cy="1057275"/>
            <a:chOff x="3655" y="5173"/>
            <a:chExt cx="2024" cy="2218"/>
          </a:xfrm>
        </p:grpSpPr>
        <p:sp>
          <p:nvSpPr>
            <p:cNvPr id="52246" name="文本框 6"/>
            <p:cNvSpPr txBox="1"/>
            <p:nvPr/>
          </p:nvSpPr>
          <p:spPr>
            <a:xfrm>
              <a:off x="3685" y="5173"/>
              <a:ext cx="1994" cy="7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a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2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___ 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2247" name="文本框 7"/>
            <p:cNvSpPr txBox="1"/>
            <p:nvPr/>
          </p:nvSpPr>
          <p:spPr>
            <a:xfrm>
              <a:off x="3655" y="5853"/>
              <a:ext cx="1994" cy="7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b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2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___ 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2248" name="文本框 8"/>
            <p:cNvSpPr txBox="1"/>
            <p:nvPr/>
          </p:nvSpPr>
          <p:spPr>
            <a:xfrm>
              <a:off x="3680" y="6618"/>
              <a:ext cx="1994" cy="7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c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2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___ 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6030913" y="1849438"/>
            <a:ext cx="295275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＞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005513" y="2178050"/>
            <a:ext cx="296862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＞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005513" y="2536825"/>
            <a:ext cx="296862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＞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224713" y="1843088"/>
            <a:ext cx="295275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＞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189788" y="2178050"/>
            <a:ext cx="295275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＜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189788" y="2551113"/>
            <a:ext cx="2984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7" name="组合 74"/>
          <p:cNvGrpSpPr/>
          <p:nvPr/>
        </p:nvGrpSpPr>
        <p:grpSpPr>
          <a:xfrm>
            <a:off x="4914900" y="3394075"/>
            <a:ext cx="2836863" cy="379413"/>
            <a:chOff x="7200" y="7668"/>
            <a:chExt cx="5959" cy="794"/>
          </a:xfrm>
        </p:grpSpPr>
        <p:sp>
          <p:nvSpPr>
            <p:cNvPr id="52256" name="椭圆形标注 72"/>
            <p:cNvSpPr/>
            <p:nvPr/>
          </p:nvSpPr>
          <p:spPr>
            <a:xfrm>
              <a:off x="7200" y="7668"/>
              <a:ext cx="5959" cy="794"/>
            </a:xfrm>
            <a:prstGeom prst="wedgeEllipseCallout">
              <a:avLst>
                <a:gd name="adj1" fmla="val -62519"/>
                <a:gd name="adj2" fmla="val -173171"/>
              </a:avLst>
            </a:prstGeom>
            <a:solidFill>
              <a:srgbClr val="ADEBEB"/>
            </a:solidFill>
            <a:ln w="9525" cap="flat" cmpd="sng">
              <a:solidFill>
                <a:srgbClr val="66FF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2257" name="文本框 73"/>
            <p:cNvSpPr txBox="1"/>
            <p:nvPr/>
          </p:nvSpPr>
          <p:spPr>
            <a:xfrm>
              <a:off x="8334" y="7668"/>
              <a:ext cx="3802" cy="7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开口向上，</a:t>
              </a:r>
              <a:r>
                <a:rPr lang="en-US" altLang="zh-CN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Arial" panose="020B0604020202020204" pitchFamily="34" charset="0"/>
                </a:rPr>
                <a:t>a</a:t>
              </a:r>
              <a:r>
                <a:rPr lang="zh-CN" altLang="en-US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Arial" panose="020B0604020202020204" pitchFamily="34" charset="0"/>
                </a:rPr>
                <a:t>＞</a:t>
              </a:r>
              <a:r>
                <a:rPr lang="en-US" altLang="zh-CN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Arial" panose="020B0604020202020204" pitchFamily="34" charset="0"/>
                </a:rPr>
                <a:t>0</a:t>
              </a:r>
              <a:endPara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77"/>
          <p:cNvGrpSpPr/>
          <p:nvPr/>
        </p:nvGrpSpPr>
        <p:grpSpPr>
          <a:xfrm>
            <a:off x="1076325" y="3324225"/>
            <a:ext cx="1562100" cy="755650"/>
            <a:chOff x="623" y="7328"/>
            <a:chExt cx="3282" cy="1581"/>
          </a:xfrm>
        </p:grpSpPr>
        <p:sp>
          <p:nvSpPr>
            <p:cNvPr id="76" name="圆角矩形标注 75"/>
            <p:cNvSpPr/>
            <p:nvPr/>
          </p:nvSpPr>
          <p:spPr>
            <a:xfrm>
              <a:off x="623" y="7368"/>
              <a:ext cx="3282" cy="1541"/>
            </a:xfrm>
            <a:prstGeom prst="wedgeRoundRectCallout">
              <a:avLst>
                <a:gd name="adj1" fmla="val 106537"/>
                <a:gd name="adj2" fmla="val -72706"/>
                <a:gd name="adj3" fmla="val 16667"/>
              </a:avLst>
            </a:prstGeom>
            <a:solidFill>
              <a:schemeClr val="accent3">
                <a:lumMod val="90000"/>
              </a:schemeClr>
            </a:solidFill>
            <a:ln w="9525" cap="flat" cmpd="sng" algn="ctr">
              <a:solidFill>
                <a:srgbClr val="66FF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defRPr/>
              </a:pPr>
              <a:endParaRPr lang="zh-CN" altLang="en-US" sz="1350" b="1" strike="noStrike" noProof="1">
                <a:latin typeface="Times New Roman" panose="02020603050405020304" pitchFamily="18" charset="0"/>
              </a:endParaRPr>
            </a:p>
          </p:txBody>
        </p:sp>
        <p:sp>
          <p:nvSpPr>
            <p:cNvPr id="52260" name="文本框 76"/>
            <p:cNvSpPr txBox="1"/>
            <p:nvPr/>
          </p:nvSpPr>
          <p:spPr>
            <a:xfrm>
              <a:off x="661" y="7328"/>
              <a:ext cx="3117" cy="157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lnSpc>
                  <a:spcPct val="125000"/>
                </a:lnSpc>
              </a:pPr>
              <a:r>
                <a:rPr lang="zh-CN" altLang="en-US" b="1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对称轴在</a:t>
              </a:r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y</a:t>
              </a:r>
              <a:r>
                <a:rPr lang="zh-CN" altLang="en-US" b="1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轴左侧，</a:t>
              </a:r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x</a:t>
              </a:r>
              <a:r>
                <a:rPr lang="zh-CN" altLang="en-US" b="1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＜</a:t>
              </a:r>
              <a:r>
                <a:rPr lang="en-US" altLang="zh-CN" b="1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0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9" name="组合 78"/>
          <p:cNvGrpSpPr/>
          <p:nvPr/>
        </p:nvGrpSpPr>
        <p:grpSpPr>
          <a:xfrm>
            <a:off x="4752975" y="4151313"/>
            <a:ext cx="1562100" cy="762000"/>
            <a:chOff x="283" y="8122"/>
            <a:chExt cx="3282" cy="1601"/>
          </a:xfrm>
        </p:grpSpPr>
        <p:sp>
          <p:nvSpPr>
            <p:cNvPr id="80" name="圆角矩形标注 79"/>
            <p:cNvSpPr/>
            <p:nvPr/>
          </p:nvSpPr>
          <p:spPr>
            <a:xfrm>
              <a:off x="283" y="8122"/>
              <a:ext cx="3282" cy="1542"/>
            </a:xfrm>
            <a:prstGeom prst="wedgeRoundRectCallout">
              <a:avLst>
                <a:gd name="adj1" fmla="val -79433"/>
                <a:gd name="adj2" fmla="val -123523"/>
                <a:gd name="adj3" fmla="val 16667"/>
              </a:avLst>
            </a:prstGeom>
            <a:solidFill>
              <a:schemeClr val="accent3">
                <a:lumMod val="90000"/>
              </a:schemeClr>
            </a:solidFill>
            <a:ln w="9525" cap="flat" cmpd="sng" algn="ctr">
              <a:solidFill>
                <a:srgbClr val="66FF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defRPr/>
              </a:pPr>
              <a:endParaRPr lang="zh-CN" altLang="en-US" sz="1350" b="1" strike="noStrike" noProof="1">
                <a:latin typeface="Times New Roman" panose="02020603050405020304" pitchFamily="18" charset="0"/>
              </a:endParaRPr>
            </a:p>
          </p:txBody>
        </p:sp>
        <p:sp>
          <p:nvSpPr>
            <p:cNvPr id="52263" name="文本框 80"/>
            <p:cNvSpPr txBox="1"/>
            <p:nvPr/>
          </p:nvSpPr>
          <p:spPr>
            <a:xfrm>
              <a:off x="430" y="8147"/>
              <a:ext cx="3117" cy="157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lnSpc>
                  <a:spcPct val="125000"/>
                </a:lnSpc>
              </a:pPr>
              <a:r>
                <a:rPr lang="zh-CN" altLang="en-US" b="1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对称轴在</a:t>
              </a:r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y</a:t>
              </a:r>
              <a:r>
                <a:rPr lang="zh-CN" altLang="en-US" b="1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轴右侧，</a:t>
              </a:r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x</a:t>
              </a:r>
              <a:r>
                <a:rPr lang="zh-CN" altLang="en-US" b="1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＞</a:t>
              </a:r>
              <a:r>
                <a:rPr lang="en-US" altLang="zh-CN" b="1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0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aphicFrame>
        <p:nvGraphicFramePr>
          <p:cNvPr id="82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740025" y="3983038"/>
          <a:ext cx="1055688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7" imgW="828675" imgH="433070" progId="Equation.KSEE3">
                  <p:embed/>
                </p:oleObj>
              </mc:Choice>
              <mc:Fallback>
                <p:oleObj name="" r:id="rId7" imgW="828675" imgH="433070" progId="Equation.KSEE3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740025" y="3983038"/>
                        <a:ext cx="1055688" cy="534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4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916363" y="3897313"/>
          <a:ext cx="107315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9" imgW="841375" imgH="433070" progId="Equation.KSEE3">
                  <p:embed/>
                </p:oleObj>
              </mc:Choice>
              <mc:Fallback>
                <p:oleObj name="" r:id="rId9" imgW="841375" imgH="433070" progId="Equation.KSEE3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916363" y="3897313"/>
                        <a:ext cx="1073150" cy="533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6" name="直接箭头连接符 85"/>
          <p:cNvCxnSpPr/>
          <p:nvPr/>
        </p:nvCxnSpPr>
        <p:spPr>
          <a:xfrm flipH="1" flipV="1">
            <a:off x="2376488" y="2476500"/>
            <a:ext cx="1533525" cy="760413"/>
          </a:xfrm>
          <a:prstGeom prst="straightConnector1">
            <a:avLst/>
          </a:prstGeom>
          <a:ln w="28575" cap="flat" cmpd="sng">
            <a:solidFill>
              <a:srgbClr val="CC3399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87" name="直接箭头连接符 86"/>
          <p:cNvCxnSpPr/>
          <p:nvPr/>
        </p:nvCxnSpPr>
        <p:spPr>
          <a:xfrm flipH="1" flipV="1">
            <a:off x="2430463" y="2476500"/>
            <a:ext cx="1479550" cy="330200"/>
          </a:xfrm>
          <a:prstGeom prst="straightConnector1">
            <a:avLst/>
          </a:prstGeom>
          <a:ln w="28575" cap="flat" cmpd="sng">
            <a:solidFill>
              <a:srgbClr val="CC3399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88" name="文本框 87"/>
          <p:cNvSpPr txBox="1"/>
          <p:nvPr/>
        </p:nvSpPr>
        <p:spPr>
          <a:xfrm>
            <a:off x="1458913" y="2152650"/>
            <a:ext cx="1301750" cy="644525"/>
          </a:xfrm>
          <a:prstGeom prst="rect">
            <a:avLst/>
          </a:prstGeom>
          <a:noFill/>
          <a:ln w="19050" cap="flat" cmpd="sng">
            <a:solidFill>
              <a:srgbClr val="CC3399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en-US" altLang="zh-CN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=0</a:t>
            </a:r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2269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28" grpId="0"/>
      <p:bldP spid="29" grpId="0"/>
      <p:bldP spid="33" grpId="0"/>
      <p:bldP spid="34" grpId="0"/>
      <p:bldP spid="35" grpId="0"/>
      <p:bldP spid="88" grpId="0"/>
      <p:bldP spid="88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3249" name="组合 3"/>
          <p:cNvGrpSpPr/>
          <p:nvPr/>
        </p:nvGrpSpPr>
        <p:grpSpPr>
          <a:xfrm>
            <a:off x="2138363" y="812800"/>
            <a:ext cx="3186112" cy="2595563"/>
            <a:chOff x="7508" y="3322"/>
            <a:chExt cx="5702" cy="5010"/>
          </a:xfrm>
        </p:grpSpPr>
        <p:grpSp>
          <p:nvGrpSpPr>
            <p:cNvPr id="53250" name="组合 32"/>
            <p:cNvGrpSpPr/>
            <p:nvPr/>
          </p:nvGrpSpPr>
          <p:grpSpPr>
            <a:xfrm>
              <a:off x="7948" y="3322"/>
              <a:ext cx="5262" cy="5010"/>
              <a:chOff x="5046496" y="1887215"/>
              <a:chExt cx="3341928" cy="3182932"/>
            </a:xfrm>
          </p:grpSpPr>
          <p:grpSp>
            <p:nvGrpSpPr>
              <p:cNvPr id="53251" name="组合 22"/>
              <p:cNvGrpSpPr/>
              <p:nvPr/>
            </p:nvGrpSpPr>
            <p:grpSpPr>
              <a:xfrm>
                <a:off x="5046496" y="1887215"/>
                <a:ext cx="3341928" cy="3182932"/>
                <a:chOff x="488506" y="2391271"/>
                <a:chExt cx="3341928" cy="3182932"/>
              </a:xfrm>
            </p:grpSpPr>
            <p:grpSp>
              <p:nvGrpSpPr>
                <p:cNvPr id="53252" name="组合 17"/>
                <p:cNvGrpSpPr/>
                <p:nvPr/>
              </p:nvGrpSpPr>
              <p:grpSpPr>
                <a:xfrm>
                  <a:off x="488506" y="2391271"/>
                  <a:ext cx="3341928" cy="3022671"/>
                  <a:chOff x="488506" y="2391271"/>
                  <a:chExt cx="3341928" cy="3022671"/>
                </a:xfrm>
              </p:grpSpPr>
              <p:cxnSp>
                <p:nvCxnSpPr>
                  <p:cNvPr id="53253" name="直接箭头连接符 26"/>
                  <p:cNvCxnSpPr/>
                  <p:nvPr/>
                </p:nvCxnSpPr>
                <p:spPr>
                  <a:xfrm>
                    <a:off x="488506" y="4581128"/>
                    <a:ext cx="2880320" cy="0"/>
                  </a:xfrm>
                  <a:prstGeom prst="straightConnector1">
                    <a:avLst/>
                  </a:prstGeom>
                  <a:ln w="254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arrow" w="med" len="med"/>
                  </a:ln>
                </p:spPr>
              </p:cxnSp>
              <p:cxnSp>
                <p:nvCxnSpPr>
                  <p:cNvPr id="53254" name="直接箭头连接符 27"/>
                  <p:cNvCxnSpPr/>
                  <p:nvPr/>
                </p:nvCxnSpPr>
                <p:spPr>
                  <a:xfrm flipH="1" flipV="1">
                    <a:off x="1691680" y="2677638"/>
                    <a:ext cx="0" cy="2736304"/>
                  </a:xfrm>
                  <a:prstGeom prst="straightConnector1">
                    <a:avLst/>
                  </a:prstGeom>
                  <a:ln w="254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arrow" w="med" len="med"/>
                  </a:ln>
                </p:spPr>
              </p:cxnSp>
              <p:sp>
                <p:nvSpPr>
                  <p:cNvPr id="53255" name="TextBox 28"/>
                  <p:cNvSpPr txBox="1"/>
                  <p:nvPr/>
                </p:nvSpPr>
                <p:spPr>
                  <a:xfrm>
                    <a:off x="3491880" y="4437112"/>
                    <a:ext cx="338554" cy="451645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p>
                    <a:r>
                      <a:rPr lang="en-US" altLang="zh-CN" b="1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x</a:t>
                    </a:r>
                    <a:endParaRPr lang="zh-CN" altLang="en-US" b="1" i="1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53256" name="TextBox 29"/>
                  <p:cNvSpPr txBox="1"/>
                  <p:nvPr/>
                </p:nvSpPr>
                <p:spPr>
                  <a:xfrm>
                    <a:off x="1281118" y="2391271"/>
                    <a:ext cx="338554" cy="451645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p>
                    <a:r>
                      <a:rPr lang="en-US" altLang="zh-CN" b="1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y</a:t>
                    </a:r>
                    <a:endParaRPr lang="zh-CN" altLang="en-US" b="1" i="1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53257" name="TextBox 30"/>
                  <p:cNvSpPr txBox="1"/>
                  <p:nvPr/>
                </p:nvSpPr>
                <p:spPr>
                  <a:xfrm>
                    <a:off x="1309834" y="4510286"/>
                    <a:ext cx="419774" cy="451645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p>
                    <a:r>
                      <a:rPr lang="en-US" altLang="zh-CN" b="1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O</a:t>
                    </a:r>
                    <a:endParaRPr lang="en-US" altLang="zh-CN" b="1" i="1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</p:grpSp>
            <p:cxnSp>
              <p:nvCxnSpPr>
                <p:cNvPr id="53258" name="直接连接符 25"/>
                <p:cNvCxnSpPr/>
                <p:nvPr/>
              </p:nvCxnSpPr>
              <p:spPr>
                <a:xfrm flipH="1" flipV="1">
                  <a:off x="2356374" y="2837899"/>
                  <a:ext cx="0" cy="2736304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53259" name="直接连接符 25"/>
                <p:cNvCxnSpPr/>
                <p:nvPr/>
              </p:nvCxnSpPr>
              <p:spPr>
                <a:xfrm flipH="1" flipV="1">
                  <a:off x="1686258" y="2810599"/>
                  <a:ext cx="0" cy="2736304"/>
                </a:xfrm>
                <a:prstGeom prst="line">
                  <a:avLst/>
                </a:prstGeom>
                <a:ln w="25400" cap="flat" cmpd="sng">
                  <a:solidFill>
                    <a:srgbClr val="FF0000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</p:cxnSp>
          </p:grpSp>
          <p:sp>
            <p:nvSpPr>
              <p:cNvPr id="32" name="任意多边形 31"/>
              <p:cNvSpPr/>
              <p:nvPr/>
            </p:nvSpPr>
            <p:spPr bwMode="auto">
              <a:xfrm>
                <a:off x="6122133" y="3064997"/>
                <a:ext cx="1604087" cy="1942854"/>
              </a:xfrm>
              <a:custGeom>
                <a:avLst/>
                <a:gdLst>
                  <a:gd name="connsiteX0" fmla="*/ 0 w 1603332"/>
                  <a:gd name="connsiteY0" fmla="*/ 1931096 h 1943622"/>
                  <a:gd name="connsiteX1" fmla="*/ 789140 w 1603332"/>
                  <a:gd name="connsiteY1" fmla="*/ 2088 h 1943622"/>
                  <a:gd name="connsiteX2" fmla="*/ 1603332 w 1603332"/>
                  <a:gd name="connsiteY2" fmla="*/ 1918570 h 1943622"/>
                  <a:gd name="connsiteX3" fmla="*/ 1603332 w 1603332"/>
                  <a:gd name="connsiteY3" fmla="*/ 1918570 h 1943622"/>
                  <a:gd name="connsiteX4" fmla="*/ 1603332 w 1603332"/>
                  <a:gd name="connsiteY4" fmla="*/ 1943622 h 19436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03332" h="1943622">
                    <a:moveTo>
                      <a:pt x="0" y="1931096"/>
                    </a:moveTo>
                    <a:cubicBezTo>
                      <a:pt x="260959" y="967636"/>
                      <a:pt x="521918" y="4176"/>
                      <a:pt x="789140" y="2088"/>
                    </a:cubicBezTo>
                    <a:cubicBezTo>
                      <a:pt x="1056362" y="0"/>
                      <a:pt x="1603332" y="1918570"/>
                      <a:pt x="1603332" y="1918570"/>
                    </a:cubicBezTo>
                    <a:lnTo>
                      <a:pt x="1603332" y="1918570"/>
                    </a:lnTo>
                    <a:lnTo>
                      <a:pt x="1603332" y="1943622"/>
                    </a:lnTo>
                  </a:path>
                </a:pathLst>
              </a:custGeom>
              <a:noFill/>
              <a:ln w="25400" cap="flat" cmpd="sng" algn="ctr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 fontAlgn="base">
                  <a:defRPr/>
                </a:pPr>
                <a:endParaRPr lang="zh-CN" altLang="en-US" sz="1350" b="1" strike="noStrike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3261" name="任意多边形 14"/>
              <p:cNvSpPr/>
              <p:nvPr/>
            </p:nvSpPr>
            <p:spPr>
              <a:xfrm>
                <a:off x="5453162" y="2666887"/>
                <a:ext cx="1603635" cy="1943341"/>
              </a:xfrm>
              <a:custGeom>
                <a:avLst/>
                <a:gdLst/>
                <a:ahLst/>
                <a:cxnLst>
                  <a:cxn ang="0">
                    <a:pos x="0" y="1930816"/>
                  </a:cxn>
                  <a:cxn ang="0">
                    <a:pos x="789289" y="2087"/>
                  </a:cxn>
                  <a:cxn ang="0">
                    <a:pos x="1603635" y="1918292"/>
                  </a:cxn>
                  <a:cxn ang="0">
                    <a:pos x="1603635" y="1918292"/>
                  </a:cxn>
                  <a:cxn ang="0">
                    <a:pos x="1603635" y="1943341"/>
                  </a:cxn>
                </a:cxnLst>
                <a:pathLst>
                  <a:path w="1603332" h="1943622">
                    <a:moveTo>
                      <a:pt x="0" y="1931096"/>
                    </a:moveTo>
                    <a:cubicBezTo>
                      <a:pt x="260959" y="967636"/>
                      <a:pt x="521918" y="4176"/>
                      <a:pt x="789140" y="2088"/>
                    </a:cubicBezTo>
                    <a:cubicBezTo>
                      <a:pt x="1056362" y="0"/>
                      <a:pt x="1603332" y="1918570"/>
                      <a:pt x="1603332" y="1918570"/>
                    </a:cubicBezTo>
                    <a:lnTo>
                      <a:pt x="1603332" y="1943622"/>
                    </a:lnTo>
                  </a:path>
                </a:pathLst>
              </a:custGeom>
              <a:noFill/>
              <a:ln w="25400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aphicFrame>
          <p:nvGraphicFramePr>
            <p:cNvPr id="53262" name="对象 3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10877" y="3401"/>
            <a:ext cx="1687" cy="11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9" name="" r:id="rId1" imgW="624205" imgH="433070" progId="Equation.KSEE3">
                    <p:embed/>
                  </p:oleObj>
                </mc:Choice>
                <mc:Fallback>
                  <p:oleObj name="" r:id="rId1" imgW="624205" imgH="433070" progId="Equation.KSEE3">
                    <p:embed/>
                    <p:pic>
                      <p:nvPicPr>
                        <p:cNvPr id="0" name="图片 3108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0877" y="3401"/>
                          <a:ext cx="1687" cy="117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263" name="对象 3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7508" y="3496"/>
            <a:ext cx="1684" cy="11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8" name="" r:id="rId3" imgW="624205" imgH="433070" progId="Equation.KSEE3">
                    <p:embed/>
                  </p:oleObj>
                </mc:Choice>
                <mc:Fallback>
                  <p:oleObj name="" r:id="rId3" imgW="624205" imgH="433070" progId="Equation.KSEE3">
                    <p:embed/>
                    <p:pic>
                      <p:nvPicPr>
                        <p:cNvPr id="0" name="图片 3107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7508" y="3496"/>
                          <a:ext cx="1684" cy="117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组合 17"/>
          <p:cNvGrpSpPr/>
          <p:nvPr/>
        </p:nvGrpSpPr>
        <p:grpSpPr>
          <a:xfrm>
            <a:off x="5568950" y="996950"/>
            <a:ext cx="963613" cy="1057275"/>
            <a:chOff x="3655" y="5173"/>
            <a:chExt cx="2024" cy="2218"/>
          </a:xfrm>
        </p:grpSpPr>
        <p:sp>
          <p:nvSpPr>
            <p:cNvPr id="53265" name="文本框 19"/>
            <p:cNvSpPr txBox="1"/>
            <p:nvPr/>
          </p:nvSpPr>
          <p:spPr>
            <a:xfrm>
              <a:off x="3685" y="5173"/>
              <a:ext cx="1994" cy="7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a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3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___ 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3266" name="文本框 20"/>
            <p:cNvSpPr txBox="1"/>
            <p:nvPr/>
          </p:nvSpPr>
          <p:spPr>
            <a:xfrm>
              <a:off x="3655" y="5853"/>
              <a:ext cx="1994" cy="7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b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3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___ 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3267" name="文本框 21"/>
            <p:cNvSpPr txBox="1"/>
            <p:nvPr/>
          </p:nvSpPr>
          <p:spPr>
            <a:xfrm>
              <a:off x="3680" y="6618"/>
              <a:ext cx="1994" cy="7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c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3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___ 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" name="组合 22"/>
          <p:cNvGrpSpPr/>
          <p:nvPr/>
        </p:nvGrpSpPr>
        <p:grpSpPr>
          <a:xfrm>
            <a:off x="6627813" y="996950"/>
            <a:ext cx="962025" cy="1055688"/>
            <a:chOff x="3655" y="5173"/>
            <a:chExt cx="2024" cy="2218"/>
          </a:xfrm>
        </p:grpSpPr>
        <p:sp>
          <p:nvSpPr>
            <p:cNvPr id="53269" name="文本框 23"/>
            <p:cNvSpPr txBox="1"/>
            <p:nvPr/>
          </p:nvSpPr>
          <p:spPr>
            <a:xfrm>
              <a:off x="3685" y="5173"/>
              <a:ext cx="1994" cy="7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a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4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___ 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3270" name="文本框 25"/>
            <p:cNvSpPr txBox="1"/>
            <p:nvPr/>
          </p:nvSpPr>
          <p:spPr>
            <a:xfrm>
              <a:off x="3655" y="5853"/>
              <a:ext cx="1994" cy="7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b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4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___ 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3271" name="文本框 26"/>
            <p:cNvSpPr txBox="1"/>
            <p:nvPr/>
          </p:nvSpPr>
          <p:spPr>
            <a:xfrm>
              <a:off x="3680" y="6618"/>
              <a:ext cx="1994" cy="7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c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4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___ 0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5838825" y="1009650"/>
            <a:ext cx="296863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＜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838825" y="1349375"/>
            <a:ext cx="296863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838825" y="1728788"/>
            <a:ext cx="296863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＞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896100" y="1025525"/>
            <a:ext cx="296863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＜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896100" y="1349375"/>
            <a:ext cx="296863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＞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896100" y="1704975"/>
            <a:ext cx="296863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＜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8" name="组合 1"/>
          <p:cNvGrpSpPr/>
          <p:nvPr/>
        </p:nvGrpSpPr>
        <p:grpSpPr>
          <a:xfrm>
            <a:off x="4787900" y="3338513"/>
            <a:ext cx="2836863" cy="379412"/>
            <a:chOff x="7653" y="6761"/>
            <a:chExt cx="5959" cy="794"/>
          </a:xfrm>
        </p:grpSpPr>
        <p:sp>
          <p:nvSpPr>
            <p:cNvPr id="53279" name="椭圆形标注 72"/>
            <p:cNvSpPr/>
            <p:nvPr/>
          </p:nvSpPr>
          <p:spPr>
            <a:xfrm>
              <a:off x="7653" y="6761"/>
              <a:ext cx="5959" cy="794"/>
            </a:xfrm>
            <a:prstGeom prst="wedgeEllipseCallout">
              <a:avLst>
                <a:gd name="adj1" fmla="val -62519"/>
                <a:gd name="adj2" fmla="val -173171"/>
              </a:avLst>
            </a:prstGeom>
            <a:solidFill>
              <a:srgbClr val="ADEBEB"/>
            </a:solidFill>
            <a:ln w="9525" cap="flat" cmpd="sng">
              <a:solidFill>
                <a:srgbClr val="66FF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3280" name="文本框 73"/>
            <p:cNvSpPr txBox="1"/>
            <p:nvPr/>
          </p:nvSpPr>
          <p:spPr>
            <a:xfrm>
              <a:off x="8787" y="6761"/>
              <a:ext cx="3802" cy="7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开口向下，</a:t>
              </a:r>
              <a:r>
                <a:rPr lang="en-US" altLang="zh-CN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宋体" panose="02010600030101010101" pitchFamily="2" charset="-122"/>
                </a:rPr>
                <a:t>a</a:t>
              </a:r>
              <a:r>
                <a:rPr lang="zh-CN" altLang="en-US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宋体" panose="02010600030101010101" pitchFamily="2" charset="-122"/>
                </a:rPr>
                <a:t>＜</a:t>
              </a:r>
              <a:r>
                <a:rPr lang="en-US" altLang="zh-CN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宋体" panose="02010600030101010101" pitchFamily="2" charset="-122"/>
                </a:rPr>
                <a:t>0</a:t>
              </a:r>
              <a:endPara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9" name="组合 77"/>
          <p:cNvGrpSpPr/>
          <p:nvPr/>
        </p:nvGrpSpPr>
        <p:grpSpPr>
          <a:xfrm>
            <a:off x="1439863" y="3608388"/>
            <a:ext cx="1562100" cy="866775"/>
            <a:chOff x="623" y="7328"/>
            <a:chExt cx="3282" cy="1582"/>
          </a:xfrm>
        </p:grpSpPr>
        <p:sp>
          <p:nvSpPr>
            <p:cNvPr id="76" name="圆角矩形标注 75"/>
            <p:cNvSpPr/>
            <p:nvPr/>
          </p:nvSpPr>
          <p:spPr>
            <a:xfrm>
              <a:off x="623" y="7369"/>
              <a:ext cx="3282" cy="1541"/>
            </a:xfrm>
            <a:prstGeom prst="wedgeRoundRectCallout">
              <a:avLst>
                <a:gd name="adj1" fmla="val 77269"/>
                <a:gd name="adj2" fmla="val -133347"/>
                <a:gd name="adj3" fmla="val 16667"/>
              </a:avLst>
            </a:prstGeom>
            <a:solidFill>
              <a:schemeClr val="accent3">
                <a:lumMod val="90000"/>
              </a:schemeClr>
            </a:solidFill>
            <a:ln w="9525" cap="flat" cmpd="sng" algn="ctr">
              <a:solidFill>
                <a:srgbClr val="66FF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defRPr/>
              </a:pPr>
              <a:endParaRPr lang="zh-CN" altLang="en-US" sz="1350" b="1" strike="noStrike" noProof="1">
                <a:latin typeface="Times New Roman" panose="02020603050405020304" pitchFamily="18" charset="0"/>
              </a:endParaRPr>
            </a:p>
          </p:txBody>
        </p:sp>
        <p:sp>
          <p:nvSpPr>
            <p:cNvPr id="53283" name="文本框 76"/>
            <p:cNvSpPr txBox="1"/>
            <p:nvPr/>
          </p:nvSpPr>
          <p:spPr>
            <a:xfrm>
              <a:off x="661" y="7328"/>
              <a:ext cx="3117" cy="14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lnSpc>
                  <a:spcPct val="125000"/>
                </a:lnSpc>
              </a:pPr>
              <a:r>
                <a:rPr lang="zh-CN" altLang="en-US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对称轴是</a:t>
              </a:r>
              <a:r>
                <a:rPr lang="en-US" altLang="zh-CN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y</a:t>
              </a:r>
              <a:r>
                <a:rPr lang="zh-CN" altLang="en-US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轴，</a:t>
              </a:r>
              <a:r>
                <a:rPr lang="en-US" altLang="zh-CN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x=</a:t>
              </a:r>
              <a:r>
                <a:rPr lang="en-US" altLang="zh-CN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0</a:t>
              </a:r>
              <a:endPara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0" name="组合 78"/>
          <p:cNvGrpSpPr/>
          <p:nvPr/>
        </p:nvGrpSpPr>
        <p:grpSpPr>
          <a:xfrm>
            <a:off x="4625975" y="3863975"/>
            <a:ext cx="1562100" cy="784225"/>
            <a:chOff x="283" y="7637"/>
            <a:chExt cx="3282" cy="1645"/>
          </a:xfrm>
        </p:grpSpPr>
        <p:sp>
          <p:nvSpPr>
            <p:cNvPr id="80" name="圆角矩形标注 79"/>
            <p:cNvSpPr/>
            <p:nvPr/>
          </p:nvSpPr>
          <p:spPr>
            <a:xfrm>
              <a:off x="283" y="7684"/>
              <a:ext cx="3282" cy="1538"/>
            </a:xfrm>
            <a:prstGeom prst="wedgeRoundRectCallout">
              <a:avLst>
                <a:gd name="adj1" fmla="val -79433"/>
                <a:gd name="adj2" fmla="val -123523"/>
                <a:gd name="adj3" fmla="val 16667"/>
              </a:avLst>
            </a:prstGeom>
            <a:solidFill>
              <a:schemeClr val="accent3">
                <a:lumMod val="90000"/>
              </a:schemeClr>
            </a:solidFill>
            <a:ln w="9525" cap="flat" cmpd="sng" algn="ctr">
              <a:solidFill>
                <a:srgbClr val="66FF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defRPr/>
              </a:pPr>
              <a:endParaRPr lang="zh-CN" altLang="en-US" sz="1350" b="1" strike="noStrike" noProof="1">
                <a:latin typeface="Times New Roman" panose="02020603050405020304" pitchFamily="18" charset="0"/>
              </a:endParaRPr>
            </a:p>
          </p:txBody>
        </p:sp>
        <p:sp>
          <p:nvSpPr>
            <p:cNvPr id="53286" name="文本框 80"/>
            <p:cNvSpPr txBox="1"/>
            <p:nvPr/>
          </p:nvSpPr>
          <p:spPr>
            <a:xfrm>
              <a:off x="430" y="7637"/>
              <a:ext cx="3117" cy="164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lnSpc>
                  <a:spcPct val="125000"/>
                </a:lnSpc>
              </a:pPr>
              <a:r>
                <a:rPr lang="zh-CN" altLang="en-US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对称轴在</a:t>
              </a:r>
              <a:r>
                <a:rPr lang="en-US" altLang="zh-CN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y</a:t>
              </a:r>
              <a:r>
                <a:rPr lang="zh-CN" altLang="en-US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轴右侧，</a:t>
              </a:r>
              <a:r>
                <a:rPr lang="en-US" altLang="zh-CN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x</a:t>
              </a:r>
              <a:r>
                <a:rPr lang="zh-CN" altLang="en-US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＞</a:t>
              </a:r>
              <a:r>
                <a:rPr lang="en-US" altLang="zh-CN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0</a:t>
              </a:r>
              <a:endPara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aphicFrame>
        <p:nvGraphicFramePr>
          <p:cNvPr id="82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081338" y="4089400"/>
          <a:ext cx="1008062" cy="53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5" imgW="789940" imgH="433070" progId="Equation.KSEE3">
                  <p:embed/>
                </p:oleObj>
              </mc:Choice>
              <mc:Fallback>
                <p:oleObj name="" r:id="rId5" imgW="789940" imgH="433070" progId="Equation.KSEE3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81338" y="4089400"/>
                        <a:ext cx="1008062" cy="534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6" name="直接箭头连接符 85"/>
          <p:cNvCxnSpPr/>
          <p:nvPr/>
        </p:nvCxnSpPr>
        <p:spPr>
          <a:xfrm flipH="1" flipV="1">
            <a:off x="2249488" y="2420938"/>
            <a:ext cx="1133475" cy="539750"/>
          </a:xfrm>
          <a:prstGeom prst="straightConnector1">
            <a:avLst/>
          </a:prstGeom>
          <a:ln w="28575" cap="flat" cmpd="sng">
            <a:solidFill>
              <a:srgbClr val="CC3399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87" name="直接箭头连接符 86"/>
          <p:cNvCxnSpPr>
            <a:stCxn id="53261" idx="1"/>
          </p:cNvCxnSpPr>
          <p:nvPr/>
        </p:nvCxnSpPr>
        <p:spPr>
          <a:xfrm flipH="1">
            <a:off x="2303463" y="1450975"/>
            <a:ext cx="1133475" cy="969963"/>
          </a:xfrm>
          <a:prstGeom prst="straightConnector1">
            <a:avLst/>
          </a:prstGeom>
          <a:ln w="28575" cap="flat" cmpd="sng">
            <a:solidFill>
              <a:srgbClr val="CC3399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88" name="文本框 87"/>
          <p:cNvSpPr txBox="1"/>
          <p:nvPr/>
        </p:nvSpPr>
        <p:spPr>
          <a:xfrm>
            <a:off x="1493838" y="2168525"/>
            <a:ext cx="790575" cy="646113"/>
          </a:xfrm>
          <a:prstGeom prst="rect">
            <a:avLst/>
          </a:prstGeom>
          <a:noFill/>
          <a:ln w="19050" cap="flat" cmpd="sng">
            <a:solidFill>
              <a:srgbClr val="CC3399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en-US" altLang="zh-CN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=0</a:t>
            </a:r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3291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9" grpId="0"/>
      <p:bldP spid="41" grpId="0"/>
      <p:bldP spid="42" grpId="0"/>
      <p:bldP spid="43" grpId="0"/>
      <p:bldP spid="88" grpId="0"/>
      <p:bldP spid="88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1951038" y="1066800"/>
          <a:ext cx="5111750" cy="4051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5398"/>
                <a:gridCol w="3846352"/>
              </a:tblGrid>
              <a:tr h="557885">
                <a:tc>
                  <a:txBody>
                    <a:bodyPr wrap="square"/>
                    <a:lstStyle/>
                    <a:p>
                      <a:pPr algn="ctr" fontAlgn="auto">
                        <a:lnSpc>
                          <a:spcPct val="115000"/>
                        </a:lnSpc>
                        <a:buNone/>
                      </a:pP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字母符号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71" marR="68571" marT="34273" marB="34273" vert="horz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 fontAlgn="auto">
                        <a:lnSpc>
                          <a:spcPct val="115000"/>
                        </a:lnSpc>
                        <a:buNone/>
                      </a:pP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图象的特征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71" marR="68571" marT="34273" marB="34273" vert="horz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36407">
                <a:tc>
                  <a:txBody>
                    <a:bodyPr wrap="square"/>
                    <a:lstStyle/>
                    <a:p>
                      <a:pPr algn="ctr" fontAlgn="auto">
                        <a:lnSpc>
                          <a:spcPct val="115000"/>
                        </a:lnSpc>
                        <a:buNone/>
                      </a:pPr>
                      <a:r>
                        <a:rPr lang="en-US" altLang="zh-CN" sz="2100" b="1" 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a</a:t>
                      </a: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＞</a:t>
                      </a:r>
                      <a:r>
                        <a:rPr lang="en-US" altLang="zh-CN" sz="21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0</a:t>
                      </a:r>
                      <a:endParaRPr lang="en-US" altLang="zh-CN" sz="21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1" marR="68571" marT="34273" marB="34273" vert="horz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 fontAlgn="auto">
                        <a:lnSpc>
                          <a:spcPct val="115000"/>
                        </a:lnSpc>
                        <a:buNone/>
                      </a:pP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开口</a:t>
                      </a:r>
                      <a:r>
                        <a:rPr lang="en-US" altLang="zh-CN" sz="21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_____________</a:t>
                      </a:r>
                      <a:endParaRPr lang="en-US" altLang="zh-CN" sz="21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1" marR="68571" marT="34273" marB="34273" vert="horz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38565">
                <a:tc>
                  <a:txBody>
                    <a:bodyPr wrap="square"/>
                    <a:lstStyle/>
                    <a:p>
                      <a:pPr algn="ctr" fontAlgn="auto">
                        <a:lnSpc>
                          <a:spcPct val="115000"/>
                        </a:lnSpc>
                        <a:buNone/>
                      </a:pPr>
                      <a:r>
                        <a:rPr lang="en-US" altLang="zh-CN" sz="2100" b="1" 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a</a:t>
                      </a: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＜</a:t>
                      </a:r>
                      <a:r>
                        <a:rPr lang="en-US" altLang="zh-CN" sz="21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0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sym typeface="+mn-ea"/>
                      </a:endParaRPr>
                    </a:p>
                  </a:txBody>
                  <a:tcPr marL="68571" marR="68571" marT="34273" marB="34273" vert="horz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 fontAlgn="auto">
                        <a:lnSpc>
                          <a:spcPct val="115000"/>
                        </a:lnSpc>
                        <a:buNone/>
                      </a:pP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开口</a:t>
                      </a:r>
                      <a:r>
                        <a:rPr lang="en-US" altLang="zh-CN" sz="21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_____________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sym typeface="+mn-ea"/>
                      </a:endParaRPr>
                    </a:p>
                  </a:txBody>
                  <a:tcPr marL="68571" marR="68571" marT="34273" marB="34273" vert="horz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36407">
                <a:tc>
                  <a:txBody>
                    <a:bodyPr wrap="square"/>
                    <a:lstStyle/>
                    <a:p>
                      <a:pPr algn="ctr" fontAlgn="auto">
                        <a:lnSpc>
                          <a:spcPct val="115000"/>
                        </a:lnSpc>
                        <a:buNone/>
                      </a:pPr>
                      <a:r>
                        <a:rPr lang="en-US" altLang="zh-CN" sz="2100" b="1" 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b=</a:t>
                      </a:r>
                      <a:r>
                        <a:rPr lang="en-US" altLang="zh-CN" sz="21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0</a:t>
                      </a:r>
                      <a:endParaRPr lang="en-US" altLang="zh-CN" sz="21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sym typeface="+mn-ea"/>
                      </a:endParaRPr>
                    </a:p>
                  </a:txBody>
                  <a:tcPr marL="68571" marR="68571" marT="34273" marB="34273" vert="horz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 fontAlgn="auto">
                        <a:lnSpc>
                          <a:spcPct val="115000"/>
                        </a:lnSpc>
                        <a:buNone/>
                      </a:pP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对称轴为</a:t>
                      </a:r>
                      <a:r>
                        <a:rPr lang="en-US" altLang="zh-CN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_____</a:t>
                      </a: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轴</a:t>
                      </a:r>
                      <a:endParaRPr lang="en-US" altLang="zh-CN" sz="2100" b="1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71" marR="68571" marT="34273" marB="34273" vert="horz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36407">
                <a:tc>
                  <a:txBody>
                    <a:bodyPr wrap="square"/>
                    <a:lstStyle/>
                    <a:p>
                      <a:pPr algn="ctr" fontAlgn="auto">
                        <a:lnSpc>
                          <a:spcPct val="115000"/>
                        </a:lnSpc>
                        <a:buNone/>
                      </a:pPr>
                      <a:r>
                        <a:rPr lang="en-US" altLang="zh-CN" sz="2100" b="1" 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a</a:t>
                      </a:r>
                      <a:r>
                        <a:rPr lang="zh-CN" altLang="en-US" sz="2100" b="1" 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、</a:t>
                      </a:r>
                      <a:r>
                        <a:rPr lang="en-US" altLang="zh-CN" sz="2100" b="1" 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b</a:t>
                      </a: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同号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sym typeface="+mn-ea"/>
                      </a:endParaRPr>
                    </a:p>
                  </a:txBody>
                  <a:tcPr marL="68571" marR="68571" marT="34273" marB="34273" vert="horz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 fontAlgn="auto">
                        <a:lnSpc>
                          <a:spcPct val="115000"/>
                        </a:lnSpc>
                        <a:buNone/>
                      </a:pP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对称轴在</a:t>
                      </a:r>
                      <a:r>
                        <a:rPr lang="en-US" altLang="zh-CN" sz="2100" b="1" 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y</a:t>
                      </a: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轴的</a:t>
                      </a:r>
                      <a:r>
                        <a:rPr lang="en-US" altLang="zh-CN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____</a:t>
                      </a: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侧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71" marR="68571" marT="34273" marB="34273" vert="horz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36407">
                <a:tc>
                  <a:txBody>
                    <a:bodyPr wrap="square"/>
                    <a:lstStyle/>
                    <a:p>
                      <a:pPr algn="ctr" fontAlgn="auto">
                        <a:lnSpc>
                          <a:spcPct val="115000"/>
                        </a:lnSpc>
                        <a:buNone/>
                      </a:pPr>
                      <a:r>
                        <a:rPr lang="en-US" altLang="zh-CN" sz="2100" b="1" 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a</a:t>
                      </a:r>
                      <a:r>
                        <a:rPr lang="zh-CN" altLang="en-US" sz="2100" b="1" 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、</a:t>
                      </a:r>
                      <a:r>
                        <a:rPr lang="en-US" altLang="zh-CN" sz="2100" b="1" 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b</a:t>
                      </a: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异号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sym typeface="+mn-ea"/>
                      </a:endParaRPr>
                    </a:p>
                  </a:txBody>
                  <a:tcPr marL="68571" marR="68571" marT="34273" marB="34273" vert="horz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 fontAlgn="auto">
                        <a:lnSpc>
                          <a:spcPct val="115000"/>
                        </a:lnSpc>
                        <a:buNone/>
                      </a:pP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对称轴在</a:t>
                      </a:r>
                      <a:r>
                        <a:rPr lang="en-US" altLang="zh-CN" sz="2100" b="1" 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y</a:t>
                      </a: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轴的</a:t>
                      </a:r>
                      <a:r>
                        <a:rPr lang="en-US" altLang="zh-CN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____</a:t>
                      </a: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侧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sym typeface="+mn-ea"/>
                      </a:endParaRPr>
                    </a:p>
                  </a:txBody>
                  <a:tcPr marL="68571" marR="68571" marT="34273" marB="34273" vert="horz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36407">
                <a:tc>
                  <a:txBody>
                    <a:bodyPr wrap="square"/>
                    <a:lstStyle/>
                    <a:p>
                      <a:pPr algn="ctr" fontAlgn="auto">
                        <a:lnSpc>
                          <a:spcPct val="115000"/>
                        </a:lnSpc>
                        <a:buNone/>
                      </a:pPr>
                      <a:r>
                        <a:rPr lang="en-US" altLang="zh-CN" sz="2100" b="1" 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c=</a:t>
                      </a:r>
                      <a:r>
                        <a:rPr lang="en-US" altLang="zh-CN" sz="21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0</a:t>
                      </a:r>
                      <a:endParaRPr lang="en-US" altLang="zh-CN" sz="21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sym typeface="+mn-ea"/>
                      </a:endParaRPr>
                    </a:p>
                  </a:txBody>
                  <a:tcPr marL="68571" marR="68571" marT="34273" marB="34273" vert="horz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 fontAlgn="auto">
                        <a:lnSpc>
                          <a:spcPct val="115000"/>
                        </a:lnSpc>
                        <a:buNone/>
                      </a:pP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经过原点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71" marR="68571" marT="34273" marB="34273" vert="horz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36407">
                <a:tc>
                  <a:txBody>
                    <a:bodyPr wrap="square"/>
                    <a:lstStyle/>
                    <a:p>
                      <a:pPr algn="ctr" fontAlgn="auto">
                        <a:lnSpc>
                          <a:spcPct val="115000"/>
                        </a:lnSpc>
                        <a:buNone/>
                      </a:pPr>
                      <a:r>
                        <a:rPr lang="en-US" altLang="zh-CN" sz="2100" b="1" 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c</a:t>
                      </a: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＞</a:t>
                      </a:r>
                      <a:r>
                        <a:rPr lang="en-US" altLang="zh-CN" sz="21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0</a:t>
                      </a:r>
                      <a:endParaRPr lang="en-US" altLang="zh-CN" sz="21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71" marR="68571" marT="34273" marB="34273" vert="horz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 fontAlgn="auto">
                        <a:lnSpc>
                          <a:spcPct val="115000"/>
                        </a:lnSpc>
                        <a:buNone/>
                      </a:pP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与</a:t>
                      </a:r>
                      <a:r>
                        <a:rPr lang="en-US" altLang="zh-CN" sz="2100" b="1" 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y</a:t>
                      </a: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轴交于</a:t>
                      </a:r>
                      <a:r>
                        <a:rPr lang="en-US" altLang="zh-CN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_____</a:t>
                      </a: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半轴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71" marR="68571" marT="34273" marB="34273" vert="horz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36407">
                <a:tc>
                  <a:txBody>
                    <a:bodyPr wrap="square"/>
                    <a:lstStyle/>
                    <a:p>
                      <a:pPr algn="ctr" fontAlgn="auto">
                        <a:lnSpc>
                          <a:spcPct val="115000"/>
                        </a:lnSpc>
                        <a:buNone/>
                      </a:pPr>
                      <a:r>
                        <a:rPr lang="en-US" altLang="zh-CN" sz="2100" b="1" 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c</a:t>
                      </a: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＜</a:t>
                      </a:r>
                      <a:r>
                        <a:rPr lang="en-US" altLang="zh-CN" sz="21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0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sym typeface="+mn-ea"/>
                      </a:endParaRPr>
                    </a:p>
                  </a:txBody>
                  <a:tcPr marL="68571" marR="68571" marT="34273" marB="34273" vert="horz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 fontAlgn="auto">
                        <a:lnSpc>
                          <a:spcPct val="115000"/>
                        </a:lnSpc>
                        <a:buNone/>
                      </a:pP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与</a:t>
                      </a:r>
                      <a:r>
                        <a:rPr lang="en-US" altLang="zh-CN" sz="2100" b="1" 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y</a:t>
                      </a: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轴交于</a:t>
                      </a:r>
                      <a:r>
                        <a:rPr lang="en-US" altLang="zh-CN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_____</a:t>
                      </a:r>
                      <a:r>
                        <a:rPr lang="zh-CN" altLang="en-US" sz="2100" b="1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半轴</a:t>
                      </a:r>
                      <a:endParaRPr lang="zh-CN" altLang="en-US" sz="2100" b="1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sym typeface="+mn-ea"/>
                      </a:endParaRPr>
                    </a:p>
                  </a:txBody>
                  <a:tcPr marL="68571" marR="68571" marT="34273" marB="34273" vert="horz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467" name="文本框 3"/>
          <p:cNvSpPr txBox="1"/>
          <p:nvPr/>
        </p:nvSpPr>
        <p:spPr>
          <a:xfrm>
            <a:off x="5059363" y="1617663"/>
            <a:ext cx="727075" cy="4159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1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向上</a:t>
            </a:r>
            <a:endParaRPr lang="zh-CN" altLang="en-US" sz="21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468" name="文本框 4"/>
          <p:cNvSpPr txBox="1"/>
          <p:nvPr/>
        </p:nvSpPr>
        <p:spPr>
          <a:xfrm>
            <a:off x="5049838" y="2032000"/>
            <a:ext cx="725487" cy="4159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1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向下</a:t>
            </a:r>
            <a:endParaRPr lang="zh-CN" altLang="en-US" sz="21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469" name="文本框 5"/>
          <p:cNvSpPr txBox="1"/>
          <p:nvPr/>
        </p:nvSpPr>
        <p:spPr>
          <a:xfrm>
            <a:off x="5360988" y="2446338"/>
            <a:ext cx="304800" cy="4159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1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y</a:t>
            </a:r>
            <a:endParaRPr lang="en-US" altLang="zh-CN" sz="2100" b="1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8470" name="文本框 6"/>
          <p:cNvSpPr txBox="1"/>
          <p:nvPr/>
        </p:nvSpPr>
        <p:spPr>
          <a:xfrm>
            <a:off x="5661025" y="2959100"/>
            <a:ext cx="454025" cy="4159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1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左</a:t>
            </a:r>
            <a:endParaRPr lang="zh-CN" altLang="en-US" sz="21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471" name="文本框 7"/>
          <p:cNvSpPr txBox="1"/>
          <p:nvPr/>
        </p:nvSpPr>
        <p:spPr>
          <a:xfrm>
            <a:off x="5661025" y="3371850"/>
            <a:ext cx="454025" cy="4159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1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右</a:t>
            </a:r>
            <a:endParaRPr lang="zh-CN" altLang="en-US" sz="21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472" name="文本框 8"/>
          <p:cNvSpPr txBox="1"/>
          <p:nvPr/>
        </p:nvSpPr>
        <p:spPr>
          <a:xfrm>
            <a:off x="5284788" y="4233863"/>
            <a:ext cx="455612" cy="4159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1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正</a:t>
            </a:r>
            <a:endParaRPr lang="zh-CN" altLang="en-US" sz="21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473" name="文本框 9"/>
          <p:cNvSpPr txBox="1"/>
          <p:nvPr/>
        </p:nvSpPr>
        <p:spPr>
          <a:xfrm>
            <a:off x="5284788" y="4676775"/>
            <a:ext cx="455612" cy="4159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1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负</a:t>
            </a:r>
            <a:endParaRPr lang="zh-CN" altLang="en-US" sz="21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4312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4313" name="矩形 12290"/>
          <p:cNvSpPr/>
          <p:nvPr/>
        </p:nvSpPr>
        <p:spPr>
          <a:xfrm>
            <a:off x="-3175" y="468313"/>
            <a:ext cx="9140825" cy="5397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二次函数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ax</a:t>
            </a:r>
            <a:r>
              <a:rPr lang="en-US" altLang="zh-CN" sz="2800" b="1" baseline="30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bx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的图象与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b="1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b="1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的关系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67" grpId="0"/>
      <p:bldP spid="18468" grpId="0"/>
      <p:bldP spid="18469" grpId="0"/>
      <p:bldP spid="18470" grpId="0"/>
      <p:bldP spid="18471" grpId="0"/>
      <p:bldP spid="18472" grpId="0"/>
      <p:bldP spid="1847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79400" y="955675"/>
            <a:ext cx="86836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86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 fontAlgn="base">
              <a:lnSpc>
                <a:spcPct val="120000"/>
              </a:lnSpc>
            </a:pPr>
            <a:r>
              <a:rPr lang="zh-CN" altLang="en-US" sz="2000" b="1" strike="noStrike" noProof="1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+mn-cs"/>
              </a:rPr>
              <a:t>例</a:t>
            </a:r>
            <a:r>
              <a:rPr lang="en-US" altLang="zh-CN" sz="2000" b="1" strike="noStrike" noProof="1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+mn-cs"/>
              </a:rPr>
              <a:t>3</a:t>
            </a:r>
            <a:r>
              <a:rPr lang="en-US" altLang="zh-CN" sz="2000" strike="noStrike" noProof="1">
                <a:solidFill>
                  <a:srgbClr val="269999"/>
                </a:solidFill>
                <a:latin typeface="+mn-lt"/>
                <a:ea typeface="黑体" panose="02010609060101010101" pitchFamily="49" charset="-122"/>
                <a:cs typeface="+mn-cs"/>
              </a:rPr>
              <a:t>  </a:t>
            </a:r>
            <a:r>
              <a:rPr lang="zh-CN" altLang="en-US" sz="2000" b="1" strike="noStrike" noProof="1">
                <a:latin typeface="+mn-lt"/>
                <a:ea typeface="楷体" panose="02010609060101010101" pitchFamily="49" charset="-122"/>
                <a:cs typeface="+mn-cs"/>
              </a:rPr>
              <a:t>已知二次函数</a:t>
            </a:r>
            <a:r>
              <a:rPr lang="en-US" altLang="zh-CN" sz="2000" b="1" i="1" strike="noStrike" noProof="1">
                <a:latin typeface="+mn-lt"/>
                <a:ea typeface="黑体" panose="02010609060101010101" pitchFamily="49" charset="-122"/>
                <a:cs typeface="+mn-cs"/>
              </a:rPr>
              <a:t>y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＝</a:t>
            </a:r>
            <a:r>
              <a:rPr lang="en-US" altLang="zh-CN" sz="2000" b="1" i="1" strike="noStrike" noProof="1">
                <a:latin typeface="+mn-lt"/>
                <a:ea typeface="黑体" panose="02010609060101010101" pitchFamily="49" charset="-122"/>
                <a:cs typeface="+mn-cs"/>
              </a:rPr>
              <a:t>ax</a:t>
            </a:r>
            <a:r>
              <a:rPr lang="en-US" altLang="zh-CN" sz="2000" b="1" strike="noStrike" baseline="30000" noProof="1">
                <a:latin typeface="+mn-lt"/>
                <a:ea typeface="黑体" panose="02010609060101010101" pitchFamily="49" charset="-122"/>
                <a:cs typeface="+mn-cs"/>
              </a:rPr>
              <a:t>2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＋</a:t>
            </a:r>
            <a:r>
              <a:rPr lang="en-US" altLang="zh-CN" sz="2000" b="1" i="1" strike="noStrike" noProof="1">
                <a:latin typeface="+mn-lt"/>
                <a:ea typeface="黑体" panose="02010609060101010101" pitchFamily="49" charset="-122"/>
                <a:cs typeface="+mn-cs"/>
              </a:rPr>
              <a:t>bx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＋</a:t>
            </a:r>
            <a:r>
              <a:rPr lang="en-US" altLang="zh-CN" sz="2000" b="1" i="1" strike="noStrike" noProof="1">
                <a:latin typeface="+mn-lt"/>
                <a:ea typeface="黑体" panose="02010609060101010101" pitchFamily="49" charset="-122"/>
                <a:cs typeface="+mn-cs"/>
              </a:rPr>
              <a:t>c</a:t>
            </a:r>
            <a:r>
              <a:rPr lang="zh-CN" altLang="en-US" sz="2000" b="1" strike="noStrike" noProof="1">
                <a:latin typeface="+mn-lt"/>
                <a:ea typeface="楷体" panose="02010609060101010101" pitchFamily="49" charset="-122"/>
                <a:cs typeface="+mn-cs"/>
              </a:rPr>
              <a:t>的图象如图所示，下列结论：</a:t>
            </a:r>
            <a:r>
              <a:rPr lang="en-US" altLang="zh-CN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①</a:t>
            </a:r>
            <a:r>
              <a:rPr lang="en-US" altLang="zh-CN" sz="2000" b="1" i="1" strike="noStrike" noProof="1">
                <a:latin typeface="+mn-lt"/>
                <a:ea typeface="黑体" panose="02010609060101010101" pitchFamily="49" charset="-122"/>
                <a:cs typeface="+mn-cs"/>
              </a:rPr>
              <a:t>abc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＞</a:t>
            </a:r>
            <a:r>
              <a:rPr lang="en-US" altLang="zh-CN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0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；</a:t>
            </a:r>
            <a:r>
              <a:rPr lang="en-US" altLang="zh-CN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②2</a:t>
            </a:r>
            <a:r>
              <a:rPr lang="en-US" altLang="zh-CN" sz="2000" b="1" i="1" strike="noStrike" noProof="1">
                <a:latin typeface="+mn-lt"/>
                <a:ea typeface="黑体" panose="02010609060101010101" pitchFamily="49" charset="-122"/>
                <a:cs typeface="+mn-cs"/>
              </a:rPr>
              <a:t>a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－</a:t>
            </a:r>
            <a:r>
              <a:rPr lang="en-US" altLang="zh-CN" sz="2000" b="1" i="1" strike="noStrike" noProof="1">
                <a:latin typeface="+mn-lt"/>
                <a:ea typeface="黑体" panose="02010609060101010101" pitchFamily="49" charset="-122"/>
                <a:cs typeface="+mn-cs"/>
              </a:rPr>
              <a:t>b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＜</a:t>
            </a:r>
            <a:r>
              <a:rPr lang="en-US" altLang="zh-CN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0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；</a:t>
            </a:r>
            <a:r>
              <a:rPr lang="en-US" altLang="zh-CN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③4</a:t>
            </a:r>
            <a:r>
              <a:rPr lang="en-US" altLang="zh-CN" sz="2000" b="1" i="1" strike="noStrike" noProof="1">
                <a:latin typeface="+mn-lt"/>
                <a:ea typeface="黑体" panose="02010609060101010101" pitchFamily="49" charset="-122"/>
                <a:cs typeface="+mn-cs"/>
              </a:rPr>
              <a:t>a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－</a:t>
            </a:r>
            <a:r>
              <a:rPr lang="en-US" altLang="zh-CN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2</a:t>
            </a:r>
            <a:r>
              <a:rPr lang="en-US" altLang="zh-CN" sz="2000" b="1" i="1" strike="noStrike" noProof="1">
                <a:latin typeface="+mn-lt"/>
                <a:ea typeface="黑体" panose="02010609060101010101" pitchFamily="49" charset="-122"/>
                <a:cs typeface="+mn-cs"/>
              </a:rPr>
              <a:t>b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＋</a:t>
            </a:r>
            <a:r>
              <a:rPr lang="en-US" altLang="zh-CN" sz="2000" b="1" i="1" strike="noStrike" noProof="1">
                <a:latin typeface="+mn-lt"/>
                <a:ea typeface="黑体" panose="02010609060101010101" pitchFamily="49" charset="-122"/>
                <a:cs typeface="+mn-cs"/>
              </a:rPr>
              <a:t>c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＜</a:t>
            </a:r>
            <a:r>
              <a:rPr lang="en-US" altLang="zh-CN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0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；</a:t>
            </a:r>
            <a:r>
              <a:rPr lang="en-US" altLang="zh-CN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④</a:t>
            </a:r>
            <a:r>
              <a:rPr lang="en-US" altLang="zh-CN" sz="2000" b="1" strike="noStrike" noProof="1">
                <a:solidFill>
                  <a:srgbClr val="000000"/>
                </a:solidFill>
                <a:latin typeface="+mn-lt"/>
                <a:ea typeface="黑体" panose="02010609060101010101" pitchFamily="49" charset="-122"/>
                <a:cs typeface="+mn-cs"/>
              </a:rPr>
              <a:t>(</a:t>
            </a:r>
            <a:r>
              <a:rPr lang="en-US" altLang="zh-CN" sz="2000" b="1" i="1" strike="noStrike" noProof="1">
                <a:latin typeface="+mn-lt"/>
                <a:ea typeface="黑体" panose="02010609060101010101" pitchFamily="49" charset="-122"/>
                <a:cs typeface="+mn-cs"/>
              </a:rPr>
              <a:t>a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＋</a:t>
            </a:r>
            <a:r>
              <a:rPr lang="en-US" altLang="zh-CN" sz="2000" b="1" i="1" strike="noStrike" noProof="1">
                <a:latin typeface="+mn-lt"/>
                <a:ea typeface="黑体" panose="02010609060101010101" pitchFamily="49" charset="-122"/>
                <a:cs typeface="+mn-cs"/>
              </a:rPr>
              <a:t>c</a:t>
            </a:r>
            <a:r>
              <a:rPr lang="en-US" altLang="zh-CN" sz="2000" b="1" strike="noStrike" noProof="1">
                <a:solidFill>
                  <a:srgbClr val="000000"/>
                </a:solidFill>
                <a:latin typeface="+mn-lt"/>
                <a:ea typeface="黑体" panose="02010609060101010101" pitchFamily="49" charset="-122"/>
                <a:cs typeface="+mn-cs"/>
              </a:rPr>
              <a:t>)</a:t>
            </a:r>
            <a:r>
              <a:rPr lang="en-US" altLang="zh-CN" sz="2000" b="1" strike="noStrike" baseline="30000" noProof="1">
                <a:latin typeface="+mn-lt"/>
                <a:ea typeface="黑体" panose="02010609060101010101" pitchFamily="49" charset="-122"/>
                <a:cs typeface="+mn-cs"/>
              </a:rPr>
              <a:t>2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＜</a:t>
            </a:r>
            <a:r>
              <a:rPr lang="en-US" altLang="zh-CN" sz="2000" b="1" i="1" strike="noStrike" noProof="1">
                <a:latin typeface="+mn-lt"/>
                <a:ea typeface="黑体" panose="02010609060101010101" pitchFamily="49" charset="-122"/>
                <a:cs typeface="+mn-cs"/>
              </a:rPr>
              <a:t>b</a:t>
            </a:r>
            <a:r>
              <a:rPr lang="en-US" altLang="zh-CN" sz="2000" b="1" strike="noStrike" baseline="30000" noProof="1">
                <a:latin typeface="+mn-lt"/>
                <a:ea typeface="黑体" panose="02010609060101010101" pitchFamily="49" charset="-122"/>
                <a:cs typeface="+mn-cs"/>
              </a:rPr>
              <a:t>2</a:t>
            </a:r>
            <a:r>
              <a:rPr lang="en-US" altLang="zh-CN" sz="2000" b="1" strike="noStrike" noProof="1">
                <a:latin typeface="+mn-lt"/>
                <a:ea typeface="楷体" panose="02010609060101010101" pitchFamily="49" charset="-122"/>
                <a:cs typeface="+mn-cs"/>
              </a:rPr>
              <a:t>. </a:t>
            </a:r>
            <a:r>
              <a:rPr lang="zh-CN" altLang="en-US" sz="2000" b="1" strike="noStrike" noProof="1">
                <a:latin typeface="+mn-lt"/>
                <a:ea typeface="楷体" panose="02010609060101010101" pitchFamily="49" charset="-122"/>
                <a:cs typeface="+mn-cs"/>
              </a:rPr>
              <a:t>其中正确的个数是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  </a:t>
            </a:r>
            <a:r>
              <a:rPr lang="en-US" altLang="zh-CN" sz="2000" b="1" strike="noStrike" noProof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(</a:t>
            </a:r>
            <a:r>
              <a:rPr lang="zh-CN" altLang="en-US" sz="2000" b="1" strike="noStrike" noProof="1"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　　</a:t>
            </a:r>
            <a:r>
              <a:rPr lang="en-US" altLang="zh-CN" sz="2000" b="1" strike="noStrike" noProof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)</a:t>
            </a:r>
            <a:endParaRPr lang="en-US" altLang="zh-CN" sz="2000" b="1" strike="noStrike" noProof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lnSpc>
                <a:spcPct val="120000"/>
              </a:lnSpc>
            </a:pPr>
            <a:r>
              <a:rPr lang="en-US" altLang="zh-CN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A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．</a:t>
            </a:r>
            <a:r>
              <a:rPr lang="en-US" altLang="zh-CN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1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　　　</a:t>
            </a:r>
            <a:r>
              <a:rPr lang="en-US" altLang="zh-CN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B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．</a:t>
            </a:r>
            <a:r>
              <a:rPr lang="en-US" altLang="zh-CN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2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　　　　</a:t>
            </a:r>
            <a:r>
              <a:rPr lang="en-US" altLang="zh-CN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C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．</a:t>
            </a:r>
            <a:r>
              <a:rPr lang="en-US" altLang="zh-CN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3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　　　</a:t>
            </a:r>
            <a:r>
              <a:rPr lang="en-US" altLang="zh-CN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D</a:t>
            </a:r>
            <a:r>
              <a:rPr lang="zh-CN" altLang="en-US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．</a:t>
            </a:r>
            <a:r>
              <a:rPr lang="en-US" altLang="zh-CN" sz="2000" b="1" strike="noStrike" noProof="1">
                <a:latin typeface="+mn-lt"/>
                <a:ea typeface="黑体" panose="02010609060101010101" pitchFamily="49" charset="-122"/>
                <a:cs typeface="+mn-cs"/>
              </a:rPr>
              <a:t>4</a:t>
            </a:r>
            <a:endParaRPr lang="zh-CN" altLang="en-US" sz="2000" b="1" strike="noStrike" noProof="1">
              <a:latin typeface="+mn-lt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667625" y="1393825"/>
            <a:ext cx="377825" cy="4159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1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1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29" name="文本框 99"/>
          <p:cNvSpPr txBox="1"/>
          <p:nvPr/>
        </p:nvSpPr>
        <p:spPr>
          <a:xfrm>
            <a:off x="568325" y="3413125"/>
            <a:ext cx="6986588" cy="7080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由图象上横坐标为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＝－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的点在第三象限可得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，           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故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③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正确；</a:t>
            </a:r>
            <a:endParaRPr lang="zh-CN" altLang="en-US" sz="2000" b="1">
              <a:latin typeface="Times New Roman" panose="02020603050405020304" pitchFamily="18" charset="0"/>
              <a:ea typeface="仿宋" panose="02010609060101010101" pitchFamily="49" charset="-122"/>
            </a:endParaRPr>
          </a:p>
        </p:txBody>
      </p:sp>
      <p:sp>
        <p:nvSpPr>
          <p:cNvPr id="22530" name="文本框 1"/>
          <p:cNvSpPr txBox="1"/>
          <p:nvPr/>
        </p:nvSpPr>
        <p:spPr>
          <a:xfrm>
            <a:off x="534988" y="4040188"/>
            <a:ext cx="7726362" cy="1016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由图可知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的点在第四象限得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由图象上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＝－</a:t>
            </a:r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的点在第二象限得出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＞</a:t>
            </a:r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则</a:t>
            </a:r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</a:rPr>
              <a:t>)(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即</a:t>
            </a:r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可得</a:t>
            </a:r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en-US" altLang="zh-CN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故</a:t>
            </a:r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</a:rPr>
              <a:t>④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正确．</a:t>
            </a:r>
            <a:endParaRPr lang="en-US" altLang="zh-CN" sz="2000" b="1">
              <a:latin typeface="Times New Roman" panose="02020603050405020304" pitchFamily="18" charset="0"/>
              <a:ea typeface="仿宋" panose="02010609060101010101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55638" y="2155825"/>
            <a:ext cx="6310312" cy="1016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【解析】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由图象开口向下可得</a:t>
            </a:r>
            <a:r>
              <a:rPr lang="en-US" altLang="zh-CN" sz="20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000" b="1"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en-US" altLang="zh-CN" sz="2000" b="1"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sz="20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由对称轴在</a:t>
            </a:r>
            <a:r>
              <a:rPr lang="en-US" altLang="zh-CN" sz="20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轴左侧可得</a:t>
            </a:r>
            <a:r>
              <a:rPr lang="en-US" altLang="zh-CN" sz="20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000" b="1"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en-US" altLang="zh-CN" sz="2000" b="1"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sz="20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由图象与</a:t>
            </a:r>
            <a:r>
              <a:rPr lang="en-US" altLang="zh-CN" sz="2000" b="1" i="1">
                <a:latin typeface="Times New Roman" panose="02020603050405020304" pitchFamily="18" charset="0"/>
                <a:ea typeface="仿宋" panose="02010609060101010101" pitchFamily="49" charset="-122"/>
              </a:rPr>
              <a:t>y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轴交于正半轴可得 </a:t>
            </a:r>
            <a:r>
              <a:rPr lang="en-US" altLang="zh-CN" sz="20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000" b="1">
                <a:latin typeface="Times New Roman" panose="02020603050405020304" pitchFamily="18" charset="0"/>
                <a:ea typeface="黑体" panose="02010609060101010101" pitchFamily="49" charset="-122"/>
              </a:rPr>
              <a:t>＞</a:t>
            </a:r>
            <a:r>
              <a:rPr lang="en-US" altLang="zh-CN" sz="2000" b="1"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sz="20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则</a:t>
            </a:r>
            <a:r>
              <a:rPr lang="en-US" altLang="zh-CN" sz="2000" b="1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000" b="1">
                <a:latin typeface="Times New Roman" panose="02020603050405020304" pitchFamily="18" charset="0"/>
                <a:ea typeface="黑体" panose="02010609060101010101" pitchFamily="49" charset="-122"/>
              </a:rPr>
              <a:t>＞</a:t>
            </a:r>
            <a:r>
              <a:rPr lang="en-US" altLang="zh-CN" sz="2000" b="1"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sz="20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故</a:t>
            </a:r>
            <a:r>
              <a:rPr lang="en-US" altLang="zh-CN" sz="2000" b="1">
                <a:latin typeface="Times New Roman" panose="02020603050405020304" pitchFamily="18" charset="0"/>
                <a:ea typeface="黑体" panose="02010609060101010101" pitchFamily="49" charset="-122"/>
              </a:rPr>
              <a:t>①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正确；</a:t>
            </a:r>
            <a:endParaRPr lang="zh-CN" altLang="en-US" sz="2000" b="1">
              <a:latin typeface="Times New Roman" panose="02020603050405020304" pitchFamily="18" charset="0"/>
              <a:ea typeface="仿宋" panose="020106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19138" y="3078163"/>
            <a:ext cx="4730750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由对称轴</a:t>
            </a:r>
            <a:r>
              <a:rPr lang="en-US" altLang="zh-CN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&gt;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可得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故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②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正确；</a:t>
            </a:r>
            <a:endParaRPr lang="zh-CN" altLang="en-US" sz="2000" b="1">
              <a:latin typeface="Times New Roman" panose="02020603050405020304" pitchFamily="18" charset="0"/>
              <a:ea typeface="仿宋" panose="02010609060101010101" pitchFamily="49" charset="-122"/>
            </a:endParaRPr>
          </a:p>
        </p:txBody>
      </p:sp>
      <p:sp>
        <p:nvSpPr>
          <p:cNvPr id="55303" name="文本框 3"/>
          <p:cNvSpPr txBox="1"/>
          <p:nvPr/>
        </p:nvSpPr>
        <p:spPr>
          <a:xfrm>
            <a:off x="2476500" y="511175"/>
            <a:ext cx="6667500" cy="4619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利用二次函数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ax</a:t>
            </a:r>
            <a:r>
              <a:rPr lang="en-US" altLang="zh-CN" sz="2400" b="1" i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bx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的图象确定字母的值</a:t>
            </a:r>
            <a:endParaRPr lang="zh-CN" altLang="en-US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55304" name="组合 6"/>
          <p:cNvGrpSpPr/>
          <p:nvPr/>
        </p:nvGrpSpPr>
        <p:grpSpPr>
          <a:xfrm>
            <a:off x="552450" y="496888"/>
            <a:ext cx="1858963" cy="458787"/>
            <a:chOff x="427462" y="558483"/>
            <a:chExt cx="1858351" cy="460061"/>
          </a:xfrm>
        </p:grpSpPr>
        <p:grpSp>
          <p:nvGrpSpPr>
            <p:cNvPr id="55305" name="组合 5"/>
            <p:cNvGrpSpPr/>
            <p:nvPr/>
          </p:nvGrpSpPr>
          <p:grpSpPr>
            <a:xfrm>
              <a:off x="468915" y="591581"/>
              <a:ext cx="1816898" cy="426248"/>
              <a:chOff x="2177651" y="-557614"/>
              <a:chExt cx="1816898" cy="426248"/>
            </a:xfrm>
          </p:grpSpPr>
          <p:sp>
            <p:nvSpPr>
              <p:cNvPr id="55306" name="椭圆 5"/>
              <p:cNvSpPr/>
              <p:nvPr/>
            </p:nvSpPr>
            <p:spPr>
              <a:xfrm>
                <a:off x="2177459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p>
                <a:pPr algn="ctr" defTabSz="1219200" eaLnBrk="0" hangingPunct="0"/>
                <a:endParaRPr lang="zh-CN" altLang="en-US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5307" name="椭圆 8"/>
              <p:cNvSpPr/>
              <p:nvPr/>
            </p:nvSpPr>
            <p:spPr>
              <a:xfrm>
                <a:off x="2507551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p>
                <a:pPr algn="ctr" defTabSz="1219200" eaLnBrk="0" hangingPunct="0"/>
                <a:endParaRPr lang="zh-CN" altLang="en-US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5308" name="椭圆 9"/>
              <p:cNvSpPr/>
              <p:nvPr/>
            </p:nvSpPr>
            <p:spPr>
              <a:xfrm>
                <a:off x="2837642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p>
                <a:pPr algn="ctr" defTabSz="1219200" eaLnBrk="0" hangingPunct="0"/>
                <a:endParaRPr lang="zh-CN" altLang="en-US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5309" name="椭圆 24"/>
              <p:cNvSpPr/>
              <p:nvPr/>
            </p:nvSpPr>
            <p:spPr>
              <a:xfrm>
                <a:off x="3167734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p>
                <a:pPr algn="ctr" defTabSz="1219200" eaLnBrk="0" hangingPunct="0"/>
                <a:endParaRPr lang="zh-CN" altLang="en-US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5310" name="椭圆 10"/>
              <p:cNvSpPr/>
              <p:nvPr/>
            </p:nvSpPr>
            <p:spPr>
              <a:xfrm>
                <a:off x="3567652" y="-557354"/>
                <a:ext cx="426897" cy="425725"/>
              </a:xfrm>
              <a:prstGeom prst="ellipse">
                <a:avLst/>
              </a:prstGeom>
              <a:solidFill>
                <a:srgbClr val="0085B4"/>
              </a:solidFill>
              <a:ln w="25400">
                <a:noFill/>
              </a:ln>
            </p:spPr>
            <p:txBody>
              <a:bodyPr lIns="91437" tIns="45718" rIns="91437" bIns="45718" anchor="ctr"/>
              <a:p>
                <a:pPr algn="ctr" defTabSz="1219200" eaLnBrk="0" hangingPunct="0"/>
                <a:endParaRPr lang="zh-CN" altLang="en-US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5311" name="文本框 11"/>
            <p:cNvSpPr txBox="1"/>
            <p:nvPr/>
          </p:nvSpPr>
          <p:spPr>
            <a:xfrm>
              <a:off x="427462" y="558483"/>
              <a:ext cx="1829779" cy="460061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7" tIns="45718" rIns="91437" bIns="45718" anchor="t">
              <a:spAutoFit/>
            </a:bodyPr>
            <a:p>
              <a:pPr algn="dist" defTabSz="1219200" eaLnBrk="0" hangingPunct="0"/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素养考点 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55312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Times New Roman" panose="02020603050405020304" pitchFamily="18" charset="0"/>
                <a:ea typeface="宋体" panose="02010600030101010101" pitchFamily="2" charset="-122"/>
              </a:rPr>
              <a:t>探究新知</a:t>
            </a:r>
            <a:endParaRPr lang="zh-CN" altLang="en-US" sz="25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55313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16763" y="1862138"/>
            <a:ext cx="1858962" cy="1774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2529" grpId="0"/>
      <p:bldP spid="22530" grpId="0"/>
      <p:bldP spid="13" grpId="0"/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1" name="矩形 7"/>
          <p:cNvSpPr/>
          <p:nvPr/>
        </p:nvSpPr>
        <p:spPr>
          <a:xfrm>
            <a:off x="1143000" y="819150"/>
            <a:ext cx="1435100" cy="4619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6322" name="文本框 10"/>
          <p:cNvSpPr txBox="1"/>
          <p:nvPr/>
        </p:nvSpPr>
        <p:spPr>
          <a:xfrm>
            <a:off x="1073150" y="719138"/>
            <a:ext cx="7404100" cy="17541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400" b="1">
                <a:latin typeface="Times New Roman" panose="02020603050405020304" pitchFamily="18" charset="0"/>
                <a:ea typeface="楷体" panose="02010609060101010101" pitchFamily="49" charset="-122"/>
              </a:rPr>
              <a:t>     二次函数</a:t>
            </a:r>
            <a:r>
              <a:rPr lang="zh-CN" alt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zh-CN" alt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ax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²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zh-CN" alt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bx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zh-CN" alt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b="1">
                <a:latin typeface="Times New Roman" panose="02020603050405020304" pitchFamily="18" charset="0"/>
                <a:ea typeface="楷体" panose="02010609060101010101" pitchFamily="49" charset="-122"/>
              </a:rPr>
              <a:t>的图象如图所示，下列选项中正确的是（        ）</a:t>
            </a:r>
            <a:endParaRPr lang="zh-CN" altLang="en-US" sz="2400" b="1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A．</a:t>
            </a:r>
            <a:r>
              <a:rPr lang="zh-CN" alt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＞0       B．</a:t>
            </a:r>
            <a:r>
              <a:rPr lang="zh-CN" alt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＞0       C．</a:t>
            </a:r>
            <a:r>
              <a:rPr lang="zh-CN" alt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＜0        D． 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ac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&gt;0</a:t>
            </a:r>
            <a:endParaRPr lang="zh-CN" alt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6323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Times New Roman" panose="02020603050405020304" pitchFamily="18" charset="0"/>
                <a:ea typeface="宋体" panose="02010600030101010101" pitchFamily="2" charset="-122"/>
              </a:rPr>
              <a:t>巩固练习</a:t>
            </a:r>
            <a:endParaRPr lang="zh-CN" altLang="en-US" sz="25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33388" y="2513013"/>
            <a:ext cx="8496300" cy="20129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lnSpc>
                <a:spcPct val="120000"/>
              </a:lnSpc>
            </a:pPr>
            <a:r>
              <a:rPr lang="zh-CN" altLang="en-US" sz="20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解析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根据开口方向、对称轴、抛物线与</a:t>
            </a:r>
            <a:r>
              <a:rPr lang="zh-CN" altLang="en-US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轴的交点，确定</a:t>
            </a:r>
            <a:r>
              <a:rPr lang="zh-CN" altLang="en-US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a、b、c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的符号，根据对称轴和图象确定</a:t>
            </a:r>
            <a:r>
              <a:rPr lang="zh-CN" altLang="en-US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＞0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或</a:t>
            </a:r>
            <a:r>
              <a:rPr lang="zh-CN" altLang="en-US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＜0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时</a:t>
            </a: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的范围，确定代数式的符号</a:t>
            </a: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endParaRPr lang="zh-CN" altLang="en-US" sz="20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>
              <a:lnSpc>
                <a:spcPct val="120000"/>
              </a:lnSpc>
            </a:pP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①∵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开口向下</a:t>
            </a: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，∴</a:t>
            </a:r>
            <a:r>
              <a:rPr lang="zh-CN" altLang="en-US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＜0，A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错误；</a:t>
            </a: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对称轴在</a:t>
            </a:r>
            <a:r>
              <a:rPr lang="zh-CN" altLang="en-US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轴的右侧和</a:t>
            </a:r>
            <a:r>
              <a:rPr lang="zh-CN" altLang="en-US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＜0，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可知</a:t>
            </a:r>
            <a:r>
              <a:rPr lang="zh-CN" altLang="en-US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＞0，B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正确</a:t>
            </a: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；③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抛物线与</a:t>
            </a:r>
            <a:r>
              <a:rPr lang="zh-CN" altLang="en-US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轴交于正半轴</a:t>
            </a: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＞0，C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错误</a:t>
            </a: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；④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因为</a:t>
            </a:r>
            <a:r>
              <a:rPr lang="en-US" altLang="zh-CN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000" b="1">
                <a:latin typeface="Times New Roman" panose="02020603050405020304" pitchFamily="18" charset="0"/>
                <a:ea typeface="宋体" panose="02010600030101010101" pitchFamily="2" charset="-122"/>
              </a:rPr>
              <a:t>&lt;0</a:t>
            </a: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000" b="1">
                <a:latin typeface="Times New Roman" panose="02020603050405020304" pitchFamily="18" charset="0"/>
                <a:ea typeface="宋体" panose="02010600030101010101" pitchFamily="2" charset="-122"/>
              </a:rPr>
              <a:t>&gt;0</a:t>
            </a: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所以</a:t>
            </a:r>
            <a:r>
              <a:rPr lang="en-US" altLang="zh-CN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ac</a:t>
            </a:r>
            <a:r>
              <a:rPr lang="en-US" altLang="zh-CN" sz="2000" b="1">
                <a:latin typeface="Times New Roman" panose="02020603050405020304" pitchFamily="18" charset="0"/>
                <a:ea typeface="宋体" panose="02010600030101010101" pitchFamily="2" charset="-122"/>
              </a:rPr>
              <a:t>&lt;0</a:t>
            </a: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，D</a:t>
            </a:r>
            <a:r>
              <a:rPr lang="zh-CN" altLang="en-US" sz="2000" b="1">
                <a:latin typeface="Times New Roman" panose="02020603050405020304" pitchFamily="18" charset="0"/>
                <a:ea typeface="仿宋" panose="02010609060101010101" pitchFamily="49" charset="-122"/>
              </a:rPr>
              <a:t>错误</a:t>
            </a: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endParaRPr lang="zh-CN" altLang="en-US" sz="20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770188" y="1408113"/>
            <a:ext cx="390525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B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56326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2063" y="1270000"/>
            <a:ext cx="1304925" cy="1117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" name="Picture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2" t="6828" r="14489"/>
          <a:stretch>
            <a:fillRect/>
          </a:stretch>
        </p:blipFill>
        <p:spPr bwMode="auto">
          <a:xfrm>
            <a:off x="388524" y="718569"/>
            <a:ext cx="684529" cy="68927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5" name="TextBox 2"/>
          <p:cNvSpPr txBox="1"/>
          <p:nvPr/>
        </p:nvSpPr>
        <p:spPr>
          <a:xfrm>
            <a:off x="222250" y="811213"/>
            <a:ext cx="8807450" cy="39703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fontAlgn="ctr" hangingPunct="0">
              <a:lnSpc>
                <a:spcPct val="150000"/>
              </a:lnSpc>
            </a:pPr>
            <a:r>
              <a:rPr lang="en-US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     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如图是二次函数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y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=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ax</a:t>
            </a:r>
            <a:r>
              <a:rPr lang="zh-CN" altLang="zh-CN" sz="2400" b="1" baseline="30000"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+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bx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+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c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（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a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，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b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，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c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是常数，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a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≠0）图象的一部分，与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x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轴的交点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A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在点（2，0）和（3，0）之间，对称轴是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x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=1．对于下列说法：①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ab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＜0；②2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a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+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b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=0；③3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a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+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c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＞0；④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a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+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b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≥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m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（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am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+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b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）（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m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为实数）</a:t>
            </a:r>
            <a:r>
              <a:rPr lang="zh-CN" altLang="zh-CN" b="1">
                <a:latin typeface="Times New Roman" panose="02020603050405020304" pitchFamily="18" charset="0"/>
                <a:ea typeface="楷体" panose="02010609060101010101" pitchFamily="49" charset="-122"/>
              </a:rPr>
              <a:t>；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⑤当﹣1＜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x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＜3时，</a:t>
            </a:r>
            <a:r>
              <a:rPr lang="zh-CN" altLang="zh-CN" sz="2400" b="1" i="1">
                <a:latin typeface="Times New Roman" panose="02020603050405020304" pitchFamily="18" charset="0"/>
                <a:ea typeface="楷体" panose="02010609060101010101" pitchFamily="49" charset="-122"/>
              </a:rPr>
              <a:t>y</a:t>
            </a:r>
            <a:r>
              <a:rPr lang="zh-CN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＞0，其中正确的是（　　）</a:t>
            </a:r>
            <a:endParaRPr lang="zh-CN" altLang="zh-CN" sz="2400" b="1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eaLnBrk="0" fontAlgn="ctr" hangingPunct="0">
              <a:lnSpc>
                <a:spcPct val="150000"/>
              </a:lnSpc>
            </a:pP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A．①②④   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</a:t>
            </a:r>
            <a:r>
              <a:rPr lang="zh-CN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B．①②⑤  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fontAlgn="ctr" hangingPunct="0">
              <a:lnSpc>
                <a:spcPct val="150000"/>
              </a:lnSpc>
            </a:pPr>
            <a:r>
              <a:rPr lang="zh-CN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 C．②③④	 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                 </a:t>
            </a:r>
            <a:r>
              <a:rPr lang="zh-CN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 D．③④⑤</a:t>
            </a:r>
            <a:endParaRPr lang="zh-CN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7346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Times New Roman" panose="02020603050405020304" pitchFamily="18" charset="0"/>
                <a:ea typeface="宋体" panose="02010600030101010101" pitchFamily="2" charset="-122"/>
              </a:rPr>
              <a:t>巩固练习</a:t>
            </a:r>
            <a:endParaRPr lang="zh-CN" altLang="en-US" sz="25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025650" y="3211513"/>
            <a:ext cx="407988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A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57348" name="组合 3"/>
          <p:cNvGrpSpPr/>
          <p:nvPr/>
        </p:nvGrpSpPr>
        <p:grpSpPr>
          <a:xfrm>
            <a:off x="3395663" y="390525"/>
            <a:ext cx="1879600" cy="476250"/>
            <a:chOff x="497257" y="753279"/>
            <a:chExt cx="1881032" cy="477054"/>
          </a:xfrm>
        </p:grpSpPr>
        <p:grpSp>
          <p:nvGrpSpPr>
            <p:cNvPr id="57349" name="组合 2"/>
            <p:cNvGrpSpPr/>
            <p:nvPr/>
          </p:nvGrpSpPr>
          <p:grpSpPr>
            <a:xfrm>
              <a:off x="552450" y="789083"/>
              <a:ext cx="1787356" cy="419195"/>
              <a:chOff x="3014293" y="-540899"/>
              <a:chExt cx="1787356" cy="419195"/>
            </a:xfrm>
          </p:grpSpPr>
          <p:sp>
            <p:nvSpPr>
              <p:cNvPr id="15" name="缺角矩形 14"/>
              <p:cNvSpPr/>
              <p:nvPr/>
            </p:nvSpPr>
            <p:spPr>
              <a:xfrm>
                <a:off x="3470665" y="-540129"/>
                <a:ext cx="419419" cy="418216"/>
              </a:xfrm>
              <a:prstGeom prst="plaqu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缺角矩形 15"/>
              <p:cNvSpPr/>
              <p:nvPr/>
            </p:nvSpPr>
            <p:spPr>
              <a:xfrm>
                <a:off x="3926624" y="-540129"/>
                <a:ext cx="419419" cy="418216"/>
              </a:xfrm>
              <a:prstGeom prst="plaqu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缺角矩形 16"/>
              <p:cNvSpPr/>
              <p:nvPr/>
            </p:nvSpPr>
            <p:spPr>
              <a:xfrm>
                <a:off x="4382584" y="-540129"/>
                <a:ext cx="419419" cy="418216"/>
              </a:xfrm>
              <a:prstGeom prst="plaqu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缺角矩形 17"/>
              <p:cNvSpPr/>
              <p:nvPr/>
            </p:nvSpPr>
            <p:spPr>
              <a:xfrm>
                <a:off x="3014704" y="-540129"/>
                <a:ext cx="419419" cy="418216"/>
              </a:xfrm>
              <a:prstGeom prst="plaqu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7354" name="矩形 1"/>
            <p:cNvSpPr/>
            <p:nvPr/>
          </p:nvSpPr>
          <p:spPr>
            <a:xfrm>
              <a:off x="497257" y="753279"/>
              <a:ext cx="1881032" cy="4770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dist" eaLnBrk="0" hangingPunct="0"/>
              <a:r>
                <a:rPr lang="zh-CN" altLang="en-US" sz="2500" b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连接中考</a:t>
              </a:r>
              <a:endParaRPr lang="zh-CN" altLang="en-US" sz="25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57355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38925" y="3189288"/>
            <a:ext cx="1884363" cy="1800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69" name="TextBox 5"/>
          <p:cNvSpPr txBox="1"/>
          <p:nvPr/>
        </p:nvSpPr>
        <p:spPr>
          <a:xfrm>
            <a:off x="192088" y="1163638"/>
            <a:ext cx="9958387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已知二次函数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ax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bx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的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的部分对应值如下表：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17413" name="表格 17412"/>
          <p:cNvGraphicFramePr>
            <a:graphicFrameLocks noGrp="1"/>
          </p:cNvGraphicFramePr>
          <p:nvPr/>
        </p:nvGraphicFramePr>
        <p:xfrm>
          <a:off x="2484438" y="1874838"/>
          <a:ext cx="4572000" cy="685800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42900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1800" b="1" i="1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x</a:t>
                      </a:r>
                      <a:endParaRPr lang="zh-CN" altLang="en-US" sz="1800" b="1" i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1800" b="1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-1</a:t>
                      </a:r>
                      <a:endParaRPr lang="zh-CN" altLang="en-US" sz="1800" b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1800" b="1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0</a:t>
                      </a:r>
                      <a:endParaRPr lang="zh-CN" altLang="en-US" sz="1800" b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1800" b="1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en-US" sz="1800" b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1800" b="1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en-US" sz="1800" b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1800" b="1"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en-US" sz="1800" b="1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42900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1800" b="1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y</a:t>
                      </a:r>
                      <a:endParaRPr lang="zh-CN" altLang="en-US" sz="1800" b="1" i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18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5</a:t>
                      </a:r>
                      <a:endParaRPr lang="zh-CN" altLang="en-US" sz="18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18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en-US" sz="18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18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-1</a:t>
                      </a:r>
                      <a:endParaRPr lang="zh-CN" altLang="en-US" sz="18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18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-1</a:t>
                      </a:r>
                      <a:endParaRPr lang="zh-CN" altLang="en-US" sz="18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18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en-US" altLang="zh-CN" sz="18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</a:tbl>
          </a:graphicData>
        </a:graphic>
      </p:graphicFrame>
      <p:sp>
        <p:nvSpPr>
          <p:cNvPr id="58393" name="TextBox 7"/>
          <p:cNvSpPr txBox="1"/>
          <p:nvPr/>
        </p:nvSpPr>
        <p:spPr>
          <a:xfrm>
            <a:off x="563563" y="3359150"/>
            <a:ext cx="8759825" cy="13795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6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A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. y</a:t>
            </a:r>
            <a:r>
              <a:rPr lang="en-US" altLang="en-US" sz="2800" b="1" err="1">
                <a:latin typeface="Times New Roman" panose="02020603050405020304" pitchFamily="18" charset="0"/>
                <a:ea typeface="楷体" panose="02010609060101010101" pitchFamily="49" charset="-122"/>
              </a:rPr>
              <a:t>轴            </a:t>
            </a:r>
            <a:r>
              <a:rPr lang="en-US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                          </a:t>
            </a:r>
            <a:r>
              <a:rPr lang="en-US" altLang="zh-CN" sz="2800" b="1" err="1">
                <a:latin typeface="Times New Roman" panose="02020603050405020304" pitchFamily="18" charset="0"/>
                <a:ea typeface="楷体" panose="02010609060101010101" pitchFamily="49" charset="-122"/>
              </a:rPr>
              <a:t>B.</a:t>
            </a:r>
            <a:r>
              <a:rPr lang="en-US" altLang="en-US" sz="2800" b="1" err="1">
                <a:latin typeface="Times New Roman" panose="02020603050405020304" pitchFamily="18" charset="0"/>
                <a:ea typeface="楷体" panose="02010609060101010101" pitchFamily="49" charset="-122"/>
              </a:rPr>
              <a:t>直线</a:t>
            </a:r>
            <a:r>
              <a:rPr lang="en-US" altLang="zh-CN" sz="2800" b="1" i="1" err="1">
                <a:latin typeface="Times New Roman" panose="02020603050405020304" pitchFamily="18" charset="0"/>
                <a:ea typeface="楷体" panose="02010609060101010101" pitchFamily="49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=          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>
              <a:lnSpc>
                <a:spcPct val="16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C. </a:t>
            </a:r>
            <a:r>
              <a:rPr lang="en-US" altLang="en-US" sz="2800" b="1" err="1">
                <a:latin typeface="Times New Roman" panose="02020603050405020304" pitchFamily="18" charset="0"/>
                <a:ea typeface="楷体" panose="02010609060101010101" pitchFamily="49" charset="-122"/>
              </a:rPr>
              <a:t>直线</a:t>
            </a:r>
            <a:r>
              <a:rPr lang="en-US" altLang="zh-CN" sz="2800" b="1" i="1" err="1">
                <a:latin typeface="Times New Roman" panose="02020603050405020304" pitchFamily="18" charset="0"/>
                <a:ea typeface="楷体" panose="02010609060101010101" pitchFamily="49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=2                             D</a:t>
            </a:r>
            <a:r>
              <a:rPr lang="en-US" altLang="zh-CN" sz="2800" b="1" err="1">
                <a:latin typeface="Times New Roman" panose="02020603050405020304" pitchFamily="18" charset="0"/>
                <a:ea typeface="楷体" panose="02010609060101010101" pitchFamily="49" charset="-122"/>
              </a:rPr>
              <a:t>.</a:t>
            </a:r>
            <a:r>
              <a:rPr lang="en-US" altLang="en-US" sz="2800" b="1" err="1">
                <a:latin typeface="Times New Roman" panose="02020603050405020304" pitchFamily="18" charset="0"/>
                <a:ea typeface="楷体" panose="02010609060101010101" pitchFamily="49" charset="-122"/>
              </a:rPr>
              <a:t>直线</a:t>
            </a:r>
            <a:r>
              <a:rPr lang="en-US" altLang="zh-CN" sz="2800" b="1" i="1" err="1">
                <a:latin typeface="Times New Roman" panose="02020603050405020304" pitchFamily="18" charset="0"/>
                <a:ea typeface="楷体" panose="02010609060101010101" pitchFamily="49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=    </a:t>
            </a:r>
            <a:endParaRPr lang="en-US" altLang="en-US" sz="2800" b="1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58394" name="TextBox 8"/>
          <p:cNvSpPr txBox="1"/>
          <p:nvPr/>
        </p:nvSpPr>
        <p:spPr>
          <a:xfrm>
            <a:off x="808038" y="2800350"/>
            <a:ext cx="5961062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则该二次函数图象的对称轴为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(    )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485" name="TextBox 9"/>
          <p:cNvSpPr txBox="1"/>
          <p:nvPr/>
        </p:nvSpPr>
        <p:spPr>
          <a:xfrm>
            <a:off x="5899150" y="2836863"/>
            <a:ext cx="444500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58396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502400" y="3479800"/>
          <a:ext cx="238125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1" imgW="153670" imgH="397510" progId="Equation.KSEE3">
                  <p:embed/>
                </p:oleObj>
              </mc:Choice>
              <mc:Fallback>
                <p:oleObj name="" r:id="rId1" imgW="153670" imgH="397510" progId="Equation.KSEE3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502400" y="3479800"/>
                        <a:ext cx="238125" cy="615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97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519863" y="4137025"/>
          <a:ext cx="249237" cy="646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3" imgW="153670" imgH="397510" progId="Equation.KSEE3">
                  <p:embed/>
                </p:oleObj>
              </mc:Choice>
              <mc:Fallback>
                <p:oleObj name="" r:id="rId3" imgW="153670" imgH="397510" progId="Equation.KSEE3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519863" y="4137025"/>
                        <a:ext cx="249237" cy="6461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98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课堂检测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58399" name="组合 1"/>
          <p:cNvGrpSpPr>
            <a:grpSpLocks noChangeAspect="1"/>
          </p:cNvGrpSpPr>
          <p:nvPr/>
        </p:nvGrpSpPr>
        <p:grpSpPr>
          <a:xfrm>
            <a:off x="3300413" y="620713"/>
            <a:ext cx="2411412" cy="450850"/>
            <a:chOff x="3564387" y="597378"/>
            <a:chExt cx="2247990" cy="419195"/>
          </a:xfrm>
        </p:grpSpPr>
        <p:sp>
          <p:nvSpPr>
            <p:cNvPr id="23" name="缺角矩形 22"/>
            <p:cNvSpPr/>
            <p:nvPr/>
          </p:nvSpPr>
          <p:spPr>
            <a:xfrm rot="3000000">
              <a:off x="4021488" y="597563"/>
              <a:ext cx="419195" cy="418816"/>
            </a:xfrm>
            <a:prstGeom prst="plaqu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缺角矩形 23"/>
            <p:cNvSpPr/>
            <p:nvPr/>
          </p:nvSpPr>
          <p:spPr>
            <a:xfrm rot="3000000">
              <a:off x="4478780" y="597563"/>
              <a:ext cx="419195" cy="418815"/>
            </a:xfrm>
            <a:prstGeom prst="plaqu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" name="缺角矩形 24"/>
            <p:cNvSpPr/>
            <p:nvPr/>
          </p:nvSpPr>
          <p:spPr>
            <a:xfrm rot="3000000">
              <a:off x="4936076" y="597563"/>
              <a:ext cx="419195" cy="418816"/>
            </a:xfrm>
            <a:prstGeom prst="plaqu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" name="缺角矩形 25"/>
            <p:cNvSpPr/>
            <p:nvPr/>
          </p:nvSpPr>
          <p:spPr>
            <a:xfrm rot="3000000">
              <a:off x="3564192" y="597563"/>
              <a:ext cx="419195" cy="418815"/>
            </a:xfrm>
            <a:prstGeom prst="plaqu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" name="缺角矩形 26"/>
            <p:cNvSpPr/>
            <p:nvPr/>
          </p:nvSpPr>
          <p:spPr>
            <a:xfrm rot="3000000">
              <a:off x="5393367" y="597563"/>
              <a:ext cx="419195" cy="418815"/>
            </a:xfrm>
            <a:prstGeom prst="plaqu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58405" name="TextBox 15"/>
          <p:cNvSpPr txBox="1"/>
          <p:nvPr/>
        </p:nvSpPr>
        <p:spPr>
          <a:xfrm>
            <a:off x="3265488" y="577850"/>
            <a:ext cx="2479675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dist" eaLnBrk="0" hangingPunct="0"/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基础巩固题</a:t>
            </a:r>
            <a:endParaRPr lang="en-US" altLang="zh-CN" sz="28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8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1921" name="Group 15"/>
          <p:cNvGrpSpPr/>
          <p:nvPr/>
        </p:nvGrpSpPr>
        <p:grpSpPr>
          <a:xfrm>
            <a:off x="6253163" y="220663"/>
            <a:ext cx="2593975" cy="2592387"/>
            <a:chOff x="1156" y="754"/>
            <a:chExt cx="2178" cy="2177"/>
          </a:xfrm>
        </p:grpSpPr>
        <p:grpSp>
          <p:nvGrpSpPr>
            <p:cNvPr id="60418" name="Group 4"/>
            <p:cNvGrpSpPr/>
            <p:nvPr/>
          </p:nvGrpSpPr>
          <p:grpSpPr>
            <a:xfrm>
              <a:off x="1156" y="754"/>
              <a:ext cx="2178" cy="2177"/>
              <a:chOff x="1020" y="618"/>
              <a:chExt cx="2178" cy="2177"/>
            </a:xfrm>
          </p:grpSpPr>
          <p:sp>
            <p:nvSpPr>
              <p:cNvPr id="60419" name="Line 5"/>
              <p:cNvSpPr/>
              <p:nvPr/>
            </p:nvSpPr>
            <p:spPr>
              <a:xfrm>
                <a:off x="1020" y="2151"/>
                <a:ext cx="2178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arrow" w="lg" len="med"/>
              </a:ln>
            </p:spPr>
            <p:txBody>
              <a:bodyPr anchor="t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0420" name="Line 6"/>
              <p:cNvSpPr/>
              <p:nvPr/>
            </p:nvSpPr>
            <p:spPr>
              <a:xfrm flipH="1" flipV="1">
                <a:off x="2064" y="709"/>
                <a:ext cx="0" cy="2086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arrow" w="lg" len="med"/>
              </a:ln>
            </p:spPr>
            <p:txBody>
              <a:bodyPr anchor="t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0421" name="Text Box 7"/>
              <p:cNvSpPr txBox="1"/>
              <p:nvPr/>
            </p:nvSpPr>
            <p:spPr>
              <a:xfrm>
                <a:off x="1842" y="2151"/>
                <a:ext cx="292" cy="30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O</a:t>
                </a:r>
                <a:endPara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0422" name="Text Box 8"/>
              <p:cNvSpPr txBox="1"/>
              <p:nvPr/>
            </p:nvSpPr>
            <p:spPr>
              <a:xfrm>
                <a:off x="2075" y="618"/>
                <a:ext cx="239" cy="30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y</a:t>
                </a:r>
                <a:endPara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0423" name="Text Box 9"/>
              <p:cNvSpPr txBox="1"/>
              <p:nvPr/>
            </p:nvSpPr>
            <p:spPr>
              <a:xfrm>
                <a:off x="2925" y="1834"/>
                <a:ext cx="250" cy="30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endPara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0424" name="Freeform 10"/>
            <p:cNvSpPr/>
            <p:nvPr/>
          </p:nvSpPr>
          <p:spPr>
            <a:xfrm>
              <a:off x="1609" y="1321"/>
              <a:ext cx="1543" cy="1519"/>
            </a:xfrm>
            <a:custGeom>
              <a:avLst/>
              <a:gdLst/>
              <a:ahLst/>
              <a:cxnLst>
                <a:cxn ang="0">
                  <a:pos x="24" y="79"/>
                </a:cxn>
                <a:cxn ang="0">
                  <a:pos x="48" y="181"/>
                </a:cxn>
                <a:cxn ang="0">
                  <a:pos x="78" y="282"/>
                </a:cxn>
                <a:cxn ang="0">
                  <a:pos x="102" y="375"/>
                </a:cxn>
                <a:cxn ang="0">
                  <a:pos x="132" y="468"/>
                </a:cxn>
                <a:cxn ang="0">
                  <a:pos x="156" y="556"/>
                </a:cxn>
                <a:cxn ang="0">
                  <a:pos x="186" y="640"/>
                </a:cxn>
                <a:cxn ang="0">
                  <a:pos x="216" y="719"/>
                </a:cxn>
                <a:cxn ang="0">
                  <a:pos x="240" y="794"/>
                </a:cxn>
                <a:cxn ang="0">
                  <a:pos x="270" y="869"/>
                </a:cxn>
                <a:cxn ang="0">
                  <a:pos x="294" y="936"/>
                </a:cxn>
                <a:cxn ang="0">
                  <a:pos x="324" y="1002"/>
                </a:cxn>
                <a:cxn ang="0">
                  <a:pos x="348" y="1064"/>
                </a:cxn>
                <a:cxn ang="0">
                  <a:pos x="378" y="1121"/>
                </a:cxn>
                <a:cxn ang="0">
                  <a:pos x="408" y="1174"/>
                </a:cxn>
                <a:cxn ang="0">
                  <a:pos x="432" y="1223"/>
                </a:cxn>
                <a:cxn ang="0">
                  <a:pos x="462" y="1267"/>
                </a:cxn>
                <a:cxn ang="0">
                  <a:pos x="486" y="1311"/>
                </a:cxn>
                <a:cxn ang="0">
                  <a:pos x="516" y="1346"/>
                </a:cxn>
                <a:cxn ang="0">
                  <a:pos x="540" y="1382"/>
                </a:cxn>
                <a:cxn ang="0">
                  <a:pos x="570" y="1413"/>
                </a:cxn>
                <a:cxn ang="0">
                  <a:pos x="600" y="1439"/>
                </a:cxn>
                <a:cxn ang="0">
                  <a:pos x="624" y="1461"/>
                </a:cxn>
                <a:cxn ang="0">
                  <a:pos x="654" y="1479"/>
                </a:cxn>
                <a:cxn ang="0">
                  <a:pos x="678" y="1496"/>
                </a:cxn>
                <a:cxn ang="0">
                  <a:pos x="708" y="1505"/>
                </a:cxn>
                <a:cxn ang="0">
                  <a:pos x="732" y="1514"/>
                </a:cxn>
                <a:cxn ang="0">
                  <a:pos x="762" y="1519"/>
                </a:cxn>
                <a:cxn ang="0">
                  <a:pos x="787" y="1519"/>
                </a:cxn>
                <a:cxn ang="0">
                  <a:pos x="817" y="1514"/>
                </a:cxn>
                <a:cxn ang="0">
                  <a:pos x="847" y="1505"/>
                </a:cxn>
                <a:cxn ang="0">
                  <a:pos x="871" y="1496"/>
                </a:cxn>
                <a:cxn ang="0">
                  <a:pos x="901" y="1479"/>
                </a:cxn>
                <a:cxn ang="0">
                  <a:pos x="925" y="1461"/>
                </a:cxn>
                <a:cxn ang="0">
                  <a:pos x="955" y="1435"/>
                </a:cxn>
                <a:cxn ang="0">
                  <a:pos x="979" y="1408"/>
                </a:cxn>
                <a:cxn ang="0">
                  <a:pos x="1009" y="1377"/>
                </a:cxn>
                <a:cxn ang="0">
                  <a:pos x="1039" y="1346"/>
                </a:cxn>
                <a:cxn ang="0">
                  <a:pos x="1063" y="1307"/>
                </a:cxn>
                <a:cxn ang="0">
                  <a:pos x="1093" y="1262"/>
                </a:cxn>
                <a:cxn ang="0">
                  <a:pos x="1117" y="1218"/>
                </a:cxn>
                <a:cxn ang="0">
                  <a:pos x="1147" y="1170"/>
                </a:cxn>
                <a:cxn ang="0">
                  <a:pos x="1171" y="1117"/>
                </a:cxn>
                <a:cxn ang="0">
                  <a:pos x="1201" y="1059"/>
                </a:cxn>
                <a:cxn ang="0">
                  <a:pos x="1231" y="997"/>
                </a:cxn>
                <a:cxn ang="0">
                  <a:pos x="1255" y="931"/>
                </a:cxn>
                <a:cxn ang="0">
                  <a:pos x="1285" y="861"/>
                </a:cxn>
                <a:cxn ang="0">
                  <a:pos x="1309" y="790"/>
                </a:cxn>
                <a:cxn ang="0">
                  <a:pos x="1339" y="710"/>
                </a:cxn>
                <a:cxn ang="0">
                  <a:pos x="1363" y="631"/>
                </a:cxn>
                <a:cxn ang="0">
                  <a:pos x="1393" y="547"/>
                </a:cxn>
                <a:cxn ang="0">
                  <a:pos x="1423" y="459"/>
                </a:cxn>
                <a:cxn ang="0">
                  <a:pos x="1447" y="370"/>
                </a:cxn>
                <a:cxn ang="0">
                  <a:pos x="1477" y="273"/>
                </a:cxn>
                <a:cxn ang="0">
                  <a:pos x="1501" y="172"/>
                </a:cxn>
                <a:cxn ang="0">
                  <a:pos x="1531" y="70"/>
                </a:cxn>
              </a:cxnLst>
              <a:pathLst>
                <a:path w="1543" h="2064">
                  <a:moveTo>
                    <a:pt x="0" y="0"/>
                  </a:moveTo>
                  <a:lnTo>
                    <a:pt x="6" y="36"/>
                  </a:lnTo>
                  <a:lnTo>
                    <a:pt x="12" y="72"/>
                  </a:lnTo>
                  <a:lnTo>
                    <a:pt x="24" y="108"/>
                  </a:lnTo>
                  <a:lnTo>
                    <a:pt x="30" y="144"/>
                  </a:lnTo>
                  <a:lnTo>
                    <a:pt x="36" y="180"/>
                  </a:lnTo>
                  <a:lnTo>
                    <a:pt x="42" y="216"/>
                  </a:lnTo>
                  <a:lnTo>
                    <a:pt x="48" y="246"/>
                  </a:lnTo>
                  <a:lnTo>
                    <a:pt x="54" y="282"/>
                  </a:lnTo>
                  <a:lnTo>
                    <a:pt x="60" y="318"/>
                  </a:lnTo>
                  <a:lnTo>
                    <a:pt x="72" y="348"/>
                  </a:lnTo>
                  <a:lnTo>
                    <a:pt x="78" y="384"/>
                  </a:lnTo>
                  <a:lnTo>
                    <a:pt x="84" y="414"/>
                  </a:lnTo>
                  <a:lnTo>
                    <a:pt x="90" y="450"/>
                  </a:lnTo>
                  <a:lnTo>
                    <a:pt x="96" y="480"/>
                  </a:lnTo>
                  <a:lnTo>
                    <a:pt x="102" y="510"/>
                  </a:lnTo>
                  <a:lnTo>
                    <a:pt x="108" y="546"/>
                  </a:lnTo>
                  <a:lnTo>
                    <a:pt x="120" y="576"/>
                  </a:lnTo>
                  <a:lnTo>
                    <a:pt x="126" y="606"/>
                  </a:lnTo>
                  <a:lnTo>
                    <a:pt x="132" y="636"/>
                  </a:lnTo>
                  <a:lnTo>
                    <a:pt x="138" y="666"/>
                  </a:lnTo>
                  <a:lnTo>
                    <a:pt x="144" y="696"/>
                  </a:lnTo>
                  <a:lnTo>
                    <a:pt x="150" y="726"/>
                  </a:lnTo>
                  <a:lnTo>
                    <a:pt x="156" y="756"/>
                  </a:lnTo>
                  <a:lnTo>
                    <a:pt x="168" y="786"/>
                  </a:lnTo>
                  <a:lnTo>
                    <a:pt x="174" y="816"/>
                  </a:lnTo>
                  <a:lnTo>
                    <a:pt x="180" y="840"/>
                  </a:lnTo>
                  <a:lnTo>
                    <a:pt x="186" y="870"/>
                  </a:lnTo>
                  <a:lnTo>
                    <a:pt x="192" y="900"/>
                  </a:lnTo>
                  <a:lnTo>
                    <a:pt x="198" y="924"/>
                  </a:lnTo>
                  <a:lnTo>
                    <a:pt x="204" y="954"/>
                  </a:lnTo>
                  <a:lnTo>
                    <a:pt x="216" y="978"/>
                  </a:lnTo>
                  <a:lnTo>
                    <a:pt x="222" y="1002"/>
                  </a:lnTo>
                  <a:lnTo>
                    <a:pt x="228" y="1032"/>
                  </a:lnTo>
                  <a:lnTo>
                    <a:pt x="234" y="1056"/>
                  </a:lnTo>
                  <a:lnTo>
                    <a:pt x="240" y="1080"/>
                  </a:lnTo>
                  <a:lnTo>
                    <a:pt x="246" y="1104"/>
                  </a:lnTo>
                  <a:lnTo>
                    <a:pt x="252" y="1134"/>
                  </a:lnTo>
                  <a:lnTo>
                    <a:pt x="264" y="1158"/>
                  </a:lnTo>
                  <a:lnTo>
                    <a:pt x="270" y="1182"/>
                  </a:lnTo>
                  <a:lnTo>
                    <a:pt x="276" y="1206"/>
                  </a:lnTo>
                  <a:lnTo>
                    <a:pt x="282" y="1230"/>
                  </a:lnTo>
                  <a:lnTo>
                    <a:pt x="288" y="1248"/>
                  </a:lnTo>
                  <a:lnTo>
                    <a:pt x="294" y="1272"/>
                  </a:lnTo>
                  <a:lnTo>
                    <a:pt x="300" y="1296"/>
                  </a:lnTo>
                  <a:lnTo>
                    <a:pt x="312" y="1320"/>
                  </a:lnTo>
                  <a:lnTo>
                    <a:pt x="318" y="1338"/>
                  </a:lnTo>
                  <a:lnTo>
                    <a:pt x="324" y="1362"/>
                  </a:lnTo>
                  <a:lnTo>
                    <a:pt x="330" y="1380"/>
                  </a:lnTo>
                  <a:lnTo>
                    <a:pt x="336" y="1404"/>
                  </a:lnTo>
                  <a:lnTo>
                    <a:pt x="342" y="1422"/>
                  </a:lnTo>
                  <a:lnTo>
                    <a:pt x="348" y="1446"/>
                  </a:lnTo>
                  <a:lnTo>
                    <a:pt x="360" y="1464"/>
                  </a:lnTo>
                  <a:lnTo>
                    <a:pt x="366" y="1482"/>
                  </a:lnTo>
                  <a:lnTo>
                    <a:pt x="372" y="1500"/>
                  </a:lnTo>
                  <a:lnTo>
                    <a:pt x="378" y="1524"/>
                  </a:lnTo>
                  <a:lnTo>
                    <a:pt x="384" y="1542"/>
                  </a:lnTo>
                  <a:lnTo>
                    <a:pt x="390" y="1560"/>
                  </a:lnTo>
                  <a:lnTo>
                    <a:pt x="396" y="1578"/>
                  </a:lnTo>
                  <a:lnTo>
                    <a:pt x="408" y="1596"/>
                  </a:lnTo>
                  <a:lnTo>
                    <a:pt x="414" y="1614"/>
                  </a:lnTo>
                  <a:lnTo>
                    <a:pt x="420" y="1626"/>
                  </a:lnTo>
                  <a:lnTo>
                    <a:pt x="426" y="1644"/>
                  </a:lnTo>
                  <a:lnTo>
                    <a:pt x="432" y="1662"/>
                  </a:lnTo>
                  <a:lnTo>
                    <a:pt x="438" y="1680"/>
                  </a:lnTo>
                  <a:lnTo>
                    <a:pt x="444" y="1692"/>
                  </a:lnTo>
                  <a:lnTo>
                    <a:pt x="456" y="1710"/>
                  </a:lnTo>
                  <a:lnTo>
                    <a:pt x="462" y="1722"/>
                  </a:lnTo>
                  <a:lnTo>
                    <a:pt x="468" y="1740"/>
                  </a:lnTo>
                  <a:lnTo>
                    <a:pt x="474" y="1752"/>
                  </a:lnTo>
                  <a:lnTo>
                    <a:pt x="480" y="1764"/>
                  </a:lnTo>
                  <a:lnTo>
                    <a:pt x="486" y="1782"/>
                  </a:lnTo>
                  <a:lnTo>
                    <a:pt x="492" y="1794"/>
                  </a:lnTo>
                  <a:lnTo>
                    <a:pt x="504" y="1806"/>
                  </a:lnTo>
                  <a:lnTo>
                    <a:pt x="510" y="1818"/>
                  </a:lnTo>
                  <a:lnTo>
                    <a:pt x="516" y="1830"/>
                  </a:lnTo>
                  <a:lnTo>
                    <a:pt x="522" y="1842"/>
                  </a:lnTo>
                  <a:lnTo>
                    <a:pt x="528" y="1854"/>
                  </a:lnTo>
                  <a:lnTo>
                    <a:pt x="534" y="1866"/>
                  </a:lnTo>
                  <a:lnTo>
                    <a:pt x="540" y="1878"/>
                  </a:lnTo>
                  <a:lnTo>
                    <a:pt x="552" y="1890"/>
                  </a:lnTo>
                  <a:lnTo>
                    <a:pt x="558" y="1902"/>
                  </a:lnTo>
                  <a:lnTo>
                    <a:pt x="564" y="1908"/>
                  </a:lnTo>
                  <a:lnTo>
                    <a:pt x="570" y="1920"/>
                  </a:lnTo>
                  <a:lnTo>
                    <a:pt x="576" y="1932"/>
                  </a:lnTo>
                  <a:lnTo>
                    <a:pt x="582" y="1938"/>
                  </a:lnTo>
                  <a:lnTo>
                    <a:pt x="588" y="1950"/>
                  </a:lnTo>
                  <a:lnTo>
                    <a:pt x="600" y="1956"/>
                  </a:lnTo>
                  <a:lnTo>
                    <a:pt x="606" y="1962"/>
                  </a:lnTo>
                  <a:lnTo>
                    <a:pt x="612" y="1974"/>
                  </a:lnTo>
                  <a:lnTo>
                    <a:pt x="618" y="1980"/>
                  </a:lnTo>
                  <a:lnTo>
                    <a:pt x="624" y="1986"/>
                  </a:lnTo>
                  <a:lnTo>
                    <a:pt x="630" y="1992"/>
                  </a:lnTo>
                  <a:lnTo>
                    <a:pt x="636" y="1998"/>
                  </a:lnTo>
                  <a:lnTo>
                    <a:pt x="648" y="2004"/>
                  </a:lnTo>
                  <a:lnTo>
                    <a:pt x="654" y="2010"/>
                  </a:lnTo>
                  <a:lnTo>
                    <a:pt x="660" y="2016"/>
                  </a:lnTo>
                  <a:lnTo>
                    <a:pt x="666" y="2022"/>
                  </a:lnTo>
                  <a:lnTo>
                    <a:pt x="672" y="2028"/>
                  </a:lnTo>
                  <a:lnTo>
                    <a:pt x="678" y="2034"/>
                  </a:lnTo>
                  <a:lnTo>
                    <a:pt x="684" y="2040"/>
                  </a:lnTo>
                  <a:lnTo>
                    <a:pt x="690" y="2040"/>
                  </a:lnTo>
                  <a:lnTo>
                    <a:pt x="702" y="2046"/>
                  </a:lnTo>
                  <a:lnTo>
                    <a:pt x="708" y="2046"/>
                  </a:lnTo>
                  <a:lnTo>
                    <a:pt x="714" y="2052"/>
                  </a:lnTo>
                  <a:lnTo>
                    <a:pt x="720" y="2052"/>
                  </a:lnTo>
                  <a:lnTo>
                    <a:pt x="726" y="2058"/>
                  </a:lnTo>
                  <a:lnTo>
                    <a:pt x="732" y="2058"/>
                  </a:lnTo>
                  <a:lnTo>
                    <a:pt x="738" y="2058"/>
                  </a:lnTo>
                  <a:lnTo>
                    <a:pt x="750" y="2064"/>
                  </a:lnTo>
                  <a:lnTo>
                    <a:pt x="756" y="2064"/>
                  </a:lnTo>
                  <a:lnTo>
                    <a:pt x="762" y="2064"/>
                  </a:lnTo>
                  <a:lnTo>
                    <a:pt x="768" y="2064"/>
                  </a:lnTo>
                  <a:lnTo>
                    <a:pt x="774" y="2064"/>
                  </a:lnTo>
                  <a:lnTo>
                    <a:pt x="781" y="2064"/>
                  </a:lnTo>
                  <a:lnTo>
                    <a:pt x="787" y="2064"/>
                  </a:lnTo>
                  <a:lnTo>
                    <a:pt x="799" y="2064"/>
                  </a:lnTo>
                  <a:lnTo>
                    <a:pt x="805" y="2064"/>
                  </a:lnTo>
                  <a:lnTo>
                    <a:pt x="811" y="2058"/>
                  </a:lnTo>
                  <a:lnTo>
                    <a:pt x="817" y="2058"/>
                  </a:lnTo>
                  <a:lnTo>
                    <a:pt x="823" y="2058"/>
                  </a:lnTo>
                  <a:lnTo>
                    <a:pt x="829" y="2052"/>
                  </a:lnTo>
                  <a:lnTo>
                    <a:pt x="835" y="2052"/>
                  </a:lnTo>
                  <a:lnTo>
                    <a:pt x="847" y="2046"/>
                  </a:lnTo>
                  <a:lnTo>
                    <a:pt x="853" y="2046"/>
                  </a:lnTo>
                  <a:lnTo>
                    <a:pt x="859" y="2040"/>
                  </a:lnTo>
                  <a:lnTo>
                    <a:pt x="865" y="2034"/>
                  </a:lnTo>
                  <a:lnTo>
                    <a:pt x="871" y="2034"/>
                  </a:lnTo>
                  <a:lnTo>
                    <a:pt x="877" y="2028"/>
                  </a:lnTo>
                  <a:lnTo>
                    <a:pt x="883" y="2022"/>
                  </a:lnTo>
                  <a:lnTo>
                    <a:pt x="895" y="2016"/>
                  </a:lnTo>
                  <a:lnTo>
                    <a:pt x="901" y="2010"/>
                  </a:lnTo>
                  <a:lnTo>
                    <a:pt x="907" y="2004"/>
                  </a:lnTo>
                  <a:lnTo>
                    <a:pt x="913" y="1998"/>
                  </a:lnTo>
                  <a:lnTo>
                    <a:pt x="919" y="1992"/>
                  </a:lnTo>
                  <a:lnTo>
                    <a:pt x="925" y="1986"/>
                  </a:lnTo>
                  <a:lnTo>
                    <a:pt x="931" y="1974"/>
                  </a:lnTo>
                  <a:lnTo>
                    <a:pt x="943" y="1968"/>
                  </a:lnTo>
                  <a:lnTo>
                    <a:pt x="949" y="1962"/>
                  </a:lnTo>
                  <a:lnTo>
                    <a:pt x="955" y="1950"/>
                  </a:lnTo>
                  <a:lnTo>
                    <a:pt x="961" y="1944"/>
                  </a:lnTo>
                  <a:lnTo>
                    <a:pt x="967" y="1938"/>
                  </a:lnTo>
                  <a:lnTo>
                    <a:pt x="973" y="1926"/>
                  </a:lnTo>
                  <a:lnTo>
                    <a:pt x="979" y="1914"/>
                  </a:lnTo>
                  <a:lnTo>
                    <a:pt x="991" y="1908"/>
                  </a:lnTo>
                  <a:lnTo>
                    <a:pt x="997" y="1896"/>
                  </a:lnTo>
                  <a:lnTo>
                    <a:pt x="1003" y="1884"/>
                  </a:lnTo>
                  <a:lnTo>
                    <a:pt x="1009" y="1872"/>
                  </a:lnTo>
                  <a:lnTo>
                    <a:pt x="1015" y="1866"/>
                  </a:lnTo>
                  <a:lnTo>
                    <a:pt x="1021" y="1854"/>
                  </a:lnTo>
                  <a:lnTo>
                    <a:pt x="1027" y="1842"/>
                  </a:lnTo>
                  <a:lnTo>
                    <a:pt x="1039" y="1830"/>
                  </a:lnTo>
                  <a:lnTo>
                    <a:pt x="1045" y="1818"/>
                  </a:lnTo>
                  <a:lnTo>
                    <a:pt x="1051" y="1800"/>
                  </a:lnTo>
                  <a:lnTo>
                    <a:pt x="1057" y="1788"/>
                  </a:lnTo>
                  <a:lnTo>
                    <a:pt x="1063" y="1776"/>
                  </a:lnTo>
                  <a:lnTo>
                    <a:pt x="1069" y="1764"/>
                  </a:lnTo>
                  <a:lnTo>
                    <a:pt x="1075" y="1746"/>
                  </a:lnTo>
                  <a:lnTo>
                    <a:pt x="1087" y="1734"/>
                  </a:lnTo>
                  <a:lnTo>
                    <a:pt x="1093" y="1716"/>
                  </a:lnTo>
                  <a:lnTo>
                    <a:pt x="1099" y="1704"/>
                  </a:lnTo>
                  <a:lnTo>
                    <a:pt x="1105" y="1686"/>
                  </a:lnTo>
                  <a:lnTo>
                    <a:pt x="1111" y="1674"/>
                  </a:lnTo>
                  <a:lnTo>
                    <a:pt x="1117" y="1656"/>
                  </a:lnTo>
                  <a:lnTo>
                    <a:pt x="1123" y="1638"/>
                  </a:lnTo>
                  <a:lnTo>
                    <a:pt x="1135" y="1620"/>
                  </a:lnTo>
                  <a:lnTo>
                    <a:pt x="1141" y="1608"/>
                  </a:lnTo>
                  <a:lnTo>
                    <a:pt x="1147" y="1590"/>
                  </a:lnTo>
                  <a:lnTo>
                    <a:pt x="1153" y="1572"/>
                  </a:lnTo>
                  <a:lnTo>
                    <a:pt x="1159" y="1554"/>
                  </a:lnTo>
                  <a:lnTo>
                    <a:pt x="1165" y="1536"/>
                  </a:lnTo>
                  <a:lnTo>
                    <a:pt x="1171" y="1518"/>
                  </a:lnTo>
                  <a:lnTo>
                    <a:pt x="1183" y="1494"/>
                  </a:lnTo>
                  <a:lnTo>
                    <a:pt x="1189" y="1476"/>
                  </a:lnTo>
                  <a:lnTo>
                    <a:pt x="1195" y="1458"/>
                  </a:lnTo>
                  <a:lnTo>
                    <a:pt x="1201" y="1440"/>
                  </a:lnTo>
                  <a:lnTo>
                    <a:pt x="1207" y="1416"/>
                  </a:lnTo>
                  <a:lnTo>
                    <a:pt x="1213" y="1398"/>
                  </a:lnTo>
                  <a:lnTo>
                    <a:pt x="1219" y="1374"/>
                  </a:lnTo>
                  <a:lnTo>
                    <a:pt x="1231" y="1356"/>
                  </a:lnTo>
                  <a:lnTo>
                    <a:pt x="1237" y="1332"/>
                  </a:lnTo>
                  <a:lnTo>
                    <a:pt x="1243" y="1308"/>
                  </a:lnTo>
                  <a:lnTo>
                    <a:pt x="1249" y="1290"/>
                  </a:lnTo>
                  <a:lnTo>
                    <a:pt x="1255" y="1266"/>
                  </a:lnTo>
                  <a:lnTo>
                    <a:pt x="1261" y="1242"/>
                  </a:lnTo>
                  <a:lnTo>
                    <a:pt x="1267" y="1218"/>
                  </a:lnTo>
                  <a:lnTo>
                    <a:pt x="1279" y="1194"/>
                  </a:lnTo>
                  <a:lnTo>
                    <a:pt x="1285" y="1170"/>
                  </a:lnTo>
                  <a:lnTo>
                    <a:pt x="1291" y="1146"/>
                  </a:lnTo>
                  <a:lnTo>
                    <a:pt x="1297" y="1122"/>
                  </a:lnTo>
                  <a:lnTo>
                    <a:pt x="1303" y="1098"/>
                  </a:lnTo>
                  <a:lnTo>
                    <a:pt x="1309" y="1074"/>
                  </a:lnTo>
                  <a:lnTo>
                    <a:pt x="1315" y="1050"/>
                  </a:lnTo>
                  <a:lnTo>
                    <a:pt x="1327" y="1020"/>
                  </a:lnTo>
                  <a:lnTo>
                    <a:pt x="1333" y="996"/>
                  </a:lnTo>
                  <a:lnTo>
                    <a:pt x="1339" y="966"/>
                  </a:lnTo>
                  <a:lnTo>
                    <a:pt x="1345" y="942"/>
                  </a:lnTo>
                  <a:lnTo>
                    <a:pt x="1351" y="912"/>
                  </a:lnTo>
                  <a:lnTo>
                    <a:pt x="1357" y="888"/>
                  </a:lnTo>
                  <a:lnTo>
                    <a:pt x="1363" y="858"/>
                  </a:lnTo>
                  <a:lnTo>
                    <a:pt x="1375" y="834"/>
                  </a:lnTo>
                  <a:lnTo>
                    <a:pt x="1381" y="804"/>
                  </a:lnTo>
                  <a:lnTo>
                    <a:pt x="1387" y="774"/>
                  </a:lnTo>
                  <a:lnTo>
                    <a:pt x="1393" y="744"/>
                  </a:lnTo>
                  <a:lnTo>
                    <a:pt x="1399" y="714"/>
                  </a:lnTo>
                  <a:lnTo>
                    <a:pt x="1405" y="684"/>
                  </a:lnTo>
                  <a:lnTo>
                    <a:pt x="1411" y="654"/>
                  </a:lnTo>
                  <a:lnTo>
                    <a:pt x="1423" y="624"/>
                  </a:lnTo>
                  <a:lnTo>
                    <a:pt x="1429" y="594"/>
                  </a:lnTo>
                  <a:lnTo>
                    <a:pt x="1435" y="564"/>
                  </a:lnTo>
                  <a:lnTo>
                    <a:pt x="1441" y="534"/>
                  </a:lnTo>
                  <a:lnTo>
                    <a:pt x="1447" y="504"/>
                  </a:lnTo>
                  <a:lnTo>
                    <a:pt x="1453" y="468"/>
                  </a:lnTo>
                  <a:lnTo>
                    <a:pt x="1459" y="438"/>
                  </a:lnTo>
                  <a:lnTo>
                    <a:pt x="1471" y="402"/>
                  </a:lnTo>
                  <a:lnTo>
                    <a:pt x="1477" y="372"/>
                  </a:lnTo>
                  <a:lnTo>
                    <a:pt x="1483" y="336"/>
                  </a:lnTo>
                  <a:lnTo>
                    <a:pt x="1489" y="306"/>
                  </a:lnTo>
                  <a:lnTo>
                    <a:pt x="1495" y="270"/>
                  </a:lnTo>
                  <a:lnTo>
                    <a:pt x="1501" y="234"/>
                  </a:lnTo>
                  <a:lnTo>
                    <a:pt x="1507" y="204"/>
                  </a:lnTo>
                  <a:lnTo>
                    <a:pt x="1519" y="168"/>
                  </a:lnTo>
                  <a:lnTo>
                    <a:pt x="1525" y="132"/>
                  </a:lnTo>
                  <a:lnTo>
                    <a:pt x="1531" y="96"/>
                  </a:lnTo>
                  <a:lnTo>
                    <a:pt x="1537" y="60"/>
                  </a:lnTo>
                  <a:lnTo>
                    <a:pt x="1543" y="24"/>
                  </a:ln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0425" name="Text Box 12"/>
            <p:cNvSpPr txBox="1"/>
            <p:nvPr/>
          </p:nvSpPr>
          <p:spPr>
            <a:xfrm>
              <a:off x="1610" y="2251"/>
              <a:ext cx="346" cy="30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–1</a:t>
              </a:r>
              <a:endParaRPr lang="en-US" altLang="zh-CN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0426" name="Text Box 13"/>
            <p:cNvSpPr txBox="1"/>
            <p:nvPr/>
          </p:nvSpPr>
          <p:spPr>
            <a:xfrm>
              <a:off x="1873" y="2611"/>
              <a:ext cx="346" cy="30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–2</a:t>
              </a:r>
              <a:endParaRPr lang="en-US" altLang="zh-CN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0427" name="Text Box 14"/>
            <p:cNvSpPr txBox="1"/>
            <p:nvPr/>
          </p:nvSpPr>
          <p:spPr>
            <a:xfrm>
              <a:off x="2772" y="2251"/>
              <a:ext cx="250" cy="30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81932" name="Text Box 16"/>
          <p:cNvSpPr txBox="1"/>
          <p:nvPr/>
        </p:nvSpPr>
        <p:spPr>
          <a:xfrm>
            <a:off x="0" y="862013"/>
            <a:ext cx="6856413" cy="4013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 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已知二次函数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ax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bx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≠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的图象如图所示，则下列结论：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同号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当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=–1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=3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时，函数值相等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4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=0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； 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当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=–2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时，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的值只能取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     其中正确的是</a:t>
            </a:r>
            <a:r>
              <a:rPr lang="en-US" altLang="zh-CN" sz="2800" b="1" u="sng">
                <a:latin typeface="楷体" panose="02010609060101010101" pitchFamily="49" charset="-122"/>
                <a:ea typeface="楷体" panose="02010609060101010101" pitchFamily="49" charset="-122"/>
              </a:rPr>
              <a:t>	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Line 17"/>
          <p:cNvSpPr/>
          <p:nvPr/>
        </p:nvSpPr>
        <p:spPr>
          <a:xfrm flipH="1">
            <a:off x="7712075" y="274638"/>
            <a:ext cx="0" cy="3133725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" name="Line 19"/>
          <p:cNvSpPr/>
          <p:nvPr/>
        </p:nvSpPr>
        <p:spPr>
          <a:xfrm>
            <a:off x="7496175" y="2598738"/>
            <a:ext cx="431800" cy="0"/>
          </a:xfrm>
          <a:prstGeom prst="line">
            <a:avLst/>
          </a:prstGeom>
          <a:ln w="38100" cap="flat" cmpd="sng">
            <a:solidFill>
              <a:srgbClr val="000099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" name="Text Box 20"/>
          <p:cNvSpPr txBox="1"/>
          <p:nvPr/>
        </p:nvSpPr>
        <p:spPr>
          <a:xfrm>
            <a:off x="2968625" y="4270375"/>
            <a:ext cx="941388" cy="4619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0432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课堂检测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0433" name="组合 1"/>
          <p:cNvGrpSpPr>
            <a:grpSpLocks noChangeAspect="1"/>
          </p:cNvGrpSpPr>
          <p:nvPr/>
        </p:nvGrpSpPr>
        <p:grpSpPr>
          <a:xfrm>
            <a:off x="3273425" y="525463"/>
            <a:ext cx="2411413" cy="450850"/>
            <a:chOff x="3564387" y="597378"/>
            <a:chExt cx="2247990" cy="419195"/>
          </a:xfrm>
        </p:grpSpPr>
        <p:sp>
          <p:nvSpPr>
            <p:cNvPr id="22" name="缺角矩形 21"/>
            <p:cNvSpPr/>
            <p:nvPr/>
          </p:nvSpPr>
          <p:spPr>
            <a:xfrm rot="3000000">
              <a:off x="4021488" y="597563"/>
              <a:ext cx="419195" cy="418816"/>
            </a:xfrm>
            <a:prstGeom prst="plaqu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" name="缺角矩形 22"/>
            <p:cNvSpPr/>
            <p:nvPr/>
          </p:nvSpPr>
          <p:spPr>
            <a:xfrm rot="3000000">
              <a:off x="4478780" y="597563"/>
              <a:ext cx="419195" cy="418815"/>
            </a:xfrm>
            <a:prstGeom prst="plaqu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缺角矩形 23"/>
            <p:cNvSpPr/>
            <p:nvPr/>
          </p:nvSpPr>
          <p:spPr>
            <a:xfrm rot="3000000">
              <a:off x="4936076" y="597563"/>
              <a:ext cx="419195" cy="418816"/>
            </a:xfrm>
            <a:prstGeom prst="plaqu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" name="缺角矩形 24"/>
            <p:cNvSpPr/>
            <p:nvPr/>
          </p:nvSpPr>
          <p:spPr>
            <a:xfrm rot="3000000">
              <a:off x="3564192" y="597563"/>
              <a:ext cx="419195" cy="418815"/>
            </a:xfrm>
            <a:prstGeom prst="plaqu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" name="缺角矩形 25"/>
            <p:cNvSpPr/>
            <p:nvPr/>
          </p:nvSpPr>
          <p:spPr>
            <a:xfrm rot="3000000">
              <a:off x="5393367" y="597563"/>
              <a:ext cx="419195" cy="418815"/>
            </a:xfrm>
            <a:prstGeom prst="plaqu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60439" name="TextBox 15"/>
          <p:cNvSpPr txBox="1"/>
          <p:nvPr/>
        </p:nvSpPr>
        <p:spPr>
          <a:xfrm>
            <a:off x="3238500" y="482600"/>
            <a:ext cx="2479675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dist" eaLnBrk="0" hangingPunct="0"/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基础巩固题</a:t>
            </a:r>
            <a:endParaRPr lang="en-US" altLang="zh-CN" sz="28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1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32" grpId="0"/>
      <p:bldP spid="15" grpId="0"/>
      <p:bldP spid="17" grpId="0"/>
      <p:bldP spid="1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5" name="Rectangle 2"/>
          <p:cNvSpPr txBox="1"/>
          <p:nvPr/>
        </p:nvSpPr>
        <p:spPr>
          <a:xfrm>
            <a:off x="407988" y="819150"/>
            <a:ext cx="8461375" cy="210661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eaLnBrk="0" hangingPunct="0">
              <a:lnSpc>
                <a:spcPct val="13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3.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如图是二次函数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y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=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ax</a:t>
            </a:r>
            <a:r>
              <a:rPr lang="zh-CN" altLang="en-US" sz="2800" b="1" baseline="30000"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+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bx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+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(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a≠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0)图象的一部分，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x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=-1是对称轴，有下列判断：①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-2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=0；②4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-2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+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&lt;0；③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-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+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= -9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；④若（-3，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y</a:t>
            </a:r>
            <a:r>
              <a:rPr lang="zh-CN" altLang="en-US" sz="2800" b="1" baseline="-25000">
                <a:latin typeface="Times New Roman" panose="02020603050405020304" pitchFamily="18" charset="0"/>
                <a:ea typeface="楷体" panose="02010609060101010101" pitchFamily="49" charset="-122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）,（     ，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y</a:t>
            </a:r>
            <a:r>
              <a:rPr lang="zh-CN" altLang="en-US" sz="2800" b="1" baseline="-25000"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）是抛物线上两点，则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y</a:t>
            </a:r>
            <a:r>
              <a:rPr lang="zh-CN" altLang="en-US" sz="2800" b="1" baseline="-25000">
                <a:latin typeface="Times New Roman" panose="02020603050405020304" pitchFamily="18" charset="0"/>
                <a:ea typeface="楷体" panose="02010609060101010101" pitchFamily="49" charset="-122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&gt;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y</a:t>
            </a:r>
            <a:r>
              <a:rPr lang="zh-CN" altLang="en-US" sz="2800" b="1" baseline="-25000"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.其中正确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eaLnBrk="0" hangingPunct="0">
              <a:lnSpc>
                <a:spcPct val="13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的是（      ）</a:t>
            </a:r>
            <a:endParaRPr lang="zh-CN" altLang="en-US" sz="2800" b="1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aphicFrame>
        <p:nvGraphicFramePr>
          <p:cNvPr id="62466" name="Object 2"/>
          <p:cNvGraphicFramePr>
            <a:graphicFrameLocks noChangeAspect="1"/>
          </p:cNvGraphicFramePr>
          <p:nvPr/>
        </p:nvGraphicFramePr>
        <p:xfrm>
          <a:off x="7208838" y="2028825"/>
          <a:ext cx="22860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1" imgW="153035" imgH="394970" progId="Equation.DSMT4">
                  <p:embed/>
                </p:oleObj>
              </mc:Choice>
              <mc:Fallback>
                <p:oleObj name="" r:id="rId1" imgW="153035" imgH="394970" progId="Equation.DSMT4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208838" y="2028825"/>
                        <a:ext cx="228600" cy="596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67" name="Text Box 4"/>
          <p:cNvSpPr txBox="1"/>
          <p:nvPr/>
        </p:nvSpPr>
        <p:spPr>
          <a:xfrm>
            <a:off x="444500" y="3627438"/>
            <a:ext cx="6094413" cy="1384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sym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．①②③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sym typeface="Times New Roman" panose="02020603050405020304" pitchFamily="18" charset="0"/>
              </a:rPr>
              <a:t>　　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      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sym typeface="Times New Roman" panose="02020603050405020304" pitchFamily="18" charset="0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．①③④       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sym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．①②④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sym typeface="Times New Roman" panose="02020603050405020304" pitchFamily="18" charset="0"/>
              </a:rPr>
              <a:t>　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         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sym typeface="Times New Roman" panose="02020603050405020304" pitchFamily="18" charset="0"/>
              </a:rPr>
              <a:t>D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．②③④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62468" name="直接箭头连接符 7"/>
          <p:cNvCxnSpPr/>
          <p:nvPr/>
        </p:nvCxnSpPr>
        <p:spPr>
          <a:xfrm>
            <a:off x="6175375" y="4144963"/>
            <a:ext cx="1835150" cy="0"/>
          </a:xfrm>
          <a:prstGeom prst="straightConnector1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62469" name="直接箭头连接符 9"/>
          <p:cNvCxnSpPr/>
          <p:nvPr/>
        </p:nvCxnSpPr>
        <p:spPr>
          <a:xfrm flipH="1" flipV="1">
            <a:off x="7346950" y="2789238"/>
            <a:ext cx="0" cy="1728787"/>
          </a:xfrm>
          <a:prstGeom prst="straightConnector1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62470" name="TextBox 10"/>
          <p:cNvSpPr txBox="1"/>
          <p:nvPr/>
        </p:nvSpPr>
        <p:spPr>
          <a:xfrm>
            <a:off x="7994650" y="4092575"/>
            <a:ext cx="296863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zh-CN" altLang="en-US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2471" name="TextBox 11"/>
          <p:cNvSpPr txBox="1"/>
          <p:nvPr/>
        </p:nvSpPr>
        <p:spPr>
          <a:xfrm>
            <a:off x="7092950" y="2633663"/>
            <a:ext cx="284163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zh-CN" altLang="en-US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2472" name="TextBox 12"/>
          <p:cNvSpPr txBox="1"/>
          <p:nvPr/>
        </p:nvSpPr>
        <p:spPr>
          <a:xfrm>
            <a:off x="7092950" y="4068763"/>
            <a:ext cx="347663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 i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zh-CN" altLang="en-US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62473" name="直接连接符 14"/>
          <p:cNvCxnSpPr/>
          <p:nvPr/>
        </p:nvCxnSpPr>
        <p:spPr>
          <a:xfrm flipH="1" flipV="1">
            <a:off x="7562850" y="4037013"/>
            <a:ext cx="0" cy="10795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2474" name="直接连接符 18"/>
          <p:cNvCxnSpPr/>
          <p:nvPr/>
        </p:nvCxnSpPr>
        <p:spPr>
          <a:xfrm flipH="1" flipV="1">
            <a:off x="7769225" y="4046538"/>
            <a:ext cx="0" cy="10795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2475" name="直接连接符 19"/>
          <p:cNvCxnSpPr/>
          <p:nvPr/>
        </p:nvCxnSpPr>
        <p:spPr>
          <a:xfrm flipH="1" flipV="1">
            <a:off x="6924675" y="4027488"/>
            <a:ext cx="0" cy="10795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2476" name="直接连接符 20"/>
          <p:cNvCxnSpPr/>
          <p:nvPr/>
        </p:nvCxnSpPr>
        <p:spPr>
          <a:xfrm flipH="1" flipV="1">
            <a:off x="7131050" y="4037013"/>
            <a:ext cx="0" cy="10795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2477" name="TextBox 23"/>
          <p:cNvSpPr txBox="1"/>
          <p:nvPr/>
        </p:nvSpPr>
        <p:spPr>
          <a:xfrm>
            <a:off x="7677150" y="4102100"/>
            <a:ext cx="296863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zh-CN" altLang="en-US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62478" name="直接连接符 25"/>
          <p:cNvCxnSpPr/>
          <p:nvPr/>
        </p:nvCxnSpPr>
        <p:spPr>
          <a:xfrm flipV="1">
            <a:off x="7115175" y="2806700"/>
            <a:ext cx="15875" cy="1771650"/>
          </a:xfrm>
          <a:prstGeom prst="line">
            <a:avLst/>
          </a:prstGeom>
          <a:ln w="254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cxnSp>
      <p:sp>
        <p:nvSpPr>
          <p:cNvPr id="37" name="任意多边形 36"/>
          <p:cNvSpPr/>
          <p:nvPr/>
        </p:nvSpPr>
        <p:spPr bwMode="auto">
          <a:xfrm>
            <a:off x="6823075" y="3257550"/>
            <a:ext cx="1027113" cy="1044575"/>
          </a:xfrm>
          <a:custGeom>
            <a:avLst/>
            <a:gdLst>
              <a:gd name="connsiteX0" fmla="*/ 0 w 1127343"/>
              <a:gd name="connsiteY0" fmla="*/ 553233 h 1392477"/>
              <a:gd name="connsiteX1" fmla="*/ 450937 w 1127343"/>
              <a:gd name="connsiteY1" fmla="*/ 139874 h 1392477"/>
              <a:gd name="connsiteX2" fmla="*/ 1127343 w 1127343"/>
              <a:gd name="connsiteY2" fmla="*/ 1392477 h 1392477"/>
              <a:gd name="connsiteX3" fmla="*/ 1127343 w 1127343"/>
              <a:gd name="connsiteY3" fmla="*/ 1392477 h 1392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7343" h="1392477">
                <a:moveTo>
                  <a:pt x="0" y="553233"/>
                </a:moveTo>
                <a:cubicBezTo>
                  <a:pt x="131523" y="276616"/>
                  <a:pt x="263047" y="0"/>
                  <a:pt x="450937" y="139874"/>
                </a:cubicBezTo>
                <a:cubicBezTo>
                  <a:pt x="638827" y="279748"/>
                  <a:pt x="1127343" y="1392477"/>
                  <a:pt x="1127343" y="1392477"/>
                </a:cubicBezTo>
                <a:lnTo>
                  <a:pt x="1127343" y="1392477"/>
                </a:lnTo>
              </a:path>
            </a:pathLst>
          </a:custGeom>
          <a:noFill/>
          <a:ln w="25400" cap="flat" cmpd="sng" algn="ctr">
            <a:solidFill>
              <a:schemeClr val="accent6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defRPr/>
            </a:pPr>
            <a:endParaRPr lang="zh-CN" altLang="en-US" sz="1350" strike="noStrike" noProof="1">
              <a:latin typeface="Times New Roman" panose="02020603050405020304" pitchFamily="18" charset="0"/>
            </a:endParaRPr>
          </a:p>
        </p:txBody>
      </p:sp>
      <p:sp>
        <p:nvSpPr>
          <p:cNvPr id="62480" name="TextBox 37"/>
          <p:cNvSpPr txBox="1"/>
          <p:nvPr/>
        </p:nvSpPr>
        <p:spPr>
          <a:xfrm>
            <a:off x="6859588" y="4468813"/>
            <a:ext cx="617537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=-1</a:t>
            </a:r>
            <a:endParaRPr lang="zh-CN" altLang="en-US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601788" y="3125788"/>
            <a:ext cx="423862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2482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课堂检测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2483" name="组合 1"/>
          <p:cNvGrpSpPr>
            <a:grpSpLocks noChangeAspect="1"/>
          </p:cNvGrpSpPr>
          <p:nvPr/>
        </p:nvGrpSpPr>
        <p:grpSpPr>
          <a:xfrm>
            <a:off x="3282950" y="465138"/>
            <a:ext cx="2411413" cy="450850"/>
            <a:chOff x="3564387" y="597378"/>
            <a:chExt cx="2247990" cy="419195"/>
          </a:xfrm>
        </p:grpSpPr>
        <p:sp>
          <p:nvSpPr>
            <p:cNvPr id="25" name="缺角矩形 24"/>
            <p:cNvSpPr/>
            <p:nvPr/>
          </p:nvSpPr>
          <p:spPr>
            <a:xfrm rot="3000000">
              <a:off x="4021488" y="597563"/>
              <a:ext cx="419195" cy="418816"/>
            </a:xfrm>
            <a:prstGeom prst="plaqu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" name="缺角矩形 25"/>
            <p:cNvSpPr/>
            <p:nvPr/>
          </p:nvSpPr>
          <p:spPr>
            <a:xfrm rot="3000000">
              <a:off x="4478780" y="597563"/>
              <a:ext cx="419195" cy="418815"/>
            </a:xfrm>
            <a:prstGeom prst="plaqu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" name="缺角矩形 26"/>
            <p:cNvSpPr/>
            <p:nvPr/>
          </p:nvSpPr>
          <p:spPr>
            <a:xfrm rot="3000000">
              <a:off x="4936076" y="597563"/>
              <a:ext cx="419195" cy="418816"/>
            </a:xfrm>
            <a:prstGeom prst="plaqu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" name="缺角矩形 27"/>
            <p:cNvSpPr/>
            <p:nvPr/>
          </p:nvSpPr>
          <p:spPr>
            <a:xfrm rot="3000000">
              <a:off x="3564192" y="597563"/>
              <a:ext cx="419195" cy="418815"/>
            </a:xfrm>
            <a:prstGeom prst="plaqu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" name="缺角矩形 28"/>
            <p:cNvSpPr/>
            <p:nvPr/>
          </p:nvSpPr>
          <p:spPr>
            <a:xfrm rot="3000000">
              <a:off x="5393367" y="597563"/>
              <a:ext cx="419195" cy="418815"/>
            </a:xfrm>
            <a:prstGeom prst="plaqu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62489" name="TextBox 15"/>
          <p:cNvSpPr txBox="1"/>
          <p:nvPr/>
        </p:nvSpPr>
        <p:spPr>
          <a:xfrm>
            <a:off x="3248025" y="422275"/>
            <a:ext cx="2479675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dist" eaLnBrk="0" hangingPunct="0"/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基础巩固题</a:t>
            </a:r>
            <a:endParaRPr lang="en-US" altLang="zh-CN" sz="28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3" name="Text Box 4"/>
          <p:cNvSpPr txBox="1"/>
          <p:nvPr/>
        </p:nvSpPr>
        <p:spPr>
          <a:xfrm>
            <a:off x="719138" y="1038225"/>
            <a:ext cx="7597775" cy="10064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ts val="3800"/>
              </a:lnSpc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    根据公式确定下列二次函数图象的对称轴和顶点坐标：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64514" name="Object 3"/>
          <p:cNvGraphicFramePr/>
          <p:nvPr/>
        </p:nvGraphicFramePr>
        <p:xfrm>
          <a:off x="1250950" y="2106613"/>
          <a:ext cx="3321050" cy="249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1" imgW="1594485" imgH="1199515" progId="Equation.DSMT4">
                  <p:embed/>
                </p:oleObj>
              </mc:Choice>
              <mc:Fallback>
                <p:oleObj name="" r:id="rId1" imgW="1594485" imgH="1199515" progId="Equation.DSMT4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250950" y="2106613"/>
                        <a:ext cx="3321050" cy="2495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Box 6"/>
          <p:cNvSpPr txBox="1"/>
          <p:nvPr/>
        </p:nvSpPr>
        <p:spPr>
          <a:xfrm>
            <a:off x="4464050" y="2085975"/>
            <a:ext cx="1470025" cy="4619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直线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=3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7" name="Object 4"/>
          <p:cNvGraphicFramePr/>
          <p:nvPr/>
        </p:nvGraphicFramePr>
        <p:xfrm>
          <a:off x="5835650" y="2138363"/>
          <a:ext cx="1111250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3" imgW="574040" imgH="255270" progId="Equation.DSMT4">
                  <p:embed/>
                </p:oleObj>
              </mc:Choice>
              <mc:Fallback>
                <p:oleObj name="" r:id="rId3" imgW="574040" imgH="255270" progId="Equation.DSMT4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835650" y="2138363"/>
                        <a:ext cx="1111250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Box 8"/>
          <p:cNvSpPr txBox="1"/>
          <p:nvPr/>
        </p:nvSpPr>
        <p:spPr>
          <a:xfrm>
            <a:off x="4473575" y="2652713"/>
            <a:ext cx="1470025" cy="4619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直线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=8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仿宋" panose="02010609060101010101" pitchFamily="49" charset="-122"/>
            </a:endParaRPr>
          </a:p>
        </p:txBody>
      </p:sp>
      <p:graphicFrame>
        <p:nvGraphicFramePr>
          <p:cNvPr id="9" name="Object 5"/>
          <p:cNvGraphicFramePr/>
          <p:nvPr/>
        </p:nvGraphicFramePr>
        <p:xfrm>
          <a:off x="5921375" y="2679700"/>
          <a:ext cx="727075" cy="471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5" imgW="422910" imgH="256540" progId="Equation.DSMT4">
                  <p:embed/>
                </p:oleObj>
              </mc:Choice>
              <mc:Fallback>
                <p:oleObj name="" r:id="rId5" imgW="422910" imgH="256540" progId="Equation.DSMT4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21375" y="2679700"/>
                        <a:ext cx="727075" cy="4714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 Box 10"/>
          <p:cNvSpPr txBox="1"/>
          <p:nvPr/>
        </p:nvSpPr>
        <p:spPr>
          <a:xfrm>
            <a:off x="4446588" y="3373438"/>
            <a:ext cx="1857375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直线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=1.25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11" name="Object 6"/>
          <p:cNvGraphicFramePr/>
          <p:nvPr/>
        </p:nvGraphicFramePr>
        <p:xfrm>
          <a:off x="6161088" y="3209925"/>
          <a:ext cx="1073150" cy="744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7" imgW="688975" imgH="433705" progId="Equation.DSMT4">
                  <p:embed/>
                </p:oleObj>
              </mc:Choice>
              <mc:Fallback>
                <p:oleObj name="" r:id="rId7" imgW="688975" imgH="433705" progId="Equation.DSMT4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161088" y="3209925"/>
                        <a:ext cx="1073150" cy="744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12"/>
          <p:cNvSpPr txBox="1"/>
          <p:nvPr/>
        </p:nvSpPr>
        <p:spPr>
          <a:xfrm>
            <a:off x="4424363" y="4105275"/>
            <a:ext cx="1857375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直线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= 0.5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仿宋" panose="02010609060101010101" pitchFamily="49" charset="-122"/>
            </a:endParaRPr>
          </a:p>
        </p:txBody>
      </p:sp>
      <p:graphicFrame>
        <p:nvGraphicFramePr>
          <p:cNvPr id="13" name="Object 7"/>
          <p:cNvGraphicFramePr/>
          <p:nvPr/>
        </p:nvGraphicFramePr>
        <p:xfrm>
          <a:off x="6127750" y="4030663"/>
          <a:ext cx="881063" cy="68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9" imgW="574040" imgH="433705" progId="Equation.DSMT4">
                  <p:embed/>
                </p:oleObj>
              </mc:Choice>
              <mc:Fallback>
                <p:oleObj name="" r:id="rId9" imgW="574040" imgH="433705" progId="Equation.DSMT4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127750" y="4030663"/>
                        <a:ext cx="881063" cy="682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523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课堂检测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4524" name="组合 1"/>
          <p:cNvGrpSpPr>
            <a:grpSpLocks noChangeAspect="1"/>
          </p:cNvGrpSpPr>
          <p:nvPr/>
        </p:nvGrpSpPr>
        <p:grpSpPr>
          <a:xfrm>
            <a:off x="3282950" y="482600"/>
            <a:ext cx="2411413" cy="450850"/>
            <a:chOff x="3564387" y="597378"/>
            <a:chExt cx="2247990" cy="419195"/>
          </a:xfrm>
        </p:grpSpPr>
        <p:sp>
          <p:nvSpPr>
            <p:cNvPr id="16" name="缺角矩形 15"/>
            <p:cNvSpPr/>
            <p:nvPr/>
          </p:nvSpPr>
          <p:spPr>
            <a:xfrm rot="3000000">
              <a:off x="4021488" y="597563"/>
              <a:ext cx="419195" cy="418816"/>
            </a:xfrm>
            <a:prstGeom prst="plaqu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" name="缺角矩形 16"/>
            <p:cNvSpPr/>
            <p:nvPr/>
          </p:nvSpPr>
          <p:spPr>
            <a:xfrm rot="3000000">
              <a:off x="4478780" y="597563"/>
              <a:ext cx="419195" cy="418815"/>
            </a:xfrm>
            <a:prstGeom prst="plaqu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" name="缺角矩形 17"/>
            <p:cNvSpPr/>
            <p:nvPr/>
          </p:nvSpPr>
          <p:spPr>
            <a:xfrm rot="3000000">
              <a:off x="4936076" y="597563"/>
              <a:ext cx="419195" cy="418816"/>
            </a:xfrm>
            <a:prstGeom prst="plaqu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" name="缺角矩形 18"/>
            <p:cNvSpPr/>
            <p:nvPr/>
          </p:nvSpPr>
          <p:spPr>
            <a:xfrm rot="3000000">
              <a:off x="3564192" y="597563"/>
              <a:ext cx="419195" cy="418815"/>
            </a:xfrm>
            <a:prstGeom prst="plaqu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" name="缺角矩形 19"/>
            <p:cNvSpPr/>
            <p:nvPr/>
          </p:nvSpPr>
          <p:spPr>
            <a:xfrm rot="3000000">
              <a:off x="5393367" y="597563"/>
              <a:ext cx="419195" cy="418815"/>
            </a:xfrm>
            <a:prstGeom prst="plaqu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64530" name="TextBox 15"/>
          <p:cNvSpPr txBox="1"/>
          <p:nvPr/>
        </p:nvSpPr>
        <p:spPr>
          <a:xfrm>
            <a:off x="3248025" y="439738"/>
            <a:ext cx="247967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dist" eaLnBrk="0" hangingPunct="0"/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能力提升题</a:t>
            </a:r>
            <a:endParaRPr lang="en-US" altLang="zh-CN" sz="28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1" name="矩形 3"/>
          <p:cNvSpPr/>
          <p:nvPr/>
        </p:nvSpPr>
        <p:spPr>
          <a:xfrm>
            <a:off x="614363" y="1073150"/>
            <a:ext cx="7518400" cy="12001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just">
              <a:lnSpc>
                <a:spcPct val="150000"/>
              </a:lnSpc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已知函数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=-2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-4,</a:t>
            </a:r>
            <a:r>
              <a:rPr lang="zh-CN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当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4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     </a:t>
            </a:r>
            <a:r>
              <a:rPr lang="zh-CN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时</a:t>
            </a:r>
            <a:r>
              <a:rPr lang="zh-CN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有最大值</a:t>
            </a:r>
            <a:r>
              <a:rPr lang="en-US" altLang="zh-CN" sz="24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     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zh-CN" altLang="zh-CN" sz="2400">
              <a:latin typeface="Calibri" panose="020F0502020204030204" charset="0"/>
              <a:ea typeface="黑体" panose="020106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已知二次函数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-2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+1</a:t>
            </a:r>
            <a:r>
              <a:rPr lang="zh-CN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那么它的图象大致为</a:t>
            </a:r>
            <a:r>
              <a:rPr lang="zh-CN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zh-CN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endParaRPr lang="zh-CN" altLang="zh-CN" sz="2400">
              <a:latin typeface="Calibri" panose="020F0502020204030204" charset="0"/>
              <a:ea typeface="黑体" panose="02010609060101010101" pitchFamily="49" charset="-122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4560888" y="957263"/>
          <a:ext cx="222250" cy="585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1" imgW="177800" imgH="469900" progId="Equation.DSMT4">
                  <p:embed/>
                </p:oleObj>
              </mc:Choice>
              <mc:Fallback>
                <p:oleObj name="" r:id="rId1" imgW="177800" imgH="469900" progId="Equation.DSMT4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60888" y="957263"/>
                        <a:ext cx="222250" cy="5857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7086600" y="957263"/>
          <a:ext cx="506413" cy="585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3" imgW="406400" imgH="469900" progId="Equation.DSMT4">
                  <p:embed/>
                </p:oleObj>
              </mc:Choice>
              <mc:Fallback>
                <p:oleObj name="" r:id="rId3" imgW="406400" imgH="469900" progId="Equation.DSMT4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086600" y="957263"/>
                        <a:ext cx="506413" cy="5857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Box 5"/>
          <p:cNvSpPr txBox="1"/>
          <p:nvPr/>
        </p:nvSpPr>
        <p:spPr>
          <a:xfrm>
            <a:off x="7593013" y="1736725"/>
            <a:ext cx="390525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B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66565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宋体" panose="02010600030101010101" pitchFamily="2" charset="-122"/>
                <a:ea typeface="宋体" panose="02010600030101010101" pitchFamily="2" charset="-122"/>
              </a:rPr>
              <a:t>课堂检测</a:t>
            </a:r>
            <a:endParaRPr lang="zh-CN" altLang="en-US" sz="25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6566" name="组合 6"/>
          <p:cNvGrpSpPr>
            <a:grpSpLocks noChangeAspect="1"/>
          </p:cNvGrpSpPr>
          <p:nvPr/>
        </p:nvGrpSpPr>
        <p:grpSpPr>
          <a:xfrm>
            <a:off x="3236913" y="561975"/>
            <a:ext cx="2411412" cy="449263"/>
            <a:chOff x="3564387" y="597378"/>
            <a:chExt cx="2247990" cy="419195"/>
          </a:xfrm>
        </p:grpSpPr>
        <p:sp>
          <p:nvSpPr>
            <p:cNvPr id="11" name="缺角矩形 10"/>
            <p:cNvSpPr/>
            <p:nvPr/>
          </p:nvSpPr>
          <p:spPr>
            <a:xfrm rot="3000000">
              <a:off x="4021486" y="597563"/>
              <a:ext cx="419195" cy="418815"/>
            </a:xfrm>
            <a:prstGeom prst="plaqu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缺角矩形 11"/>
            <p:cNvSpPr/>
            <p:nvPr/>
          </p:nvSpPr>
          <p:spPr>
            <a:xfrm rot="3000000">
              <a:off x="4478782" y="597563"/>
              <a:ext cx="419195" cy="418816"/>
            </a:xfrm>
            <a:prstGeom prst="plaqu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缺角矩形 12"/>
            <p:cNvSpPr/>
            <p:nvPr/>
          </p:nvSpPr>
          <p:spPr>
            <a:xfrm rot="3000000">
              <a:off x="4936072" y="597563"/>
              <a:ext cx="419195" cy="418815"/>
            </a:xfrm>
            <a:prstGeom prst="plaqu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" name="缺角矩形 13"/>
            <p:cNvSpPr/>
            <p:nvPr/>
          </p:nvSpPr>
          <p:spPr>
            <a:xfrm rot="3000000">
              <a:off x="3564195" y="597563"/>
              <a:ext cx="419195" cy="418816"/>
            </a:xfrm>
            <a:prstGeom prst="plaqu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" name="缺角矩形 14"/>
            <p:cNvSpPr/>
            <p:nvPr/>
          </p:nvSpPr>
          <p:spPr>
            <a:xfrm rot="3000000">
              <a:off x="5393368" y="597563"/>
              <a:ext cx="419195" cy="418816"/>
            </a:xfrm>
            <a:prstGeom prst="plaqu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66572" name="TextBox 15"/>
          <p:cNvSpPr txBox="1"/>
          <p:nvPr/>
        </p:nvSpPr>
        <p:spPr>
          <a:xfrm>
            <a:off x="3201988" y="511175"/>
            <a:ext cx="2479675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dist" eaLnBrk="0" hangingPunct="0"/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拓广探索题</a:t>
            </a:r>
            <a:endParaRPr lang="en-US" altLang="zh-CN" sz="28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6573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38" y="2312988"/>
            <a:ext cx="9144000" cy="25177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2897188" y="3322638"/>
          <a:ext cx="1843087" cy="74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1" imgW="1033780" imgH="421005" progId="Equation.DSMT4">
                  <p:embed/>
                </p:oleObj>
              </mc:Choice>
              <mc:Fallback>
                <p:oleObj name="" r:id="rId1" imgW="1033780" imgH="421005" progId="Equation.DSMT4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897188" y="3322638"/>
                        <a:ext cx="1843087" cy="749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3143250" y="4186238"/>
          <a:ext cx="827088" cy="569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" r:id="rId3" imgW="574040" imgH="395605" progId="Equation.DSMT4">
                  <p:embed/>
                </p:oleObj>
              </mc:Choice>
              <mc:Fallback>
                <p:oleObj name="" r:id="rId3" imgW="574040" imgH="395605" progId="Equation.DSMT4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43250" y="4186238"/>
                        <a:ext cx="827088" cy="569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954213" y="3482975"/>
            <a:ext cx="1112838" cy="461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fontAlgn="base">
              <a:defRPr/>
            </a:pPr>
            <a:r>
              <a:rPr lang="zh-CN" sz="2400" b="1" strike="noStrike" noProof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顶点：</a:t>
            </a:r>
            <a:endParaRPr lang="zh-CN" sz="2400" b="1" strike="noStrike" noProof="1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1900238" y="4130675"/>
            <a:ext cx="1420813" cy="461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fontAlgn="base"/>
            <a:r>
              <a:rPr lang="zh-CN" sz="2400" b="1" strike="noStrike" noProof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对称轴：</a:t>
            </a:r>
            <a:endParaRPr lang="zh-CN" sz="2400" b="1" strike="noStrike" noProof="1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72" name="TextBox 9"/>
          <p:cNvSpPr txBox="1"/>
          <p:nvPr/>
        </p:nvSpPr>
        <p:spPr>
          <a:xfrm>
            <a:off x="1025525" y="1592263"/>
            <a:ext cx="2046288" cy="8715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lnSpc>
                <a:spcPct val="150000"/>
              </a:lnSpc>
            </a:pPr>
            <a:r>
              <a:rPr lang="en-US" altLang="zh-CN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b="1" i="1">
                <a:latin typeface="Times New Roman" panose="02020603050405020304" pitchFamily="18" charset="0"/>
                <a:ea typeface="宋体" panose="02010600030101010101" pitchFamily="2" charset="-122"/>
              </a:rPr>
              <a:t>ax</a:t>
            </a:r>
            <a:r>
              <a:rPr lang="en-US" altLang="zh-CN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b="1" i="1">
                <a:latin typeface="Times New Roman" panose="02020603050405020304" pitchFamily="18" charset="0"/>
                <a:ea typeface="宋体" panose="02010600030101010101" pitchFamily="2" charset="-122"/>
              </a:rPr>
              <a:t>bx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b="1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 ≠0)</a:t>
            </a:r>
            <a:endParaRPr lang="en-US" altLang="zh-CN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b="1">
                <a:latin typeface="黑体" panose="02010609060101010101" pitchFamily="49" charset="-122"/>
                <a:ea typeface="黑体" panose="02010609060101010101" pitchFamily="49" charset="-122"/>
              </a:rPr>
              <a:t>一般式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" name="组合 24"/>
          <p:cNvGrpSpPr/>
          <p:nvPr/>
        </p:nvGrpSpPr>
        <p:grpSpPr>
          <a:xfrm>
            <a:off x="2116138" y="944563"/>
            <a:ext cx="3887787" cy="811212"/>
            <a:chOff x="1691680" y="1556792"/>
            <a:chExt cx="5184576" cy="1080120"/>
          </a:xfrm>
        </p:grpSpPr>
        <p:cxnSp>
          <p:nvCxnSpPr>
            <p:cNvPr id="17" name="直接连接符 16"/>
            <p:cNvCxnSpPr/>
            <p:nvPr/>
          </p:nvCxnSpPr>
          <p:spPr bwMode="auto">
            <a:xfrm flipH="1" flipV="1">
              <a:off x="1691680" y="1556792"/>
              <a:ext cx="0" cy="1008253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accent6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" name="直接连接符 20"/>
            <p:cNvCxnSpPr/>
            <p:nvPr/>
          </p:nvCxnSpPr>
          <p:spPr bwMode="auto">
            <a:xfrm>
              <a:off x="1691680" y="1556792"/>
              <a:ext cx="5184576" cy="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accent6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4" name="直接箭头连接符 23"/>
            <p:cNvCxnSpPr/>
            <p:nvPr/>
          </p:nvCxnSpPr>
          <p:spPr bwMode="auto">
            <a:xfrm flipH="1">
              <a:off x="6804277" y="1556792"/>
              <a:ext cx="0" cy="1080120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chemeClr val="accent6">
                  <a:lumMod val="75000"/>
                </a:schemeClr>
              </a:solidFill>
              <a:prstDash val="solid"/>
              <a:round/>
              <a:headEnd type="none" w="med" len="med"/>
              <a:tailEnd type="arrow"/>
            </a:ln>
          </p:spPr>
        </p:cxnSp>
      </p:grp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532188" y="714375"/>
            <a:ext cx="1112838" cy="461963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fontAlgn="base">
              <a:defRPr/>
            </a:pPr>
            <a:r>
              <a:rPr lang="zh-CN" sz="2400" b="1" strike="noStrike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配方法</a:t>
            </a:r>
            <a:endParaRPr lang="zh-CN" sz="2400" b="1" strike="noStrike" noProof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33"/>
          <p:cNvGrpSpPr/>
          <p:nvPr/>
        </p:nvGrpSpPr>
        <p:grpSpPr>
          <a:xfrm>
            <a:off x="2008188" y="2457450"/>
            <a:ext cx="3889375" cy="539750"/>
            <a:chOff x="1619672" y="3429000"/>
            <a:chExt cx="5184576" cy="720080"/>
          </a:xfrm>
        </p:grpSpPr>
        <p:cxnSp>
          <p:nvCxnSpPr>
            <p:cNvPr id="29" name="直接连接符 28"/>
            <p:cNvCxnSpPr/>
            <p:nvPr/>
          </p:nvCxnSpPr>
          <p:spPr bwMode="auto">
            <a:xfrm flipH="1">
              <a:off x="1619672" y="3429000"/>
              <a:ext cx="0" cy="72008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accent6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" name="直接连接符 30"/>
            <p:cNvCxnSpPr/>
            <p:nvPr/>
          </p:nvCxnSpPr>
          <p:spPr bwMode="auto">
            <a:xfrm>
              <a:off x="1619672" y="4149080"/>
              <a:ext cx="5184576" cy="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accent6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" name="直接箭头连接符 32"/>
            <p:cNvCxnSpPr/>
            <p:nvPr/>
          </p:nvCxnSpPr>
          <p:spPr bwMode="auto">
            <a:xfrm flipH="1" flipV="1">
              <a:off x="6804248" y="3429000"/>
              <a:ext cx="0" cy="720080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chemeClr val="accent6">
                  <a:lumMod val="75000"/>
                </a:schemeClr>
              </a:solidFill>
              <a:prstDash val="solid"/>
              <a:round/>
              <a:headEnd type="none" w="med" len="med"/>
              <a:tailEnd type="arrow"/>
            </a:ln>
          </p:spPr>
        </p:cxnSp>
      </p:grpSp>
      <p:sp>
        <p:nvSpPr>
          <p:cNvPr id="35" name="Rectangle 6"/>
          <p:cNvSpPr>
            <a:spLocks noChangeArrowheads="1"/>
          </p:cNvSpPr>
          <p:nvPr/>
        </p:nvSpPr>
        <p:spPr bwMode="auto">
          <a:xfrm>
            <a:off x="3502025" y="2800350"/>
            <a:ext cx="1112838" cy="461963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fontAlgn="base">
              <a:defRPr/>
            </a:pPr>
            <a:r>
              <a:rPr lang="zh-CN" altLang="en-US" sz="2400" b="1" strike="noStrike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公式</a:t>
            </a:r>
            <a:r>
              <a:rPr lang="zh-CN" sz="2400" b="1" strike="noStrike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法</a:t>
            </a:r>
            <a:endParaRPr lang="zh-CN" sz="2400" b="1" strike="noStrike" noProof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7" name="组合 40"/>
          <p:cNvGrpSpPr/>
          <p:nvPr/>
        </p:nvGrpSpPr>
        <p:grpSpPr>
          <a:xfrm>
            <a:off x="4654550" y="1592263"/>
            <a:ext cx="2843213" cy="927100"/>
            <a:chOff x="5148064" y="2420888"/>
            <a:chExt cx="3563888" cy="1160236"/>
          </a:xfrm>
        </p:grpSpPr>
        <p:sp>
          <p:nvSpPr>
            <p:cNvPr id="67601" name="TextBox 12"/>
            <p:cNvSpPr txBox="1"/>
            <p:nvPr/>
          </p:nvSpPr>
          <p:spPr>
            <a:xfrm>
              <a:off x="5148064" y="2420888"/>
              <a:ext cx="3563888" cy="116023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lnSpc>
                  <a:spcPct val="150000"/>
                </a:lnSpc>
              </a:pP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(</a:t>
              </a:r>
              <a:r>
                <a:rPr lang="zh-CN" altLang="en-US" b="1">
                  <a:latin typeface="黑体" panose="02010609060101010101" pitchFamily="49" charset="-122"/>
                  <a:ea typeface="黑体" panose="02010609060101010101" pitchFamily="49" charset="-122"/>
                </a:rPr>
                <a:t>顶点式</a:t>
              </a: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)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67602" name="Object 5"/>
            <p:cNvGraphicFramePr>
              <a:graphicFrameLocks noChangeAspect="1"/>
            </p:cNvGraphicFramePr>
            <p:nvPr/>
          </p:nvGraphicFramePr>
          <p:xfrm>
            <a:off x="5652120" y="2427582"/>
            <a:ext cx="2736304" cy="7166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2" name="" r:id="rId5" imgW="1600200" imgH="419100" progId="Equation.DSMT4">
                    <p:embed/>
                  </p:oleObj>
                </mc:Choice>
                <mc:Fallback>
                  <p:oleObj name="" r:id="rId5" imgW="1600200" imgH="419100" progId="Equation.DSMT4">
                    <p:embed/>
                    <p:pic>
                      <p:nvPicPr>
                        <p:cNvPr id="0" name="图片 3121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5652120" y="2427582"/>
                          <a:ext cx="2736304" cy="71660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2" name="右箭头 41"/>
          <p:cNvSpPr/>
          <p:nvPr/>
        </p:nvSpPr>
        <p:spPr bwMode="auto">
          <a:xfrm>
            <a:off x="3251200" y="1809750"/>
            <a:ext cx="1674813" cy="269875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defRPr/>
            </a:pPr>
            <a:endParaRPr lang="zh-CN" altLang="en-US" sz="1350" b="1" strike="noStrike" noProof="1">
              <a:latin typeface="Times New Roman" panose="02020603050405020304" pitchFamily="18" charset="0"/>
            </a:endParaRPr>
          </a:p>
        </p:txBody>
      </p:sp>
      <p:sp>
        <p:nvSpPr>
          <p:cNvPr id="67604" name="文本框 18"/>
          <p:cNvSpPr txBox="1"/>
          <p:nvPr/>
        </p:nvSpPr>
        <p:spPr>
          <a:xfrm>
            <a:off x="552450" y="-9525"/>
            <a:ext cx="1473200" cy="4778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500" b="1">
                <a:latin typeface="Yuanti SC"/>
                <a:ea typeface="Yuanti SC"/>
              </a:rPr>
              <a:t>课堂小结</a:t>
            </a:r>
            <a:endParaRPr lang="zh-CN" altLang="en-US" sz="2500" b="1">
              <a:latin typeface="Yuanti SC"/>
              <a:ea typeface="Yuanti SC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272" grpId="0"/>
      <p:bldP spid="6" grpId="0"/>
      <p:bldP spid="35" grpId="0"/>
      <p:bldP spid="42" grpId="0"/>
    </p:bldLst>
  </p:timing>
</p:sld>
</file>

<file path=ppt/tags/tag1.xml><?xml version="1.0" encoding="utf-8"?>
<p:tagLst xmlns:p="http://schemas.openxmlformats.org/presentationml/2006/main">
  <p:tag name="KSO_WM_NO_TAGS_SHAPE_FLAG" val="1"/>
</p:tagLst>
</file>

<file path=ppt/tags/tag2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187873"/>
  <p:tag name="KSO_WM_UNIT_COMPATIBLE" val="0"/>
  <p:tag name="KSO_WM_UNIT_DIAGRAM_ISNUMVISUAL" val="0"/>
  <p:tag name="KSO_WM_UNIT_DIAGRAM_ISREFERUNIT" val="0"/>
  <p:tag name="KSO_WM_UNIT_HIGHLIGHT" val="0"/>
  <p:tag name="KSO_WM_UNIT_ID" val="diagram20187873_1*q_h_i*1_1_1"/>
  <p:tag name="KSO_WM_UNIT_INDEX" val="1_1_1"/>
  <p:tag name="KSO_WM_UNIT_LAYERLEVEL" val="1_1_1"/>
  <p:tag name="KSO_WM_UNIT_LINE_FILL_TYPE" val="2"/>
  <p:tag name="KSO_WM_UNIT_LINE_FORE_SCHEMECOLOR_INDEX" val="13"/>
  <p:tag name="KSO_WM_UNIT_TYPE" val="q_h_i"/>
</p:tagLst>
</file>

<file path=ppt/tags/tag3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187873"/>
  <p:tag name="KSO_WM_UNIT_COMPATIBLE" val="0"/>
  <p:tag name="KSO_WM_UNIT_DIAGRAM_ISNUMVISUAL" val="0"/>
  <p:tag name="KSO_WM_UNIT_DIAGRAM_ISREFERUNIT" val="0"/>
  <p:tag name="KSO_WM_UNIT_HIGHLIGHT" val="0"/>
  <p:tag name="KSO_WM_UNIT_ID" val="diagram20187873_1*q_h_i*1_1_2"/>
  <p:tag name="KSO_WM_UNIT_INDEX" val="1_1_2"/>
  <p:tag name="KSO_WM_UNIT_LAYERLEVEL" val="1_1_1"/>
  <p:tag name="KSO_WM_UNIT_LINE_FILL_TYPE" val="2"/>
  <p:tag name="KSO_WM_UNIT_LINE_FORE_SCHEMECOLOR_INDEX" val="13"/>
  <p:tag name="KSO_WM_UNIT_TYPE" val="q_h_i"/>
</p:tagLst>
</file>

<file path=ppt/tags/tag4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187873"/>
  <p:tag name="KSO_WM_UNIT_COMPATIBLE" val="0"/>
  <p:tag name="KSO_WM_UNIT_DIAGRAM_ISNUMVISUAL" val="0"/>
  <p:tag name="KSO_WM_UNIT_DIAGRAM_ISREFERUNIT" val="0"/>
  <p:tag name="KSO_WM_UNIT_FILL_FORE_SCHEMECOLOR_INDEX" val="10"/>
  <p:tag name="KSO_WM_UNIT_FILL_TYPE" val="1"/>
  <p:tag name="KSO_WM_UNIT_HIGHLIGHT" val="0"/>
  <p:tag name="KSO_WM_UNIT_ID" val="diagram20187873_1*q_i*1_9"/>
  <p:tag name="KSO_WM_UNIT_INDEX" val="1_9"/>
  <p:tag name="KSO_WM_UNIT_LAYERLEVEL" val="1_1"/>
  <p:tag name="KSO_WM_UNIT_TEXT_FILL_FORE_SCHEMECOLOR_INDEX" val="13"/>
  <p:tag name="KSO_WM_UNIT_TEXT_FILL_TYPE" val="1"/>
  <p:tag name="KSO_WM_UNIT_TYPE" val="q_i"/>
</p:tagLst>
</file>

<file path=ppt/tags/tag5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187873"/>
  <p:tag name="KSO_WM_UNIT_COMPATIBLE" val="0"/>
  <p:tag name="KSO_WM_UNIT_DIAGRAM_ISNUMVISUAL" val="0"/>
  <p:tag name="KSO_WM_UNIT_DIAGRAM_ISREFERUNIT" val="0"/>
  <p:tag name="KSO_WM_UNIT_FILL_FORE_SCHEMECOLOR_INDEX" val="10"/>
  <p:tag name="KSO_WM_UNIT_FILL_TYPE" val="1"/>
  <p:tag name="KSO_WM_UNIT_HIGHLIGHT" val="0"/>
  <p:tag name="KSO_WM_UNIT_ID" val="diagram20187873_1*q_i*1_7"/>
  <p:tag name="KSO_WM_UNIT_INDEX" val="1_7"/>
  <p:tag name="KSO_WM_UNIT_LAYERLEVEL" val="1_1"/>
  <p:tag name="KSO_WM_UNIT_TEXT_FILL_FORE_SCHEMECOLOR_INDEX" val="13"/>
  <p:tag name="KSO_WM_UNIT_TEXT_FILL_TYPE" val="1"/>
  <p:tag name="KSO_WM_UNIT_TYPE" val="q_i"/>
</p:tagLst>
</file>

<file path=ppt/tags/tag6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187873"/>
  <p:tag name="KSO_WM_UNIT_COMPATIBLE" val="0"/>
  <p:tag name="KSO_WM_UNIT_DIAGRAM_ISNUMVISUAL" val="0"/>
  <p:tag name="KSO_WM_UNIT_DIAGRAM_ISREFERUNIT" val="0"/>
  <p:tag name="KSO_WM_UNIT_FILL_FORE_SCHEMECOLOR_INDEX" val="6"/>
  <p:tag name="KSO_WM_UNIT_FILL_TYPE" val="1"/>
  <p:tag name="KSO_WM_UNIT_HIGHLIGHT" val="0"/>
  <p:tag name="KSO_WM_UNIT_ID" val="diagram20187873_1*q_h_i*1_1_3"/>
  <p:tag name="KSO_WM_UNIT_INDEX" val="1_1_3"/>
  <p:tag name="KSO_WM_UNIT_LAYERLEVEL" val="1_1_1"/>
  <p:tag name="KSO_WM_UNIT_TEXT_FILL_FORE_SCHEMECOLOR_INDEX" val="13"/>
  <p:tag name="KSO_WM_UNIT_TEXT_FILL_TYPE" val="1"/>
  <p:tag name="KSO_WM_UNIT_TYPE" val="q_h_i"/>
</p:tagLst>
</file>

<file path=ppt/tags/tag7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187873"/>
  <p:tag name="KSO_WM_UNIT_COMPATIBLE" val="0"/>
  <p:tag name="KSO_WM_UNIT_DIAGRAM_ISNUMVISUAL" val="0"/>
  <p:tag name="KSO_WM_UNIT_DIAGRAM_ISREFERUNIT" val="0"/>
  <p:tag name="KSO_WM_UNIT_FILL_FORE_SCHEMECOLOR_INDEX" val="10"/>
  <p:tag name="KSO_WM_UNIT_FILL_TYPE" val="1"/>
  <p:tag name="KSO_WM_UNIT_HIGHLIGHT" val="0"/>
  <p:tag name="KSO_WM_UNIT_ID" val="diagram20187873_1*q_i*1_10"/>
  <p:tag name="KSO_WM_UNIT_INDEX" val="1_10"/>
  <p:tag name="KSO_WM_UNIT_LAYERLEVEL" val="1_1"/>
  <p:tag name="KSO_WM_UNIT_TEXT_FILL_FORE_SCHEMECOLOR_INDEX" val="13"/>
  <p:tag name="KSO_WM_UNIT_TEXT_FILL_TYPE" val="1"/>
  <p:tag name="KSO_WM_UNIT_TYPE" val="q_i"/>
</p:tagLst>
</file>

<file path=ppt/tags/tag8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187873"/>
  <p:tag name="KSO_WM_UNIT_COMPATIBLE" val="0"/>
  <p:tag name="KSO_WM_UNIT_DIAGRAM_ISNUMVISUAL" val="0"/>
  <p:tag name="KSO_WM_UNIT_DIAGRAM_ISREFERUNIT" val="0"/>
  <p:tag name="KSO_WM_UNIT_FILL_FORE_SCHEMECOLOR_INDEX" val="10"/>
  <p:tag name="KSO_WM_UNIT_FILL_TYPE" val="1"/>
  <p:tag name="KSO_WM_UNIT_HIGHLIGHT" val="0"/>
  <p:tag name="KSO_WM_UNIT_ID" val="diagram20187873_1*q_i*1_8"/>
  <p:tag name="KSO_WM_UNIT_INDEX" val="1_8"/>
  <p:tag name="KSO_WM_UNIT_LAYERLEVEL" val="1_1"/>
  <p:tag name="KSO_WM_UNIT_TEXT_FILL_FORE_SCHEMECOLOR_INDEX" val="13"/>
  <p:tag name="KSO_WM_UNIT_TEXT_FILL_TYPE" val="1"/>
  <p:tag name="KSO_WM_UNIT_TYPE" val="q_i"/>
</p:tagLst>
</file>

<file path=ppt/tags/tag9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187873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HIGHLIGHT" val="0"/>
  <p:tag name="KSO_WM_UNIT_ID" val="diagram20187873_1*q_i*1_1"/>
  <p:tag name="KSO_WM_UNIT_INDEX" val="1_1"/>
  <p:tag name="KSO_WM_UNIT_LAYERLEVEL" val="1_1"/>
  <p:tag name="KSO_WM_UNIT_TEXT_FILL_FORE_SCHEMECOLOR_INDEX" val="13"/>
  <p:tag name="KSO_WM_UNIT_TEXT_FILL_TYPE" val="1"/>
  <p:tag name="KSO_WM_UNIT_TYPE" val="q_i"/>
</p:tagLst>
</file>

<file path=ppt/tags/tag10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187873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HIGHLIGHT" val="0"/>
  <p:tag name="KSO_WM_UNIT_ID" val="diagram20187873_1*q_i*1_2"/>
  <p:tag name="KSO_WM_UNIT_INDEX" val="1_2"/>
  <p:tag name="KSO_WM_UNIT_LAYERLEVEL" val="1_1"/>
  <p:tag name="KSO_WM_UNIT_TEXT_FILL_FORE_SCHEMECOLOR_INDEX" val="13"/>
  <p:tag name="KSO_WM_UNIT_TEXT_FILL_TYPE" val="1"/>
  <p:tag name="KSO_WM_UNIT_TYPE" val="q_i"/>
</p:tagLst>
</file>

<file path=ppt/tags/tag11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187873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HIGHLIGHT" val="0"/>
  <p:tag name="KSO_WM_UNIT_ID" val="diagram20187873_1*q_i*1_3"/>
  <p:tag name="KSO_WM_UNIT_INDEX" val="1_3"/>
  <p:tag name="KSO_WM_UNIT_LAYERLEVEL" val="1_1"/>
  <p:tag name="KSO_WM_UNIT_TEXT_FILL_FORE_SCHEMECOLOR_INDEX" val="13"/>
  <p:tag name="KSO_WM_UNIT_TEXT_FILL_TYPE" val="1"/>
  <p:tag name="KSO_WM_UNIT_TYPE" val="q_i"/>
</p:tagLst>
</file>

<file path=ppt/tags/tag12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187873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HIGHLIGHT" val="0"/>
  <p:tag name="KSO_WM_UNIT_ID" val="diagram20187873_1*q_i*1_4"/>
  <p:tag name="KSO_WM_UNIT_INDEX" val="1_4"/>
  <p:tag name="KSO_WM_UNIT_LAYERLEVEL" val="1_1"/>
  <p:tag name="KSO_WM_UNIT_TEXT_FILL_FORE_SCHEMECOLOR_INDEX" val="13"/>
  <p:tag name="KSO_WM_UNIT_TEXT_FILL_TYPE" val="1"/>
  <p:tag name="KSO_WM_UNIT_TYPE" val="q_i"/>
</p:tagLst>
</file>

<file path=ppt/tags/tag13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187873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HIGHLIGHT" val="0"/>
  <p:tag name="KSO_WM_UNIT_ID" val="diagram20187873_1*q_i*1_5"/>
  <p:tag name="KSO_WM_UNIT_INDEX" val="1_5"/>
  <p:tag name="KSO_WM_UNIT_LAYERLEVEL" val="1_1"/>
  <p:tag name="KSO_WM_UNIT_TEXT_FILL_FORE_SCHEMECOLOR_INDEX" val="13"/>
  <p:tag name="KSO_WM_UNIT_TEXT_FILL_TYPE" val="1"/>
  <p:tag name="KSO_WM_UNIT_TYPE" val="q_i"/>
</p:tagLst>
</file>

<file path=ppt/tags/tag14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diagram"/>
  <p:tag name="KSO_WM_TEMPLATE_INDEX" val="20187873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HIGHLIGHT" val="0"/>
  <p:tag name="KSO_WM_UNIT_ID" val="diagram20187873_1*q_i*1_6"/>
  <p:tag name="KSO_WM_UNIT_INDEX" val="1_6"/>
  <p:tag name="KSO_WM_UNIT_LAYERLEVEL" val="1_1"/>
  <p:tag name="KSO_WM_UNIT_TEXT_FILL_FORE_SCHEMECOLOR_INDEX" val="13"/>
  <p:tag name="KSO_WM_UNIT_TEXT_FILL_TYPE" val="1"/>
  <p:tag name="KSO_WM_UNIT_TYPE" val="q_i"/>
</p:tagLst>
</file>

<file path=ppt/tags/tag15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1_《七彩课堂》课件模板（新）">
  <a:themeElements>
    <a:clrScheme name="自定义 1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2B3C5"/>
      </a:accent1>
      <a:accent2>
        <a:srgbClr val="F07474"/>
      </a:accent2>
      <a:accent3>
        <a:srgbClr val="FFBF53"/>
      </a:accent3>
      <a:accent4>
        <a:srgbClr val="673B77"/>
      </a:accent4>
      <a:accent5>
        <a:srgbClr val="00B9FA"/>
      </a:accent5>
      <a:accent6>
        <a:srgbClr val="BECE37"/>
      </a:accent6>
      <a:hlink>
        <a:srgbClr val="B381D9"/>
      </a:hlink>
      <a:folHlink>
        <a:srgbClr val="800080"/>
      </a:folHlink>
    </a:clrScheme>
    <a:fontScheme name="自定义 3">
      <a:majorFont>
        <a:latin typeface="Impact"/>
        <a:ea typeface="微软雅黑"/>
        <a:cs typeface="Arial"/>
      </a:majorFont>
      <a:minorFont>
        <a:latin typeface="Times New Roman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pFill/>
        <a:ln>
          <a:noFill/>
        </a:ln>
        <a:effectLst>
          <a:outerShdw blurRad="444500" dist="254000" dir="8100000" algn="tr" rotWithShape="0">
            <a:prstClr val="black">
              <a:alpha val="5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《七彩课堂》课件模板（新）">
  <a:themeElements>
    <a:clrScheme name="自定义 1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2B3C5"/>
      </a:accent1>
      <a:accent2>
        <a:srgbClr val="F07474"/>
      </a:accent2>
      <a:accent3>
        <a:srgbClr val="FFBF53"/>
      </a:accent3>
      <a:accent4>
        <a:srgbClr val="673B77"/>
      </a:accent4>
      <a:accent5>
        <a:srgbClr val="00B9FA"/>
      </a:accent5>
      <a:accent6>
        <a:srgbClr val="BECE37"/>
      </a:accent6>
      <a:hlink>
        <a:srgbClr val="B381D9"/>
      </a:hlink>
      <a:folHlink>
        <a:srgbClr val="800080"/>
      </a:folHlink>
    </a:clrScheme>
    <a:fontScheme name="自定义 3">
      <a:majorFont>
        <a:latin typeface="Impact"/>
        <a:ea typeface="微软雅黑"/>
        <a:cs typeface="Arial"/>
      </a:majorFont>
      <a:minorFont>
        <a:latin typeface="Times New Roman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pFill/>
        <a:ln>
          <a:noFill/>
        </a:ln>
        <a:effectLst>
          <a:outerShdw blurRad="444500" dist="254000" dir="8100000" algn="tr" rotWithShape="0">
            <a:prstClr val="black">
              <a:alpha val="5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4577</Words>
  <Application>WPS 演示</Application>
  <PresentationFormat>On-screen Show (16:9)</PresentationFormat>
  <Paragraphs>862</Paragraphs>
  <Slides>35</Slides>
  <Notes>15</Notes>
  <HiddenSlides>0</HiddenSlides>
  <MMClips>0</MMClips>
  <ScaleCrop>false</ScaleCrop>
  <HeadingPairs>
    <vt:vector size="8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62</vt:i4>
      </vt:variant>
      <vt:variant>
        <vt:lpstr>幻灯片标题</vt:lpstr>
      </vt:variant>
      <vt:variant>
        <vt:i4>35</vt:i4>
      </vt:variant>
    </vt:vector>
  </HeadingPairs>
  <TitlesOfParts>
    <vt:vector size="119" baseType="lpstr">
      <vt:lpstr>Arial</vt:lpstr>
      <vt:lpstr>宋体</vt:lpstr>
      <vt:lpstr>Wingdings</vt:lpstr>
      <vt:lpstr>FZXingKai-S04</vt:lpstr>
      <vt:lpstr>微软雅黑</vt:lpstr>
      <vt:lpstr>黑体</vt:lpstr>
      <vt:lpstr>Impact</vt:lpstr>
      <vt:lpstr>Times New Roman</vt:lpstr>
      <vt:lpstr>楷体</vt:lpstr>
      <vt:lpstr>Times New Roman</vt:lpstr>
      <vt:lpstr>仿宋</vt:lpstr>
      <vt:lpstr>华文新魏</vt:lpstr>
      <vt:lpstr>Arial Unicode MS</vt:lpstr>
      <vt:lpstr>Calibri</vt:lpstr>
      <vt:lpstr>Yuanti SC</vt:lpstr>
      <vt:lpstr>Segoe Print</vt:lpstr>
      <vt:lpstr>Calibri</vt:lpstr>
      <vt:lpstr>Xingkai SC</vt:lpstr>
      <vt:lpstr>华文行楷</vt:lpstr>
      <vt:lpstr>Arial Unicode MS</vt:lpstr>
      <vt:lpstr>1_《七彩课堂》课件模板（新）</vt:lpstr>
      <vt:lpstr>2_《七彩课堂》课件模板（新）</vt:lpstr>
      <vt:lpstr>Equation.DSMT4</vt:lpstr>
      <vt:lpstr>Equations</vt:lpstr>
      <vt:lpstr>Equations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Equation.KSEE3</vt:lpstr>
      <vt:lpstr>Equation.DSMT4</vt:lpstr>
      <vt:lpstr>Equation.KSEE3</vt:lpstr>
      <vt:lpstr>Equation.KSEE3</vt:lpstr>
      <vt:lpstr>Equation.KSEE3</vt:lpstr>
      <vt:lpstr>Equation.KSEE3</vt:lpstr>
      <vt:lpstr>Equation.KSEE3</vt:lpstr>
      <vt:lpstr>Equation.DSMT4</vt:lpstr>
      <vt:lpstr>Equation.KSEE3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86139</cp:lastModifiedBy>
  <cp:revision>4</cp:revision>
  <cp:lastPrinted>2021-07-12T14:07:00Z</cp:lastPrinted>
  <dcterms:created xsi:type="dcterms:W3CDTF">2021-07-12T14:07:00Z</dcterms:created>
  <dcterms:modified xsi:type="dcterms:W3CDTF">2021-09-18T07:38:52Z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2052-11.3.0.9221</vt:lpwstr>
  </property>
</Properties>
</file>