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5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CC0066"/>
    <a:srgbClr val="FFFF00"/>
    <a:srgbClr val="FB7884"/>
    <a:srgbClr val="FF7A74"/>
    <a:srgbClr val="F979C8"/>
    <a:srgbClr val="F808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1482" y="-96"/>
      </p:cViewPr>
      <p:guideLst>
        <p:guide orient="horz" pos="241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wmf"/><Relationship Id="rId2" Type="http://schemas.openxmlformats.org/officeDocument/2006/relationships/image" Target="../media/image4.GIF"/><Relationship Id="rId1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5"/>
          <p:cNvSpPr/>
          <p:nvPr/>
        </p:nvSpPr>
        <p:spPr>
          <a:xfrm>
            <a:off x="1743075" y="2449513"/>
            <a:ext cx="53530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5.2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平行线及其判定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Text Box 4"/>
          <p:cNvSpPr txBox="1"/>
          <p:nvPr/>
        </p:nvSpPr>
        <p:spPr>
          <a:xfrm>
            <a:off x="144463" y="1443038"/>
            <a:ext cx="885666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zh-CN" altLang="en-US" sz="6000" dirty="0">
                <a:solidFill>
                  <a:srgbClr val="070707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五</a:t>
            </a:r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章  相交线与平行线</a:t>
            </a:r>
            <a:endParaRPr lang="en-US" altLang="zh-CN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52" name="文本框 4129"/>
          <p:cNvSpPr txBox="1"/>
          <p:nvPr/>
        </p:nvSpPr>
        <p:spPr>
          <a:xfrm>
            <a:off x="1762125" y="3211513"/>
            <a:ext cx="4070350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600" dirty="0">
                <a:latin typeface="Times New Roman" panose="02020603050405020304" pitchFamily="18" charset="0"/>
                <a:ea typeface="方正黑体_GBK"/>
              </a:rPr>
              <a:t>5.2.2  </a:t>
            </a:r>
            <a:r>
              <a:rPr lang="zh-CN" altLang="en-US" sz="3600" dirty="0">
                <a:latin typeface="Times New Roman" panose="02020603050405020304" pitchFamily="18" charset="0"/>
                <a:ea typeface="方正黑体_GBK"/>
              </a:rPr>
              <a:t>平行线的判定</a:t>
            </a:r>
            <a:endParaRPr lang="zh-CN" altLang="en-US" sz="3600" dirty="0">
              <a:latin typeface="Times New Roman" panose="02020603050405020304" pitchFamily="18" charset="0"/>
              <a:ea typeface="方正黑体_GBK"/>
            </a:endParaRPr>
          </a:p>
        </p:txBody>
      </p:sp>
      <p:sp>
        <p:nvSpPr>
          <p:cNvPr id="2053" name="Rectangle 5"/>
          <p:cNvSpPr/>
          <p:nvPr/>
        </p:nvSpPr>
        <p:spPr>
          <a:xfrm>
            <a:off x="1895475" y="3938588"/>
            <a:ext cx="39370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课时  平行线的判定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MH_SubTitle_4"/>
          <p:cNvSpPr txBox="1"/>
          <p:nvPr/>
        </p:nvSpPr>
        <p:spPr>
          <a:xfrm>
            <a:off x="3248025" y="1111250"/>
            <a:ext cx="1978025" cy="63500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3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矩形 30723"/>
          <p:cNvSpPr/>
          <p:nvPr/>
        </p:nvSpPr>
        <p:spPr>
          <a:xfrm>
            <a:off x="431800" y="2001838"/>
            <a:ext cx="8280400" cy="1285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掌握平行线的三种判定方法，会运用判定方法来判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断两条 直线是否平行；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（重点）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5" name="矩形 30724"/>
          <p:cNvSpPr/>
          <p:nvPr/>
        </p:nvSpPr>
        <p:spPr>
          <a:xfrm>
            <a:off x="431800" y="3144838"/>
            <a:ext cx="7343775" cy="9525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能够根据平行线的判定方法进行简单的推理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（难点）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4" grpId="0"/>
      <p:bldP spid="307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3" name="Text Box 10"/>
          <p:cNvSpPr txBox="1"/>
          <p:nvPr/>
        </p:nvSpPr>
        <p:spPr>
          <a:xfrm>
            <a:off x="68263" y="1277938"/>
            <a:ext cx="81041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  </a:t>
            </a:r>
            <a:r>
              <a:rPr lang="zh-CN" altLang="zh-CN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同一平面内两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直线的位置关系有哪几种？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 Box 11"/>
          <p:cNvSpPr txBox="1"/>
          <p:nvPr/>
        </p:nvSpPr>
        <p:spPr>
          <a:xfrm>
            <a:off x="73025" y="2174875"/>
            <a:ext cx="68421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怎样的两条直线平行？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12"/>
          <p:cNvSpPr txBox="1"/>
          <p:nvPr/>
        </p:nvSpPr>
        <p:spPr>
          <a:xfrm>
            <a:off x="73025" y="3074988"/>
            <a:ext cx="73437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上节课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你学了平行线的哪些内容？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40" name="Text Box 20"/>
          <p:cNvSpPr txBox="1"/>
          <p:nvPr/>
        </p:nvSpPr>
        <p:spPr>
          <a:xfrm>
            <a:off x="1212850" y="1731963"/>
            <a:ext cx="46577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相交（包括垂直）和平行两种</a:t>
            </a:r>
            <a:r>
              <a:rPr lang="en-US" altLang="zh-CN" sz="24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solidFill>
                <a:srgbClr val="F8081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41" name="Text Box 21"/>
          <p:cNvSpPr txBox="1"/>
          <p:nvPr/>
        </p:nvSpPr>
        <p:spPr>
          <a:xfrm>
            <a:off x="1212850" y="2559050"/>
            <a:ext cx="57023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在同一平面内，不相交的两条直线平行</a:t>
            </a:r>
            <a:r>
              <a:rPr lang="en-US" altLang="zh-CN" sz="24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solidFill>
                <a:srgbClr val="F8081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44" name="Text Box 29"/>
          <p:cNvSpPr txBox="1"/>
          <p:nvPr/>
        </p:nvSpPr>
        <p:spPr>
          <a:xfrm>
            <a:off x="1074738" y="3900488"/>
            <a:ext cx="8856662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ts val="2875"/>
              </a:lnSpc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如果两条直线都与第三条直线平行，那么这两条直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ts val="2875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线互相平行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45" name="Text Box 18"/>
          <p:cNvSpPr txBox="1"/>
          <p:nvPr/>
        </p:nvSpPr>
        <p:spPr>
          <a:xfrm>
            <a:off x="1074738" y="3327400"/>
            <a:ext cx="7716837" cy="647700"/>
          </a:xfrm>
          <a:prstGeom prst="rect">
            <a:avLst/>
          </a:prstGeom>
          <a:noFill/>
          <a:ln w="6350">
            <a:noFill/>
          </a:ln>
        </p:spPr>
        <p:txBody>
          <a:bodyPr lIns="90170" tIns="46990" rIns="90170" bIns="46990">
            <a:spAutoFit/>
          </a:bodyPr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经过直线外一点，有且只有一条直线与已知直线平行</a:t>
            </a:r>
            <a:r>
              <a:rPr lang="en-US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5" name="矩形 1041"/>
          <p:cNvSpPr>
            <a:spLocks noTextEdit="1"/>
          </p:cNvSpPr>
          <p:nvPr/>
        </p:nvSpPr>
        <p:spPr>
          <a:xfrm>
            <a:off x="250825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问题发现   感受新知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Text Box 18"/>
          <p:cNvSpPr txBox="1"/>
          <p:nvPr/>
        </p:nvSpPr>
        <p:spPr>
          <a:xfrm>
            <a:off x="357188" y="4645025"/>
            <a:ext cx="8126412" cy="18148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36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 ：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根据平行线的定义，如果平面内的两条直线不相交，就可以判断这两条直线平行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但是，由于直线无限延伸，检验它们是否相交有困难，所以难以直接根据两条直线是否平行，那么有没有其他判定方法呢？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 build="p"/>
      <p:bldP spid="2" grpId="0" build="p"/>
      <p:bldP spid="3" grpId="0" build="p"/>
      <p:bldP spid="5140" grpId="0" bldLvl="0"/>
      <p:bldP spid="5141" grpId="0" bldLvl="0"/>
      <p:bldP spid="5144" grpId="0"/>
      <p:bldP spid="5145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62" name="Text Box 2"/>
          <p:cNvSpPr txBox="1"/>
          <p:nvPr/>
        </p:nvSpPr>
        <p:spPr>
          <a:xfrm>
            <a:off x="3132138" y="2563813"/>
            <a:ext cx="215900" cy="27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solidFill>
                  <a:srgbClr val="FF0000"/>
                </a:solidFill>
                <a:latin typeface="Constantia" panose="02030602050306030303" pitchFamily="18" charset="0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6163" name="Text Box 3"/>
          <p:cNvSpPr txBox="1"/>
          <p:nvPr/>
        </p:nvSpPr>
        <p:spPr>
          <a:xfrm>
            <a:off x="306388" y="3184525"/>
            <a:ext cx="12493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Constantia" panose="02030602050306030303" pitchFamily="18" charset="0"/>
                <a:ea typeface="黑体" panose="02010609060101010101" pitchFamily="49" charset="-122"/>
              </a:rPr>
              <a:t>一、放</a:t>
            </a:r>
            <a:endParaRPr lang="zh-CN" altLang="en-US" sz="2800" dirty="0">
              <a:latin typeface="Constantia" panose="02030602050306030303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287338" y="3976688"/>
            <a:ext cx="12493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Constantia" panose="02030602050306030303" pitchFamily="18" charset="0"/>
                <a:ea typeface="黑体" panose="02010609060101010101" pitchFamily="49" charset="-122"/>
              </a:rPr>
              <a:t>二、靠</a:t>
            </a:r>
            <a:endParaRPr lang="zh-CN" altLang="en-US" sz="2800" dirty="0">
              <a:latin typeface="Constantia" panose="02030602050306030303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287338" y="4768850"/>
            <a:ext cx="12493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Constantia" panose="02030602050306030303" pitchFamily="18" charset="0"/>
                <a:ea typeface="黑体" panose="02010609060101010101" pitchFamily="49" charset="-122"/>
              </a:rPr>
              <a:t>三、推</a:t>
            </a:r>
            <a:endParaRPr lang="zh-CN" altLang="en-US" sz="2800" dirty="0">
              <a:latin typeface="Constantia" panose="02030602050306030303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287338" y="5561013"/>
            <a:ext cx="12493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Constantia" panose="02030602050306030303" pitchFamily="18" charset="0"/>
                <a:ea typeface="黑体" panose="02010609060101010101" pitchFamily="49" charset="-122"/>
              </a:rPr>
              <a:t>四、画</a:t>
            </a:r>
            <a:endParaRPr lang="zh-CN" altLang="en-US" sz="2800" dirty="0">
              <a:latin typeface="Constantia" panose="02030602050306030303" pitchFamily="18" charset="0"/>
              <a:ea typeface="黑体" panose="02010609060101010101" pitchFamily="49" charset="-122"/>
            </a:endParaRPr>
          </a:p>
        </p:txBody>
      </p:sp>
      <p:sp>
        <p:nvSpPr>
          <p:cNvPr id="6" name="Line 7"/>
          <p:cNvSpPr/>
          <p:nvPr/>
        </p:nvSpPr>
        <p:spPr>
          <a:xfrm flipV="1">
            <a:off x="2195513" y="2667000"/>
            <a:ext cx="5400675" cy="73025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" name="Line 8"/>
          <p:cNvSpPr/>
          <p:nvPr/>
        </p:nvSpPr>
        <p:spPr>
          <a:xfrm flipV="1">
            <a:off x="1979613" y="4186238"/>
            <a:ext cx="5688012" cy="71437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" name="Line 9"/>
          <p:cNvSpPr/>
          <p:nvPr/>
        </p:nvSpPr>
        <p:spPr>
          <a:xfrm>
            <a:off x="1943100" y="2952750"/>
            <a:ext cx="2916238" cy="2889250"/>
          </a:xfrm>
          <a:prstGeom prst="line">
            <a:avLst/>
          </a:prstGeom>
          <a:ln w="63500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  <a:effectLst>
            <a:prstShdw prst="shdw13" dist="53882" dir="13499999">
              <a:srgbClr val="808080"/>
            </a:prstShdw>
          </a:effectLst>
        </p:spPr>
      </p:sp>
      <p:sp>
        <p:nvSpPr>
          <p:cNvPr id="9" name="Text Box 12"/>
          <p:cNvSpPr txBox="1"/>
          <p:nvPr/>
        </p:nvSpPr>
        <p:spPr>
          <a:xfrm>
            <a:off x="446088" y="1741488"/>
            <a:ext cx="78359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我们已经学习过用三角尺和直尺画平行线的方法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" name="Picture 11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8550" y="4157663"/>
            <a:ext cx="4522788" cy="2268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2" name="矩形 7"/>
          <p:cNvSpPr/>
          <p:nvPr/>
        </p:nvSpPr>
        <p:spPr>
          <a:xfrm>
            <a:off x="938213" y="303213"/>
            <a:ext cx="1671637" cy="763587"/>
          </a:xfrm>
          <a:custGeom>
            <a:avLst/>
            <a:gdLst>
              <a:gd name="txL" fmla="*/ 0 w 2520280"/>
              <a:gd name="txT" fmla="*/ 0 h 1872208"/>
              <a:gd name="txR" fmla="*/ 2520280 w 2520280"/>
              <a:gd name="txB" fmla="*/ 1872208 h 1872208"/>
            </a:gdLst>
            <a:ahLst/>
            <a:cxnLst>
              <a:cxn ang="0">
                <a:pos x="0" y="763587"/>
              </a:cxn>
              <a:cxn ang="0">
                <a:pos x="1671637" y="763587"/>
              </a:cxn>
              <a:cxn ang="0">
                <a:pos x="0" y="763587"/>
              </a:cxn>
              <a:cxn ang="0">
                <a:pos x="0" y="0"/>
              </a:cxn>
              <a:cxn ang="0">
                <a:pos x="608" y="0"/>
              </a:cxn>
              <a:cxn ang="0">
                <a:pos x="0" y="0"/>
              </a:cxn>
            </a:cxnLst>
            <a:rect l="txL" t="txT" r="txR" b="tx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 cmpd="sng">
            <a:solidFill>
              <a:srgbClr val="DDDDDD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33" name="文本框 6151"/>
          <p:cNvSpPr txBox="1"/>
          <p:nvPr/>
        </p:nvSpPr>
        <p:spPr>
          <a:xfrm>
            <a:off x="3638550" y="577850"/>
            <a:ext cx="23161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平行线的判定</a:t>
            </a:r>
            <a:endParaRPr lang="zh-CN" altLang="en-US" sz="2800" b="1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134" name="文本框 2"/>
          <p:cNvSpPr txBox="1"/>
          <p:nvPr/>
        </p:nvSpPr>
        <p:spPr>
          <a:xfrm>
            <a:off x="306388" y="1096963"/>
            <a:ext cx="32353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平行线的判定方法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</a:t>
            </a:r>
            <a:endParaRPr lang="en-US" altLang="zh-CN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135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" name="云形标注 2"/>
          <p:cNvSpPr/>
          <p:nvPr/>
        </p:nvSpPr>
        <p:spPr>
          <a:xfrm>
            <a:off x="4538663" y="1497013"/>
            <a:ext cx="4200525" cy="1008062"/>
          </a:xfrm>
          <a:prstGeom prst="cloudCallout">
            <a:avLst>
              <a:gd name="adj1" fmla="val -63144"/>
              <a:gd name="adj2" fmla="val 1797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这样的画法可以看作是怎样的图形变换？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云形标注 12"/>
          <p:cNvSpPr/>
          <p:nvPr/>
        </p:nvSpPr>
        <p:spPr>
          <a:xfrm>
            <a:off x="4538663" y="1379538"/>
            <a:ext cx="4200525" cy="1008062"/>
          </a:xfrm>
          <a:prstGeom prst="cloudCallout">
            <a:avLst>
              <a:gd name="adj1" fmla="val -63144"/>
              <a:gd name="adj2" fmla="val 1797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画图过程中，什么角始终保持相等？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云形标注 13"/>
          <p:cNvSpPr/>
          <p:nvPr/>
        </p:nvSpPr>
        <p:spPr>
          <a:xfrm>
            <a:off x="4708525" y="1658938"/>
            <a:ext cx="4202113" cy="1008062"/>
          </a:xfrm>
          <a:prstGeom prst="cloudCallout">
            <a:avLst>
              <a:gd name="adj1" fmla="val -63144"/>
              <a:gd name="adj2" fmla="val 1797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zh-CN" altLang="en-US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位置关系如何？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云形标注 14"/>
          <p:cNvSpPr/>
          <p:nvPr/>
        </p:nvSpPr>
        <p:spPr>
          <a:xfrm>
            <a:off x="4835525" y="1785938"/>
            <a:ext cx="4202113" cy="1166812"/>
          </a:xfrm>
          <a:prstGeom prst="cloudCallout">
            <a:avLst>
              <a:gd name="adj1" fmla="val -63144"/>
              <a:gd name="adj2" fmla="val 1797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由操作过程，你能发现判定两直线平行的方法吗？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-0.16736 -0.2196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0" y="-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  <p:bldP spid="6163" grpId="0"/>
      <p:bldP spid="2" grpId="0"/>
      <p:bldP spid="4" grpId="0"/>
      <p:bldP spid="5" grpId="0"/>
      <p:bldP spid="9" grpId="0"/>
      <p:bldP spid="3" grpId="0" animBg="1"/>
      <p:bldP spid="3" grpId="1" bldLvl="0" animBg="1"/>
      <p:bldP spid="3" grpId="2" animBg="1"/>
      <p:bldP spid="13" grpId="0" animBg="1"/>
      <p:bldP spid="13" grpId="1" bldLvl="0" animBg="1"/>
      <p:bldP spid="13" grpId="2" bldLvl="0" animBg="1"/>
      <p:bldP spid="14" grpId="0" animBg="1"/>
      <p:bldP spid="14" grpId="1" bldLvl="0" animBg="1"/>
      <p:bldP spid="14" grpId="2" animBg="1"/>
      <p:bldP spid="15" grpId="0" animBg="1"/>
      <p:bldP spid="1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58" name="Text Box 4"/>
          <p:cNvSpPr txBox="1"/>
          <p:nvPr/>
        </p:nvSpPr>
        <p:spPr>
          <a:xfrm>
            <a:off x="88900" y="1125538"/>
            <a:ext cx="6324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92D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一般地</a:t>
            </a:r>
            <a:r>
              <a:rPr lang="en-US" altLang="zh-CN" sz="2800" dirty="0">
                <a:solidFill>
                  <a:srgbClr val="92D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92D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判断两直线平行有下面的方法</a:t>
            </a:r>
            <a:r>
              <a:rPr lang="en-US" altLang="zh-CN" sz="2800" dirty="0">
                <a:solidFill>
                  <a:srgbClr val="92D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800" dirty="0">
              <a:solidFill>
                <a:srgbClr val="92D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59" name="Text Box 5"/>
          <p:cNvSpPr txBox="1"/>
          <p:nvPr/>
        </p:nvSpPr>
        <p:spPr>
          <a:xfrm>
            <a:off x="260350" y="1647825"/>
            <a:ext cx="8175625" cy="1385888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lIns="90170" tIns="46990" rIns="90170" bIns="4699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判定方法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两条直线被第三条直线所截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如果同位角相等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那么这两条直线平行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63" name="Text Box 4"/>
          <p:cNvSpPr txBox="1"/>
          <p:nvPr/>
        </p:nvSpPr>
        <p:spPr>
          <a:xfrm>
            <a:off x="374650" y="3084513"/>
            <a:ext cx="60388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简单说成：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同位角相等，两直线平行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64" name="Rectangle 6"/>
          <p:cNvSpPr/>
          <p:nvPr/>
        </p:nvSpPr>
        <p:spPr>
          <a:xfrm>
            <a:off x="684213" y="3830638"/>
            <a:ext cx="213836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应用格式： 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65" name="Rectangle 7"/>
          <p:cNvSpPr/>
          <p:nvPr/>
        </p:nvSpPr>
        <p:spPr>
          <a:xfrm>
            <a:off x="468313" y="4227513"/>
            <a:ext cx="5565775" cy="201136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942975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∵∠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1=∠2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942975">
              <a:lnSpc>
                <a:spcPct val="150000"/>
              </a:lnSpc>
            </a:pPr>
            <a:r>
              <a:rPr lang="en-US" altLang="x-none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∥l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b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同位角相等，两直线平行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2" name="Group 125"/>
          <p:cNvGrpSpPr/>
          <p:nvPr/>
        </p:nvGrpSpPr>
        <p:grpSpPr>
          <a:xfrm>
            <a:off x="5921375" y="3606800"/>
            <a:ext cx="3095625" cy="2305050"/>
            <a:chOff x="0" y="-228"/>
            <a:chExt cx="2171" cy="2435"/>
          </a:xfrm>
        </p:grpSpPr>
        <p:sp>
          <p:nvSpPr>
            <p:cNvPr id="6153" name="Line 126"/>
            <p:cNvSpPr/>
            <p:nvPr/>
          </p:nvSpPr>
          <p:spPr>
            <a:xfrm>
              <a:off x="0" y="454"/>
              <a:ext cx="1581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4" name="Line 127"/>
            <p:cNvSpPr/>
            <p:nvPr/>
          </p:nvSpPr>
          <p:spPr>
            <a:xfrm>
              <a:off x="46" y="1270"/>
              <a:ext cx="1717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5" name="Line 128"/>
            <p:cNvSpPr/>
            <p:nvPr/>
          </p:nvSpPr>
          <p:spPr>
            <a:xfrm>
              <a:off x="135" y="0"/>
              <a:ext cx="1174" cy="186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6" name="Freeform 129"/>
            <p:cNvSpPr/>
            <p:nvPr/>
          </p:nvSpPr>
          <p:spPr>
            <a:xfrm>
              <a:off x="538" y="454"/>
              <a:ext cx="90" cy="181"/>
            </a:xfrm>
            <a:custGeom>
              <a:avLst/>
              <a:gdLst>
                <a:gd name="txL" fmla="*/ 0 w 90"/>
                <a:gd name="txT" fmla="*/ 0 h 181"/>
                <a:gd name="txR" fmla="*/ 90 w 90"/>
                <a:gd name="txB" fmla="*/ 181 h 181"/>
              </a:gdLst>
              <a:ahLst/>
              <a:cxnLst>
                <a:cxn ang="0">
                  <a:pos x="90" y="0"/>
                </a:cxn>
                <a:cxn ang="0">
                  <a:pos x="45" y="136"/>
                </a:cxn>
                <a:cxn ang="0">
                  <a:pos x="0" y="181"/>
                </a:cxn>
              </a:cxnLst>
              <a:rect l="txL" t="txT" r="txR" b="txB"/>
              <a:pathLst>
                <a:path w="90" h="181">
                  <a:moveTo>
                    <a:pt x="90" y="0"/>
                  </a:moveTo>
                  <a:cubicBezTo>
                    <a:pt x="75" y="53"/>
                    <a:pt x="60" y="106"/>
                    <a:pt x="45" y="136"/>
                  </a:cubicBezTo>
                  <a:cubicBezTo>
                    <a:pt x="30" y="166"/>
                    <a:pt x="15" y="173"/>
                    <a:pt x="0" y="181"/>
                  </a:cubicBezTo>
                </a:path>
              </a:pathLst>
            </a:custGeom>
            <a:noFill/>
            <a:ln w="28575" cap="flat" cmpd="sng">
              <a:solidFill>
                <a:srgbClr val="F8081F">
                  <a:alpha val="100000"/>
                </a:srgb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7" name="Freeform 130"/>
            <p:cNvSpPr/>
            <p:nvPr/>
          </p:nvSpPr>
          <p:spPr>
            <a:xfrm>
              <a:off x="1037" y="1270"/>
              <a:ext cx="45" cy="136"/>
            </a:xfrm>
            <a:custGeom>
              <a:avLst/>
              <a:gdLst>
                <a:gd name="txL" fmla="*/ 0 w 45"/>
                <a:gd name="txT" fmla="*/ 0 h 136"/>
                <a:gd name="txR" fmla="*/ 45 w 45"/>
                <a:gd name="txB" fmla="*/ 136 h 136"/>
              </a:gdLst>
              <a:ahLst/>
              <a:cxnLst>
                <a:cxn ang="0">
                  <a:pos x="45" y="0"/>
                </a:cxn>
                <a:cxn ang="0">
                  <a:pos x="0" y="136"/>
                </a:cxn>
              </a:cxnLst>
              <a:rect l="txL" t="txT" r="txR" b="txB"/>
              <a:pathLst>
                <a:path w="45" h="136">
                  <a:moveTo>
                    <a:pt x="45" y="0"/>
                  </a:moveTo>
                  <a:cubicBezTo>
                    <a:pt x="26" y="56"/>
                    <a:pt x="7" y="113"/>
                    <a:pt x="0" y="136"/>
                  </a:cubicBez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8" name="Text Box 131"/>
            <p:cNvSpPr txBox="1"/>
            <p:nvPr/>
          </p:nvSpPr>
          <p:spPr>
            <a:xfrm>
              <a:off x="574" y="380"/>
              <a:ext cx="227" cy="5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9" name="Text Box 132"/>
            <p:cNvSpPr txBox="1"/>
            <p:nvPr/>
          </p:nvSpPr>
          <p:spPr>
            <a:xfrm>
              <a:off x="1129" y="1164"/>
              <a:ext cx="225" cy="5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0" name="Text Box 133"/>
            <p:cNvSpPr txBox="1"/>
            <p:nvPr/>
          </p:nvSpPr>
          <p:spPr>
            <a:xfrm>
              <a:off x="1719" y="408"/>
              <a:ext cx="271" cy="4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</a:rPr>
                <a:t>l</a:t>
              </a:r>
              <a:r>
                <a:rPr lang="en-US" altLang="zh-CN" sz="2400" baseline="-25000" dirty="0">
                  <a:latin typeface="Times New Roman" panose="02020603050405020304" pitchFamily="18" charset="0"/>
                </a:rPr>
                <a:t>2</a:t>
              </a:r>
              <a:endParaRPr lang="en-US" altLang="zh-CN" sz="2400" baseline="-25000" dirty="0">
                <a:latin typeface="Times New Roman" panose="02020603050405020304" pitchFamily="18" charset="0"/>
              </a:endParaRPr>
            </a:p>
          </p:txBody>
        </p:sp>
        <p:sp>
          <p:nvSpPr>
            <p:cNvPr id="6161" name="Text Box 134"/>
            <p:cNvSpPr txBox="1"/>
            <p:nvPr/>
          </p:nvSpPr>
          <p:spPr>
            <a:xfrm>
              <a:off x="1854" y="1134"/>
              <a:ext cx="317" cy="4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</a:rPr>
                <a:t>l</a:t>
              </a:r>
              <a:r>
                <a:rPr lang="en-US" altLang="zh-CN" sz="2400" baseline="-25000" dirty="0">
                  <a:latin typeface="Times New Roman" panose="02020603050405020304" pitchFamily="18" charset="0"/>
                </a:rPr>
                <a:t>1</a:t>
              </a:r>
              <a:endParaRPr lang="en-US" altLang="zh-CN" sz="2400" baseline="-25000" dirty="0">
                <a:latin typeface="Times New Roman" panose="02020603050405020304" pitchFamily="18" charset="0"/>
              </a:endParaRPr>
            </a:p>
          </p:txBody>
        </p:sp>
        <p:sp>
          <p:nvSpPr>
            <p:cNvPr id="6162" name="Text Box 135"/>
            <p:cNvSpPr txBox="1"/>
            <p:nvPr/>
          </p:nvSpPr>
          <p:spPr>
            <a:xfrm>
              <a:off x="222" y="-228"/>
              <a:ext cx="224" cy="4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63" name="Text Box 136"/>
            <p:cNvSpPr txBox="1"/>
            <p:nvPr/>
          </p:nvSpPr>
          <p:spPr>
            <a:xfrm>
              <a:off x="1305" y="1724"/>
              <a:ext cx="317" cy="4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152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102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8" grpId="0" bldLvl="0"/>
      <p:bldP spid="10259" grpId="0" bldLvl="0" animBg="1"/>
      <p:bldP spid="10263" grpId="0" bldLvl="0"/>
      <p:bldP spid="10264" grpId="0"/>
      <p:bldP spid="10265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4"/>
          <p:cNvSpPr txBox="1"/>
          <p:nvPr/>
        </p:nvSpPr>
        <p:spPr>
          <a:xfrm>
            <a:off x="250825" y="1263650"/>
            <a:ext cx="7424738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你能说出木工师傅用图中这种角尺的工具画平行线的道理吗？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1" name="Pictur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4588" y="2006600"/>
            <a:ext cx="3532187" cy="2524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2" name="矩形 5143"/>
          <p:cNvSpPr>
            <a:spLocks noTextEdit="1"/>
          </p:cNvSpPr>
          <p:nvPr/>
        </p:nvSpPr>
        <p:spPr>
          <a:xfrm>
            <a:off x="250825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实战演练 运用新知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5"/>
          <p:cNvSpPr txBox="1"/>
          <p:nvPr/>
        </p:nvSpPr>
        <p:spPr>
          <a:xfrm>
            <a:off x="534988" y="1785938"/>
            <a:ext cx="8351837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365"/>
              </a:lnSpc>
            </a:pPr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两条直线被第三条直线所截，同时得到同位角、内错角和同旁内角，由同位角相等可以判定两直线平行，那么，能否利用内错角和同旁内角来判定两直线平行呢？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4887913" y="2471738"/>
            <a:ext cx="1133475" cy="57626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6273800" y="2471738"/>
            <a:ext cx="1497013" cy="57626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7" name="文本框 3"/>
          <p:cNvSpPr txBox="1"/>
          <p:nvPr/>
        </p:nvSpPr>
        <p:spPr>
          <a:xfrm>
            <a:off x="4040188" y="825500"/>
            <a:ext cx="3235325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平行线的判定方法</a:t>
            </a:r>
            <a:r>
              <a:rPr lang="en-US" altLang="zh-CN" sz="28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</a:t>
            </a:r>
            <a:endParaRPr lang="en-US" altLang="zh-CN" sz="2800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3314" name="Rectangle 3"/>
          <p:cNvSpPr/>
          <p:nvPr/>
        </p:nvSpPr>
        <p:spPr>
          <a:xfrm>
            <a:off x="250825" y="3602038"/>
            <a:ext cx="7750175" cy="436562"/>
          </a:xfrm>
          <a:prstGeom prst="rect">
            <a:avLst/>
          </a:prstGeom>
          <a:noFill/>
          <a:ln w="9525">
            <a:noFill/>
          </a:ln>
        </p:spPr>
        <p:txBody>
          <a:bodyPr wrap="none" lIns="90170" tIns="46990" rIns="90170" bIns="46990" anchor="ctr"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如图，由</a:t>
            </a:r>
            <a:r>
              <a:rPr lang="zh-CN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3= 2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，可推出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//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吗？如何推出？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sp>
        <p:nvSpPr>
          <p:cNvPr id="12308" name="Rectangle 4"/>
          <p:cNvSpPr/>
          <p:nvPr/>
        </p:nvSpPr>
        <p:spPr>
          <a:xfrm>
            <a:off x="323850" y="4105275"/>
            <a:ext cx="7772400" cy="204470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/>
          <a:p>
            <a:pPr marL="342900" indent="-342900">
              <a:lnSpc>
                <a:spcPts val="2875"/>
              </a:lnSpc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解：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微软雅黑" panose="020B0503020204020204" pitchFamily="34" charset="-122"/>
              </a:rPr>
              <a:t>∵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3= 2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(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已知）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 marL="342900" indent="-342900">
              <a:lnSpc>
                <a:spcPts val="2875"/>
              </a:lnSpc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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1=3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（对顶角相等）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 marL="342900" indent="-342900">
              <a:lnSpc>
                <a:spcPts val="2875"/>
              </a:lnSpc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    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 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1= 2</a:t>
            </a:r>
            <a:endParaRPr lang="en-US" altLang="zh-CN" sz="2800" dirty="0">
              <a:solidFill>
                <a:srgbClr val="F8081F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marL="342900" indent="-342900">
              <a:lnSpc>
                <a:spcPts val="2875"/>
              </a:lnSpc>
            </a:pPr>
            <a:r>
              <a: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     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 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a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//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b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(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同位角相等，两直线平行）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grpSp>
        <p:nvGrpSpPr>
          <p:cNvPr id="4" name="Group 21"/>
          <p:cNvGrpSpPr/>
          <p:nvPr/>
        </p:nvGrpSpPr>
        <p:grpSpPr>
          <a:xfrm>
            <a:off x="6311900" y="4097338"/>
            <a:ext cx="2419350" cy="1974850"/>
            <a:chOff x="0" y="0"/>
            <a:chExt cx="5410" cy="4084"/>
          </a:xfrm>
        </p:grpSpPr>
        <p:grpSp>
          <p:nvGrpSpPr>
            <p:cNvPr id="8219" name="Group 22"/>
            <p:cNvGrpSpPr/>
            <p:nvPr/>
          </p:nvGrpSpPr>
          <p:grpSpPr>
            <a:xfrm>
              <a:off x="0" y="0"/>
              <a:ext cx="5410" cy="4084"/>
              <a:chOff x="0" y="0"/>
              <a:chExt cx="5410" cy="4084"/>
            </a:xfrm>
          </p:grpSpPr>
          <p:sp>
            <p:nvSpPr>
              <p:cNvPr id="8221" name="Arc 23"/>
              <p:cNvSpPr/>
              <p:nvPr/>
            </p:nvSpPr>
            <p:spPr>
              <a:xfrm rot="10200000">
                <a:off x="1342" y="926"/>
                <a:ext cx="323" cy="340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323" y="340"/>
                  </a:cxn>
                  <a:cxn ang="0">
                    <a:pos x="0" y="0"/>
                  </a:cxn>
                  <a:cxn ang="0">
                    <a:pos x="323" y="340"/>
                  </a:cxn>
                  <a:cxn ang="0">
                    <a:pos x="0" y="340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8081F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2" name="Arc 24"/>
              <p:cNvSpPr/>
              <p:nvPr/>
            </p:nvSpPr>
            <p:spPr>
              <a:xfrm>
                <a:off x="2652" y="2823"/>
                <a:ext cx="455" cy="341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341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F0000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3" name="Arc 25"/>
              <p:cNvSpPr/>
              <p:nvPr/>
            </p:nvSpPr>
            <p:spPr>
              <a:xfrm>
                <a:off x="1335" y="602"/>
                <a:ext cx="455" cy="341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341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4" name="Line 6"/>
              <p:cNvSpPr/>
              <p:nvPr/>
            </p:nvSpPr>
            <p:spPr>
              <a:xfrm>
                <a:off x="0" y="950"/>
                <a:ext cx="3960" cy="0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8225" name="Line 7"/>
              <p:cNvSpPr/>
              <p:nvPr/>
            </p:nvSpPr>
            <p:spPr>
              <a:xfrm>
                <a:off x="615" y="3138"/>
                <a:ext cx="4200" cy="0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8226" name="Line 8"/>
              <p:cNvSpPr/>
              <p:nvPr/>
            </p:nvSpPr>
            <p:spPr>
              <a:xfrm>
                <a:off x="1014" y="115"/>
                <a:ext cx="2382" cy="3969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8227" name="Oval 9"/>
              <p:cNvSpPr/>
              <p:nvPr/>
            </p:nvSpPr>
            <p:spPr>
              <a:xfrm>
                <a:off x="2535" y="2306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dirty="0">
                    <a:solidFill>
                      <a:srgbClr val="F8081F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28" name="Oval 12"/>
              <p:cNvSpPr/>
              <p:nvPr/>
            </p:nvSpPr>
            <p:spPr>
              <a:xfrm>
                <a:off x="3850" y="2974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i="1" dirty="0">
                    <a:latin typeface="Times New Roman" panose="02020603050405020304" pitchFamily="18" charset="0"/>
                  </a:rPr>
                  <a:t>b</a:t>
                </a:r>
                <a:endParaRPr lang="en-US" altLang="zh-CN" sz="24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29" name="Oval 13"/>
              <p:cNvSpPr/>
              <p:nvPr/>
            </p:nvSpPr>
            <p:spPr>
              <a:xfrm>
                <a:off x="3440" y="377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i="1" dirty="0">
                    <a:latin typeface="Times New Roman" panose="02020603050405020304" pitchFamily="18" charset="0"/>
                  </a:rPr>
                  <a:t>a</a:t>
                </a:r>
                <a:endParaRPr lang="en-US" altLang="zh-CN" sz="24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30" name="Text Box 14"/>
              <p:cNvSpPr txBox="1"/>
              <p:nvPr/>
            </p:nvSpPr>
            <p:spPr>
              <a:xfrm>
                <a:off x="1468" y="0"/>
                <a:ext cx="1135" cy="9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dirty="0">
                    <a:solidFill>
                      <a:srgbClr val="F8081F"/>
                    </a:solidFill>
                    <a:latin typeface="Times New Roman" panose="02020603050405020304" pitchFamily="18" charset="0"/>
                  </a:rPr>
                  <a:t>1</a:t>
                </a:r>
                <a:endParaRPr lang="zh-CN" altLang="en-US" sz="2400" dirty="0">
                  <a:solidFill>
                    <a:srgbClr val="F8081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8220" name="Text Box 14"/>
            <p:cNvSpPr txBox="1"/>
            <p:nvPr/>
          </p:nvSpPr>
          <p:spPr>
            <a:xfrm>
              <a:off x="1020" y="978"/>
              <a:ext cx="1135" cy="9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3</a:t>
              </a:r>
              <a:endParaRPr lang="zh-CN" altLang="en-US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" name="Text Box 5"/>
          <p:cNvSpPr txBox="1"/>
          <p:nvPr/>
        </p:nvSpPr>
        <p:spPr>
          <a:xfrm>
            <a:off x="201613" y="1576388"/>
            <a:ext cx="7881937" cy="137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lIns="90170" tIns="46990" rIns="90170" bIns="4699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判定方法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两条直线被第三条直线所截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如果内错角相等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那么这两条直线平行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61925" y="3016250"/>
            <a:ext cx="65881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简单说成：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内错角相等，两直线平行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" name="Group 23"/>
          <p:cNvGrpSpPr/>
          <p:nvPr/>
        </p:nvGrpSpPr>
        <p:grpSpPr>
          <a:xfrm>
            <a:off x="5314950" y="3654425"/>
            <a:ext cx="2370138" cy="2122488"/>
            <a:chOff x="0" y="0"/>
            <a:chExt cx="5410" cy="4084"/>
          </a:xfrm>
        </p:grpSpPr>
        <p:grpSp>
          <p:nvGrpSpPr>
            <p:cNvPr id="8207" name="Group 24"/>
            <p:cNvGrpSpPr/>
            <p:nvPr/>
          </p:nvGrpSpPr>
          <p:grpSpPr>
            <a:xfrm>
              <a:off x="0" y="0"/>
              <a:ext cx="5410" cy="4084"/>
              <a:chOff x="0" y="0"/>
              <a:chExt cx="5410" cy="4084"/>
            </a:xfrm>
          </p:grpSpPr>
          <p:sp>
            <p:nvSpPr>
              <p:cNvPr id="8209" name="Arc 25"/>
              <p:cNvSpPr/>
              <p:nvPr/>
            </p:nvSpPr>
            <p:spPr>
              <a:xfrm rot="10200000">
                <a:off x="1342" y="926"/>
                <a:ext cx="323" cy="340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323" y="340"/>
                  </a:cxn>
                  <a:cxn ang="0">
                    <a:pos x="0" y="0"/>
                  </a:cxn>
                  <a:cxn ang="0">
                    <a:pos x="323" y="340"/>
                  </a:cxn>
                  <a:cxn ang="0">
                    <a:pos x="0" y="340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8081F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0" name="Arc 26"/>
              <p:cNvSpPr/>
              <p:nvPr/>
            </p:nvSpPr>
            <p:spPr>
              <a:xfrm>
                <a:off x="2652" y="2823"/>
                <a:ext cx="455" cy="341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341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1" name="Arc 27"/>
              <p:cNvSpPr/>
              <p:nvPr/>
            </p:nvSpPr>
            <p:spPr>
              <a:xfrm>
                <a:off x="1335" y="602"/>
                <a:ext cx="455" cy="341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0"/>
                  </a:cxn>
                  <a:cxn ang="0">
                    <a:pos x="455" y="341"/>
                  </a:cxn>
                  <a:cxn ang="0">
                    <a:pos x="0" y="341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solidFill>
                <a:schemeClr val="accent1">
                  <a:alpha val="100000"/>
                </a:schemeClr>
              </a:solidFill>
              <a:ln w="31750" cap="flat" cmpd="sng">
                <a:solidFill>
                  <a:srgbClr val="FF0000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2" name="Line 6"/>
              <p:cNvSpPr/>
              <p:nvPr/>
            </p:nvSpPr>
            <p:spPr>
              <a:xfrm>
                <a:off x="0" y="950"/>
                <a:ext cx="3960" cy="0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13" name="Line 7"/>
              <p:cNvSpPr/>
              <p:nvPr/>
            </p:nvSpPr>
            <p:spPr>
              <a:xfrm>
                <a:off x="615" y="3138"/>
                <a:ext cx="4200" cy="0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14" name="Line 8"/>
              <p:cNvSpPr/>
              <p:nvPr/>
            </p:nvSpPr>
            <p:spPr>
              <a:xfrm>
                <a:off x="1014" y="115"/>
                <a:ext cx="2382" cy="3969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15" name="Oval 9"/>
              <p:cNvSpPr/>
              <p:nvPr/>
            </p:nvSpPr>
            <p:spPr>
              <a:xfrm>
                <a:off x="2535" y="2306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dirty="0">
                    <a:solidFill>
                      <a:srgbClr val="F8081F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6" name="Oval 12"/>
              <p:cNvSpPr/>
              <p:nvPr/>
            </p:nvSpPr>
            <p:spPr>
              <a:xfrm>
                <a:off x="3850" y="2974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i="1" dirty="0">
                    <a:latin typeface="Times New Roman" panose="02020603050405020304" pitchFamily="18" charset="0"/>
                  </a:rPr>
                  <a:t>b</a:t>
                </a:r>
                <a:endParaRPr lang="en-US" altLang="zh-CN" sz="24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7" name="Oval 13"/>
              <p:cNvSpPr/>
              <p:nvPr/>
            </p:nvSpPr>
            <p:spPr>
              <a:xfrm>
                <a:off x="3440" y="377"/>
                <a:ext cx="1560" cy="840"/>
              </a:xfrm>
              <a:prstGeom prst="ellipse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algn="ctr"/>
                <a:r>
                  <a:rPr lang="en-US" altLang="zh-CN" sz="2400" i="1" dirty="0">
                    <a:latin typeface="Times New Roman" panose="02020603050405020304" pitchFamily="18" charset="0"/>
                  </a:rPr>
                  <a:t>a</a:t>
                </a:r>
                <a:endParaRPr lang="en-US" altLang="zh-CN" sz="24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8" name="Text Box 14"/>
              <p:cNvSpPr txBox="1"/>
              <p:nvPr/>
            </p:nvSpPr>
            <p:spPr>
              <a:xfrm>
                <a:off x="1468" y="0"/>
                <a:ext cx="1135" cy="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dirty="0">
                    <a:solidFill>
                      <a:srgbClr val="F8081F"/>
                    </a:solidFill>
                    <a:latin typeface="Times New Roman" panose="02020603050405020304" pitchFamily="18" charset="0"/>
                  </a:rPr>
                  <a:t>1</a:t>
                </a:r>
                <a:endParaRPr lang="zh-CN" altLang="en-US" sz="2400" dirty="0">
                  <a:solidFill>
                    <a:srgbClr val="F8081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8208" name="Text Box 14"/>
            <p:cNvSpPr txBox="1"/>
            <p:nvPr/>
          </p:nvSpPr>
          <p:spPr>
            <a:xfrm>
              <a:off x="1020" y="978"/>
              <a:ext cx="1135" cy="8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3</a:t>
              </a:r>
              <a:endParaRPr lang="zh-CN" altLang="en-US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3348" name="Rectangle 7"/>
          <p:cNvSpPr/>
          <p:nvPr/>
        </p:nvSpPr>
        <p:spPr>
          <a:xfrm>
            <a:off x="341313" y="4286250"/>
            <a:ext cx="5548312" cy="20304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942975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∵∠3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=∠2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942975">
              <a:lnSpc>
                <a:spcPct val="150000"/>
              </a:lnSpc>
            </a:pPr>
            <a:r>
              <a:rPr lang="en-US" altLang="x-none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∥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b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  （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内错角相等，两直线平行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552450" y="3841750"/>
            <a:ext cx="21383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应用格式： 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06" name="矩形 3126"/>
          <p:cNvSpPr>
            <a:spLocks noTextEdit="1"/>
          </p:cNvSpPr>
          <p:nvPr/>
        </p:nvSpPr>
        <p:spPr>
          <a:xfrm>
            <a:off x="179388" y="620713"/>
            <a:ext cx="3860800" cy="727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41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0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15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308">
                                            <p:txEl>
                                              <p:charRg st="15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308">
                                            <p:txEl>
                                              <p:charRg st="15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0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0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44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308">
                                            <p:txEl>
                                              <p:charRg st="44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08">
                                            <p:txEl>
                                              <p:charRg st="44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2000"/>
                                        <p:tgtEl>
                                          <p:spTgt spid="1230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2000"/>
                                        <p:tgtEl>
                                          <p:spTgt spid="12308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2000"/>
                                        <p:tgtEl>
                                          <p:spTgt spid="12308">
                                            <p:txEl>
                                              <p:charRg st="40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4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2000"/>
                                        <p:tgtEl>
                                          <p:spTgt spid="12308">
                                            <p:txEl>
                                              <p:charRg st="54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08">
                                            <p:txEl>
                                              <p:charRg st="54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9" dur="20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2" grpId="0" bldLvl="0" animBg="1"/>
      <p:bldP spid="2" grpId="1" animBg="1"/>
      <p:bldP spid="3" grpId="0" bldLvl="0" animBg="1"/>
      <p:bldP spid="3" grpId="1" animBg="1"/>
      <p:bldP spid="13314" grpId="0"/>
      <p:bldP spid="13314" grpId="1"/>
      <p:bldP spid="12308" grpId="0" bldLvl="0" build="allAtOnce"/>
      <p:bldP spid="5" grpId="0" bldLvl="0" animBg="1"/>
      <p:bldP spid="7" grpId="0" bldLvl="0"/>
      <p:bldP spid="13348" grpId="0" bldLvl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Text Box 2"/>
          <p:cNvSpPr txBox="1"/>
          <p:nvPr/>
        </p:nvSpPr>
        <p:spPr>
          <a:xfrm>
            <a:off x="309563" y="1452563"/>
            <a:ext cx="74183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如图，如果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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1+2=180</a:t>
            </a:r>
            <a:r>
              <a:rPr lang="en-US" altLang="zh-CN" sz="2800" baseline="300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°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，你能判定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//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?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sp>
        <p:nvSpPr>
          <p:cNvPr id="14338" name="Oval 9"/>
          <p:cNvSpPr/>
          <p:nvPr/>
        </p:nvSpPr>
        <p:spPr>
          <a:xfrm>
            <a:off x="5211763" y="1976438"/>
            <a:ext cx="990600" cy="53340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2400" i="1" dirty="0">
                <a:latin typeface="Times New Roman" panose="02020603050405020304" pitchFamily="18" charset="0"/>
              </a:rPr>
              <a:t>c</a:t>
            </a:r>
            <a:endParaRPr lang="en-US" altLang="zh-CN" sz="2400" i="1" dirty="0">
              <a:latin typeface="Times New Roman" panose="02020603050405020304" pitchFamily="18" charset="0"/>
            </a:endParaRPr>
          </a:p>
        </p:txBody>
      </p:sp>
      <p:sp>
        <p:nvSpPr>
          <p:cNvPr id="15380" name="Text Box 16"/>
          <p:cNvSpPr txBox="1"/>
          <p:nvPr/>
        </p:nvSpPr>
        <p:spPr>
          <a:xfrm flipH="1">
            <a:off x="496888" y="2293938"/>
            <a:ext cx="5705475" cy="3078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能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  </a:t>
            </a: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微软雅黑" panose="020B0503020204020204" pitchFamily="34" charset="-122"/>
              </a:rPr>
              <a:t>∵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1+2=180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°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  <a:sym typeface="Symbol" panose="05050102010706020507" pitchFamily="18" charset="2"/>
              </a:rPr>
              <a:t>（已知）</a:t>
            </a:r>
            <a:endParaRPr lang="zh-CN" altLang="en-US" sz="2800" dirty="0">
              <a:solidFill>
                <a:srgbClr val="F8081F"/>
              </a:solidFill>
              <a:latin typeface="Arial" panose="020B0604020202020204" pitchFamily="34" charset="0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1+3=180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°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（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  <a:sym typeface="Symbol" panose="05050102010706020507" pitchFamily="18" charset="2"/>
              </a:rPr>
              <a:t>邻补角定义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）</a:t>
            </a:r>
            <a:endParaRPr lang="zh-CN" altLang="en-US" sz="2800" dirty="0">
              <a:solidFill>
                <a:srgbClr val="F8081F"/>
              </a:solidFill>
              <a:latin typeface="Arial" panose="020B0604020202020204" pitchFamily="34" charset="0"/>
              <a:sym typeface="Symbol" panose="05050102010706020507" pitchFamily="18" charset="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 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2=3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（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  <a:sym typeface="Symbol" panose="05050102010706020507" pitchFamily="18" charset="2"/>
              </a:rPr>
              <a:t>同角的补角相等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）</a:t>
            </a:r>
            <a:endParaRPr lang="zh-CN" altLang="en-US" sz="2800" dirty="0">
              <a:solidFill>
                <a:srgbClr val="F8081F"/>
              </a:solidFill>
              <a:latin typeface="Arial" panose="020B0604020202020204" pitchFamily="34" charset="0"/>
              <a:sym typeface="Symbol" panose="05050102010706020507" pitchFamily="18" charset="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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a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//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b 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（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  <a:sym typeface="Symbol" panose="05050102010706020507" pitchFamily="18" charset="2"/>
              </a:rPr>
              <a:t>同位角相等，两直线平行）</a:t>
            </a:r>
            <a:endParaRPr lang="zh-CN" altLang="en-US" sz="2800" dirty="0">
              <a:solidFill>
                <a:srgbClr val="F8081F"/>
              </a:solidFill>
              <a:latin typeface="Arial" panose="020B0604020202020204" pitchFamily="34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sp>
        <p:nvSpPr>
          <p:cNvPr id="14340" name="Oval 8"/>
          <p:cNvSpPr/>
          <p:nvPr/>
        </p:nvSpPr>
        <p:spPr>
          <a:xfrm rot="-2100000">
            <a:off x="5905500" y="2173288"/>
            <a:ext cx="990600" cy="969962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endParaRPr lang="zh-CN" alt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5435600" y="2200275"/>
            <a:ext cx="3370263" cy="3078163"/>
            <a:chOff x="0" y="0"/>
            <a:chExt cx="5308" cy="5520"/>
          </a:xfrm>
        </p:grpSpPr>
        <p:sp>
          <p:nvSpPr>
            <p:cNvPr id="9241" name="Line 4"/>
            <p:cNvSpPr/>
            <p:nvPr/>
          </p:nvSpPr>
          <p:spPr>
            <a:xfrm>
              <a:off x="0" y="1365"/>
              <a:ext cx="3960" cy="0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42" name="Line 5"/>
            <p:cNvSpPr/>
            <p:nvPr/>
          </p:nvSpPr>
          <p:spPr>
            <a:xfrm>
              <a:off x="120" y="4005"/>
              <a:ext cx="4200" cy="0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43" name="Line 6"/>
            <p:cNvSpPr/>
            <p:nvPr/>
          </p:nvSpPr>
          <p:spPr>
            <a:xfrm>
              <a:off x="672" y="0"/>
              <a:ext cx="3360" cy="552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44" name="Oval 7"/>
            <p:cNvSpPr/>
            <p:nvPr/>
          </p:nvSpPr>
          <p:spPr>
            <a:xfrm>
              <a:off x="3055" y="2947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45" name="Oval 10"/>
            <p:cNvSpPr/>
            <p:nvPr/>
          </p:nvSpPr>
          <p:spPr>
            <a:xfrm>
              <a:off x="3748" y="3645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46" name="Oval 11"/>
            <p:cNvSpPr/>
            <p:nvPr/>
          </p:nvSpPr>
          <p:spPr>
            <a:xfrm>
              <a:off x="3395" y="792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47" name="Arc 13"/>
            <p:cNvSpPr/>
            <p:nvPr/>
          </p:nvSpPr>
          <p:spPr>
            <a:xfrm flipV="1">
              <a:off x="1867" y="1365"/>
              <a:ext cx="227" cy="61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227" y="614"/>
                </a:cxn>
                <a:cxn ang="0">
                  <a:pos x="0" y="0"/>
                </a:cxn>
                <a:cxn ang="0">
                  <a:pos x="227" y="614"/>
                </a:cxn>
                <a:cxn ang="0">
                  <a:pos x="0" y="614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F0000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8" name="Text Box 14"/>
            <p:cNvSpPr txBox="1"/>
            <p:nvPr/>
          </p:nvSpPr>
          <p:spPr>
            <a:xfrm>
              <a:off x="2035" y="1450"/>
              <a:ext cx="565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49" name="Arc 15"/>
            <p:cNvSpPr/>
            <p:nvPr/>
          </p:nvSpPr>
          <p:spPr>
            <a:xfrm>
              <a:off x="2816" y="3541"/>
              <a:ext cx="568" cy="455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568" y="455"/>
                </a:cxn>
                <a:cxn ang="0">
                  <a:pos x="0" y="0"/>
                </a:cxn>
                <a:cxn ang="0">
                  <a:pos x="568" y="455"/>
                </a:cxn>
                <a:cxn ang="0">
                  <a:pos x="0" y="455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8081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0" name="Arc 17"/>
            <p:cNvSpPr/>
            <p:nvPr/>
          </p:nvSpPr>
          <p:spPr>
            <a:xfrm>
              <a:off x="1208" y="908"/>
              <a:ext cx="796" cy="45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796" y="450"/>
                </a:cxn>
                <a:cxn ang="0">
                  <a:pos x="0" y="0"/>
                </a:cxn>
                <a:cxn ang="0">
                  <a:pos x="796" y="450"/>
                </a:cxn>
                <a:cxn ang="0">
                  <a:pos x="0" y="45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8081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1" name="Text Box 18"/>
            <p:cNvSpPr txBox="1"/>
            <p:nvPr/>
          </p:nvSpPr>
          <p:spPr>
            <a:xfrm>
              <a:off x="1468" y="278"/>
              <a:ext cx="567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23" name="文本框 2"/>
          <p:cNvSpPr txBox="1"/>
          <p:nvPr/>
        </p:nvSpPr>
        <p:spPr>
          <a:xfrm>
            <a:off x="3922713" y="771525"/>
            <a:ext cx="323691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平行线的判定方法</a:t>
            </a:r>
            <a:r>
              <a:rPr lang="en-US" altLang="zh-CN" sz="28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endParaRPr lang="en-US" altLang="zh-CN" sz="2800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224" name="矩形 3126"/>
          <p:cNvSpPr>
            <a:spLocks noTextEdit="1"/>
          </p:cNvSpPr>
          <p:nvPr/>
        </p:nvSpPr>
        <p:spPr>
          <a:xfrm>
            <a:off x="63500" y="568325"/>
            <a:ext cx="3859213" cy="725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41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7" name="Text Box 5"/>
          <p:cNvSpPr txBox="1"/>
          <p:nvPr/>
        </p:nvSpPr>
        <p:spPr>
          <a:xfrm>
            <a:off x="684213" y="1341438"/>
            <a:ext cx="7920037" cy="137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lIns="90170" tIns="46990" rIns="90170" bIns="4699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判定方法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两条直线被第三条直线所截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如果同旁内角互补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那么这两条直线平行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82" name="Text Box 4"/>
          <p:cNvSpPr txBox="1"/>
          <p:nvPr/>
        </p:nvSpPr>
        <p:spPr>
          <a:xfrm>
            <a:off x="684213" y="2716213"/>
            <a:ext cx="62753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简单说成：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同旁内角互补，两直线平行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900113" y="3543300"/>
            <a:ext cx="213836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应用格式： 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5783263" y="3486150"/>
            <a:ext cx="2628900" cy="2208213"/>
            <a:chOff x="0" y="278"/>
            <a:chExt cx="5308" cy="4960"/>
          </a:xfrm>
        </p:grpSpPr>
        <p:sp>
          <p:nvSpPr>
            <p:cNvPr id="9230" name="Line 4"/>
            <p:cNvSpPr/>
            <p:nvPr/>
          </p:nvSpPr>
          <p:spPr>
            <a:xfrm>
              <a:off x="0" y="1365"/>
              <a:ext cx="3960" cy="0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1" name="Line 5"/>
            <p:cNvSpPr/>
            <p:nvPr/>
          </p:nvSpPr>
          <p:spPr>
            <a:xfrm>
              <a:off x="120" y="4005"/>
              <a:ext cx="4200" cy="0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2" name="Line 6"/>
            <p:cNvSpPr/>
            <p:nvPr/>
          </p:nvSpPr>
          <p:spPr>
            <a:xfrm>
              <a:off x="907" y="388"/>
              <a:ext cx="2957" cy="485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3" name="Oval 7"/>
            <p:cNvSpPr/>
            <p:nvPr/>
          </p:nvSpPr>
          <p:spPr>
            <a:xfrm>
              <a:off x="3055" y="2947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34" name="Oval 10"/>
            <p:cNvSpPr/>
            <p:nvPr/>
          </p:nvSpPr>
          <p:spPr>
            <a:xfrm>
              <a:off x="3748" y="3645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5" name="Oval 11"/>
            <p:cNvSpPr/>
            <p:nvPr/>
          </p:nvSpPr>
          <p:spPr>
            <a:xfrm>
              <a:off x="3395" y="792"/>
              <a:ext cx="1560" cy="840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6" name="Arc 13"/>
            <p:cNvSpPr/>
            <p:nvPr/>
          </p:nvSpPr>
          <p:spPr>
            <a:xfrm flipV="1">
              <a:off x="1781" y="1362"/>
              <a:ext cx="227" cy="452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227" y="452"/>
                </a:cxn>
                <a:cxn ang="0">
                  <a:pos x="0" y="0"/>
                </a:cxn>
                <a:cxn ang="0">
                  <a:pos x="227" y="452"/>
                </a:cxn>
                <a:cxn ang="0">
                  <a:pos x="0" y="452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F0000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7" name="Text Box 14"/>
            <p:cNvSpPr txBox="1"/>
            <p:nvPr/>
          </p:nvSpPr>
          <p:spPr>
            <a:xfrm>
              <a:off x="1809" y="1360"/>
              <a:ext cx="566" cy="10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38" name="Arc 15"/>
            <p:cNvSpPr/>
            <p:nvPr/>
          </p:nvSpPr>
          <p:spPr>
            <a:xfrm>
              <a:off x="2816" y="3541"/>
              <a:ext cx="568" cy="455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568" y="455"/>
                </a:cxn>
                <a:cxn ang="0">
                  <a:pos x="0" y="0"/>
                </a:cxn>
                <a:cxn ang="0">
                  <a:pos x="568" y="455"/>
                </a:cxn>
                <a:cxn ang="0">
                  <a:pos x="0" y="455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8081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9" name="Arc 17"/>
            <p:cNvSpPr/>
            <p:nvPr/>
          </p:nvSpPr>
          <p:spPr>
            <a:xfrm>
              <a:off x="1208" y="908"/>
              <a:ext cx="796" cy="45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796" y="450"/>
                </a:cxn>
                <a:cxn ang="0">
                  <a:pos x="0" y="0"/>
                </a:cxn>
                <a:cxn ang="0">
                  <a:pos x="796" y="450"/>
                </a:cxn>
                <a:cxn ang="0">
                  <a:pos x="0" y="45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1750" cap="flat" cmpd="sng">
              <a:solidFill>
                <a:srgbClr val="F8081F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0" name="Text Box 18"/>
            <p:cNvSpPr txBox="1"/>
            <p:nvPr/>
          </p:nvSpPr>
          <p:spPr>
            <a:xfrm>
              <a:off x="1469" y="278"/>
              <a:ext cx="566" cy="10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F8081F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dirty="0">
                <a:solidFill>
                  <a:srgbClr val="F8081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1" name="Rectangle 7"/>
          <p:cNvSpPr/>
          <p:nvPr/>
        </p:nvSpPr>
        <p:spPr>
          <a:xfrm>
            <a:off x="520700" y="4027488"/>
            <a:ext cx="5711825" cy="21224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942975">
              <a:lnSpc>
                <a:spcPct val="150000"/>
              </a:lnSpc>
            </a:pP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∵∠1+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∠2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=18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942975">
              <a:lnSpc>
                <a:spcPct val="150000"/>
              </a:lnSpc>
            </a:pPr>
            <a:r>
              <a:rPr lang="en-US" altLang="x-none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∥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b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  （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同旁内角互补</a:t>
            </a:r>
            <a:r>
              <a:rPr lang="zh-CN" altLang="en-US" sz="2800" dirty="0">
                <a:solidFill>
                  <a:srgbClr val="F8081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，两直线平行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8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8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80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23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80">
                                            <p:txEl>
                                              <p:charRg st="23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4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80">
                                            <p:txEl>
                                              <p:charRg st="44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80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2000"/>
                                        <p:tgtEl>
                                          <p:spTgt spid="1538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2000"/>
                                        <p:tgtEl>
                                          <p:spTgt spid="15380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8" dur="2000"/>
                                        <p:tgtEl>
                                          <p:spTgt spid="15380">
                                            <p:txEl>
                                              <p:charRg st="23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23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1" dur="2000"/>
                                        <p:tgtEl>
                                          <p:spTgt spid="15380">
                                            <p:txEl>
                                              <p:charRg st="44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4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15380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80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14337" grpId="1"/>
      <p:bldP spid="14338" grpId="0"/>
      <p:bldP spid="14338" grpId="1"/>
      <p:bldP spid="15380" grpId="0" bldLvl="0" build="allAtOnce"/>
      <p:bldP spid="14340" grpId="0"/>
      <p:bldP spid="14340" grpId="1"/>
      <p:bldP spid="17" grpId="0" bldLvl="0" animBg="1"/>
      <p:bldP spid="15382" grpId="0" bldLvl="0"/>
      <p:bldP spid="18" grpId="0"/>
      <p:bldP spid="3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323850" y="1266825"/>
            <a:ext cx="8437563" cy="418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可以确定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AB∥CE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的条件是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 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A.∠2=∠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B. ∠1=∠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C. ∠3=∠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D. ∠3=∠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56" name="Text Box 14"/>
          <p:cNvSpPr txBox="1"/>
          <p:nvPr/>
        </p:nvSpPr>
        <p:spPr>
          <a:xfrm>
            <a:off x="5986463" y="1581150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0244" name="Group 25"/>
          <p:cNvGrpSpPr/>
          <p:nvPr/>
        </p:nvGrpSpPr>
        <p:grpSpPr>
          <a:xfrm>
            <a:off x="3854450" y="1989138"/>
            <a:ext cx="4162425" cy="2378075"/>
            <a:chOff x="0" y="0"/>
            <a:chExt cx="6556" cy="3744"/>
          </a:xfrm>
        </p:grpSpPr>
        <p:sp>
          <p:nvSpPr>
            <p:cNvPr id="10246" name="Line 4"/>
            <p:cNvSpPr/>
            <p:nvPr/>
          </p:nvSpPr>
          <p:spPr>
            <a:xfrm flipV="1">
              <a:off x="3520" y="625"/>
              <a:ext cx="1587" cy="249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grpSp>
          <p:nvGrpSpPr>
            <p:cNvPr id="10247" name="Group 27"/>
            <p:cNvGrpSpPr/>
            <p:nvPr/>
          </p:nvGrpSpPr>
          <p:grpSpPr>
            <a:xfrm>
              <a:off x="0" y="0"/>
              <a:ext cx="6556" cy="3744"/>
              <a:chOff x="0" y="0"/>
              <a:chExt cx="6556" cy="3744"/>
            </a:xfrm>
          </p:grpSpPr>
          <p:sp>
            <p:nvSpPr>
              <p:cNvPr id="10248" name="Freeform 6"/>
              <p:cNvSpPr/>
              <p:nvPr/>
            </p:nvSpPr>
            <p:spPr>
              <a:xfrm>
                <a:off x="3340" y="2646"/>
                <a:ext cx="400" cy="140"/>
              </a:xfrm>
              <a:custGeom>
                <a:avLst/>
                <a:gdLst>
                  <a:gd name="txL" fmla="*/ 0 w 160"/>
                  <a:gd name="txT" fmla="*/ 0 h 56"/>
                  <a:gd name="txR" fmla="*/ 160 w 160"/>
                  <a:gd name="txB" fmla="*/ 56 h 56"/>
                </a:gdLst>
                <a:ahLst/>
                <a:cxnLst>
                  <a:cxn ang="0">
                    <a:pos x="0" y="140"/>
                  </a:cxn>
                  <a:cxn ang="0">
                    <a:pos x="20" y="80"/>
                  </a:cxn>
                  <a:cxn ang="0">
                    <a:pos x="200" y="0"/>
                  </a:cxn>
                  <a:cxn ang="0">
                    <a:pos x="340" y="20"/>
                  </a:cxn>
                  <a:cxn ang="0">
                    <a:pos x="400" y="60"/>
                  </a:cxn>
                </a:cxnLst>
                <a:rect l="txL" t="txT" r="txR" b="txB"/>
                <a:pathLst>
                  <a:path w="160" h="56">
                    <a:moveTo>
                      <a:pt x="0" y="56"/>
                    </a:moveTo>
                    <a:cubicBezTo>
                      <a:pt x="3" y="48"/>
                      <a:pt x="2" y="38"/>
                      <a:pt x="8" y="32"/>
                    </a:cubicBezTo>
                    <a:cubicBezTo>
                      <a:pt x="14" y="26"/>
                      <a:pt x="69" y="4"/>
                      <a:pt x="80" y="0"/>
                    </a:cubicBezTo>
                    <a:cubicBezTo>
                      <a:pt x="99" y="3"/>
                      <a:pt x="118" y="3"/>
                      <a:pt x="136" y="8"/>
                    </a:cubicBezTo>
                    <a:cubicBezTo>
                      <a:pt x="145" y="11"/>
                      <a:pt x="160" y="24"/>
                      <a:pt x="160" y="24"/>
                    </a:cubicBezTo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249" name="Freeform 7"/>
              <p:cNvSpPr/>
              <p:nvPr/>
            </p:nvSpPr>
            <p:spPr>
              <a:xfrm>
                <a:off x="3820" y="2706"/>
                <a:ext cx="100" cy="400"/>
              </a:xfrm>
              <a:custGeom>
                <a:avLst/>
                <a:gdLst>
                  <a:gd name="txL" fmla="*/ 0 w 40"/>
                  <a:gd name="txT" fmla="*/ 0 h 160"/>
                  <a:gd name="txR" fmla="*/ 40 w 40"/>
                  <a:gd name="txB" fmla="*/ 160 h 160"/>
                </a:gdLst>
                <a:ahLst/>
                <a:cxnLst>
                  <a:cxn ang="0">
                    <a:pos x="0" y="0"/>
                  </a:cxn>
                  <a:cxn ang="0">
                    <a:pos x="80" y="180"/>
                  </a:cxn>
                  <a:cxn ang="0">
                    <a:pos x="100" y="240"/>
                  </a:cxn>
                  <a:cxn ang="0">
                    <a:pos x="80" y="400"/>
                  </a:cxn>
                </a:cxnLst>
                <a:rect l="txL" t="txT" r="txR" b="txB"/>
                <a:pathLst>
                  <a:path w="40" h="160">
                    <a:moveTo>
                      <a:pt x="0" y="0"/>
                    </a:moveTo>
                    <a:cubicBezTo>
                      <a:pt x="25" y="38"/>
                      <a:pt x="13" y="15"/>
                      <a:pt x="32" y="72"/>
                    </a:cubicBezTo>
                    <a:cubicBezTo>
                      <a:pt x="35" y="80"/>
                      <a:pt x="40" y="96"/>
                      <a:pt x="40" y="96"/>
                    </a:cubicBezTo>
                    <a:cubicBezTo>
                      <a:pt x="32" y="155"/>
                      <a:pt x="32" y="133"/>
                      <a:pt x="32" y="160"/>
                    </a:cubicBezTo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250" name="Freeform 8"/>
              <p:cNvSpPr/>
              <p:nvPr/>
            </p:nvSpPr>
            <p:spPr>
              <a:xfrm>
                <a:off x="3100" y="2626"/>
                <a:ext cx="100" cy="500"/>
              </a:xfrm>
              <a:custGeom>
                <a:avLst/>
                <a:gdLst>
                  <a:gd name="txL" fmla="*/ 0 w 40"/>
                  <a:gd name="txT" fmla="*/ 0 h 200"/>
                  <a:gd name="txR" fmla="*/ 40 w 40"/>
                  <a:gd name="txB" fmla="*/ 200 h 200"/>
                </a:gdLst>
                <a:ahLst/>
                <a:cxnLst>
                  <a:cxn ang="0">
                    <a:pos x="100" y="0"/>
                  </a:cxn>
                  <a:cxn ang="0">
                    <a:pos x="20" y="180"/>
                  </a:cxn>
                  <a:cxn ang="0">
                    <a:pos x="0" y="240"/>
                  </a:cxn>
                  <a:cxn ang="0">
                    <a:pos x="20" y="500"/>
                  </a:cxn>
                </a:cxnLst>
                <a:rect l="txL" t="txT" r="txR" b="txB"/>
                <a:pathLst>
                  <a:path w="40" h="200">
                    <a:moveTo>
                      <a:pt x="40" y="0"/>
                    </a:moveTo>
                    <a:cubicBezTo>
                      <a:pt x="15" y="38"/>
                      <a:pt x="27" y="15"/>
                      <a:pt x="8" y="72"/>
                    </a:cubicBezTo>
                    <a:cubicBezTo>
                      <a:pt x="5" y="80"/>
                      <a:pt x="0" y="96"/>
                      <a:pt x="0" y="96"/>
                    </a:cubicBezTo>
                    <a:cubicBezTo>
                      <a:pt x="3" y="131"/>
                      <a:pt x="8" y="200"/>
                      <a:pt x="8" y="200"/>
                    </a:cubicBezTo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251" name="Text Box 9"/>
              <p:cNvSpPr txBox="1"/>
              <p:nvPr/>
            </p:nvSpPr>
            <p:spPr>
              <a:xfrm>
                <a:off x="2506" y="2414"/>
                <a:ext cx="455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1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0252" name="Text Box 10"/>
              <p:cNvSpPr txBox="1"/>
              <p:nvPr/>
            </p:nvSpPr>
            <p:spPr>
              <a:xfrm>
                <a:off x="3334" y="2046"/>
                <a:ext cx="795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0253" name="Text Box 11"/>
              <p:cNvSpPr txBox="1"/>
              <p:nvPr/>
            </p:nvSpPr>
            <p:spPr>
              <a:xfrm>
                <a:off x="3804" y="2413"/>
                <a:ext cx="453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3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grpSp>
            <p:nvGrpSpPr>
              <p:cNvPr id="10254" name="Group 34"/>
              <p:cNvGrpSpPr/>
              <p:nvPr/>
            </p:nvGrpSpPr>
            <p:grpSpPr>
              <a:xfrm>
                <a:off x="0" y="0"/>
                <a:ext cx="6557" cy="3745"/>
                <a:chOff x="0" y="0"/>
                <a:chExt cx="6557" cy="3745"/>
              </a:xfrm>
            </p:grpSpPr>
            <p:sp>
              <p:nvSpPr>
                <p:cNvPr id="10255" name="Freeform 3"/>
                <p:cNvSpPr/>
                <p:nvPr/>
              </p:nvSpPr>
              <p:spPr>
                <a:xfrm>
                  <a:off x="388" y="371"/>
                  <a:ext cx="5442" cy="2723"/>
                </a:xfrm>
                <a:custGeom>
                  <a:avLst/>
                  <a:gdLst>
                    <a:gd name="txL" fmla="*/ 0 w 2177"/>
                    <a:gd name="txT" fmla="*/ 0 h 1089"/>
                    <a:gd name="txR" fmla="*/ 2177 w 2177"/>
                    <a:gd name="txB" fmla="*/ 1089 h 1089"/>
                  </a:gdLst>
                  <a:ahLst/>
                  <a:cxnLst>
                    <a:cxn ang="0">
                      <a:pos x="3175" y="2723"/>
                    </a:cxn>
                    <a:cxn ang="0">
                      <a:pos x="1360" y="0"/>
                    </a:cxn>
                    <a:cxn ang="0">
                      <a:pos x="0" y="2723"/>
                    </a:cxn>
                    <a:cxn ang="0">
                      <a:pos x="5442" y="2723"/>
                    </a:cxn>
                  </a:cxnLst>
                  <a:rect l="txL" t="txT" r="txR" b="txB"/>
                  <a:pathLst>
                    <a:path w="2177" h="1089">
                      <a:moveTo>
                        <a:pt x="1270" y="1089"/>
                      </a:moveTo>
                      <a:lnTo>
                        <a:pt x="544" y="0"/>
                      </a:lnTo>
                      <a:lnTo>
                        <a:pt x="0" y="1089"/>
                      </a:lnTo>
                      <a:lnTo>
                        <a:pt x="2177" y="1089"/>
                      </a:lnTo>
                    </a:path>
                  </a:pathLst>
                </a:custGeom>
                <a:noFill/>
                <a:ln w="381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0256" name="Text Box 14"/>
                <p:cNvSpPr txBox="1"/>
                <p:nvPr/>
              </p:nvSpPr>
              <p:spPr>
                <a:xfrm>
                  <a:off x="1834" y="0"/>
                  <a:ext cx="1020" cy="7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sz="2400" i="1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zh-CN" alt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0257" name="Text Box 14"/>
                <p:cNvSpPr txBox="1"/>
                <p:nvPr/>
              </p:nvSpPr>
              <p:spPr>
                <a:xfrm>
                  <a:off x="5085" y="200"/>
                  <a:ext cx="1020" cy="7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sz="2400" i="1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E</a:t>
                  </a:r>
                  <a:endParaRPr lang="zh-CN" alt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0258" name="Text Box 14"/>
                <p:cNvSpPr txBox="1"/>
                <p:nvPr/>
              </p:nvSpPr>
              <p:spPr>
                <a:xfrm>
                  <a:off x="0" y="3025"/>
                  <a:ext cx="1020" cy="7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sz="2400" i="1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zh-CN" alt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0259" name="Text Box 14"/>
                <p:cNvSpPr txBox="1"/>
                <p:nvPr/>
              </p:nvSpPr>
              <p:spPr>
                <a:xfrm>
                  <a:off x="3277" y="3025"/>
                  <a:ext cx="1020" cy="7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sz="2400" i="1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zh-CN" alt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0260" name="Text Box 14"/>
                <p:cNvSpPr txBox="1"/>
                <p:nvPr/>
              </p:nvSpPr>
              <p:spPr>
                <a:xfrm>
                  <a:off x="5537" y="3025"/>
                  <a:ext cx="1020" cy="7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sz="2400" i="1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D</a:t>
                  </a:r>
                  <a:endParaRPr lang="zh-CN" alt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</p:grpSp>
      </p:grpSp>
      <p:sp>
        <p:nvSpPr>
          <p:cNvPr id="10245" name="矩形 12299"/>
          <p:cNvSpPr>
            <a:spLocks noTextEdit="1"/>
          </p:cNvSpPr>
          <p:nvPr/>
        </p:nvSpPr>
        <p:spPr>
          <a:xfrm>
            <a:off x="323850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558800" y="927100"/>
            <a:ext cx="7793038" cy="1901825"/>
          </a:xfrm>
          <a:prstGeom prst="rect">
            <a:avLst/>
          </a:prstGeom>
          <a:noFill/>
          <a:ln w="9525">
            <a:noFill/>
          </a:ln>
          <a:effectLst>
            <a:outerShdw dist="35921" dir="2699999" sy="50000" kx="2115845" algn="bl" rotWithShape="0">
              <a:srgbClr val="C0C0C0">
                <a:alpha val="78000"/>
              </a:srgbClr>
            </a:outerShdw>
          </a:effectLst>
        </p:spPr>
        <p:txBody>
          <a:bodyPr>
            <a:spAutoFit/>
          </a:bodyPr>
          <a:p>
            <a:pPr>
              <a:lnSpc>
                <a:spcPct val="21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已知∠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1=30°,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或∠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满足条件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210000"/>
              </a:lnSpc>
            </a:pP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_________  _          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//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1267" name="Group 3"/>
          <p:cNvGrpSpPr/>
          <p:nvPr/>
        </p:nvGrpSpPr>
        <p:grpSpPr>
          <a:xfrm>
            <a:off x="1763713" y="2720975"/>
            <a:ext cx="5178425" cy="3260725"/>
            <a:chOff x="0" y="144"/>
            <a:chExt cx="3262" cy="2054"/>
          </a:xfrm>
        </p:grpSpPr>
        <p:sp>
          <p:nvSpPr>
            <p:cNvPr id="11270" name="Text Box 4"/>
            <p:cNvSpPr txBox="1"/>
            <p:nvPr/>
          </p:nvSpPr>
          <p:spPr>
            <a:xfrm>
              <a:off x="0" y="1860"/>
              <a:ext cx="116" cy="288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sy="50000" kx="2115845" algn="bl" rotWithShape="0">
                <a:srgbClr val="C0C0C0">
                  <a:alpha val="78000"/>
                </a:srgbClr>
              </a:outerShdw>
            </a:effectLst>
          </p:spPr>
          <p:txBody>
            <a:bodyPr wrap="none">
              <a:spAutoFit/>
            </a:bodyPr>
            <a:p>
              <a:pPr algn="ctr"/>
              <a:endPara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71" name="Arc 5"/>
            <p:cNvSpPr/>
            <p:nvPr/>
          </p:nvSpPr>
          <p:spPr>
            <a:xfrm>
              <a:off x="844" y="678"/>
              <a:ext cx="471" cy="238"/>
            </a:xfrm>
            <a:custGeom>
              <a:avLst/>
              <a:gdLst>
                <a:gd name="txL" fmla="*/ 0 w 38171"/>
                <a:gd name="txT" fmla="*/ 0 h 21600"/>
                <a:gd name="txR" fmla="*/ 38171 w 38171"/>
                <a:gd name="txB" fmla="*/ 21600 h 21600"/>
              </a:gdLst>
              <a:ahLst/>
              <a:cxnLst>
                <a:cxn ang="0">
                  <a:pos x="471" y="153"/>
                </a:cxn>
                <a:cxn ang="0">
                  <a:pos x="267" y="238"/>
                </a:cxn>
                <a:cxn ang="0">
                  <a:pos x="0" y="0"/>
                </a:cxn>
                <a:cxn ang="0">
                  <a:pos x="471" y="153"/>
                </a:cxn>
                <a:cxn ang="0">
                  <a:pos x="267" y="238"/>
                </a:cxn>
                <a:cxn ang="0">
                  <a:pos x="0" y="0"/>
                </a:cxn>
                <a:cxn ang="0">
                  <a:pos x="267" y="0"/>
                </a:cxn>
              </a:cxnLst>
              <a:rect l="txL" t="txT" r="txR" b="txB"/>
              <a:pathLst>
                <a:path w="38171" h="21600" fill="none">
                  <a:moveTo>
                    <a:pt x="38171" y="13855"/>
                  </a:moveTo>
                  <a:cubicBezTo>
                    <a:pt x="34067" y="18763"/>
                    <a:pt x="27998" y="21599"/>
                    <a:pt x="21600" y="21600"/>
                  </a:cubicBezTo>
                  <a:cubicBezTo>
                    <a:pt x="9670" y="21600"/>
                    <a:pt x="0" y="11929"/>
                    <a:pt x="0" y="0"/>
                  </a:cubicBezTo>
                </a:path>
                <a:path w="38171" h="21600" stroke="0">
                  <a:moveTo>
                    <a:pt x="38171" y="13855"/>
                  </a:moveTo>
                  <a:cubicBezTo>
                    <a:pt x="34067" y="18763"/>
                    <a:pt x="27998" y="21599"/>
                    <a:pt x="21600" y="21600"/>
                  </a:cubicBez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lnTo>
                    <a:pt x="38171" y="13855"/>
                  </a:lnTo>
                  <a:close/>
                </a:path>
              </a:pathLst>
            </a:custGeom>
            <a:noFill/>
            <a:ln w="38100" cap="flat" cmpd="sng">
              <a:solidFill>
                <a:srgbClr val="00FF00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2" name="Rectangle 6"/>
            <p:cNvSpPr/>
            <p:nvPr/>
          </p:nvSpPr>
          <p:spPr>
            <a:xfrm>
              <a:off x="957" y="925"/>
              <a:ext cx="96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73" name="Arc 7"/>
            <p:cNvSpPr/>
            <p:nvPr/>
          </p:nvSpPr>
          <p:spPr>
            <a:xfrm>
              <a:off x="2078" y="1449"/>
              <a:ext cx="356" cy="198"/>
            </a:xfrm>
            <a:custGeom>
              <a:avLst/>
              <a:gdLst>
                <a:gd name="txL" fmla="*/ 0 w 21600"/>
                <a:gd name="txT" fmla="*/ 0 h 13262"/>
                <a:gd name="txR" fmla="*/ 21600 w 21600"/>
                <a:gd name="txB" fmla="*/ 13262 h 13262"/>
              </a:gdLst>
              <a:ahLst/>
              <a:cxnLst>
                <a:cxn ang="0">
                  <a:pos x="0" y="198"/>
                </a:cxn>
                <a:cxn ang="0">
                  <a:pos x="75" y="0"/>
                </a:cxn>
                <a:cxn ang="0">
                  <a:pos x="0" y="198"/>
                </a:cxn>
                <a:cxn ang="0">
                  <a:pos x="75" y="0"/>
                </a:cxn>
                <a:cxn ang="0">
                  <a:pos x="356" y="198"/>
                </a:cxn>
              </a:cxnLst>
              <a:rect l="txL" t="txT" r="txR" b="txB"/>
              <a:pathLst>
                <a:path w="21600" h="13262" fill="none">
                  <a:moveTo>
                    <a:pt x="0" y="13262"/>
                  </a:moveTo>
                  <a:cubicBezTo>
                    <a:pt x="0" y="8458"/>
                    <a:pt x="1601" y="3791"/>
                    <a:pt x="4550" y="0"/>
                  </a:cubicBezTo>
                </a:path>
                <a:path w="21600" h="13262" stroke="0">
                  <a:moveTo>
                    <a:pt x="0" y="13262"/>
                  </a:moveTo>
                  <a:cubicBezTo>
                    <a:pt x="0" y="8458"/>
                    <a:pt x="1601" y="3791"/>
                    <a:pt x="4550" y="0"/>
                  </a:cubicBezTo>
                  <a:lnTo>
                    <a:pt x="21600" y="13262"/>
                  </a:lnTo>
                  <a:lnTo>
                    <a:pt x="0" y="13262"/>
                  </a:lnTo>
                  <a:close/>
                </a:path>
              </a:pathLst>
            </a:custGeom>
            <a:noFill/>
            <a:ln w="38100" cap="flat" cmpd="sng">
              <a:solidFill>
                <a:srgbClr val="00FF00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4" name="Rectangle 8"/>
            <p:cNvSpPr/>
            <p:nvPr/>
          </p:nvSpPr>
          <p:spPr>
            <a:xfrm>
              <a:off x="1875" y="1316"/>
              <a:ext cx="96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75" name="Arc 9"/>
            <p:cNvSpPr/>
            <p:nvPr/>
          </p:nvSpPr>
          <p:spPr>
            <a:xfrm>
              <a:off x="891" y="644"/>
              <a:ext cx="632" cy="278"/>
            </a:xfrm>
            <a:custGeom>
              <a:avLst/>
              <a:gdLst>
                <a:gd name="txL" fmla="*/ 0 w 21562"/>
                <a:gd name="txT" fmla="*/ 0 h 10444"/>
                <a:gd name="txR" fmla="*/ 21562 w 21562"/>
                <a:gd name="txB" fmla="*/ 10444 h 10444"/>
              </a:gdLst>
              <a:ahLst/>
              <a:cxnLst>
                <a:cxn ang="0">
                  <a:pos x="632" y="34"/>
                </a:cxn>
                <a:cxn ang="0">
                  <a:pos x="554" y="278"/>
                </a:cxn>
                <a:cxn ang="0">
                  <a:pos x="632" y="34"/>
                </a:cxn>
                <a:cxn ang="0">
                  <a:pos x="554" y="278"/>
                </a:cxn>
                <a:cxn ang="0">
                  <a:pos x="0" y="0"/>
                </a:cxn>
              </a:cxnLst>
              <a:rect l="txL" t="txT" r="txR" b="txB"/>
              <a:pathLst>
                <a:path w="21562" h="10444" fill="none">
                  <a:moveTo>
                    <a:pt x="21562" y="1275"/>
                  </a:moveTo>
                  <a:cubicBezTo>
                    <a:pt x="21372" y="4491"/>
                    <a:pt x="20464" y="7623"/>
                    <a:pt x="18907" y="10444"/>
                  </a:cubicBezTo>
                </a:path>
                <a:path w="21562" h="10444" stroke="0">
                  <a:moveTo>
                    <a:pt x="21562" y="1275"/>
                  </a:moveTo>
                  <a:cubicBezTo>
                    <a:pt x="21372" y="4491"/>
                    <a:pt x="20464" y="7623"/>
                    <a:pt x="18907" y="10444"/>
                  </a:cubicBezTo>
                  <a:lnTo>
                    <a:pt x="0" y="0"/>
                  </a:lnTo>
                  <a:lnTo>
                    <a:pt x="21562" y="1275"/>
                  </a:lnTo>
                  <a:close/>
                </a:path>
              </a:pathLst>
            </a:custGeom>
            <a:noFill/>
            <a:ln w="38100" cap="flat" cmpd="sng">
              <a:solidFill>
                <a:srgbClr val="00FF00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6" name="Rectangle 10"/>
            <p:cNvSpPr/>
            <p:nvPr/>
          </p:nvSpPr>
          <p:spPr>
            <a:xfrm>
              <a:off x="1595" y="735"/>
              <a:ext cx="96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77" name="Line 11"/>
            <p:cNvSpPr/>
            <p:nvPr/>
          </p:nvSpPr>
          <p:spPr>
            <a:xfrm>
              <a:off x="363" y="678"/>
              <a:ext cx="2688" cy="1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1278" name="Rectangle 12"/>
            <p:cNvSpPr/>
            <p:nvPr/>
          </p:nvSpPr>
          <p:spPr>
            <a:xfrm>
              <a:off x="3166" y="499"/>
              <a:ext cx="96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79" name="Line 13"/>
            <p:cNvSpPr/>
            <p:nvPr/>
          </p:nvSpPr>
          <p:spPr>
            <a:xfrm>
              <a:off x="352" y="1647"/>
              <a:ext cx="2740" cy="1"/>
            </a:xfrm>
            <a:prstGeom prst="line">
              <a:avLst/>
            </a:prstGeom>
            <a:ln w="38100" cap="flat" cmpd="sng">
              <a:solidFill>
                <a:srgbClr val="0000CC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1280" name="Rectangle 14"/>
            <p:cNvSpPr/>
            <p:nvPr/>
          </p:nvSpPr>
          <p:spPr>
            <a:xfrm>
              <a:off x="3124" y="1586"/>
              <a:ext cx="96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281" name="Line 15"/>
            <p:cNvSpPr/>
            <p:nvPr/>
          </p:nvSpPr>
          <p:spPr>
            <a:xfrm>
              <a:off x="603" y="307"/>
              <a:ext cx="2584" cy="189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1282" name="Rectangle 16"/>
            <p:cNvSpPr/>
            <p:nvPr/>
          </p:nvSpPr>
          <p:spPr>
            <a:xfrm>
              <a:off x="759" y="144"/>
              <a:ext cx="85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/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1530" name="Text Box 17"/>
          <p:cNvSpPr txBox="1"/>
          <p:nvPr/>
        </p:nvSpPr>
        <p:spPr>
          <a:xfrm>
            <a:off x="466725" y="2085975"/>
            <a:ext cx="3384550" cy="457200"/>
          </a:xfrm>
          <a:prstGeom prst="rect">
            <a:avLst/>
          </a:prstGeom>
          <a:noFill/>
          <a:ln w="9525">
            <a:noFill/>
          </a:ln>
          <a:effectLst>
            <a:outerShdw dist="35921" dir="2699999" sy="50000" kx="2003315" algn="bl" rotWithShape="0">
              <a:srgbClr val="C0C0C0">
                <a:alpha val="78000"/>
              </a:srgbClr>
            </a:outerShdw>
          </a:effectLst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150°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或∠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30°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9" name="矩形 12299"/>
          <p:cNvSpPr>
            <a:spLocks noTextEdit="1"/>
          </p:cNvSpPr>
          <p:nvPr/>
        </p:nvSpPr>
        <p:spPr>
          <a:xfrm>
            <a:off x="323850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153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18"/>
          <p:cNvSpPr txBox="1"/>
          <p:nvPr/>
        </p:nvSpPr>
        <p:spPr>
          <a:xfrm>
            <a:off x="390525" y="1223963"/>
            <a:ext cx="8359775" cy="1243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（1）从∠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1=∠4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，可以推出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　   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 eaLnBrk="0" hangingPunct="0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理由是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1" name="Text Box 19"/>
          <p:cNvSpPr txBox="1"/>
          <p:nvPr/>
        </p:nvSpPr>
        <p:spPr>
          <a:xfrm>
            <a:off x="396875" y="2278063"/>
            <a:ext cx="7967663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从∠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+∠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 u="sng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u="sng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，可以推出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，理由是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2292" name="Group 21"/>
          <p:cNvGrpSpPr/>
          <p:nvPr/>
        </p:nvGrpSpPr>
        <p:grpSpPr>
          <a:xfrm>
            <a:off x="2033588" y="3829050"/>
            <a:ext cx="4295775" cy="1966913"/>
            <a:chOff x="0" y="0"/>
            <a:chExt cx="2706" cy="1239"/>
          </a:xfrm>
        </p:grpSpPr>
        <p:sp>
          <p:nvSpPr>
            <p:cNvPr id="12299" name="Line 22"/>
            <p:cNvSpPr/>
            <p:nvPr/>
          </p:nvSpPr>
          <p:spPr>
            <a:xfrm flipH="1">
              <a:off x="1433" y="197"/>
              <a:ext cx="805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0" name="Line 23"/>
            <p:cNvSpPr/>
            <p:nvPr/>
          </p:nvSpPr>
          <p:spPr>
            <a:xfrm flipH="1">
              <a:off x="225" y="197"/>
              <a:ext cx="805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1" name="Line 24"/>
            <p:cNvSpPr/>
            <p:nvPr/>
          </p:nvSpPr>
          <p:spPr>
            <a:xfrm>
              <a:off x="995" y="212"/>
              <a:ext cx="1207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2" name="Line 25"/>
            <p:cNvSpPr/>
            <p:nvPr/>
          </p:nvSpPr>
          <p:spPr>
            <a:xfrm>
              <a:off x="225" y="994"/>
              <a:ext cx="209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3" name="Line 26"/>
            <p:cNvSpPr/>
            <p:nvPr/>
          </p:nvSpPr>
          <p:spPr>
            <a:xfrm flipH="1">
              <a:off x="225" y="197"/>
              <a:ext cx="2013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4" name="Text Box 27"/>
            <p:cNvSpPr txBox="1"/>
            <p:nvPr/>
          </p:nvSpPr>
          <p:spPr>
            <a:xfrm>
              <a:off x="755" y="0"/>
              <a:ext cx="48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5" name="Text Box 28"/>
            <p:cNvSpPr txBox="1"/>
            <p:nvPr/>
          </p:nvSpPr>
          <p:spPr>
            <a:xfrm>
              <a:off x="0" y="814"/>
              <a:ext cx="483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6" name="Text Box 29"/>
            <p:cNvSpPr txBox="1"/>
            <p:nvPr/>
          </p:nvSpPr>
          <p:spPr>
            <a:xfrm>
              <a:off x="1299" y="950"/>
              <a:ext cx="483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7" name="Text Box 30"/>
            <p:cNvSpPr txBox="1"/>
            <p:nvPr/>
          </p:nvSpPr>
          <p:spPr>
            <a:xfrm>
              <a:off x="2223" y="45"/>
              <a:ext cx="48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8" name="Arc 31"/>
            <p:cNvSpPr/>
            <p:nvPr/>
          </p:nvSpPr>
          <p:spPr>
            <a:xfrm>
              <a:off x="547" y="675"/>
              <a:ext cx="81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1" y="159"/>
                </a:cxn>
                <a:cxn ang="0">
                  <a:pos x="0" y="0"/>
                </a:cxn>
                <a:cxn ang="0">
                  <a:pos x="81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09" name="Arc 32"/>
            <p:cNvSpPr/>
            <p:nvPr/>
          </p:nvSpPr>
          <p:spPr>
            <a:xfrm>
              <a:off x="789" y="754"/>
              <a:ext cx="80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0" y="240"/>
                </a:cxn>
                <a:cxn ang="0">
                  <a:pos x="0" y="0"/>
                </a:cxn>
                <a:cxn ang="0">
                  <a:pos x="80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accent2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0" name="Arc 33"/>
            <p:cNvSpPr/>
            <p:nvPr/>
          </p:nvSpPr>
          <p:spPr>
            <a:xfrm flipH="1" flipV="1">
              <a:off x="1755" y="197"/>
              <a:ext cx="80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0" y="159"/>
                </a:cxn>
                <a:cxn ang="0">
                  <a:pos x="0" y="0"/>
                </a:cxn>
                <a:cxn ang="0">
                  <a:pos x="80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1" name="Arc 34"/>
            <p:cNvSpPr/>
            <p:nvPr/>
          </p:nvSpPr>
          <p:spPr>
            <a:xfrm flipH="1" flipV="1">
              <a:off x="1674" y="436"/>
              <a:ext cx="161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161" y="159"/>
                </a:cxn>
                <a:cxn ang="0">
                  <a:pos x="0" y="0"/>
                </a:cxn>
                <a:cxn ang="0">
                  <a:pos x="161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57150" cap="flat" cmpd="sng">
              <a:solidFill>
                <a:srgbClr val="339933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2" name="Text Box 35"/>
            <p:cNvSpPr txBox="1"/>
            <p:nvPr/>
          </p:nvSpPr>
          <p:spPr>
            <a:xfrm>
              <a:off x="574" y="542"/>
              <a:ext cx="241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3" name="Text Box 36"/>
            <p:cNvSpPr txBox="1"/>
            <p:nvPr/>
          </p:nvSpPr>
          <p:spPr>
            <a:xfrm>
              <a:off x="869" y="725"/>
              <a:ext cx="40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4" name="Text Box 37"/>
            <p:cNvSpPr txBox="1"/>
            <p:nvPr/>
          </p:nvSpPr>
          <p:spPr>
            <a:xfrm>
              <a:off x="1526" y="151"/>
              <a:ext cx="229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5" name="Text Box 38"/>
            <p:cNvSpPr txBox="1"/>
            <p:nvPr/>
          </p:nvSpPr>
          <p:spPr>
            <a:xfrm>
              <a:off x="1505" y="499"/>
              <a:ext cx="339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6" name="Text Box 39"/>
            <p:cNvSpPr txBox="1"/>
            <p:nvPr/>
          </p:nvSpPr>
          <p:spPr>
            <a:xfrm>
              <a:off x="1753" y="680"/>
              <a:ext cx="322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5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17" name="Arc 40"/>
            <p:cNvSpPr/>
            <p:nvPr/>
          </p:nvSpPr>
          <p:spPr>
            <a:xfrm>
              <a:off x="1674" y="754"/>
              <a:ext cx="81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1" y="240"/>
                </a:cxn>
                <a:cxn ang="0">
                  <a:pos x="0" y="0"/>
                </a:cxn>
                <a:cxn ang="0">
                  <a:pos x="81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00066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1545" name="Rectangle 41"/>
          <p:cNvSpPr/>
          <p:nvPr/>
        </p:nvSpPr>
        <p:spPr>
          <a:xfrm>
            <a:off x="5862638" y="1227138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6" name="Text Box 42"/>
          <p:cNvSpPr txBox="1"/>
          <p:nvPr/>
        </p:nvSpPr>
        <p:spPr>
          <a:xfrm>
            <a:off x="1846263" y="2009775"/>
            <a:ext cx="44831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内错角相等，两直线平行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7" name="Rectangle 43"/>
          <p:cNvSpPr/>
          <p:nvPr/>
        </p:nvSpPr>
        <p:spPr>
          <a:xfrm>
            <a:off x="6459538" y="1292225"/>
            <a:ext cx="1479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8" name="Rectangle 44"/>
          <p:cNvSpPr/>
          <p:nvPr/>
        </p:nvSpPr>
        <p:spPr>
          <a:xfrm>
            <a:off x="2703513" y="2466975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66" name="Text Box 45"/>
          <p:cNvSpPr txBox="1"/>
          <p:nvPr/>
        </p:nvSpPr>
        <p:spPr>
          <a:xfrm>
            <a:off x="1998663" y="3076575"/>
            <a:ext cx="3714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同旁内角互补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8" name="矩形 12299"/>
          <p:cNvSpPr>
            <a:spLocks noTextEdit="1"/>
          </p:cNvSpPr>
          <p:nvPr/>
        </p:nvSpPr>
        <p:spPr>
          <a:xfrm>
            <a:off x="323850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5" grpId="0"/>
      <p:bldP spid="21546" grpId="0"/>
      <p:bldP spid="21547" grpId="0"/>
      <p:bldP spid="21548" grpId="0"/>
      <p:bldP spid="225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19"/>
          <p:cNvSpPr txBox="1"/>
          <p:nvPr/>
        </p:nvSpPr>
        <p:spPr>
          <a:xfrm>
            <a:off x="962025" y="952500"/>
            <a:ext cx="6491288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从∠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32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，可以推出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理由是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5" name="Text Box 20"/>
          <p:cNvSpPr txBox="1"/>
          <p:nvPr/>
        </p:nvSpPr>
        <p:spPr>
          <a:xfrm>
            <a:off x="962025" y="2503488"/>
            <a:ext cx="6657975" cy="1328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从∠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5=∠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，可以推出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理由是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49" name="Rectangle 21"/>
          <p:cNvSpPr/>
          <p:nvPr/>
        </p:nvSpPr>
        <p:spPr>
          <a:xfrm>
            <a:off x="3141663" y="1236663"/>
            <a:ext cx="558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50" name="Rectangle 22"/>
          <p:cNvSpPr/>
          <p:nvPr/>
        </p:nvSpPr>
        <p:spPr>
          <a:xfrm>
            <a:off x="2038350" y="1266825"/>
            <a:ext cx="7239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51" name="Text Box 23"/>
          <p:cNvSpPr txBox="1"/>
          <p:nvPr/>
        </p:nvSpPr>
        <p:spPr>
          <a:xfrm>
            <a:off x="2598738" y="2111375"/>
            <a:ext cx="49149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内错角相等，两直线平行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52" name="Rectangle 24"/>
          <p:cNvSpPr/>
          <p:nvPr/>
        </p:nvSpPr>
        <p:spPr>
          <a:xfrm>
            <a:off x="2903538" y="2628900"/>
            <a:ext cx="12239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53" name="Text Box 25"/>
          <p:cNvSpPr txBox="1"/>
          <p:nvPr/>
        </p:nvSpPr>
        <p:spPr>
          <a:xfrm>
            <a:off x="2584450" y="3292475"/>
            <a:ext cx="49291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3321" name="Group 26"/>
          <p:cNvGrpSpPr/>
          <p:nvPr/>
        </p:nvGrpSpPr>
        <p:grpSpPr>
          <a:xfrm>
            <a:off x="1681163" y="3930650"/>
            <a:ext cx="4295775" cy="1966913"/>
            <a:chOff x="0" y="0"/>
            <a:chExt cx="2706" cy="1239"/>
          </a:xfrm>
        </p:grpSpPr>
        <p:sp>
          <p:nvSpPr>
            <p:cNvPr id="13323" name="Line 27"/>
            <p:cNvSpPr/>
            <p:nvPr/>
          </p:nvSpPr>
          <p:spPr>
            <a:xfrm flipH="1">
              <a:off x="1433" y="197"/>
              <a:ext cx="805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13324" name="Line 28"/>
            <p:cNvSpPr/>
            <p:nvPr/>
          </p:nvSpPr>
          <p:spPr>
            <a:xfrm flipH="1">
              <a:off x="225" y="197"/>
              <a:ext cx="805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13325" name="Line 29"/>
            <p:cNvSpPr/>
            <p:nvPr/>
          </p:nvSpPr>
          <p:spPr>
            <a:xfrm>
              <a:off x="995" y="212"/>
              <a:ext cx="1207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13326" name="Line 30"/>
            <p:cNvSpPr/>
            <p:nvPr/>
          </p:nvSpPr>
          <p:spPr>
            <a:xfrm>
              <a:off x="225" y="994"/>
              <a:ext cx="209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13327" name="Line 31"/>
            <p:cNvSpPr/>
            <p:nvPr/>
          </p:nvSpPr>
          <p:spPr>
            <a:xfrm flipH="1">
              <a:off x="225" y="197"/>
              <a:ext cx="2013" cy="79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13328" name="Text Box 32"/>
            <p:cNvSpPr txBox="1"/>
            <p:nvPr/>
          </p:nvSpPr>
          <p:spPr>
            <a:xfrm>
              <a:off x="755" y="0"/>
              <a:ext cx="48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9" name="Text Box 33"/>
            <p:cNvSpPr txBox="1"/>
            <p:nvPr/>
          </p:nvSpPr>
          <p:spPr>
            <a:xfrm>
              <a:off x="0" y="814"/>
              <a:ext cx="483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0" name="Text Box 34"/>
            <p:cNvSpPr txBox="1"/>
            <p:nvPr/>
          </p:nvSpPr>
          <p:spPr>
            <a:xfrm>
              <a:off x="1299" y="950"/>
              <a:ext cx="483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1" name="Text Box 35"/>
            <p:cNvSpPr txBox="1"/>
            <p:nvPr/>
          </p:nvSpPr>
          <p:spPr>
            <a:xfrm>
              <a:off x="2223" y="45"/>
              <a:ext cx="48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2" name="Arc 36"/>
            <p:cNvSpPr/>
            <p:nvPr/>
          </p:nvSpPr>
          <p:spPr>
            <a:xfrm>
              <a:off x="547" y="675"/>
              <a:ext cx="81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1" y="159"/>
                </a:cxn>
                <a:cxn ang="0">
                  <a:pos x="0" y="0"/>
                </a:cxn>
                <a:cxn ang="0">
                  <a:pos x="81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>
                  <a:alpha val="100000"/>
                </a:scheme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33" name="Arc 37"/>
            <p:cNvSpPr/>
            <p:nvPr/>
          </p:nvSpPr>
          <p:spPr>
            <a:xfrm>
              <a:off x="789" y="754"/>
              <a:ext cx="80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0" y="240"/>
                </a:cxn>
                <a:cxn ang="0">
                  <a:pos x="0" y="0"/>
                </a:cxn>
                <a:cxn ang="0">
                  <a:pos x="80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accent2">
                  <a:alpha val="100000"/>
                </a:scheme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34" name="Arc 38"/>
            <p:cNvSpPr/>
            <p:nvPr/>
          </p:nvSpPr>
          <p:spPr>
            <a:xfrm flipH="1" flipV="1">
              <a:off x="1755" y="197"/>
              <a:ext cx="80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0" y="159"/>
                </a:cxn>
                <a:cxn ang="0">
                  <a:pos x="0" y="0"/>
                </a:cxn>
                <a:cxn ang="0">
                  <a:pos x="80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>
                  <a:alpha val="100000"/>
                </a:srgb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35" name="Arc 39"/>
            <p:cNvSpPr/>
            <p:nvPr/>
          </p:nvSpPr>
          <p:spPr>
            <a:xfrm flipH="1" flipV="1">
              <a:off x="1674" y="436"/>
              <a:ext cx="161" cy="159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161" y="159"/>
                </a:cxn>
                <a:cxn ang="0">
                  <a:pos x="0" y="0"/>
                </a:cxn>
                <a:cxn ang="0">
                  <a:pos x="161" y="159"/>
                </a:cxn>
                <a:cxn ang="0">
                  <a:pos x="0" y="159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57150" cap="flat" cmpd="sng">
              <a:solidFill>
                <a:srgbClr val="339933">
                  <a:alpha val="100000"/>
                </a:srgb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36" name="Text Box 40"/>
            <p:cNvSpPr txBox="1"/>
            <p:nvPr/>
          </p:nvSpPr>
          <p:spPr>
            <a:xfrm>
              <a:off x="574" y="542"/>
              <a:ext cx="241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7" name="Text Box 41"/>
            <p:cNvSpPr txBox="1"/>
            <p:nvPr/>
          </p:nvSpPr>
          <p:spPr>
            <a:xfrm>
              <a:off x="869" y="725"/>
              <a:ext cx="403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8" name="Text Box 42"/>
            <p:cNvSpPr txBox="1"/>
            <p:nvPr/>
          </p:nvSpPr>
          <p:spPr>
            <a:xfrm>
              <a:off x="1526" y="151"/>
              <a:ext cx="229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9" name="Text Box 43"/>
            <p:cNvSpPr txBox="1"/>
            <p:nvPr/>
          </p:nvSpPr>
          <p:spPr>
            <a:xfrm>
              <a:off x="1505" y="499"/>
              <a:ext cx="339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40" name="Text Box 44"/>
            <p:cNvSpPr txBox="1"/>
            <p:nvPr/>
          </p:nvSpPr>
          <p:spPr>
            <a:xfrm>
              <a:off x="1753" y="680"/>
              <a:ext cx="322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5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41" name="Arc 45"/>
            <p:cNvSpPr/>
            <p:nvPr/>
          </p:nvSpPr>
          <p:spPr>
            <a:xfrm>
              <a:off x="1674" y="754"/>
              <a:ext cx="81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81" y="240"/>
                </a:cxn>
                <a:cxn ang="0">
                  <a:pos x="0" y="0"/>
                </a:cxn>
                <a:cxn ang="0">
                  <a:pos x="81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00066">
                  <a:alpha val="100000"/>
                </a:srgbClr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322" name="矩形 12299"/>
          <p:cNvSpPr>
            <a:spLocks noTextEdit="1"/>
          </p:cNvSpPr>
          <p:nvPr/>
        </p:nvSpPr>
        <p:spPr>
          <a:xfrm>
            <a:off x="323850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9" grpId="0"/>
      <p:bldP spid="22550" grpId="0"/>
      <p:bldP spid="22551" grpId="0"/>
      <p:bldP spid="22552" grpId="0"/>
      <p:bldP spid="225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89" name="Text Box 37"/>
          <p:cNvSpPr txBox="1"/>
          <p:nvPr/>
        </p:nvSpPr>
        <p:spPr>
          <a:xfrm>
            <a:off x="250825" y="2417763"/>
            <a:ext cx="8137525" cy="433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zh-CN" altLang="en-US" sz="2400" i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AB∥CD.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理由：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∵ 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</a:rPr>
              <a:t>DAB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（已知）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∴ ∠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1=∠2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（角平分线定义）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又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∵ ∠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1= ∠3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（已知）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∴ ∠</a:t>
            </a:r>
            <a:r>
              <a:rPr lang="en-US" altLang="zh-CN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2=∠3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（等量代换）</a:t>
            </a:r>
            <a:endParaRPr lang="zh-CN" altLang="en-US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8081F"/>
                </a:solidFill>
                <a:latin typeface="Times New Roman" panose="02020603050405020304" pitchFamily="18" charset="0"/>
              </a:rPr>
              <a:t>∴ </a:t>
            </a:r>
            <a:r>
              <a:rPr lang="en-US" altLang="zh-CN" sz="2800" i="1" dirty="0">
                <a:solidFill>
                  <a:srgbClr val="F8081F"/>
                </a:solidFill>
                <a:latin typeface="Times New Roman" panose="02020603050405020304" pitchFamily="18" charset="0"/>
              </a:rPr>
              <a:t>AB∥CD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内错角相等，两直线平行</a:t>
            </a:r>
            <a:r>
              <a:rPr lang="en-US" altLang="zh-CN" sz="2800" dirty="0">
                <a:solidFill>
                  <a:srgbClr val="F8081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2800" dirty="0">
              <a:solidFill>
                <a:srgbClr val="F8081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Rectangle 18"/>
          <p:cNvSpPr>
            <a:spLocks noGrp="1"/>
          </p:cNvSpPr>
          <p:nvPr/>
        </p:nvSpPr>
        <p:spPr>
          <a:xfrm>
            <a:off x="188913" y="1358900"/>
            <a:ext cx="8135937" cy="11493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lnSpc>
                <a:spcPts val="3365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如图，已知</a:t>
            </a:r>
            <a:r>
              <a:rPr lang="zh-CN" altLang="en-US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dirty="0">
                <a:latin typeface="Times New Roman" panose="02020603050405020304" pitchFamily="18" charset="0"/>
              </a:rPr>
              <a:t>1= ∠3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平分</a:t>
            </a:r>
            <a:r>
              <a:rPr lang="zh-CN" altLang="en-US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</a:rPr>
              <a:t>DAB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你能判断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eaLnBrk="0" hangingPunct="0">
              <a:lnSpc>
                <a:spcPts val="3365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那两条直线平行？请说明理由？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4340" name="Group 19"/>
          <p:cNvGrpSpPr/>
          <p:nvPr/>
        </p:nvGrpSpPr>
        <p:grpSpPr>
          <a:xfrm>
            <a:off x="5387975" y="2611438"/>
            <a:ext cx="3190875" cy="2324100"/>
            <a:chOff x="0" y="0"/>
            <a:chExt cx="5664" cy="3830"/>
          </a:xfrm>
        </p:grpSpPr>
        <p:grpSp>
          <p:nvGrpSpPr>
            <p:cNvPr id="14342" name="Group 20"/>
            <p:cNvGrpSpPr/>
            <p:nvPr/>
          </p:nvGrpSpPr>
          <p:grpSpPr>
            <a:xfrm>
              <a:off x="0" y="0"/>
              <a:ext cx="5664" cy="3830"/>
              <a:chOff x="0" y="0"/>
              <a:chExt cx="5664" cy="3830"/>
            </a:xfrm>
          </p:grpSpPr>
          <p:grpSp>
            <p:nvGrpSpPr>
              <p:cNvPr id="14344" name="Group 21"/>
              <p:cNvGrpSpPr/>
              <p:nvPr/>
            </p:nvGrpSpPr>
            <p:grpSpPr>
              <a:xfrm>
                <a:off x="0" y="0"/>
                <a:ext cx="5664" cy="3830"/>
                <a:chOff x="0" y="0"/>
                <a:chExt cx="5664" cy="3830"/>
              </a:xfrm>
            </p:grpSpPr>
            <p:grpSp>
              <p:nvGrpSpPr>
                <p:cNvPr id="14347" name="Group 22"/>
                <p:cNvGrpSpPr/>
                <p:nvPr/>
              </p:nvGrpSpPr>
              <p:grpSpPr>
                <a:xfrm>
                  <a:off x="0" y="0"/>
                  <a:ext cx="5664" cy="3830"/>
                  <a:chOff x="0" y="0"/>
                  <a:chExt cx="5664" cy="3830"/>
                </a:xfrm>
              </p:grpSpPr>
              <p:grpSp>
                <p:nvGrpSpPr>
                  <p:cNvPr id="14349" name="Group 23"/>
                  <p:cNvGrpSpPr/>
                  <p:nvPr/>
                </p:nvGrpSpPr>
                <p:grpSpPr>
                  <a:xfrm>
                    <a:off x="0" y="0"/>
                    <a:ext cx="5664" cy="3830"/>
                    <a:chOff x="0" y="0"/>
                    <a:chExt cx="5664" cy="3830"/>
                  </a:xfrm>
                </p:grpSpPr>
                <p:sp>
                  <p:nvSpPr>
                    <p:cNvPr id="14351" name="AutoShape 24"/>
                    <p:cNvSpPr/>
                    <p:nvPr/>
                  </p:nvSpPr>
                  <p:spPr>
                    <a:xfrm rot="10800000">
                      <a:off x="451" y="348"/>
                      <a:ext cx="4762" cy="2835"/>
                    </a:xfrm>
                    <a:custGeom>
                      <a:avLst/>
                      <a:gdLst>
                        <a:gd name="txL" fmla="*/ 0 w 21600"/>
                        <a:gd name="txT" fmla="*/ 0 h 21600"/>
                        <a:gd name="txR" fmla="*/ 21600 w 21600"/>
                        <a:gd name="txB" fmla="*/ 21600 h 21600"/>
                      </a:gdLst>
                      <a:ahLst/>
                      <a:cxnLst>
                        <a:cxn ang="0">
                          <a:pos x="0" y="0"/>
                        </a:cxn>
                        <a:cxn ang="0">
                          <a:pos x="1191" y="2835"/>
                        </a:cxn>
                        <a:cxn ang="0">
                          <a:pos x="3572" y="2835"/>
                        </a:cxn>
                        <a:cxn ang="0">
                          <a:pos x="4762" y="0"/>
                        </a:cxn>
                      </a:cxnLst>
                      <a:rect l="txL" t="txT" r="txR" b="txB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5400" y="21600"/>
                          </a:lnTo>
                          <a:lnTo>
                            <a:pt x="16200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1">
                        <a:alpha val="100000"/>
                      </a:schemeClr>
                    </a:solidFill>
                    <a:ln w="31750" cap="flat" cmpd="sng">
                      <a:solidFill>
                        <a:schemeClr val="tx1">
                          <a:alpha val="100000"/>
                        </a:schemeClr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14352" name="Text Box 25"/>
                    <p:cNvSpPr txBox="1"/>
                    <p:nvPr/>
                  </p:nvSpPr>
                  <p:spPr>
                    <a:xfrm>
                      <a:off x="932" y="2503"/>
                      <a:ext cx="567" cy="860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800" dirty="0">
                          <a:latin typeface="Times New Roman" panose="02020603050405020304" pitchFamily="18" charset="0"/>
                        </a:rPr>
                        <a:t>2</a:t>
                      </a:r>
                      <a:endParaRPr lang="en-US" altLang="zh-CN" sz="2800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53" name="Text Box 26"/>
                    <p:cNvSpPr txBox="1"/>
                    <p:nvPr/>
                  </p:nvSpPr>
                  <p:spPr>
                    <a:xfrm>
                      <a:off x="3035" y="184"/>
                      <a:ext cx="683" cy="75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400" dirty="0">
                          <a:latin typeface="Times New Roman" panose="02020603050405020304" pitchFamily="18" charset="0"/>
                        </a:rPr>
                        <a:t>3</a:t>
                      </a:r>
                      <a:endParaRPr lang="en-US" altLang="zh-CN" sz="2400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54" name="Text Box 27"/>
                    <p:cNvSpPr txBox="1"/>
                    <p:nvPr/>
                  </p:nvSpPr>
                  <p:spPr>
                    <a:xfrm>
                      <a:off x="0" y="3071"/>
                      <a:ext cx="680" cy="75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400" i="1" dirty="0">
                          <a:latin typeface="Times New Roman" panose="02020603050405020304" pitchFamily="18" charset="0"/>
                        </a:rPr>
                        <a:t>A</a:t>
                      </a:r>
                      <a:endParaRPr lang="en-US" altLang="zh-CN" sz="2400" i="1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55" name="Text Box 28"/>
                    <p:cNvSpPr txBox="1"/>
                    <p:nvPr/>
                  </p:nvSpPr>
                  <p:spPr>
                    <a:xfrm>
                      <a:off x="4869" y="3051"/>
                      <a:ext cx="795" cy="75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400" i="1" dirty="0">
                          <a:latin typeface="Times New Roman" panose="02020603050405020304" pitchFamily="18" charset="0"/>
                        </a:rPr>
                        <a:t>B</a:t>
                      </a:r>
                      <a:endParaRPr lang="en-US" altLang="zh-CN" sz="2400" i="1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56" name="Text Box 29"/>
                    <p:cNvSpPr txBox="1"/>
                    <p:nvPr/>
                  </p:nvSpPr>
                  <p:spPr>
                    <a:xfrm>
                      <a:off x="3891" y="0"/>
                      <a:ext cx="792" cy="75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400" i="1" dirty="0">
                          <a:latin typeface="Times New Roman" panose="02020603050405020304" pitchFamily="18" charset="0"/>
                        </a:rPr>
                        <a:t>C</a:t>
                      </a:r>
                      <a:endParaRPr lang="en-US" altLang="zh-CN" sz="2400" i="1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57" name="Text Box 30"/>
                    <p:cNvSpPr txBox="1"/>
                    <p:nvPr/>
                  </p:nvSpPr>
                  <p:spPr>
                    <a:xfrm>
                      <a:off x="899" y="37"/>
                      <a:ext cx="908" cy="75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zh-CN" sz="2400" i="1" dirty="0">
                          <a:latin typeface="Times New Roman" panose="02020603050405020304" pitchFamily="18" charset="0"/>
                        </a:rPr>
                        <a:t>D</a:t>
                      </a:r>
                      <a:endParaRPr lang="en-US" altLang="zh-CN" sz="2400" i="1" dirty="0">
                        <a:latin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14350" name="Line 31"/>
                  <p:cNvSpPr/>
                  <p:nvPr/>
                </p:nvSpPr>
                <p:spPr>
                  <a:xfrm flipV="1">
                    <a:off x="421" y="353"/>
                    <a:ext cx="3628" cy="2835"/>
                  </a:xfrm>
                  <a:prstGeom prst="line">
                    <a:avLst/>
                  </a:prstGeom>
                  <a:ln w="3175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4348" name="Text Box 32"/>
                <p:cNvSpPr txBox="1"/>
                <p:nvPr/>
              </p:nvSpPr>
              <p:spPr>
                <a:xfrm rot="-2202623">
                  <a:off x="570" y="2710"/>
                  <a:ext cx="568" cy="6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spcBef>
                      <a:spcPct val="50000"/>
                    </a:spcBef>
                  </a:pPr>
                  <a:r>
                    <a:rPr lang="zh-CN" altLang="en-US" dirty="0">
                      <a:latin typeface="Times New Roman" panose="02020603050405020304" pitchFamily="18" charset="0"/>
                    </a:rPr>
                    <a:t>）</a:t>
                  </a:r>
                  <a:endParaRPr lang="zh-CN" altLang="en-US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345" name="Text Box 33"/>
              <p:cNvSpPr txBox="1"/>
              <p:nvPr/>
            </p:nvSpPr>
            <p:spPr>
              <a:xfrm rot="-3163932">
                <a:off x="283" y="2468"/>
                <a:ext cx="908" cy="6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dirty="0">
                    <a:latin typeface="Times New Roman" panose="02020603050405020304" pitchFamily="18" charset="0"/>
                  </a:rPr>
                  <a:t>）</a:t>
                </a:r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46" name="Text Box 34"/>
              <p:cNvSpPr txBox="1"/>
              <p:nvPr/>
            </p:nvSpPr>
            <p:spPr>
              <a:xfrm>
                <a:off x="686" y="1990"/>
                <a:ext cx="568" cy="8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800" dirty="0">
                    <a:latin typeface="Times New Roman" panose="02020603050405020304" pitchFamily="18" charset="0"/>
                  </a:rPr>
                  <a:t>1</a:t>
                </a:r>
                <a:endParaRPr lang="en-US" altLang="zh-CN" sz="28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4343" name="Text Box 35"/>
            <p:cNvSpPr txBox="1"/>
            <p:nvPr/>
          </p:nvSpPr>
          <p:spPr>
            <a:xfrm rot="-1878809">
              <a:off x="3094" y="230"/>
              <a:ext cx="907" cy="6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</a:rPr>
                <a:t>（</a:t>
              </a:r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4341" name="矩形 12299"/>
          <p:cNvSpPr>
            <a:spLocks noTextEdit="1"/>
          </p:cNvSpPr>
          <p:nvPr/>
        </p:nvSpPr>
        <p:spPr>
          <a:xfrm>
            <a:off x="323850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61442"/>
          <p:cNvSpPr/>
          <p:nvPr/>
        </p:nvSpPr>
        <p:spPr>
          <a:xfrm>
            <a:off x="1042988" y="2852738"/>
            <a:ext cx="69135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通过今天的学习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能说说你的收获和体会吗</a:t>
            </a:r>
            <a:r>
              <a:rPr lang="en-US" altLang="zh-CN" sz="2800" b="1" dirty="0">
                <a:latin typeface="Arial" panose="020B0604020202020204" pitchFamily="34" charset="0"/>
              </a:rPr>
              <a:t>?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你有什么经验与收获让同学们共享呢？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5363" name="矩形 61443"/>
          <p:cNvSpPr/>
          <p:nvPr/>
        </p:nvSpPr>
        <p:spPr>
          <a:xfrm>
            <a:off x="1042988" y="3697288"/>
            <a:ext cx="18415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b="1" dirty="0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zh-CN" altLang="en-US" sz="2400" b="1" dirty="0">
              <a:solidFill>
                <a:srgbClr val="800000"/>
              </a:solidFill>
              <a:latin typeface="Arial" panose="020B0604020202020204" pitchFamily="34" charset="0"/>
            </a:endParaRPr>
          </a:p>
        </p:txBody>
      </p:sp>
      <p:pic>
        <p:nvPicPr>
          <p:cNvPr id="15364" name="图片 61444" descr="j01996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67625" y="5589588"/>
            <a:ext cx="904875" cy="874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图片 61445" descr="05-精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275"/>
            <a:ext cx="2627313" cy="18446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6" name="组合 61446"/>
          <p:cNvGrpSpPr/>
          <p:nvPr/>
        </p:nvGrpSpPr>
        <p:grpSpPr>
          <a:xfrm>
            <a:off x="2555875" y="1125538"/>
            <a:ext cx="3708400" cy="1114425"/>
            <a:chOff x="0" y="21"/>
            <a:chExt cx="2640" cy="624"/>
          </a:xfrm>
        </p:grpSpPr>
        <p:grpSp>
          <p:nvGrpSpPr>
            <p:cNvPr id="15367" name="组合 61447"/>
            <p:cNvGrpSpPr/>
            <p:nvPr/>
          </p:nvGrpSpPr>
          <p:grpSpPr>
            <a:xfrm>
              <a:off x="0" y="21"/>
              <a:ext cx="2592" cy="624"/>
              <a:chOff x="0" y="18"/>
              <a:chExt cx="4176" cy="528"/>
            </a:xfrm>
          </p:grpSpPr>
          <p:sp>
            <p:nvSpPr>
              <p:cNvPr id="15370" name="横卷形 61448"/>
              <p:cNvSpPr/>
              <p:nvPr/>
            </p:nvSpPr>
            <p:spPr>
              <a:xfrm>
                <a:off x="0" y="18"/>
                <a:ext cx="4080" cy="528"/>
              </a:xfrm>
              <a:prstGeom prst="horizontalScroll">
                <a:avLst>
                  <a:gd name="adj" fmla="val 12500"/>
                </a:avLst>
              </a:prstGeom>
              <a:gradFill rotWithShape="0">
                <a:gsLst>
                  <a:gs pos="0">
                    <a:srgbClr val="FFEDED"/>
                  </a:gs>
                  <a:gs pos="100000">
                    <a:srgbClr val="FFFFFF"/>
                  </a:gs>
                </a:gsLst>
                <a:path path="rect">
                  <a:fillToRect r="100000" b="100000"/>
                </a:path>
                <a:tileRect/>
              </a:gradFill>
              <a:ln w="9525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5371" name="文本框 61449"/>
              <p:cNvSpPr txBox="1"/>
              <p:nvPr/>
            </p:nvSpPr>
            <p:spPr>
              <a:xfrm>
                <a:off x="47" y="50"/>
                <a:ext cx="4129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p>
                <a:pPr algn="ctr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5368" name="图片 61450" descr="0zqoi2el[1]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22" y="69"/>
              <a:ext cx="726" cy="52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9" name="文本框 61451"/>
            <p:cNvSpPr txBox="1"/>
            <p:nvPr/>
          </p:nvSpPr>
          <p:spPr>
            <a:xfrm>
              <a:off x="144" y="117"/>
              <a:ext cx="2496" cy="3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回顾与反思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18"/>
          <p:cNvSpPr txBox="1"/>
          <p:nvPr/>
        </p:nvSpPr>
        <p:spPr>
          <a:xfrm>
            <a:off x="1555750" y="1000125"/>
            <a:ext cx="4670425" cy="56356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p>
            <a:pPr eaLnBrk="0" hangingPunct="0">
              <a:lnSpc>
                <a:spcPct val="110000"/>
              </a:lnSpc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判定两条直线平行的方法</a:t>
            </a:r>
            <a:endParaRPr lang="zh-CN" altLang="en-US" sz="2800" u="sng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3" name="Rectangle 19"/>
          <p:cNvSpPr/>
          <p:nvPr/>
        </p:nvSpPr>
        <p:spPr>
          <a:xfrm>
            <a:off x="1171575" y="2203450"/>
            <a:ext cx="10969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</a:t>
            </a:r>
            <a:endParaRPr lang="zh-CN" altLang="en-US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4" name="Rectangle 20"/>
          <p:cNvSpPr/>
          <p:nvPr/>
        </p:nvSpPr>
        <p:spPr>
          <a:xfrm>
            <a:off x="954088" y="3355975"/>
            <a:ext cx="10969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内错角</a:t>
            </a:r>
            <a:endParaRPr lang="zh-CN" altLang="en-US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5" name="Rectangle 21"/>
          <p:cNvSpPr/>
          <p:nvPr/>
        </p:nvSpPr>
        <p:spPr>
          <a:xfrm>
            <a:off x="1187450" y="4508500"/>
            <a:ext cx="14017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同旁内角</a:t>
            </a:r>
            <a:endParaRPr lang="zh-CN" altLang="en-US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6" name="Rectangle 22"/>
          <p:cNvSpPr/>
          <p:nvPr/>
        </p:nvSpPr>
        <p:spPr>
          <a:xfrm>
            <a:off x="4356100" y="2276475"/>
            <a:ext cx="12700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1=∠2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7" name="Rectangle 23"/>
          <p:cNvSpPr/>
          <p:nvPr/>
        </p:nvSpPr>
        <p:spPr>
          <a:xfrm>
            <a:off x="4356100" y="3355975"/>
            <a:ext cx="12700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3=∠2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08" name="Rectangle 24"/>
          <p:cNvSpPr/>
          <p:nvPr/>
        </p:nvSpPr>
        <p:spPr>
          <a:xfrm>
            <a:off x="3779838" y="4435475"/>
            <a:ext cx="22034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2+∠4=180°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7671" name="表格 27670"/>
          <p:cNvGraphicFramePr/>
          <p:nvPr/>
        </p:nvGraphicFramePr>
        <p:xfrm>
          <a:off x="825500" y="1763713"/>
          <a:ext cx="7829550" cy="4041775"/>
        </p:xfrm>
        <a:graphic>
          <a:graphicData uri="http://schemas.openxmlformats.org/drawingml/2006/table">
            <a:tbl>
              <a:tblPr/>
              <a:tblGrid>
                <a:gridCol w="2820899"/>
                <a:gridCol w="3386095"/>
                <a:gridCol w="1622557"/>
              </a:tblGrid>
              <a:tr h="49399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文字叙述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符号语言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图形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1096876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lang="zh-CN" altLang="zh-CN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    </a:t>
                      </a:r>
                      <a:r>
                        <a:rPr lang="zh-CN" altLang="en-US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相等，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两直线平行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∵</a:t>
                      </a:r>
                      <a:r>
                        <a:rPr lang="zh-CN" altLang="en-US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        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已知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),</a:t>
                      </a:r>
                      <a:endParaRPr lang="en-US" altLang="zh-CN" sz="240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lang="en-US" altLang="x-none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∴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en-US" altLang="zh-CN" sz="2400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∥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846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u="sng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_      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en-US" altLang="zh-CN" sz="2400" u="sng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__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相等</a:t>
                      </a:r>
                      <a:r>
                        <a:rPr lang="en-US" altLang="zh-CN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,</a:t>
                      </a:r>
                      <a:endParaRPr lang="en-US" altLang="zh-CN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两直线平行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∵ </a:t>
                      </a:r>
                      <a:r>
                        <a:rPr lang="zh-CN" altLang="en-US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       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已知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),</a:t>
                      </a:r>
                      <a:endParaRPr lang="en-US" altLang="zh-CN" sz="240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lang="en-US" altLang="x-none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∴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en-US" altLang="zh-CN" sz="2400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∥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</a:tcPr>
                </a:tc>
              </a:tr>
              <a:tr h="135244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lang="en-US" altLang="zh-CN" sz="2400" u="sng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_________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互补</a:t>
                      </a:r>
                      <a:r>
                        <a:rPr lang="en-US" altLang="zh-CN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,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zh-CN" altLang="en-US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                   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两直线平行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∵ </a:t>
                      </a:r>
                      <a:r>
                        <a:rPr lang="zh-CN" altLang="en-US" sz="2400" u="sng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                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已知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),</a:t>
                      </a:r>
                      <a:endParaRPr lang="en-US" altLang="zh-CN" sz="240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∴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en-US" altLang="zh-CN" sz="2400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∥</a:t>
                      </a:r>
                      <a:r>
                        <a:rPr lang="en-US" altLang="zh-CN" sz="2400" i="1" err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7" marR="91447" marT="45716" marB="45716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413" name="Line 25"/>
          <p:cNvSpPr/>
          <p:nvPr/>
        </p:nvSpPr>
        <p:spPr>
          <a:xfrm>
            <a:off x="7099300" y="3603625"/>
            <a:ext cx="1524000" cy="0"/>
          </a:xfrm>
          <a:prstGeom prst="line">
            <a:avLst/>
          </a:prstGeom>
          <a:ln w="38100" cap="flat" cmpd="sng">
            <a:solidFill>
              <a:srgbClr val="6666FF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6414" name="Line 26"/>
          <p:cNvSpPr/>
          <p:nvPr/>
        </p:nvSpPr>
        <p:spPr>
          <a:xfrm>
            <a:off x="7099300" y="4365625"/>
            <a:ext cx="1524000" cy="0"/>
          </a:xfrm>
          <a:prstGeom prst="line">
            <a:avLst/>
          </a:prstGeom>
          <a:ln w="38100" cap="flat" cmpd="sng">
            <a:solidFill>
              <a:srgbClr val="6666FF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6415" name="Line 27"/>
          <p:cNvSpPr/>
          <p:nvPr/>
        </p:nvSpPr>
        <p:spPr>
          <a:xfrm>
            <a:off x="7173913" y="2667000"/>
            <a:ext cx="1081087" cy="2447925"/>
          </a:xfrm>
          <a:prstGeom prst="line">
            <a:avLst/>
          </a:prstGeom>
          <a:ln w="38100" cap="flat" cmpd="sng">
            <a:solidFill>
              <a:srgbClr val="6666FF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6416" name="Text Box 28"/>
          <p:cNvSpPr txBox="1"/>
          <p:nvPr/>
        </p:nvSpPr>
        <p:spPr>
          <a:xfrm>
            <a:off x="8286750" y="31051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i="1" dirty="0">
                <a:solidFill>
                  <a:srgbClr val="6666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400" i="1" dirty="0">
              <a:solidFill>
                <a:srgbClr val="6666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17" name="Text Box 29"/>
          <p:cNvSpPr txBox="1"/>
          <p:nvPr/>
        </p:nvSpPr>
        <p:spPr>
          <a:xfrm>
            <a:off x="8318500" y="436562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i="1" dirty="0">
                <a:solidFill>
                  <a:srgbClr val="6666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400" i="1" dirty="0">
              <a:solidFill>
                <a:srgbClr val="6666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18" name="Text Box 30"/>
          <p:cNvSpPr txBox="1"/>
          <p:nvPr/>
        </p:nvSpPr>
        <p:spPr>
          <a:xfrm>
            <a:off x="7175500" y="2227263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i="1" dirty="0">
                <a:solidFill>
                  <a:srgbClr val="6666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400" i="1" dirty="0">
              <a:solidFill>
                <a:srgbClr val="6666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19" name="Arc 32"/>
          <p:cNvSpPr/>
          <p:nvPr/>
        </p:nvSpPr>
        <p:spPr>
          <a:xfrm>
            <a:off x="7404100" y="3600450"/>
            <a:ext cx="263525" cy="231775"/>
          </a:xfrm>
          <a:custGeom>
            <a:avLst/>
            <a:gdLst>
              <a:gd name="txL" fmla="*/ 0 w 22068"/>
              <a:gd name="txT" fmla="*/ 0 h 21600"/>
              <a:gd name="txR" fmla="*/ 22068 w 22068"/>
              <a:gd name="txB" fmla="*/ 21600 h 21600"/>
            </a:gdLst>
            <a:ahLst/>
            <a:cxnLst>
              <a:cxn ang="0">
                <a:pos x="263513" y="231700"/>
              </a:cxn>
              <a:cxn ang="0">
                <a:pos x="257387" y="231775"/>
              </a:cxn>
              <a:cxn ang="0">
                <a:pos x="0" y="15140"/>
              </a:cxn>
              <a:cxn ang="0">
                <a:pos x="263513" y="231700"/>
              </a:cxn>
              <a:cxn ang="0">
                <a:pos x="257387" y="231775"/>
              </a:cxn>
              <a:cxn ang="0">
                <a:pos x="0" y="15140"/>
              </a:cxn>
              <a:cxn ang="0">
                <a:pos x="257387" y="0"/>
              </a:cxn>
            </a:cxnLst>
            <a:rect l="txL" t="txT" r="txR" b="txB"/>
            <a:pathLst>
              <a:path w="22068" h="21600" fill="none">
                <a:moveTo>
                  <a:pt x="22067" y="21593"/>
                </a:moveTo>
                <a:cubicBezTo>
                  <a:pt x="21896" y="21597"/>
                  <a:pt x="21725" y="21599"/>
                  <a:pt x="21554" y="21600"/>
                </a:cubicBezTo>
                <a:cubicBezTo>
                  <a:pt x="10172" y="21600"/>
                  <a:pt x="744" y="12768"/>
                  <a:pt x="0" y="1411"/>
                </a:cubicBezTo>
              </a:path>
              <a:path w="22068" h="21600" stroke="0">
                <a:moveTo>
                  <a:pt x="22067" y="21593"/>
                </a:moveTo>
                <a:cubicBezTo>
                  <a:pt x="21896" y="21597"/>
                  <a:pt x="21725" y="21599"/>
                  <a:pt x="21554" y="21600"/>
                </a:cubicBezTo>
                <a:cubicBezTo>
                  <a:pt x="10172" y="21600"/>
                  <a:pt x="744" y="12768"/>
                  <a:pt x="0" y="1411"/>
                </a:cubicBezTo>
                <a:lnTo>
                  <a:pt x="21554" y="0"/>
                </a:lnTo>
                <a:lnTo>
                  <a:pt x="22067" y="21593"/>
                </a:lnTo>
                <a:close/>
              </a:path>
            </a:pathLst>
          </a:custGeom>
          <a:noFill/>
          <a:ln w="38100" cap="flat" cmpd="sng">
            <a:solidFill>
              <a:srgbClr val="FF3300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20" name="Arc 33"/>
          <p:cNvSpPr/>
          <p:nvPr/>
        </p:nvSpPr>
        <p:spPr>
          <a:xfrm rot="4582656">
            <a:off x="7875588" y="4157663"/>
            <a:ext cx="212725" cy="219075"/>
          </a:xfrm>
          <a:custGeom>
            <a:avLst/>
            <a:gdLst>
              <a:gd name="txL" fmla="*/ 0 w 36699"/>
              <a:gd name="txT" fmla="*/ 0 h 37954"/>
              <a:gd name="txR" fmla="*/ 36699 w 36699"/>
              <a:gd name="txB" fmla="*/ 37954 h 37954"/>
            </a:gdLst>
            <a:ahLst/>
            <a:cxnLst>
              <a:cxn ang="0">
                <a:pos x="43410" y="219069"/>
              </a:cxn>
              <a:cxn ang="0">
                <a:pos x="0" y="124678"/>
              </a:cxn>
              <a:cxn ang="0">
                <a:pos x="125204" y="0"/>
              </a:cxn>
              <a:cxn ang="0">
                <a:pos x="212725" y="35516"/>
              </a:cxn>
              <a:cxn ang="0">
                <a:pos x="43410" y="219069"/>
              </a:cxn>
              <a:cxn ang="0">
                <a:pos x="0" y="124678"/>
              </a:cxn>
              <a:cxn ang="0">
                <a:pos x="125204" y="0"/>
              </a:cxn>
              <a:cxn ang="0">
                <a:pos x="212725" y="35516"/>
              </a:cxn>
              <a:cxn ang="0">
                <a:pos x="125204" y="124678"/>
              </a:cxn>
            </a:cxnLst>
            <a:rect l="txL" t="txT" r="txR" b="txB"/>
            <a:pathLst>
              <a:path w="36699" h="37954" fill="none">
                <a:moveTo>
                  <a:pt x="7489" y="37953"/>
                </a:moveTo>
                <a:cubicBezTo>
                  <a:pt x="2733" y="33850"/>
                  <a:pt x="0" y="2788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7243" y="-1"/>
                  <a:pt x="32663" y="2208"/>
                  <a:pt x="36699" y="6153"/>
                </a:cubicBezTo>
              </a:path>
              <a:path w="36699" h="37954" stroke="0">
                <a:moveTo>
                  <a:pt x="7489" y="37953"/>
                </a:moveTo>
                <a:cubicBezTo>
                  <a:pt x="2733" y="33850"/>
                  <a:pt x="0" y="2788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7243" y="-1"/>
                  <a:pt x="32663" y="2208"/>
                  <a:pt x="36699" y="6153"/>
                </a:cubicBezTo>
                <a:lnTo>
                  <a:pt x="21600" y="21600"/>
                </a:lnTo>
                <a:lnTo>
                  <a:pt x="7489" y="37953"/>
                </a:lnTo>
                <a:close/>
              </a:path>
            </a:pathLst>
          </a:custGeom>
          <a:noFill/>
          <a:ln w="38100" cap="flat" cmpd="sng">
            <a:solidFill>
              <a:srgbClr val="FF3300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21" name="Text Box 34"/>
          <p:cNvSpPr txBox="1"/>
          <p:nvPr/>
        </p:nvSpPr>
        <p:spPr>
          <a:xfrm>
            <a:off x="7550150" y="28765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22" name="Arc 35"/>
          <p:cNvSpPr/>
          <p:nvPr/>
        </p:nvSpPr>
        <p:spPr>
          <a:xfrm rot="4582656">
            <a:off x="7653338" y="3589338"/>
            <a:ext cx="209550" cy="254000"/>
          </a:xfrm>
          <a:custGeom>
            <a:avLst/>
            <a:gdLst>
              <a:gd name="txL" fmla="*/ 0 w 21045"/>
              <a:gd name="txT" fmla="*/ 0 h 21472"/>
              <a:gd name="txR" fmla="*/ 21045 w 21045"/>
              <a:gd name="txB" fmla="*/ 21472 h 21472"/>
            </a:gdLst>
            <a:ahLst/>
            <a:cxnLst>
              <a:cxn ang="0">
                <a:pos x="23380" y="0"/>
              </a:cxn>
              <a:cxn ang="0">
                <a:pos x="209550" y="196462"/>
              </a:cxn>
              <a:cxn ang="0">
                <a:pos x="23380" y="0"/>
              </a:cxn>
              <a:cxn ang="0">
                <a:pos x="209550" y="196462"/>
              </a:cxn>
              <a:cxn ang="0">
                <a:pos x="0" y="254000"/>
              </a:cxn>
            </a:cxnLst>
            <a:rect l="txL" t="txT" r="txR" b="txB"/>
            <a:pathLst>
              <a:path w="21045" h="21472" fill="none">
                <a:moveTo>
                  <a:pt x="2348" y="0"/>
                </a:moveTo>
                <a:cubicBezTo>
                  <a:pt x="11478" y="998"/>
                  <a:pt x="18977" y="7660"/>
                  <a:pt x="21045" y="16608"/>
                </a:cubicBezTo>
              </a:path>
              <a:path w="21045" h="21472" stroke="0">
                <a:moveTo>
                  <a:pt x="2348" y="0"/>
                </a:moveTo>
                <a:cubicBezTo>
                  <a:pt x="11478" y="998"/>
                  <a:pt x="18977" y="7660"/>
                  <a:pt x="21045" y="16608"/>
                </a:cubicBezTo>
                <a:lnTo>
                  <a:pt x="0" y="21472"/>
                </a:lnTo>
                <a:lnTo>
                  <a:pt x="2348" y="0"/>
                </a:lnTo>
                <a:close/>
              </a:path>
            </a:pathLst>
          </a:custGeom>
          <a:noFill/>
          <a:ln w="38100" cap="flat" cmpd="sng">
            <a:solidFill>
              <a:srgbClr val="FF3300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23" name="Text Box 36"/>
          <p:cNvSpPr txBox="1"/>
          <p:nvPr/>
        </p:nvSpPr>
        <p:spPr>
          <a:xfrm>
            <a:off x="8013700" y="386238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24" name="Text Box 37"/>
          <p:cNvSpPr txBox="1"/>
          <p:nvPr/>
        </p:nvSpPr>
        <p:spPr>
          <a:xfrm>
            <a:off x="7718425" y="359886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25" name="Text Box 38"/>
          <p:cNvSpPr txBox="1"/>
          <p:nvPr/>
        </p:nvSpPr>
        <p:spPr>
          <a:xfrm>
            <a:off x="7099300" y="348138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4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26" name="Arc 32"/>
          <p:cNvSpPr/>
          <p:nvPr/>
        </p:nvSpPr>
        <p:spPr>
          <a:xfrm rot="10800000">
            <a:off x="7524750" y="3419475"/>
            <a:ext cx="263525" cy="231775"/>
          </a:xfrm>
          <a:custGeom>
            <a:avLst/>
            <a:gdLst>
              <a:gd name="txL" fmla="*/ 0 w 22068"/>
              <a:gd name="txT" fmla="*/ 0 h 21600"/>
              <a:gd name="txR" fmla="*/ 22068 w 22068"/>
              <a:gd name="txB" fmla="*/ 21600 h 21600"/>
            </a:gdLst>
            <a:ahLst/>
            <a:cxnLst>
              <a:cxn ang="0">
                <a:pos x="263513" y="231700"/>
              </a:cxn>
              <a:cxn ang="0">
                <a:pos x="257387" y="231775"/>
              </a:cxn>
              <a:cxn ang="0">
                <a:pos x="0" y="15140"/>
              </a:cxn>
              <a:cxn ang="0">
                <a:pos x="263513" y="231700"/>
              </a:cxn>
              <a:cxn ang="0">
                <a:pos x="257387" y="231775"/>
              </a:cxn>
              <a:cxn ang="0">
                <a:pos x="0" y="15140"/>
              </a:cxn>
              <a:cxn ang="0">
                <a:pos x="257387" y="0"/>
              </a:cxn>
            </a:cxnLst>
            <a:rect l="txL" t="txT" r="txR" b="txB"/>
            <a:pathLst>
              <a:path w="22068" h="21600" fill="none">
                <a:moveTo>
                  <a:pt x="22067" y="21593"/>
                </a:moveTo>
                <a:cubicBezTo>
                  <a:pt x="21896" y="21597"/>
                  <a:pt x="21725" y="21599"/>
                  <a:pt x="21554" y="21600"/>
                </a:cubicBezTo>
                <a:cubicBezTo>
                  <a:pt x="10172" y="21600"/>
                  <a:pt x="744" y="12768"/>
                  <a:pt x="0" y="1411"/>
                </a:cubicBezTo>
              </a:path>
              <a:path w="22068" h="21600" stroke="0">
                <a:moveTo>
                  <a:pt x="22067" y="21593"/>
                </a:moveTo>
                <a:cubicBezTo>
                  <a:pt x="21896" y="21597"/>
                  <a:pt x="21725" y="21599"/>
                  <a:pt x="21554" y="21600"/>
                </a:cubicBezTo>
                <a:cubicBezTo>
                  <a:pt x="10172" y="21600"/>
                  <a:pt x="744" y="12768"/>
                  <a:pt x="0" y="1411"/>
                </a:cubicBezTo>
                <a:lnTo>
                  <a:pt x="21554" y="0"/>
                </a:lnTo>
                <a:lnTo>
                  <a:pt x="22067" y="21593"/>
                </a:lnTo>
                <a:close/>
              </a:path>
            </a:pathLst>
          </a:custGeom>
          <a:noFill/>
          <a:ln w="38100" cap="flat" cmpd="sng">
            <a:solidFill>
              <a:srgbClr val="FF3300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6427" name="Group 3"/>
          <p:cNvGrpSpPr/>
          <p:nvPr/>
        </p:nvGrpSpPr>
        <p:grpSpPr>
          <a:xfrm>
            <a:off x="104775" y="619125"/>
            <a:ext cx="1220788" cy="1795463"/>
            <a:chOff x="1740" y="-48"/>
            <a:chExt cx="4654" cy="1576"/>
          </a:xfrm>
        </p:grpSpPr>
        <p:grpSp>
          <p:nvGrpSpPr>
            <p:cNvPr id="16428" name="Group 4"/>
            <p:cNvGrpSpPr/>
            <p:nvPr/>
          </p:nvGrpSpPr>
          <p:grpSpPr>
            <a:xfrm>
              <a:off x="1740" y="-48"/>
              <a:ext cx="4654" cy="1576"/>
              <a:chOff x="1920" y="-32"/>
              <a:chExt cx="4654" cy="1576"/>
            </a:xfrm>
          </p:grpSpPr>
          <p:sp>
            <p:nvSpPr>
              <p:cNvPr id="4" name="Rectangle 5"/>
              <p:cNvSpPr/>
              <p:nvPr/>
            </p:nvSpPr>
            <p:spPr>
              <a:xfrm>
                <a:off x="1920" y="59"/>
                <a:ext cx="2112" cy="1485"/>
              </a:xfrm>
              <a:prstGeom prst="rect">
                <a:avLst/>
              </a:prstGeom>
              <a:solidFill>
                <a:schemeClr val="hlink"/>
              </a:solidFill>
              <a:ln w="38100" cap="flat" cmpd="sng">
                <a:solidFill>
                  <a:srgbClr val="D60093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1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  <a:sym typeface="MS Outlook" panose="05010100010000000000" pitchFamily="2" charset="2"/>
                  </a:rPr>
                  <a:t>    回顾 </a:t>
                </a:r>
                <a:endParaRPr kumimoji="0" lang="zh-CN" altLang="en-US" sz="3600" b="1" i="0" u="none" strike="noStrike" kern="1200" cap="none" spc="0" normalizeH="0" baseline="0" noProof="1">
                  <a:ln>
                    <a:noFill/>
                  </a:ln>
                  <a:solidFill>
                    <a:schemeClr val="hlink"/>
                  </a:solidFill>
                  <a:effectLst/>
                  <a:uLnTx/>
                  <a:uFillTx/>
                  <a:latin typeface="Arial" panose="020B0604020202020204" pitchFamily="34" charset="0"/>
                  <a:ea typeface="BatangChe" panose="02030609000101010101" pitchFamily="49" charset="-127"/>
                  <a:cs typeface="+mn-cs"/>
                </a:endParaRPr>
              </a:p>
            </p:txBody>
          </p:sp>
          <p:sp>
            <p:nvSpPr>
              <p:cNvPr id="5" name="Rectangle 6" descr="PE03255_"/>
              <p:cNvSpPr/>
              <p:nvPr/>
            </p:nvSpPr>
            <p:spPr>
              <a:xfrm>
                <a:off x="3596" y="-32"/>
                <a:ext cx="2978" cy="702"/>
              </a:xfrm>
              <a:prstGeom prst="rect">
                <a:avLst/>
              </a:prstGeom>
              <a:noFill/>
              <a:ln w="38100" cap="flat" cmpd="sng">
                <a:solidFill>
                  <a:srgbClr val="D60093"/>
                </a:solidFill>
                <a:prstDash val="solid"/>
                <a:miter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4400" b="1" i="0" u="none" strike="noStrike" kern="1200" cap="none" spc="0" normalizeH="0" baseline="0" noProof="1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BatangChe" panose="02030609000101010101" pitchFamily="49" charset="-127"/>
                    <a:cs typeface="+mn-cs"/>
                  </a:rPr>
                  <a:t>☞</a:t>
                </a:r>
                <a:endPara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anose="02030609000101010101" pitchFamily="49" charset="-127"/>
                  <a:cs typeface="+mn-cs"/>
                </a:endParaRPr>
              </a:p>
            </p:txBody>
          </p:sp>
        </p:grpSp>
        <p:grpSp>
          <p:nvGrpSpPr>
            <p:cNvPr id="16429" name="Group 7"/>
            <p:cNvGrpSpPr/>
            <p:nvPr/>
          </p:nvGrpSpPr>
          <p:grpSpPr>
            <a:xfrm>
              <a:off x="1824" y="96"/>
              <a:ext cx="206" cy="240"/>
              <a:chOff x="178" y="1296"/>
              <a:chExt cx="206" cy="240"/>
            </a:xfrm>
          </p:grpSpPr>
          <p:sp>
            <p:nvSpPr>
              <p:cNvPr id="16430" name="Freeform 8" descr="PE03255_"/>
              <p:cNvSpPr>
                <a:spLocks noChangeAspect="1"/>
              </p:cNvSpPr>
              <p:nvPr/>
            </p:nvSpPr>
            <p:spPr>
              <a:xfrm rot="1290791">
                <a:off x="178" y="1344"/>
                <a:ext cx="154" cy="172"/>
              </a:xfrm>
              <a:custGeom>
                <a:avLst/>
                <a:gdLst>
                  <a:gd name="txL" fmla="*/ 0 w 296"/>
                  <a:gd name="txT" fmla="*/ 0 h 288"/>
                  <a:gd name="txR" fmla="*/ 296 w 296"/>
                  <a:gd name="txB" fmla="*/ 288 h 288"/>
                </a:gdLst>
                <a:ahLst/>
                <a:cxnLst>
                  <a:cxn ang="0">
                    <a:pos x="154" y="143"/>
                  </a:cxn>
                  <a:cxn ang="0">
                    <a:pos x="104" y="172"/>
                  </a:cxn>
                  <a:cxn ang="0">
                    <a:pos x="29" y="143"/>
                  </a:cxn>
                  <a:cxn ang="0">
                    <a:pos x="4" y="86"/>
                  </a:cxn>
                  <a:cxn ang="0">
                    <a:pos x="4" y="0"/>
                  </a:cxn>
                </a:cxnLst>
                <a:rect l="txL" t="txT" r="txR" b="txB"/>
                <a:pathLst>
                  <a:path w="296" h="288">
                    <a:moveTo>
                      <a:pt x="296" y="240"/>
                    </a:moveTo>
                    <a:cubicBezTo>
                      <a:pt x="268" y="264"/>
                      <a:pt x="240" y="288"/>
                      <a:pt x="200" y="288"/>
                    </a:cubicBezTo>
                    <a:cubicBezTo>
                      <a:pt x="160" y="288"/>
                      <a:pt x="88" y="264"/>
                      <a:pt x="56" y="240"/>
                    </a:cubicBezTo>
                    <a:cubicBezTo>
                      <a:pt x="24" y="216"/>
                      <a:pt x="16" y="184"/>
                      <a:pt x="8" y="144"/>
                    </a:cubicBezTo>
                    <a:cubicBezTo>
                      <a:pt x="0" y="104"/>
                      <a:pt x="4" y="52"/>
                      <a:pt x="8" y="0"/>
                    </a:cubicBezTo>
                  </a:path>
                </a:pathLst>
              </a:custGeom>
              <a:noFill/>
              <a:ln w="38100" cap="flat" cmpd="sng">
                <a:solidFill>
                  <a:srgbClr val="D60093">
                    <a:alpha val="100000"/>
                  </a:srgbClr>
                </a:solidFill>
                <a:prstDash val="solid"/>
                <a:round/>
                <a:headEnd type="none" w="sm" len="sm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31" name="Freeform 9" descr="PE03255_"/>
              <p:cNvSpPr>
                <a:spLocks noChangeAspect="1"/>
              </p:cNvSpPr>
              <p:nvPr/>
            </p:nvSpPr>
            <p:spPr>
              <a:xfrm rot="-9233357">
                <a:off x="230" y="1316"/>
                <a:ext cx="154" cy="172"/>
              </a:xfrm>
              <a:custGeom>
                <a:avLst/>
                <a:gdLst>
                  <a:gd name="txL" fmla="*/ 0 w 296"/>
                  <a:gd name="txT" fmla="*/ 0 h 288"/>
                  <a:gd name="txR" fmla="*/ 296 w 296"/>
                  <a:gd name="txB" fmla="*/ 288 h 288"/>
                </a:gdLst>
                <a:ahLst/>
                <a:cxnLst>
                  <a:cxn ang="0">
                    <a:pos x="154" y="143"/>
                  </a:cxn>
                  <a:cxn ang="0">
                    <a:pos x="104" y="172"/>
                  </a:cxn>
                  <a:cxn ang="0">
                    <a:pos x="29" y="143"/>
                  </a:cxn>
                  <a:cxn ang="0">
                    <a:pos x="4" y="86"/>
                  </a:cxn>
                  <a:cxn ang="0">
                    <a:pos x="4" y="0"/>
                  </a:cxn>
                </a:cxnLst>
                <a:rect l="txL" t="txT" r="txR" b="txB"/>
                <a:pathLst>
                  <a:path w="296" h="288">
                    <a:moveTo>
                      <a:pt x="296" y="240"/>
                    </a:moveTo>
                    <a:cubicBezTo>
                      <a:pt x="268" y="264"/>
                      <a:pt x="240" y="288"/>
                      <a:pt x="200" y="288"/>
                    </a:cubicBezTo>
                    <a:cubicBezTo>
                      <a:pt x="160" y="288"/>
                      <a:pt x="88" y="264"/>
                      <a:pt x="56" y="240"/>
                    </a:cubicBezTo>
                    <a:cubicBezTo>
                      <a:pt x="24" y="216"/>
                      <a:pt x="16" y="184"/>
                      <a:pt x="8" y="144"/>
                    </a:cubicBezTo>
                    <a:cubicBezTo>
                      <a:pt x="0" y="104"/>
                      <a:pt x="4" y="52"/>
                      <a:pt x="8" y="0"/>
                    </a:cubicBezTo>
                  </a:path>
                </a:pathLst>
              </a:custGeom>
              <a:noFill/>
              <a:ln w="38100" cap="flat" cmpd="sng">
                <a:solidFill>
                  <a:srgbClr val="D60093">
                    <a:alpha val="100000"/>
                  </a:srgbClr>
                </a:solidFill>
                <a:prstDash val="solid"/>
                <a:round/>
                <a:headEnd type="none" w="sm" len="sm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32" name="Line 10"/>
              <p:cNvSpPr/>
              <p:nvPr/>
            </p:nvSpPr>
            <p:spPr>
              <a:xfrm flipV="1">
                <a:off x="192" y="1296"/>
                <a:ext cx="192" cy="240"/>
              </a:xfrm>
              <a:prstGeom prst="line">
                <a:avLst/>
              </a:prstGeom>
              <a:ln w="57150" cap="flat" cmpd="sng">
                <a:solidFill>
                  <a:srgbClr val="D60093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3" grpId="0"/>
      <p:bldP spid="16404" grpId="0"/>
      <p:bldP spid="16405" grpId="0"/>
      <p:bldP spid="16406" grpId="0"/>
      <p:bldP spid="16407" grpId="0"/>
      <p:bldP spid="16408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2285</Words>
  <Application>WPS 演示</Application>
  <PresentationFormat>在屏幕上显示</PresentationFormat>
  <Paragraphs>387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0" baseType="lpstr">
      <vt:lpstr>Arial</vt:lpstr>
      <vt:lpstr>宋体</vt:lpstr>
      <vt:lpstr>Wingdings</vt:lpstr>
      <vt:lpstr>Times New Roman</vt:lpstr>
      <vt:lpstr>黑体</vt:lpstr>
      <vt:lpstr>隶书</vt:lpstr>
      <vt:lpstr>方正黑体_GBK</vt:lpstr>
      <vt:lpstr>微软雅黑</vt:lpstr>
      <vt:lpstr>华文行楷</vt:lpstr>
      <vt:lpstr>Constantia</vt:lpstr>
      <vt:lpstr>Symbol</vt:lpstr>
      <vt:lpstr>MS Outlook</vt:lpstr>
      <vt:lpstr>BatangChe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  <Manager>www.czsx.com.cn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Administrator</dc:creator>
  <cp:keywords>www.czsx.com.cn</cp:keywords>
  <dc:subject>www.czsx.com.cn</dc:subject>
  <cp:category>www.czsx.com.cn</cp:category>
  <cp:lastModifiedBy>一二三</cp:lastModifiedBy>
  <cp:revision>121</cp:revision>
  <dcterms:created xsi:type="dcterms:W3CDTF">2015-07-09T08:14:00Z</dcterms:created>
  <dcterms:modified xsi:type="dcterms:W3CDTF">2018-03-05T06:44:57Z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