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62" r:id="rId6"/>
    <p:sldId id="264" r:id="rId7"/>
    <p:sldId id="265" r:id="rId8"/>
    <p:sldId id="266" r:id="rId9"/>
    <p:sldId id="267" r:id="rId10"/>
    <p:sldId id="269" r:id="rId11"/>
    <p:sldId id="280" r:id="rId12"/>
    <p:sldId id="275" r:id="rId13"/>
    <p:sldId id="276" r:id="rId14"/>
    <p:sldId id="273" r:id="rId15"/>
    <p:sldId id="281" r:id="rId16"/>
    <p:sldId id="282" r:id="rId17"/>
    <p:sldId id="278" r:id="rId18"/>
    <p:sldId id="279" r:id="rId19"/>
    <p:sldId id="306" r:id="rId20"/>
    <p:sldId id="284" r:id="rId21"/>
    <p:sldId id="285" r:id="rId22"/>
    <p:sldId id="317" r:id="rId23"/>
    <p:sldId id="318" r:id="rId24"/>
    <p:sldId id="287" r:id="rId25"/>
    <p:sldId id="310" r:id="rId26"/>
    <p:sldId id="307" r:id="rId27"/>
    <p:sldId id="308" r:id="rId28"/>
    <p:sldId id="309" r:id="rId29"/>
    <p:sldId id="312" r:id="rId30"/>
    <p:sldId id="311" r:id="rId31"/>
    <p:sldId id="313" r:id="rId32"/>
    <p:sldId id="289" r:id="rId33"/>
    <p:sldId id="314" r:id="rId34"/>
    <p:sldId id="290" r:id="rId35"/>
    <p:sldId id="291" r:id="rId36"/>
    <p:sldId id="292" r:id="rId37"/>
    <p:sldId id="293" r:id="rId38"/>
    <p:sldId id="294" r:id="rId39"/>
    <p:sldId id="295" r:id="rId40"/>
    <p:sldId id="315" r:id="rId41"/>
    <p:sldId id="319" r:id="rId42"/>
    <p:sldId id="320" r:id="rId43"/>
    <p:sldId id="300" r:id="rId44"/>
    <p:sldId id="301" r:id="rId45"/>
    <p:sldId id="302" r:id="rId46"/>
    <p:sldId id="303" r:id="rId47"/>
    <p:sldId id="304" r:id="rId4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631B6874-3576-49A1-B197-85A6EFE01CE1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60E5604-3643-4575-8616-43FC3027D6F4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B67B028-5A51-42BA-A985-9843489BC472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80F7E250-8034-4429-9551-16299848A9F7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96420667-938E-42B7-BBF9-D568CABBE8DB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85AC89C3-7328-4B02-A952-E518CB1EC356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2B65D3BC-C39F-4AD6-B346-C5A87AA651AD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638F507-C3A0-4B14-9F32-D7527EDD41E8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2563958-269D-47C8-BF93-24EB7330548E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8CE5B0B-1408-405D-A2F7-1E691C1228FA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833E928-6567-48DD-9AE7-39CD9A2BB780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BDDC5-E06A-473B-BE5F-8F1DB8BE9E5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863ED0-6B13-46E6-950D-5F34314A263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FE05ACE1-F250-4A25-9B1E-7A39227391CE}" type="slidenum">
              <a:rPr lang="en-US" altLang="zh-CN" kern="1200">
                <a:solidFill>
                  <a:srgbClr val="000000"/>
                </a:solidFill>
                <a:latin typeface="Arial" charset="0"/>
                <a:ea typeface="宋体" pitchFamily="2" charset="-122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kern="1200">
              <a:solidFill>
                <a:srgbClr val="00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 descr="xin_2905041613269627590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64088" cy="6775148"/>
          </a:xfrm>
          <a:prstGeom prst="rect">
            <a:avLst/>
          </a:prstGeom>
          <a:noFill/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6804025" y="2565400"/>
            <a:ext cx="169545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10">
                <a:ln w="9525">
                  <a:round/>
                  <a:headEnd/>
                  <a:tailEnd/>
                </a:ln>
                <a:solidFill>
                  <a:srgbClr val="000000"/>
                </a:solidFill>
                <a:latin typeface="汉仪柏青体简"/>
                <a:ea typeface="宋体" pitchFamily="2" charset="-122"/>
                <a:cs typeface="+mn-cs"/>
              </a:rPr>
              <a:t>鲁迅</a:t>
            </a: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6084888" y="1052513"/>
            <a:ext cx="2771775" cy="14065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00000"/>
                </a:solidFill>
                <a:latin typeface="汉仪柏青体简"/>
                <a:ea typeface="宋体" pitchFamily="2" charset="-122"/>
                <a:cs typeface="+mn-cs"/>
              </a:rPr>
              <a:t>孔乙己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640"/>
            <a:ext cx="2266950" cy="720725"/>
          </a:xfrm>
          <a:gradFill rotWithShape="1">
            <a:gsLst>
              <a:gs pos="0">
                <a:schemeClr val="bg1"/>
              </a:gs>
              <a:gs pos="50000">
                <a:schemeClr val="tx2"/>
              </a:gs>
              <a:gs pos="100000">
                <a:schemeClr val="bg1"/>
              </a:gs>
            </a:gsLst>
            <a:lin ang="5400000" scaled="1"/>
          </a:gradFill>
        </p:spPr>
        <p:txBody>
          <a:bodyPr/>
          <a:lstStyle/>
          <a:p>
            <a:r>
              <a:rPr lang="zh-CN" altLang="en-US" sz="4000" b="1" i="1" u="sng" dirty="0">
                <a:solidFill>
                  <a:srgbClr val="9C0C32"/>
                </a:solidFill>
              </a:rPr>
              <a:t>文学常识</a:t>
            </a:r>
            <a:r>
              <a:rPr lang="zh-CN" altLang="en-US" sz="4000" dirty="0"/>
              <a:t>　</a:t>
            </a:r>
            <a:endParaRPr lang="zh-CN" altLang="en-US" sz="2400" dirty="0">
              <a:solidFill>
                <a:srgbClr val="0000CC"/>
              </a:solidFill>
            </a:endParaRPr>
          </a:p>
        </p:txBody>
      </p:sp>
      <p:sp>
        <p:nvSpPr>
          <p:cNvPr id="40972" name="Rectangle 12"/>
          <p:cNvSpPr>
            <a:spLocks noChangeArrowheads="1"/>
          </p:cNvSpPr>
          <p:nvPr/>
        </p:nvSpPr>
        <p:spPr bwMode="auto">
          <a:xfrm>
            <a:off x="0" y="1124744"/>
            <a:ext cx="8964488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altLang="zh-CN" sz="3200" b="1" dirty="0">
                <a:solidFill>
                  <a:srgbClr val="0000CC"/>
                </a:solidFill>
                <a:ea typeface="华文新魏" pitchFamily="2" charset="-122"/>
              </a:rPr>
              <a:t>     </a:t>
            </a:r>
            <a:r>
              <a:rPr lang="zh-CN" sz="3200" dirty="0">
                <a:latin typeface="黑体" pitchFamily="2" charset="-122"/>
                <a:ea typeface="黑体" pitchFamily="2" charset="-122"/>
              </a:rPr>
              <a:t>《孔乙己》是鲁迅继《狂人日记》</a:t>
            </a:r>
            <a:r>
              <a:rPr lang="zh-CN" altLang="en-US" sz="3200" dirty="0">
                <a:latin typeface="黑体" pitchFamily="2" charset="-122"/>
                <a:ea typeface="黑体" pitchFamily="2" charset="-122"/>
              </a:rPr>
              <a:t>之后所写的第二篇白话小说，最初发表在</a:t>
            </a:r>
            <a:r>
              <a:rPr lang="zh-CN" sz="3200" dirty="0">
                <a:latin typeface="黑体" pitchFamily="2" charset="-122"/>
                <a:ea typeface="黑体" pitchFamily="2" charset="-122"/>
              </a:rPr>
              <a:t>1919年4月15日出版的《新青年》上，后收入</a:t>
            </a:r>
            <a:r>
              <a:rPr lang="zh-CN" sz="3200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小说集《呐喊》</a:t>
            </a:r>
            <a:r>
              <a:rPr lang="zh-CN" sz="3200" dirty="0">
                <a:latin typeface="黑体" pitchFamily="2" charset="-122"/>
                <a:ea typeface="黑体" pitchFamily="2" charset="-122"/>
              </a:rPr>
              <a:t>。</a:t>
            </a:r>
            <a:r>
              <a:rPr lang="zh-CN" altLang="en-US" sz="3200" dirty="0">
                <a:latin typeface="黑体" pitchFamily="2" charset="-122"/>
                <a:ea typeface="黑体" pitchFamily="2" charset="-122"/>
              </a:rPr>
              <a:t>也是他</a:t>
            </a:r>
            <a:r>
              <a:rPr lang="zh-CN" altLang="en-US" sz="3200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继</a:t>
            </a:r>
            <a:r>
              <a:rPr lang="en-US" altLang="zh-CN" sz="3200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3200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狂人日记</a:t>
            </a:r>
            <a:r>
              <a:rPr lang="en-US" altLang="zh-CN" sz="3200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3200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之后的又一篇讨伐封建制度和封建文化的战斗檄文。</a:t>
            </a:r>
            <a:r>
              <a:rPr lang="zh-CN" sz="3200" dirty="0">
                <a:latin typeface="黑体" pitchFamily="2" charset="-122"/>
                <a:ea typeface="黑体" pitchFamily="2" charset="-122"/>
              </a:rPr>
              <a:t>鲁迅曾说，这篇小说是</a:t>
            </a:r>
            <a:r>
              <a:rPr lang="zh-CN" sz="3200" dirty="0">
                <a:latin typeface="Arial"/>
                <a:ea typeface="黑体" pitchFamily="2" charset="-122"/>
              </a:rPr>
              <a:t>“</a:t>
            </a:r>
            <a:r>
              <a:rPr lang="zh-CN" sz="3200" dirty="0">
                <a:latin typeface="黑体" pitchFamily="2" charset="-122"/>
                <a:ea typeface="黑体" pitchFamily="2" charset="-122"/>
              </a:rPr>
              <a:t>描写社会对于苦人的凉薄</a:t>
            </a:r>
            <a:r>
              <a:rPr lang="zh-CN" sz="3200" dirty="0">
                <a:latin typeface="Arial"/>
                <a:ea typeface="黑体" pitchFamily="2" charset="-122"/>
              </a:rPr>
              <a:t>”</a:t>
            </a:r>
            <a:r>
              <a:rPr lang="zh-CN" sz="3200" dirty="0">
                <a:latin typeface="黑体" pitchFamily="2" charset="-122"/>
                <a:ea typeface="黑体" pitchFamily="2" charset="-122"/>
              </a:rPr>
              <a:t>。</a:t>
            </a:r>
            <a:endParaRPr lang="zh-CN" altLang="en-US" sz="3200" dirty="0">
              <a:latin typeface="黑体" pitchFamily="2" charset="-122"/>
              <a:ea typeface="黑体" pitchFamily="2" charset="-122"/>
            </a:endParaRPr>
          </a:p>
          <a:p>
            <a:pPr marL="342900" indent="-342900">
              <a:spcBef>
                <a:spcPct val="20000"/>
              </a:spcBef>
            </a:pPr>
            <a:endParaRPr lang="zh-CN" altLang="en-US" sz="2800" dirty="0"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51520" y="4293096"/>
            <a:ext cx="86868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ea typeface="华文行楷" pitchFamily="2" charset="-122"/>
              </a:rPr>
              <a:t>      </a:t>
            </a:r>
            <a:r>
              <a:rPr lang="zh-CN" altLang="en-US" sz="4000" b="1" dirty="0">
                <a:ea typeface="华文行楷" pitchFamily="2" charset="-122"/>
              </a:rPr>
              <a:t>据鲁迅先生的朋友孙伏园回忆，鲁迅先生自己也说过，在他创作的短篇小说中，他最喜欢</a:t>
            </a:r>
            <a:r>
              <a:rPr lang="en-US" altLang="zh-CN" sz="4000" b="1" dirty="0">
                <a:solidFill>
                  <a:srgbClr val="FF0066"/>
                </a:solidFill>
                <a:ea typeface="华文行楷" pitchFamily="2" charset="-122"/>
              </a:rPr>
              <a:t>《</a:t>
            </a:r>
            <a:r>
              <a:rPr lang="zh-CN" altLang="en-US" sz="4000" b="1" dirty="0">
                <a:solidFill>
                  <a:srgbClr val="FF0066"/>
                </a:solidFill>
                <a:ea typeface="华文行楷" pitchFamily="2" charset="-122"/>
              </a:rPr>
              <a:t>孔乙己</a:t>
            </a:r>
            <a:r>
              <a:rPr lang="en-US" altLang="zh-CN" sz="4000" b="1" dirty="0">
                <a:solidFill>
                  <a:srgbClr val="FF0066"/>
                </a:solidFill>
                <a:ea typeface="华文行楷" pitchFamily="2" charset="-122"/>
              </a:rPr>
              <a:t>》</a:t>
            </a:r>
            <a:r>
              <a:rPr lang="zh-CN" altLang="en-US" sz="4000" b="1" dirty="0">
                <a:ea typeface="华文行楷" pitchFamily="2" charset="-122"/>
              </a:rPr>
              <a:t>。</a:t>
            </a:r>
            <a:r>
              <a:rPr lang="zh-CN" altLang="en-US" b="1" dirty="0"/>
              <a:t> </a:t>
            </a:r>
          </a:p>
        </p:txBody>
      </p:sp>
      <p:sp>
        <p:nvSpPr>
          <p:cNvPr id="14" name="云形标注 13"/>
          <p:cNvSpPr/>
          <p:nvPr/>
        </p:nvSpPr>
        <p:spPr bwMode="auto">
          <a:xfrm>
            <a:off x="4283968" y="0"/>
            <a:ext cx="4536504" cy="2232248"/>
          </a:xfrm>
          <a:prstGeom prst="cloudCallout">
            <a:avLst>
              <a:gd name="adj1" fmla="val -54847"/>
              <a:gd name="adj2" fmla="val 95143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48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华文行楷" pitchFamily="2" charset="-122"/>
                <a:ea typeface="华文行楷" pitchFamily="2" charset="-122"/>
              </a:rPr>
              <a:t>鲁迅在</a:t>
            </a:r>
            <a:endParaRPr kumimoji="0" lang="en-US" altLang="zh-CN" sz="4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华文行楷" pitchFamily="2" charset="-122"/>
              <a:ea typeface="华文行楷" pitchFamily="2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48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华文行楷" pitchFamily="2" charset="-122"/>
                <a:ea typeface="华文行楷" pitchFamily="2" charset="-122"/>
              </a:rPr>
              <a:t>呐喊什么？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2" grpId="0"/>
      <p:bldP spid="12" grpId="0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533400" y="914400"/>
            <a:ext cx="83058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br>
              <a:rPr kumimoji="1" lang="en-US" altLang="zh-CN" sz="3200" b="1" dirty="0">
                <a:latin typeface="Times New Roman" pitchFamily="18" charset="0"/>
              </a:rPr>
            </a:br>
            <a:r>
              <a:rPr kumimoji="1" lang="zh-CN" altLang="en-US" sz="3200" b="1" dirty="0">
                <a:latin typeface="Times New Roman" pitchFamily="18" charset="0"/>
              </a:rPr>
              <a:t>读准下面红色字的音。</a:t>
            </a:r>
            <a:br>
              <a:rPr kumimoji="1" lang="zh-CN" altLang="en-US" sz="3200" b="1" dirty="0">
                <a:latin typeface="Times New Roman" pitchFamily="18" charset="0"/>
              </a:rPr>
            </a:b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颓</a:t>
            </a:r>
            <a:r>
              <a:rPr kumimoji="1" lang="zh-CN" altLang="en-US" sz="3200" b="1" dirty="0">
                <a:latin typeface="Times New Roman" pitchFamily="18" charset="0"/>
              </a:rPr>
              <a:t>唐（       ）     附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和</a:t>
            </a:r>
            <a:r>
              <a:rPr kumimoji="1" lang="en-US" altLang="zh-CN" sz="3200" b="1" dirty="0">
                <a:latin typeface="Times New Roman" pitchFamily="18" charset="0"/>
              </a:rPr>
              <a:t>(         )        </a:t>
            </a:r>
            <a:r>
              <a:rPr kumimoji="1" lang="zh-CN" altLang="en-US" sz="3200" b="1" dirty="0">
                <a:latin typeface="Times New Roman" pitchFamily="18" charset="0"/>
              </a:rPr>
              <a:t>分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辩</a:t>
            </a:r>
            <a:r>
              <a:rPr kumimoji="1" lang="en-US" altLang="zh-CN" sz="3200" b="1" dirty="0">
                <a:latin typeface="Times New Roman" pitchFamily="18" charset="0"/>
              </a:rPr>
              <a:t>(        </a:t>
            </a:r>
            <a:r>
              <a:rPr kumimoji="1" lang="zh-CN" altLang="en-US" sz="3200" b="1" dirty="0">
                <a:latin typeface="Times New Roman" pitchFamily="18" charset="0"/>
              </a:rPr>
              <a:t>）   </a:t>
            </a:r>
          </a:p>
          <a:p>
            <a:r>
              <a:rPr kumimoji="1" lang="zh-CN" altLang="en-US" sz="3200" b="1" dirty="0">
                <a:latin typeface="Times New Roman" pitchFamily="18" charset="0"/>
              </a:rPr>
              <a:t>不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屑</a:t>
            </a:r>
            <a:r>
              <a:rPr kumimoji="1" lang="zh-CN" altLang="en-US" sz="3200" b="1" dirty="0">
                <a:latin typeface="Times New Roman" pitchFamily="18" charset="0"/>
              </a:rPr>
              <a:t>置辩</a:t>
            </a:r>
            <a:r>
              <a:rPr kumimoji="1" lang="en-US" altLang="zh-CN" sz="3200" b="1" dirty="0">
                <a:latin typeface="Times New Roman" pitchFamily="18" charset="0"/>
              </a:rPr>
              <a:t>(        </a:t>
            </a:r>
            <a:r>
              <a:rPr kumimoji="1" lang="zh-CN" altLang="en-US" sz="3200" b="1" dirty="0">
                <a:latin typeface="Times New Roman" pitchFamily="18" charset="0"/>
              </a:rPr>
              <a:t>）咸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亨</a:t>
            </a:r>
            <a:r>
              <a:rPr kumimoji="1" lang="zh-CN" altLang="en-US" sz="3200" b="1" dirty="0">
                <a:latin typeface="Times New Roman" pitchFamily="18" charset="0"/>
              </a:rPr>
              <a:t>酒店</a:t>
            </a:r>
            <a:r>
              <a:rPr kumimoji="1" lang="en-US" altLang="zh-CN" sz="3200" b="1" dirty="0">
                <a:latin typeface="Times New Roman" pitchFamily="18" charset="0"/>
              </a:rPr>
              <a:t>(         </a:t>
            </a:r>
            <a:r>
              <a:rPr kumimoji="1" lang="zh-CN" altLang="en-US" sz="3200" b="1" dirty="0">
                <a:latin typeface="Times New Roman" pitchFamily="18" charset="0"/>
              </a:rPr>
              <a:t>）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砚</a:t>
            </a:r>
            <a:r>
              <a:rPr kumimoji="1" lang="en-US" altLang="zh-CN" sz="3200" b="1" dirty="0">
                <a:latin typeface="Times New Roman" pitchFamily="18" charset="0"/>
              </a:rPr>
              <a:t>(         </a:t>
            </a:r>
            <a:r>
              <a:rPr kumimoji="1" lang="zh-CN" altLang="en-US" sz="3200" b="1" dirty="0">
                <a:latin typeface="Times New Roman" pitchFamily="18" charset="0"/>
              </a:rPr>
              <a:t>）     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荤</a:t>
            </a:r>
            <a:r>
              <a:rPr kumimoji="1" lang="zh-CN" altLang="en-US" sz="3200" b="1" dirty="0">
                <a:latin typeface="Times New Roman" pitchFamily="18" charset="0"/>
              </a:rPr>
              <a:t>菜</a:t>
            </a:r>
            <a:r>
              <a:rPr kumimoji="1" lang="en-US" altLang="zh-CN" sz="3200" b="1" dirty="0">
                <a:latin typeface="Times New Roman" pitchFamily="18" charset="0"/>
              </a:rPr>
              <a:t>(         )     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羼</a:t>
            </a:r>
            <a:r>
              <a:rPr kumimoji="1" lang="zh-CN" altLang="en-US" sz="3200" b="1" dirty="0">
                <a:latin typeface="Times New Roman" pitchFamily="18" charset="0"/>
              </a:rPr>
              <a:t>水（         ）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拭</a:t>
            </a:r>
            <a:r>
              <a:rPr kumimoji="1" lang="zh-CN" altLang="en-US" sz="3200" b="1" dirty="0">
                <a:latin typeface="Times New Roman" pitchFamily="18" charset="0"/>
              </a:rPr>
              <a:t>（        ）          </a:t>
            </a:r>
          </a:p>
          <a:p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蘸</a:t>
            </a:r>
            <a:r>
              <a:rPr kumimoji="1" lang="en-US" altLang="zh-CN" sz="3200" b="1" dirty="0">
                <a:latin typeface="Times New Roman" pitchFamily="18" charset="0"/>
              </a:rPr>
              <a:t>(          </a:t>
            </a:r>
            <a:r>
              <a:rPr kumimoji="1" lang="zh-CN" altLang="en-US" sz="3200" b="1" dirty="0">
                <a:latin typeface="Times New Roman" pitchFamily="18" charset="0"/>
              </a:rPr>
              <a:t>）     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惋</a:t>
            </a:r>
            <a:r>
              <a:rPr kumimoji="1" lang="zh-CN" altLang="en-US" sz="3200" b="1" dirty="0">
                <a:latin typeface="Times New Roman" pitchFamily="18" charset="0"/>
              </a:rPr>
              <a:t>惜（       ）    阔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绰</a:t>
            </a:r>
            <a:r>
              <a:rPr kumimoji="1" lang="en-US" altLang="zh-CN" sz="3200" b="1" dirty="0">
                <a:latin typeface="Times New Roman" pitchFamily="18" charset="0"/>
              </a:rPr>
              <a:t>(          </a:t>
            </a:r>
            <a:r>
              <a:rPr kumimoji="1" lang="zh-CN" altLang="en-US" sz="3200" b="1" dirty="0">
                <a:latin typeface="Times New Roman" pitchFamily="18" charset="0"/>
              </a:rPr>
              <a:t>）</a:t>
            </a:r>
            <a:br>
              <a:rPr kumimoji="1" lang="zh-CN" altLang="en-US" sz="3200" b="1" dirty="0">
                <a:latin typeface="Times New Roman" pitchFamily="18" charset="0"/>
              </a:rPr>
            </a:b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舀</a:t>
            </a:r>
            <a:r>
              <a:rPr kumimoji="1" lang="zh-CN" altLang="en-US" sz="3200" b="1" dirty="0">
                <a:latin typeface="Times New Roman" pitchFamily="18" charset="0"/>
              </a:rPr>
              <a:t>水（         ）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涨</a:t>
            </a:r>
            <a:r>
              <a:rPr kumimoji="1" lang="zh-CN" altLang="en-US" sz="3200" b="1" dirty="0">
                <a:latin typeface="Times New Roman" pitchFamily="18" charset="0"/>
              </a:rPr>
              <a:t>红（           ）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 </a:t>
            </a:r>
            <a:endParaRPr kumimoji="1" lang="en-US" altLang="zh-CN" sz="3200" b="1" dirty="0">
              <a:solidFill>
                <a:srgbClr val="CC0000"/>
              </a:solidFill>
              <a:latin typeface="Times New Roman" pitchFamily="18" charset="0"/>
            </a:endParaRPr>
          </a:p>
          <a:p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哄</a:t>
            </a:r>
            <a:r>
              <a:rPr kumimoji="1" lang="zh-CN" altLang="en-US" sz="3200" b="1" dirty="0">
                <a:latin typeface="Times New Roman" pitchFamily="18" charset="0"/>
              </a:rPr>
              <a:t>笑（         ）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间</a:t>
            </a:r>
            <a:r>
              <a:rPr kumimoji="1" lang="zh-CN" altLang="en-US" sz="3200" b="1" dirty="0">
                <a:latin typeface="Times New Roman" pitchFamily="18" charset="0"/>
              </a:rPr>
              <a:t>或</a:t>
            </a:r>
            <a:r>
              <a:rPr kumimoji="1" lang="en-US" altLang="zh-CN" sz="3200" b="1" dirty="0">
                <a:latin typeface="Times New Roman" pitchFamily="18" charset="0"/>
              </a:rPr>
              <a:t>(            </a:t>
            </a:r>
            <a:r>
              <a:rPr kumimoji="1" lang="zh-CN" altLang="en-US" sz="3200" b="1" dirty="0">
                <a:latin typeface="Times New Roman" pitchFamily="18" charset="0"/>
              </a:rPr>
              <a:t>）</a:t>
            </a:r>
          </a:p>
          <a:p>
            <a:r>
              <a:rPr kumimoji="1" lang="zh-CN" altLang="en-US" sz="3200" b="1" dirty="0">
                <a:latin typeface="Times New Roman" pitchFamily="18" charset="0"/>
              </a:rPr>
              <a:t>打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折</a:t>
            </a:r>
            <a:r>
              <a:rPr kumimoji="1" lang="zh-CN" altLang="en-US" sz="3200" b="1" dirty="0">
                <a:latin typeface="Times New Roman" pitchFamily="18" charset="0"/>
              </a:rPr>
              <a:t>（       ）      门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itchFamily="18" charset="0"/>
              </a:rPr>
              <a:t>槛</a:t>
            </a:r>
            <a:r>
              <a:rPr kumimoji="1" lang="zh-CN" altLang="en-US" sz="3200" b="1" dirty="0">
                <a:latin typeface="Times New Roman" pitchFamily="18" charset="0"/>
              </a:rPr>
              <a:t>（         ）</a:t>
            </a:r>
            <a:br>
              <a:rPr kumimoji="1" lang="zh-CN" altLang="en-US" sz="3200" b="1" dirty="0">
                <a:latin typeface="Times New Roman" pitchFamily="18" charset="0"/>
              </a:rPr>
            </a:br>
            <a:endParaRPr kumimoji="1" lang="zh-CN" altLang="en-US" sz="3200" b="1" dirty="0">
              <a:latin typeface="Times New Roman" pitchFamily="18" charset="0"/>
            </a:endParaRPr>
          </a:p>
          <a:p>
            <a:pPr eaLnBrk="0" hangingPunct="0"/>
            <a:endParaRPr kumimoji="1" lang="en-US" altLang="zh-CN" sz="3200" b="1" dirty="0">
              <a:latin typeface="Times New Roman" pitchFamily="18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752600" y="1905000"/>
            <a:ext cx="838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tuí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495800" y="1905000"/>
            <a:ext cx="1219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hè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7162800" y="1905000"/>
            <a:ext cx="1143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biàn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2362200" y="2362200"/>
            <a:ext cx="914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xiè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5334000" y="2362200"/>
            <a:ext cx="1066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hēng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7239000" y="2438400"/>
            <a:ext cx="1219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yàn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1676400" y="2819400"/>
            <a:ext cx="914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hūn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4648200" y="2819400"/>
            <a:ext cx="1066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 dirty="0" err="1">
                <a:solidFill>
                  <a:schemeClr val="accent2"/>
                </a:solidFill>
                <a:latin typeface="Times New Roman" pitchFamily="18" charset="0"/>
              </a:rPr>
              <a:t>chàn</a:t>
            </a:r>
            <a:endParaRPr kumimoji="1" lang="en-US" altLang="zh-CN" sz="32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7239000" y="2895600"/>
            <a:ext cx="914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shì</a:t>
            </a: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1143000" y="3352800"/>
            <a:ext cx="1676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zhàn</a:t>
            </a:r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4572000" y="3352800"/>
            <a:ext cx="1143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wǎn</a:t>
            </a: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7162800" y="3352800"/>
            <a:ext cx="1295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chuò</a:t>
            </a:r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1752600" y="3810000"/>
            <a:ext cx="914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yǎo</a:t>
            </a:r>
          </a:p>
        </p:txBody>
      </p:sp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4572000" y="3810000"/>
            <a:ext cx="1371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zhàng</a:t>
            </a:r>
          </a:p>
        </p:txBody>
      </p:sp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1752600" y="4343400"/>
            <a:ext cx="1143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hōng</a:t>
            </a:r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4572000" y="4343400"/>
            <a:ext cx="990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jiàn</a:t>
            </a:r>
          </a:p>
        </p:txBody>
      </p:sp>
      <p:sp>
        <p:nvSpPr>
          <p:cNvPr id="10262" name="Text Box 22"/>
          <p:cNvSpPr txBox="1">
            <a:spLocks noChangeArrowheads="1"/>
          </p:cNvSpPr>
          <p:nvPr/>
        </p:nvSpPr>
        <p:spPr bwMode="auto">
          <a:xfrm>
            <a:off x="1752600" y="4876800"/>
            <a:ext cx="838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shé</a:t>
            </a:r>
          </a:p>
        </p:txBody>
      </p:sp>
      <p:sp>
        <p:nvSpPr>
          <p:cNvPr id="10263" name="Text Box 23"/>
          <p:cNvSpPr txBox="1">
            <a:spLocks noChangeArrowheads="1"/>
          </p:cNvSpPr>
          <p:nvPr/>
        </p:nvSpPr>
        <p:spPr bwMode="auto">
          <a:xfrm>
            <a:off x="4724400" y="4800600"/>
            <a:ext cx="914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itchFamily="18" charset="0"/>
              </a:rPr>
              <a:t>kǎn</a:t>
            </a:r>
          </a:p>
        </p:txBody>
      </p:sp>
      <p:sp>
        <p:nvSpPr>
          <p:cNvPr id="7191" name="Rectangle 2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l" eaLnBrk="1" hangingPunct="1"/>
            <a:r>
              <a:rPr lang="zh-CN" altLang="en-US" b="1" dirty="0"/>
              <a:t>当堂掌握：字词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  <p:bldP spid="10245" grpId="0" autoUpdateAnimBg="0"/>
      <p:bldP spid="10246" grpId="0" autoUpdateAnimBg="0"/>
      <p:bldP spid="10247" grpId="0" autoUpdateAnimBg="0"/>
      <p:bldP spid="10248" grpId="0" autoUpdateAnimBg="0"/>
      <p:bldP spid="10249" grpId="0" autoUpdateAnimBg="0"/>
      <p:bldP spid="10250" grpId="0" autoUpdateAnimBg="0"/>
      <p:bldP spid="10251" grpId="0" autoUpdateAnimBg="0"/>
      <p:bldP spid="10252" grpId="0" autoUpdateAnimBg="0"/>
      <p:bldP spid="10253" grpId="0" autoUpdateAnimBg="0"/>
      <p:bldP spid="10254" grpId="0" autoUpdateAnimBg="0"/>
      <p:bldP spid="10255" grpId="0" autoUpdateAnimBg="0"/>
      <p:bldP spid="10256" grpId="0" autoUpdateAnimBg="0"/>
      <p:bldP spid="10257" grpId="0" autoUpdateAnimBg="0"/>
      <p:bldP spid="10259" grpId="0" autoUpdateAnimBg="0"/>
      <p:bldP spid="10260" grpId="0" autoUpdateAnimBg="0"/>
      <p:bldP spid="10262" grpId="0" autoUpdateAnimBg="0"/>
      <p:bldP spid="1026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55568" y="764704"/>
            <a:ext cx="38884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latin typeface="华文行楷" pitchFamily="2" charset="-122"/>
                <a:ea typeface="华文行楷" pitchFamily="2" charset="-122"/>
              </a:rPr>
              <a:t>朗读课文，把握文章结构。</a:t>
            </a:r>
          </a:p>
        </p:txBody>
      </p:sp>
      <p:pic>
        <p:nvPicPr>
          <p:cNvPr id="3" name="Picture 2" descr="孔乙己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10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1762125" y="1630363"/>
            <a:ext cx="5834063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rgbClr val="180000"/>
                </a:solidFill>
                <a:latin typeface="宋体" pitchFamily="2" charset="-122"/>
              </a:rPr>
              <a:t>   </a:t>
            </a:r>
            <a:r>
              <a:rPr lang="zh-CN" sz="2800" b="1" dirty="0">
                <a:solidFill>
                  <a:srgbClr val="180000"/>
                </a:solidFill>
                <a:latin typeface="宋体" pitchFamily="2" charset="-122"/>
              </a:rPr>
              <a:t>第一部分（1－</a:t>
            </a:r>
            <a:r>
              <a:rPr lang="zh-CN" altLang="en-US" sz="2800" b="1" dirty="0">
                <a:solidFill>
                  <a:srgbClr val="180000"/>
                </a:solidFill>
                <a:latin typeface="宋体" pitchFamily="2" charset="-122"/>
              </a:rPr>
              <a:t> </a:t>
            </a:r>
            <a:r>
              <a:rPr lang="zh-CN" sz="2800" b="1" dirty="0">
                <a:solidFill>
                  <a:srgbClr val="180000"/>
                </a:solidFill>
                <a:latin typeface="宋体" pitchFamily="2" charset="-122"/>
              </a:rPr>
              <a:t>3）</a:t>
            </a:r>
            <a:r>
              <a:rPr lang="zh-CN" sz="2800" b="1" dirty="0">
                <a:solidFill>
                  <a:srgbClr val="180000"/>
                </a:solidFill>
                <a:latin typeface="宋体" pitchFamily="2" charset="-122"/>
                <a:sym typeface="宋体" pitchFamily="2" charset="-122"/>
              </a:rPr>
              <a:t>介绍咸亨酒</a:t>
            </a:r>
          </a:p>
          <a:p>
            <a:pPr>
              <a:lnSpc>
                <a:spcPct val="110000"/>
              </a:lnSpc>
            </a:pPr>
            <a:r>
              <a:rPr lang="zh-CN" sz="2800" b="1" dirty="0">
                <a:solidFill>
                  <a:srgbClr val="180000"/>
                </a:solidFill>
                <a:latin typeface="宋体" pitchFamily="2" charset="-122"/>
                <a:sym typeface="宋体" pitchFamily="2" charset="-122"/>
              </a:rPr>
              <a:t>店，交代环境。</a:t>
            </a:r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1763713" y="2636838"/>
            <a:ext cx="6335712" cy="103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rgbClr val="180000"/>
                </a:solidFill>
                <a:latin typeface="宋体" pitchFamily="2" charset="-122"/>
              </a:rPr>
              <a:t>   </a:t>
            </a:r>
            <a:r>
              <a:rPr lang="zh-CN" sz="2800" b="1" dirty="0">
                <a:solidFill>
                  <a:srgbClr val="180000"/>
                </a:solidFill>
                <a:latin typeface="宋体" pitchFamily="2" charset="-122"/>
              </a:rPr>
              <a:t>第二部分（4－13）写孔乙己的</a:t>
            </a:r>
          </a:p>
          <a:p>
            <a:pPr>
              <a:lnSpc>
                <a:spcPct val="110000"/>
              </a:lnSpc>
            </a:pPr>
            <a:r>
              <a:rPr lang="zh-CN" sz="2800" b="1" dirty="0">
                <a:solidFill>
                  <a:srgbClr val="180000"/>
                </a:solidFill>
                <a:latin typeface="宋体" pitchFamily="2" charset="-122"/>
              </a:rPr>
              <a:t>悲惨遭遇。 </a:t>
            </a:r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2195513" y="3636963"/>
            <a:ext cx="56165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sz="2800" b="1" dirty="0">
                <a:solidFill>
                  <a:srgbClr val="000099"/>
                </a:solidFill>
                <a:latin typeface="宋体" pitchFamily="2" charset="-122"/>
                <a:ea typeface="楷体_GB2312" pitchFamily="49" charset="-122"/>
              </a:rPr>
              <a:t>第一层（</a:t>
            </a:r>
            <a:r>
              <a:rPr lang="zh-CN" sz="2800" b="1" dirty="0">
                <a:solidFill>
                  <a:srgbClr val="000099"/>
                </a:solidFill>
                <a:ea typeface="楷体_GB2312" pitchFamily="49" charset="-122"/>
              </a:rPr>
              <a:t>4</a:t>
            </a:r>
            <a:r>
              <a:rPr lang="zh-CN" sz="2800" b="1" dirty="0">
                <a:solidFill>
                  <a:srgbClr val="000099"/>
                </a:solidFill>
                <a:latin typeface="宋体" pitchFamily="2" charset="-122"/>
                <a:ea typeface="楷体_GB2312" pitchFamily="49" charset="-122"/>
              </a:rPr>
              <a:t>－</a:t>
            </a:r>
            <a:r>
              <a:rPr lang="zh-CN" sz="2800" b="1" dirty="0">
                <a:solidFill>
                  <a:srgbClr val="000099"/>
                </a:solidFill>
                <a:ea typeface="楷体_GB2312" pitchFamily="49" charset="-122"/>
              </a:rPr>
              <a:t>9</a:t>
            </a:r>
            <a:r>
              <a:rPr lang="zh-CN" sz="2800" b="1" dirty="0">
                <a:solidFill>
                  <a:srgbClr val="000099"/>
                </a:solidFill>
                <a:latin typeface="宋体" pitchFamily="2" charset="-122"/>
                <a:ea typeface="楷体_GB2312" pitchFamily="49" charset="-122"/>
              </a:rPr>
              <a:t>）</a:t>
            </a:r>
            <a:r>
              <a:rPr lang="zh-CN" altLang="en-US" sz="2800" b="1" dirty="0">
                <a:solidFill>
                  <a:srgbClr val="000099"/>
                </a:solidFill>
                <a:sym typeface="宋体" pitchFamily="2" charset="-122"/>
              </a:rPr>
              <a:t>交代</a:t>
            </a:r>
            <a:r>
              <a:rPr lang="zh-CN" sz="2800" b="1" dirty="0">
                <a:solidFill>
                  <a:srgbClr val="000099"/>
                </a:solidFill>
                <a:sym typeface="宋体" pitchFamily="2" charset="-122"/>
              </a:rPr>
              <a:t>孔乙己的</a:t>
            </a:r>
          </a:p>
          <a:p>
            <a:r>
              <a:rPr lang="zh-CN" altLang="en-US" sz="2800" b="1" dirty="0">
                <a:solidFill>
                  <a:srgbClr val="000099"/>
                </a:solidFill>
                <a:sym typeface="宋体" pitchFamily="2" charset="-122"/>
              </a:rPr>
              <a:t>生平遭遇</a:t>
            </a:r>
            <a:r>
              <a:rPr lang="zh-CN" sz="2800" b="1" dirty="0">
                <a:solidFill>
                  <a:srgbClr val="000099"/>
                </a:solidFill>
                <a:sym typeface="宋体" pitchFamily="2" charset="-122"/>
              </a:rPr>
              <a:t>。</a:t>
            </a:r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2195513" y="4645025"/>
            <a:ext cx="561816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99"/>
                </a:solidFill>
                <a:latin typeface="宋体" pitchFamily="2" charset="-122"/>
                <a:ea typeface="楷体_GB2312" pitchFamily="49" charset="-122"/>
              </a:rPr>
              <a:t>第二层（</a:t>
            </a:r>
            <a:r>
              <a:rPr lang="en-US" altLang="zh-CN" sz="2800" b="1" dirty="0">
                <a:solidFill>
                  <a:srgbClr val="000099"/>
                </a:solidFill>
                <a:ea typeface="楷体_GB2312" pitchFamily="49" charset="-122"/>
              </a:rPr>
              <a:t>10</a:t>
            </a:r>
            <a:r>
              <a:rPr lang="zh-CN" altLang="en-US" sz="2800" b="1" dirty="0">
                <a:solidFill>
                  <a:srgbClr val="000099"/>
                </a:solidFill>
                <a:latin typeface="宋体" pitchFamily="2" charset="-122"/>
                <a:ea typeface="楷体_GB2312" pitchFamily="49" charset="-122"/>
              </a:rPr>
              <a:t>－</a:t>
            </a:r>
            <a:r>
              <a:rPr lang="en-US" altLang="zh-CN" sz="2800" b="1" dirty="0">
                <a:solidFill>
                  <a:srgbClr val="000099"/>
                </a:solidFill>
                <a:ea typeface="楷体_GB2312" pitchFamily="49" charset="-122"/>
              </a:rPr>
              <a:t>11</a:t>
            </a:r>
            <a:r>
              <a:rPr lang="zh-CN" altLang="en-US" sz="2800" b="1" dirty="0">
                <a:solidFill>
                  <a:srgbClr val="000099"/>
                </a:solidFill>
                <a:latin typeface="宋体" pitchFamily="2" charset="-122"/>
                <a:ea typeface="楷体_GB2312" pitchFamily="49" charset="-122"/>
              </a:rPr>
              <a:t>）孔乙己最后</a:t>
            </a:r>
          </a:p>
          <a:p>
            <a:r>
              <a:rPr lang="zh-CN" altLang="en-US" sz="2800" b="1" dirty="0">
                <a:solidFill>
                  <a:srgbClr val="000099"/>
                </a:solidFill>
                <a:latin typeface="宋体" pitchFamily="2" charset="-122"/>
                <a:ea typeface="楷体_GB2312" pitchFamily="49" charset="-122"/>
              </a:rPr>
              <a:t>一次到酒店喝酒。</a:t>
            </a:r>
            <a:endParaRPr lang="zh-CN" altLang="en-US" sz="2800" b="1" dirty="0">
              <a:solidFill>
                <a:srgbClr val="000099"/>
              </a:solidFill>
              <a:ea typeface="楷体_GB2312" pitchFamily="49" charset="-122"/>
            </a:endParaRPr>
          </a:p>
        </p:txBody>
      </p:sp>
      <p:sp>
        <p:nvSpPr>
          <p:cNvPr id="108550" name="Rectangle 6"/>
          <p:cNvSpPr>
            <a:spLocks noChangeArrowheads="1"/>
          </p:cNvSpPr>
          <p:nvPr/>
        </p:nvSpPr>
        <p:spPr bwMode="auto">
          <a:xfrm>
            <a:off x="2195513" y="5580063"/>
            <a:ext cx="56181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000099"/>
                </a:solidFill>
                <a:latin typeface="宋体" pitchFamily="2" charset="-122"/>
                <a:ea typeface="楷体_GB2312" pitchFamily="49" charset="-122"/>
              </a:rPr>
              <a:t>第三层（</a:t>
            </a:r>
            <a:r>
              <a:rPr lang="en-US" altLang="zh-CN" sz="2800" b="1" dirty="0">
                <a:solidFill>
                  <a:srgbClr val="000099"/>
                </a:solidFill>
                <a:ea typeface="楷体_GB2312" pitchFamily="49" charset="-122"/>
              </a:rPr>
              <a:t>12</a:t>
            </a:r>
            <a:r>
              <a:rPr lang="zh-CN" altLang="en-US" sz="2800" b="1" dirty="0">
                <a:solidFill>
                  <a:srgbClr val="000099"/>
                </a:solidFill>
                <a:latin typeface="宋体" pitchFamily="2" charset="-122"/>
                <a:ea typeface="楷体_GB2312" pitchFamily="49" charset="-122"/>
              </a:rPr>
              <a:t>－</a:t>
            </a:r>
            <a:r>
              <a:rPr lang="en-US" altLang="zh-CN" sz="2800" b="1" dirty="0">
                <a:solidFill>
                  <a:srgbClr val="000099"/>
                </a:solidFill>
                <a:ea typeface="楷体_GB2312" pitchFamily="49" charset="-122"/>
              </a:rPr>
              <a:t>13</a:t>
            </a:r>
            <a:r>
              <a:rPr lang="zh-CN" altLang="en-US" sz="2800" b="1" dirty="0">
                <a:solidFill>
                  <a:srgbClr val="000099"/>
                </a:solidFill>
                <a:latin typeface="宋体" pitchFamily="2" charset="-122"/>
                <a:ea typeface="楷体_GB2312" pitchFamily="49" charset="-122"/>
              </a:rPr>
              <a:t>）孔乙己</a:t>
            </a:r>
            <a:r>
              <a:rPr lang="zh-CN" altLang="en-US" sz="2800" b="1" dirty="0">
                <a:solidFill>
                  <a:srgbClr val="000099"/>
                </a:solidFill>
                <a:ea typeface="楷体_GB2312" pitchFamily="49" charset="-122"/>
              </a:rPr>
              <a:t>的悲</a:t>
            </a:r>
          </a:p>
          <a:p>
            <a:r>
              <a:rPr lang="zh-CN" altLang="en-US" sz="2800" b="1" dirty="0">
                <a:solidFill>
                  <a:srgbClr val="000099"/>
                </a:solidFill>
                <a:ea typeface="楷体_GB2312" pitchFamily="49" charset="-122"/>
              </a:rPr>
              <a:t>惨结局</a:t>
            </a:r>
            <a:r>
              <a:rPr lang="zh-CN" altLang="en-US" sz="2800" b="1" dirty="0">
                <a:solidFill>
                  <a:srgbClr val="000099"/>
                </a:solidFill>
                <a:latin typeface="宋体" pitchFamily="2" charset="-122"/>
                <a:ea typeface="楷体_GB2312" pitchFamily="49" charset="-122"/>
              </a:rPr>
              <a:t>。</a:t>
            </a:r>
            <a:r>
              <a:rPr lang="zh-CN" altLang="en-US" sz="2800" b="1" dirty="0">
                <a:solidFill>
                  <a:srgbClr val="000099"/>
                </a:solidFill>
                <a:ea typeface="楷体_GB2312" pitchFamily="49" charset="-122"/>
              </a:rPr>
              <a:t> </a:t>
            </a:r>
          </a:p>
        </p:txBody>
      </p:sp>
      <p:sp>
        <p:nvSpPr>
          <p:cNvPr id="108551" name="Text Box 7"/>
          <p:cNvSpPr txBox="1">
            <a:spLocks noChangeArrowheads="1"/>
          </p:cNvSpPr>
          <p:nvPr/>
        </p:nvSpPr>
        <p:spPr bwMode="auto">
          <a:xfrm>
            <a:off x="5003800" y="4149725"/>
            <a:ext cx="33131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（开端、发展）</a:t>
            </a:r>
          </a:p>
        </p:txBody>
      </p:sp>
      <p:sp>
        <p:nvSpPr>
          <p:cNvPr id="108552" name="Text Box 8"/>
          <p:cNvSpPr txBox="1">
            <a:spLocks noChangeArrowheads="1"/>
          </p:cNvSpPr>
          <p:nvPr/>
        </p:nvSpPr>
        <p:spPr bwMode="auto">
          <a:xfrm>
            <a:off x="5257800" y="5943600"/>
            <a:ext cx="685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zh-CN" altLang="zh-CN"/>
          </a:p>
        </p:txBody>
      </p:sp>
      <p:sp>
        <p:nvSpPr>
          <p:cNvPr id="108553" name="Text Box 9"/>
          <p:cNvSpPr txBox="1">
            <a:spLocks noChangeArrowheads="1"/>
          </p:cNvSpPr>
          <p:nvPr/>
        </p:nvSpPr>
        <p:spPr bwMode="auto">
          <a:xfrm>
            <a:off x="5364163" y="5084763"/>
            <a:ext cx="27368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（高潮）</a:t>
            </a:r>
          </a:p>
        </p:txBody>
      </p:sp>
      <p:sp>
        <p:nvSpPr>
          <p:cNvPr id="108554" name="Text Box 10"/>
          <p:cNvSpPr txBox="1">
            <a:spLocks noChangeArrowheads="1"/>
          </p:cNvSpPr>
          <p:nvPr/>
        </p:nvSpPr>
        <p:spPr bwMode="auto">
          <a:xfrm>
            <a:off x="5364163" y="6092825"/>
            <a:ext cx="1657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（结局）</a:t>
            </a:r>
          </a:p>
        </p:txBody>
      </p:sp>
      <p:sp>
        <p:nvSpPr>
          <p:cNvPr id="108556" name="WordArt 12"/>
          <p:cNvSpPr>
            <a:spLocks noChangeArrowheads="1" noChangeShapeType="1"/>
          </p:cNvSpPr>
          <p:nvPr/>
        </p:nvSpPr>
        <p:spPr bwMode="auto">
          <a:xfrm>
            <a:off x="1692275" y="1052513"/>
            <a:ext cx="6400800" cy="360362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0"/>
                <a:gd name="adj2" fmla="val 0"/>
              </a:avLst>
            </a:prstTxWarp>
          </a:bodyPr>
          <a:lstStyle/>
          <a:p>
            <a:pPr algn="ctr"/>
            <a:r>
              <a:rPr lang="zh-CN" altLang="en-US" sz="3600" b="1" dirty="0">
                <a:ln w="9525">
                  <a:noFill/>
                  <a:round/>
                  <a:headEnd/>
                  <a:tailEnd/>
                </a:ln>
                <a:latin typeface="宋体"/>
                <a:ea typeface="宋体"/>
              </a:rPr>
              <a:t>本文的情节结构应该如何划分？</a:t>
            </a:r>
          </a:p>
        </p:txBody>
      </p:sp>
      <p:sp>
        <p:nvSpPr>
          <p:cNvPr id="108557" name="WordArt 13"/>
          <p:cNvSpPr>
            <a:spLocks noChangeArrowheads="1" noChangeShapeType="1"/>
          </p:cNvSpPr>
          <p:nvPr/>
        </p:nvSpPr>
        <p:spPr bwMode="auto">
          <a:xfrm>
            <a:off x="3563938" y="117475"/>
            <a:ext cx="2189162" cy="5937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b="1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solidFill>
                  <a:schemeClr val="tx2"/>
                </a:solidFill>
                <a:latin typeface="楷体_GB2312"/>
                <a:ea typeface="楷体_GB2312"/>
              </a:rPr>
              <a:t>整体感知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 autoUpdateAnimBg="0"/>
      <p:bldP spid="108547" grpId="0" autoUpdateAnimBg="0"/>
      <p:bldP spid="108548" grpId="0" autoUpdateAnimBg="0"/>
      <p:bldP spid="108549" grpId="0" autoUpdateAnimBg="0"/>
      <p:bldP spid="108550" grpId="0" autoUpdateAnimBg="0"/>
      <p:bldP spid="108551" grpId="0" autoUpdateAnimBg="0"/>
      <p:bldP spid="108553" grpId="0" autoUpdateAnimBg="0"/>
      <p:bldP spid="10855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type="title"/>
          </p:nvPr>
        </p:nvSpPr>
        <p:spPr>
          <a:xfrm>
            <a:off x="827584" y="0"/>
            <a:ext cx="7354888" cy="630238"/>
          </a:xfrm>
          <a:solidFill>
            <a:schemeClr val="bg1"/>
          </a:solidFill>
          <a:ln/>
        </p:spPr>
        <p:txBody>
          <a:bodyPr/>
          <a:lstStyle/>
          <a:p>
            <a:r>
              <a:rPr lang="zh-CN" altLang="en-US" b="1" i="1" u="sng" dirty="0">
                <a:solidFill>
                  <a:srgbClr val="FF3300"/>
                </a:solidFill>
              </a:rPr>
              <a:t>阅读课文第一部分（</a:t>
            </a:r>
            <a:r>
              <a:rPr lang="en-US" altLang="zh-CN" b="1" i="1" u="sng" dirty="0">
                <a:solidFill>
                  <a:srgbClr val="FF3300"/>
                </a:solidFill>
              </a:rPr>
              <a:t>1-3</a:t>
            </a:r>
            <a:r>
              <a:rPr lang="zh-CN" altLang="en-US" b="1" i="1" u="sng" dirty="0">
                <a:solidFill>
                  <a:srgbClr val="FF3300"/>
                </a:solidFill>
              </a:rPr>
              <a:t>）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96136" y="1268760"/>
            <a:ext cx="27363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华文行楷" pitchFamily="2" charset="-122"/>
                <a:ea typeface="华文行楷" pitchFamily="2" charset="-122"/>
              </a:rPr>
              <a:t>仔细分析第一部分内容，从中可以看出当时社会的哪些特点？</a:t>
            </a:r>
          </a:p>
        </p:txBody>
      </p:sp>
      <p:pic>
        <p:nvPicPr>
          <p:cNvPr id="6" name="Picture 2" descr="xianhe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90600"/>
            <a:ext cx="5220072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2492375"/>
            <a:ext cx="9144000" cy="4365625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 b="1"/>
              <a:t>。</a:t>
            </a:r>
          </a:p>
        </p:txBody>
      </p:sp>
      <p:sp>
        <p:nvSpPr>
          <p:cNvPr id="47107" name="Rectangle 3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0" y="404813"/>
            <a:ext cx="8208963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itchFamily="18" charset="0"/>
                <a:ea typeface="华文新魏" pitchFamily="2" charset="-122"/>
              </a:rPr>
              <a:t>分析第一部分：社会环境</a:t>
            </a: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250825" y="1268413"/>
            <a:ext cx="7850188" cy="180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黑体" pitchFamily="2" charset="-122"/>
              </a:rPr>
              <a:t>时间：</a:t>
            </a: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  <a:ea typeface="黑体" pitchFamily="2" charset="-122"/>
              </a:rPr>
              <a:t>地点：</a:t>
            </a:r>
          </a:p>
          <a:p>
            <a:pPr>
              <a:spcBef>
                <a:spcPct val="50000"/>
              </a:spcBef>
            </a:pPr>
            <a:endParaRPr lang="en-US" altLang="zh-CN" sz="2800" dirty="0"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250825" y="3500438"/>
            <a:ext cx="2736999" cy="3513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Arial"/>
                <a:ea typeface="黑体" pitchFamily="2" charset="-122"/>
              </a:rPr>
              <a:t>“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短衣帮</a:t>
            </a:r>
            <a:r>
              <a:rPr lang="zh-CN" altLang="en-US" sz="2800" dirty="0">
                <a:solidFill>
                  <a:srgbClr val="000000"/>
                </a:solidFill>
                <a:latin typeface="Arial"/>
                <a:ea typeface="黑体" pitchFamily="2" charset="-122"/>
              </a:rPr>
              <a:t>”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　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Arial"/>
                <a:ea typeface="黑体" pitchFamily="2" charset="-122"/>
              </a:rPr>
              <a:t>“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穿长衫的</a:t>
            </a:r>
            <a:r>
              <a:rPr lang="zh-CN" altLang="en-US" sz="2800" dirty="0">
                <a:solidFill>
                  <a:srgbClr val="000000"/>
                </a:solidFill>
                <a:latin typeface="Arial"/>
                <a:ea typeface="黑体" pitchFamily="2" charset="-122"/>
              </a:rPr>
              <a:t>”</a:t>
            </a:r>
            <a:endParaRPr lang="zh-CN" altLang="en-US" sz="2800" dirty="0">
              <a:solidFill>
                <a:srgbClr val="000000"/>
              </a:solidFill>
              <a:latin typeface="Times New Roman" pitchFamily="18" charset="0"/>
              <a:ea typeface="黑体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掌柜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endParaRPr lang="zh-CN" altLang="en-US" sz="2800" dirty="0">
              <a:solidFill>
                <a:srgbClr val="000000"/>
              </a:solidFill>
              <a:latin typeface="Times New Roman" pitchFamily="18" charset="0"/>
              <a:ea typeface="黑体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endParaRPr lang="en-US" altLang="zh-CN" sz="2800" dirty="0">
              <a:solidFill>
                <a:srgbClr val="000000"/>
              </a:solidFill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2484264" y="3573016"/>
            <a:ext cx="5048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短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长</a:t>
            </a: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4284489" y="3573016"/>
            <a:ext cx="863600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站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坐</a:t>
            </a: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3347864" y="3573016"/>
            <a:ext cx="792162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外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里</a:t>
            </a:r>
          </a:p>
        </p:txBody>
      </p:sp>
      <p:sp>
        <p:nvSpPr>
          <p:cNvPr id="47115" name="Text Box 11"/>
          <p:cNvSpPr txBox="1">
            <a:spLocks noChangeArrowheads="1"/>
          </p:cNvSpPr>
          <p:nvPr/>
        </p:nvSpPr>
        <p:spPr bwMode="auto">
          <a:xfrm>
            <a:off x="5148263" y="3861048"/>
            <a:ext cx="39957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贫富悬殊 阶级对立</a:t>
            </a:r>
          </a:p>
        </p:txBody>
      </p:sp>
      <p:sp>
        <p:nvSpPr>
          <p:cNvPr id="47116" name="AutoShape 12"/>
          <p:cNvSpPr>
            <a:spLocks/>
          </p:cNvSpPr>
          <p:nvPr/>
        </p:nvSpPr>
        <p:spPr bwMode="auto">
          <a:xfrm>
            <a:off x="4932040" y="3789040"/>
            <a:ext cx="288925" cy="936625"/>
          </a:xfrm>
          <a:prstGeom prst="rightBrace">
            <a:avLst>
              <a:gd name="adj1" fmla="val 27015"/>
              <a:gd name="adj2" fmla="val 50000"/>
            </a:avLst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7117" name="Text Box 13"/>
          <p:cNvSpPr txBox="1">
            <a:spLocks noChangeArrowheads="1"/>
          </p:cNvSpPr>
          <p:nvPr/>
        </p:nvSpPr>
        <p:spPr bwMode="auto">
          <a:xfrm>
            <a:off x="250825" y="2781300"/>
            <a:ext cx="14414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zh-CN" altLang="en-US" sz="3200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人物</a:t>
            </a:r>
            <a:endParaRPr lang="zh-CN" altLang="en-US" sz="3200"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47121" name="Text Box 17"/>
          <p:cNvSpPr txBox="1">
            <a:spLocks noChangeArrowheads="1"/>
          </p:cNvSpPr>
          <p:nvPr/>
        </p:nvSpPr>
        <p:spPr bwMode="auto">
          <a:xfrm>
            <a:off x="1547813" y="5013325"/>
            <a:ext cx="705643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对长衫客：极力逢迎，恭敬侍候  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对短衣帮：不讲情义，恣意剥削</a:t>
            </a:r>
          </a:p>
        </p:txBody>
      </p:sp>
      <p:sp>
        <p:nvSpPr>
          <p:cNvPr id="15" name="矩形 14"/>
          <p:cNvSpPr/>
          <p:nvPr/>
        </p:nvSpPr>
        <p:spPr>
          <a:xfrm>
            <a:off x="1259632" y="1268760"/>
            <a:ext cx="5886400" cy="1172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68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清朝末年</a:t>
            </a:r>
            <a:r>
              <a:rPr lang="zh-CN" altLang="en-US" sz="2800" dirty="0">
                <a:solidFill>
                  <a:srgbClr val="000000"/>
                </a:solidFill>
                <a:ea typeface="黑体" pitchFamily="2" charset="-122"/>
              </a:rPr>
              <a:t>“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这是</a:t>
            </a:r>
            <a:r>
              <a:rPr lang="zh-CN" altLang="en-US" sz="2800" u="sng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二十多年前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的事</a:t>
            </a:r>
            <a:r>
              <a:rPr lang="zh-CN" altLang="en-US" sz="2800" dirty="0">
                <a:solidFill>
                  <a:srgbClr val="000000"/>
                </a:solidFill>
                <a:ea typeface="黑体" pitchFamily="2" charset="-122"/>
              </a:rPr>
              <a:t>”</a:t>
            </a:r>
            <a:endParaRPr lang="en-US" altLang="zh-CN" sz="2800" dirty="0">
              <a:solidFill>
                <a:srgbClr val="000000"/>
              </a:solidFill>
              <a:ea typeface="黑体" pitchFamily="2" charset="-122"/>
            </a:endParaRPr>
          </a:p>
          <a:p>
            <a:pPr lvl="0">
              <a:spcBef>
                <a:spcPts val="168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</a:rPr>
              <a:t>咸亨酒店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 build="p"/>
      <p:bldP spid="47111" grpId="0" build="p"/>
      <p:bldP spid="47112" grpId="0" build="p"/>
      <p:bldP spid="47113" grpId="0" build="p"/>
      <p:bldP spid="47114" grpId="0" build="p"/>
      <p:bldP spid="47115" grpId="0"/>
      <p:bldP spid="47116" grpId="0" animBg="1"/>
      <p:bldP spid="47117" grpId="0"/>
      <p:bldP spid="471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323528" y="620688"/>
            <a:ext cx="8352928" cy="4031873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kumimoji="1" lang="zh-CN" altLang="en-US" sz="3200" b="1" dirty="0">
                <a:latin typeface="Times New Roman" pitchFamily="18" charset="0"/>
                <a:ea typeface="楷体_GB2312" pitchFamily="49" charset="-122"/>
              </a:rPr>
              <a:t>作者描写社会环境：</a:t>
            </a:r>
          </a:p>
          <a:p>
            <a:pPr algn="just"/>
            <a:r>
              <a:rPr kumimoji="1" lang="zh-CN" altLang="en-US" sz="3200" b="1" dirty="0">
                <a:latin typeface="Times New Roman" pitchFamily="18" charset="0"/>
                <a:ea typeface="楷体_GB2312" pitchFamily="49" charset="-122"/>
              </a:rPr>
              <a:t>Ａ、把“短衣帮”与“穿长衫”的喝酒形象作对比，突出了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贫富悬殊、等级森严</a:t>
            </a:r>
            <a:r>
              <a:rPr kumimoji="1" lang="zh-CN" altLang="en-US" sz="3200" b="1" dirty="0">
                <a:latin typeface="Times New Roman" pitchFamily="18" charset="0"/>
                <a:ea typeface="楷体_GB2312" pitchFamily="49" charset="-122"/>
              </a:rPr>
              <a:t>的社会现实。</a:t>
            </a:r>
          </a:p>
          <a:p>
            <a:pPr algn="just"/>
            <a:r>
              <a:rPr kumimoji="1" lang="zh-CN" altLang="en-US" sz="3200" b="1" dirty="0">
                <a:latin typeface="Times New Roman" pitchFamily="18" charset="0"/>
                <a:ea typeface="楷体_GB2312" pitchFamily="49" charset="-122"/>
              </a:rPr>
              <a:t>Ｂ、从“我”职务的变换，可以窥见掌柜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冷酷势利</a:t>
            </a:r>
            <a:r>
              <a:rPr kumimoji="1" lang="zh-CN" altLang="en-US" sz="3200" b="1" dirty="0">
                <a:latin typeface="Times New Roman" pitchFamily="18" charset="0"/>
                <a:ea typeface="楷体_GB2312" pitchFamily="49" charset="-122"/>
              </a:rPr>
              <a:t>的一面。</a:t>
            </a:r>
          </a:p>
          <a:p>
            <a:pPr algn="just"/>
            <a:r>
              <a:rPr kumimoji="1" lang="zh-CN" altLang="en-US" sz="3200" b="1" dirty="0">
                <a:latin typeface="Times New Roman" pitchFamily="18" charset="0"/>
                <a:ea typeface="楷体_GB2312" pitchFamily="49" charset="-122"/>
              </a:rPr>
              <a:t>Ｃ、掌柜是一副凶脸孔，主顾也没有什么好声气：冷酷的酒店氛围，以小见大，更见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世态炎凉。</a:t>
            </a:r>
            <a:endParaRPr kumimoji="1" lang="zh-CN" altLang="en-US" sz="3200" b="1" dirty="0">
              <a:latin typeface="Times New Roman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404813"/>
            <a:ext cx="82296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en-US" altLang="zh-CN" sz="4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sz="4400" b="1" dirty="0">
                <a:solidFill>
                  <a:srgbClr val="FF0066"/>
                </a:solidFill>
                <a:ea typeface="隶书" pitchFamily="49" charset="-122"/>
              </a:rPr>
              <a:t>      </a:t>
            </a:r>
            <a:r>
              <a:rPr lang="zh-CN" altLang="en-US" sz="4400" b="1" dirty="0">
                <a:solidFill>
                  <a:srgbClr val="FF0066"/>
                </a:solidFill>
                <a:ea typeface="隶书" pitchFamily="49" charset="-122"/>
              </a:rPr>
              <a:t>咸亨酒店</a:t>
            </a:r>
            <a:r>
              <a:rPr lang="zh-CN" altLang="en-US" sz="4400" b="1" dirty="0">
                <a:ea typeface="隶书" pitchFamily="49" charset="-122"/>
              </a:rPr>
              <a:t>是鲁镇的</a:t>
            </a:r>
            <a:r>
              <a:rPr lang="zh-CN" altLang="en-US" sz="4400" b="1" dirty="0">
                <a:solidFill>
                  <a:srgbClr val="FF0066"/>
                </a:solidFill>
                <a:ea typeface="隶书" pitchFamily="49" charset="-122"/>
              </a:rPr>
              <a:t>缩影</a:t>
            </a:r>
            <a:r>
              <a:rPr lang="zh-CN" altLang="en-US" sz="4400" b="1" dirty="0">
                <a:ea typeface="隶书" pitchFamily="49" charset="-122"/>
              </a:rPr>
              <a:t>，是半封建半殖民地社会的缩影，课文一开始就交代了故事发生的</a:t>
            </a:r>
            <a:r>
              <a:rPr lang="zh-CN" altLang="en-US" sz="4400" b="1" dirty="0">
                <a:solidFill>
                  <a:srgbClr val="FF0066"/>
                </a:solidFill>
                <a:ea typeface="隶书" pitchFamily="49" charset="-122"/>
              </a:rPr>
              <a:t>社会背景</a:t>
            </a:r>
            <a:r>
              <a:rPr lang="zh-CN" altLang="en-US" sz="4400" b="1" dirty="0">
                <a:ea typeface="隶书" pitchFamily="49" charset="-122"/>
              </a:rPr>
              <a:t>，为主人公的出场及性格命运的展开作好了</a:t>
            </a:r>
            <a:r>
              <a:rPr lang="zh-CN" altLang="en-US" sz="4400" b="1" dirty="0">
                <a:solidFill>
                  <a:srgbClr val="FF0066"/>
                </a:solidFill>
                <a:ea typeface="隶书" pitchFamily="49" charset="-122"/>
              </a:rPr>
              <a:t>铺垫</a:t>
            </a:r>
            <a:r>
              <a:rPr lang="zh-CN" altLang="en-US" sz="4400" b="1" dirty="0">
                <a:ea typeface="隶书" pitchFamily="49" charset="-122"/>
              </a:rPr>
              <a:t>。</a:t>
            </a:r>
            <a:endParaRPr lang="zh-CN" altLang="en-US" sz="4400" b="1" dirty="0"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76250"/>
            <a:ext cx="8064500" cy="649288"/>
          </a:xfrm>
          <a:solidFill>
            <a:schemeClr val="bg1"/>
          </a:solidFill>
        </p:spPr>
        <p:txBody>
          <a:bodyPr/>
          <a:lstStyle/>
          <a:p>
            <a:r>
              <a:rPr lang="zh-CN" altLang="en-US" sz="5400" u="sng" dirty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</a:rPr>
              <a:t>分析第二部分（</a:t>
            </a:r>
            <a:r>
              <a:rPr lang="en-US" altLang="zh-CN" sz="5400" u="sng" dirty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</a:rPr>
              <a:t>4-9</a:t>
            </a:r>
            <a:r>
              <a:rPr lang="zh-CN" altLang="en-US" sz="5400" u="sng" dirty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</a:rPr>
              <a:t>）</a:t>
            </a:r>
          </a:p>
        </p:txBody>
      </p:sp>
      <p:sp>
        <p:nvSpPr>
          <p:cNvPr id="7" name="云形标注 6"/>
          <p:cNvSpPr/>
          <p:nvPr/>
        </p:nvSpPr>
        <p:spPr bwMode="auto">
          <a:xfrm>
            <a:off x="4860032" y="836712"/>
            <a:ext cx="4283968" cy="2304256"/>
          </a:xfrm>
          <a:prstGeom prst="cloudCallout">
            <a:avLst>
              <a:gd name="adj1" fmla="val -79885"/>
              <a:gd name="adj2" fmla="val 34598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楷体_GB2312" pitchFamily="49" charset="-122"/>
                <a:ea typeface="楷体_GB2312" pitchFamily="49" charset="-122"/>
              </a:rPr>
              <a:t>归纳概括本部分写</a:t>
            </a:r>
            <a:endParaRPr kumimoji="0" lang="en-US" altLang="zh-CN" sz="3200" b="1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楷体_GB2312" pitchFamily="49" charset="-122"/>
              <a:ea typeface="楷体_GB2312" pitchFamily="49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楷体_GB2312" pitchFamily="49" charset="-122"/>
                <a:ea typeface="楷体_GB2312" pitchFamily="49" charset="-122"/>
              </a:rPr>
              <a:t>了孔乙己的哪几个</a:t>
            </a:r>
            <a:endParaRPr kumimoji="0" lang="en-US" altLang="zh-CN" sz="3200" b="1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楷体_GB2312" pitchFamily="49" charset="-122"/>
              <a:ea typeface="楷体_GB2312" pitchFamily="49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楷体_GB2312" pitchFamily="49" charset="-122"/>
                <a:ea typeface="楷体_GB2312" pitchFamily="49" charset="-122"/>
              </a:rPr>
              <a:t>生活片段？</a:t>
            </a:r>
          </a:p>
        </p:txBody>
      </p:sp>
      <p:pic>
        <p:nvPicPr>
          <p:cNvPr id="9" name="Picture 3" descr="ksyiji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43775" y="4149725"/>
            <a:ext cx="1800225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3528" y="2780928"/>
            <a:ext cx="5715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被人取笑偷东西。（第</a:t>
            </a:r>
            <a:r>
              <a:rPr kumimoji="1"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23528" y="3466728"/>
            <a:ext cx="6705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被人讥笑考不中秀才。（第</a:t>
            </a:r>
            <a:r>
              <a:rPr kumimoji="1"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6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  <a:b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</a:br>
            <a:endParaRPr kumimoji="1"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323528" y="4149080"/>
            <a:ext cx="48974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教小伙计写字。（第</a:t>
            </a:r>
            <a:r>
              <a:rPr kumimoji="1"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7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323528" y="4762128"/>
            <a:ext cx="6019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给孩子们吃茴香豆。（第</a:t>
            </a:r>
            <a:r>
              <a:rPr kumimoji="1" lang="en-US" altLang="zh-CN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8</a:t>
            </a:r>
            <a:r>
              <a:rPr kumimoji="1" lang="zh-CN" altLang="en-US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</a:p>
          <a:p>
            <a:endParaRPr lang="en-US" altLang="zh-CN" sz="32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" name="AutoShape 10"/>
          <p:cNvSpPr>
            <a:spLocks/>
          </p:cNvSpPr>
          <p:nvPr/>
        </p:nvSpPr>
        <p:spPr bwMode="auto">
          <a:xfrm>
            <a:off x="6190928" y="2857128"/>
            <a:ext cx="381000" cy="2300064"/>
          </a:xfrm>
          <a:prstGeom prst="rightBrace">
            <a:avLst>
              <a:gd name="adj1" fmla="val 6666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" name="WordArt 11"/>
          <p:cNvSpPr>
            <a:spLocks noChangeArrowheads="1" noChangeShapeType="1" noTextEdit="1"/>
          </p:cNvSpPr>
          <p:nvPr/>
        </p:nvSpPr>
        <p:spPr bwMode="auto">
          <a:xfrm>
            <a:off x="6732240" y="3933056"/>
            <a:ext cx="18669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正面描写</a:t>
            </a:r>
          </a:p>
        </p:txBody>
      </p:sp>
      <p:sp>
        <p:nvSpPr>
          <p:cNvPr id="17" name="矩形 16"/>
          <p:cNvSpPr/>
          <p:nvPr/>
        </p:nvSpPr>
        <p:spPr>
          <a:xfrm>
            <a:off x="323528" y="5589240"/>
            <a:ext cx="65165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b="1" dirty="0">
                <a:ea typeface="华文行楷" pitchFamily="2" charset="-122"/>
              </a:rPr>
              <a:t>—</a:t>
            </a:r>
            <a:r>
              <a:rPr kumimoji="1" lang="zh-CN" altLang="en-US" sz="32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插叙</a:t>
            </a:r>
            <a:r>
              <a:rPr kumimoji="1" lang="zh-CN" altLang="en-US" sz="3200" b="1" dirty="0">
                <a:ea typeface="华文行楷" pitchFamily="2" charset="-122"/>
              </a:rPr>
              <a:t>“</a:t>
            </a:r>
            <a:r>
              <a:rPr kumimoji="1" lang="zh-CN" altLang="en-US" sz="3200" b="1" dirty="0">
                <a:latin typeface="华文行楷" pitchFamily="2" charset="-122"/>
                <a:ea typeface="华文行楷" pitchFamily="2" charset="-122"/>
              </a:rPr>
              <a:t>读过书</a:t>
            </a:r>
            <a:r>
              <a:rPr kumimoji="1" lang="zh-CN" altLang="en-US" sz="3200" b="1" dirty="0">
                <a:ea typeface="华文行楷" pitchFamily="2" charset="-122"/>
              </a:rPr>
              <a:t>”</a:t>
            </a:r>
            <a:r>
              <a:rPr kumimoji="1" lang="zh-CN" altLang="en-US" sz="3200" b="1" dirty="0">
                <a:latin typeface="华文行楷" pitchFamily="2" charset="-122"/>
                <a:ea typeface="华文行楷" pitchFamily="2" charset="-122"/>
              </a:rPr>
              <a:t>的经历（第</a:t>
            </a:r>
            <a:r>
              <a:rPr kumimoji="1" lang="en-US" altLang="zh-CN" sz="3200" b="1" dirty="0">
                <a:latin typeface="华文行楷" pitchFamily="2" charset="-122"/>
                <a:ea typeface="华文行楷" pitchFamily="2" charset="-122"/>
              </a:rPr>
              <a:t>5</a:t>
            </a:r>
            <a:r>
              <a:rPr kumimoji="1" lang="zh-CN" altLang="en-US" sz="3200" b="1" dirty="0">
                <a:latin typeface="华文行楷" pitchFamily="2" charset="-122"/>
                <a:ea typeface="华文行楷" pitchFamily="2" charset="-122"/>
              </a:rPr>
              <a:t>段）</a:t>
            </a:r>
            <a:endParaRPr lang="zh-CN" alt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851920" y="6309320"/>
            <a:ext cx="2196000" cy="4320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侧面描写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/>
      <p:bldP spid="12" grpId="0"/>
      <p:bldP spid="13" grpId="0"/>
      <p:bldP spid="15" grpId="0" animBg="1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0243" name="Rectangle 3" descr="孔乙己05"/>
          <p:cNvSpPr>
            <a:spLocks noGrp="1" noChangeAspect="1" noChangeArrowheads="1"/>
          </p:cNvSpPr>
          <p:nvPr isPhoto="1"/>
        </p:nvSpPr>
        <p:spPr bwMode="auto">
          <a:xfrm>
            <a:off x="73025" y="457200"/>
            <a:ext cx="4176713" cy="50292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57200" y="914400"/>
            <a:ext cx="3994150" cy="98425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  <a:ea typeface="华文新魏" pitchFamily="2" charset="-122"/>
              </a:rPr>
              <a:t>孔乙己是站着喝酒而穿长衫的唯一的人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800600" y="228600"/>
            <a:ext cx="4067175" cy="1471613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kumimoji="1" lang="zh-CN" altLang="en-US" sz="2400" dirty="0">
                <a:latin typeface="华文新魏" pitchFamily="2" charset="-122"/>
                <a:ea typeface="华文新魏" pitchFamily="2" charset="-122"/>
              </a:rPr>
              <a:t>　</a:t>
            </a:r>
            <a:r>
              <a:rPr kumimoji="1" lang="zh-CN" altLang="en-US" sz="2400" b="1" dirty="0">
                <a:latin typeface="华文新魏" pitchFamily="2" charset="-122"/>
                <a:ea typeface="华文新魏" pitchFamily="2" charset="-122"/>
              </a:rPr>
              <a:t>　</a:t>
            </a:r>
            <a:r>
              <a:rPr kumimoji="1" lang="zh-CN" altLang="en-US" sz="2400" dirty="0">
                <a:solidFill>
                  <a:srgbClr val="FF3300"/>
                </a:solidFill>
                <a:latin typeface="华文琥珀" pitchFamily="2" charset="-122"/>
                <a:ea typeface="华文琥珀" pitchFamily="2" charset="-122"/>
              </a:rPr>
              <a:t>“站着喝酒”</a:t>
            </a:r>
            <a:r>
              <a:rPr kumimoji="1" lang="zh-CN" altLang="en-US" sz="2400" dirty="0">
                <a:latin typeface="华文琥珀" pitchFamily="2" charset="-122"/>
                <a:ea typeface="华文琥珀" pitchFamily="2" charset="-122"/>
              </a:rPr>
              <a:t>表明他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kumimoji="1" lang="zh-CN" altLang="en-US" sz="2400" b="1" dirty="0"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kumimoji="1" lang="en-US" altLang="zh-CN" sz="24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4572000" y="2132856"/>
            <a:ext cx="4572000" cy="1581150"/>
          </a:xfrm>
          <a:prstGeom prst="rect">
            <a:avLst/>
          </a:prstGeom>
          <a:noFill/>
          <a:ln w="28575" algn="ctr">
            <a:solidFill>
              <a:srgbClr val="0000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dirty="0">
                <a:solidFill>
                  <a:srgbClr val="FF3300"/>
                </a:solidFill>
                <a:latin typeface="黑体" pitchFamily="2" charset="-122"/>
                <a:ea typeface="华文新魏" pitchFamily="2" charset="-122"/>
              </a:rPr>
              <a:t>　</a:t>
            </a:r>
            <a:r>
              <a:rPr kumimoji="1" lang="zh-CN" altLang="en-US" sz="2400" dirty="0">
                <a:solidFill>
                  <a:srgbClr val="FF3300"/>
                </a:solidFill>
                <a:latin typeface="华文琥珀" pitchFamily="2" charset="-122"/>
                <a:ea typeface="华文琥珀" pitchFamily="2" charset="-122"/>
              </a:rPr>
              <a:t>“穿长衫”</a:t>
            </a:r>
            <a:r>
              <a:rPr kumimoji="1" lang="zh-CN" altLang="en-US" sz="2400" dirty="0">
                <a:latin typeface="华文琥珀" pitchFamily="2" charset="-122"/>
                <a:ea typeface="华文琥珀" pitchFamily="2" charset="-122"/>
              </a:rPr>
              <a:t>则含蓄地说明他</a:t>
            </a:r>
          </a:p>
          <a:p>
            <a:pPr>
              <a:spcBef>
                <a:spcPct val="50000"/>
              </a:spcBef>
            </a:pPr>
            <a:endParaRPr kumimoji="1" lang="zh-CN" altLang="en-US" sz="2400" b="1" dirty="0">
              <a:latin typeface="黑体" pitchFamily="2" charset="-122"/>
              <a:ea typeface="华文新魏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400" dirty="0">
                <a:latin typeface="楷体_GB2312" pitchFamily="49" charset="-122"/>
                <a:ea typeface="华文新魏" pitchFamily="2" charset="-122"/>
              </a:rPr>
              <a:t>　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4495800" y="3810000"/>
            <a:ext cx="4648200" cy="1581150"/>
          </a:xfrm>
          <a:prstGeom prst="rect">
            <a:avLst/>
          </a:prstGeom>
          <a:noFill/>
          <a:ln w="28575" algn="ctr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dirty="0">
                <a:latin typeface="楷体_GB2312" pitchFamily="49" charset="-122"/>
                <a:ea typeface="华文新魏" pitchFamily="2" charset="-122"/>
              </a:rPr>
              <a:t>　</a:t>
            </a:r>
            <a:r>
              <a:rPr kumimoji="1" lang="zh-CN" altLang="en-US" sz="2400" dirty="0">
                <a:latin typeface="华文琥珀" pitchFamily="2" charset="-122"/>
                <a:ea typeface="华文琥珀" pitchFamily="2" charset="-122"/>
              </a:rPr>
              <a:t>“</a:t>
            </a:r>
            <a:r>
              <a:rPr kumimoji="1" lang="zh-CN" altLang="en-US" sz="2400" dirty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唯一</a:t>
            </a:r>
            <a:r>
              <a:rPr kumimoji="1" lang="zh-CN" altLang="en-US" sz="2400" dirty="0">
                <a:latin typeface="华文琥珀" pitchFamily="2" charset="-122"/>
                <a:ea typeface="华文琥珀" pitchFamily="2" charset="-122"/>
              </a:rPr>
              <a:t>”说明</a:t>
            </a:r>
          </a:p>
          <a:p>
            <a:pPr>
              <a:spcBef>
                <a:spcPct val="50000"/>
              </a:spcBef>
            </a:pPr>
            <a:endParaRPr kumimoji="1" lang="zh-CN" altLang="en-US" sz="2400" b="1" dirty="0">
              <a:latin typeface="楷体_GB2312" pitchFamily="49" charset="-122"/>
              <a:ea typeface="华文新魏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400" dirty="0">
                <a:latin typeface="楷体_GB2312" pitchFamily="49" charset="-122"/>
                <a:ea typeface="华文新魏" pitchFamily="2" charset="-122"/>
              </a:rPr>
              <a:t>　</a:t>
            </a:r>
            <a:endParaRPr kumimoji="1" lang="zh-CN" altLang="en-US" sz="2400" b="1" dirty="0">
              <a:latin typeface="楷体_GB2312" pitchFamily="49" charset="-122"/>
              <a:ea typeface="华文新魏" pitchFamily="2" charset="-122"/>
            </a:endParaRP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4724400" y="685800"/>
            <a:ext cx="41783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en-US" altLang="zh-CN" b="1"/>
              <a:t>     </a:t>
            </a:r>
            <a:r>
              <a:rPr kumimoji="1" lang="zh-CN" altLang="en-US" sz="2400" b="1">
                <a:solidFill>
                  <a:srgbClr val="FF0066"/>
                </a:solidFill>
              </a:rPr>
              <a:t>生活贫困</a:t>
            </a:r>
            <a:r>
              <a:rPr kumimoji="1" lang="zh-CN" altLang="en-US" sz="2400" b="1"/>
              <a:t>，经济地位和社会</a:t>
            </a:r>
          </a:p>
          <a:p>
            <a:r>
              <a:rPr kumimoji="1" lang="zh-CN" altLang="en-US" sz="2400" b="1"/>
              <a:t>地位都和“短衣帮”一样。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4519612" y="2564904"/>
            <a:ext cx="46243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2400" b="1" dirty="0">
                <a:solidFill>
                  <a:srgbClr val="FF0066"/>
                </a:solidFill>
              </a:rPr>
              <a:t>硬摆“读书人”的架子，要面子</a:t>
            </a:r>
            <a:r>
              <a:rPr kumimoji="1" lang="en-US" altLang="zh-CN" sz="2400" b="1" dirty="0">
                <a:solidFill>
                  <a:srgbClr val="FF0066"/>
                </a:solidFill>
              </a:rPr>
              <a:t>.</a:t>
            </a:r>
          </a:p>
          <a:p>
            <a:r>
              <a:rPr kumimoji="1" lang="zh-CN" altLang="en-US" sz="2400" b="1" dirty="0"/>
              <a:t>思想上羡慕上层阶级，轻视劳</a:t>
            </a:r>
          </a:p>
          <a:p>
            <a:r>
              <a:rPr kumimoji="1" lang="zh-CN" altLang="en-US" sz="2400" b="1" dirty="0"/>
              <a:t>动人民，不愿与“短衣帮”为伍</a:t>
            </a:r>
            <a:r>
              <a:rPr kumimoji="1" lang="zh-CN" altLang="en-US" b="1" dirty="0"/>
              <a:t>。</a:t>
            </a:r>
            <a:r>
              <a:rPr kumimoji="1" lang="zh-CN" altLang="en-US" dirty="0"/>
              <a:t>　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4648200" y="4267200"/>
            <a:ext cx="41132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2800" b="1"/>
              <a:t>他和酒店的上层和下层人</a:t>
            </a:r>
          </a:p>
          <a:p>
            <a:r>
              <a:rPr kumimoji="1" lang="zh-CN" altLang="en-US" sz="2800" b="1"/>
              <a:t>都有距离，</a:t>
            </a:r>
            <a:r>
              <a:rPr kumimoji="1" lang="zh-CN" altLang="en-US" sz="2800" b="1">
                <a:solidFill>
                  <a:srgbClr val="FF0066"/>
                </a:solidFill>
              </a:rPr>
              <a:t>身份很特殊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/>
              <a:t>     </a:t>
            </a:r>
            <a:r>
              <a:rPr kumimoji="1" lang="zh-CN" altLang="en-US" sz="2800" b="1"/>
              <a:t>刻画了他与众不同的特殊身份和性格特征，预示了他的</a:t>
            </a:r>
            <a:r>
              <a:rPr kumimoji="1" lang="zh-CN" altLang="en-US" sz="2800" b="1">
                <a:solidFill>
                  <a:srgbClr val="FF0066"/>
                </a:solidFill>
              </a:rPr>
              <a:t>悲剧命运</a:t>
            </a:r>
            <a:r>
              <a:rPr kumimoji="1" lang="zh-CN" altLang="en-US" sz="2800" b="1"/>
              <a:t>。他喝酒方式和衣着的</a:t>
            </a:r>
            <a:r>
              <a:rPr kumimoji="1" lang="zh-CN" altLang="en-US" sz="2800" b="1">
                <a:solidFill>
                  <a:srgbClr val="FF0066"/>
                </a:solidFill>
              </a:rPr>
              <a:t>矛盾</a:t>
            </a:r>
            <a:r>
              <a:rPr kumimoji="1" lang="zh-CN" altLang="en-US" sz="2800" b="1"/>
              <a:t>，正反映了他</a:t>
            </a:r>
            <a:r>
              <a:rPr kumimoji="1" lang="zh-CN" altLang="en-US" sz="2800" b="1">
                <a:solidFill>
                  <a:srgbClr val="FF0066"/>
                </a:solidFill>
              </a:rPr>
              <a:t>经济地位和思想意识的矛盾</a:t>
            </a:r>
            <a:r>
              <a:rPr kumimoji="1" lang="en-US" altLang="zh-CN" sz="2800" b="1"/>
              <a:t>.</a:t>
            </a:r>
          </a:p>
          <a:p>
            <a:endParaRPr lang="en-US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/>
      <p:bldP spid="17417" grpId="0"/>
      <p:bldP spid="17418" grpId="0"/>
      <p:bldP spid="174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5976938" y="4437063"/>
            <a:ext cx="3167062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6000" b="1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孔乙己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412875"/>
            <a:ext cx="58674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zh-CN" sz="4000" b="1" dirty="0">
                <a:latin typeface="黑体" pitchFamily="2" charset="-122"/>
                <a:ea typeface="黑体" pitchFamily="2" charset="-122"/>
              </a:rPr>
              <a:t> </a:t>
            </a:r>
            <a:r>
              <a:rPr lang="en-US" altLang="zh-CN" sz="4000" b="1" dirty="0">
                <a:ea typeface="黑体" pitchFamily="2" charset="-122"/>
              </a:rPr>
              <a:t>“</a:t>
            </a:r>
            <a:r>
              <a:rPr lang="zh-CN" altLang="en-US" sz="4000" b="1" dirty="0">
                <a:latin typeface="黑体" pitchFamily="2" charset="-122"/>
                <a:ea typeface="黑体" pitchFamily="2" charset="-122"/>
              </a:rPr>
              <a:t>他身材很高大</a:t>
            </a:r>
            <a:r>
              <a:rPr lang="zh-CN" altLang="en-US" sz="4000" b="1" dirty="0">
                <a:ea typeface="黑体" pitchFamily="2" charset="-122"/>
              </a:rPr>
              <a:t>”</a:t>
            </a:r>
            <a:r>
              <a:rPr lang="zh-CN" altLang="en-US" sz="4000" b="1" dirty="0">
                <a:latin typeface="黑体" pitchFamily="2" charset="-122"/>
                <a:ea typeface="黑体" pitchFamily="2" charset="-122"/>
              </a:rPr>
              <a:t>，却又</a:t>
            </a:r>
            <a:r>
              <a:rPr lang="zh-CN" altLang="en-US" sz="4000" b="1" dirty="0">
                <a:ea typeface="黑体" pitchFamily="2" charset="-122"/>
              </a:rPr>
              <a:t>“</a:t>
            </a:r>
            <a:r>
              <a:rPr lang="zh-CN" altLang="en-US" sz="4000" b="1" dirty="0">
                <a:latin typeface="黑体" pitchFamily="2" charset="-122"/>
                <a:ea typeface="黑体" pitchFamily="2" charset="-122"/>
              </a:rPr>
              <a:t>青白脸色</a:t>
            </a:r>
            <a:r>
              <a:rPr lang="zh-CN" altLang="en-US" sz="4000" b="1" dirty="0">
                <a:ea typeface="黑体" pitchFamily="2" charset="-122"/>
              </a:rPr>
              <a:t>”</a:t>
            </a:r>
            <a:endParaRPr lang="zh-CN" altLang="en-US" sz="4000" b="1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zh-CN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有劳动能力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营养不良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zh-CN" altLang="en-US" sz="4000" b="1" dirty="0">
                <a:latin typeface="黑体" pitchFamily="2" charset="-122"/>
                <a:ea typeface="黑体" pitchFamily="2" charset="-122"/>
              </a:rPr>
              <a:t>脸上</a:t>
            </a:r>
            <a:r>
              <a:rPr lang="zh-CN" altLang="en-US" sz="4000" b="1" dirty="0">
                <a:ea typeface="黑体" pitchFamily="2" charset="-122"/>
              </a:rPr>
              <a:t>“</a:t>
            </a:r>
            <a:r>
              <a:rPr lang="zh-CN" altLang="en-US" sz="4000" b="1" dirty="0">
                <a:latin typeface="黑体" pitchFamily="2" charset="-122"/>
                <a:ea typeface="黑体" pitchFamily="2" charset="-122"/>
              </a:rPr>
              <a:t>时常夹些伤痕</a:t>
            </a:r>
            <a:r>
              <a:rPr lang="zh-CN" altLang="en-US" sz="4000" b="1" dirty="0">
                <a:ea typeface="黑体" pitchFamily="2" charset="-122"/>
              </a:rPr>
              <a:t>”</a:t>
            </a:r>
            <a:endParaRPr lang="zh-CN" altLang="en-US" sz="4000" b="1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zh-CN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是因为他穷困而偶然偷点东西，结果被</a:t>
            </a:r>
            <a:r>
              <a:rPr lang="zh-CN" altLang="en-US" sz="40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打伤，</a:t>
            </a: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这也是他走向没落的重要标志。</a:t>
            </a:r>
          </a:p>
        </p:txBody>
      </p:sp>
      <p:pic>
        <p:nvPicPr>
          <p:cNvPr id="68612" name="Picture 4" descr="luxun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11850" y="0"/>
            <a:ext cx="3232150" cy="443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Text Box 6"/>
          <p:cNvSpPr txBox="1">
            <a:spLocks noChangeArrowheads="1"/>
          </p:cNvSpPr>
          <p:nvPr/>
        </p:nvSpPr>
        <p:spPr bwMode="auto">
          <a:xfrm>
            <a:off x="251520" y="332656"/>
            <a:ext cx="525658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</a:rPr>
              <a:t>孔乙己其人</a:t>
            </a:r>
            <a:r>
              <a:rPr lang="en-US" altLang="zh-CN" sz="3200" b="1" dirty="0">
                <a:solidFill>
                  <a:schemeClr val="accent2"/>
                </a:solidFill>
              </a:rPr>
              <a:t>——</a:t>
            </a:r>
            <a:r>
              <a:rPr lang="zh-CN" altLang="en-US" sz="3200" b="1" dirty="0">
                <a:solidFill>
                  <a:schemeClr val="accent2"/>
                </a:solidFill>
              </a:rPr>
              <a:t>衣着外貌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620713"/>
            <a:ext cx="8351838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zh-CN" sz="4000" b="1" dirty="0">
                <a:ea typeface="黑体" pitchFamily="2" charset="-122"/>
              </a:rPr>
              <a:t>“</a:t>
            </a:r>
            <a:r>
              <a:rPr lang="zh-CN" altLang="en-US" sz="4000" b="1" dirty="0">
                <a:latin typeface="黑体" pitchFamily="2" charset="-122"/>
                <a:ea typeface="黑体" pitchFamily="2" charset="-122"/>
              </a:rPr>
              <a:t>一部乱蓬蓬的花白胡子</a:t>
            </a:r>
            <a:r>
              <a:rPr lang="zh-CN" altLang="en-US" sz="4000" b="1" dirty="0">
                <a:ea typeface="黑体" pitchFamily="2" charset="-122"/>
              </a:rPr>
              <a:t>”</a:t>
            </a:r>
            <a:endParaRPr lang="zh-CN" altLang="en-US" sz="4000" b="1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zh-CN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既表明他已是</a:t>
            </a:r>
            <a:r>
              <a:rPr lang="en-US" altLang="zh-CN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50</a:t>
            </a: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开外的</a:t>
            </a:r>
            <a:r>
              <a:rPr lang="zh-CN" altLang="en-US" sz="40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年龄，</a:t>
            </a: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又表明他</a:t>
            </a:r>
            <a:r>
              <a:rPr lang="zh-CN" altLang="en-US" sz="40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精神颓唐</a:t>
            </a:r>
            <a:r>
              <a:rPr lang="zh-CN" altLang="en-US" sz="40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zh-CN" altLang="en-US" sz="4000" b="1" dirty="0">
                <a:latin typeface="黑体" pitchFamily="2" charset="-122"/>
                <a:ea typeface="黑体" pitchFamily="2" charset="-122"/>
              </a:rPr>
              <a:t>他那件长衫</a:t>
            </a:r>
            <a:r>
              <a:rPr lang="zh-CN" altLang="en-US" sz="4000" b="1" dirty="0">
                <a:ea typeface="黑体" pitchFamily="2" charset="-122"/>
              </a:rPr>
              <a:t>“</a:t>
            </a:r>
            <a:r>
              <a:rPr lang="zh-CN" altLang="en-US" sz="4000" b="1" dirty="0">
                <a:latin typeface="黑体" pitchFamily="2" charset="-122"/>
                <a:ea typeface="黑体" pitchFamily="2" charset="-122"/>
              </a:rPr>
              <a:t>又脏又破，似乎十多年没有补，也没有洗</a:t>
            </a:r>
            <a:r>
              <a:rPr lang="zh-CN" altLang="en-US" sz="4000" b="1" dirty="0">
                <a:ea typeface="黑体" pitchFamily="2" charset="-122"/>
              </a:rPr>
              <a:t>”</a:t>
            </a:r>
            <a:endParaRPr lang="zh-CN" altLang="en-US" sz="4000" b="1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zh-CN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说明他</a:t>
            </a:r>
            <a:r>
              <a:rPr lang="zh-CN" altLang="en-US" sz="40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穷酸潦倒、好吃懒做</a:t>
            </a: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的经济状况和性格特征。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zh-CN" altLang="en-US" sz="4000" b="1" dirty="0">
                <a:latin typeface="黑体" pitchFamily="2" charset="-122"/>
                <a:ea typeface="黑体" pitchFamily="2" charset="-122"/>
              </a:rPr>
              <a:t>在科举制度的毒害下，孔乙己的精神状态已经到了十分迂腐麻木的程度。</a:t>
            </a:r>
          </a:p>
          <a:p>
            <a:pPr eaLnBrk="1" hangingPunct="1">
              <a:lnSpc>
                <a:spcPct val="80000"/>
              </a:lnSpc>
              <a:defRPr/>
            </a:pPr>
            <a:endParaRPr lang="zh-CN" altLang="en-US" sz="4000" b="1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zh-CN" altLang="en-US" sz="4000" b="1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zh-CN" altLang="en-US" sz="4000" b="1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altLang="zh-CN" sz="4000" b="1" dirty="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b="1" dirty="0"/>
              <a:t>孔乙己其人</a:t>
            </a:r>
            <a:r>
              <a:rPr lang="en-US" altLang="zh-CN" b="1" dirty="0">
                <a:latin typeface="宋体"/>
                <a:ea typeface="仿宋_GB2312" pitchFamily="49" charset="-122"/>
              </a:rPr>
              <a:t>——</a:t>
            </a:r>
            <a:r>
              <a:rPr lang="zh-CN" altLang="en-US" b="1" dirty="0">
                <a:latin typeface="仿宋_GB2312" pitchFamily="49" charset="-122"/>
                <a:ea typeface="仿宋_GB2312" pitchFamily="49" charset="-122"/>
              </a:rPr>
              <a:t>语言</a:t>
            </a:r>
            <a:endParaRPr lang="zh-CN" altLang="en-US" b="1" dirty="0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51117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b="1" u="sng" dirty="0">
                <a:latin typeface="楷体_GB2312" pitchFamily="49" charset="-122"/>
                <a:ea typeface="楷体_GB2312" pitchFamily="49" charset="-122"/>
              </a:rPr>
              <a:t>满口“之乎者也”教人半懂不懂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。</a:t>
            </a:r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endParaRPr lang="en-US" altLang="zh-CN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endParaRPr lang="zh-CN" altLang="en-US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不分场合地使用难懂的文言词语，甚至对着孩子也引用“</a:t>
            </a:r>
            <a:r>
              <a:rPr lang="zh-CN" altLang="en-US" b="1" u="sng" dirty="0">
                <a:latin typeface="楷体_GB2312" pitchFamily="49" charset="-122"/>
                <a:ea typeface="楷体_GB2312" pitchFamily="49" charset="-122"/>
              </a:rPr>
              <a:t>多乎哉，不多也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”</a:t>
            </a:r>
            <a:r>
              <a:rPr lang="en-US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论语</a:t>
            </a:r>
            <a:r>
              <a:rPr lang="en-US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中的语句，</a:t>
            </a:r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endParaRPr lang="zh-CN" altLang="zh-CN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“</a:t>
            </a:r>
            <a:r>
              <a:rPr lang="zh-CN" altLang="en-US" b="1" u="sng" dirty="0">
                <a:latin typeface="楷体_GB2312" pitchFamily="49" charset="-122"/>
                <a:ea typeface="楷体_GB2312" pitchFamily="49" charset="-122"/>
              </a:rPr>
              <a:t>窃书不能算偷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”这句话，在事实面前，仍徒然地换弄语词，自欺欺人，可见人物的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迂腐和爱面子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  <p:sp>
        <p:nvSpPr>
          <p:cNvPr id="4" name="矩形 3"/>
          <p:cNvSpPr/>
          <p:nvPr/>
        </p:nvSpPr>
        <p:spPr>
          <a:xfrm>
            <a:off x="899592" y="1916832"/>
            <a:ext cx="7560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kern="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说明</a:t>
            </a:r>
            <a:r>
              <a:rPr lang="zh-CN" altLang="en-US" sz="3200" b="1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他长期受封建文化教育的熏陶中毒之深，迂腐之至。 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131840" y="3933056"/>
            <a:ext cx="63642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kern="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表现了他的</a:t>
            </a:r>
            <a:r>
              <a:rPr lang="zh-CN" altLang="en-US" sz="3200" b="1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迂腐不堪与自命清高</a:t>
            </a:r>
            <a:r>
              <a:rPr lang="zh-CN" altLang="en-US" sz="3200" b="1" kern="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404813"/>
            <a:ext cx="8470900" cy="6453187"/>
          </a:xfrm>
        </p:spPr>
        <p:txBody>
          <a:bodyPr/>
          <a:lstStyle/>
          <a:p>
            <a:r>
              <a:rPr lang="zh-CN" altLang="en-US" sz="3600" b="1" dirty="0">
                <a:latin typeface="仿宋_GB2312" pitchFamily="49" charset="-122"/>
                <a:ea typeface="仿宋_GB2312" pitchFamily="49" charset="-122"/>
              </a:rPr>
              <a:t>孔乙己其人</a:t>
            </a:r>
            <a:r>
              <a:rPr lang="en-US" altLang="zh-CN" sz="3600" b="1" dirty="0">
                <a:latin typeface="宋体"/>
                <a:ea typeface="仿宋_GB2312" pitchFamily="49" charset="-122"/>
              </a:rPr>
              <a:t>——</a:t>
            </a:r>
            <a:r>
              <a:rPr lang="zh-CN" altLang="en-US" sz="3600" b="1" dirty="0">
                <a:latin typeface="仿宋_GB2312" pitchFamily="49" charset="-122"/>
                <a:ea typeface="仿宋_GB2312" pitchFamily="49" charset="-122"/>
              </a:rPr>
              <a:t>动作</a:t>
            </a:r>
            <a:endParaRPr lang="en-US" altLang="zh-CN" sz="3600" b="1" dirty="0">
              <a:latin typeface="仿宋_GB2312" pitchFamily="49" charset="-122"/>
              <a:ea typeface="仿宋_GB2312" pitchFamily="49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</a:rPr>
              <a:t>“排出九文大钱”</a:t>
            </a:r>
            <a:endParaRPr lang="en-US" altLang="zh-CN" sz="2800" b="1" dirty="0">
              <a:solidFill>
                <a:srgbClr val="000000"/>
              </a:solidFill>
            </a:endParaRPr>
          </a:p>
          <a:p>
            <a:endParaRPr lang="en-US" altLang="zh-CN" sz="28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endParaRPr lang="en-US" altLang="zh-CN" sz="36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教</a:t>
            </a:r>
            <a:r>
              <a:rPr lang="zh-CN" altLang="en-US" sz="2800" b="1" dirty="0">
                <a:latin typeface="宋体"/>
                <a:ea typeface="仿宋_GB2312" pitchFamily="49" charset="-122"/>
              </a:rPr>
              <a:t>“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我</a:t>
            </a:r>
            <a:r>
              <a:rPr lang="zh-CN" altLang="en-US" sz="2800" b="1" dirty="0">
                <a:latin typeface="宋体"/>
                <a:ea typeface="仿宋_GB2312" pitchFamily="49" charset="-122"/>
              </a:rPr>
              <a:t>”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写茴字：“两个指头的长指甲敲着柜台”、“蘸了酒”</a:t>
            </a:r>
            <a:r>
              <a:rPr lang="en-US" altLang="zh-CN" sz="2800" b="1" dirty="0">
                <a:latin typeface="宋体"/>
                <a:ea typeface="仿宋_GB2312" pitchFamily="49" charset="-122"/>
              </a:rPr>
              <a:t>——</a:t>
            </a:r>
            <a:endParaRPr lang="zh-CN" altLang="en-US" sz="28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r>
              <a:rPr lang="zh-CN" altLang="en-US" sz="2800" b="1" dirty="0"/>
              <a:t>“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分茴香豆片段：</a:t>
            </a:r>
            <a:r>
              <a:rPr lang="zh-CN" altLang="en-US" sz="2800" b="1" dirty="0">
                <a:latin typeface="宋体"/>
                <a:ea typeface="仿宋_GB2312" pitchFamily="49" charset="-122"/>
              </a:rPr>
              <a:t>“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伸开五指将碟子罩住，弯下腰去说道</a:t>
            </a:r>
            <a:r>
              <a:rPr lang="en-US" sz="2800" b="1" dirty="0">
                <a:latin typeface="宋体"/>
                <a:ea typeface="仿宋_GB2312" pitchFamily="49" charset="-122"/>
              </a:rPr>
              <a:t>……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直起身来又看一看盘，自己摇头说</a:t>
            </a:r>
            <a:r>
              <a:rPr lang="en-US" sz="2800" b="1" dirty="0">
                <a:latin typeface="宋体"/>
                <a:ea typeface="仿宋_GB2312" pitchFamily="49" charset="-122"/>
              </a:rPr>
              <a:t>……”</a:t>
            </a:r>
            <a:endParaRPr lang="zh-CN" altLang="zh-CN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sz="2800" dirty="0"/>
          </a:p>
        </p:txBody>
      </p:sp>
      <p:sp>
        <p:nvSpPr>
          <p:cNvPr id="3" name="矩形 2"/>
          <p:cNvSpPr/>
          <p:nvPr/>
        </p:nvSpPr>
        <p:spPr>
          <a:xfrm>
            <a:off x="719064" y="1628800"/>
            <a:ext cx="8424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kern="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——“</a:t>
            </a:r>
            <a:r>
              <a:rPr lang="zh-CN" altLang="en-US" sz="2800" b="1" kern="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排”字既</a:t>
            </a:r>
            <a:r>
              <a:rPr lang="zh-CN" altLang="en-US" sz="2800" b="1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表现他拮据而穷酸的本相</a:t>
            </a:r>
            <a:r>
              <a:rPr lang="zh-CN" altLang="en-US" sz="2800" b="1" kern="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，又对酒店卖弄分文不少，自己是规矩人。也表现出对只花四文钱的短衣帮的</a:t>
            </a:r>
            <a:r>
              <a:rPr lang="zh-CN" altLang="en-US" sz="2800" b="1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得意而炫耀的神情。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07704" y="6334780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本质善良诚恳。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67544" y="4005064"/>
            <a:ext cx="86764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善良、迂腐</a:t>
            </a:r>
            <a:r>
              <a:rPr lang="zh-CN" altLang="en-US" sz="2400" b="1" kern="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教“茴”字的四种写法，见小伙计毫不热心，便长叹惋惜，</a:t>
            </a:r>
            <a:r>
              <a:rPr lang="zh-CN" altLang="en-US" sz="2400" b="1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说明孔乙己把僵化无用的“学问”视如至宝，说明迂腐不堪，中毒甚深。。</a:t>
            </a:r>
            <a:r>
              <a:rPr lang="zh-CN" altLang="en-US" sz="2800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 uiExpand="1" build="p"/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260350"/>
            <a:ext cx="8424862" cy="61928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b="1" dirty="0"/>
              <a:t>遭遇被嘲笑</a:t>
            </a:r>
            <a:r>
              <a:rPr lang="en-US" altLang="zh-CN" b="1" dirty="0">
                <a:latin typeface="宋体"/>
              </a:rPr>
              <a:t>——</a:t>
            </a:r>
          </a:p>
          <a:p>
            <a:pPr>
              <a:lnSpc>
                <a:spcPct val="90000"/>
              </a:lnSpc>
              <a:buNone/>
            </a:pPr>
            <a:endParaRPr lang="en-US" altLang="zh-CN" b="1" dirty="0"/>
          </a:p>
          <a:p>
            <a:pPr>
              <a:lnSpc>
                <a:spcPct val="90000"/>
              </a:lnSpc>
            </a:pPr>
            <a:r>
              <a:rPr lang="zh-CN" altLang="en-US" b="1" dirty="0">
                <a:latin typeface="宋体"/>
              </a:rPr>
              <a:t>“</a:t>
            </a:r>
            <a:r>
              <a:rPr lang="zh-CN" altLang="en-US" b="1" dirty="0"/>
              <a:t>你脸上又添新伤疤了</a:t>
            </a:r>
            <a:r>
              <a:rPr lang="zh-CN" altLang="en-US" b="1" dirty="0">
                <a:latin typeface="宋体"/>
              </a:rPr>
              <a:t>”</a:t>
            </a:r>
            <a:r>
              <a:rPr lang="zh-CN" altLang="en-US" b="1" dirty="0"/>
              <a:t>句，</a:t>
            </a:r>
            <a:endParaRPr lang="en-US" altLang="zh-CN" b="1" dirty="0"/>
          </a:p>
          <a:p>
            <a:pPr>
              <a:lnSpc>
                <a:spcPct val="90000"/>
              </a:lnSpc>
            </a:pPr>
            <a:endParaRPr lang="en-US" altLang="zh-CN" b="1" dirty="0"/>
          </a:p>
          <a:p>
            <a:pPr>
              <a:lnSpc>
                <a:spcPct val="90000"/>
              </a:lnSpc>
            </a:pPr>
            <a:endParaRPr lang="en-US" altLang="zh-CN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endParaRPr lang="zh-CN" altLang="en-US" b="1" dirty="0"/>
          </a:p>
          <a:p>
            <a:pPr>
              <a:lnSpc>
                <a:spcPct val="90000"/>
              </a:lnSpc>
            </a:pPr>
            <a:r>
              <a:rPr lang="zh-CN" altLang="en-US" b="1" dirty="0">
                <a:latin typeface="宋体"/>
              </a:rPr>
              <a:t>“</a:t>
            </a:r>
            <a:r>
              <a:rPr lang="zh-CN" altLang="en-US" b="1" dirty="0"/>
              <a:t>你怎的连半个秀才也捞不到呢？</a:t>
            </a:r>
            <a:r>
              <a:rPr lang="zh-CN" altLang="en-US" b="1" dirty="0">
                <a:latin typeface="宋体"/>
              </a:rPr>
              <a:t>”</a:t>
            </a:r>
            <a:endParaRPr lang="zh-CN" altLang="zh-CN" b="1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31032" y="1916832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“新”说明刚挨打不久，“又”说明挨打不止一次，即偷窃行为不止一次了。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403648" y="4077072"/>
            <a:ext cx="30684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醉心功名，懒惰</a:t>
            </a:r>
            <a:endParaRPr lang="zh-CN" altLang="en-US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kyj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8600" y="1295400"/>
            <a:ext cx="3073400" cy="4525963"/>
          </a:xfrm>
          <a:noFill/>
        </p:spPr>
      </p:pic>
      <p:sp>
        <p:nvSpPr>
          <p:cNvPr id="37891" name="Text Box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>
              <a:spcBef>
                <a:spcPct val="50000"/>
              </a:spcBef>
            </a:pPr>
            <a:r>
              <a:rPr lang="zh-CN" altLang="en-US" b="1" dirty="0"/>
              <a:t>神态描写</a:t>
            </a:r>
            <a:r>
              <a:rPr lang="zh-CN" altLang="en-US" dirty="0"/>
              <a:t> 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2987824" y="3068960"/>
            <a:ext cx="6405563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198F51"/>
                </a:solidFill>
              </a:rPr>
              <a:t>不屑置辩的神气</a:t>
            </a:r>
            <a:r>
              <a:rPr lang="en-US" altLang="zh-CN" sz="3200" b="1" dirty="0">
                <a:solidFill>
                  <a:srgbClr val="198F51"/>
                </a:solidFill>
              </a:rPr>
              <a:t>————</a:t>
            </a:r>
            <a:r>
              <a:rPr lang="zh-CN" altLang="en-US" sz="3200" b="1" dirty="0">
                <a:solidFill>
                  <a:srgbClr val="198F51"/>
                </a:solidFill>
              </a:rPr>
              <a:t>自命清高 </a:t>
            </a:r>
            <a:br>
              <a:rPr lang="zh-CN" altLang="en-US" sz="3200" b="1" dirty="0">
                <a:solidFill>
                  <a:srgbClr val="198F51"/>
                </a:solidFill>
              </a:rPr>
            </a:br>
            <a:br>
              <a:rPr lang="zh-CN" altLang="en-US" sz="3200" b="1" dirty="0">
                <a:solidFill>
                  <a:srgbClr val="198F51"/>
                </a:solidFill>
              </a:rPr>
            </a:br>
            <a:r>
              <a:rPr lang="en-US" altLang="zh-CN" sz="3200" b="1" dirty="0">
                <a:solidFill>
                  <a:srgbClr val="198F51"/>
                </a:solidFill>
              </a:rPr>
              <a:t> </a:t>
            </a:r>
            <a:br>
              <a:rPr lang="zh-CN" altLang="en-US" sz="3200" b="1" dirty="0">
                <a:solidFill>
                  <a:srgbClr val="198F51"/>
                </a:solidFill>
              </a:rPr>
            </a:b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75856" y="908720"/>
            <a:ext cx="55081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/>
              <a:t>青筋条条绽出”睁大眼睛，进行争辩。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一个“绽”字活画出他的窘迫尴尬、又羞又恼的神态。</a:t>
            </a:r>
            <a:r>
              <a:rPr lang="zh-CN" altLang="en-US" sz="3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19872" y="4077072"/>
            <a:ext cx="54726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+mn-ea"/>
              </a:rPr>
              <a:t>“孔乙己立刻显出颓唐不安的模样，脸上笼上了一层灰色”</a:t>
            </a:r>
            <a:r>
              <a:rPr lang="en-US" altLang="zh-CN" sz="3200" b="1" dirty="0">
                <a:latin typeface="+mn-ea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没有考取功名是孔乙己心中永远的痛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-324544" y="188640"/>
            <a:ext cx="5544616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孔乙己是怎样一个人</a:t>
            </a:r>
            <a:r>
              <a:rPr lang="en-US" altLang="zh-CN" sz="40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?</a:t>
            </a:r>
            <a:br>
              <a:rPr lang="en-US" altLang="zh-CN" sz="40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</a:br>
            <a:endParaRPr lang="en-US" altLang="zh-CN" sz="4000" b="1" dirty="0">
              <a:effectLst>
                <a:outerShdw blurRad="38100" dist="38100" dir="2700000" algn="tl">
                  <a:srgbClr val="C0C0C0"/>
                </a:outerShdw>
              </a:effectLst>
              <a:ea typeface="黑体" pitchFamily="2" charset="-122"/>
            </a:endParaRPr>
          </a:p>
        </p:txBody>
      </p:sp>
      <p:pic>
        <p:nvPicPr>
          <p:cNvPr id="38916" name="Picture 5" descr="kyj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676400"/>
            <a:ext cx="307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3563888" y="776335"/>
            <a:ext cx="5184576" cy="608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800" b="1" dirty="0">
                <a:latin typeface="宋体" pitchFamily="2" charset="-122"/>
              </a:rPr>
              <a:t>孔乙己究竟具有哪些性格特点？</a:t>
            </a:r>
            <a:endParaRPr lang="en-US" altLang="zh-CN" sz="2800" b="1" dirty="0">
              <a:latin typeface="宋体" pitchFamily="2" charset="-122"/>
            </a:endParaRPr>
          </a:p>
          <a:p>
            <a:pPr>
              <a:lnSpc>
                <a:spcPct val="90000"/>
              </a:lnSpc>
            </a:pPr>
            <a:endParaRPr lang="zh-CN" altLang="zh-CN" sz="2800" b="1" dirty="0">
              <a:latin typeface="宋体" pitchFamily="2" charset="-122"/>
            </a:endParaRP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r>
              <a:rPr lang="zh-CN" altLang="en-US" sz="2800" b="1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贫困潦倒</a:t>
            </a:r>
            <a:endParaRPr lang="en-US" altLang="zh-CN" sz="2800" b="1" kern="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endParaRPr lang="zh-CN" altLang="en-US" sz="2800" b="1" kern="0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迂腐</a:t>
            </a:r>
            <a:r>
              <a:rPr lang="en-US" sz="2800" b="1" dirty="0">
                <a:latin typeface="宋体" pitchFamily="2" charset="-122"/>
              </a:rPr>
              <a:t>[</a:t>
            </a:r>
            <a:r>
              <a:rPr lang="zh-CN" altLang="en-US" sz="2800" b="1" dirty="0">
                <a:latin typeface="宋体" pitchFamily="2" charset="-122"/>
              </a:rPr>
              <a:t>回字的四种写法，满口之乎者也</a:t>
            </a:r>
            <a:r>
              <a:rPr lang="en-US" sz="2800" b="1" dirty="0">
                <a:latin typeface="宋体" pitchFamily="2" charset="-122"/>
              </a:rPr>
              <a:t>]</a:t>
            </a:r>
          </a:p>
          <a:p>
            <a:pPr>
              <a:lnSpc>
                <a:spcPct val="90000"/>
              </a:lnSpc>
            </a:pPr>
            <a:endParaRPr lang="en-US" sz="2800" b="1" dirty="0">
              <a:latin typeface="宋体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爱面子、自命清高、自欺欺人、好喝懒做</a:t>
            </a:r>
            <a:r>
              <a:rPr lang="en-US" sz="2800" b="1" dirty="0">
                <a:latin typeface="宋体" pitchFamily="2" charset="-122"/>
              </a:rPr>
              <a:t>[</a:t>
            </a:r>
            <a:r>
              <a:rPr lang="zh-CN" altLang="en-US" sz="2800" b="1" dirty="0">
                <a:latin typeface="宋体" pitchFamily="2" charset="-122"/>
              </a:rPr>
              <a:t>穿长衫，偷书却不承认</a:t>
            </a:r>
            <a:r>
              <a:rPr lang="en-US" sz="2800" b="1" dirty="0">
                <a:latin typeface="宋体" pitchFamily="2" charset="-122"/>
              </a:rPr>
              <a:t>]</a:t>
            </a:r>
          </a:p>
          <a:p>
            <a:pPr>
              <a:lnSpc>
                <a:spcPct val="90000"/>
              </a:lnSpc>
            </a:pPr>
            <a:endParaRPr lang="en-US" sz="2800" b="1" dirty="0">
              <a:latin typeface="宋体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善良、天真</a:t>
            </a:r>
            <a:r>
              <a:rPr lang="en-US" sz="2800" b="1" dirty="0">
                <a:latin typeface="宋体" pitchFamily="2" charset="-122"/>
              </a:rPr>
              <a:t>[</a:t>
            </a:r>
            <a:r>
              <a:rPr lang="zh-CN" altLang="en-US" sz="2800" b="1" dirty="0">
                <a:latin typeface="宋体" pitchFamily="2" charset="-122"/>
              </a:rPr>
              <a:t>教“我”写字和分茴香豆</a:t>
            </a:r>
            <a:r>
              <a:rPr lang="en-US" sz="2800" b="1" dirty="0">
                <a:latin typeface="宋体" pitchFamily="2" charset="-122"/>
              </a:rPr>
              <a:t>]</a:t>
            </a:r>
          </a:p>
          <a:p>
            <a:pPr>
              <a:lnSpc>
                <a:spcPct val="90000"/>
              </a:lnSpc>
            </a:pPr>
            <a:endParaRPr lang="en-US" sz="2800" b="1" dirty="0">
              <a:latin typeface="宋体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守信</a:t>
            </a:r>
            <a:r>
              <a:rPr lang="en-US" sz="2800" b="1" dirty="0">
                <a:latin typeface="宋体" pitchFamily="2" charset="-122"/>
              </a:rPr>
              <a:t>[</a:t>
            </a:r>
            <a:r>
              <a:rPr lang="zh-CN" altLang="en-US" sz="2800" b="1" dirty="0">
                <a:latin typeface="宋体" pitchFamily="2" charset="-122"/>
              </a:rPr>
              <a:t>从不拖欠酒钱</a:t>
            </a:r>
            <a:r>
              <a:rPr lang="en-US" sz="2800" b="1" dirty="0">
                <a:latin typeface="宋体" pitchFamily="2" charset="-122"/>
              </a:rPr>
              <a:t>]</a:t>
            </a:r>
            <a:endParaRPr lang="en-US" altLang="zh-CN" sz="2800" b="1" dirty="0"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 bwMode="auto">
          <a:xfrm>
            <a:off x="4211960" y="620688"/>
            <a:ext cx="5256584" cy="3024336"/>
          </a:xfrm>
          <a:prstGeom prst="cloudCallout">
            <a:avLst>
              <a:gd name="adj1" fmla="val -41769"/>
              <a:gd name="adj2" fmla="val 65913"/>
            </a:avLst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楷体_GB2312" pitchFamily="49" charset="-122"/>
                <a:ea typeface="楷体_GB2312" pitchFamily="49" charset="-122"/>
              </a:rPr>
              <a:t>孔乙己是这样的使人</a:t>
            </a:r>
            <a:endParaRPr kumimoji="0" lang="en-US" altLang="zh-CN" sz="36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楷体_GB2312" pitchFamily="49" charset="-122"/>
              <a:ea typeface="楷体_GB2312" pitchFamily="49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楷体_GB2312" pitchFamily="49" charset="-122"/>
                <a:ea typeface="楷体_GB2312" pitchFamily="49" charset="-122"/>
              </a:rPr>
              <a:t>快活，可是没有他，</a:t>
            </a:r>
            <a:endParaRPr kumimoji="0" lang="en-US" altLang="zh-CN" sz="36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楷体_GB2312" pitchFamily="49" charset="-122"/>
              <a:ea typeface="楷体_GB2312" pitchFamily="49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楷体_GB2312" pitchFamily="49" charset="-122"/>
                <a:ea typeface="楷体_GB2312" pitchFamily="49" charset="-122"/>
              </a:rPr>
              <a:t>别人也便这么过。</a:t>
            </a:r>
          </a:p>
        </p:txBody>
      </p:sp>
      <p:pic>
        <p:nvPicPr>
          <p:cNvPr id="5" name="Picture 2" descr="孔乙己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4355976" y="1340768"/>
            <a:ext cx="4572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002060"/>
                </a:solidFill>
                <a:ea typeface="华文行楷" pitchFamily="2" charset="-122"/>
              </a:rPr>
              <a:t>       </a:t>
            </a:r>
            <a:r>
              <a:rPr lang="zh-CN" altLang="en-US" sz="4000" dirty="0">
                <a:solidFill>
                  <a:srgbClr val="002060"/>
                </a:solidFill>
                <a:ea typeface="华文行楷" pitchFamily="2" charset="-122"/>
              </a:rPr>
              <a:t>孔乙己最后一次出场和第一次出场有什么不同？请从肖像、声音、神态、动作几方面加以比较。</a:t>
            </a:r>
            <a:r>
              <a:rPr lang="zh-CN" altLang="en-US" sz="4000" dirty="0">
                <a:solidFill>
                  <a:srgbClr val="002060"/>
                </a:solidFill>
              </a:rPr>
              <a:t> </a:t>
            </a:r>
          </a:p>
        </p:txBody>
      </p:sp>
      <p:pic>
        <p:nvPicPr>
          <p:cNvPr id="3" name="Picture 5" descr="kyj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560" y="2332037"/>
            <a:ext cx="307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23528" y="332656"/>
            <a:ext cx="3600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latin typeface="华文行楷" pitchFamily="2" charset="-122"/>
                <a:ea typeface="华文行楷" pitchFamily="2" charset="-122"/>
              </a:rPr>
              <a:t>阅读课文</a:t>
            </a:r>
            <a:r>
              <a:rPr lang="en-US" altLang="zh-CN" sz="4000" dirty="0">
                <a:latin typeface="华文行楷" pitchFamily="2" charset="-122"/>
                <a:ea typeface="华文行楷" pitchFamily="2" charset="-122"/>
              </a:rPr>
              <a:t>10-11</a:t>
            </a:r>
            <a:r>
              <a:rPr lang="zh-CN" altLang="en-US" sz="4000" dirty="0">
                <a:latin typeface="华文行楷" pitchFamily="2" charset="-122"/>
                <a:ea typeface="华文行楷" pitchFamily="2" charset="-122"/>
              </a:rPr>
              <a:t>段，思考问题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ky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304800"/>
            <a:ext cx="31242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 descr="kyj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38800" y="228600"/>
            <a:ext cx="32766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3851275" y="66675"/>
            <a:ext cx="140652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4800" b="1">
                <a:solidFill>
                  <a:srgbClr val="660066"/>
                </a:solidFill>
                <a:latin typeface="Times New Roman" pitchFamily="18" charset="0"/>
                <a:ea typeface="华文新魏" pitchFamily="2" charset="-122"/>
              </a:rPr>
              <a:t>对比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4038600" y="944563"/>
            <a:ext cx="11842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3600" b="1" u="sng">
                <a:solidFill>
                  <a:srgbClr val="FF3399"/>
                </a:solidFill>
                <a:latin typeface="Times New Roman" pitchFamily="18" charset="0"/>
                <a:ea typeface="华文新魏" pitchFamily="2" charset="-122"/>
              </a:rPr>
              <a:t>外貌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3962400" y="3810000"/>
            <a:ext cx="1292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3600" b="1" u="sng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 </a:t>
            </a:r>
            <a:r>
              <a:rPr kumimoji="1" lang="zh-CN" altLang="en-US" sz="3600" b="1" u="sng">
                <a:solidFill>
                  <a:srgbClr val="FF3399"/>
                </a:solidFill>
                <a:latin typeface="Times New Roman" pitchFamily="18" charset="0"/>
                <a:ea typeface="华文新魏" pitchFamily="2" charset="-122"/>
              </a:rPr>
              <a:t>动作</a:t>
            </a: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4114800" y="5049838"/>
            <a:ext cx="1198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3600" b="1" u="sng">
                <a:solidFill>
                  <a:srgbClr val="FF3399"/>
                </a:solidFill>
                <a:latin typeface="Times New Roman" pitchFamily="18" charset="0"/>
                <a:ea typeface="华文新魏" pitchFamily="2" charset="-122"/>
              </a:rPr>
              <a:t>语言</a:t>
            </a: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3203575" y="1700213"/>
            <a:ext cx="3097213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2400" b="1" dirty="0">
                <a:solidFill>
                  <a:srgbClr val="800000"/>
                </a:solidFill>
                <a:latin typeface="Times New Roman" pitchFamily="18" charset="0"/>
              </a:rPr>
              <a:t>身材高大 盘着腿 </a:t>
            </a:r>
          </a:p>
          <a:p>
            <a:endParaRPr kumimoji="1" lang="zh-CN" altLang="en-US" sz="2400" b="1" dirty="0">
              <a:solidFill>
                <a:srgbClr val="800000"/>
              </a:solidFill>
              <a:latin typeface="Times New Roman" pitchFamily="18" charset="0"/>
            </a:endParaRPr>
          </a:p>
          <a:p>
            <a:r>
              <a:rPr kumimoji="1" lang="zh-CN" altLang="en-US" sz="2400" b="1" dirty="0">
                <a:solidFill>
                  <a:srgbClr val="800000"/>
                </a:solidFill>
                <a:latin typeface="Times New Roman" pitchFamily="18" charset="0"/>
              </a:rPr>
              <a:t>脸色青白 脸黑而瘦 </a:t>
            </a:r>
          </a:p>
          <a:p>
            <a:endParaRPr kumimoji="1" lang="zh-CN" altLang="en-US" sz="2400" b="1" dirty="0">
              <a:solidFill>
                <a:srgbClr val="800000"/>
              </a:solidFill>
              <a:latin typeface="Times New Roman" pitchFamily="18" charset="0"/>
            </a:endParaRPr>
          </a:p>
          <a:p>
            <a:r>
              <a:rPr kumimoji="1" lang="zh-CN" altLang="en-US" sz="2400" b="1" dirty="0">
                <a:solidFill>
                  <a:srgbClr val="800000"/>
                </a:solidFill>
                <a:latin typeface="Times New Roman" pitchFamily="18" charset="0"/>
              </a:rPr>
              <a:t>穿长衫    　穿破夹袄</a:t>
            </a: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3652838" y="4556125"/>
            <a:ext cx="193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800000"/>
                </a:solidFill>
                <a:latin typeface="Times New Roman" pitchFamily="18" charset="0"/>
                <a:ea typeface="华文细黑" pitchFamily="2" charset="-122"/>
              </a:rPr>
              <a:t>排              摸 </a:t>
            </a: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3276600" y="5876925"/>
            <a:ext cx="3276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2400" b="1" dirty="0">
                <a:solidFill>
                  <a:srgbClr val="800000"/>
                </a:solidFill>
                <a:latin typeface="Times New Roman" pitchFamily="18" charset="0"/>
                <a:ea typeface="华文细黑" pitchFamily="2" charset="-122"/>
              </a:rPr>
              <a:t>争辩   不十分争辩 </a:t>
            </a:r>
          </a:p>
        </p:txBody>
      </p:sp>
      <p:sp>
        <p:nvSpPr>
          <p:cNvPr id="28683" name="Line 11"/>
          <p:cNvSpPr>
            <a:spLocks noChangeShapeType="1"/>
          </p:cNvSpPr>
          <p:nvPr/>
        </p:nvSpPr>
        <p:spPr bwMode="auto">
          <a:xfrm>
            <a:off x="4500563" y="1844675"/>
            <a:ext cx="0" cy="1655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8684" name="Line 12"/>
          <p:cNvSpPr>
            <a:spLocks noChangeShapeType="1"/>
          </p:cNvSpPr>
          <p:nvPr/>
        </p:nvSpPr>
        <p:spPr bwMode="auto">
          <a:xfrm>
            <a:off x="4572000" y="4581525"/>
            <a:ext cx="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8685" name="Line 13"/>
          <p:cNvSpPr>
            <a:spLocks noChangeShapeType="1"/>
          </p:cNvSpPr>
          <p:nvPr/>
        </p:nvSpPr>
        <p:spPr bwMode="auto">
          <a:xfrm>
            <a:off x="4067175" y="5949950"/>
            <a:ext cx="0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  <p:sp>
        <p:nvSpPr>
          <p:cNvPr id="28686" name="Line 14"/>
          <p:cNvSpPr>
            <a:spLocks noChangeShapeType="1"/>
          </p:cNvSpPr>
          <p:nvPr/>
        </p:nvSpPr>
        <p:spPr bwMode="auto">
          <a:xfrm flipH="1">
            <a:off x="4572000" y="1844675"/>
            <a:ext cx="0" cy="1584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autoUpdateAnimBg="0"/>
      <p:bldP spid="38917" grpId="0" autoUpdateAnimBg="0"/>
      <p:bldP spid="38918" grpId="0" autoUpdateAnimBg="0"/>
      <p:bldP spid="38919" grpId="0" autoUpdateAnimBg="0"/>
      <p:bldP spid="38920" grpId="0" autoUpdateAnimBg="0"/>
      <p:bldP spid="38921" grpId="0" autoUpdateAnimBg="0"/>
      <p:bldP spid="38922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23528" y="2564904"/>
            <a:ext cx="8229600" cy="2015852"/>
          </a:xfrm>
          <a:prstGeom prst="rect">
            <a:avLst/>
          </a:prstGeom>
          <a:noFill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itchFamily="2" charset="-122"/>
                <a:cs typeface="+mn-cs"/>
              </a:rPr>
              <a:t> 问题一：孔乙己使</a:t>
            </a:r>
            <a:r>
              <a:rPr kumimoji="0" lang="zh-CN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黑体" pitchFamily="2" charset="-122"/>
                <a:cs typeface="+mn-cs"/>
              </a:rPr>
              <a:t>哪些人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itchFamily="2" charset="-122"/>
                <a:cs typeface="+mn-cs"/>
              </a:rPr>
              <a:t>快活？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itchFamily="2" charset="-122"/>
                <a:cs typeface="+mn-cs"/>
              </a:rPr>
              <a:t>问题二：孔乙己的</a:t>
            </a:r>
            <a:r>
              <a:rPr kumimoji="0" lang="zh-CN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黑体" pitchFamily="2" charset="-122"/>
                <a:cs typeface="+mn-cs"/>
              </a:rPr>
              <a:t>哪些方面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itchFamily="2" charset="-122"/>
                <a:cs typeface="+mn-cs"/>
              </a:rPr>
              <a:t>使人快活？他究竟是一个怎样的人？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3528" y="1268760"/>
            <a:ext cx="8208962" cy="72072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孔乙己其人   关键词</a:t>
            </a:r>
            <a:r>
              <a:rPr kumimoji="0" lang="en-US" altLang="zh-CN" sz="36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itchFamily="2" charset="-122"/>
                <a:cs typeface="+mn-cs"/>
              </a:rPr>
              <a:t>——</a:t>
            </a:r>
            <a:r>
              <a:rPr kumimoji="0" lang="zh-CN" altLang="en-US" sz="3600" b="1" i="1" u="none" strike="noStrike" kern="1200" cap="none" spc="0" normalizeH="0" baseline="0" noProof="0" dirty="0">
                <a:ln>
                  <a:noFill/>
                </a:ln>
                <a:solidFill>
                  <a:srgbClr val="EE285C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使人快活</a:t>
            </a:r>
          </a:p>
        </p:txBody>
      </p:sp>
    </p:spTree>
    <p:extLst>
      <p:ext uri="{BB962C8B-B14F-4D97-AF65-F5344CB8AC3E}">
        <p14:creationId xmlns:p14="http://schemas.microsoft.com/office/powerpoint/2010/main" val="745388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Oval 2"/>
          <p:cNvSpPr>
            <a:spLocks noChangeArrowheads="1"/>
          </p:cNvSpPr>
          <p:nvPr/>
        </p:nvSpPr>
        <p:spPr bwMode="auto">
          <a:xfrm>
            <a:off x="4932363" y="1628775"/>
            <a:ext cx="3657600" cy="3657600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12643" name="Oval 3"/>
          <p:cNvSpPr>
            <a:spLocks noChangeArrowheads="1"/>
          </p:cNvSpPr>
          <p:nvPr/>
        </p:nvSpPr>
        <p:spPr bwMode="auto">
          <a:xfrm>
            <a:off x="6115050" y="2886075"/>
            <a:ext cx="1295400" cy="122713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12644" name="Line 4"/>
          <p:cNvSpPr>
            <a:spLocks noChangeShapeType="1"/>
          </p:cNvSpPr>
          <p:nvPr/>
        </p:nvSpPr>
        <p:spPr bwMode="auto">
          <a:xfrm>
            <a:off x="5435600" y="2276475"/>
            <a:ext cx="838200" cy="838200"/>
          </a:xfrm>
          <a:prstGeom prst="line">
            <a:avLst/>
          </a:prstGeom>
          <a:noFill/>
          <a:ln w="38100">
            <a:solidFill>
              <a:srgbClr val="6600C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12645" name="Line 5"/>
          <p:cNvSpPr>
            <a:spLocks noChangeShapeType="1"/>
          </p:cNvSpPr>
          <p:nvPr/>
        </p:nvSpPr>
        <p:spPr bwMode="auto">
          <a:xfrm rot="-10800000">
            <a:off x="7219950" y="3933825"/>
            <a:ext cx="838200" cy="838200"/>
          </a:xfrm>
          <a:prstGeom prst="line">
            <a:avLst/>
          </a:prstGeom>
          <a:noFill/>
          <a:ln w="38100">
            <a:solidFill>
              <a:srgbClr val="6600C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12646" name="Line 6"/>
          <p:cNvSpPr>
            <a:spLocks noChangeShapeType="1"/>
          </p:cNvSpPr>
          <p:nvPr/>
        </p:nvSpPr>
        <p:spPr bwMode="auto">
          <a:xfrm rot="5400000">
            <a:off x="7162800" y="2162175"/>
            <a:ext cx="838200" cy="838200"/>
          </a:xfrm>
          <a:prstGeom prst="line">
            <a:avLst/>
          </a:prstGeom>
          <a:noFill/>
          <a:ln w="38100">
            <a:solidFill>
              <a:srgbClr val="6600C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12647" name="Line 7"/>
          <p:cNvSpPr>
            <a:spLocks noChangeShapeType="1"/>
          </p:cNvSpPr>
          <p:nvPr/>
        </p:nvSpPr>
        <p:spPr bwMode="auto">
          <a:xfrm rot="-5335864">
            <a:off x="5543550" y="3971925"/>
            <a:ext cx="838200" cy="838200"/>
          </a:xfrm>
          <a:prstGeom prst="line">
            <a:avLst/>
          </a:prstGeom>
          <a:noFill/>
          <a:ln w="38100">
            <a:solidFill>
              <a:srgbClr val="6600C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12648" name="Text Box 8"/>
          <p:cNvSpPr txBox="1">
            <a:spLocks noChangeArrowheads="1"/>
          </p:cNvSpPr>
          <p:nvPr/>
        </p:nvSpPr>
        <p:spPr bwMode="auto">
          <a:xfrm>
            <a:off x="6248400" y="3228975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新魏" pitchFamily="2" charset="-122"/>
                <a:cs typeface="+mn-cs"/>
              </a:rPr>
              <a:t>孔乙己</a:t>
            </a:r>
          </a:p>
        </p:txBody>
      </p:sp>
      <p:sp>
        <p:nvSpPr>
          <p:cNvPr id="112649" name="Text Box 9"/>
          <p:cNvSpPr txBox="1">
            <a:spLocks noChangeArrowheads="1"/>
          </p:cNvSpPr>
          <p:nvPr/>
        </p:nvSpPr>
        <p:spPr bwMode="auto">
          <a:xfrm>
            <a:off x="4500563" y="1700213"/>
            <a:ext cx="762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新魏" pitchFamily="2" charset="-122"/>
                <a:cs typeface="+mn-cs"/>
              </a:rPr>
              <a:t>“</a:t>
            </a: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新魏" pitchFamily="2" charset="-122"/>
                <a:cs typeface="+mn-cs"/>
              </a:rPr>
              <a:t>我”</a:t>
            </a:r>
          </a:p>
        </p:txBody>
      </p:sp>
      <p:sp>
        <p:nvSpPr>
          <p:cNvPr id="112650" name="Text Box 10"/>
          <p:cNvSpPr txBox="1">
            <a:spLocks noChangeArrowheads="1"/>
          </p:cNvSpPr>
          <p:nvPr/>
        </p:nvSpPr>
        <p:spPr bwMode="auto">
          <a:xfrm>
            <a:off x="7924800" y="1628775"/>
            <a:ext cx="914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新魏" pitchFamily="2" charset="-122"/>
                <a:cs typeface="+mn-cs"/>
              </a:rPr>
              <a:t>众人</a:t>
            </a:r>
          </a:p>
        </p:txBody>
      </p:sp>
      <p:sp>
        <p:nvSpPr>
          <p:cNvPr id="112651" name="Text Box 11"/>
          <p:cNvSpPr txBox="1">
            <a:spLocks noChangeArrowheads="1"/>
          </p:cNvSpPr>
          <p:nvPr/>
        </p:nvSpPr>
        <p:spPr bwMode="auto">
          <a:xfrm>
            <a:off x="4648200" y="4676775"/>
            <a:ext cx="914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新魏" pitchFamily="2" charset="-122"/>
                <a:cs typeface="+mn-cs"/>
              </a:rPr>
              <a:t>小孩</a:t>
            </a:r>
          </a:p>
        </p:txBody>
      </p:sp>
      <p:sp>
        <p:nvSpPr>
          <p:cNvPr id="112652" name="Text Box 12"/>
          <p:cNvSpPr txBox="1">
            <a:spLocks noChangeArrowheads="1"/>
          </p:cNvSpPr>
          <p:nvPr/>
        </p:nvSpPr>
        <p:spPr bwMode="auto">
          <a:xfrm>
            <a:off x="8091488" y="4741863"/>
            <a:ext cx="914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新魏" pitchFamily="2" charset="-122"/>
                <a:cs typeface="+mn-cs"/>
              </a:rPr>
              <a:t>掌柜</a:t>
            </a:r>
          </a:p>
        </p:txBody>
      </p:sp>
      <p:sp>
        <p:nvSpPr>
          <p:cNvPr id="112653" name="Text Box 13"/>
          <p:cNvSpPr txBox="1">
            <a:spLocks noChangeArrowheads="1"/>
          </p:cNvSpPr>
          <p:nvPr/>
        </p:nvSpPr>
        <p:spPr bwMode="auto">
          <a:xfrm>
            <a:off x="8610600" y="3152775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方正舒体" pitchFamily="2" charset="-122"/>
                <a:cs typeface="+mn-cs"/>
              </a:rPr>
              <a:t>笑</a:t>
            </a:r>
          </a:p>
        </p:txBody>
      </p:sp>
      <p:sp>
        <p:nvSpPr>
          <p:cNvPr id="112654" name="Text Box 14"/>
          <p:cNvSpPr txBox="1">
            <a:spLocks noChangeArrowheads="1"/>
          </p:cNvSpPr>
          <p:nvPr/>
        </p:nvSpPr>
        <p:spPr bwMode="auto">
          <a:xfrm>
            <a:off x="6629400" y="5286375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方正舒体" pitchFamily="2" charset="-122"/>
                <a:cs typeface="+mn-cs"/>
              </a:rPr>
              <a:t>笑</a:t>
            </a:r>
          </a:p>
        </p:txBody>
      </p:sp>
      <p:sp>
        <p:nvSpPr>
          <p:cNvPr id="112655" name="Text Box 15"/>
          <p:cNvSpPr txBox="1">
            <a:spLocks noChangeArrowheads="1"/>
          </p:cNvSpPr>
          <p:nvPr/>
        </p:nvSpPr>
        <p:spPr bwMode="auto">
          <a:xfrm>
            <a:off x="6477000" y="1171575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方正舒体" pitchFamily="2" charset="-122"/>
                <a:cs typeface="+mn-cs"/>
              </a:rPr>
              <a:t>笑</a:t>
            </a:r>
          </a:p>
        </p:txBody>
      </p:sp>
      <p:sp>
        <p:nvSpPr>
          <p:cNvPr id="112656" name="Text Box 16"/>
          <p:cNvSpPr txBox="1">
            <a:spLocks noChangeArrowheads="1"/>
          </p:cNvSpPr>
          <p:nvPr/>
        </p:nvSpPr>
        <p:spPr bwMode="auto">
          <a:xfrm>
            <a:off x="4419600" y="3305175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方正舒体" pitchFamily="2" charset="-122"/>
                <a:cs typeface="+mn-cs"/>
              </a:rPr>
              <a:t>笑</a:t>
            </a:r>
          </a:p>
        </p:txBody>
      </p:sp>
      <p:sp>
        <p:nvSpPr>
          <p:cNvPr id="112657" name="Text Box 17"/>
          <p:cNvSpPr txBox="1">
            <a:spLocks noChangeArrowheads="1"/>
          </p:cNvSpPr>
          <p:nvPr/>
        </p:nvSpPr>
        <p:spPr bwMode="auto">
          <a:xfrm>
            <a:off x="5364163" y="40767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宋体"/>
                <a:cs typeface="+mn-cs"/>
              </a:rPr>
              <a:t>悲</a:t>
            </a:r>
          </a:p>
        </p:txBody>
      </p:sp>
      <p:sp>
        <p:nvSpPr>
          <p:cNvPr id="112658" name="Text Box 18"/>
          <p:cNvSpPr txBox="1">
            <a:spLocks noChangeArrowheads="1"/>
          </p:cNvSpPr>
          <p:nvPr/>
        </p:nvSpPr>
        <p:spPr bwMode="auto">
          <a:xfrm>
            <a:off x="7524750" y="25654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宋体"/>
                <a:cs typeface="+mn-cs"/>
              </a:rPr>
              <a:t>悲</a:t>
            </a:r>
          </a:p>
        </p:txBody>
      </p:sp>
      <p:sp>
        <p:nvSpPr>
          <p:cNvPr id="112659" name="Text Box 19"/>
          <p:cNvSpPr txBox="1">
            <a:spLocks noChangeArrowheads="1"/>
          </p:cNvSpPr>
          <p:nvPr/>
        </p:nvSpPr>
        <p:spPr bwMode="auto">
          <a:xfrm>
            <a:off x="5219700" y="25654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宋体"/>
                <a:cs typeface="+mn-cs"/>
              </a:rPr>
              <a:t>悲</a:t>
            </a:r>
          </a:p>
        </p:txBody>
      </p:sp>
      <p:sp>
        <p:nvSpPr>
          <p:cNvPr id="112660" name="Text Box 20"/>
          <p:cNvSpPr txBox="1">
            <a:spLocks noChangeArrowheads="1"/>
          </p:cNvSpPr>
          <p:nvPr/>
        </p:nvSpPr>
        <p:spPr bwMode="auto">
          <a:xfrm>
            <a:off x="7740650" y="4005263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宋体"/>
                <a:cs typeface="+mn-cs"/>
              </a:rPr>
              <a:t>悲</a:t>
            </a:r>
          </a:p>
        </p:txBody>
      </p:sp>
      <p:sp>
        <p:nvSpPr>
          <p:cNvPr id="112663" name="Rectangle 23"/>
          <p:cNvSpPr>
            <a:spLocks noChangeArrowheads="1"/>
          </p:cNvSpPr>
          <p:nvPr/>
        </p:nvSpPr>
        <p:spPr bwMode="auto">
          <a:xfrm>
            <a:off x="179388" y="1484313"/>
            <a:ext cx="3635375" cy="4681537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32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①语言令人笑</a:t>
            </a:r>
            <a:endParaRPr kumimoji="0" lang="zh-CN" altLang="zh-CN" sz="3200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zh-CN" altLang="en-US" sz="3200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32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②行为令人笑</a:t>
            </a:r>
            <a:endParaRPr kumimoji="0" lang="zh-CN" altLang="zh-CN" sz="3200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zh-CN" altLang="en-US" sz="3200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32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③外貌衣着令人笑</a:t>
            </a:r>
            <a:endParaRPr kumimoji="0" lang="zh-CN" altLang="zh-CN" sz="3200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zh-CN" altLang="en-US" sz="3200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32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④遭遇令人笑</a:t>
            </a:r>
            <a:endParaRPr kumimoji="0" lang="en-US" sz="3200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  <p:sp>
        <p:nvSpPr>
          <p:cNvPr id="112664" name="Rectangle 24"/>
          <p:cNvSpPr>
            <a:spLocks noChangeArrowheads="1"/>
          </p:cNvSpPr>
          <p:nvPr/>
        </p:nvSpPr>
        <p:spPr bwMode="auto">
          <a:xfrm>
            <a:off x="1043608" y="260648"/>
            <a:ext cx="230346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行楷" pitchFamily="2" charset="-122"/>
                <a:ea typeface="华文行楷" pitchFamily="2" charset="-122"/>
                <a:cs typeface="+mn-cs"/>
              </a:rPr>
              <a:t>快活</a:t>
            </a:r>
          </a:p>
        </p:txBody>
      </p:sp>
    </p:spTree>
    <p:extLst>
      <p:ext uri="{BB962C8B-B14F-4D97-AF65-F5344CB8AC3E}">
        <p14:creationId xmlns:p14="http://schemas.microsoft.com/office/powerpoint/2010/main" val="865677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2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2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2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2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12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2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12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12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12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12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12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12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112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2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 animBg="1"/>
      <p:bldP spid="112643" grpId="0" animBg="1"/>
      <p:bldP spid="112644" grpId="0" animBg="1"/>
      <p:bldP spid="112645" grpId="0" animBg="1"/>
      <p:bldP spid="112646" grpId="0" animBg="1"/>
      <p:bldP spid="112647" grpId="0" animBg="1"/>
      <p:bldP spid="112648" grpId="0" autoUpdateAnimBg="0"/>
      <p:bldP spid="112649" grpId="0" autoUpdateAnimBg="0"/>
      <p:bldP spid="112650" grpId="0" autoUpdateAnimBg="0"/>
      <p:bldP spid="112651" grpId="0" autoUpdateAnimBg="0"/>
      <p:bldP spid="112652" grpId="0" autoUpdateAnimBg="0"/>
      <p:bldP spid="112653" grpId="0" autoUpdateAnimBg="0"/>
      <p:bldP spid="112654" grpId="0" autoUpdateAnimBg="0"/>
      <p:bldP spid="112655" grpId="0" autoUpdateAnimBg="0"/>
      <p:bldP spid="112656" grpId="0" autoUpdateAnimBg="0"/>
      <p:bldP spid="112657" grpId="0" autoUpdateAnimBg="0"/>
      <p:bldP spid="112658" grpId="0" autoUpdateAnimBg="0"/>
      <p:bldP spid="112659" grpId="0" autoUpdateAnimBg="0"/>
      <p:bldP spid="112660" grpId="0" autoUpdateAnimBg="0"/>
      <p:bldP spid="11266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chemeClr val="folHlink"/>
                </a:solidFill>
                <a:latin typeface="Times New Roman" pitchFamily="18" charset="0"/>
                <a:ea typeface="华文行楷" pitchFamily="2" charset="-122"/>
              </a:rPr>
              <a:t>想一想</a:t>
            </a: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1340768"/>
            <a:ext cx="89646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3200" b="1" dirty="0">
                <a:latin typeface="+mn-ea"/>
              </a:rPr>
              <a:t>   “</a:t>
            </a:r>
            <a:r>
              <a:rPr kumimoji="1" lang="zh-CN" altLang="en-US" sz="3200" b="1" dirty="0">
                <a:latin typeface="+mn-ea"/>
              </a:rPr>
              <a:t>中秋过后，秋风是一天比一天凉”这里的描写对推动故事情节的发展和表达中心有什么作用 ？</a:t>
            </a: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2924944"/>
            <a:ext cx="88201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写晚秋的凉意，给孔乙己的末路更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增加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一种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悲凉的气氛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，使故事情节达到了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高潮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，同时预示了孔乙己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悲惨的结局。</a:t>
            </a:r>
            <a:endParaRPr kumimoji="1"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441325" y="52800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ChangeArrowheads="1"/>
          </p:cNvSpPr>
          <p:nvPr/>
        </p:nvSpPr>
        <p:spPr bwMode="auto">
          <a:xfrm>
            <a:off x="0" y="836712"/>
            <a:ext cx="9144000" cy="144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4400" b="1" dirty="0">
                <a:latin typeface="+mj-ea"/>
                <a:ea typeface="+mj-ea"/>
              </a:rPr>
              <a:t> </a:t>
            </a:r>
            <a:r>
              <a:rPr lang="zh-CN" altLang="en-US" sz="4400" b="1" dirty="0">
                <a:latin typeface="+mj-ea"/>
                <a:ea typeface="+mj-ea"/>
              </a:rPr>
              <a:t>孔乙己用手“走来”，又用手“走去”，这一“走”字如何理解</a:t>
            </a:r>
            <a:r>
              <a:rPr lang="en-US" altLang="zh-CN" sz="4400" b="1" dirty="0">
                <a:latin typeface="+mj-ea"/>
                <a:ea typeface="+mj-ea"/>
              </a:rPr>
              <a:t>?</a:t>
            </a:r>
          </a:p>
        </p:txBody>
      </p:sp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899592" y="2852936"/>
            <a:ext cx="7704138" cy="144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“</a:t>
            </a:r>
            <a:r>
              <a:rPr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走”字写出了孔乙己令人辛酸的命运。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2"/>
          <p:cNvSpPr>
            <a:spLocks noChangeArrowheads="1" noChangeShapeType="1" noTextEdit="1"/>
          </p:cNvSpPr>
          <p:nvPr/>
        </p:nvSpPr>
        <p:spPr bwMode="auto">
          <a:xfrm>
            <a:off x="228600" y="0"/>
            <a:ext cx="4495800" cy="16764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noFill/>
                  <a:miter lim="800000"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宋体"/>
                <a:ea typeface="宋体"/>
              </a:rPr>
              <a:t>说一说，讲一讲</a:t>
            </a:r>
          </a:p>
        </p:txBody>
      </p:sp>
      <p:sp>
        <p:nvSpPr>
          <p:cNvPr id="6153" name="WordArt 9"/>
          <p:cNvSpPr>
            <a:spLocks noChangeArrowheads="1" noChangeShapeType="1" noTextEdit="1"/>
          </p:cNvSpPr>
          <p:nvPr/>
        </p:nvSpPr>
        <p:spPr bwMode="auto">
          <a:xfrm>
            <a:off x="2590800" y="1828800"/>
            <a:ext cx="6172200" cy="3581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“我”眼中的孔乙己</a:t>
            </a:r>
          </a:p>
          <a:p>
            <a:pPr algn="ctr"/>
            <a:r>
              <a:rPr lang="zh-CN" altLang="en-U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短衣帮眼中的孔乙己</a:t>
            </a:r>
          </a:p>
          <a:p>
            <a:pPr algn="ctr"/>
            <a:r>
              <a:rPr lang="zh-CN" altLang="en-U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掌柜眼中的孔乙己</a:t>
            </a:r>
          </a:p>
          <a:p>
            <a:pPr algn="ctr"/>
            <a:r>
              <a:rPr lang="zh-CN" altLang="en-U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/>
                <a:ea typeface="黑体"/>
              </a:rPr>
              <a:t>孩子们眼中的孔乙己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838200" y="990600"/>
            <a:ext cx="1006475" cy="550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en-US" altLang="zh-CN" sz="5400" b="1">
                <a:solidFill>
                  <a:srgbClr val="FF0066"/>
                </a:solidFill>
                <a:ea typeface="黑体" pitchFamily="2" charset="-122"/>
              </a:rPr>
              <a:t>“</a:t>
            </a:r>
            <a:r>
              <a:rPr lang="zh-CN" altLang="en-US" sz="5400" b="1">
                <a:solidFill>
                  <a:srgbClr val="FF0066"/>
                </a:solidFill>
                <a:ea typeface="黑体" pitchFamily="2" charset="-122"/>
              </a:rPr>
              <a:t>我”</a:t>
            </a:r>
            <a:r>
              <a:rPr lang="zh-CN" altLang="en-US" sz="5400" b="1">
                <a:ea typeface="黑体" pitchFamily="2" charset="-122"/>
              </a:rPr>
              <a:t>眼中的孔乙己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2286000" y="533400"/>
            <a:ext cx="5959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ea typeface="楷体_GB2312" pitchFamily="49" charset="-122"/>
              </a:rPr>
              <a:t>     </a:t>
            </a:r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只有</a:t>
            </a:r>
            <a:r>
              <a:rPr lang="zh-CN" altLang="en-US" sz="3200" b="1">
                <a:solidFill>
                  <a:schemeClr val="hlink"/>
                </a:solidFill>
                <a:ea typeface="楷体_GB2312" pitchFamily="49" charset="-122"/>
              </a:rPr>
              <a:t>孔乙己到店，</a:t>
            </a:r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才</a:t>
            </a:r>
          </a:p>
          <a:p>
            <a:r>
              <a:rPr lang="zh-CN" altLang="en-US" sz="3200" b="1">
                <a:solidFill>
                  <a:schemeClr val="hlink"/>
                </a:solidFill>
                <a:ea typeface="楷体_GB2312" pitchFamily="49" charset="-122"/>
              </a:rPr>
              <a:t>可以笑几声</a:t>
            </a:r>
            <a:r>
              <a:rPr lang="zh-CN" altLang="en-US" sz="3200" b="1">
                <a:ea typeface="楷体_GB2312" pitchFamily="49" charset="-122"/>
              </a:rPr>
              <a:t>。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209800" y="1600200"/>
            <a:ext cx="5959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ea typeface="楷体_GB2312" pitchFamily="49" charset="-122"/>
              </a:rPr>
              <a:t>     </a:t>
            </a:r>
            <a:r>
              <a:rPr lang="zh-CN" altLang="en-US" sz="3200" b="1">
                <a:ea typeface="楷体_GB2312" pitchFamily="49" charset="-122"/>
              </a:rPr>
              <a:t>孔乙己是</a:t>
            </a:r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站着</a:t>
            </a:r>
            <a:r>
              <a:rPr lang="zh-CN" altLang="en-US" sz="3200" b="1">
                <a:ea typeface="楷体_GB2312" pitchFamily="49" charset="-122"/>
              </a:rPr>
              <a:t>喝酒而穿</a:t>
            </a:r>
          </a:p>
          <a:p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长衫</a:t>
            </a:r>
            <a:r>
              <a:rPr lang="zh-CN" altLang="en-US" sz="3200" b="1">
                <a:ea typeface="楷体_GB2312" pitchFamily="49" charset="-122"/>
              </a:rPr>
              <a:t>的</a:t>
            </a:r>
            <a:r>
              <a:rPr lang="zh-CN" altLang="en-US" sz="3200" b="1">
                <a:solidFill>
                  <a:srgbClr val="FF0000"/>
                </a:solidFill>
                <a:ea typeface="楷体_GB2312" pitchFamily="49" charset="-122"/>
              </a:rPr>
              <a:t>唯一</a:t>
            </a:r>
            <a:r>
              <a:rPr lang="zh-CN" altLang="en-US" sz="3200" b="1">
                <a:ea typeface="楷体_GB2312" pitchFamily="49" charset="-122"/>
              </a:rPr>
              <a:t>的人。</a:t>
            </a:r>
            <a:r>
              <a:rPr lang="en-US" altLang="zh-CN" sz="3200" b="1">
                <a:ea typeface="楷体_GB2312" pitchFamily="49" charset="-122"/>
              </a:rPr>
              <a:t>……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2209800" y="2590800"/>
            <a:ext cx="5959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ea typeface="楷体_GB2312" pitchFamily="49" charset="-122"/>
              </a:rPr>
              <a:t>     </a:t>
            </a:r>
            <a:r>
              <a:rPr lang="zh-CN" altLang="en-US" sz="3200" b="1" dirty="0">
                <a:ea typeface="楷体_GB2312" pitchFamily="49" charset="-122"/>
              </a:rPr>
              <a:t>引得众人都</a:t>
            </a:r>
            <a:r>
              <a:rPr lang="zh-CN" altLang="en-US" sz="3200" b="1" dirty="0">
                <a:solidFill>
                  <a:srgbClr val="FF0000"/>
                </a:solidFill>
                <a:ea typeface="楷体_GB2312" pitchFamily="49" charset="-122"/>
              </a:rPr>
              <a:t>哄笑</a:t>
            </a:r>
            <a:r>
              <a:rPr lang="zh-CN" altLang="en-US" sz="3200" b="1" dirty="0">
                <a:ea typeface="楷体_GB2312" pitchFamily="49" charset="-122"/>
              </a:rPr>
              <a:t>起来：</a:t>
            </a:r>
          </a:p>
          <a:p>
            <a:r>
              <a:rPr lang="zh-CN" altLang="en-US" sz="3200" b="1" dirty="0">
                <a:ea typeface="楷体_GB2312" pitchFamily="49" charset="-122"/>
              </a:rPr>
              <a:t>店内外充满了</a:t>
            </a:r>
            <a:r>
              <a:rPr lang="zh-CN" altLang="en-US" sz="3200" b="1" dirty="0">
                <a:solidFill>
                  <a:srgbClr val="FF0000"/>
                </a:solidFill>
                <a:ea typeface="楷体_GB2312" pitchFamily="49" charset="-122"/>
              </a:rPr>
              <a:t>快活</a:t>
            </a:r>
            <a:r>
              <a:rPr lang="zh-CN" altLang="en-US" sz="3200" b="1" dirty="0">
                <a:ea typeface="楷体_GB2312" pitchFamily="49" charset="-122"/>
              </a:rPr>
              <a:t>的空气。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2209800" y="3657600"/>
            <a:ext cx="59594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ea typeface="楷体_GB2312" pitchFamily="49" charset="-122"/>
              </a:rPr>
              <a:t>     </a:t>
            </a:r>
            <a:r>
              <a:rPr lang="zh-CN" altLang="en-US" sz="3200" b="1" dirty="0">
                <a:solidFill>
                  <a:srgbClr val="FF0000"/>
                </a:solidFill>
                <a:ea typeface="楷体_GB2312" pitchFamily="49" charset="-122"/>
              </a:rPr>
              <a:t>听</a:t>
            </a:r>
            <a:r>
              <a:rPr lang="zh-CN" altLang="en-US" sz="3200" b="1" dirty="0">
                <a:solidFill>
                  <a:schemeClr val="accent2"/>
                </a:solidFill>
                <a:ea typeface="楷体_GB2312" pitchFamily="49" charset="-122"/>
              </a:rPr>
              <a:t>人家背地里</a:t>
            </a:r>
            <a:r>
              <a:rPr lang="zh-CN" altLang="en-US" sz="3200" b="1" dirty="0">
                <a:solidFill>
                  <a:srgbClr val="FF0000"/>
                </a:solidFill>
                <a:ea typeface="楷体_GB2312" pitchFamily="49" charset="-122"/>
              </a:rPr>
              <a:t>谈论</a:t>
            </a:r>
            <a:r>
              <a:rPr lang="en-US" altLang="zh-CN" sz="3200" b="1" dirty="0">
                <a:solidFill>
                  <a:schemeClr val="accent2"/>
                </a:solidFill>
                <a:ea typeface="楷体_GB2312" pitchFamily="49" charset="-122"/>
              </a:rPr>
              <a:t>……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2209800" y="4191000"/>
            <a:ext cx="59594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ea typeface="楷体_GB2312" pitchFamily="49" charset="-122"/>
              </a:rPr>
              <a:t>     </a:t>
            </a:r>
            <a:r>
              <a:rPr lang="zh-CN" altLang="en-US" sz="3200" b="1">
                <a:solidFill>
                  <a:srgbClr val="800080"/>
                </a:solidFill>
                <a:ea typeface="楷体_GB2312" pitchFamily="49" charset="-122"/>
              </a:rPr>
              <a:t>讨饭一样的人</a:t>
            </a:r>
            <a:r>
              <a:rPr lang="en-US" altLang="zh-CN" sz="3200" b="1">
                <a:solidFill>
                  <a:srgbClr val="800080"/>
                </a:solidFill>
                <a:ea typeface="楷体_GB2312" pitchFamily="49" charset="-122"/>
              </a:rPr>
              <a:t>……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2209800" y="4724400"/>
            <a:ext cx="59594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ea typeface="楷体_GB2312" pitchFamily="49" charset="-122"/>
              </a:rPr>
              <a:t>  </a:t>
            </a:r>
            <a:r>
              <a:rPr lang="zh-CN" altLang="en-US" sz="3200" b="1">
                <a:solidFill>
                  <a:srgbClr val="00CC66"/>
                </a:solidFill>
                <a:ea typeface="楷体_GB2312" pitchFamily="49" charset="-122"/>
              </a:rPr>
              <a:t>没有他，别人也便这么过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2133600" y="5257800"/>
            <a:ext cx="59594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ea typeface="楷体_GB2312" pitchFamily="49" charset="-122"/>
              </a:rPr>
              <a:t>     </a:t>
            </a:r>
            <a:r>
              <a:rPr lang="zh-CN" altLang="en-US" sz="3200" b="1" dirty="0">
                <a:ea typeface="楷体_GB2312" pitchFamily="49" charset="-122"/>
              </a:rPr>
              <a:t>脸上黑而且瘦</a:t>
            </a:r>
            <a:r>
              <a:rPr lang="en-US" altLang="zh-CN" sz="3200" b="1" dirty="0">
                <a:ea typeface="楷体_GB2312" pitchFamily="49" charset="-122"/>
              </a:rPr>
              <a:t>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  <p:bldP spid="18438" grpId="0"/>
      <p:bldP spid="18439" grpId="0"/>
      <p:bldP spid="18440" grpId="0"/>
      <p:bldP spid="18441" grpId="0"/>
      <p:bldP spid="18442" grpId="0"/>
      <p:bldP spid="1844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WordArt 3"/>
          <p:cNvSpPr>
            <a:spLocks noChangeArrowheads="1" noChangeShapeType="1" noTextEdit="1"/>
          </p:cNvSpPr>
          <p:nvPr/>
        </p:nvSpPr>
        <p:spPr bwMode="auto">
          <a:xfrm>
            <a:off x="457200" y="1066800"/>
            <a:ext cx="4038600" cy="4800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宋体"/>
                <a:ea typeface="宋体"/>
              </a:rPr>
              <a:t>短衣帮</a:t>
            </a:r>
          </a:p>
          <a:p>
            <a:pPr algn="ctr"/>
            <a:r>
              <a:rPr lang="zh-CN" altLang="en-US" sz="3600" b="1" kern="10"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宋体"/>
                <a:ea typeface="宋体"/>
              </a:rPr>
              <a:t>（酒客）</a:t>
            </a:r>
          </a:p>
          <a:p>
            <a:pPr algn="ctr"/>
            <a:r>
              <a:rPr lang="zh-CN" altLang="en-US" sz="3600" b="1" kern="10"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宋体"/>
                <a:ea typeface="宋体"/>
              </a:rPr>
              <a:t>眼中的</a:t>
            </a:r>
          </a:p>
          <a:p>
            <a:pPr algn="ctr"/>
            <a:r>
              <a:rPr lang="zh-CN" altLang="en-US" sz="3600" b="1" kern="10"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宋体"/>
                <a:ea typeface="宋体"/>
              </a:rPr>
              <a:t>孔乙己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724400" y="3810000"/>
            <a:ext cx="441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ea typeface="黑体" pitchFamily="2" charset="-122"/>
              </a:rPr>
              <a:t>       </a:t>
            </a:r>
            <a:r>
              <a:rPr lang="zh-CN" altLang="en-US" sz="3200" b="1">
                <a:solidFill>
                  <a:schemeClr val="hlink"/>
                </a:solidFill>
                <a:ea typeface="黑体" pitchFamily="2" charset="-122"/>
              </a:rPr>
              <a:t>自己</a:t>
            </a:r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发昏</a:t>
            </a:r>
            <a:r>
              <a:rPr lang="zh-CN" altLang="en-US" sz="3200" b="1">
                <a:solidFill>
                  <a:schemeClr val="hlink"/>
                </a:solidFill>
                <a:ea typeface="黑体" pitchFamily="2" charset="-122"/>
              </a:rPr>
              <a:t>，竟</a:t>
            </a:r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偷</a:t>
            </a:r>
          </a:p>
          <a:p>
            <a:r>
              <a:rPr lang="zh-CN" altLang="en-US" sz="3200" b="1">
                <a:solidFill>
                  <a:schemeClr val="hlink"/>
                </a:solidFill>
                <a:ea typeface="黑体" pitchFamily="2" charset="-122"/>
              </a:rPr>
              <a:t>到</a:t>
            </a:r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丁举人</a:t>
            </a:r>
            <a:r>
              <a:rPr lang="zh-CN" altLang="en-US" sz="3200" b="1">
                <a:solidFill>
                  <a:schemeClr val="hlink"/>
                </a:solidFill>
                <a:ea typeface="黑体" pitchFamily="2" charset="-122"/>
              </a:rPr>
              <a:t>家里。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724400" y="2209800"/>
            <a:ext cx="441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ea typeface="黑体" pitchFamily="2" charset="-122"/>
              </a:rPr>
              <a:t>       </a:t>
            </a:r>
            <a:r>
              <a:rPr lang="zh-CN" altLang="en-US" sz="3200" b="1">
                <a:solidFill>
                  <a:schemeClr val="accent2"/>
                </a:solidFill>
                <a:ea typeface="黑体" pitchFamily="2" charset="-122"/>
              </a:rPr>
              <a:t>连</a:t>
            </a:r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半个秀才</a:t>
            </a:r>
            <a:r>
              <a:rPr lang="zh-CN" altLang="en-US" sz="3200" b="1">
                <a:solidFill>
                  <a:schemeClr val="accent2"/>
                </a:solidFill>
                <a:ea typeface="黑体" pitchFamily="2" charset="-122"/>
              </a:rPr>
              <a:t>也</a:t>
            </a:r>
          </a:p>
          <a:p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捞不到</a:t>
            </a:r>
            <a:r>
              <a:rPr lang="zh-CN" altLang="en-US" sz="3200" b="1">
                <a:solidFill>
                  <a:schemeClr val="accent2"/>
                </a:solidFill>
                <a:ea typeface="黑体" pitchFamily="2" charset="-122"/>
              </a:rPr>
              <a:t>。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4495800" y="609600"/>
            <a:ext cx="441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200" b="1" dirty="0">
                <a:ea typeface="黑体" pitchFamily="2" charset="-122"/>
              </a:rPr>
              <a:t>       </a:t>
            </a:r>
            <a:r>
              <a:rPr lang="zh-CN" altLang="en-US" sz="3200" b="1" dirty="0">
                <a:solidFill>
                  <a:srgbClr val="FF0000"/>
                </a:solidFill>
                <a:ea typeface="黑体" pitchFamily="2" charset="-122"/>
              </a:rPr>
              <a:t>偷</a:t>
            </a:r>
            <a:r>
              <a:rPr lang="zh-CN" altLang="en-US" sz="3200" b="1" dirty="0">
                <a:ea typeface="黑体" pitchFamily="2" charset="-122"/>
              </a:rPr>
              <a:t>了何家的</a:t>
            </a:r>
            <a:r>
              <a:rPr lang="zh-CN" altLang="en-US" sz="3200" b="1" dirty="0">
                <a:solidFill>
                  <a:srgbClr val="FF0000"/>
                </a:solidFill>
                <a:ea typeface="黑体" pitchFamily="2" charset="-122"/>
              </a:rPr>
              <a:t>书</a:t>
            </a:r>
            <a:r>
              <a:rPr lang="zh-CN" altLang="en-US" sz="3200" b="1" dirty="0">
                <a:ea typeface="黑体" pitchFamily="2" charset="-122"/>
              </a:rPr>
              <a:t>，</a:t>
            </a:r>
          </a:p>
          <a:p>
            <a:r>
              <a:rPr lang="zh-CN" altLang="en-US" sz="3200" b="1" dirty="0">
                <a:ea typeface="黑体" pitchFamily="2" charset="-122"/>
              </a:rPr>
              <a:t>被吊着打。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  <p:bldP spid="19460" grpId="0"/>
      <p:bldP spid="19461" grpId="0"/>
      <p:bldP spid="1946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WordArt 3"/>
          <p:cNvSpPr>
            <a:spLocks noChangeArrowheads="1" noChangeShapeType="1" noTextEdit="1"/>
          </p:cNvSpPr>
          <p:nvPr/>
        </p:nvSpPr>
        <p:spPr bwMode="auto">
          <a:xfrm>
            <a:off x="1066800" y="1143000"/>
            <a:ext cx="990600" cy="5029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8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新宋体"/>
                <a:ea typeface="新宋体"/>
              </a:rPr>
              <a:t>掌</a:t>
            </a:r>
          </a:p>
          <a:p>
            <a:pPr algn="ctr"/>
            <a:r>
              <a:rPr lang="zh-CN" altLang="en-US" sz="28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新宋体"/>
                <a:ea typeface="新宋体"/>
              </a:rPr>
              <a:t>柜</a:t>
            </a:r>
          </a:p>
          <a:p>
            <a:pPr algn="ctr"/>
            <a:r>
              <a:rPr lang="zh-CN" altLang="en-US" sz="28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新宋体"/>
                <a:ea typeface="新宋体"/>
              </a:rPr>
              <a:t>眼</a:t>
            </a:r>
          </a:p>
          <a:p>
            <a:pPr algn="ctr"/>
            <a:r>
              <a:rPr lang="zh-CN" altLang="en-US" sz="28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新宋体"/>
                <a:ea typeface="新宋体"/>
              </a:rPr>
              <a:t>中</a:t>
            </a:r>
          </a:p>
          <a:p>
            <a:pPr algn="ctr"/>
            <a:r>
              <a:rPr lang="zh-CN" altLang="en-US" sz="28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新宋体"/>
                <a:ea typeface="新宋体"/>
              </a:rPr>
              <a:t>的</a:t>
            </a:r>
          </a:p>
          <a:p>
            <a:pPr algn="ctr"/>
            <a:r>
              <a:rPr lang="zh-CN" altLang="en-US" sz="28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新宋体"/>
                <a:ea typeface="新宋体"/>
              </a:rPr>
              <a:t>孔</a:t>
            </a:r>
          </a:p>
          <a:p>
            <a:pPr algn="ctr"/>
            <a:r>
              <a:rPr lang="zh-CN" altLang="en-US" sz="28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新宋体"/>
                <a:ea typeface="新宋体"/>
              </a:rPr>
              <a:t>乙</a:t>
            </a:r>
          </a:p>
          <a:p>
            <a:pPr algn="ctr"/>
            <a:r>
              <a:rPr lang="zh-CN" altLang="en-US" sz="28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新宋体"/>
                <a:ea typeface="新宋体"/>
              </a:rPr>
              <a:t>己</a:t>
            </a:r>
          </a:p>
        </p:txBody>
      </p:sp>
      <p:sp>
        <p:nvSpPr>
          <p:cNvPr id="20484" name="Rectangle 4" descr="孔乙己10"/>
          <p:cNvSpPr>
            <a:spLocks noGrp="1" noChangeAspect="1" noChangeArrowheads="1"/>
          </p:cNvSpPr>
          <p:nvPr isPhoto="1"/>
        </p:nvSpPr>
        <p:spPr bwMode="auto">
          <a:xfrm>
            <a:off x="2667000" y="1066800"/>
            <a:ext cx="3810000" cy="5105400"/>
          </a:xfrm>
          <a:prstGeom prst="rect">
            <a:avLst/>
          </a:prstGeom>
          <a:blipFill dpi="0" rotWithShape="1">
            <a:blip r:embed="rId2"/>
            <a:srcRect/>
            <a:stretch>
              <a:fillRect r="-1136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6781800" y="1676400"/>
            <a:ext cx="647700" cy="40290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latin typeface="Times New Roman" pitchFamily="18" charset="0"/>
                <a:ea typeface="华文新魏" pitchFamily="2" charset="-122"/>
              </a:rPr>
              <a:t>孔乙还欠十九个钱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/>
      <p:bldP spid="20484" grpId="0" animBg="1"/>
      <p:bldP spid="2048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b="1">
                <a:solidFill>
                  <a:schemeClr val="folHlink"/>
                </a:solidFill>
                <a:latin typeface="Times New Roman" pitchFamily="18" charset="0"/>
                <a:ea typeface="华文行楷" pitchFamily="2" charset="-122"/>
              </a:rPr>
              <a:t>想一想</a:t>
            </a: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548680"/>
            <a:ext cx="939641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3200" b="1" dirty="0">
                <a:latin typeface="+mn-ea"/>
              </a:rPr>
              <a:t>1</a:t>
            </a:r>
            <a:r>
              <a:rPr kumimoji="1" lang="zh-CN" altLang="en-US" sz="3200" b="1" dirty="0">
                <a:latin typeface="+mn-ea"/>
              </a:rPr>
              <a:t>、“孔乙己还欠十九个钱呢”这句话在文中出现了几次有什么作用？ 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0" y="1772816"/>
            <a:ext cx="91440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3200" b="1" dirty="0">
                <a:latin typeface="楷体_GB2312" pitchFamily="49" charset="-122"/>
                <a:ea typeface="楷体_GB2312" pitchFamily="49" charset="-122"/>
              </a:rPr>
              <a:t>     </a:t>
            </a:r>
            <a:r>
              <a:rPr kumimoji="1" lang="zh-CN" altLang="en-US" sz="3200" b="1" dirty="0">
                <a:latin typeface="楷体_GB2312" pitchFamily="49" charset="-122"/>
                <a:ea typeface="楷体_GB2312" pitchFamily="49" charset="-122"/>
              </a:rPr>
              <a:t>掌柜只在结帐的时候提起孔乙己，他关心的是自己的收入，人们根本不去过问孔乙己的死活，孔乙己在他们心目中是无足轻重的，反映</a:t>
            </a:r>
            <a:r>
              <a:rPr kumimoji="1" lang="zh-CN" altLang="en-US" sz="32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社会的冷漠，世态炎凉。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3789040"/>
            <a:ext cx="8892480" cy="206210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+mn-ea"/>
              </a:rPr>
              <a:t>2</a:t>
            </a:r>
            <a:r>
              <a:rPr lang="zh-CN" altLang="en-US" sz="3200" b="1" dirty="0">
                <a:latin typeface="+mn-ea"/>
              </a:rPr>
              <a:t>、掌柜笑着说的这句话说明了什么？</a:t>
            </a:r>
          </a:p>
          <a:p>
            <a:r>
              <a:rPr lang="zh-CN" altLang="en-US" sz="3200" b="1" dirty="0">
                <a:latin typeface="+mn-ea"/>
              </a:rPr>
              <a:t>    掌柜仍然同平常一样，笑着对他说，孔乙己，你又偷了东西了</a:t>
            </a:r>
            <a:r>
              <a:rPr lang="en-US" altLang="zh-CN" sz="3200" b="1" dirty="0">
                <a:latin typeface="+mn-ea"/>
              </a:rPr>
              <a:t>!”</a:t>
            </a:r>
            <a:r>
              <a:rPr lang="zh-CN" altLang="en-US" sz="3200" b="1" dirty="0">
                <a:latin typeface="+mn-ea"/>
              </a:rPr>
              <a:t>但他这回却不十分分辩，单说了一句“不要取笑</a:t>
            </a:r>
            <a:r>
              <a:rPr lang="en-US" altLang="zh-CN" sz="3200" b="1" dirty="0">
                <a:latin typeface="+mn-ea"/>
              </a:rPr>
              <a:t>!”</a:t>
            </a: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395536" y="6021288"/>
            <a:ext cx="734536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表现出掌柜的冷酷无情、毫无人性。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autoUpdateAnimBg="0"/>
      <p:bldP spid="3994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352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我到现在终于没有见</a:t>
            </a:r>
            <a:r>
              <a:rPr lang="en-US" altLang="zh-CN" sz="3200" dirty="0"/>
              <a:t>——</a:t>
            </a:r>
            <a:r>
              <a:rPr lang="zh-CN" altLang="en-US" sz="3200" dirty="0"/>
              <a:t>大约孔乙己的确死了。</a:t>
            </a:r>
            <a:endParaRPr lang="en-US" altLang="zh-CN" sz="3200" dirty="0"/>
          </a:p>
          <a:p>
            <a:r>
              <a:rPr lang="zh-CN" altLang="en-US" sz="3200" dirty="0"/>
              <a:t>既然是“大约”，为什么又说“的确”，是否矛盾，为何这样写？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323528" y="2033587"/>
            <a:ext cx="8424862" cy="4824413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 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分析： “大约”表估计、推测， 因为没有人说起这件事，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没有确凿的证据。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而根据 “到现在终于没有见”这样的情况估计，选用“的确死了”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表示推测的可靠。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</a:rPr>
              <a:t>小说以这一含蓄语句作结尾，让读者自己去想象孔乙己的悲惨结局，思索造成悲剧的社会根源、言虽尽而意无穷。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wj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41438"/>
            <a:ext cx="1568450" cy="158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 descr="tz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81300"/>
            <a:ext cx="169862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jx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40035">
            <a:off x="342900" y="1588"/>
            <a:ext cx="1676400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5" descr="khdx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913" y="2708275"/>
            <a:ext cx="15208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6" descr="nu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51500" y="188913"/>
            <a:ext cx="1763713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3348038" y="1484313"/>
            <a:ext cx="16668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3600">
                <a:solidFill>
                  <a:srgbClr val="000099"/>
                </a:solidFill>
                <a:latin typeface="华文行楷" pitchFamily="2" charset="-122"/>
                <a:ea typeface="华文行楷" pitchFamily="2" charset="-122"/>
              </a:rPr>
              <a:t>孔乙己</a:t>
            </a:r>
            <a:r>
              <a:rPr kumimoji="1" lang="zh-CN" altLang="en-US" sz="3600">
                <a:latin typeface="华文行楷" pitchFamily="2" charset="-122"/>
                <a:ea typeface="华文行楷" pitchFamily="2" charset="-122"/>
              </a:rPr>
              <a:t> </a:t>
            </a:r>
          </a:p>
        </p:txBody>
      </p:sp>
      <p:sp>
        <p:nvSpPr>
          <p:cNvPr id="24584" name="AutoShape 8"/>
          <p:cNvSpPr>
            <a:spLocks noChangeArrowheads="1"/>
          </p:cNvSpPr>
          <p:nvPr/>
        </p:nvSpPr>
        <p:spPr bwMode="auto">
          <a:xfrm rot="1800379">
            <a:off x="1692275" y="836613"/>
            <a:ext cx="1924050" cy="1795462"/>
          </a:xfrm>
          <a:prstGeom prst="irregularSeal2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1979613" y="1125538"/>
            <a:ext cx="102235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6600" dirty="0">
                <a:solidFill>
                  <a:srgbClr val="FFFF00"/>
                </a:solidFill>
                <a:ea typeface="隶书" pitchFamily="49" charset="-122"/>
              </a:rPr>
              <a:t>笑</a:t>
            </a: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4859338" y="1341438"/>
            <a:ext cx="1022350" cy="1169987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algn="ctr"/>
            <a:r>
              <a:rPr lang="zh-CN" altLang="en-US" sz="6600">
                <a:solidFill>
                  <a:schemeClr val="tx2"/>
                </a:solidFill>
                <a:ea typeface="隶书" pitchFamily="49" charset="-122"/>
              </a:rPr>
              <a:t>死</a:t>
            </a: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8172450" y="2492375"/>
            <a:ext cx="57626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2800" b="1">
                <a:latin typeface="Times New Roman" pitchFamily="18" charset="0"/>
              </a:rPr>
              <a:t>封建制度 </a:t>
            </a:r>
          </a:p>
        </p:txBody>
      </p:sp>
      <p:sp>
        <p:nvSpPr>
          <p:cNvPr id="34829" name="Rectangle 13"/>
          <p:cNvSpPr>
            <a:spLocks noChangeArrowheads="1"/>
          </p:cNvSpPr>
          <p:nvPr/>
        </p:nvSpPr>
        <p:spPr bwMode="auto">
          <a:xfrm>
            <a:off x="0" y="4167188"/>
            <a:ext cx="10188575" cy="179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kumimoji="1" lang="zh-CN" altLang="en-US" sz="3200">
                <a:ea typeface="华文行楷" pitchFamily="2" charset="-122"/>
              </a:rPr>
              <a:t>在一连串的笑声中，你认为最令人心寒、</a:t>
            </a:r>
          </a:p>
          <a:p>
            <a:r>
              <a:rPr kumimoji="1" lang="zh-CN" altLang="en-US" sz="3200">
                <a:ea typeface="华文行楷" pitchFamily="2" charset="-122"/>
              </a:rPr>
              <a:t>最令人心酸的笑是哪一次？</a:t>
            </a:r>
            <a:r>
              <a:rPr kumimoji="1" lang="zh-CN" altLang="en-US" sz="4000"/>
              <a:t> </a:t>
            </a:r>
            <a:br>
              <a:rPr kumimoji="1" lang="zh-CN" altLang="en-US" sz="4000"/>
            </a:br>
            <a:endParaRPr kumimoji="1" lang="zh-CN" altLang="en-US" sz="4000"/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179388" y="5229225"/>
            <a:ext cx="83534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zh-CN" altLang="en-US" sz="3600">
                <a:solidFill>
                  <a:srgbClr val="FF0000"/>
                </a:solidFill>
                <a:ea typeface="华文行楷" pitchFamily="2" charset="-122"/>
              </a:rPr>
              <a:t>孔乙己最后一次到酒店时，人们对他的笑是最无情的。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7" grpId="0" animBg="1"/>
      <p:bldP spid="34828" grpId="0"/>
      <p:bldP spid="34829" grpId="0"/>
      <p:bldP spid="3483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25603" name="Rectangle 3" descr="孔乙己08"/>
          <p:cNvSpPr>
            <a:spLocks noGrp="1" noChangeAspect="1" noChangeArrowheads="1"/>
          </p:cNvSpPr>
          <p:nvPr isPhoto="1"/>
        </p:nvSpPr>
        <p:spPr bwMode="auto">
          <a:xfrm>
            <a:off x="280988" y="0"/>
            <a:ext cx="3714750" cy="59499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250825" y="6092825"/>
            <a:ext cx="3889375" cy="4953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 pitchFamily="18" charset="0"/>
                <a:ea typeface="黑体" pitchFamily="2" charset="-122"/>
              </a:rPr>
              <a:t>孔乙己最后一次到酒店喝酒</a:t>
            </a: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4787900" y="620713"/>
            <a:ext cx="3744913" cy="4837112"/>
          </a:xfrm>
          <a:prstGeom prst="rect">
            <a:avLst/>
          </a:prstGeom>
          <a:noFill/>
          <a:ln w="76200" cmpd="tri">
            <a:solidFill>
              <a:srgbClr val="198F5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  <a:ea typeface="华文新魏" pitchFamily="2" charset="-122"/>
              </a:rPr>
              <a:t>点评：</a:t>
            </a:r>
            <a:r>
              <a:rPr lang="zh-CN" altLang="en-US" sz="3600" b="1">
                <a:latin typeface="Times New Roman" pitchFamily="18" charset="0"/>
                <a:ea typeface="华文新魏" pitchFamily="2" charset="-122"/>
              </a:rPr>
              <a:t>这是情节的高潮部分。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  <a:ea typeface="华文新魏" pitchFamily="2" charset="-122"/>
              </a:rPr>
              <a:t>　　孔乙己在肉体和精神上都受尽了摧残，他在笑声中出场，最后又在笑声中走向死亡。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  <p:bldP spid="3584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5699125" cy="703262"/>
          </a:xfrm>
        </p:spPr>
        <p:txBody>
          <a:bodyPr/>
          <a:lstStyle/>
          <a:p>
            <a:r>
              <a:rPr lang="zh-CN" altLang="en-US" sz="4000" b="1" i="1" u="sng">
                <a:solidFill>
                  <a:srgbClr val="FF0000"/>
                </a:solidFill>
              </a:rPr>
              <a:t>思考讨论文章的“笑”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196975"/>
            <a:ext cx="8229600" cy="4530725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zh-CN" dirty="0">
                <a:ea typeface="黑体" pitchFamily="2" charset="-122"/>
              </a:rPr>
              <a:t>《</a:t>
            </a:r>
            <a:r>
              <a:rPr lang="zh-CN" altLang="en-US" dirty="0">
                <a:ea typeface="黑体" pitchFamily="2" charset="-122"/>
              </a:rPr>
              <a:t>孔乙己</a:t>
            </a:r>
            <a:r>
              <a:rPr lang="en-US" altLang="zh-CN" dirty="0">
                <a:ea typeface="黑体" pitchFamily="2" charset="-122"/>
              </a:rPr>
              <a:t>》</a:t>
            </a:r>
            <a:r>
              <a:rPr lang="zh-CN" altLang="en-US" dirty="0">
                <a:ea typeface="黑体" pitchFamily="2" charset="-122"/>
              </a:rPr>
              <a:t>是一幕悲剧，然而全文没有一个“悲”字出现，贯穿全文的一个字是什么？作者这样安排线索用意何在？</a:t>
            </a:r>
          </a:p>
          <a:p>
            <a:pPr>
              <a:lnSpc>
                <a:spcPct val="120000"/>
              </a:lnSpc>
            </a:pPr>
            <a:r>
              <a:rPr lang="zh-CN" altLang="en-US" dirty="0">
                <a:ea typeface="黑体" pitchFamily="2" charset="-122"/>
              </a:rPr>
              <a:t>如何理解各种人对孔乙己的取笑？</a:t>
            </a:r>
            <a:endParaRPr lang="en-US" altLang="zh-CN" dirty="0">
              <a:ea typeface="黑体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dirty="0">
                <a:ea typeface="黑体" pitchFamily="2" charset="-122"/>
              </a:rPr>
              <a:t>你觉得众人的笑是“故意为之”还是无意的笑？哪一种更让人觉得悲凉？为什么？</a:t>
            </a:r>
          </a:p>
          <a:p>
            <a:pPr>
              <a:lnSpc>
                <a:spcPct val="120000"/>
              </a:lnSpc>
            </a:pPr>
            <a:endParaRPr lang="zh-CN" altLang="en-US" dirty="0">
              <a:ea typeface="黑体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dirty="0">
              <a:ea typeface="黑体" pitchFamily="2" charset="-122"/>
            </a:endParaRPr>
          </a:p>
          <a:p>
            <a:pPr>
              <a:lnSpc>
                <a:spcPct val="120000"/>
              </a:lnSpc>
            </a:pPr>
            <a:endParaRPr lang="en-US" altLang="zh-CN" dirty="0">
              <a:ea typeface="黑体" pitchFamily="2" charset="-122"/>
            </a:endParaRP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250825" y="444500"/>
            <a:ext cx="86423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课文几次写到笑，各有什么不同的含义？ </a:t>
            </a:r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539750" y="1292225"/>
            <a:ext cx="8135938" cy="48736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45000"/>
              </a:lnSpc>
            </a:pPr>
            <a:r>
              <a:rPr lang="en-US" altLang="zh-CN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第一次，写</a:t>
            </a:r>
            <a:r>
              <a:rPr lang="zh-CN" altLang="en-US" sz="3600" b="1" dirty="0">
                <a:solidFill>
                  <a:schemeClr val="tx2"/>
                </a:solidFill>
                <a:latin typeface="Arial"/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掌柜是一副凶脸孔，主顾也没有好声气，教人活泼不得；只有孔乙己到店，才可以笑几声</a:t>
            </a:r>
            <a:r>
              <a:rPr lang="zh-CN" altLang="en-US" sz="3600" b="1" dirty="0">
                <a:solidFill>
                  <a:schemeClr val="tx2"/>
                </a:solidFill>
                <a:latin typeface="Arial"/>
                <a:ea typeface="楷体_GB2312" pitchFamily="49" charset="-122"/>
              </a:rPr>
              <a:t>”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这里突出</a:t>
            </a:r>
            <a:r>
              <a:rPr lang="zh-CN" altLang="en-US" sz="3600" b="1" dirty="0">
                <a:solidFill>
                  <a:schemeClr val="tx2"/>
                </a:solidFill>
                <a:latin typeface="Arial"/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笑</a:t>
            </a:r>
            <a:r>
              <a:rPr lang="zh-CN" altLang="en-US" sz="3600" b="1" dirty="0">
                <a:solidFill>
                  <a:schemeClr val="tx2"/>
                </a:solidFill>
                <a:latin typeface="Arial"/>
                <a:ea typeface="楷体_GB2312" pitchFamily="49" charset="-122"/>
              </a:rPr>
              <a:t>”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字，既造成悬念，又笼住全文。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冷酷的氛围中突出</a:t>
            </a:r>
            <a:r>
              <a:rPr lang="zh-CN" altLang="en-US" sz="3600" b="1" dirty="0">
                <a:solidFill>
                  <a:srgbClr val="FF0000"/>
                </a:solidFill>
                <a:latin typeface="Arial"/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笑</a:t>
            </a:r>
            <a:r>
              <a:rPr lang="zh-CN" altLang="en-US" sz="3600" b="1" dirty="0">
                <a:solidFill>
                  <a:srgbClr val="FF0000"/>
                </a:solidFill>
                <a:latin typeface="Arial"/>
                <a:ea typeface="楷体_GB2312" pitchFamily="49" charset="-122"/>
              </a:rPr>
              <a:t>”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，这种</a:t>
            </a:r>
            <a:r>
              <a:rPr lang="zh-CN" altLang="en-US" sz="3600" b="1" dirty="0">
                <a:solidFill>
                  <a:srgbClr val="FF0000"/>
                </a:solidFill>
                <a:latin typeface="Arial"/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笑</a:t>
            </a:r>
            <a:r>
              <a:rPr lang="zh-CN" altLang="en-US" sz="3600" b="1" dirty="0">
                <a:solidFill>
                  <a:srgbClr val="FF0000"/>
                </a:solidFill>
                <a:latin typeface="Arial"/>
                <a:ea typeface="楷体_GB2312" pitchFamily="49" charset="-122"/>
              </a:rPr>
              <a:t>”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带着冷酷的意味。 </a:t>
            </a:r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395288" y="1484313"/>
            <a:ext cx="8229600" cy="4681537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 u="sng">
              <a:solidFill>
                <a:srgbClr val="FF0000"/>
              </a:solidFill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468313" y="739775"/>
            <a:ext cx="8281987" cy="457971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35000"/>
              </a:lnSpc>
            </a:pPr>
            <a:r>
              <a:rPr lang="en-US" altLang="zh-CN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第二次是孔乙己第一次出场，酒客们拿孔乙己的伤疤来取笑就是拿孔乙己的不幸和痛苦来取乐，勾画出这些人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麻木冷漠的嘴脸，笑声里蕴蓄着悲凉的意味。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酒客们还取笑孔乙己偷书，孔乙己自欺欺人的辩驳更引得众人都哄笑起来。 </a:t>
            </a:r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395288" y="981075"/>
            <a:ext cx="8229600" cy="5184775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 u="sng">
              <a:solidFill>
                <a:srgbClr val="FF0000"/>
              </a:solidFill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611188" y="1268413"/>
            <a:ext cx="7794625" cy="4540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35000"/>
              </a:lnSpc>
            </a:pPr>
            <a:r>
              <a:rPr lang="en-US" altLang="zh-CN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第三次是酒客们取笑孔乙己</a:t>
            </a:r>
            <a:r>
              <a:rPr lang="zh-CN" altLang="en-US" sz="3600" b="1" dirty="0">
                <a:solidFill>
                  <a:schemeClr val="tx2"/>
                </a:solidFill>
                <a:latin typeface="Arial"/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连半个秀才也捞不到</a:t>
            </a:r>
            <a:r>
              <a:rPr lang="zh-CN" altLang="en-US" sz="3600" b="1" dirty="0">
                <a:solidFill>
                  <a:schemeClr val="tx2"/>
                </a:solidFill>
                <a:latin typeface="Arial"/>
                <a:ea typeface="楷体_GB2312" pitchFamily="49" charset="-122"/>
              </a:rPr>
              <a:t>”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，孔乙己颓唐不安的模样和之乎者也的听不懂的话又引起众人的哄笑。文章着力渲染哄笑的声浪和快活的空气，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笑声迭起，悲凉的意味也就更浓。 </a:t>
            </a:r>
          </a:p>
        </p:txBody>
      </p:sp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395288" y="1484313"/>
            <a:ext cx="8229600" cy="4681537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 u="sng">
              <a:solidFill>
                <a:srgbClr val="FF0000"/>
              </a:solidFill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754063" y="769938"/>
            <a:ext cx="7705725" cy="5035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第四次是孔乙己分茴香豆给孩子们吃，在年幼无知的孩子的面前才能得意忘形的乐一乐，于是这一群孩子都在笑声里走散了。分豆的动作和语言将孔乙己迂腐可笑得穷酸尽相。而孩子们的笑则是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天真无邪的笑。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94211" name="Rectangle 3"/>
          <p:cNvSpPr>
            <a:spLocks noChangeArrowheads="1"/>
          </p:cNvSpPr>
          <p:nvPr/>
        </p:nvSpPr>
        <p:spPr bwMode="auto">
          <a:xfrm>
            <a:off x="395288" y="981075"/>
            <a:ext cx="8229600" cy="5184775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 u="sng">
              <a:solidFill>
                <a:srgbClr val="FF0000"/>
              </a:solidFill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539750" y="1711325"/>
            <a:ext cx="8064500" cy="3798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35000"/>
              </a:lnSpc>
            </a:pPr>
            <a:r>
              <a:rPr lang="en-US" altLang="zh-CN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第五次是孔乙己第二次出场，孔乙己被打折了腿，已经不成样子了，然而掌柜仍然同平常一样取笑孔乙己。这种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笑声越发显得悲凉，毫无人性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，当时社会人跟人冷漠无情。</a:t>
            </a:r>
          </a:p>
        </p:txBody>
      </p:sp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395288" y="1484313"/>
            <a:ext cx="8229600" cy="4681537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 u="sng">
              <a:solidFill>
                <a:srgbClr val="FF0000"/>
              </a:solidFill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5726112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2800">
                <a:ea typeface="黑体" pitchFamily="2" charset="-122"/>
              </a:rPr>
              <a:t>  </a:t>
            </a:r>
            <a:r>
              <a:rPr lang="zh-CN" altLang="en-US" sz="2800">
                <a:ea typeface="黑体" pitchFamily="2" charset="-122"/>
              </a:rPr>
              <a:t>小结：</a:t>
            </a:r>
          </a:p>
          <a:p>
            <a:pPr>
              <a:buFontTx/>
              <a:buNone/>
            </a:pPr>
            <a:r>
              <a:rPr lang="zh-CN" altLang="en-US" sz="2800">
                <a:ea typeface="黑体" pitchFamily="2" charset="-122"/>
              </a:rPr>
              <a:t>    孔乙己自身的可笑，是对封建文化、封建教育制度的嘲笑和讽刺、揭露和批判。作者对孔乙己被侮辱被损害的内心痛苦与悲哀，寄予了一定的同情。</a:t>
            </a:r>
            <a:r>
              <a:rPr lang="zh-CN" altLang="en-US" sz="2800">
                <a:solidFill>
                  <a:srgbClr val="FF0000"/>
                </a:solidFill>
                <a:ea typeface="黑体" pitchFamily="2" charset="-122"/>
              </a:rPr>
              <a:t>小伙计的笑，</a:t>
            </a:r>
            <a:r>
              <a:rPr lang="zh-CN" altLang="en-US" sz="2800">
                <a:ea typeface="黑体" pitchFamily="2" charset="-122"/>
              </a:rPr>
              <a:t>是不经意的、附和着的</a:t>
            </a:r>
            <a:r>
              <a:rPr lang="zh-CN" altLang="en-US" sz="2800">
                <a:solidFill>
                  <a:srgbClr val="FF0000"/>
                </a:solidFill>
                <a:ea typeface="黑体" pitchFamily="2" charset="-122"/>
              </a:rPr>
              <a:t>解脱的笑。邻居孩子的笑</a:t>
            </a:r>
            <a:r>
              <a:rPr lang="zh-CN" altLang="en-US" sz="2800">
                <a:ea typeface="黑体" pitchFamily="2" charset="-122"/>
              </a:rPr>
              <a:t>，并非恶意，是“听得笑声”“赶热闹”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天真无邪的笑</a:t>
            </a:r>
            <a:r>
              <a:rPr lang="zh-CN" alt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。 </a:t>
            </a:r>
            <a:r>
              <a:rPr lang="zh-CN" altLang="en-US" sz="2800" u="sng">
                <a:solidFill>
                  <a:srgbClr val="FF0000"/>
                </a:solidFill>
                <a:ea typeface="黑体" pitchFamily="2" charset="-122"/>
              </a:rPr>
              <a:t>短衣帮的笑</a:t>
            </a:r>
            <a:r>
              <a:rPr lang="zh-CN" altLang="en-US" sz="2800">
                <a:solidFill>
                  <a:srgbClr val="FF0000"/>
                </a:solidFill>
                <a:ea typeface="黑体" pitchFamily="2" charset="-122"/>
              </a:rPr>
              <a:t>，</a:t>
            </a:r>
            <a:r>
              <a:rPr lang="zh-CN" altLang="en-US" sz="2800">
                <a:ea typeface="黑体" pitchFamily="2" charset="-122"/>
              </a:rPr>
              <a:t>是为孔乙己不伦不类的样子、故弄玄虚的语言、迂腐无能的性格而笑，以求得无聊生涯中的片刻快活。这是“病态社会”所致，是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麻木不仁的笑。</a:t>
            </a:r>
            <a:r>
              <a:rPr lang="zh-CN" altLang="en-US" sz="2800">
                <a:ea typeface="黑体" pitchFamily="2" charset="-122"/>
              </a:rPr>
              <a:t>掌柜及穿长衫人的笑，是以欺凌、玩弄为目的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自私而卑劣的</a:t>
            </a:r>
            <a:r>
              <a:rPr lang="zh-CN" altLang="en-US" sz="2800" b="1">
                <a:solidFill>
                  <a:srgbClr val="FF0000"/>
                </a:solidFill>
                <a:ea typeface="黑体" pitchFamily="2" charset="-122"/>
              </a:rPr>
              <a:t>笑</a:t>
            </a:r>
            <a:r>
              <a:rPr lang="zh-CN" altLang="en-US" sz="2800">
                <a:ea typeface="黑体" pitchFamily="2" charset="-122"/>
              </a:rPr>
              <a:t>。“笑”是作者进行人物塑造的一种艺术手段。</a:t>
            </a:r>
          </a:p>
        </p:txBody>
      </p:sp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0" y="333375"/>
            <a:ext cx="9144000" cy="5761038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 u="sng">
              <a:solidFill>
                <a:srgbClr val="FF0000"/>
              </a:solidFill>
              <a:ea typeface="黑体" pitchFamily="2" charset="-122"/>
            </a:endParaRP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5976938" y="4437063"/>
            <a:ext cx="3167062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6000" b="1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2" charset="-122"/>
              </a:rPr>
              <a:t>孔乙己</a:t>
            </a:r>
          </a:p>
        </p:txBody>
      </p:sp>
      <p:pic>
        <p:nvPicPr>
          <p:cNvPr id="43011" name="Picture 3" descr="luxun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11850" y="0"/>
            <a:ext cx="3232150" cy="443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1" name="WordArt 5"/>
          <p:cNvSpPr>
            <a:spLocks noChangeArrowheads="1" noChangeShapeType="1" noTextEdit="1"/>
          </p:cNvSpPr>
          <p:nvPr/>
        </p:nvSpPr>
        <p:spPr bwMode="auto">
          <a:xfrm>
            <a:off x="304800" y="304800"/>
            <a:ext cx="5638800" cy="1371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0" cap="none" spc="0" normalizeH="0" baseline="0" noProof="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/>
                <a:ea typeface="宋体"/>
                <a:cs typeface="+mn-cs"/>
              </a:rPr>
              <a:t>鲁迅通过</a:t>
            </a:r>
            <a:r>
              <a:rPr kumimoji="0" lang="en-US" altLang="zh-CN" sz="3600" b="1" i="0" u="none" strike="noStrike" kern="10" cap="none" spc="0" normalizeH="0" baseline="0" noProof="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/>
                <a:ea typeface="宋体"/>
                <a:cs typeface="+mn-cs"/>
              </a:rPr>
              <a:t>《</a:t>
            </a:r>
            <a:r>
              <a:rPr kumimoji="0" lang="zh-CN" altLang="en-US" sz="3600" b="1" i="0" u="none" strike="noStrike" kern="10" cap="none" spc="0" normalizeH="0" baseline="0" noProof="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/>
                <a:ea typeface="宋体"/>
                <a:cs typeface="+mn-cs"/>
              </a:rPr>
              <a:t>孔乙己</a:t>
            </a:r>
            <a:r>
              <a:rPr kumimoji="0" lang="en-US" altLang="zh-CN" sz="3600" b="1" i="0" u="none" strike="noStrike" kern="10" cap="none" spc="0" normalizeH="0" baseline="0" noProof="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/>
                <a:ea typeface="宋体"/>
                <a:cs typeface="+mn-cs"/>
              </a:rPr>
              <a:t>》</a:t>
            </a:r>
            <a:r>
              <a:rPr kumimoji="0" lang="zh-CN" altLang="en-US" sz="3600" b="1" i="0" u="none" strike="noStrike" kern="10" cap="none" spc="0" normalizeH="0" baseline="0" noProof="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/>
                <a:ea typeface="宋体"/>
                <a:cs typeface="+mn-cs"/>
              </a:rPr>
              <a:t>呐喊什么？</a:t>
            </a:r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304800" y="2667000"/>
            <a:ext cx="3886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对科举制度的批判</a:t>
            </a: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228600" y="3505200"/>
            <a:ext cx="5867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 pitchFamily="2" charset="-122"/>
                <a:cs typeface="+mn-cs"/>
              </a:rPr>
              <a:t>对封建社会的世态炎凉的揭露</a:t>
            </a:r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304800" y="4343400"/>
            <a:ext cx="6096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对国民冷漠麻木等劣根性的鞭挞</a:t>
            </a: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304800" y="5334000"/>
            <a:ext cx="32004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对弱者的同情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……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483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2" grpId="0"/>
      <p:bldP spid="60423" grpId="0"/>
      <p:bldP spid="60424" grpId="0"/>
      <p:bldP spid="6042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48" name="Picture 52" descr="孔乙己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34000" cy="6858000"/>
          </a:xfrm>
          <a:prstGeom prst="rect">
            <a:avLst/>
          </a:prstGeom>
          <a:noFill/>
        </p:spPr>
      </p:pic>
      <p:sp>
        <p:nvSpPr>
          <p:cNvPr id="29750" name="WordArt 54"/>
          <p:cNvSpPr>
            <a:spLocks noChangeArrowheads="1" noChangeShapeType="1" noTextEdit="1"/>
          </p:cNvSpPr>
          <p:nvPr/>
        </p:nvSpPr>
        <p:spPr bwMode="auto">
          <a:xfrm rot="5400000">
            <a:off x="4114800" y="1752600"/>
            <a:ext cx="4114800" cy="1066800"/>
          </a:xfrm>
          <a:prstGeom prst="rect">
            <a:avLst/>
          </a:prstGeom>
        </p:spPr>
        <p:txBody>
          <a:bodyPr vert="eaVert" wrap="none" fromWordArt="1">
            <a:prstTxWarp prst="textDoubleWave1">
              <a:avLst>
                <a:gd name="adj1" fmla="val 6500"/>
                <a:gd name="adj2" fmla="val 0"/>
              </a:avLst>
            </a:prstTxWarp>
            <a:scene3d>
              <a:camera prst="legacyPerspectiveFront">
                <a:rot lat="20639999" lon="20699999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0" b="1" i="0" u="none" strike="noStrike" kern="10" cap="none" spc="0" normalizeH="0" baseline="0" noProof="0" dirty="0">
                <a:ln w="9525">
                  <a:round/>
                  <a:headEnd/>
                  <a:tailEnd/>
                </a:ln>
                <a:solidFill>
                  <a:srgbClr val="CC0000"/>
                </a:solidFill>
                <a:effectLst/>
                <a:uLnTx/>
                <a:uFillTx/>
                <a:latin typeface="华文行楷"/>
                <a:ea typeface="华文行楷"/>
                <a:cs typeface="+mn-cs"/>
              </a:rPr>
              <a:t>哀其不幸</a:t>
            </a:r>
          </a:p>
        </p:txBody>
      </p:sp>
      <p:sp>
        <p:nvSpPr>
          <p:cNvPr id="29751" name="WordArt 55"/>
          <p:cNvSpPr>
            <a:spLocks noChangeArrowheads="1" noChangeShapeType="1" noTextEdit="1"/>
          </p:cNvSpPr>
          <p:nvPr/>
        </p:nvSpPr>
        <p:spPr bwMode="auto">
          <a:xfrm rot="5400000">
            <a:off x="5715000" y="3886200"/>
            <a:ext cx="4114800" cy="1066800"/>
          </a:xfrm>
          <a:prstGeom prst="rect">
            <a:avLst/>
          </a:prstGeom>
        </p:spPr>
        <p:txBody>
          <a:bodyPr vert="eaVert" wrap="none" fromWordArt="1">
            <a:prstTxWarp prst="textWave4">
              <a:avLst>
                <a:gd name="adj1" fmla="val 6500"/>
                <a:gd name="adj2" fmla="val 0"/>
              </a:avLst>
            </a:prstTxWarp>
            <a:scene3d>
              <a:camera prst="legacyPerspectiveFront">
                <a:rot lat="20639999" lon="20699999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0" b="1" i="0" u="none" strike="noStrike" kern="10" cap="none" spc="0" normalizeH="0" baseline="0" noProof="0" dirty="0">
                <a:ln w="9525">
                  <a:round/>
                  <a:headEnd/>
                  <a:tailEnd/>
                </a:ln>
                <a:solidFill>
                  <a:srgbClr val="CC0000"/>
                </a:solidFill>
                <a:effectLst/>
                <a:uLnTx/>
                <a:uFillTx/>
                <a:latin typeface="华文行楷"/>
                <a:ea typeface="华文行楷"/>
                <a:cs typeface="+mn-cs"/>
              </a:rPr>
              <a:t>怒其不争</a:t>
            </a:r>
          </a:p>
        </p:txBody>
      </p:sp>
    </p:spTree>
    <p:extLst>
      <p:ext uri="{BB962C8B-B14F-4D97-AF65-F5344CB8AC3E}">
        <p14:creationId xmlns:p14="http://schemas.microsoft.com/office/powerpoint/2010/main" val="42001901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 bwMode="auto">
          <a:xfrm>
            <a:off x="2771800" y="1052736"/>
            <a:ext cx="5112568" cy="3240360"/>
          </a:xfrm>
          <a:prstGeom prst="cloudCallout">
            <a:avLst>
              <a:gd name="adj1" fmla="val -59957"/>
              <a:gd name="adj2" fmla="val 82342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小说中的“我”</a:t>
            </a:r>
            <a:endParaRPr lang="en-US" altLang="zh-CN" sz="40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在文中起什么作用？</a:t>
            </a:r>
            <a:endParaRPr kumimoji="0" lang="zh-CN" altLang="en-US" sz="4000" b="1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6011863" y="333375"/>
            <a:ext cx="2808287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CN" sz="6000" b="1">
                <a:ea typeface="黑体" pitchFamily="2" charset="-122"/>
              </a:rPr>
              <a:t>“</a:t>
            </a:r>
            <a:r>
              <a:rPr lang="zh-CN" altLang="en-US" sz="6000" b="1">
                <a:ea typeface="黑体" pitchFamily="2" charset="-122"/>
              </a:rPr>
              <a:t>我”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476250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b="1" dirty="0">
                <a:solidFill>
                  <a:srgbClr val="0000FF"/>
                </a:solidFill>
                <a:ea typeface="黑体" pitchFamily="2" charset="-122"/>
              </a:rPr>
              <a:t>孔乙己遭遇的见证者</a:t>
            </a:r>
          </a:p>
          <a:p>
            <a:pPr eaLnBrk="1" hangingPunct="1">
              <a:defRPr/>
            </a:pPr>
            <a:r>
              <a:rPr lang="zh-CN" altLang="en-US" b="1" dirty="0">
                <a:solidFill>
                  <a:srgbClr val="0000FF"/>
                </a:solidFill>
                <a:ea typeface="黑体" pitchFamily="2" charset="-122"/>
              </a:rPr>
              <a:t>孔乙己故事的叙述者</a:t>
            </a:r>
          </a:p>
          <a:p>
            <a:pPr eaLnBrk="1" hangingPunct="1">
              <a:defRPr/>
            </a:pPr>
            <a:r>
              <a:rPr lang="en-US" altLang="zh-CN" b="1" dirty="0">
                <a:solidFill>
                  <a:srgbClr val="0000FF"/>
                </a:solidFill>
                <a:ea typeface="黑体" pitchFamily="2" charset="-122"/>
              </a:rPr>
              <a:t>——</a:t>
            </a:r>
            <a:r>
              <a:rPr lang="zh-CN" altLang="en-US" b="1" dirty="0">
                <a:solidFill>
                  <a:srgbClr val="0000FF"/>
                </a:solidFill>
                <a:ea typeface="黑体" pitchFamily="2" charset="-122"/>
              </a:rPr>
              <a:t>冷漠</a:t>
            </a:r>
          </a:p>
          <a:p>
            <a:pPr eaLnBrk="1" hangingPunct="1">
              <a:defRPr/>
            </a:pPr>
            <a:r>
              <a:rPr lang="zh-CN" altLang="en-US" b="1" dirty="0">
                <a:ea typeface="黑体" pitchFamily="2" charset="-122"/>
              </a:rPr>
              <a:t>课文从酒店小伙计的视角，以一种含蓄平淡的口吻徐徐道来，让人体会到，连这样一个小孩子都这样冷漠，</a:t>
            </a:r>
            <a:r>
              <a:rPr lang="zh-CN" altLang="en-US" b="1" dirty="0">
                <a:solidFill>
                  <a:srgbClr val="FF0066"/>
                </a:solidFill>
                <a:ea typeface="黑体" pitchFamily="2" charset="-122"/>
              </a:rPr>
              <a:t>可见</a:t>
            </a:r>
            <a:r>
              <a:rPr lang="zh-CN" altLang="en-US" b="1" dirty="0">
                <a:ea typeface="黑体" pitchFamily="2" charset="-122"/>
              </a:rPr>
              <a:t>当时社会的</a:t>
            </a:r>
            <a:r>
              <a:rPr lang="zh-CN" altLang="en-US" b="1" dirty="0">
                <a:solidFill>
                  <a:srgbClr val="FF0066"/>
                </a:solidFill>
                <a:ea typeface="黑体" pitchFamily="2" charset="-122"/>
              </a:rPr>
              <a:t>世态炎凉</a:t>
            </a:r>
            <a:r>
              <a:rPr lang="en-US" altLang="zh-CN" b="1" dirty="0">
                <a:solidFill>
                  <a:srgbClr val="FF0066"/>
                </a:solidFill>
                <a:ea typeface="黑体" pitchFamily="2" charset="-122"/>
              </a:rPr>
              <a:t>,</a:t>
            </a:r>
            <a:r>
              <a:rPr lang="zh-CN" altLang="en-US" b="1" dirty="0">
                <a:solidFill>
                  <a:srgbClr val="FF0066"/>
                </a:solidFill>
                <a:ea typeface="黑体" pitchFamily="2" charset="-122"/>
              </a:rPr>
              <a:t>更显悲凉</a:t>
            </a:r>
            <a:r>
              <a:rPr lang="zh-CN" altLang="en-US" b="1" dirty="0">
                <a:ea typeface="黑体" pitchFamily="2" charset="-122"/>
              </a:rPr>
              <a:t>；以第一人称讲述故事，比第三人称显得更为</a:t>
            </a:r>
            <a:r>
              <a:rPr lang="zh-CN" altLang="en-US" b="1" dirty="0">
                <a:solidFill>
                  <a:srgbClr val="FF0066"/>
                </a:solidFill>
                <a:ea typeface="黑体" pitchFamily="2" charset="-122"/>
              </a:rPr>
              <a:t>真实亲切</a:t>
            </a:r>
            <a:r>
              <a:rPr lang="zh-CN" altLang="en-US" b="1" dirty="0">
                <a:ea typeface="黑体" pitchFamily="2" charset="-122"/>
              </a:rPr>
              <a:t>。</a:t>
            </a:r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0" y="5105400"/>
            <a:ext cx="8986838" cy="9461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/>
              <a:t>      </a:t>
            </a:r>
            <a:r>
              <a:rPr lang="zh-CN" altLang="en-US" sz="2800" b="1"/>
              <a:t>鲁迅只用一个小人物</a:t>
            </a:r>
            <a:r>
              <a:rPr lang="en-US" altLang="zh-CN" sz="2800" b="1"/>
              <a:t>——</a:t>
            </a:r>
            <a:r>
              <a:rPr lang="zh-CN" altLang="en-US" sz="2800" b="1"/>
              <a:t>小伙计的设置，便轻而易举</a:t>
            </a:r>
          </a:p>
          <a:p>
            <a:r>
              <a:rPr lang="zh-CN" altLang="en-US" sz="2800" b="1"/>
              <a:t>地完成了对一群人乃至一个民族的道德与人性的批判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/>
      <p:bldP spid="5939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3" descr="1137041774_1HZPt1zB5uzC"/>
          <p:cNvPicPr>
            <a:picLocks noChangeAspect="1" noChangeArrowheads="1"/>
          </p:cNvPicPr>
          <p:nvPr/>
        </p:nvPicPr>
        <p:blipFill>
          <a:blip r:embed="rId3"/>
          <a:srcRect b="54955"/>
          <a:stretch>
            <a:fillRect/>
          </a:stretch>
        </p:blipFill>
        <p:spPr bwMode="auto">
          <a:xfrm>
            <a:off x="4500563" y="0"/>
            <a:ext cx="4643437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04800" y="457200"/>
            <a:ext cx="76962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8000" b="1">
                <a:solidFill>
                  <a:srgbClr val="FF0000"/>
                </a:solidFill>
                <a:ea typeface="隶书" pitchFamily="49" charset="-122"/>
              </a:rPr>
              <a:t>我的叔叔</a:t>
            </a:r>
            <a:r>
              <a:rPr lang="zh-CN" altLang="en-US" sz="8000" b="1">
                <a:solidFill>
                  <a:schemeClr val="accent2"/>
                </a:solidFill>
                <a:ea typeface="隶书" pitchFamily="49" charset="-122"/>
              </a:rPr>
              <a:t>于勒</a:t>
            </a:r>
            <a:endParaRPr lang="zh-CN" altLang="en-US" sz="3200" b="1">
              <a:solidFill>
                <a:srgbClr val="FF0000"/>
              </a:solidFill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>
                <a:solidFill>
                  <a:srgbClr val="FF0000"/>
                </a:solidFill>
              </a:rPr>
              <a:t>分析“我”的形象</a:t>
            </a: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2286000" y="381000"/>
            <a:ext cx="2808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sz="2400" noProof="1">
              <a:latin typeface="Times New Roman" pitchFamily="18" charset="0"/>
            </a:endParaRPr>
          </a:p>
        </p:txBody>
      </p:sp>
      <p:graphicFrame>
        <p:nvGraphicFramePr>
          <p:cNvPr id="71684" name="Group 4"/>
          <p:cNvGraphicFramePr>
            <a:graphicFrameLocks noGrp="1"/>
          </p:cNvGraphicFramePr>
          <p:nvPr>
            <p:ph idx="1"/>
          </p:nvPr>
        </p:nvGraphicFramePr>
        <p:xfrm>
          <a:off x="685800" y="1219200"/>
          <a:ext cx="7772400" cy="2362201"/>
        </p:xfrm>
        <a:graphic>
          <a:graphicData uri="http://schemas.openxmlformats.org/drawingml/2006/table">
            <a:tbl>
              <a:tblPr/>
              <a:tblGrid>
                <a:gridCol w="2157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149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85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行动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noProof="1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6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 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心理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 noProof="1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1695" name="Text Box 15"/>
          <p:cNvSpPr txBox="1">
            <a:spLocks noChangeArrowheads="1"/>
          </p:cNvSpPr>
          <p:nvPr/>
        </p:nvSpPr>
        <p:spPr bwMode="auto">
          <a:xfrm>
            <a:off x="2971800" y="1447800"/>
            <a:ext cx="4752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CC"/>
                </a:solidFill>
                <a:latin typeface="Times New Roman" pitchFamily="18" charset="0"/>
              </a:rPr>
              <a:t>给了他</a:t>
            </a:r>
            <a:r>
              <a:rPr kumimoji="1" lang="en-US" altLang="zh-CN" sz="2400" b="1">
                <a:solidFill>
                  <a:srgbClr val="0000CC"/>
                </a:solidFill>
                <a:latin typeface="Times New Roman" pitchFamily="18" charset="0"/>
              </a:rPr>
              <a:t>10</a:t>
            </a:r>
            <a:r>
              <a:rPr kumimoji="1" lang="zh-CN" altLang="en-US" sz="2400" b="1">
                <a:solidFill>
                  <a:srgbClr val="0000CC"/>
                </a:solidFill>
                <a:latin typeface="Times New Roman" pitchFamily="18" charset="0"/>
              </a:rPr>
              <a:t>个铜子的小费</a:t>
            </a:r>
          </a:p>
        </p:txBody>
      </p:sp>
      <p:sp>
        <p:nvSpPr>
          <p:cNvPr id="71696" name="Text Box 16"/>
          <p:cNvSpPr txBox="1">
            <a:spLocks noChangeArrowheads="1"/>
          </p:cNvSpPr>
          <p:nvPr/>
        </p:nvSpPr>
        <p:spPr bwMode="auto">
          <a:xfrm>
            <a:off x="3048000" y="2590800"/>
            <a:ext cx="47529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0000CC"/>
                </a:solidFill>
                <a:latin typeface="Times New Roman" pitchFamily="18" charset="0"/>
              </a:rPr>
              <a:t>“</a:t>
            </a:r>
            <a:r>
              <a:rPr kumimoji="1" lang="zh-CN" altLang="en-US" sz="2400" b="1">
                <a:solidFill>
                  <a:srgbClr val="0000CC"/>
                </a:solidFill>
                <a:latin typeface="Times New Roman" pitchFamily="18" charset="0"/>
              </a:rPr>
              <a:t>这是我的叔叔，父亲的亲弟弟，我的亲叔叔。”</a:t>
            </a:r>
          </a:p>
        </p:txBody>
      </p:sp>
      <p:sp>
        <p:nvSpPr>
          <p:cNvPr id="71697" name="Text Box 17"/>
          <p:cNvSpPr txBox="1">
            <a:spLocks noChangeArrowheads="1"/>
          </p:cNvSpPr>
          <p:nvPr/>
        </p:nvSpPr>
        <p:spPr bwMode="auto">
          <a:xfrm>
            <a:off x="381000" y="3733800"/>
            <a:ext cx="8532813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FF0000"/>
                </a:solidFill>
                <a:latin typeface="Times New Roman" pitchFamily="18" charset="0"/>
              </a:rPr>
              <a:t>⑴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itchFamily="18" charset="0"/>
              </a:rPr>
              <a:t>从“我”的角度来观察，叙述“我”的所见、所闻、所想、所做，这就使故事显得更真实、亲切，增强了作品的感染力。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Times New Roman" pitchFamily="18" charset="0"/>
              </a:rPr>
              <a:t>    ⑵一个未被“金钱”玷污过的小孩，是个善良纯真的孩子，也寄托了作者的理想和希望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5" grpId="0"/>
      <p:bldP spid="71696" grpId="0"/>
      <p:bldP spid="7169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都德good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51463" y="2490788"/>
            <a:ext cx="3324225" cy="4467225"/>
          </a:xfrm>
          <a:noFill/>
        </p:spPr>
      </p:pic>
      <p:pic>
        <p:nvPicPr>
          <p:cNvPr id="48132" name="Picture 4" descr="图片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2771775" y="692150"/>
            <a:ext cx="4822825" cy="1047750"/>
          </a:xfrm>
          <a:noFill/>
        </p:spPr>
      </p:pic>
      <p:pic>
        <p:nvPicPr>
          <p:cNvPr id="48133" name="Picture 5" descr="图片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7019925" y="1916113"/>
            <a:ext cx="963613" cy="511175"/>
          </a:xfrm>
          <a:noFill/>
        </p:spPr>
      </p:pic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381000" y="1547813"/>
            <a:ext cx="4400550" cy="5310187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5400" b="1">
                <a:latin typeface="Times New Roman" pitchFamily="18" charset="0"/>
                <a:ea typeface="华文行楷" pitchFamily="2" charset="-122"/>
              </a:rPr>
              <a:t>   </a:t>
            </a:r>
            <a:r>
              <a:rPr kumimoji="1" lang="en-US" altLang="zh-CN" sz="3200" b="1">
                <a:latin typeface="Times New Roman" pitchFamily="18" charset="0"/>
                <a:ea typeface="华文行楷" pitchFamily="2" charset="-122"/>
              </a:rPr>
              <a:t>《</a:t>
            </a:r>
            <a:r>
              <a:rPr kumimoji="1" lang="zh-CN" altLang="en-US" sz="3200" b="1">
                <a:latin typeface="Times New Roman" pitchFamily="18" charset="0"/>
                <a:ea typeface="华文行楷" pitchFamily="2" charset="-122"/>
              </a:rPr>
              <a:t>最后一课</a:t>
            </a:r>
            <a:r>
              <a:rPr kumimoji="1" lang="en-US" altLang="zh-CN" sz="3200" b="1">
                <a:latin typeface="Times New Roman" pitchFamily="18" charset="0"/>
                <a:ea typeface="华文行楷" pitchFamily="2" charset="-122"/>
              </a:rPr>
              <a:t>》</a:t>
            </a:r>
            <a:r>
              <a:rPr kumimoji="1" lang="zh-CN" altLang="en-US" sz="3200" b="1">
                <a:latin typeface="Times New Roman" pitchFamily="18" charset="0"/>
              </a:rPr>
              <a:t>这一短篇小说，以沦陷的阿尔萨斯的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itchFamily="18" charset="0"/>
              </a:rPr>
              <a:t>一个小学生在最后一堂法语课上的见闻和感受</a:t>
            </a:r>
            <a:r>
              <a:rPr kumimoji="1" lang="zh-CN" altLang="en-US" sz="3200" b="1">
                <a:latin typeface="Times New Roman" pitchFamily="18" charset="0"/>
              </a:rPr>
              <a:t>，真实地反映了法国沦陷区人民惨遭异族统治的悲愤和对祖国的热爱，集中表现了法国人民深厚的爱国感情。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1" grpId="0" animBg="1" autoUpdateAnimBg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1028</TotalTime>
  <Words>2782</Words>
  <Application>Microsoft Office PowerPoint</Application>
  <PresentationFormat>全屏显示(4:3)</PresentationFormat>
  <Paragraphs>300</Paragraphs>
  <Slides>47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47</vt:i4>
      </vt:variant>
    </vt:vector>
  </HeadingPairs>
  <TitlesOfParts>
    <vt:vector size="63" baseType="lpstr">
      <vt:lpstr>方正舒体</vt:lpstr>
      <vt:lpstr>仿宋_GB2312</vt:lpstr>
      <vt:lpstr>汉仪柏青体简</vt:lpstr>
      <vt:lpstr>黑体</vt:lpstr>
      <vt:lpstr>华文行楷</vt:lpstr>
      <vt:lpstr>华文琥珀</vt:lpstr>
      <vt:lpstr>华文细黑</vt:lpstr>
      <vt:lpstr>华文新魏</vt:lpstr>
      <vt:lpstr>华文中宋</vt:lpstr>
      <vt:lpstr>楷体_GB2312</vt:lpstr>
      <vt:lpstr>隶书</vt:lpstr>
      <vt:lpstr>宋体</vt:lpstr>
      <vt:lpstr>新宋体</vt:lpstr>
      <vt:lpstr>Arial</vt:lpstr>
      <vt:lpstr>Times New Roman</vt:lpstr>
      <vt:lpstr>默认设计模板</vt:lpstr>
      <vt:lpstr>PowerPoint 演示文稿</vt:lpstr>
      <vt:lpstr>文学常识　</vt:lpstr>
      <vt:lpstr>当堂掌握：字词</vt:lpstr>
      <vt:lpstr>PowerPoint 演示文稿</vt:lpstr>
      <vt:lpstr>PowerPoint 演示文稿</vt:lpstr>
      <vt:lpstr>阅读课文第一部分（1-3）</vt:lpstr>
      <vt:lpstr>PowerPoint 演示文稿</vt:lpstr>
      <vt:lpstr>PowerPoint 演示文稿</vt:lpstr>
      <vt:lpstr>PowerPoint 演示文稿</vt:lpstr>
      <vt:lpstr>分析第二部分（4-9）</vt:lpstr>
      <vt:lpstr>PowerPoint 演示文稿</vt:lpstr>
      <vt:lpstr>孔乙己</vt:lpstr>
      <vt:lpstr>PowerPoint 演示文稿</vt:lpstr>
      <vt:lpstr>孔乙己其人——语言</vt:lpstr>
      <vt:lpstr>PowerPoint 演示文稿</vt:lpstr>
      <vt:lpstr>PowerPoint 演示文稿</vt:lpstr>
      <vt:lpstr>神态描写 </vt:lpstr>
      <vt:lpstr>孔乙己是怎样一个人?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思考讨论文章的“笑”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孔乙己</vt:lpstr>
      <vt:lpstr>PowerPoint 演示文稿</vt:lpstr>
      <vt:lpstr>PowerPoint 演示文稿</vt:lpstr>
      <vt:lpstr>“我”</vt:lpstr>
      <vt:lpstr>PowerPoint 演示文稿</vt:lpstr>
      <vt:lpstr>分析“我”的形象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NAT</dc:creator>
  <cp:lastModifiedBy>NAT</cp:lastModifiedBy>
  <cp:revision>58</cp:revision>
  <dcterms:modified xsi:type="dcterms:W3CDTF">2018-03-03T04:01:15Z</dcterms:modified>
</cp:coreProperties>
</file>