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tiff" ContentType="image/tiff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1133" r:id="rId3"/>
    <p:sldId id="850" r:id="rId5"/>
    <p:sldId id="1182" r:id="rId6"/>
    <p:sldId id="980" r:id="rId7"/>
    <p:sldId id="1037" r:id="rId8"/>
    <p:sldId id="427" r:id="rId9"/>
    <p:sldId id="1142" r:id="rId10"/>
    <p:sldId id="1143" r:id="rId11"/>
    <p:sldId id="1144" r:id="rId12"/>
    <p:sldId id="1145" r:id="rId13"/>
    <p:sldId id="1146" r:id="rId14"/>
    <p:sldId id="1147" r:id="rId15"/>
    <p:sldId id="1148" r:id="rId16"/>
    <p:sldId id="1149" r:id="rId17"/>
    <p:sldId id="1150" r:id="rId18"/>
    <p:sldId id="1151" r:id="rId19"/>
    <p:sldId id="1152" r:id="rId20"/>
    <p:sldId id="1153" r:id="rId21"/>
    <p:sldId id="1157" r:id="rId22"/>
    <p:sldId id="1158" r:id="rId23"/>
    <p:sldId id="1160" r:id="rId24"/>
    <p:sldId id="1161" r:id="rId25"/>
    <p:sldId id="1162" r:id="rId26"/>
    <p:sldId id="1163" r:id="rId27"/>
    <p:sldId id="1164" r:id="rId28"/>
    <p:sldId id="1165" r:id="rId29"/>
    <p:sldId id="1166" r:id="rId30"/>
    <p:sldId id="1167" r:id="rId31"/>
    <p:sldId id="1168" r:id="rId32"/>
    <p:sldId id="1169" r:id="rId33"/>
    <p:sldId id="1170" r:id="rId34"/>
    <p:sldId id="1171" r:id="rId35"/>
    <p:sldId id="1172" r:id="rId36"/>
    <p:sldId id="1173" r:id="rId37"/>
    <p:sldId id="1174" r:id="rId38"/>
    <p:sldId id="1175" r:id="rId39"/>
    <p:sldId id="1176" r:id="rId40"/>
    <p:sldId id="1178" r:id="rId41"/>
    <p:sldId id="1179" r:id="rId42"/>
  </p:sldIdLst>
  <p:sldSz cx="12192000" cy="6858000"/>
  <p:notesSz cx="6858000" cy="9144000"/>
  <p:custDataLst>
    <p:tags r:id="rId47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72" userDrawn="1">
          <p15:clr>
            <a:srgbClr val="A4A3A4"/>
          </p15:clr>
        </p15:guide>
        <p15:guide id="2" pos="383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1"/>
  <p:cmAuthor id="2" name="xjj" initials="x" lastIdx="1" clrIdx="1"/>
  <p:cmAuthor id="3" name="lenovo" initials="l" lastIdx="14" clrIdx="2"/>
  <p:cmAuthor id="4" name="admin" initials="a" lastIdx="2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E8DF"/>
    <a:srgbClr val="00923F"/>
    <a:srgbClr val="37A76F"/>
    <a:srgbClr val="EBF3D9"/>
    <a:srgbClr val="007F39"/>
    <a:srgbClr val="FFF07E"/>
    <a:srgbClr val="FFEF00"/>
    <a:srgbClr val="FFFFFF"/>
    <a:srgbClr val="EA8A30"/>
    <a:srgbClr val="009B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778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3572"/>
        <p:guide pos="3839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7" Type="http://schemas.openxmlformats.org/officeDocument/2006/relationships/tags" Target="tags/tag9.xml"/><Relationship Id="rId46" Type="http://schemas.openxmlformats.org/officeDocument/2006/relationships/commentAuthors" Target="commentAuthors.xml"/><Relationship Id="rId45" Type="http://schemas.openxmlformats.org/officeDocument/2006/relationships/tableStyles" Target="tableStyles.xml"/><Relationship Id="rId44" Type="http://schemas.openxmlformats.org/officeDocument/2006/relationships/viewProps" Target="viewProps.xml"/><Relationship Id="rId43" Type="http://schemas.openxmlformats.org/officeDocument/2006/relationships/presProps" Target="presProps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D2A48B96-639E-45A3-A0BA-2464DFDB1FAA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1331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17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A6837353-30EB-4A48-80EB-173D804AEFBD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15362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 anchorCtr="0"/>
          <a:p>
            <a:pPr lvl="0"/>
            <a:endParaRPr lang="zh-CN" altLang="en-US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4" Type="http://schemas.openxmlformats.org/officeDocument/2006/relationships/slide" Target="../slides/slide3.xm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4" Type="http://schemas.openxmlformats.org/officeDocument/2006/relationships/slide" Target="../slides/slide1.xml"/><Relationship Id="rId3" Type="http://schemas.openxmlformats.org/officeDocument/2006/relationships/image" Target="../media/image1.png"/><Relationship Id="rId2" Type="http://schemas.openxmlformats.org/officeDocument/2006/relationships/tags" Target="../tags/tag2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5" Type="http://schemas.openxmlformats.org/officeDocument/2006/relationships/slide" Target="../slides/slide4.xml"/><Relationship Id="rId4" Type="http://schemas.openxmlformats.org/officeDocument/2006/relationships/slide" Target="../slides/slide1.xml"/><Relationship Id="rId3" Type="http://schemas.openxmlformats.org/officeDocument/2006/relationships/image" Target="../media/image1.png"/><Relationship Id="rId2" Type="http://schemas.openxmlformats.org/officeDocument/2006/relationships/tags" Target="../tags/tag3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4" Type="http://schemas.openxmlformats.org/officeDocument/2006/relationships/slide" Target="../slides/slide1.xml"/><Relationship Id="rId3" Type="http://schemas.openxmlformats.org/officeDocument/2006/relationships/image" Target="../media/image1.png"/><Relationship Id="rId2" Type="http://schemas.openxmlformats.org/officeDocument/2006/relationships/tags" Target="../tags/tag4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ags" Target="../tags/tag5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专题四  综合能力</a:t>
            </a:r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题</a:t>
            </a:r>
            <a:endParaRPr lang="zh-CN" altLang="en-US" sz="2800" b="1"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2" name="平行四边形 1">
            <a:hlinkClick r:id="rId4" action="ppaction://hlinksldjump"/>
          </p:cNvPr>
          <p:cNvSpPr/>
          <p:nvPr userDrawn="1"/>
        </p:nvSpPr>
        <p:spPr>
          <a:xfrm flipH="1">
            <a:off x="10198100" y="0"/>
            <a:ext cx="1994400" cy="504190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返回目录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cs typeface="黑体" panose="02010609060101010101" charset="-122"/>
              </a:rPr>
              <a:t>思维导图</a:t>
            </a:r>
            <a:endParaRPr lang="zh-CN" altLang="en-US" sz="2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2" name="平行四边形 1">
            <a:hlinkClick r:id="rId4" action="ppaction://hlinksldjump"/>
          </p:cNvPr>
          <p:cNvSpPr/>
          <p:nvPr userDrawn="1"/>
        </p:nvSpPr>
        <p:spPr>
          <a:xfrm flipH="1">
            <a:off x="10198100" y="0"/>
            <a:ext cx="1994400" cy="504190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返回目录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第一讲  声现象</a:t>
            </a:r>
            <a:endParaRPr lang="zh-CN" altLang="en-US" sz="2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2" name="平行四边形 1">
            <a:hlinkClick r:id="rId4" action="ppaction://hlinksldjump"/>
          </p:cNvPr>
          <p:cNvSpPr/>
          <p:nvPr userDrawn="1"/>
        </p:nvSpPr>
        <p:spPr>
          <a:xfrm flipH="1">
            <a:off x="10198100" y="0"/>
            <a:ext cx="1994400" cy="504190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返回目录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  <p:sp>
        <p:nvSpPr>
          <p:cNvPr id="4" name="平行四边形 3">
            <a:hlinkClick r:id="rId5" action="ppaction://hlinksldjump"/>
          </p:cNvPr>
          <p:cNvSpPr/>
          <p:nvPr userDrawn="1"/>
        </p:nvSpPr>
        <p:spPr>
          <a:xfrm flipH="1">
            <a:off x="7960995" y="0"/>
            <a:ext cx="2523600" cy="503555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返回思维导图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第一讲  声现象</a:t>
            </a:r>
            <a:endParaRPr lang="zh-CN" altLang="en-US" sz="2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2" name="平行四边形 1">
            <a:hlinkClick r:id="rId4" action="ppaction://hlinksldjump"/>
          </p:cNvPr>
          <p:cNvSpPr/>
          <p:nvPr userDrawn="1"/>
        </p:nvSpPr>
        <p:spPr>
          <a:xfrm flipH="1">
            <a:off x="10198100" y="0"/>
            <a:ext cx="1994400" cy="504190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返回目录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  <p:sp>
        <p:nvSpPr>
          <p:cNvPr id="4" name="文本框 3" descr="7b0a202020202262756c6c6574223a20227b5c2263617465676f727949645c223a31303030362c5c2274656d706c61746549645c223a32303233313438317d220a7d0a"/>
          <p:cNvSpPr txBox="1"/>
          <p:nvPr userDrawn="1"/>
        </p:nvSpPr>
        <p:spPr>
          <a:xfrm>
            <a:off x="304165" y="714375"/>
            <a:ext cx="11583035" cy="5987504"/>
          </a:xfrm>
          <a:prstGeom prst="roundRect">
            <a:avLst>
              <a:gd name="adj" fmla="val 3533"/>
            </a:avLst>
          </a:prstGeom>
          <a:solidFill>
            <a:srgbClr val="CBEAC0"/>
          </a:solidFill>
          <a:ln w="60325">
            <a:solidFill>
              <a:schemeClr val="bg1"/>
            </a:solidFill>
          </a:ln>
          <a:effectLst>
            <a:softEdge rad="31750"/>
          </a:effectLst>
        </p:spPr>
        <p:txBody>
          <a:bodyPr wrap="square" anchor="t" anchorCtr="0">
            <a:spAutoFit/>
          </a:bodyPr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30000"/>
              </a:lnSpc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9564370" y="5988050"/>
            <a:ext cx="718820" cy="25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 descr="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39045" y="4981575"/>
            <a:ext cx="1782445" cy="14693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04655" y="4204335"/>
            <a:ext cx="2374265" cy="1957705"/>
          </a:xfrm>
          <a:prstGeom prst="rect">
            <a:avLst/>
          </a:prstGeom>
        </p:spPr>
      </p:pic>
      <p:cxnSp>
        <p:nvCxnSpPr>
          <p:cNvPr id="20" name="直接连接符 19"/>
          <p:cNvCxnSpPr/>
          <p:nvPr userDrawn="1"/>
        </p:nvCxnSpPr>
        <p:spPr>
          <a:xfrm>
            <a:off x="2726690" y="1188879"/>
            <a:ext cx="1076325" cy="7938"/>
          </a:xfrm>
          <a:prstGeom prst="line">
            <a:avLst/>
          </a:prstGeom>
          <a:ln w="22225">
            <a:solidFill>
              <a:srgbClr val="4FA7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 userDrawn="1"/>
        </p:nvCxnSpPr>
        <p:spPr>
          <a:xfrm>
            <a:off x="6860540" y="1189673"/>
            <a:ext cx="1076325" cy="6350"/>
          </a:xfrm>
          <a:prstGeom prst="line">
            <a:avLst/>
          </a:prstGeom>
          <a:ln w="22225">
            <a:solidFill>
              <a:srgbClr val="4FA7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6088380"/>
            <a:ext cx="12192635" cy="6324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bg>
      <p:bgPr>
        <a:solidFill>
          <a:srgbClr val="EB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2100" y="301625"/>
            <a:ext cx="11591925" cy="63436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grpSp>
        <p:nvGrpSpPr>
          <p:cNvPr id="11282" name="组合 18" descr="7b0a202020202274657874626f78223a20227b5c2269645c223a32303334323031382c5c2263617465676f72795f69645c223a5c225c227d220a7d0a"/>
          <p:cNvGrpSpPr/>
          <p:nvPr userDrawn="1"/>
        </p:nvGrpSpPr>
        <p:grpSpPr>
          <a:xfrm>
            <a:off x="57150" y="90488"/>
            <a:ext cx="11826875" cy="2646362"/>
            <a:chOff x="5370" y="3510"/>
            <a:chExt cx="8295" cy="1478"/>
          </a:xfrm>
        </p:grpSpPr>
        <p:sp>
          <p:nvSpPr>
            <p:cNvPr id="21" name="椭圆 20"/>
            <p:cNvSpPr/>
            <p:nvPr/>
          </p:nvSpPr>
          <p:spPr>
            <a:xfrm>
              <a:off x="5370" y="3510"/>
              <a:ext cx="227" cy="227"/>
            </a:xfrm>
            <a:prstGeom prst="ellipse">
              <a:avLst/>
            </a:prstGeom>
            <a:solidFill>
              <a:srgbClr val="009B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596" y="3616"/>
              <a:ext cx="794" cy="0"/>
            </a:xfrm>
            <a:prstGeom prst="line">
              <a:avLst/>
            </a:prstGeom>
            <a:ln w="25400" cmpd="sng">
              <a:solidFill>
                <a:srgbClr val="009B4C"/>
              </a:solidFill>
              <a:prstDash val="sysDash"/>
              <a:round/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6390" y="3616"/>
              <a:ext cx="7275" cy="1372"/>
            </a:xfrm>
            <a:custGeom>
              <a:avLst/>
              <a:gdLst>
                <a:gd name="connisteX0" fmla="*/ 0 w 5389880"/>
                <a:gd name="connsiteY0" fmla="*/ 0 h 2423795"/>
                <a:gd name="connisteX1" fmla="*/ 5389880 w 5389880"/>
                <a:gd name="connsiteY1" fmla="*/ 0 h 2423795"/>
                <a:gd name="connisteX2" fmla="*/ 5389880 w 5389880"/>
                <a:gd name="connsiteY2" fmla="*/ 2423795 h 24237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389880" h="2423795">
                  <a:moveTo>
                    <a:pt x="0" y="0"/>
                  </a:moveTo>
                  <a:lnTo>
                    <a:pt x="5389880" y="0"/>
                  </a:lnTo>
                  <a:lnTo>
                    <a:pt x="5389880" y="2423795"/>
                  </a:lnTo>
                </a:path>
              </a:pathLst>
            </a:custGeom>
            <a:noFill/>
            <a:ln w="25400">
              <a:solidFill>
                <a:srgbClr val="009B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任意多边形 1"/>
          <p:cNvSpPr/>
          <p:nvPr userDrawn="1"/>
        </p:nvSpPr>
        <p:spPr>
          <a:xfrm rot="10800000">
            <a:off x="274638" y="4003675"/>
            <a:ext cx="10474325" cy="2652713"/>
          </a:xfrm>
          <a:custGeom>
            <a:avLst/>
            <a:gdLst>
              <a:gd name="connisteX0" fmla="*/ 0 w 5389880"/>
              <a:gd name="connsiteY0" fmla="*/ 0 h 2423795"/>
              <a:gd name="connisteX1" fmla="*/ 5389880 w 5389880"/>
              <a:gd name="connsiteY1" fmla="*/ 0 h 2423795"/>
              <a:gd name="connisteX2" fmla="*/ 5389880 w 5389880"/>
              <a:gd name="connsiteY2" fmla="*/ 2423795 h 24237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389880" h="2423795">
                <a:moveTo>
                  <a:pt x="0" y="0"/>
                </a:moveTo>
                <a:lnTo>
                  <a:pt x="5389880" y="0"/>
                </a:lnTo>
                <a:lnTo>
                  <a:pt x="5389880" y="2423795"/>
                </a:lnTo>
              </a:path>
            </a:pathLst>
          </a:custGeom>
          <a:noFill/>
          <a:ln w="25400">
            <a:solidFill>
              <a:srgbClr val="009B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0812463" y="6656388"/>
            <a:ext cx="1089025" cy="0"/>
          </a:xfrm>
          <a:prstGeom prst="line">
            <a:avLst/>
          </a:prstGeom>
          <a:ln w="25400" cmpd="sng">
            <a:solidFill>
              <a:srgbClr val="009B4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 userDrawn="1"/>
        </p:nvSpPr>
        <p:spPr>
          <a:xfrm>
            <a:off x="11796713" y="6451600"/>
            <a:ext cx="323850" cy="406400"/>
          </a:xfrm>
          <a:prstGeom prst="ellipse">
            <a:avLst/>
          </a:prstGeom>
          <a:solidFill>
            <a:srgbClr val="009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rgbClr val="EB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2100" y="301625"/>
            <a:ext cx="11591925" cy="63436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grpSp>
        <p:nvGrpSpPr>
          <p:cNvPr id="11282" name="组合 18" descr="7b0a202020202274657874626f78223a20227b5c2269645c223a32303334323031382c5c2263617465676f72795f69645c223a5c225c227d220a7d0a"/>
          <p:cNvGrpSpPr/>
          <p:nvPr userDrawn="1"/>
        </p:nvGrpSpPr>
        <p:grpSpPr>
          <a:xfrm>
            <a:off x="57150" y="90488"/>
            <a:ext cx="11826875" cy="2646362"/>
            <a:chOff x="5370" y="3510"/>
            <a:chExt cx="8295" cy="1478"/>
          </a:xfrm>
        </p:grpSpPr>
        <p:sp>
          <p:nvSpPr>
            <p:cNvPr id="21" name="椭圆 20"/>
            <p:cNvSpPr/>
            <p:nvPr/>
          </p:nvSpPr>
          <p:spPr>
            <a:xfrm>
              <a:off x="5370" y="3510"/>
              <a:ext cx="227" cy="227"/>
            </a:xfrm>
            <a:prstGeom prst="ellipse">
              <a:avLst/>
            </a:prstGeom>
            <a:solidFill>
              <a:srgbClr val="009B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596" y="3616"/>
              <a:ext cx="794" cy="0"/>
            </a:xfrm>
            <a:prstGeom prst="line">
              <a:avLst/>
            </a:prstGeom>
            <a:ln w="25400" cmpd="sng">
              <a:solidFill>
                <a:srgbClr val="009B4C"/>
              </a:solidFill>
              <a:prstDash val="sysDash"/>
              <a:round/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6390" y="3616"/>
              <a:ext cx="7275" cy="1372"/>
            </a:xfrm>
            <a:custGeom>
              <a:avLst/>
              <a:gdLst>
                <a:gd name="connisteX0" fmla="*/ 0 w 5389880"/>
                <a:gd name="connsiteY0" fmla="*/ 0 h 2423795"/>
                <a:gd name="connisteX1" fmla="*/ 5389880 w 5389880"/>
                <a:gd name="connsiteY1" fmla="*/ 0 h 2423795"/>
                <a:gd name="connisteX2" fmla="*/ 5389880 w 5389880"/>
                <a:gd name="connsiteY2" fmla="*/ 2423795 h 24237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389880" h="2423795">
                  <a:moveTo>
                    <a:pt x="0" y="0"/>
                  </a:moveTo>
                  <a:lnTo>
                    <a:pt x="5389880" y="0"/>
                  </a:lnTo>
                  <a:lnTo>
                    <a:pt x="5389880" y="2423795"/>
                  </a:lnTo>
                </a:path>
              </a:pathLst>
            </a:custGeom>
            <a:noFill/>
            <a:ln w="25400">
              <a:solidFill>
                <a:srgbClr val="009B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任意多边形 1"/>
          <p:cNvSpPr/>
          <p:nvPr userDrawn="1"/>
        </p:nvSpPr>
        <p:spPr>
          <a:xfrm rot="10800000">
            <a:off x="274638" y="4003675"/>
            <a:ext cx="10474325" cy="2652713"/>
          </a:xfrm>
          <a:custGeom>
            <a:avLst/>
            <a:gdLst>
              <a:gd name="connisteX0" fmla="*/ 0 w 5389880"/>
              <a:gd name="connsiteY0" fmla="*/ 0 h 2423795"/>
              <a:gd name="connisteX1" fmla="*/ 5389880 w 5389880"/>
              <a:gd name="connsiteY1" fmla="*/ 0 h 2423795"/>
              <a:gd name="connisteX2" fmla="*/ 5389880 w 5389880"/>
              <a:gd name="connsiteY2" fmla="*/ 2423795 h 24237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389880" h="2423795">
                <a:moveTo>
                  <a:pt x="0" y="0"/>
                </a:moveTo>
                <a:lnTo>
                  <a:pt x="5389880" y="0"/>
                </a:lnTo>
                <a:lnTo>
                  <a:pt x="5389880" y="2423795"/>
                </a:lnTo>
              </a:path>
            </a:pathLst>
          </a:custGeom>
          <a:noFill/>
          <a:ln w="25400">
            <a:solidFill>
              <a:srgbClr val="009B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0812463" y="6656388"/>
            <a:ext cx="1089025" cy="0"/>
          </a:xfrm>
          <a:prstGeom prst="line">
            <a:avLst/>
          </a:prstGeom>
          <a:ln w="25400" cmpd="sng">
            <a:solidFill>
              <a:srgbClr val="009B4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 userDrawn="1"/>
        </p:nvSpPr>
        <p:spPr>
          <a:xfrm>
            <a:off x="11796713" y="6451600"/>
            <a:ext cx="323850" cy="406400"/>
          </a:xfrm>
          <a:prstGeom prst="ellipse">
            <a:avLst/>
          </a:prstGeom>
          <a:solidFill>
            <a:srgbClr val="009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pic>
        <p:nvPicPr>
          <p:cNvPr id="5" name="图片 4" descr="版权声明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485265" y="1184275"/>
            <a:ext cx="9221470" cy="47752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57175" lvl="0" indent="-25717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463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43685" lvl="4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886585" lvl="5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9485" lvl="6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2385" lvl="7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5285" lvl="8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685800" lvl="2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028700" lvl="3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372235" lvl="4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1715135" lvl="5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058035" lvl="6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2400935" lvl="7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2743835" lvl="8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25.xml"/><Relationship Id="rId2" Type="http://schemas.openxmlformats.org/officeDocument/2006/relationships/image" Target="../media/image7.tiff"/><Relationship Id="rId1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.xml"/><Relationship Id="rId3" Type="http://schemas.openxmlformats.org/officeDocument/2006/relationships/oleObject" Target="../embeddings/oleObject2.bin"/><Relationship Id="rId2" Type="http://schemas.openxmlformats.org/officeDocument/2006/relationships/image" Target="../media/image14.wmf"/><Relationship Id="rId1" Type="http://schemas.openxmlformats.org/officeDocument/2006/relationships/oleObject" Target="../embeddings/oleObject1.bin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png"/><Relationship Id="rId1" Type="http://schemas.openxmlformats.org/officeDocument/2006/relationships/tags" Target="../tags/tag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3" name="组合 2"/>
          <p:cNvGrpSpPr/>
          <p:nvPr/>
        </p:nvGrpSpPr>
        <p:grpSpPr>
          <a:xfrm>
            <a:off x="9364345" y="5418455"/>
            <a:ext cx="1889760" cy="715645"/>
            <a:chOff x="15152" y="8983"/>
            <a:chExt cx="2976" cy="1127"/>
          </a:xfrm>
        </p:grpSpPr>
        <p:sp>
          <p:nvSpPr>
            <p:cNvPr id="4" name="文本框 3"/>
            <p:cNvSpPr txBox="1"/>
            <p:nvPr userDrawn="1"/>
          </p:nvSpPr>
          <p:spPr>
            <a:xfrm>
              <a:off x="15152" y="8983"/>
              <a:ext cx="2976" cy="1126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9B4C"/>
                  </a:solidFill>
                </a14:hiddenFill>
              </a:ext>
            </a:ex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p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sz="3600" b="1" i="0" u="none" strike="noStrike" kern="1200" cap="none" spc="0" normalizeH="0" baseline="0" noProof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物</a:t>
              </a:r>
              <a:r>
                <a:rPr kumimoji="0" lang="en-US" altLang="zh-CN" sz="3600" b="1" i="0" u="none" strike="noStrike" kern="1200" cap="none" spc="0" normalizeH="0" baseline="0" noProof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</a:t>
              </a:r>
              <a:r>
                <a:rPr lang="zh-CN" sz="3600" b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理</a:t>
              </a:r>
              <a:endParaRPr kumimoji="0" lang="zh-CN" sz="3600" b="1" i="0" u="none" strike="noStrike" kern="1200" cap="none" spc="0" normalizeH="0" baseline="0" noProof="1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7" name="直接连接符 16"/>
            <p:cNvCxnSpPr/>
            <p:nvPr/>
          </p:nvCxnSpPr>
          <p:spPr>
            <a:xfrm>
              <a:off x="15152" y="10110"/>
              <a:ext cx="2976" cy="0"/>
            </a:xfrm>
            <a:prstGeom prst="line">
              <a:avLst/>
            </a:prstGeom>
            <a:ln w="25400" cap="flat" cmpd="sng">
              <a:solidFill>
                <a:srgbClr val="333F5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195"/>
          <p:cNvSpPr txBox="1"/>
          <p:nvPr/>
        </p:nvSpPr>
        <p:spPr>
          <a:xfrm>
            <a:off x="2553970" y="1978694"/>
            <a:ext cx="5645785" cy="1124518"/>
          </a:xfrm>
          <a:prstGeom prst="roundRect">
            <a:avLst/>
          </a:prstGeom>
          <a:solidFill>
            <a:schemeClr val="bg1"/>
          </a:solidFill>
          <a:ln>
            <a:solidFill>
              <a:srgbClr val="4FA773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>
            <a:defPPr>
              <a:defRPr lang="zh-CN"/>
            </a:defPPr>
            <a:lvl1pPr algn="ctr">
              <a:defRPr sz="7500">
                <a:solidFill>
                  <a:schemeClr val="accent1"/>
                </a:solidFill>
                <a:effectLst>
                  <a:outerShdw dist="63500" dir="5400000" algn="tl" rotWithShape="0">
                    <a:prstClr val="black">
                      <a:alpha val="10000"/>
                    </a:prstClr>
                  </a:outerShdw>
                </a:effectLst>
                <a:latin typeface="DIN-BlackItalic" pitchFamily="50" charset="0"/>
                <a:ea typeface="+mj-ea"/>
              </a:defRPr>
            </a:lvl1pPr>
          </a:lstStyle>
          <a:p>
            <a:pPr algn="ctr" fontAlgn="auto"/>
            <a:r>
              <a:rPr lang="zh-CN" altLang="en-US" sz="6000" b="1" kern="0" spc="100">
                <a:solidFill>
                  <a:srgbClr val="252525"/>
                </a:solidFill>
                <a:latin typeface="Times New Roman" panose="02020603050405020304" charset="0"/>
                <a:ea typeface="黑体" panose="02010609060101010101" charset="-122"/>
                <a:cs typeface="+mn-ea"/>
                <a:sym typeface="+mn-lt"/>
              </a:rPr>
              <a:t>综合能力</a:t>
            </a:r>
            <a:r>
              <a:rPr lang="zh-CN" altLang="en-US" sz="6000" b="1" kern="0" spc="100">
                <a:solidFill>
                  <a:srgbClr val="252525"/>
                </a:solidFill>
                <a:latin typeface="Times New Roman" panose="02020603050405020304" charset="0"/>
                <a:ea typeface="黑体" panose="02010609060101010101" charset="-122"/>
                <a:cs typeface="+mn-ea"/>
                <a:sym typeface="+mn-lt"/>
              </a:rPr>
              <a:t>题</a:t>
            </a:r>
            <a:endParaRPr lang="zh-CN" altLang="en-US" sz="6000" b="1" kern="0" spc="100">
              <a:solidFill>
                <a:srgbClr val="252525"/>
              </a:solidFill>
              <a:latin typeface="Times New Roman" panose="02020603050405020304" charset="0"/>
              <a:ea typeface="黑体" panose="02010609060101010101" charset="-122"/>
              <a:cs typeface="+mn-ea"/>
              <a:sym typeface="+mn-lt"/>
            </a:endParaRPr>
          </a:p>
        </p:txBody>
      </p:sp>
      <p:sp>
        <p:nvSpPr>
          <p:cNvPr id="8" name="矩形: 圆角 87"/>
          <p:cNvSpPr/>
          <p:nvPr userDrawn="1">
            <p:custDataLst>
              <p:tags r:id="rId1"/>
            </p:custDataLst>
          </p:nvPr>
        </p:nvSpPr>
        <p:spPr>
          <a:xfrm>
            <a:off x="3819366" y="761364"/>
            <a:ext cx="3017838" cy="892175"/>
          </a:xfrm>
          <a:prstGeom prst="roundRect">
            <a:avLst/>
          </a:prstGeom>
          <a:noFill/>
          <a:ln w="19050">
            <a:noFill/>
          </a:ln>
          <a:effectLst>
            <a:outerShdw blurRad="1651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 fontAlgn="auto"/>
            <a:r>
              <a:rPr lang="zh-CN" altLang="en-US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专题</a:t>
            </a:r>
            <a:r>
              <a:rPr lang="zh-CN" altLang="en-US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四</a:t>
            </a:r>
            <a:endParaRPr lang="zh-CN" altLang="en-US" sz="4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" name="组合 5"/>
          <p:cNvGrpSpPr/>
          <p:nvPr/>
        </p:nvGrpSpPr>
        <p:grpSpPr>
          <a:xfrm>
            <a:off x="4316095" y="2369820"/>
            <a:ext cx="4671060" cy="645160"/>
            <a:chOff x="4649" y="2030"/>
            <a:chExt cx="7356" cy="1016"/>
          </a:xfrm>
        </p:grpSpPr>
        <p:sp>
          <p:nvSpPr>
            <p:cNvPr id="10" name="文本框 15"/>
            <p:cNvSpPr txBox="1"/>
            <p:nvPr/>
          </p:nvSpPr>
          <p:spPr>
            <a:xfrm>
              <a:off x="5514" y="2030"/>
              <a:ext cx="6491" cy="10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sz="3600" b="1">
                  <a:ea typeface="黑体" panose="02010609060101010101" charset="-122"/>
                  <a:sym typeface="+mn-ea"/>
                  <a:hlinkClick r:id="rId1" action="ppaction://hlinksldjump"/>
                </a:rPr>
                <a:t>一、短文阅读题</a:t>
              </a:r>
              <a:endParaRPr lang="zh-CN" altLang="en-US" sz="3600" b="1"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grpSp>
          <p:nvGrpSpPr>
            <p:cNvPr id="11" name="组合 25"/>
            <p:cNvGrpSpPr/>
            <p:nvPr/>
          </p:nvGrpSpPr>
          <p:grpSpPr>
            <a:xfrm rot="0">
              <a:off x="4649" y="2079"/>
              <a:ext cx="857" cy="917"/>
              <a:chOff x="6092" y="4029"/>
              <a:chExt cx="857" cy="852"/>
            </a:xfrm>
          </p:grpSpPr>
          <p:pic>
            <p:nvPicPr>
              <p:cNvPr id="12" name="图片 23" descr="4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092" y="4085"/>
                <a:ext cx="857" cy="740"/>
              </a:xfrm>
              <a:prstGeom prst="rect">
                <a:avLst/>
              </a:prstGeom>
              <a:solidFill>
                <a:srgbClr val="4FA773"/>
              </a:solidFill>
              <a:ln w="9525">
                <a:noFill/>
              </a:ln>
            </p:spPr>
          </p:pic>
          <p:sp>
            <p:nvSpPr>
              <p:cNvPr id="13" name="文本框 24"/>
              <p:cNvSpPr txBox="1"/>
              <p:nvPr/>
            </p:nvSpPr>
            <p:spPr>
              <a:xfrm>
                <a:off x="6211" y="4029"/>
                <a:ext cx="649" cy="8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p>
                <a:pPr algn="ctr"/>
                <a:r>
                  <a:rPr lang="en-US" altLang="zh-CN" sz="3200" b="1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1</a:t>
                </a:r>
                <a:endParaRPr lang="en-US" altLang="zh-CN" sz="32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4316095" y="3334385"/>
            <a:ext cx="6371590" cy="645160"/>
            <a:chOff x="4649" y="3837"/>
            <a:chExt cx="10034" cy="1016"/>
          </a:xfrm>
        </p:grpSpPr>
        <p:sp>
          <p:nvSpPr>
            <p:cNvPr id="15" name="文本框 15"/>
            <p:cNvSpPr txBox="1"/>
            <p:nvPr/>
          </p:nvSpPr>
          <p:spPr>
            <a:xfrm>
              <a:off x="5506" y="3837"/>
              <a:ext cx="9177" cy="10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sz="3600" b="1">
                  <a:ea typeface="黑体" panose="02010609060101010101" charset="-122"/>
                  <a:sym typeface="+mn-ea"/>
                  <a:hlinkClick r:id="rId3" action="ppaction://hlinksldjump"/>
                </a:rPr>
                <a:t>二、分析计算</a:t>
              </a:r>
              <a:r>
                <a:rPr lang="en-US" sz="3600" b="1">
                  <a:latin typeface="Times New Roman" panose="02020603050405020304" charset="0"/>
                  <a:ea typeface="黑体" panose="02010609060101010101" charset="-122"/>
                  <a:sym typeface="+mn-ea"/>
                  <a:hlinkClick r:id="rId3" action="ppaction://hlinksldjump"/>
                </a:rPr>
                <a:t>(</a:t>
              </a:r>
              <a:r>
                <a:rPr lang="zh-CN" sz="3600" b="1">
                  <a:ea typeface="黑体" panose="02010609060101010101" charset="-122"/>
                  <a:sym typeface="+mn-ea"/>
                  <a:hlinkClick r:id="rId3" action="ppaction://hlinksldjump"/>
                </a:rPr>
                <a:t>归纳</a:t>
              </a:r>
              <a:r>
                <a:rPr lang="en-US" sz="3600" b="1">
                  <a:latin typeface="Times New Roman" panose="02020603050405020304" charset="0"/>
                  <a:ea typeface="黑体" panose="02010609060101010101" charset="-122"/>
                  <a:sym typeface="+mn-ea"/>
                  <a:hlinkClick r:id="rId3" action="ppaction://hlinksldjump"/>
                </a:rPr>
                <a:t>)</a:t>
              </a:r>
              <a:r>
                <a:rPr lang="zh-CN" sz="3600" b="1">
                  <a:ea typeface="黑体" panose="02010609060101010101" charset="-122"/>
                  <a:sym typeface="+mn-ea"/>
                  <a:hlinkClick r:id="rId3" action="ppaction://hlinksldjump"/>
                </a:rPr>
                <a:t>类</a:t>
              </a:r>
              <a:endParaRPr lang="zh-CN" sz="36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 rot="0">
              <a:off x="4649" y="3886"/>
              <a:ext cx="857" cy="918"/>
              <a:chOff x="6005" y="5733"/>
              <a:chExt cx="857" cy="918"/>
            </a:xfrm>
          </p:grpSpPr>
          <p:pic>
            <p:nvPicPr>
              <p:cNvPr id="17" name="图片 27" descr="4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005" y="5793"/>
                <a:ext cx="857" cy="797"/>
              </a:xfrm>
              <a:prstGeom prst="rect">
                <a:avLst/>
              </a:prstGeom>
              <a:solidFill>
                <a:srgbClr val="4FA773"/>
              </a:solidFill>
              <a:ln w="9525">
                <a:noFill/>
              </a:ln>
            </p:spPr>
          </p:pic>
          <p:sp>
            <p:nvSpPr>
              <p:cNvPr id="18" name="文本框 28"/>
              <p:cNvSpPr txBox="1"/>
              <p:nvPr/>
            </p:nvSpPr>
            <p:spPr>
              <a:xfrm>
                <a:off x="6124" y="5733"/>
                <a:ext cx="649" cy="9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p>
                <a:pPr algn="ctr"/>
                <a:r>
                  <a:rPr lang="en-US" altLang="zh-CN" sz="3200" b="1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2</a:t>
                </a:r>
                <a:endParaRPr lang="en-US" altLang="zh-CN" sz="32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</p:grp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840990" y="655955"/>
            <a:ext cx="651002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黑体" panose="02010609060101010101" charset="-122"/>
              </a:rPr>
              <a:t>一、短文阅读题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华文仿宋" panose="02010600040101010101" charset="-122"/>
              </a:rPr>
              <a:t>近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年连续考查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8770" y="1409065"/>
            <a:ext cx="833564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省卷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23</a:t>
            </a:r>
            <a:r>
              <a:rPr lang="zh-CN" sz="3200" b="1">
                <a:ea typeface="华文楷体" panose="02010600040101010101" charset="-122"/>
              </a:rPr>
              <a:t>题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阅读下列短文，回答问题．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8770" y="2080895"/>
            <a:ext cx="1151191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3200" b="1">
                <a:ea typeface="黑体" panose="02010609060101010101" charset="-122"/>
              </a:rPr>
              <a:t>                                         </a:t>
            </a:r>
            <a:r>
              <a:rPr lang="zh-CN" sz="3200" b="1">
                <a:ea typeface="黑体" panose="02010609060101010101" charset="-122"/>
              </a:rPr>
              <a:t>直流充电桩</a:t>
            </a:r>
            <a:endParaRPr lang="zh-CN" sz="3200" b="1">
              <a:ea typeface="华文楷体" panose="02010600040101010101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3200" b="1">
                <a:ea typeface="华文楷体" panose="02010600040101010101" charset="-122"/>
              </a:rPr>
              <a:t>      </a:t>
            </a:r>
            <a:r>
              <a:rPr lang="zh-CN" sz="3200" b="1">
                <a:ea typeface="华文楷体" panose="02010600040101010101" charset="-122"/>
              </a:rPr>
              <a:t>直流充电桩是一种为电动汽车补给能量的装置，如图甲所示，它能够将电网中的交流电转化为直流电，再将电能充入汽车动力电池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</a:t>
            </a:r>
            <a:r>
              <a:rPr lang="zh-CN" sz="3200" b="1">
                <a:ea typeface="华文楷体" panose="02010600040101010101" charset="-122"/>
              </a:rPr>
              <a:t>以下简称电池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).</a:t>
            </a:r>
            <a:r>
              <a:rPr lang="zh-CN" sz="3200" b="1">
                <a:ea typeface="华文楷体" panose="02010600040101010101" charset="-122"/>
              </a:rPr>
              <a:t>通常，直流充电桩比</a:t>
            </a:r>
            <a:endParaRPr lang="zh-CN" sz="3200" b="1">
              <a:ea typeface="华文楷体" panose="02010600040101010101" charset="-122"/>
            </a:endParaRPr>
          </a:p>
          <a:p>
            <a:pPr algn="l">
              <a:lnSpc>
                <a:spcPct val="150000"/>
              </a:lnSpc>
            </a:pPr>
            <a:r>
              <a:rPr lang="zh-CN" sz="3200" b="1">
                <a:ea typeface="华文楷体" panose="02010600040101010101" charset="-122"/>
              </a:rPr>
              <a:t>交流充电桩的充电电压更高、电流更大，因</a:t>
            </a:r>
            <a:endParaRPr lang="zh-CN" sz="3200" b="1">
              <a:ea typeface="华文楷体" panose="02010600040101010101" charset="-122"/>
            </a:endParaRPr>
          </a:p>
          <a:p>
            <a:pPr algn="l">
              <a:lnSpc>
                <a:spcPct val="150000"/>
              </a:lnSpc>
            </a:pPr>
            <a:r>
              <a:rPr lang="zh-CN" sz="3200" b="1">
                <a:ea typeface="华文楷体" panose="02010600040101010101" charset="-122"/>
              </a:rPr>
              <a:t>而可实现快速充电．</a:t>
            </a:r>
            <a:endParaRPr lang="zh-CN" altLang="en-US" sz="3200" b="1">
              <a:ea typeface="华文楷体" panose="02010600040101010101" charset="-122"/>
            </a:endParaRPr>
          </a:p>
        </p:txBody>
      </p:sp>
      <p:pic>
        <p:nvPicPr>
          <p:cNvPr id="4" name="图片 -2147482497"/>
          <p:cNvPicPr>
            <a:picLocks noChangeAspect="1"/>
          </p:cNvPicPr>
          <p:nvPr/>
        </p:nvPicPr>
        <p:blipFill>
          <a:blip r:embed="rId1"/>
          <a:srcRect t="22780" r="63700"/>
          <a:stretch>
            <a:fillRect/>
          </a:stretch>
        </p:blipFill>
        <p:spPr>
          <a:xfrm>
            <a:off x="8654415" y="4416425"/>
            <a:ext cx="3022600" cy="20478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340360" y="548005"/>
            <a:ext cx="11511915" cy="5850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lnSpc>
                <a:spcPct val="130000"/>
              </a:lnSpc>
            </a:pPr>
            <a:r>
              <a:rPr lang="en-US" altLang="zh-CN" sz="3200" b="1">
                <a:ea typeface="华文楷体" panose="02010600040101010101" charset="-122"/>
                <a:sym typeface="+mn-ea"/>
              </a:rPr>
              <a:t>       </a:t>
            </a:r>
            <a:r>
              <a:rPr lang="zh-CN" sz="3200" b="1">
                <a:ea typeface="华文楷体" panose="02010600040101010101" charset="-122"/>
                <a:sym typeface="+mn-ea"/>
              </a:rPr>
              <a:t>设电池当前储能占充满状态储能的百分比为</a:t>
            </a:r>
            <a:r>
              <a:rPr lang="en-US" sz="3200" b="1" i="1">
                <a:latin typeface="Times New Roman" panose="02020603050405020304" charset="0"/>
                <a:ea typeface="华文楷体" panose="02010600040101010101" charset="-122"/>
                <a:sym typeface="+mn-ea"/>
              </a:rPr>
              <a:t>D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  <a:sym typeface="+mn-ea"/>
              </a:rPr>
              <a:t>.</a:t>
            </a:r>
            <a:r>
              <a:rPr lang="zh-CN" sz="3200" b="1">
                <a:ea typeface="华文楷体" panose="02010600040101010101" charset="-122"/>
                <a:sym typeface="+mn-ea"/>
              </a:rPr>
              <a:t>充电时，充</a:t>
            </a:r>
            <a:endParaRPr lang="zh-CN" altLang="en-US" sz="3200" b="1">
              <a:ea typeface="华文楷体" panose="02010600040101010101" charset="-122"/>
            </a:endParaRPr>
          </a:p>
          <a:p>
            <a:pPr algn="l">
              <a:lnSpc>
                <a:spcPct val="130000"/>
              </a:lnSpc>
            </a:pPr>
            <a:r>
              <a:rPr lang="zh-CN" sz="3200" b="1">
                <a:ea typeface="华文楷体" panose="02010600040101010101" charset="-122"/>
              </a:rPr>
              <a:t>电桩的充电功率</a:t>
            </a:r>
            <a:r>
              <a:rPr lang="en-US" sz="3200" b="1" i="1">
                <a:latin typeface="Times New Roman" panose="02020603050405020304" charset="0"/>
                <a:ea typeface="华文楷体" panose="02010600040101010101" charset="-122"/>
              </a:rPr>
              <a:t>P</a:t>
            </a:r>
            <a:r>
              <a:rPr lang="zh-CN" sz="3200" b="1">
                <a:ea typeface="华文楷体" panose="02010600040101010101" charset="-122"/>
              </a:rPr>
              <a:t>会随着电池的</a:t>
            </a:r>
            <a:r>
              <a:rPr lang="en-US" sz="3200" b="1" i="1">
                <a:latin typeface="Times New Roman" panose="02020603050405020304" charset="0"/>
                <a:ea typeface="华文楷体" panose="02010600040101010101" charset="-122"/>
              </a:rPr>
              <a:t>D</a:t>
            </a:r>
            <a:r>
              <a:rPr lang="zh-CN" sz="3200" b="1">
                <a:ea typeface="华文楷体" panose="02010600040101010101" charset="-122"/>
              </a:rPr>
              <a:t>的变化而变化，同时用户还可以通过充电桩显示屏了解充电过程中的其他相关信息．</a:t>
            </a:r>
            <a:endParaRPr lang="zh-CN" sz="3200" b="1">
              <a:ea typeface="华文楷体" panose="02010600040101010101" charset="-122"/>
            </a:endParaRPr>
          </a:p>
          <a:p>
            <a:pPr algn="l">
              <a:lnSpc>
                <a:spcPct val="130000"/>
              </a:lnSpc>
            </a:pPr>
            <a:r>
              <a:rPr lang="en-US" altLang="zh-CN" sz="3200" b="1">
                <a:ea typeface="华文楷体" panose="02010600040101010101" charset="-122"/>
              </a:rPr>
              <a:t>        </a:t>
            </a:r>
            <a:r>
              <a:rPr lang="zh-CN" sz="3200" b="1">
                <a:ea typeface="华文楷体" panose="02010600040101010101" charset="-122"/>
              </a:rPr>
              <a:t>现实际测试一个直流充电桩对某辆电动汽车的充电性能．</a:t>
            </a:r>
            <a:endParaRPr lang="zh-CN" sz="3200" b="1">
              <a:ea typeface="华文楷体" panose="02010600040101010101" charset="-122"/>
            </a:endParaRPr>
          </a:p>
          <a:p>
            <a:pPr algn="l">
              <a:lnSpc>
                <a:spcPct val="130000"/>
              </a:lnSpc>
            </a:pPr>
            <a:r>
              <a:rPr lang="zh-CN" sz="3200" b="1">
                <a:ea typeface="华文楷体" panose="02010600040101010101" charset="-122"/>
              </a:rPr>
              <a:t>假定测试中充电柱输出的电能全部转化为电池的储能．充电前，</a:t>
            </a:r>
            <a:r>
              <a:rPr lang="en-US" sz="3200" b="1" i="1">
                <a:latin typeface="Times New Roman" panose="02020603050405020304" charset="0"/>
                <a:ea typeface="华文楷体" panose="02010600040101010101" charset="-122"/>
              </a:rPr>
              <a:t>D</a:t>
            </a:r>
            <a:r>
              <a:rPr lang="zh-CN" sz="3200" b="1">
                <a:ea typeface="华文楷体" panose="02010600040101010101" charset="-122"/>
              </a:rPr>
              <a:t>为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30%</a:t>
            </a:r>
            <a:r>
              <a:rPr lang="zh-CN" sz="3200" b="1">
                <a:ea typeface="华文楷体" panose="02010600040101010101" charset="-122"/>
              </a:rPr>
              <a:t>，充电柱显示屏中充电时长、充电度数、充电费用示数均为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0.</a:t>
            </a:r>
            <a:r>
              <a:rPr lang="zh-CN" sz="3200" b="1">
                <a:ea typeface="华文楷体" panose="02010600040101010101" charset="-122"/>
              </a:rPr>
              <a:t>开始充电后，</a:t>
            </a:r>
            <a:r>
              <a:rPr lang="en-US" sz="3200" b="1" i="1">
                <a:latin typeface="Times New Roman" panose="02020603050405020304" charset="0"/>
                <a:ea typeface="华文楷体" panose="02010600040101010101" charset="-122"/>
              </a:rPr>
              <a:t>P</a:t>
            </a:r>
            <a:r>
              <a:rPr lang="zh-CN" sz="3200" b="1">
                <a:ea typeface="华文楷体" panose="02010600040101010101" charset="-122"/>
              </a:rPr>
              <a:t>与</a:t>
            </a:r>
            <a:r>
              <a:rPr lang="en-US" sz="3200" b="1" i="1">
                <a:latin typeface="Times New Roman" panose="02020603050405020304" charset="0"/>
                <a:ea typeface="华文楷体" panose="02010600040101010101" charset="-122"/>
              </a:rPr>
              <a:t>D</a:t>
            </a:r>
            <a:r>
              <a:rPr lang="zh-CN" sz="3200" b="1">
                <a:ea typeface="华文楷体" panose="02010600040101010101" charset="-122"/>
              </a:rPr>
              <a:t>的关系如图乙</a:t>
            </a:r>
            <a:endParaRPr lang="zh-CN" sz="3200" b="1">
              <a:ea typeface="华文楷体" panose="02010600040101010101" charset="-122"/>
            </a:endParaRPr>
          </a:p>
          <a:p>
            <a:pPr algn="l">
              <a:lnSpc>
                <a:spcPct val="130000"/>
              </a:lnSpc>
            </a:pPr>
            <a:r>
              <a:rPr lang="zh-CN" sz="3200" b="1">
                <a:ea typeface="华文楷体" panose="02010600040101010101" charset="-122"/>
              </a:rPr>
              <a:t>所示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</a:t>
            </a:r>
            <a:r>
              <a:rPr lang="zh-CN" sz="3200" b="1">
                <a:ea typeface="华文楷体" panose="02010600040101010101" charset="-122"/>
              </a:rPr>
              <a:t>为方便计算，图像已作近似处理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).</a:t>
            </a:r>
            <a:endParaRPr lang="en-US" sz="3200" b="1">
              <a:latin typeface="Times New Roman" panose="02020603050405020304" charset="0"/>
              <a:ea typeface="华文楷体" panose="02010600040101010101" charset="-122"/>
            </a:endParaRPr>
          </a:p>
          <a:p>
            <a:pPr algn="l">
              <a:lnSpc>
                <a:spcPct val="130000"/>
              </a:lnSpc>
            </a:pPr>
            <a:r>
              <a:rPr lang="zh-CN" sz="3200" b="1">
                <a:ea typeface="华文楷体" panose="02010600040101010101" charset="-122"/>
              </a:rPr>
              <a:t>充满后，立即停止充电．</a:t>
            </a:r>
            <a:endParaRPr lang="zh-CN" altLang="en-US" sz="3200" b="1">
              <a:ea typeface="华文楷体" panose="02010600040101010101" charset="-122"/>
            </a:endParaRPr>
          </a:p>
        </p:txBody>
      </p:sp>
      <p:pic>
        <p:nvPicPr>
          <p:cNvPr id="4" name="图片 -2147482497"/>
          <p:cNvPicPr>
            <a:picLocks noChangeAspect="1"/>
          </p:cNvPicPr>
          <p:nvPr/>
        </p:nvPicPr>
        <p:blipFill>
          <a:blip r:embed="rId1"/>
          <a:srcRect l="42803"/>
          <a:stretch>
            <a:fillRect/>
          </a:stretch>
        </p:blipFill>
        <p:spPr>
          <a:xfrm>
            <a:off x="7804785" y="4435475"/>
            <a:ext cx="4047490" cy="225361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1702435" y="1551940"/>
          <a:ext cx="9272270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96415"/>
                <a:gridCol w="1812290"/>
                <a:gridCol w="1827530"/>
                <a:gridCol w="1983105"/>
                <a:gridCol w="1852930"/>
              </a:tblGrid>
              <a:tr h="146304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充电电压</a:t>
                      </a:r>
                      <a:endParaRPr 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(V)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充电电流</a:t>
                      </a:r>
                      <a:endParaRPr 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(A)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充电时长</a:t>
                      </a:r>
                      <a:endParaRPr 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(min)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充电度数</a:t>
                      </a:r>
                      <a:endParaRPr 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(kW·h)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充电费用</a:t>
                      </a:r>
                      <a:endParaRPr 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(元)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</a:tr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400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________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24.0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28.80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329565" y="760730"/>
            <a:ext cx="11532235" cy="7308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30000"/>
              </a:lnSpc>
            </a:pPr>
            <a:r>
              <a:rPr lang="zh-CN" sz="3200" b="1">
                <a:ea typeface="华文楷体" panose="02010600040101010101" charset="-122"/>
                <a:sym typeface="+mn-ea"/>
              </a:rPr>
              <a:t>当</a:t>
            </a:r>
            <a:r>
              <a:rPr lang="en-US" sz="3200" b="1" i="1">
                <a:latin typeface="Times New Roman" panose="02020603050405020304" charset="0"/>
                <a:ea typeface="华文楷体" panose="02010600040101010101" charset="-122"/>
                <a:sym typeface="+mn-ea"/>
              </a:rPr>
              <a:t>D</a:t>
            </a:r>
            <a:r>
              <a:rPr lang="zh-CN" sz="3200" b="1">
                <a:ea typeface="华文楷体" panose="02010600040101010101" charset="-122"/>
                <a:sym typeface="+mn-ea"/>
              </a:rPr>
              <a:t>达到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  <a:sym typeface="+mn-ea"/>
              </a:rPr>
              <a:t>70%</a:t>
            </a:r>
            <a:r>
              <a:rPr lang="zh-CN" sz="3200" b="1">
                <a:ea typeface="华文楷体" panose="02010600040101010101" charset="-122"/>
                <a:sym typeface="+mn-ea"/>
              </a:rPr>
              <a:t>时充电桩显示屏的部分即时信息如下表．</a:t>
            </a:r>
            <a:endParaRPr lang="zh-CN" altLang="en-US" sz="3200" b="1">
              <a:ea typeface="华文楷体" panose="0201060004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0200" y="3746500"/>
            <a:ext cx="1153160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sym typeface="+mn-ea"/>
              </a:rPr>
              <a:t>(1)</a:t>
            </a:r>
            <a:r>
              <a:rPr lang="zh-CN" sz="3200" b="1">
                <a:sym typeface="+mn-ea"/>
              </a:rPr>
              <a:t>通常，直流充电桩比交流充电桩的充电电压更高、电流更大，故充电功率更</a:t>
            </a:r>
            <a:r>
              <a:rPr lang="en-US" sz="3200" b="1">
                <a:latin typeface="Times New Roman" panose="02020603050405020304" charset="0"/>
                <a:sym typeface="+mn-ea"/>
              </a:rPr>
              <a:t>_____</a:t>
            </a:r>
            <a:r>
              <a:rPr lang="zh-CN" sz="3200" b="1">
                <a:sym typeface="+mn-ea"/>
              </a:rPr>
              <a:t>．</a:t>
            </a:r>
            <a:endParaRPr lang="en-US" altLang="en-US" sz="32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79115" y="4664710"/>
            <a:ext cx="7188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大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7500" y="664845"/>
            <a:ext cx="11499215" cy="60007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在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r>
              <a:rPr lang="zh-CN" sz="3200" b="1">
                <a:ea typeface="宋体" panose="02010600030101010101" pitchFamily="2" charset="-122"/>
              </a:rPr>
              <a:t>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30%</a:t>
            </a:r>
            <a:r>
              <a:rPr lang="zh-CN" sz="3200" b="1">
                <a:ea typeface="宋体" panose="02010600030101010101" pitchFamily="2" charset="-122"/>
              </a:rPr>
              <a:t>增至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70%</a:t>
            </a:r>
            <a:r>
              <a:rPr lang="zh-CN" sz="3200" b="1">
                <a:ea typeface="宋体" panose="02010600030101010101" pitchFamily="2" charset="-122"/>
              </a:rPr>
              <a:t>的过程中，充电功率大致的变化规律是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</a:t>
            </a:r>
            <a:r>
              <a:rPr lang="zh-CN" sz="3200" b="1">
                <a:ea typeface="宋体" panose="02010600030101010101" pitchFamily="2" charset="-122"/>
              </a:rPr>
              <a:t>．当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r>
              <a:rPr lang="zh-CN" sz="3200" b="1">
                <a:ea typeface="宋体" panose="02010600030101010101" pitchFamily="2" charset="-122"/>
              </a:rPr>
              <a:t>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70%</a:t>
            </a:r>
            <a:r>
              <a:rPr lang="zh-CN" sz="3200" b="1">
                <a:ea typeface="宋体" panose="02010600030101010101" pitchFamily="2" charset="-122"/>
              </a:rPr>
              <a:t>时，充电电流为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_____A.(3)</a:t>
            </a:r>
            <a:r>
              <a:rPr lang="zh-CN" sz="3200" b="1">
                <a:ea typeface="宋体" panose="02010600030101010101" pitchFamily="2" charset="-122"/>
              </a:rPr>
              <a:t>若充电过程中充电电费单价不变，则测试全过程的充电费用为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</a:t>
            </a:r>
            <a:r>
              <a:rPr lang="zh-CN" sz="3200" b="1">
                <a:ea typeface="宋体" panose="02010600030101010101" pitchFamily="2" charset="-122"/>
              </a:rPr>
              <a:t>元．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(4)</a:t>
            </a:r>
            <a:r>
              <a:rPr lang="zh-CN" sz="3200" b="1">
                <a:ea typeface="宋体" panose="02010600030101010101" pitchFamily="2" charset="-122"/>
              </a:rPr>
              <a:t>设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r>
              <a:rPr lang="zh-CN" sz="3200" b="1">
                <a:ea typeface="宋体" panose="02010600030101010101" pitchFamily="2" charset="-122"/>
              </a:rPr>
              <a:t>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70%</a:t>
            </a:r>
            <a:r>
              <a:rPr lang="zh-CN" sz="3200" b="1">
                <a:ea typeface="宋体" panose="02010600030101010101" pitchFamily="2" charset="-122"/>
              </a:rPr>
              <a:t>增至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80%</a:t>
            </a:r>
            <a:r>
              <a:rPr lang="zh-CN" sz="3200" b="1">
                <a:ea typeface="宋体" panose="02010600030101010101" pitchFamily="2" charset="-122"/>
              </a:rPr>
              <a:t>所需时间为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，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80%</a:t>
            </a:r>
            <a:r>
              <a:rPr lang="zh-CN" sz="3200" b="1">
                <a:ea typeface="宋体" panose="02010600030101010101" pitchFamily="2" charset="-122"/>
              </a:rPr>
              <a:t>增至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90%</a:t>
            </a:r>
            <a:r>
              <a:rPr lang="zh-CN" sz="3200" b="1">
                <a:ea typeface="宋体" panose="02010600030101010101" pitchFamily="2" charset="-122"/>
              </a:rPr>
              <a:t>所需时间为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，且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∶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2∶3</a:t>
            </a:r>
            <a:r>
              <a:rPr lang="zh-CN" sz="3200" b="1">
                <a:ea typeface="宋体" panose="02010600030101010101" pitchFamily="2" charset="-122"/>
              </a:rPr>
              <a:t>，则测试全过程的充电总时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长为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______min.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1485" y="1590675"/>
            <a:ext cx="27381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先增大后不变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505825" y="1590675"/>
            <a:ext cx="9220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100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71855" y="3060065"/>
            <a:ext cx="9931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50.4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04290" y="5972810"/>
            <a:ext cx="8509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109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7" name="图片 -2147482497"/>
          <p:cNvPicPr>
            <a:picLocks noChangeAspect="1"/>
          </p:cNvPicPr>
          <p:nvPr/>
        </p:nvPicPr>
        <p:blipFill>
          <a:blip r:embed="rId1"/>
          <a:srcRect l="42803"/>
          <a:stretch>
            <a:fillRect/>
          </a:stretch>
        </p:blipFill>
        <p:spPr>
          <a:xfrm>
            <a:off x="7073265" y="3556635"/>
            <a:ext cx="4667250" cy="25990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0040" y="672465"/>
            <a:ext cx="11531600" cy="60007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扬州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阅读短文，回答问题．</a:t>
            </a:r>
            <a:endParaRPr lang="zh-CN" sz="3200" b="1">
              <a:ea typeface="宋体" panose="02010600030101010101" pitchFamily="2" charset="-122"/>
            </a:endParaRPr>
          </a:p>
          <a:p>
            <a:pPr indent="720090"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2022</a:t>
            </a:r>
            <a:r>
              <a:rPr lang="zh-CN" sz="3200" b="1">
                <a:ea typeface="华文楷体" panose="02010600040101010101" charset="-122"/>
              </a:rPr>
              <a:t>年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5</a:t>
            </a:r>
            <a:r>
              <a:rPr lang="zh-CN" sz="3200" b="1">
                <a:ea typeface="华文楷体" panose="02010600040101010101" charset="-122"/>
              </a:rPr>
              <a:t>月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15</a:t>
            </a:r>
            <a:r>
              <a:rPr lang="zh-CN" sz="3200" b="1">
                <a:ea typeface="华文楷体" panose="02010600040101010101" charset="-122"/>
              </a:rPr>
              <a:t>日凌晨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1</a:t>
            </a:r>
            <a:r>
              <a:rPr lang="zh-CN" sz="3200" b="1">
                <a:ea typeface="华文楷体" panose="02010600040101010101" charset="-122"/>
              </a:rPr>
              <a:t>点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26</a:t>
            </a:r>
            <a:r>
              <a:rPr lang="zh-CN" sz="3200" b="1">
                <a:ea typeface="华文楷体" panose="02010600040101010101" charset="-122"/>
              </a:rPr>
              <a:t>分，中国自主研发的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华文楷体" panose="02010600040101010101" charset="-122"/>
              </a:rPr>
              <a:t>极目一号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Ⅲ</a:t>
            </a:r>
            <a:r>
              <a:rPr lang="zh-CN" sz="3200" b="1">
                <a:ea typeface="华文楷体" panose="02010600040101010101" charset="-122"/>
              </a:rPr>
              <a:t>型浮空艇从海拔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4 270 m</a:t>
            </a:r>
            <a:r>
              <a:rPr lang="zh-CN" sz="3200" b="1">
                <a:ea typeface="华文楷体" panose="02010600040101010101" charset="-122"/>
              </a:rPr>
              <a:t>的科考营地顺利升空，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4</a:t>
            </a:r>
            <a:r>
              <a:rPr lang="zh-CN" sz="3200" b="1">
                <a:ea typeface="华文楷体" panose="02010600040101010101" charset="-122"/>
              </a:rPr>
              <a:t>点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40</a:t>
            </a:r>
            <a:r>
              <a:rPr lang="zh-CN" sz="3200" b="1">
                <a:ea typeface="华文楷体" panose="02010600040101010101" charset="-122"/>
              </a:rPr>
              <a:t>分达到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9 032 m</a:t>
            </a:r>
            <a:r>
              <a:rPr lang="zh-CN" sz="3200" b="1">
                <a:ea typeface="华文楷体" panose="02010600040101010101" charset="-122"/>
              </a:rPr>
              <a:t>，超过珠峰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8 848.86 m</a:t>
            </a:r>
            <a:r>
              <a:rPr lang="zh-CN" sz="3200" b="1">
                <a:ea typeface="华文楷体" panose="02010600040101010101" charset="-122"/>
              </a:rPr>
              <a:t>的高度，创造浮空艇大气科学观测世界纪录．</a:t>
            </a:r>
            <a:endParaRPr lang="zh-CN" sz="3200" b="1">
              <a:ea typeface="华文楷体" panose="02010600040101010101" charset="-122"/>
            </a:endParaRPr>
          </a:p>
          <a:p>
            <a:pPr indent="720090"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华文楷体" panose="02010600040101010101" charset="-122"/>
              </a:rPr>
              <a:t>极目一号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Ⅲ</a:t>
            </a:r>
            <a:r>
              <a:rPr lang="zh-CN" sz="3200" b="1">
                <a:ea typeface="华文楷体" panose="02010600040101010101" charset="-122"/>
              </a:rPr>
              <a:t>型浮空艇体积约为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9 000 m</a:t>
            </a:r>
            <a:r>
              <a:rPr lang="en-US" sz="3200" b="1" baseline="30000">
                <a:latin typeface="Times New Roman" panose="02020603050405020304" charset="0"/>
                <a:ea typeface="华文楷体" panose="02010600040101010101" charset="-122"/>
              </a:rPr>
              <a:t>3</a:t>
            </a:r>
            <a:r>
              <a:rPr lang="zh-CN" sz="3200" b="1">
                <a:ea typeface="华文楷体" panose="02010600040101010101" charset="-122"/>
              </a:rPr>
              <a:t>，总质量约为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2.6 t</a:t>
            </a:r>
            <a:r>
              <a:rPr lang="zh-CN" sz="3200" b="1">
                <a:ea typeface="华文楷体" panose="02010600040101010101" charset="-122"/>
              </a:rPr>
              <a:t>，内部上层充满氦气，中间隔开，下层是空气．随着高度升高，通过排出下面部分的空气，调节整个浮空艇的压差在安全范围</a:t>
            </a:r>
            <a:endParaRPr lang="zh-CN" altLang="en-US" sz="3200" b="1">
              <a:ea typeface="华文楷体" panose="02010600040101010101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0040" y="672465"/>
            <a:ext cx="1153160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华文楷体" panose="02010600040101010101" charset="-122"/>
              </a:rPr>
              <a:t>内．通过与地面锚泊设备连接的系揽进行升空和驻空，通过系揽里的两根电线给整个载荷供电．通过搭载的各种探测仪器展开垂直观测，助力揭示青藏高原环境变化机理，对推动高原可持续发展、推进国家生态文明建设、促进全球生态环境保护产生深远影响．</a:t>
            </a:r>
            <a:endParaRPr lang="zh-CN" altLang="en-US" sz="3200" b="1">
              <a:ea typeface="华文楷体" panose="02010600040101010101" charset="-122"/>
            </a:endParaRPr>
          </a:p>
        </p:txBody>
      </p:sp>
      <p:pic>
        <p:nvPicPr>
          <p:cNvPr id="2" name="图片 -214748249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81145" y="4100830"/>
            <a:ext cx="4009390" cy="23361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51155" y="915035"/>
            <a:ext cx="1148969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(1)“</a:t>
            </a:r>
            <a:r>
              <a:rPr lang="zh-CN" sz="3200" b="1">
                <a:ea typeface="宋体" panose="02010600030101010101" pitchFamily="2" charset="-122"/>
              </a:rPr>
              <a:t>极目一号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上升的平均速度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人正常行走的速度．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(2)</a:t>
            </a:r>
            <a:r>
              <a:rPr lang="zh-CN" sz="3200" b="1">
                <a:ea typeface="宋体" panose="02010600030101010101" pitchFamily="2" charset="-122"/>
              </a:rPr>
              <a:t>浮空艇最外的白色层通过反射太阳光中的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红外线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紫外线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，避免艇内气体温度剧烈变化．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(3)</a:t>
            </a:r>
            <a:r>
              <a:rPr lang="zh-CN" sz="3200" b="1">
                <a:ea typeface="宋体" panose="02010600030101010101" pitchFamily="2" charset="-122"/>
              </a:rPr>
              <a:t>艇体材料除应具有高强度特性外还应具有怎样的特性？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写出一种即可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080760" y="1125220"/>
            <a:ext cx="10947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小于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322310" y="1855470"/>
            <a:ext cx="14795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红外线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357755" y="4036695"/>
            <a:ext cx="14192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密度小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5915" y="948690"/>
            <a:ext cx="1152017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浮空艇在营地升空时所受空气浮力大小为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________N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海拔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4 270 m</a:t>
            </a:r>
            <a:r>
              <a:rPr lang="zh-CN" sz="3200" b="1">
                <a:ea typeface="宋体" panose="02010600030101010101" pitchFamily="2" charset="-122"/>
              </a:rPr>
              <a:t>处空气密度为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0.80 kg/m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ea typeface="宋体" panose="02010600030101010101" pitchFamily="2" charset="-122"/>
              </a:rPr>
              <a:t>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N/kg)(5)</a:t>
            </a:r>
            <a:r>
              <a:rPr lang="zh-CN" sz="3200" b="1">
                <a:ea typeface="宋体" panose="02010600030101010101" pitchFamily="2" charset="-122"/>
              </a:rPr>
              <a:t>浮空艇内的氦气密度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艇外空气密度，在升空过程中，浮空艇所受浮力逐渐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246110" y="1163320"/>
            <a:ext cx="17633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7.2×10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endParaRPr lang="en-US" altLang="en-US" sz="3200" b="1" baseline="3000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833620" y="2597785"/>
            <a:ext cx="10947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小于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377055" y="3333750"/>
            <a:ext cx="11042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减小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0040" y="532130"/>
            <a:ext cx="11511280" cy="6294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3. (2022</a:t>
            </a:r>
            <a:r>
              <a:rPr lang="zh-CN" sz="3200" b="1">
                <a:ea typeface="华文楷体" panose="02010600040101010101" charset="-122"/>
              </a:rPr>
              <a:t>东莞模拟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阅读下列短文，回答问题．</a:t>
            </a:r>
            <a:endParaRPr lang="zh-CN" sz="3200" b="1">
              <a:ea typeface="黑体" panose="02010609060101010101" charset="-122"/>
            </a:endParaRPr>
          </a:p>
          <a:p>
            <a:pPr indent="720090">
              <a:lnSpc>
                <a:spcPct val="140000"/>
              </a:lnSpc>
            </a:pPr>
            <a:r>
              <a:rPr lang="en-US" altLang="zh-CN" sz="3200" b="1">
                <a:ea typeface="黑体" panose="02010609060101010101" charset="-122"/>
              </a:rPr>
              <a:t>                            </a:t>
            </a:r>
            <a:r>
              <a:rPr lang="zh-CN" sz="3200" b="1">
                <a:ea typeface="黑体" panose="02010609060101010101" charset="-122"/>
              </a:rPr>
              <a:t>垃圾分类与垃圾处理</a:t>
            </a:r>
            <a:endParaRPr lang="zh-CN" sz="3200" b="1">
              <a:ea typeface="黑体" panose="02010609060101010101" charset="-122"/>
            </a:endParaRPr>
          </a:p>
          <a:p>
            <a:pPr indent="720090">
              <a:lnSpc>
                <a:spcPct val="140000"/>
              </a:lnSpc>
            </a:pPr>
            <a:r>
              <a:rPr lang="zh-CN" sz="3200" b="1">
                <a:ea typeface="华文楷体" panose="02010600040101010101" charset="-122"/>
              </a:rPr>
              <a:t>广东省每天产生将近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12.4</a:t>
            </a:r>
            <a:r>
              <a:rPr lang="zh-CN" sz="3200" b="1">
                <a:ea typeface="华文楷体" panose="02010600040101010101" charset="-122"/>
              </a:rPr>
              <a:t>万吨的生活垃圾，如果处理不当，不仅会污染环境，还浪费资源，因此垃圾分类和科学处理尤为重要．目前采取的垃圾分类方法为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华文楷体" panose="02010600040101010101" charset="-122"/>
              </a:rPr>
              <a:t>四分法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华文楷体" panose="02010600040101010101" charset="-122"/>
              </a:rPr>
              <a:t>，即将垃圾分为有害垃圾、可回收物、厨余垃圾和其他垃圾．需要特别注意的是，现在生产的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1</a:t>
            </a:r>
            <a:r>
              <a:rPr lang="zh-CN" sz="3200" b="1">
                <a:ea typeface="华文楷体" panose="02010600040101010101" charset="-122"/>
              </a:rPr>
              <a:t>号、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5</a:t>
            </a:r>
            <a:r>
              <a:rPr lang="zh-CN" sz="3200" b="1">
                <a:ea typeface="华文楷体" panose="02010600040101010101" charset="-122"/>
              </a:rPr>
              <a:t>号、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7</a:t>
            </a:r>
            <a:r>
              <a:rPr lang="zh-CN" sz="3200" b="1">
                <a:ea typeface="华文楷体" panose="02010600040101010101" charset="-122"/>
              </a:rPr>
              <a:t>号等干电池是低汞或者无汞电池，不属于有害垃圾．但纽扣电池、电子产品用的锂电池、电动车电瓶</a:t>
            </a:r>
            <a:r>
              <a:rPr lang="zh-CN" sz="3200" b="1">
                <a:ea typeface="华文楷体" panose="02010600040101010101" charset="-122"/>
                <a:sym typeface="+mn-ea"/>
              </a:rPr>
              <a:t>等铅蓄电池和镍镉充电电池仍需作为</a:t>
            </a:r>
            <a:r>
              <a:rPr lang="en-US" sz="3200" b="1">
                <a:latin typeface="Times New Roman" panose="02020603050405020304" charset="0"/>
                <a:sym typeface="+mn-ea"/>
              </a:rPr>
              <a:t>“</a:t>
            </a:r>
            <a:r>
              <a:rPr lang="zh-CN" sz="3200" b="1">
                <a:ea typeface="华文楷体" panose="02010600040101010101" charset="-122"/>
                <a:sym typeface="+mn-ea"/>
              </a:rPr>
              <a:t>有害垃圾</a:t>
            </a:r>
            <a:r>
              <a:rPr lang="en-US" sz="3200" b="1">
                <a:latin typeface="Times New Roman" panose="02020603050405020304" charset="0"/>
                <a:sym typeface="+mn-ea"/>
              </a:rPr>
              <a:t>”</a:t>
            </a:r>
            <a:r>
              <a:rPr lang="zh-CN" sz="3200" b="1">
                <a:ea typeface="华文楷体" panose="02010600040101010101" charset="-122"/>
                <a:sym typeface="+mn-ea"/>
              </a:rPr>
              <a:t>进行回收．</a:t>
            </a:r>
            <a:endParaRPr lang="zh-CN" altLang="en-US" sz="3200" b="1">
              <a:ea typeface="华文楷体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40360" y="823595"/>
            <a:ext cx="11511280" cy="52108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zh-CN" sz="3200" b="1">
                <a:ea typeface="华文楷体" panose="02010600040101010101" charset="-122"/>
              </a:rPr>
              <a:t>       </a:t>
            </a:r>
            <a:r>
              <a:rPr lang="zh-CN" sz="3200" b="1">
                <a:ea typeface="华文楷体" panose="02010600040101010101" charset="-122"/>
              </a:rPr>
              <a:t>垃圾处理厂对回收后的部分垃圾进行卫生填埋、高温堆肥等处理，并把适合焚烧的生活垃圾送至焚烧厂，每充分燃烧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1 kg</a:t>
            </a:r>
            <a:r>
              <a:rPr lang="zh-CN" sz="3200" b="1">
                <a:ea typeface="华文楷体" panose="02010600040101010101" charset="-122"/>
              </a:rPr>
              <a:t>生活垃圾放出的热量大约为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4.19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×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10</a:t>
            </a:r>
            <a:r>
              <a:rPr lang="en-US" sz="3200" b="1" baseline="30000">
                <a:latin typeface="Times New Roman" panose="02020603050405020304" charset="0"/>
                <a:ea typeface="华文楷体" panose="02010600040101010101" charset="-122"/>
              </a:rPr>
              <a:t>6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 J</a:t>
            </a:r>
            <a:r>
              <a:rPr lang="zh-CN" sz="3200" b="1">
                <a:ea typeface="华文楷体" panose="02010600040101010101" charset="-122"/>
              </a:rPr>
              <a:t>．焚烧垃圾产生的能量能够把水加热成高温蒸汽，推动汽轮机转动进行发电．每充分燃烧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1 kg</a:t>
            </a:r>
            <a:r>
              <a:rPr lang="zh-CN" sz="3200" b="1">
                <a:ea typeface="华文楷体" panose="02010600040101010101" charset="-122"/>
              </a:rPr>
              <a:t>生活垃圾可产生的电能大约为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1.03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×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10</a:t>
            </a:r>
            <a:r>
              <a:rPr lang="en-US" sz="3200" b="1" baseline="30000">
                <a:latin typeface="Times New Roman" panose="02020603050405020304" charset="0"/>
                <a:ea typeface="华文楷体" panose="02010600040101010101" charset="-122"/>
              </a:rPr>
              <a:t>6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 J</a:t>
            </a:r>
            <a:r>
              <a:rPr lang="zh-CN" sz="3200" b="1">
                <a:ea typeface="华文楷体" panose="02010600040101010101" charset="-122"/>
              </a:rPr>
              <a:t>．垃圾焚烧后产生的炉渣，约占焚烧前垃圾重量的五分之一，可用于制造生态建材等产品，实现资源的综合利用．垃圾发电不仅能变废为宝，产出电能，还能节约煤炭资源．</a:t>
            </a:r>
            <a:endParaRPr lang="zh-CN" altLang="en-US" sz="3200" b="1">
              <a:ea typeface="华文楷体" panose="02010600040101010101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660" y="681355"/>
            <a:ext cx="1146048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手机锂电池属于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填字母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).A. </a:t>
            </a:r>
            <a:r>
              <a:rPr lang="zh-CN" sz="3200" b="1">
                <a:ea typeface="宋体" panose="02010600030101010101" pitchFamily="2" charset="-122"/>
              </a:rPr>
              <a:t>有害垃圾　　　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B. </a:t>
            </a:r>
            <a:r>
              <a:rPr lang="zh-CN" sz="3200" b="1">
                <a:ea typeface="宋体" panose="02010600030101010101" pitchFamily="2" charset="-122"/>
              </a:rPr>
              <a:t>可回收物　　　　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C. </a:t>
            </a:r>
            <a:r>
              <a:rPr lang="zh-CN" sz="3200" b="1">
                <a:ea typeface="宋体" panose="02010600030101010101" pitchFamily="2" charset="-122"/>
              </a:rPr>
              <a:t>厨余垃圾　　　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D. </a:t>
            </a:r>
            <a:r>
              <a:rPr lang="zh-CN" sz="3200" b="1">
                <a:ea typeface="宋体" panose="02010600030101010101" pitchFamily="2" charset="-122"/>
              </a:rPr>
              <a:t>其他垃圾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(2)</a:t>
            </a:r>
            <a:r>
              <a:rPr lang="zh-CN" sz="3200" b="1">
                <a:ea typeface="宋体" panose="02010600030101010101" pitchFamily="2" charset="-122"/>
              </a:rPr>
              <a:t>焚烧垃圾产生的能量能够把水加热成高温蒸汽，推动汽轮机转动，其能量转化是焚烧垃圾产生的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能转化为汽轮机的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能，相当于汽油机中的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冲程．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306570" y="901700"/>
            <a:ext cx="4756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400290" y="3803015"/>
            <a:ext cx="6273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内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51890" y="4523105"/>
            <a:ext cx="10331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机械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842760" y="4523105"/>
            <a:ext cx="10737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做功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1470" y="677545"/>
            <a:ext cx="115100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垃圾发电不仅能变废为宝，产出电能，还能节约煤炭资源，若忽略能量的损耗，完全燃烧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100 kg</a:t>
            </a:r>
            <a:r>
              <a:rPr lang="zh-CN" sz="3200" b="1">
                <a:ea typeface="宋体" panose="02010600030101010101" pitchFamily="2" charset="-122"/>
              </a:rPr>
              <a:t>的生活垃圾所产生的热量可以节约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______kg</a:t>
            </a:r>
            <a:r>
              <a:rPr lang="zh-CN" sz="3200" b="1">
                <a:ea typeface="宋体" panose="02010600030101010101" pitchFamily="2" charset="-122"/>
              </a:rPr>
              <a:t>的煤炭．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q</a:t>
            </a:r>
            <a:r>
              <a:rPr lang="zh-CN" sz="3200" b="1" baseline="-25000">
                <a:ea typeface="宋体" panose="02010600030101010101" pitchFamily="2" charset="-122"/>
              </a:rPr>
              <a:t>煤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2.9×10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7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J/kg</a:t>
            </a:r>
            <a:r>
              <a:rPr lang="zh-CN" sz="3200" b="1">
                <a:ea typeface="宋体" panose="02010600030101010101" pitchFamily="2" charset="-122"/>
              </a:rPr>
              <a:t>，结果保留一位小数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(4)</a:t>
            </a:r>
            <a:r>
              <a:rPr lang="zh-CN" sz="3200" b="1">
                <a:ea typeface="宋体" panose="02010600030101010101" pitchFamily="2" charset="-122"/>
              </a:rPr>
              <a:t>焚烧垃圾发电，发电效率大约为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_____%.(</a:t>
            </a:r>
            <a:r>
              <a:rPr lang="zh-CN" sz="3200" b="1">
                <a:ea typeface="宋体" panose="02010600030101010101" pitchFamily="2" charset="-122"/>
              </a:rPr>
              <a:t>百分号前保留整数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46300" y="2354580"/>
            <a:ext cx="10839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14.4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781165" y="3784600"/>
            <a:ext cx="6584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25 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1150" y="660400"/>
            <a:ext cx="1153033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广东黑白卷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阅读下列短文，回答问题．</a:t>
            </a:r>
            <a:endParaRPr lang="zh-CN" sz="3200" b="1"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ea typeface="黑体" panose="02010609060101010101" charset="-122"/>
              </a:rPr>
              <a:t>                                             </a:t>
            </a:r>
            <a:r>
              <a:rPr lang="zh-CN" sz="3200" b="1">
                <a:ea typeface="黑体" panose="02010609060101010101" charset="-122"/>
              </a:rPr>
              <a:t>体脂秤</a:t>
            </a:r>
            <a:endParaRPr lang="zh-CN" sz="3200" b="1">
              <a:ea typeface="华文楷体" panose="0201060004010101010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ea typeface="华文楷体" panose="02010600040101010101" charset="-122"/>
              </a:rPr>
              <a:t>       </a:t>
            </a:r>
            <a:r>
              <a:rPr lang="zh-CN" sz="3200" b="1">
                <a:ea typeface="华文楷体" panose="02010600040101010101" charset="-122"/>
              </a:rPr>
              <a:t>脂肪是人体的重要成分，主要分布在内脏周围和皮肤下面，脂肪供给维持生命必需的能量，还能防止热量散失．人体中脂肪质量与人体总质量的百分比，简称体脂率．体脂率的测量有多种方法，比较方便的一种是利用脂肪几乎不含水分，其导电性和其他成分不同，可以用测量人体电阻的办法来计算体脂率</a:t>
            </a:r>
            <a:r>
              <a:rPr lang="en-US" altLang="zh-CN" sz="3200" b="1">
                <a:ea typeface="华文楷体" panose="02010600040101010101" charset="-122"/>
              </a:rPr>
              <a:t>.</a:t>
            </a:r>
            <a:endParaRPr lang="zh-CN" altLang="en-US" sz="3200" b="1">
              <a:ea typeface="华文楷体" panose="02010600040101010101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1150" y="812800"/>
            <a:ext cx="11530330" cy="5850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720090">
              <a:lnSpc>
                <a:spcPct val="130000"/>
              </a:lnSpc>
            </a:pPr>
            <a:r>
              <a:rPr lang="en-US" altLang="zh-CN" sz="3200" b="1">
                <a:ea typeface="华文楷体" panose="02010600040101010101" charset="-122"/>
              </a:rPr>
              <a:t> </a:t>
            </a:r>
            <a:r>
              <a:rPr lang="zh-CN" sz="3200" b="1">
                <a:ea typeface="华文楷体" panose="02010600040101010101" charset="-122"/>
              </a:rPr>
              <a:t>如图甲所示为体脂秤的原理简化图，电路由压敏电阻</a:t>
            </a:r>
            <a:r>
              <a:rPr lang="en-US" sz="3200" b="1" i="1">
                <a:latin typeface="Times New Roman" panose="02020603050405020304" charset="0"/>
                <a:ea typeface="华文楷体" panose="02010600040101010101" charset="-122"/>
              </a:rPr>
              <a:t>R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</a:t>
            </a:r>
            <a:r>
              <a:rPr lang="zh-CN" sz="3200" b="1">
                <a:ea typeface="华文楷体" panose="02010600040101010101" charset="-122"/>
              </a:rPr>
              <a:t>其阻值随所受压力</a:t>
            </a:r>
            <a:r>
              <a:rPr lang="en-US" sz="3200" b="1" i="1">
                <a:latin typeface="Times New Roman" panose="02020603050405020304" charset="0"/>
                <a:ea typeface="华文楷体" panose="02010600040101010101" charset="-122"/>
              </a:rPr>
              <a:t>F</a:t>
            </a:r>
            <a:r>
              <a:rPr lang="zh-CN" sz="3200" b="1">
                <a:ea typeface="华文楷体" panose="02010600040101010101" charset="-122"/>
              </a:rPr>
              <a:t>变化的关系如图乙所示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华文楷体" panose="02010600040101010101" charset="-122"/>
              </a:rPr>
              <a:t>、数字式仪表</a:t>
            </a:r>
            <a:r>
              <a:rPr lang="en-US" altLang="zh-CN" sz="3200" b="1">
                <a:ea typeface="华文楷体" panose="02010600040101010101" charset="-122"/>
              </a:rPr>
              <a:t>    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</a:t>
            </a:r>
            <a:r>
              <a:rPr lang="zh-CN" sz="3200" b="1">
                <a:ea typeface="华文楷体" panose="02010600040101010101" charset="-122"/>
              </a:rPr>
              <a:t>电阻可忽略不计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华文楷体" panose="02010600040101010101" charset="-122"/>
              </a:rPr>
              <a:t>、滑动变阻器</a:t>
            </a:r>
            <a:r>
              <a:rPr lang="en-US" sz="3200" b="1" i="1">
                <a:latin typeface="Times New Roman" panose="02020603050405020304" charset="0"/>
                <a:ea typeface="华文楷体" panose="02010600040101010101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华文楷体" panose="02010600040101010101" charset="-122"/>
              </a:rPr>
              <a:t>0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</a:t>
            </a:r>
            <a:r>
              <a:rPr lang="zh-CN" sz="3200" b="1">
                <a:ea typeface="华文楷体" panose="02010600040101010101" charset="-122"/>
              </a:rPr>
              <a:t>用作仪表</a:t>
            </a:r>
            <a:r>
              <a:rPr lang="en-US" altLang="zh-CN" sz="3200" b="1">
                <a:ea typeface="华文楷体" panose="02010600040101010101" charset="-122"/>
              </a:rPr>
              <a:t>     </a:t>
            </a:r>
            <a:r>
              <a:rPr lang="zh-CN" sz="3200" b="1">
                <a:ea typeface="华文楷体" panose="02010600040101010101" charset="-122"/>
              </a:rPr>
              <a:t>的调零，最大阻值为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100 Ω)</a:t>
            </a:r>
            <a:r>
              <a:rPr lang="zh-CN" sz="3200" b="1">
                <a:ea typeface="华文楷体" panose="02010600040101010101" charset="-122"/>
              </a:rPr>
              <a:t>、电池等组成电路．台板部分的质量忽略不计，电源电压为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6 V</a:t>
            </a:r>
            <a:r>
              <a:rPr lang="zh-CN" sz="3200" b="1">
                <a:ea typeface="华文楷体" panose="02010600040101010101" charset="-122"/>
              </a:rPr>
              <a:t>．当被测者站上体脂秤后数字式仪表</a:t>
            </a:r>
            <a:r>
              <a:rPr lang="en-US" altLang="zh-CN" sz="3200" b="1">
                <a:ea typeface="华文楷体" panose="02010600040101010101" charset="-122"/>
              </a:rPr>
              <a:t>     </a:t>
            </a:r>
            <a:r>
              <a:rPr lang="zh-CN" sz="3200" b="1">
                <a:ea typeface="华文楷体" panose="02010600040101010101" charset="-122"/>
              </a:rPr>
              <a:t>显示被测者体重．在测量体重的同时，踏板上的导</a:t>
            </a:r>
            <a:endParaRPr lang="zh-CN" sz="3200" b="1">
              <a:ea typeface="华文楷体" panose="02010600040101010101" charset="-122"/>
            </a:endParaRPr>
          </a:p>
          <a:p>
            <a:pPr>
              <a:lnSpc>
                <a:spcPct val="130000"/>
              </a:lnSpc>
            </a:pPr>
            <a:r>
              <a:rPr lang="zh-CN" sz="3200" b="1">
                <a:ea typeface="华文楷体" panose="02010600040101010101" charset="-122"/>
              </a:rPr>
              <a:t>电镀膜玻璃会给人体通入特定频率的</a:t>
            </a:r>
            <a:endParaRPr lang="zh-CN" sz="3200" b="1">
              <a:ea typeface="华文楷体" panose="02010600040101010101" charset="-122"/>
            </a:endParaRPr>
          </a:p>
          <a:p>
            <a:pPr>
              <a:lnSpc>
                <a:spcPct val="130000"/>
              </a:lnSpc>
            </a:pPr>
            <a:r>
              <a:rPr lang="zh-CN" sz="3200" b="1">
                <a:ea typeface="华文楷体" panose="02010600040101010101" charset="-122"/>
              </a:rPr>
              <a:t>电信号，利用脂肪部分比肌肉和人体</a:t>
            </a:r>
            <a:endParaRPr lang="zh-CN" sz="3200" b="1">
              <a:ea typeface="华文楷体" panose="02010600040101010101" charset="-122"/>
            </a:endParaRPr>
          </a:p>
          <a:p>
            <a:pPr>
              <a:lnSpc>
                <a:spcPct val="130000"/>
              </a:lnSpc>
            </a:pPr>
            <a:r>
              <a:rPr lang="zh-CN" sz="3200" b="1">
                <a:ea typeface="华文楷体" panose="02010600040101010101" charset="-122"/>
              </a:rPr>
              <a:t>的其他组织导电性差的特点，当一个</a:t>
            </a:r>
            <a:endParaRPr lang="zh-CN" altLang="en-US" sz="3200" b="1">
              <a:ea typeface="华文楷体" panose="02010600040101010101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278110" y="1656715"/>
            <a:ext cx="497840" cy="459740"/>
            <a:chOff x="8138" y="9447"/>
            <a:chExt cx="784" cy="724"/>
          </a:xfrm>
        </p:grpSpPr>
        <p:sp>
          <p:nvSpPr>
            <p:cNvPr id="2" name="椭圆 1"/>
            <p:cNvSpPr/>
            <p:nvPr/>
          </p:nvSpPr>
          <p:spPr>
            <a:xfrm>
              <a:off x="8138" y="9507"/>
              <a:ext cx="583" cy="58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8138" y="9447"/>
              <a:ext cx="784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en-US" sz="2400" b="1">
                  <a:latin typeface="Times New Roman" panose="02020603050405020304" charset="0"/>
                  <a:ea typeface="华文楷体" panose="02010600040101010101" charset="-122"/>
                  <a:sym typeface="+mn-ea"/>
                </a:rPr>
                <a:t>P</a:t>
              </a:r>
              <a:endParaRPr lang="en-US" altLang="en-US" sz="2400" b="1">
                <a:latin typeface="Times New Roman" panose="02020603050405020304" charset="0"/>
                <a:ea typeface="华文楷体" panose="02010600040101010101" charset="-122"/>
                <a:sym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291070" y="2260600"/>
            <a:ext cx="497840" cy="459740"/>
            <a:chOff x="8138" y="9447"/>
            <a:chExt cx="784" cy="724"/>
          </a:xfrm>
        </p:grpSpPr>
        <p:sp>
          <p:nvSpPr>
            <p:cNvPr id="6" name="椭圆 5"/>
            <p:cNvSpPr/>
            <p:nvPr/>
          </p:nvSpPr>
          <p:spPr>
            <a:xfrm>
              <a:off x="8138" y="9507"/>
              <a:ext cx="583" cy="58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8138" y="9447"/>
              <a:ext cx="784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en-US" sz="2400" b="1">
                  <a:latin typeface="Times New Roman" panose="02020603050405020304" charset="0"/>
                  <a:ea typeface="华文楷体" panose="02010600040101010101" charset="-122"/>
                  <a:sym typeface="+mn-ea"/>
                </a:rPr>
                <a:t>P</a:t>
              </a:r>
              <a:endParaRPr lang="en-US" altLang="en-US" sz="2400" b="1">
                <a:latin typeface="Times New Roman" panose="02020603050405020304" charset="0"/>
                <a:ea typeface="华文楷体" panose="02010600040101010101" charset="-122"/>
                <a:sym typeface="+mn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434705" y="3500755"/>
            <a:ext cx="497840" cy="459740"/>
            <a:chOff x="8138" y="9447"/>
            <a:chExt cx="784" cy="724"/>
          </a:xfrm>
        </p:grpSpPr>
        <p:sp>
          <p:nvSpPr>
            <p:cNvPr id="9" name="椭圆 8"/>
            <p:cNvSpPr/>
            <p:nvPr/>
          </p:nvSpPr>
          <p:spPr>
            <a:xfrm>
              <a:off x="8138" y="9507"/>
              <a:ext cx="583" cy="58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8138" y="9447"/>
              <a:ext cx="784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en-US" sz="2400" b="1">
                  <a:latin typeface="Times New Roman" panose="02020603050405020304" charset="0"/>
                  <a:ea typeface="华文楷体" panose="02010600040101010101" charset="-122"/>
                  <a:sym typeface="+mn-ea"/>
                </a:rPr>
                <a:t>P</a:t>
              </a:r>
              <a:endParaRPr lang="en-US" altLang="en-US" sz="2400" b="1">
                <a:latin typeface="Times New Roman" panose="02020603050405020304" charset="0"/>
                <a:ea typeface="华文楷体" panose="02010600040101010101" charset="-122"/>
                <a:sym typeface="+mn-ea"/>
              </a:endParaRPr>
            </a:p>
          </p:txBody>
        </p:sp>
      </p:grpSp>
      <p:pic>
        <p:nvPicPr>
          <p:cNvPr id="11" name="图片 -21474824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79615" y="4157345"/>
            <a:ext cx="4620260" cy="239141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1150" y="660400"/>
            <a:ext cx="1153033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华文楷体" panose="02010600040101010101" charset="-122"/>
                <a:sym typeface="+mn-ea"/>
              </a:rPr>
              <a:t>安全的特定频率电信号通过人体时，电</a:t>
            </a:r>
            <a:r>
              <a:rPr lang="zh-CN" sz="3200" b="1">
                <a:ea typeface="华文楷体" panose="02010600040101010101" charset="-122"/>
              </a:rPr>
              <a:t>信号会因人体导电性的不同而发生不同程度的变化．根据这一变化加上被测者的身高、体重信息，可计算出人体体脂率的大概值．</a:t>
            </a:r>
            <a:endParaRPr lang="zh-CN" altLang="en-US" sz="3200" b="1">
              <a:ea typeface="华文楷体" panose="020106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1150" y="2863215"/>
            <a:ext cx="1152017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脂肪和人体其他成分的物理属性相比，下列说法错误的是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___.A. </a:t>
            </a:r>
            <a:r>
              <a:rPr lang="zh-CN" sz="3200" b="1">
                <a:ea typeface="宋体" panose="02010600030101010101" pitchFamily="2" charset="-122"/>
              </a:rPr>
              <a:t>导热性较差　　</a:t>
            </a:r>
            <a:r>
              <a:rPr lang="en-US" altLang="zh-CN" sz="3200" b="1">
                <a:ea typeface="宋体" panose="02010600030101010101" pitchFamily="2" charset="-122"/>
              </a:rPr>
              <a:t>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B. </a:t>
            </a:r>
            <a:r>
              <a:rPr lang="zh-CN" sz="3200" b="1">
                <a:ea typeface="宋体" panose="02010600030101010101" pitchFamily="2" charset="-122"/>
              </a:rPr>
              <a:t>导电性较差　　</a:t>
            </a:r>
            <a:r>
              <a:rPr lang="en-US" altLang="zh-CN" sz="3200" b="1">
                <a:ea typeface="宋体" panose="02010600030101010101" pitchFamily="2" charset="-122"/>
              </a:rPr>
              <a:t>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C. </a:t>
            </a:r>
            <a:r>
              <a:rPr lang="zh-CN" sz="3200" b="1">
                <a:ea typeface="宋体" panose="02010600030101010101" pitchFamily="2" charset="-122"/>
              </a:rPr>
              <a:t>比热容较大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(2)</a:t>
            </a:r>
            <a:r>
              <a:rPr lang="zh-CN" sz="3200" b="1">
                <a:ea typeface="宋体" panose="02010600030101010101" pitchFamily="2" charset="-122"/>
              </a:rPr>
              <a:t>某被测者穿着轻质橡胶拖鞋站上体脂秤，体重测量值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</a:t>
            </a:r>
            <a:r>
              <a:rPr lang="zh-CN" sz="3200" b="1">
                <a:ea typeface="宋体" panose="02010600030101010101" pitchFamily="2" charset="-122"/>
              </a:rPr>
              <a:t>，体脂率测量值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______(</a:t>
            </a:r>
            <a:r>
              <a:rPr lang="zh-CN" sz="3200" b="1">
                <a:ea typeface="宋体" panose="02010600030101010101" pitchFamily="2" charset="-122"/>
              </a:rPr>
              <a:t>均选填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偏大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zh-CN" sz="3200" b="1">
                <a:ea typeface="宋体" panose="02010600030101010101" pitchFamily="2" charset="-122"/>
              </a:rPr>
              <a:t>偏小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准确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598660" y="3263900"/>
            <a:ext cx="7162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2800" b="1">
                <a:latin typeface="Times New Roman" panose="02020603050405020304" charset="0"/>
                <a:sym typeface="+mn-ea"/>
              </a:rPr>
              <a:t>.   . </a:t>
            </a:r>
            <a:endParaRPr lang="en-US" altLang="en-US" sz="28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169015" y="3004820"/>
            <a:ext cx="5156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324465" y="4525645"/>
            <a:ext cx="10439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准确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941955" y="5233670"/>
            <a:ext cx="10839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偏大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1470" y="678180"/>
            <a:ext cx="1149096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滑动变阻器一直全部接入电路，当台板上无被测者时，电路中的电流是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________A</a:t>
            </a:r>
            <a:r>
              <a:rPr lang="zh-CN" sz="3200" b="1">
                <a:ea typeface="宋体" panose="02010600030101010101" pitchFamily="2" charset="-122"/>
              </a:rPr>
              <a:t>，测量体重过程中电路消耗的最小功率为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________W.(4)</a:t>
            </a:r>
            <a:r>
              <a:rPr lang="zh-CN" sz="3200" b="1">
                <a:ea typeface="宋体" panose="02010600030101010101" pitchFamily="2" charset="-122"/>
              </a:rPr>
              <a:t>拆开该体脂秤后发现，内部电池上标着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“6 V</a:t>
            </a:r>
            <a:r>
              <a:rPr lang="zh-CN" sz="3200" b="1">
                <a:ea typeface="宋体" panose="02010600030101010101" pitchFamily="2" charset="-122"/>
              </a:rPr>
              <a:t>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400 mA·h”</a:t>
            </a:r>
            <a:r>
              <a:rPr lang="zh-CN" sz="3200" b="1">
                <a:ea typeface="宋体" panose="02010600030101010101" pitchFamily="2" charset="-122"/>
              </a:rPr>
              <a:t>字样，则该电池最多可以储存的电能为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__________J.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754630" y="1621790"/>
            <a:ext cx="11042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0.015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51890" y="2352040"/>
            <a:ext cx="9112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0.09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31990" y="3803015"/>
            <a:ext cx="18649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8.64×10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endParaRPr lang="en-US" altLang="en-US" sz="3200" b="1" baseline="3000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1310" y="662305"/>
            <a:ext cx="11519535" cy="60007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汕头模拟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阅读下列短文，回答问题．</a:t>
            </a:r>
            <a:endParaRPr lang="zh-CN" sz="3200" b="1"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ea typeface="黑体" panose="02010609060101010101" charset="-122"/>
              </a:rPr>
              <a:t>                         </a:t>
            </a:r>
            <a:r>
              <a:rPr lang="zh-CN" sz="3200" b="1">
                <a:ea typeface="黑体" panose="02010609060101010101" charset="-122"/>
              </a:rPr>
              <a:t>二氧化碳跨临界直接蒸发制冷技术</a:t>
            </a:r>
            <a:endParaRPr lang="zh-CN" sz="3200" b="1">
              <a:ea typeface="黑体" panose="02010609060101010101" charset="-122"/>
            </a:endParaRPr>
          </a:p>
          <a:p>
            <a:pPr indent="720090">
              <a:lnSpc>
                <a:spcPct val="150000"/>
              </a:lnSpc>
            </a:pPr>
            <a:r>
              <a:rPr lang="zh-CN" sz="3200" b="1">
                <a:ea typeface="华文楷体" panose="02010600040101010101" charset="-122"/>
              </a:rPr>
              <a:t>有着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华文楷体" panose="02010600040101010101" charset="-122"/>
              </a:rPr>
              <a:t>冰丝带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华文楷体" panose="02010600040101010101" charset="-122"/>
              </a:rPr>
              <a:t>美誉的国家速滑馆，是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2022</a:t>
            </a:r>
            <a:r>
              <a:rPr lang="zh-CN" sz="3200" b="1">
                <a:ea typeface="华文楷体" panose="02010600040101010101" charset="-122"/>
              </a:rPr>
              <a:t>年冬奥会北京赛区的标志性场馆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</a:t>
            </a:r>
            <a:r>
              <a:rPr lang="zh-CN" sz="3200" b="1">
                <a:ea typeface="华文楷体" panose="02010600040101010101" charset="-122"/>
              </a:rPr>
              <a:t>如图甲所示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).</a:t>
            </a:r>
            <a:r>
              <a:rPr lang="zh-CN" sz="3200" b="1">
                <a:ea typeface="华文楷体" panose="02010600040101010101" charset="-122"/>
              </a:rPr>
              <a:t>它是全世界首个采用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华文楷体" panose="02010600040101010101" charset="-122"/>
              </a:rPr>
              <a:t>二氧化碳跨临界直接蒸发制冷技术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华文楷体" panose="02010600040101010101" charset="-122"/>
              </a:rPr>
              <a:t>的冬奥场馆，这种技术，</a:t>
            </a:r>
            <a:endParaRPr lang="zh-CN" sz="3200" b="1">
              <a:ea typeface="华文楷体" panose="02010600040101010101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华文楷体" panose="02010600040101010101" charset="-122"/>
              </a:rPr>
              <a:t>被视为目前最先进、最环保、最高效的制冰技</a:t>
            </a:r>
            <a:endParaRPr lang="zh-CN" sz="3200" b="1">
              <a:ea typeface="华文楷体" panose="02010600040101010101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华文楷体" panose="02010600040101010101" charset="-122"/>
              </a:rPr>
              <a:t>术之一．</a:t>
            </a:r>
            <a:endParaRPr lang="zh-CN" sz="3200" b="1">
              <a:ea typeface="华文楷体" panose="02010600040101010101" charset="-122"/>
            </a:endParaRPr>
          </a:p>
          <a:p>
            <a:pPr indent="720090">
              <a:lnSpc>
                <a:spcPct val="150000"/>
              </a:lnSpc>
            </a:pPr>
            <a:endParaRPr lang="zh-CN" altLang="en-US" sz="3200" b="1">
              <a:ea typeface="华文楷体" panose="02010600040101010101" charset="-122"/>
            </a:endParaRPr>
          </a:p>
        </p:txBody>
      </p:sp>
      <p:pic>
        <p:nvPicPr>
          <p:cNvPr id="2" name="图片 -2147482489"/>
          <p:cNvPicPr>
            <a:picLocks noChangeAspect="1"/>
          </p:cNvPicPr>
          <p:nvPr/>
        </p:nvPicPr>
        <p:blipFill>
          <a:blip r:embed="rId1"/>
          <a:srcRect t="43189" r="75009"/>
          <a:stretch>
            <a:fillRect/>
          </a:stretch>
        </p:blipFill>
        <p:spPr>
          <a:xfrm>
            <a:off x="9257030" y="3700145"/>
            <a:ext cx="2257425" cy="18008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1310" y="662305"/>
            <a:ext cx="11670665" cy="5850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zh-CN" sz="3200" b="1">
                <a:ea typeface="华文楷体" panose="02010600040101010101" charset="-122"/>
                <a:sym typeface="+mn-ea"/>
              </a:rPr>
              <a:t>       </a:t>
            </a:r>
            <a:r>
              <a:rPr lang="zh-CN" sz="3200" b="1">
                <a:ea typeface="华文楷体" panose="02010600040101010101" charset="-122"/>
                <a:sym typeface="+mn-ea"/>
              </a:rPr>
              <a:t>二氧化碳制冷的原理和普通空调中的制冷剂循环类似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  <a:sym typeface="+mn-ea"/>
              </a:rPr>
              <a:t>(</a:t>
            </a:r>
            <a:r>
              <a:rPr lang="zh-CN" sz="3200" b="1">
                <a:ea typeface="华文楷体" panose="02010600040101010101" charset="-122"/>
                <a:sym typeface="+mn-ea"/>
              </a:rPr>
              <a:t>如图乙所示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  <a:sym typeface="+mn-ea"/>
              </a:rPr>
              <a:t>)</a:t>
            </a:r>
            <a:r>
              <a:rPr lang="zh-CN" sz="3200" b="1">
                <a:ea typeface="华文楷体" panose="02010600040101010101" charset="-122"/>
                <a:sym typeface="+mn-ea"/>
              </a:rPr>
              <a:t>：二氧化碳在常温常压下是气态，但在施加一定高压后，</a:t>
            </a:r>
            <a:r>
              <a:rPr lang="zh-CN" sz="3200" b="1">
                <a:ea typeface="华文楷体" panose="02010600040101010101" charset="-122"/>
              </a:rPr>
              <a:t>二氧化碳会变为临界状态的流体；这些流体随后被送到需要制冷的区域，在其蒸发过程中会大量吸热，进而达到降温制冷的目的</a:t>
            </a:r>
            <a:r>
              <a:rPr lang="en-US" altLang="zh-CN" sz="3200" b="1">
                <a:ea typeface="华文楷体" panose="02010600040101010101" charset="-122"/>
              </a:rPr>
              <a:t>.</a:t>
            </a:r>
            <a:endParaRPr lang="zh-CN" sz="3200" b="1">
              <a:ea typeface="华文楷体" panose="02010600040101010101" charset="-122"/>
            </a:endParaRPr>
          </a:p>
          <a:p>
            <a:pPr indent="720090">
              <a:lnSpc>
                <a:spcPct val="130000"/>
              </a:lnSpc>
            </a:pPr>
            <a:r>
              <a:rPr lang="zh-CN" sz="3200" b="1">
                <a:ea typeface="华文楷体" panose="02010600040101010101" charset="-122"/>
              </a:rPr>
              <a:t>这种技术最关键的特征是</a:t>
            </a:r>
            <a:endParaRPr lang="zh-CN" sz="3200" b="1">
              <a:ea typeface="华文楷体" panose="02010600040101010101" charset="-122"/>
            </a:endParaRPr>
          </a:p>
          <a:p>
            <a:pPr>
              <a:lnSpc>
                <a:spcPct val="130000"/>
              </a:lnSpc>
            </a:pPr>
            <a:r>
              <a:rPr lang="zh-CN" sz="3200" b="1">
                <a:ea typeface="华文楷体" panose="02010600040101010101" charset="-122"/>
              </a:rPr>
              <a:t>大气友好性．与氟利昂类制冷</a:t>
            </a:r>
            <a:endParaRPr lang="zh-CN" sz="3200" b="1">
              <a:ea typeface="华文楷体" panose="02010600040101010101" charset="-122"/>
            </a:endParaRPr>
          </a:p>
          <a:p>
            <a:pPr>
              <a:lnSpc>
                <a:spcPct val="130000"/>
              </a:lnSpc>
            </a:pPr>
            <a:r>
              <a:rPr lang="zh-CN" sz="3200" b="1">
                <a:ea typeface="华文楷体" panose="02010600040101010101" charset="-122"/>
              </a:rPr>
              <a:t>剂相比，二氧化碳制冷剂不会</a:t>
            </a:r>
            <a:endParaRPr lang="zh-CN" sz="3200" b="1">
              <a:ea typeface="华文楷体" panose="02010600040101010101" charset="-122"/>
            </a:endParaRPr>
          </a:p>
          <a:p>
            <a:pPr>
              <a:lnSpc>
                <a:spcPct val="130000"/>
              </a:lnSpc>
            </a:pPr>
            <a:r>
              <a:rPr lang="zh-CN" sz="3200" b="1">
                <a:ea typeface="华文楷体" panose="02010600040101010101" charset="-122"/>
              </a:rPr>
              <a:t>引起臭氧层破坏，其温室效应</a:t>
            </a:r>
            <a:endParaRPr lang="zh-CN" sz="3200" b="1">
              <a:ea typeface="华文楷体" panose="02010600040101010101" charset="-122"/>
            </a:endParaRPr>
          </a:p>
          <a:p>
            <a:pPr>
              <a:lnSpc>
                <a:spcPct val="130000"/>
              </a:lnSpc>
            </a:pPr>
            <a:r>
              <a:rPr lang="zh-CN" sz="3200" b="1">
                <a:ea typeface="华文楷体" panose="02010600040101010101" charset="-122"/>
              </a:rPr>
              <a:t>也远低于氟利昂类人工合成制</a:t>
            </a:r>
            <a:endParaRPr lang="zh-CN" altLang="en-US" sz="3200" b="1">
              <a:ea typeface="华文楷体" panose="02010600040101010101" charset="-122"/>
            </a:endParaRPr>
          </a:p>
        </p:txBody>
      </p:sp>
      <p:pic>
        <p:nvPicPr>
          <p:cNvPr id="2" name="图片 -2147482489"/>
          <p:cNvPicPr>
            <a:picLocks noChangeAspect="1"/>
          </p:cNvPicPr>
          <p:nvPr/>
        </p:nvPicPr>
        <p:blipFill>
          <a:blip r:embed="rId1"/>
          <a:srcRect l="30207"/>
          <a:stretch>
            <a:fillRect/>
          </a:stretch>
        </p:blipFill>
        <p:spPr>
          <a:xfrm>
            <a:off x="5988050" y="3444875"/>
            <a:ext cx="5756910" cy="28949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1310" y="662305"/>
            <a:ext cx="11519535" cy="5850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sz="3200" b="1">
                <a:ea typeface="华文楷体" panose="02010600040101010101" charset="-122"/>
                <a:sym typeface="+mn-ea"/>
              </a:rPr>
              <a:t>冷剂．此外，二氧化碳制冷的能效也比传统制冷系统更高．使用二氧化碳制冷剂还具有无异味、不可燃、不助燃的优点，其安全性更高．</a:t>
            </a:r>
            <a:endParaRPr lang="zh-CN" sz="3200" b="1">
              <a:ea typeface="华文楷体" panose="02010600040101010101" charset="-122"/>
            </a:endParaRPr>
          </a:p>
          <a:p>
            <a:pPr indent="720090">
              <a:lnSpc>
                <a:spcPct val="130000"/>
              </a:lnSpc>
            </a:pPr>
            <a:r>
              <a:rPr lang="zh-CN" sz="3200" b="1">
                <a:ea typeface="华文楷体" panose="02010600040101010101" charset="-122"/>
              </a:rPr>
              <a:t>除了制冷，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华文楷体" panose="02010600040101010101" charset="-122"/>
              </a:rPr>
              <a:t>冰丝带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华文楷体" panose="02010600040101010101" charset="-122"/>
              </a:rPr>
              <a:t>还配置了一套先进的智能能源管理系统，用以高效回收制冷系统所产生的余热，为场馆除湿、冰面维护浇水及运动员日常所需等场景提供近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70 ℃</a:t>
            </a:r>
            <a:r>
              <a:rPr lang="zh-CN" sz="3200" b="1">
                <a:ea typeface="华文楷体" panose="02010600040101010101" charset="-122"/>
              </a:rPr>
              <a:t>的热水．在全冰面运行的情况下，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华文楷体" panose="02010600040101010101" charset="-122"/>
              </a:rPr>
              <a:t>冰丝带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华文楷体" panose="02010600040101010101" charset="-122"/>
              </a:rPr>
              <a:t>仅在制冷环节每年就能节电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200</a:t>
            </a:r>
            <a:r>
              <a:rPr lang="zh-CN" sz="3200" b="1">
                <a:ea typeface="华文楷体" panose="02010600040101010101" charset="-122"/>
              </a:rPr>
              <a:t>余万度，相当于北京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6 000</a:t>
            </a:r>
            <a:r>
              <a:rPr lang="zh-CN" sz="3200" b="1">
                <a:ea typeface="华文楷体" panose="02010600040101010101" charset="-122"/>
              </a:rPr>
              <a:t>余个家庭一个月的用电量．由于在整个制冷过程中碳排放趋近于零，这堪比种下超过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120</a:t>
            </a:r>
            <a:r>
              <a:rPr lang="zh-CN" sz="3200" b="1">
                <a:ea typeface="华文楷体" panose="02010600040101010101" charset="-122"/>
              </a:rPr>
              <a:t>万株树木实现的碳减</a:t>
            </a:r>
            <a:endParaRPr lang="zh-CN" altLang="en-US" sz="3200" b="1">
              <a:ea typeface="华文楷体" panose="02010600040101010101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5915" y="2087880"/>
            <a:ext cx="1152080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二氧化碳在制冷盘中的状态是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气态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zh-CN" sz="3200" b="1">
                <a:ea typeface="宋体" panose="02010600030101010101" pitchFamily="2" charset="-122"/>
              </a:rPr>
              <a:t>液态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气液混合态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sym typeface="+mn-ea"/>
              </a:rPr>
              <a:t>(2)</a:t>
            </a:r>
            <a:r>
              <a:rPr lang="zh-CN" sz="3200" b="1">
                <a:sym typeface="+mn-ea"/>
              </a:rPr>
              <a:t>压缩机是通过</a:t>
            </a:r>
            <a:r>
              <a:rPr lang="en-US" sz="3200" b="1">
                <a:latin typeface="Times New Roman" panose="02020603050405020304" charset="0"/>
                <a:sym typeface="+mn-ea"/>
              </a:rPr>
              <a:t>___</a:t>
            </a:r>
            <a:r>
              <a:rPr lang="en-US" sz="3200" b="1">
                <a:latin typeface="Times New Roman" panose="02020603050405020304" charset="0"/>
                <a:sym typeface="+mn-ea"/>
              </a:rPr>
              <a:t>_______(</a:t>
            </a:r>
            <a:r>
              <a:rPr lang="zh-CN" sz="3200" b="1">
                <a:sym typeface="+mn-ea"/>
              </a:rPr>
              <a:t>选填</a:t>
            </a:r>
            <a:r>
              <a:rPr lang="en-US" sz="3200" b="1">
                <a:latin typeface="Times New Roman" panose="02020603050405020304" charset="0"/>
                <a:sym typeface="+mn-ea"/>
              </a:rPr>
              <a:t>“</a:t>
            </a:r>
            <a:r>
              <a:rPr lang="zh-CN" sz="3200" b="1">
                <a:sym typeface="+mn-ea"/>
              </a:rPr>
              <a:t>压缩体积</a:t>
            </a:r>
            <a:r>
              <a:rPr lang="en-US" sz="3200" b="1">
                <a:latin typeface="Times New Roman" panose="02020603050405020304" charset="0"/>
                <a:sym typeface="+mn-ea"/>
              </a:rPr>
              <a:t>”</a:t>
            </a:r>
            <a:r>
              <a:rPr lang="zh-CN" sz="3200" b="1">
                <a:sym typeface="+mn-ea"/>
              </a:rPr>
              <a:t>或</a:t>
            </a:r>
            <a:r>
              <a:rPr lang="en-US" sz="3200" b="1">
                <a:latin typeface="Times New Roman" panose="02020603050405020304" charset="0"/>
                <a:sym typeface="+mn-ea"/>
              </a:rPr>
              <a:t>“</a:t>
            </a:r>
            <a:r>
              <a:rPr lang="zh-CN" sz="3200" b="1">
                <a:sym typeface="+mn-ea"/>
              </a:rPr>
              <a:t>降低温度</a:t>
            </a:r>
            <a:r>
              <a:rPr lang="en-US" sz="3200" b="1">
                <a:latin typeface="Times New Roman" panose="02020603050405020304" charset="0"/>
                <a:sym typeface="+mn-ea"/>
              </a:rPr>
              <a:t>”)</a:t>
            </a:r>
            <a:r>
              <a:rPr lang="zh-CN" sz="3200" b="1">
                <a:sym typeface="+mn-ea"/>
              </a:rPr>
              <a:t>的方法使二氧化碳发生</a:t>
            </a:r>
            <a:r>
              <a:rPr lang="en-US" sz="3200" b="1">
                <a:latin typeface="Times New Roman" panose="02020603050405020304" charset="0"/>
                <a:sym typeface="+mn-ea"/>
              </a:rPr>
              <a:t>__</a:t>
            </a:r>
            <a:r>
              <a:rPr lang="en-US" sz="3200" b="1">
                <a:latin typeface="Times New Roman" panose="02020603050405020304" charset="0"/>
                <a:sym typeface="+mn-ea"/>
              </a:rPr>
              <a:t>__</a:t>
            </a:r>
            <a:r>
              <a:rPr lang="en-US" sz="3200" b="1">
                <a:latin typeface="Times New Roman" panose="02020603050405020304" charset="0"/>
                <a:sym typeface="+mn-ea"/>
              </a:rPr>
              <a:t>_(</a:t>
            </a:r>
            <a:r>
              <a:rPr lang="zh-CN" sz="3200" b="1">
                <a:sym typeface="+mn-ea"/>
              </a:rPr>
              <a:t>填物态变化名称</a:t>
            </a:r>
            <a:r>
              <a:rPr lang="en-US" sz="3200" b="1">
                <a:latin typeface="Times New Roman" panose="02020603050405020304" charset="0"/>
                <a:sym typeface="+mn-ea"/>
              </a:rPr>
              <a:t>)</a:t>
            </a:r>
            <a:r>
              <a:rPr lang="zh-CN" sz="3200" b="1">
                <a:sym typeface="+mn-ea"/>
              </a:rPr>
              <a:t>，此过程需要</a:t>
            </a:r>
            <a:r>
              <a:rPr lang="en-US" sz="3200" b="1">
                <a:latin typeface="Times New Roman" panose="02020603050405020304" charset="0"/>
                <a:sym typeface="+mn-ea"/>
              </a:rPr>
              <a:t>_____</a:t>
            </a:r>
            <a:r>
              <a:rPr lang="zh-CN" sz="3200" b="1">
                <a:sym typeface="+mn-ea"/>
              </a:rPr>
              <a:t>热量；</a:t>
            </a:r>
            <a:endParaRPr lang="en-US" sz="3200" b="1">
              <a:latin typeface="Times New Roman" panose="02020603050405020304" charset="0"/>
              <a:sym typeface="+mn-ea"/>
            </a:endParaRPr>
          </a:p>
          <a:p>
            <a:pPr>
              <a:lnSpc>
                <a:spcPct val="150000"/>
              </a:lnSpc>
            </a:pP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188710" y="2258695"/>
            <a:ext cx="22910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气液混合态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1470" y="687070"/>
            <a:ext cx="11519535" cy="14700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40000"/>
              </a:lnSpc>
            </a:pPr>
            <a:r>
              <a:rPr lang="zh-CN" sz="3200" b="1">
                <a:ea typeface="华文楷体" panose="02010600040101010101" charset="-122"/>
                <a:sym typeface="+mn-ea"/>
              </a:rPr>
              <a:t>排量．因此，二氧化碳制冷技术更加符合北京冬奥会</a:t>
            </a:r>
            <a:r>
              <a:rPr lang="en-US" sz="3200" b="1">
                <a:latin typeface="Times New Roman" panose="02020603050405020304" charset="0"/>
                <a:sym typeface="+mn-ea"/>
              </a:rPr>
              <a:t>“</a:t>
            </a:r>
            <a:r>
              <a:rPr lang="zh-CN" sz="3200" b="1">
                <a:ea typeface="华文楷体" panose="02010600040101010101" charset="-122"/>
                <a:sym typeface="+mn-ea"/>
              </a:rPr>
              <a:t>绿色、节能、环保</a:t>
            </a:r>
            <a:r>
              <a:rPr lang="en-US" sz="3200" b="1">
                <a:latin typeface="Times New Roman" panose="02020603050405020304" charset="0"/>
                <a:sym typeface="+mn-ea"/>
              </a:rPr>
              <a:t>”</a:t>
            </a:r>
            <a:r>
              <a:rPr lang="zh-CN" sz="3200" b="1">
                <a:ea typeface="华文楷体" panose="02010600040101010101" charset="-122"/>
                <a:sym typeface="+mn-ea"/>
              </a:rPr>
              <a:t>的办会理念．</a:t>
            </a:r>
            <a:endParaRPr lang="zh-CN" altLang="en-US" sz="3200" b="1">
              <a:ea typeface="华文楷体" panose="0201060004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434080" y="3735070"/>
            <a:ext cx="18751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压缩体积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082415" y="4465955"/>
            <a:ext cx="11150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液化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676890" y="4465955"/>
            <a:ext cx="10737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放出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76275"/>
            <a:ext cx="1153096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二氧化碳在膨胀阀中的内能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大于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zh-CN" sz="3200" b="1">
                <a:ea typeface="宋体" panose="02010600030101010101" pitchFamily="2" charset="-122"/>
              </a:rPr>
              <a:t>小于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等于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在压缩机中的内能；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(4)</a:t>
            </a:r>
            <a:r>
              <a:rPr lang="zh-CN" sz="3200" b="1">
                <a:ea typeface="宋体" panose="02010600030101010101" pitchFamily="2" charset="-122"/>
              </a:rPr>
              <a:t>在全冰面运行的情况下，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冰丝带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在制冷环节每年能节约电能约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__________J</a:t>
            </a:r>
            <a:r>
              <a:rPr lang="zh-CN" sz="3200" b="1">
                <a:ea typeface="宋体" panose="02010600030101010101" pitchFamily="2" charset="-122"/>
              </a:rPr>
              <a:t>；已知利用燃煤发电的效率约为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40%</a:t>
            </a:r>
            <a:r>
              <a:rPr lang="zh-CN" sz="3200" b="1">
                <a:ea typeface="宋体" panose="02010600030101010101" pitchFamily="2" charset="-122"/>
              </a:rPr>
              <a:t>，那么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冰丝带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每年相当于节约燃煤约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_____t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燃煤的热值约为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3.0×10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7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J/kg)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908675" y="857250"/>
            <a:ext cx="11658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小于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04290" y="3052445"/>
            <a:ext cx="18249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7.2×10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12</a:t>
            </a:r>
            <a:endParaRPr lang="en-US" altLang="en-US" sz="3200" b="1" baseline="3000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33795" y="3792855"/>
            <a:ext cx="9112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600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374265" y="444500"/>
            <a:ext cx="744410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黑体" panose="02010609060101010101" charset="-122"/>
              </a:rPr>
              <a:t>二、分析计算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归纳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zh-CN" sz="3200" b="1">
                <a:ea typeface="黑体" panose="02010609060101010101" charset="-122"/>
              </a:rPr>
              <a:t>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华文仿宋" panose="02010600040101010101" charset="-122"/>
              </a:rPr>
              <a:t>近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年连续考查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5280" y="1176020"/>
            <a:ext cx="11520805" cy="5605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 </a:t>
            </a:r>
            <a:r>
              <a:rPr lang="zh-CN" sz="3200" b="1">
                <a:ea typeface="宋体" panose="02010600030101010101" pitchFamily="2" charset="-122"/>
              </a:rPr>
              <a:t>在北斗组网成功之后，北斗系统终于能为全球任意地点的终端提供定位服务，如图所示是我国利用北斗导航系统传输检测海洋中的风速、风向、气温、海流、海水水质的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海洋气候检测浮标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，质量可达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kg</a:t>
            </a:r>
            <a:r>
              <a:rPr lang="zh-CN" sz="3200" b="1">
                <a:ea typeface="宋体" panose="02010600030101010101" pitchFamily="2" charset="-122"/>
              </a:rPr>
              <a:t>，浮标采用低功耗微机控制，对各观测项目进行数据采集、处理后，将数据通过卫星通信系统实时传输并由陆地岸站自动接收，从而为我国海洋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sz="3200" b="1">
                <a:ea typeface="宋体" panose="02010600030101010101" pitchFamily="2" charset="-122"/>
              </a:rPr>
              <a:t>勘探工作提供准确的数据．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 baseline="-25000">
                <a:ea typeface="宋体" panose="02010600030101010101" pitchFamily="2" charset="-122"/>
              </a:rPr>
              <a:t>海水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1.03×10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kg/m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ea typeface="宋体" panose="02010600030101010101" pitchFamily="2" charset="-122"/>
              </a:rPr>
              <a:t>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N/kg)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3" name="图片 -214748248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314815" y="4638675"/>
            <a:ext cx="1985010" cy="1784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025" y="762000"/>
            <a:ext cx="1149985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(1)“</a:t>
            </a:r>
            <a:r>
              <a:rPr lang="zh-CN" sz="3200" b="1">
                <a:ea typeface="宋体" panose="02010600030101010101" pitchFamily="2" charset="-122"/>
              </a:rPr>
              <a:t>海洋气候检测浮标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通过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超声波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电磁波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传递水文水质气象资料信息．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(2)</a:t>
            </a:r>
            <a:r>
              <a:rPr lang="zh-CN" sz="3200" b="1">
                <a:ea typeface="宋体" panose="02010600030101010101" pitchFamily="2" charset="-122"/>
              </a:rPr>
              <a:t>浮标在海面上正常工作时，受到的浮力为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________N</a:t>
            </a:r>
            <a:r>
              <a:rPr lang="zh-CN" sz="3200" b="1">
                <a:ea typeface="宋体" panose="02010600030101010101" pitchFamily="2" charset="-122"/>
              </a:rPr>
              <a:t>；在海面以下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0.5 m</a:t>
            </a:r>
            <a:r>
              <a:rPr lang="zh-CN" sz="3200" b="1">
                <a:ea typeface="宋体" panose="02010600030101010101" pitchFamily="2" charset="-122"/>
              </a:rPr>
              <a:t>处装有一个水质传感器，则该传感器受到的海水压强为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________Pa.(3)</a:t>
            </a:r>
            <a:r>
              <a:rPr lang="zh-CN" sz="3200" b="1">
                <a:ea typeface="宋体" panose="02010600030101010101" pitchFamily="2" charset="-122"/>
              </a:rPr>
              <a:t>我国南极科考队释放的浮标历时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30</a:t>
            </a:r>
            <a:r>
              <a:rPr lang="zh-CN" sz="3200" b="1">
                <a:ea typeface="宋体" panose="02010600030101010101" pitchFamily="2" charset="-122"/>
              </a:rPr>
              <a:t>天随海水漂流了近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400</a:t>
            </a:r>
            <a:r>
              <a:rPr lang="zh-CN" sz="3200" b="1">
                <a:ea typeface="宋体" panose="02010600030101010101" pitchFamily="2" charset="-122"/>
              </a:rPr>
              <a:t>公里，则该浮标工作时移动的平均时速为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_____km/h.(</a:t>
            </a:r>
            <a:r>
              <a:rPr lang="zh-CN" sz="3200" b="1">
                <a:ea typeface="宋体" panose="02010600030101010101" pitchFamily="2" charset="-122"/>
              </a:rPr>
              <a:t>保留两位小数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412105" y="948055"/>
            <a:ext cx="15303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电磁波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303260" y="2437765"/>
            <a:ext cx="14389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endParaRPr lang="en-US" altLang="en-US" sz="3200" b="1" baseline="3000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66850" y="3910330"/>
            <a:ext cx="11353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5 150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99555" y="5349240"/>
            <a:ext cx="10439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0.56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025" y="885825"/>
            <a:ext cx="1149985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为了保证浮标能够在海面上长时间自主工作，该浮标需要较为持续的能源供给．请根据所学的知识，提出一个可行性较强的能源供给解决方案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398010" y="2542540"/>
            <a:ext cx="31527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采用太阳能发电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10235"/>
            <a:ext cx="11490325" cy="60007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东莞模拟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海洋波浪蕴藏着巨大的能量．如图甲所示是利用海洋波浪发电的原理图，液压缸、水轮机固定在海水中，浮子、活塞通过连杆相连．当浮子随着海浪上下波动时，会带动液压缸内的活塞上下运动，驱使缸内的油液流动，流动的油液冲击水轮机使其转动，带动发电机发电．通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3200" b="1">
                <a:ea typeface="宋体" panose="02010600030101010101" pitchFamily="2" charset="-122"/>
              </a:rPr>
              <a:t>过活塞上自动阀门控制，发电机只在浮子上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3200" b="1">
                <a:ea typeface="宋体" panose="02010600030101010101" pitchFamily="2" charset="-122"/>
              </a:rPr>
              <a:t>升时才发电，当浮子下降时，发电机不发电．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3200" b="1">
                <a:ea typeface="宋体" panose="02010600030101010101" pitchFamily="2" charset="-122"/>
              </a:rPr>
              <a:t>浮子随波浪从最低点到最高点的竖直平均高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487"/>
          <p:cNvPicPr>
            <a:picLocks noChangeAspect="1"/>
          </p:cNvPicPr>
          <p:nvPr/>
        </p:nvPicPr>
        <p:blipFill>
          <a:blip r:embed="rId1"/>
          <a:srcRect r="49789"/>
          <a:stretch>
            <a:fillRect/>
          </a:stretch>
        </p:blipFill>
        <p:spPr>
          <a:xfrm>
            <a:off x="8479790" y="3724910"/>
            <a:ext cx="3341370" cy="28860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57860"/>
            <a:ext cx="1149032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ym typeface="+mn-ea"/>
              </a:rPr>
              <a:t>度为</a:t>
            </a:r>
            <a:r>
              <a:rPr lang="en-US" sz="3200" b="1">
                <a:latin typeface="Times New Roman" panose="02020603050405020304" charset="0"/>
                <a:sym typeface="+mn-ea"/>
              </a:rPr>
              <a:t>2 m</a:t>
            </a:r>
            <a:r>
              <a:rPr lang="zh-CN" sz="3200" b="1">
                <a:sym typeface="+mn-ea"/>
              </a:rPr>
              <a:t>，波浪每次上下波动的速度不变．浮子随海浪向上波动的过程中</a:t>
            </a:r>
            <a:r>
              <a:rPr lang="zh-CN" sz="3200" b="1">
                <a:ea typeface="宋体" panose="02010600030101010101" pitchFamily="2" charset="-122"/>
              </a:rPr>
              <a:t>浸在海水中的体积始终为其体积的</a:t>
            </a:r>
            <a:r>
              <a:rPr lang="en-US" altLang="zh-CN" sz="3200" b="1">
                <a:ea typeface="宋体" panose="02010600030101010101" pitchFamily="2" charset="-122"/>
              </a:rPr>
              <a:t>   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已知浮子的质量为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200 kg</a:t>
            </a:r>
            <a:r>
              <a:rPr lang="zh-CN" sz="3200" b="1">
                <a:ea typeface="宋体" panose="02010600030101010101" pitchFamily="2" charset="-122"/>
              </a:rPr>
              <a:t>，体积为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 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，活塞、连杆的重量和体积均不计，忽略摩擦阻力，海水的密度取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1.0×10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kg/m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ea typeface="宋体" panose="02010600030101010101" pitchFamily="2" charset="-122"/>
              </a:rPr>
              <a:t>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N/kg.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33" name="对象 32"/>
          <p:cNvGraphicFramePr/>
          <p:nvPr/>
        </p:nvGraphicFramePr>
        <p:xfrm>
          <a:off x="8242301" y="1337310"/>
          <a:ext cx="3048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" name="" r:id="rId1" imgW="304800" imgH="952500" progId="Equation.DSMT4">
                  <p:embed/>
                </p:oleObj>
              </mc:Choice>
              <mc:Fallback>
                <p:oleObj name="" r:id="rId1" imgW="304800" imgH="952500" progId="Equation.DSMT4">
                  <p:embed/>
                  <p:pic>
                    <p:nvPicPr>
                      <p:cNvPr id="0" name="图片 3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242301" y="1337310"/>
                        <a:ext cx="3048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351155" y="3549650"/>
            <a:ext cx="1148969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海洋波浪能属于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可再生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不可再生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能源</a:t>
            </a:r>
            <a:r>
              <a:rPr lang="en-US" altLang="zh-CN" sz="3200" b="1">
                <a:ea typeface="宋体" panose="02010600030101010101" pitchFamily="2" charset="-122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发电机的工作原理是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(2)</a:t>
            </a:r>
            <a:r>
              <a:rPr lang="zh-CN" sz="3200" b="1">
                <a:ea typeface="宋体" panose="02010600030101010101" pitchFamily="2" charset="-122"/>
              </a:rPr>
              <a:t>浮子</a:t>
            </a:r>
            <a:r>
              <a:rPr lang="en-US" altLang="zh-CN" sz="3200" b="1">
                <a:ea typeface="宋体" panose="02010600030101010101" pitchFamily="2" charset="-122"/>
              </a:rPr>
              <a:t>    </a:t>
            </a:r>
            <a:r>
              <a:rPr lang="zh-CN" sz="3200" b="1">
                <a:ea typeface="宋体" panose="02010600030101010101" pitchFamily="2" charset="-122"/>
              </a:rPr>
              <a:t>的体积浸在海水中时，受到的浮力是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________N</a:t>
            </a:r>
            <a:r>
              <a:rPr lang="zh-CN" sz="3200" b="1">
                <a:ea typeface="宋体" panose="02010600030101010101" pitchFamily="2" charset="-122"/>
              </a:rPr>
              <a:t>；浮子带动活塞向上运动，对油液施加向上的压力是</a:t>
            </a:r>
            <a:r>
              <a:rPr lang="en-US" sz="3200" b="1">
                <a:latin typeface="Times New Roman" panose="02020603050405020304" charset="0"/>
                <a:sym typeface="+mn-ea"/>
              </a:rPr>
              <a:t>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_______N.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4" name="对象 3"/>
          <p:cNvGraphicFramePr/>
          <p:nvPr/>
        </p:nvGraphicFramePr>
        <p:xfrm>
          <a:off x="1830706" y="4995545"/>
          <a:ext cx="3048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3" imgW="304800" imgH="952500" progId="Equation.DSMT4">
                  <p:embed/>
                </p:oleObj>
              </mc:Choice>
              <mc:Fallback>
                <p:oleObj name="" r:id="rId3" imgW="304800" imgH="952500" progId="Equation.DSMT4">
                  <p:embed/>
                  <p:pic>
                    <p:nvPicPr>
                      <p:cNvPr id="0" name="图片 3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30706" y="4995545"/>
                        <a:ext cx="3048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3869055" y="3738245"/>
            <a:ext cx="14192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可再生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53535" y="4480560"/>
            <a:ext cx="18853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电磁感应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686800" y="5208905"/>
            <a:ext cx="17132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7.5×10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endParaRPr lang="en-US" altLang="en-US" sz="3200" b="1" baseline="3000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117965" y="5948045"/>
            <a:ext cx="17132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5.5×10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endParaRPr lang="en-US" altLang="en-US" sz="3200" b="1" baseline="3000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2105" y="682625"/>
            <a:ext cx="1148969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若发电机的发电功率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与时间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zh-CN" sz="3200" b="1">
                <a:ea typeface="宋体" panose="02010600030101010101" pitchFamily="2" charset="-122"/>
              </a:rPr>
              <a:t>的关系如图乙所示，则浮子带动活塞每次推动油液发电为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______J</a:t>
            </a:r>
            <a:r>
              <a:rPr lang="zh-CN" sz="3200" b="1">
                <a:ea typeface="宋体" panose="02010600030101010101" pitchFamily="2" charset="-122"/>
              </a:rPr>
              <a:t>，该波浪发电系统的效率是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百分号前保留一位小数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401945" y="1632585"/>
            <a:ext cx="11449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2 400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09575" y="2329180"/>
            <a:ext cx="14700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21.8%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487"/>
          <p:cNvPicPr>
            <a:picLocks noChangeAspect="1"/>
          </p:cNvPicPr>
          <p:nvPr/>
        </p:nvPicPr>
        <p:blipFill>
          <a:blip r:embed="rId1"/>
          <a:srcRect l="51260" t="10092"/>
          <a:stretch>
            <a:fillRect/>
          </a:stretch>
        </p:blipFill>
        <p:spPr>
          <a:xfrm>
            <a:off x="4326255" y="2989580"/>
            <a:ext cx="3501390" cy="2800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61035"/>
            <a:ext cx="1151128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广东模拟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学校的走廊、消防通道都应安装应急灯，如图甲所示，外接电源断电时，应急灯自动点亮，此时由蓄电池供电，外接电源正常供电时应急灯自动熄灭．应急灯的主要参数见表．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1652270" y="3639185"/>
          <a:ext cx="6522085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64485"/>
                <a:gridCol w="3657600"/>
              </a:tblGrid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charset="0"/>
                        </a:rPr>
                        <a:t>蓄电池规格</a:t>
                      </a:r>
                      <a:endParaRPr lang="en-US" altLang="en-US" sz="3200" b="1"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6 V 3 000 mA·h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charset="0"/>
                        </a:rPr>
                        <a:t>灯泡规格</a:t>
                      </a:r>
                      <a:endParaRPr lang="en-US" altLang="en-US" sz="3200" b="1"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6 V　3.6 W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charset="0"/>
                        </a:rPr>
                        <a:t>灯泡数量</a:t>
                      </a:r>
                      <a:endParaRPr lang="en-US" altLang="en-US" sz="3200" b="1"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2个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图片 -2147482486"/>
          <p:cNvPicPr>
            <a:picLocks noChangeAspect="1"/>
          </p:cNvPicPr>
          <p:nvPr/>
        </p:nvPicPr>
        <p:blipFill>
          <a:blip r:embed="rId2"/>
          <a:srcRect t="36265" r="69984"/>
          <a:stretch>
            <a:fillRect/>
          </a:stretch>
        </p:blipFill>
        <p:spPr>
          <a:xfrm>
            <a:off x="9133840" y="3263900"/>
            <a:ext cx="1828165" cy="25698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762000"/>
            <a:ext cx="1153096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应急灯上两个灯泡的连接方式是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</a:t>
            </a:r>
            <a:r>
              <a:rPr lang="zh-CN" sz="3200" b="1">
                <a:ea typeface="宋体" panose="02010600030101010101" pitchFamily="2" charset="-122"/>
              </a:rPr>
              <a:t>联．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(2)</a:t>
            </a:r>
            <a:r>
              <a:rPr lang="zh-CN" sz="3200" b="1">
                <a:ea typeface="宋体" panose="02010600030101010101" pitchFamily="2" charset="-122"/>
              </a:rPr>
              <a:t>断电后应急灯正常发光，通过其中一个灯泡的电流是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_____A.(3)“3 000 mA·h”</a:t>
            </a:r>
            <a:r>
              <a:rPr lang="zh-CN" sz="3200" b="1">
                <a:ea typeface="宋体" panose="02010600030101010101" pitchFamily="2" charset="-122"/>
              </a:rPr>
              <a:t>是指当工作电流为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3 000 mA</a:t>
            </a:r>
            <a:r>
              <a:rPr lang="zh-CN" sz="3200" b="1">
                <a:ea typeface="宋体" panose="02010600030101010101" pitchFamily="2" charset="-122"/>
              </a:rPr>
              <a:t>，电池能持续供电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小时，则该电池存储的最大电能是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__________J</a:t>
            </a:r>
            <a:r>
              <a:rPr lang="zh-CN" sz="3200" b="1">
                <a:ea typeface="宋体" panose="02010600030101010101" pitchFamily="2" charset="-122"/>
              </a:rPr>
              <a:t>，国家规定：消防应急照明产品的应急照明时间不得少于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90</a:t>
            </a:r>
            <a:r>
              <a:rPr lang="zh-CN" sz="3200" b="1">
                <a:ea typeface="宋体" panose="02010600030101010101" pitchFamily="2" charset="-122"/>
              </a:rPr>
              <a:t>分钟，请通过计算说明该应急灯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符合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不符合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国家标准．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832600" y="948690"/>
            <a:ext cx="5670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并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412730" y="1697355"/>
            <a:ext cx="7493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0.6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832600" y="3135630"/>
            <a:ext cx="19056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6.48×10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endParaRPr lang="en-US" altLang="en-US" sz="3200" b="1" baseline="3000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49625" y="4619625"/>
            <a:ext cx="10534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符合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1945" y="682625"/>
            <a:ext cx="1150937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某物理兴趣小组利用单刀双掷开关设计了如图乙所示的应急灯，当开关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与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点接触，应急灯熄灭，家庭电路给蓄电池充电；当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与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点接触，停止对蓄电池充电，蓄电池给应急灯供电．请你根据设计意图，用笔画线代替导线完成电路设计．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486"/>
          <p:cNvPicPr>
            <a:picLocks noChangeAspect="1"/>
          </p:cNvPicPr>
          <p:nvPr/>
        </p:nvPicPr>
        <p:blipFill>
          <a:blip r:embed="rId1"/>
          <a:srcRect l="32019"/>
          <a:stretch>
            <a:fillRect/>
          </a:stretch>
        </p:blipFill>
        <p:spPr>
          <a:xfrm>
            <a:off x="4550410" y="3642995"/>
            <a:ext cx="3052445" cy="297243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" name="组合 3"/>
          <p:cNvGrpSpPr/>
          <p:nvPr/>
        </p:nvGrpSpPr>
        <p:grpSpPr>
          <a:xfrm>
            <a:off x="4726305" y="3642995"/>
            <a:ext cx="2967355" cy="2534285"/>
            <a:chOff x="8418" y="5602"/>
            <a:chExt cx="4673" cy="3991"/>
          </a:xfrm>
        </p:grpSpPr>
        <p:pic>
          <p:nvPicPr>
            <p:cNvPr id="3" name="图片 -214748258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418" y="5602"/>
              <a:ext cx="4673" cy="399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" name="矩形 8"/>
            <p:cNvSpPr/>
            <p:nvPr/>
          </p:nvSpPr>
          <p:spPr>
            <a:xfrm>
              <a:off x="8418" y="5602"/>
              <a:ext cx="4673" cy="3991"/>
            </a:xfrm>
            <a:prstGeom prst="rect">
              <a:avLst/>
            </a:prstGeom>
            <a:noFill/>
            <a:ln w="28575" cmpd="sng">
              <a:solidFill>
                <a:srgbClr val="FF0000"/>
              </a:solidFill>
              <a:prstDash val="soli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200" y="662940"/>
            <a:ext cx="1153096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揭阳模拟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小军的爸爸购买了一款新型电烤箱又名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空气炸锅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”(</a:t>
            </a:r>
            <a:r>
              <a:rPr lang="zh-CN" sz="3200" b="1">
                <a:ea typeface="宋体" panose="02010600030101010101" pitchFamily="2" charset="-122"/>
              </a:rPr>
              <a:t>如图甲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，其原理是利用热空气流加热食物．工作电路图如图乙，工作时，当电烤箱内温度高于预设温度时，温控开关自动断开，电热管停止加热，当电烤箱内温度低于预设温度时，温控开关自动闭合，电热管重新开始加热，循环工作保障箱内温度为预设温度．已知电风扇的功率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50 W</a:t>
            </a:r>
            <a:r>
              <a:rPr lang="zh-CN" sz="3200" b="1">
                <a:ea typeface="宋体" panose="02010600030101010101" pitchFamily="2" charset="-122"/>
              </a:rPr>
              <a:t>，电热管的电阻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zh-CN" sz="3200" b="1">
                <a:ea typeface="宋体" panose="02010600030101010101" pitchFamily="2" charset="-122"/>
              </a:rPr>
              <a:t>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40 Ω.</a:t>
            </a:r>
            <a:r>
              <a:rPr lang="zh-CN" sz="3200" b="1">
                <a:ea typeface="宋体" panose="02010600030101010101" pitchFamily="2" charset="-122"/>
              </a:rPr>
              <a:t>求：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485"/>
          <p:cNvPicPr>
            <a:picLocks noChangeAspect="1"/>
          </p:cNvPicPr>
          <p:nvPr/>
        </p:nvPicPr>
        <p:blipFill>
          <a:blip r:embed="rId1"/>
          <a:srcRect r="40906"/>
          <a:stretch>
            <a:fillRect/>
          </a:stretch>
        </p:blipFill>
        <p:spPr>
          <a:xfrm>
            <a:off x="7329805" y="4391660"/>
            <a:ext cx="4307205" cy="21342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6390" y="691515"/>
            <a:ext cx="1152017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电烤箱在加热工作时电风扇和电热管是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</a:t>
            </a:r>
            <a:r>
              <a:rPr lang="zh-CN" sz="3200" b="1">
                <a:ea typeface="宋体" panose="02010600030101010101" pitchFamily="2" charset="-122"/>
              </a:rPr>
              <a:t>联，温控开关控制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电风扇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电风扇和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”).(2)</a:t>
            </a:r>
            <a:r>
              <a:rPr lang="zh-CN" sz="3200" b="1">
                <a:ea typeface="宋体" panose="02010600030101010101" pitchFamily="2" charset="-122"/>
              </a:rPr>
              <a:t>正常工作时电热管的功率是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________W.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006080" y="863600"/>
            <a:ext cx="6381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并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68375" y="1623060"/>
            <a:ext cx="4756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endParaRPr lang="en-US" altLang="en-US" sz="3200" b="1" i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30595" y="2367280"/>
            <a:ext cx="11544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1 210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5" name="图片 -2147482485"/>
          <p:cNvPicPr>
            <a:picLocks noChangeAspect="1"/>
          </p:cNvPicPr>
          <p:nvPr/>
        </p:nvPicPr>
        <p:blipFill>
          <a:blip r:embed="rId1"/>
          <a:srcRect l="22268" r="40906"/>
          <a:stretch>
            <a:fillRect/>
          </a:stretch>
        </p:blipFill>
        <p:spPr>
          <a:xfrm>
            <a:off x="4398645" y="3246120"/>
            <a:ext cx="3394710" cy="26993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025" y="678180"/>
            <a:ext cx="1148016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用这个电烤箱在一次焙烤鸡翅的过程中，定时开关设定为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15</a:t>
            </a:r>
            <a:r>
              <a:rPr lang="zh-CN" sz="3200" b="1">
                <a:ea typeface="宋体" panose="02010600030101010101" pitchFamily="2" charset="-122"/>
              </a:rPr>
              <a:t>分钟，电热管正常循环工作时，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－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zh-CN" sz="3200" b="1">
                <a:ea typeface="宋体" panose="02010600030101010101" pitchFamily="2" charset="-122"/>
              </a:rPr>
              <a:t>图像如图丙所示，此次烤鸡翅共消耗电能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___________J.(4)</a:t>
            </a:r>
            <a:r>
              <a:rPr lang="zh-CN" sz="3200" b="1">
                <a:ea typeface="宋体" panose="02010600030101010101" pitchFamily="2" charset="-122"/>
              </a:rPr>
              <a:t>焙烤过程中是通过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的方式改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变鸡翅的内能，鸡翅内能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增大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减小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485"/>
          <p:cNvPicPr>
            <a:picLocks noChangeAspect="1"/>
          </p:cNvPicPr>
          <p:nvPr/>
        </p:nvPicPr>
        <p:blipFill>
          <a:blip r:embed="rId1"/>
          <a:srcRect l="59610"/>
          <a:stretch>
            <a:fillRect/>
          </a:stretch>
        </p:blipFill>
        <p:spPr>
          <a:xfrm>
            <a:off x="7870825" y="2489835"/>
            <a:ext cx="3768725" cy="27317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3322955" y="2342515"/>
            <a:ext cx="21596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9.162×10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</a:t>
            </a:r>
            <a:endParaRPr lang="en-US" altLang="en-US" sz="3200" b="1" baseline="3000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55770" y="3070860"/>
            <a:ext cx="15093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热传递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057140" y="3799205"/>
            <a:ext cx="11036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增大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1470" y="685800"/>
            <a:ext cx="1158113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广东黑白卷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学校科技小组设计了一个由压敏电阻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zh-CN" sz="3200" b="1">
                <a:ea typeface="宋体" panose="02010600030101010101" pitchFamily="2" charset="-122"/>
              </a:rPr>
              <a:t>控制的电梯超载报警系统，电路如图甲所示．电源电压为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12 V</a:t>
            </a:r>
            <a:r>
              <a:rPr lang="zh-CN" sz="3200" b="1">
                <a:ea typeface="宋体" panose="02010600030101010101" pitchFamily="2" charset="-122"/>
              </a:rPr>
              <a:t>，滑动变阻器最大阻值为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440 Ω</a:t>
            </a:r>
            <a:r>
              <a:rPr lang="zh-CN" sz="3200" b="1">
                <a:ea typeface="宋体" panose="02010600030101010101" pitchFamily="2" charset="-122"/>
              </a:rPr>
              <a:t>，压敏电阻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zh-CN" sz="3200" b="1">
                <a:ea typeface="宋体" panose="02010600030101010101" pitchFamily="2" charset="-122"/>
              </a:rPr>
              <a:t>的阻值随其所受压力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ea typeface="宋体" panose="02010600030101010101" pitchFamily="2" charset="-122"/>
              </a:rPr>
              <a:t>的</a:t>
            </a:r>
            <a:r>
              <a:rPr lang="zh-CN" sz="3200" b="1" spc="-6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变化情况如图乙所示，当通过报警器</a:t>
            </a:r>
            <a:r>
              <a:rPr lang="en-US" sz="3200" b="1" spc="-6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 spc="-6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电阻不计</a:t>
            </a:r>
            <a:r>
              <a:rPr lang="en-US" sz="3200" b="1" spc="-6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 spc="-6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的电流超过</a:t>
            </a:r>
            <a:r>
              <a:rPr lang="en-US" sz="3200" b="1" spc="-6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20 mA</a:t>
            </a:r>
            <a:r>
              <a:rPr lang="zh-CN" sz="3200" b="1">
                <a:ea typeface="宋体" panose="02010600030101010101" pitchFamily="2" charset="-122"/>
              </a:rPr>
              <a:t>时就会报警，电梯停止运行．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现调试载重达到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1 000 kg</a:t>
            </a:r>
            <a:r>
              <a:rPr lang="zh-CN" sz="3200" b="1">
                <a:ea typeface="宋体" panose="02010600030101010101" pitchFamily="2" charset="-122"/>
              </a:rPr>
              <a:t>时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报警器报警．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ea typeface="宋体" panose="02010600030101010101" pitchFamily="2" charset="-122"/>
              </a:rPr>
              <a:t>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N/kg)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48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39435" y="3723640"/>
            <a:ext cx="6092190" cy="26466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58495"/>
            <a:ext cx="1151128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由图乙可知，压敏电阻的阻值随着压力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的增大而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______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；</a:t>
            </a:r>
            <a:endParaRPr 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电梯报警时滑动变阻器接入电路的阻值为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_____Ω.(2)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根据要求，此报警系统可测试的最大载重为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_______kg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591040" y="852170"/>
            <a:ext cx="10128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减小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816215" y="1604010"/>
            <a:ext cx="8509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400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769985" y="2334260"/>
            <a:ext cx="11855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1 400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6" name="图片 -214748248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98850" y="3064510"/>
            <a:ext cx="6603365" cy="28689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40995" y="677545"/>
            <a:ext cx="1151001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若要调试电梯载重达到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800 kg</a:t>
            </a:r>
            <a:r>
              <a:rPr lang="zh-CN" sz="3200" b="1">
                <a:ea typeface="宋体" panose="02010600030101010101" pitchFamily="2" charset="-122"/>
              </a:rPr>
              <a:t>时立即报警，需在开关闭合前将滑动变阻器的滑片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移至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端，将电阻箱调到阻值为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______Ω</a:t>
            </a:r>
            <a:r>
              <a:rPr lang="zh-CN" sz="3200" b="1">
                <a:ea typeface="宋体" panose="02010600030101010101" pitchFamily="2" charset="-122"/>
              </a:rPr>
              <a:t>；开关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接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r>
              <a:rPr lang="zh-CN" sz="3200" b="1">
                <a:ea typeface="宋体" panose="02010600030101010101" pitchFamily="2" charset="-122"/>
              </a:rPr>
              <a:t>时，移动滑动变阻器的滑片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，直至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</a:t>
            </a:r>
            <a:r>
              <a:rPr lang="zh-CN" sz="3200" b="1">
                <a:ea typeface="宋体" panose="02010600030101010101" pitchFamily="2" charset="-122"/>
              </a:rPr>
              <a:t>，保持滑片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位置不变，开关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换接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r>
              <a:rPr lang="zh-CN" sz="3200" b="1">
                <a:ea typeface="宋体" panose="02010600030101010101" pitchFamily="2" charset="-122"/>
              </a:rPr>
              <a:t>后报警系统调试完成．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(4)</a:t>
            </a:r>
            <a:r>
              <a:rPr lang="zh-CN" sz="3200" b="1">
                <a:ea typeface="宋体" panose="02010600030101010101" pitchFamily="2" charset="-122"/>
              </a:rPr>
              <a:t>随使用时间的增长电源电压会降低，为使报警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载重准确，应将滑动变阻器的滑片向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</a:t>
            </a:r>
            <a:r>
              <a:rPr lang="en-US" sz="3200" b="1">
                <a:latin typeface="Times New Roman" panose="02020603050405020304" charset="0"/>
                <a:sym typeface="+mn-ea"/>
              </a:rPr>
              <a:t>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端移动才能达到预设效果．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79685" y="1611630"/>
            <a:ext cx="8610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220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417560" y="2330450"/>
            <a:ext cx="22396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报警器报警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40905" y="4553585"/>
            <a:ext cx="4044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endParaRPr lang="en-US" altLang="en-US" sz="3200" b="1" i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6" name="图片 -2147482484"/>
          <p:cNvPicPr>
            <a:picLocks noChangeAspect="1"/>
          </p:cNvPicPr>
          <p:nvPr/>
        </p:nvPicPr>
        <p:blipFill>
          <a:blip r:embed="rId1"/>
          <a:srcRect t="23329" r="70036"/>
          <a:stretch>
            <a:fillRect/>
          </a:stretch>
        </p:blipFill>
        <p:spPr>
          <a:xfrm>
            <a:off x="9297035" y="3652520"/>
            <a:ext cx="2434590" cy="27063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2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3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4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5.xml><?xml version="1.0" encoding="utf-8"?>
<p:tagLst xmlns:p="http://schemas.openxmlformats.org/presentationml/2006/main">
  <p:tag name="KSO_WM_UNIT_PLACING_PICTURE_USER_VIEWPORT" val="{&quot;height&quot;:7520,&quot;width&quot;:14522}"/>
</p:tagLst>
</file>

<file path=ppt/tags/tag6.xml><?xml version="1.0" encoding="utf-8"?>
<p:tagLst xmlns:p="http://schemas.openxmlformats.org/presentationml/2006/main">
  <p:tag name="PA" val="v5.2.11"/>
</p:tagLst>
</file>

<file path=ppt/tags/tag7.xml><?xml version="1.0" encoding="utf-8"?>
<p:tagLst xmlns:p="http://schemas.openxmlformats.org/presentationml/2006/main">
  <p:tag name="KSO_WM_UNIT_TABLE_BEAUTIFY" val="smartTable{26510591-0fb4-4a75-a833-20443820844f}"/>
  <p:tag name="TABLE_ENDDRAG_ORIGIN_RECT" val="796*102"/>
  <p:tag name="TABLE_ENDDRAG_RECT" val="79*552*796*102"/>
</p:tagLst>
</file>

<file path=ppt/tags/tag8.xml><?xml version="1.0" encoding="utf-8"?>
<p:tagLst xmlns:p="http://schemas.openxmlformats.org/presentationml/2006/main">
  <p:tag name="KSO_WM_UNIT_TABLE_BEAUTIFY" val="smartTable{c76133a9-4958-46d4-80e7-f8d84bb8a810}"/>
  <p:tag name="TABLE_ENDDRAG_ORIGIN_RECT" val="513*112"/>
  <p:tag name="TABLE_ENDDRAG_RECT" val="130*286*513*112"/>
</p:tagLst>
</file>

<file path=ppt/tags/tag9.xml><?xml version="1.0" encoding="utf-8"?>
<p:tagLst xmlns:p="http://schemas.openxmlformats.org/presentationml/2006/main">
  <p:tag name="KSO_WPP_MARK_KEY" val="f0d5b72e-ea77-4e32-ab04-ea96a8e37d1c"/>
  <p:tag name="COMMONDATA" val="eyJoZGlkIjoiZjE0NzQ5YTJjOWQ4NTA3MjQ2ODdhMmE0YWNiOTMwMDAifQ=="/>
</p:tagLst>
</file>

<file path=ppt/theme/theme1.xml><?xml version="1.0" encoding="utf-8"?>
<a:theme xmlns:a="http://schemas.openxmlformats.org/drawingml/2006/main" name="物理课件咨询：18092199615（微信）   1045472853（QQ）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6296</Words>
  <Application>WPS 演示</Application>
  <PresentationFormat>宽屏</PresentationFormat>
  <Paragraphs>328</Paragraphs>
  <Slides>39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39</vt:i4>
      </vt:variant>
    </vt:vector>
  </HeadingPairs>
  <TitlesOfParts>
    <vt:vector size="56" baseType="lpstr">
      <vt:lpstr>Arial</vt:lpstr>
      <vt:lpstr>宋体</vt:lpstr>
      <vt:lpstr>Wingdings</vt:lpstr>
      <vt:lpstr>Times New Roman</vt:lpstr>
      <vt:lpstr>黑体</vt:lpstr>
      <vt:lpstr>微软雅黑</vt:lpstr>
      <vt:lpstr>宋体-方正超大字符集</vt:lpstr>
      <vt:lpstr>DIN-BlackItalic</vt:lpstr>
      <vt:lpstr>Segoe Print</vt:lpstr>
      <vt:lpstr>华文仿宋</vt:lpstr>
      <vt:lpstr>华文楷体</vt:lpstr>
      <vt:lpstr>Arial Unicode MS</vt:lpstr>
      <vt:lpstr>Wingdings</vt:lpstr>
      <vt:lpstr>Calibri</vt:lpstr>
      <vt:lpstr>物理课件咨询：18092199615（微信）   1045472853（QQ）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华润</cp:lastModifiedBy>
  <cp:revision>697</cp:revision>
  <dcterms:created xsi:type="dcterms:W3CDTF">2019-06-19T02:08:00Z</dcterms:created>
  <dcterms:modified xsi:type="dcterms:W3CDTF">2023-06-19T03:30:08Z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AAC921DA4EBE40568BBDB19ABE88CF63</vt:lpwstr>
  </property>
  <property fmtid="{D5CDD505-2E9C-101B-9397-08002B2CF9AE}" pid="4" name="KSOSaveFontToCloudKey">
    <vt:lpwstr>1054305568_btnclosed</vt:lpwstr>
  </property>
</Properties>
</file>