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62" r:id="rId3"/>
    <p:sldId id="399" r:id="rId4"/>
    <p:sldId id="440" r:id="rId5"/>
    <p:sldId id="441" r:id="rId7"/>
    <p:sldId id="442" r:id="rId8"/>
    <p:sldId id="443" r:id="rId9"/>
    <p:sldId id="444" r:id="rId10"/>
    <p:sldId id="445" r:id="rId11"/>
    <p:sldId id="446" r:id="rId12"/>
    <p:sldId id="447" r:id="rId13"/>
    <p:sldId id="448" r:id="rId14"/>
    <p:sldId id="449" r:id="rId15"/>
    <p:sldId id="450" r:id="rId16"/>
    <p:sldId id="451" r:id="rId17"/>
    <p:sldId id="452" r:id="rId18"/>
    <p:sldId id="453" r:id="rId19"/>
    <p:sldId id="454" r:id="rId20"/>
    <p:sldId id="455" r:id="rId21"/>
    <p:sldId id="456" r:id="rId22"/>
    <p:sldId id="457" r:id="rId23"/>
    <p:sldId id="458" r:id="rId24"/>
    <p:sldId id="459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20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430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991480-16A5-4BF5-AD60-3E43824862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9581F-6BDC-46AB-9080-0E065A0E60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F7D5DB0-E3CB-43EB-96B8-B56EDE038BFB}" type="slidenum">
              <a:rPr lang="en-US" altLang="zh-CN"/>
            </a:fld>
            <a:endParaRPr lang="en-US" altLang="zh-CN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7EF3411F-593B-409E-9E5A-824BD1CC8B93}" type="slidenum">
              <a:rPr lang="en-US" altLang="zh-CN"/>
            </a:fld>
            <a:endParaRPr lang="en-US" altLang="zh-CN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5B0243AA-6056-4AD0-9A08-6EACC106B951}" type="slidenum">
              <a:rPr lang="en-US" altLang="zh-CN"/>
            </a:fld>
            <a:endParaRPr lang="en-US" altLang="zh-CN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C192A7FA-9751-4E91-A241-3FDE1016C17D}" type="slidenum">
              <a:rPr lang="en-US" altLang="zh-CN"/>
            </a:fld>
            <a:endParaRPr lang="en-US" altLang="zh-CN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CC58EF5-183F-4B93-A970-15768C3A910C}" type="slidenum">
              <a:rPr lang="en-US" altLang="zh-CN"/>
            </a:fld>
            <a:endParaRPr lang="en-US" altLang="zh-CN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C4643F46-3815-4CA1-99E3-5550ABFCC93D}" type="slidenum">
              <a:rPr lang="en-US" altLang="zh-CN"/>
            </a:fld>
            <a:endParaRPr lang="en-US" altLang="zh-CN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2187A269-9CB5-4E27-9065-1658E4AB1E79}" type="slidenum">
              <a:rPr lang="en-US" altLang="zh-CN"/>
            </a:fld>
            <a:endParaRPr lang="en-US" altLang="zh-CN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9B040423-FB2A-4EB5-BF46-2B207733F865}" type="slidenum">
              <a:rPr lang="en-US" altLang="zh-CN"/>
            </a:fld>
            <a:endParaRPr lang="en-US" altLang="zh-CN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28344A1-037A-4F23-960E-3BEFA273E444}" type="slidenum">
              <a:rPr lang="en-US" altLang="zh-CN"/>
            </a:fld>
            <a:endParaRPr lang="en-US" altLang="zh-CN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0E8C9CA-42BB-427E-ADC9-848475703D2C}" type="slidenum">
              <a:rPr lang="en-US" altLang="zh-CN"/>
            </a:fld>
            <a:endParaRPr lang="en-US" altLang="zh-CN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797FDB5D-7F3A-4EA0-8F17-D19021BC5F6B}" type="slidenum">
              <a:rPr lang="en-US" altLang="zh-CN"/>
            </a:fld>
            <a:endParaRPr lang="en-US" altLang="zh-CN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AA56A599-CD36-4995-BF8A-A610C4805432}" type="slidenum">
              <a:rPr lang="en-US" altLang="zh-CN"/>
            </a:fld>
            <a:endParaRPr lang="en-US" altLang="zh-CN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7DDFD0CB-F99F-4CE5-8C8C-D749FBBABB84}" type="slidenum">
              <a:rPr lang="en-US" altLang="zh-CN"/>
            </a:fld>
            <a:endParaRPr lang="en-US" altLang="zh-CN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72D2D1B8-FEE2-447C-800B-5856156A80A7}" type="slidenum">
              <a:rPr lang="en-US" altLang="zh-CN"/>
            </a:fld>
            <a:endParaRPr lang="en-US" altLang="zh-CN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75352A37-55B9-40B7-96F8-E79341DA7BCC}" type="slidenum">
              <a:rPr lang="en-US" altLang="zh-CN"/>
            </a:fld>
            <a:endParaRPr lang="en-US" altLang="zh-CN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B124D6B9-6256-4B58-B7C7-34D3EE3C8B77}" type="slidenum">
              <a:rPr lang="en-US" altLang="zh-CN"/>
            </a:fld>
            <a:endParaRPr lang="en-US" altLang="zh-CN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08992F70-16B8-4D6E-9E8C-0284485CC888}" type="slidenum">
              <a:rPr lang="en-US" altLang="zh-CN"/>
            </a:fld>
            <a:endParaRPr lang="en-US" altLang="zh-CN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90E7BF75-0698-49C3-8BD5-85243BE87B0F}" type="slidenum">
              <a:rPr lang="en-US" altLang="zh-CN"/>
            </a:fld>
            <a:endParaRPr lang="en-US" altLang="zh-CN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23469897-FD0E-4D69-B1EF-44057D85AB02}" type="slidenum">
              <a:rPr lang="en-US" altLang="zh-CN"/>
            </a:fld>
            <a:endParaRPr lang="en-US" altLang="zh-CN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1788657B-A319-4065-B134-69906615FED1}" type="slidenum">
              <a:rPr lang="en-US" altLang="zh-CN"/>
            </a:fld>
            <a:endParaRPr lang="en-US" altLang="zh-CN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26CB4-D484-49FA-861E-31975EB998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9C8A2-906D-43C6-8B4F-FBA16508C5C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hyperlink" Target="http://zk.canpoint.cn/" TargetMode="Externa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e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emf"/><Relationship Id="rId1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emf"/><Relationship Id="rId1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0.xml"/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e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6.emf"/><Relationship Id="rId1" Type="http://schemas.openxmlformats.org/officeDocument/2006/relationships/oleObject" Target="../embeddings/oleObject4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2.xml"/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9.e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8.emf"/><Relationship Id="rId1" Type="http://schemas.openxmlformats.org/officeDocument/2006/relationships/oleObject" Target="../embeddings/oleObject6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e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1.emf"/><Relationship Id="rId1" Type="http://schemas.openxmlformats.org/officeDocument/2006/relationships/oleObject" Target="../embeddings/oleObject9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emf"/><Relationship Id="rId1" Type="http://schemas.openxmlformats.org/officeDocument/2006/relationships/oleObject" Target="../embeddings/oleObject11.bin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emf"/><Relationship Id="rId1" Type="http://schemas.openxmlformats.org/officeDocument/2006/relationships/oleObject" Target="../embeddings/oleObject12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9.xml"/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emf"/><Relationship Id="rId1" Type="http://schemas.openxmlformats.org/officeDocument/2006/relationships/oleObject" Target="../embeddings/oleObject13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矩形 231431"/>
          <p:cNvSpPr>
            <a:spLocks noChangeArrowheads="1" noChangeShapeType="1" noTextEdit="1"/>
          </p:cNvSpPr>
          <p:nvPr/>
        </p:nvSpPr>
        <p:spPr bwMode="auto">
          <a:xfrm>
            <a:off x="1331640" y="1009590"/>
            <a:ext cx="6696794" cy="8650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FF0000"/>
                  </a:solidFill>
                  <a:round/>
                </a:ln>
                <a:solidFill>
                  <a:srgbClr val="0070C0"/>
                </a:solidFill>
                <a:latin typeface="楷体_GB2312"/>
              </a:rPr>
              <a:t>新人教版七年级数学下册</a:t>
            </a:r>
            <a:r>
              <a:rPr lang="zh-CN" altLang="en-US" sz="3600" b="1" kern="10" dirty="0" smtClean="0">
                <a:ln w="9525">
                  <a:solidFill>
                    <a:srgbClr val="FF0000"/>
                  </a:solidFill>
                  <a:round/>
                </a:ln>
                <a:solidFill>
                  <a:srgbClr val="0070C0"/>
                </a:solidFill>
                <a:latin typeface="楷体_GB2312"/>
              </a:rPr>
              <a:t>第八章</a:t>
            </a:r>
            <a:endParaRPr lang="zh-CN" altLang="en-US" sz="3600" b="1" kern="10" dirty="0">
              <a:ln w="9525">
                <a:solidFill>
                  <a:srgbClr val="FF0000"/>
                </a:solidFill>
                <a:round/>
              </a:ln>
              <a:solidFill>
                <a:srgbClr val="0070C0"/>
              </a:solidFill>
              <a:latin typeface="楷体_GB2312"/>
            </a:endParaRPr>
          </a:p>
        </p:txBody>
      </p:sp>
      <p:sp>
        <p:nvSpPr>
          <p:cNvPr id="231433" name="矩形 231432"/>
          <p:cNvSpPr/>
          <p:nvPr/>
        </p:nvSpPr>
        <p:spPr>
          <a:xfrm>
            <a:off x="2555776" y="1772816"/>
            <a:ext cx="3978417" cy="53338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 lnSpcReduction="20000"/>
          </a:bodyPr>
          <a:lstStyle/>
          <a:p>
            <a:pPr algn="ctr"/>
            <a:r>
              <a:rPr lang="zh-CN" altLang="en-US" sz="4800" noProof="1">
                <a:ln w="12700" cap="flat" cmpd="sng">
                  <a:solidFill>
                    <a:srgbClr val="FF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70C0"/>
                </a:solidFill>
                <a:latin typeface="+mn-ea"/>
              </a:rPr>
              <a:t>一</a:t>
            </a:r>
            <a:r>
              <a:rPr lang="zh-CN" altLang="en-US" sz="4800" noProof="1" smtClean="0">
                <a:ln w="12700" cap="flat" cmpd="sng">
                  <a:solidFill>
                    <a:srgbClr val="FF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70C0"/>
                </a:solidFill>
                <a:latin typeface="+mn-ea"/>
              </a:rPr>
              <a:t>元一次不等式</a:t>
            </a:r>
            <a:endParaRPr lang="zh-CN" altLang="en-US" sz="4800" noProof="1">
              <a:ln w="12700" cap="flat" cmpd="sng">
                <a:solidFill>
                  <a:srgbClr val="FF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70C0"/>
              </a:solidFill>
              <a:latin typeface="+mn-ea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412636" y="2852936"/>
            <a:ext cx="6264696" cy="1938992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  <a:spcBef>
                <a:spcPct val="50000"/>
              </a:spcBef>
              <a:defRPr/>
            </a:pPr>
            <a:r>
              <a:rPr lang="en-US" altLang="zh-CN" sz="4800" b="1" dirty="0" smtClean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9.3.2</a:t>
            </a:r>
            <a:r>
              <a:rPr lang="zh-CN" altLang="en-US" sz="4800" b="1" dirty="0" smtClean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一元一次不等式组的应用</a:t>
            </a:r>
            <a:endParaRPr lang="zh-CN" altLang="en-US" sz="4800" b="1" dirty="0">
              <a:solidFill>
                <a:srgbClr val="00B05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heel spokes="3"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38889E-6 2.96296E-6 L 1.38889E-6 -0.07223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4994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4994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8"/>
          <p:cNvSpPr>
            <a:spLocks noChangeArrowheads="1"/>
          </p:cNvSpPr>
          <p:nvPr/>
        </p:nvSpPr>
        <p:spPr bwMode="auto">
          <a:xfrm>
            <a:off x="2915816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学习目标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95536" y="1412776"/>
            <a:ext cx="8280920" cy="3222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indent="2667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、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能够根据具体问题中的数量关系，列一元一次不等式组解决简单的实际问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  <a:hlinkClick r:id="rId1" tooltip="欢迎登陆全品中考网"/>
              </a:rPr>
              <a:t>题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.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+mn-ea"/>
            </a:endParaRPr>
          </a:p>
          <a:p>
            <a:pPr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、让学生学会从数学的角度运用所学的知识解决问题，发展应用意识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.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+mn-ea"/>
              <a:cs typeface="Times New Roman" panose="02020603050405020304" pitchFamily="18" charset="0"/>
            </a:endParaRPr>
          </a:p>
          <a:p>
            <a:pPr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2800" b="1" dirty="0" smtClean="0">
                <a:solidFill>
                  <a:srgbClr val="00B05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en-US" sz="2800" b="1" dirty="0" smtClean="0">
                <a:solidFill>
                  <a:srgbClr val="00B05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通过解决实际问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  <a:hlinkClick r:id="rId1" tooltip="欢迎登陆全品中考网"/>
              </a:rPr>
              <a:t>题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ea"/>
                <a:cs typeface="Times New Roman" panose="02020603050405020304" pitchFamily="18" charset="0"/>
              </a:rPr>
              <a:t>，让学生初步认识数学与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+mn-ea"/>
            </a:endParaRPr>
          </a:p>
        </p:txBody>
      </p:sp>
      <p:pic>
        <p:nvPicPr>
          <p:cNvPr id="70657" name="图片 23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777927"/>
            <a:ext cx="45719" cy="1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563563" y="1684338"/>
            <a:ext cx="7970837" cy="228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	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某校今年冬季烧煤时间为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个月，如果每月比计划多烧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吨煤，那么取暖用煤总量将超过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吨；如果每月比计划少烧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吨煤，那么取暖用煤总量不足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68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吨，该校计划每月烧煤多少吨？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只列式不求解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endParaRPr lang="en-US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13667" name="Rectangle 3"/>
          <p:cNvSpPr>
            <a:spLocks noChangeArrowheads="1"/>
          </p:cNvSpPr>
          <p:nvPr/>
        </p:nvSpPr>
        <p:spPr bwMode="auto">
          <a:xfrm>
            <a:off x="576263" y="3995738"/>
            <a:ext cx="6386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解析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设计划每月烧煤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吨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根据题意，得</a:t>
            </a:r>
            <a:endParaRPr kumimoji="1"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13679" name="Object 15"/>
          <p:cNvGraphicFramePr>
            <a:graphicFrameLocks noChangeAspect="1"/>
          </p:cNvGraphicFramePr>
          <p:nvPr/>
        </p:nvGraphicFramePr>
        <p:xfrm>
          <a:off x="809625" y="4664075"/>
          <a:ext cx="1731963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3" name="Equation" r:id="rId1" imgW="1485265" imgH="693420" progId="Equation.DSMT4">
                  <p:embed/>
                </p:oleObj>
              </mc:Choice>
              <mc:Fallback>
                <p:oleObj name="Equation" r:id="rId1" imgW="1485265" imgH="693420" progId="Equation.DSMT4">
                  <p:embed/>
                  <p:pic>
                    <p:nvPicPr>
                      <p:cNvPr id="0" name="图片 583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625" y="4664075"/>
                        <a:ext cx="1731963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828800" y="2449513"/>
            <a:ext cx="38735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1019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en-US" altLang="zh-CN" sz="800">
                <a:solidFill>
                  <a:srgbClr val="FFFFFF"/>
                </a:solidFill>
              </a:rPr>
              <a:t>zxxk</a:t>
            </a:r>
            <a:endParaRPr lang="en-US" altLang="zh-CN" sz="3200">
              <a:ea typeface="黑体" panose="02010609060101010101" pitchFamily="49" charset="-122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4686300" y="3044825"/>
            <a:ext cx="54451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1019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zh-CN" altLang="en-US" sz="800">
                <a:solidFill>
                  <a:srgbClr val="FFFFFF"/>
                </a:solidFill>
              </a:rPr>
              <a:t>学</a:t>
            </a:r>
            <a:r>
              <a:rPr lang="en-US" altLang="zh-CN" sz="800">
                <a:solidFill>
                  <a:srgbClr val="FFFFFF"/>
                </a:solidFill>
              </a:rPr>
              <a:t>.</a:t>
            </a:r>
            <a:r>
              <a:rPr lang="zh-CN" altLang="en-US" sz="800">
                <a:solidFill>
                  <a:srgbClr val="FFFFFF"/>
                </a:solidFill>
              </a:rPr>
              <a:t>科</a:t>
            </a:r>
            <a:r>
              <a:rPr lang="en-US" altLang="zh-CN" sz="800">
                <a:solidFill>
                  <a:srgbClr val="FFFFFF"/>
                </a:solidFill>
              </a:rPr>
              <a:t>.</a:t>
            </a:r>
            <a:r>
              <a:rPr lang="zh-CN" altLang="en-US" sz="800">
                <a:solidFill>
                  <a:srgbClr val="FFFFFF"/>
                </a:solidFill>
              </a:rPr>
              <a:t>网</a:t>
            </a:r>
            <a:endParaRPr lang="zh-CN" altLang="en-US"/>
          </a:p>
        </p:txBody>
      </p:sp>
      <p:sp>
        <p:nvSpPr>
          <p:cNvPr id="8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探究新知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042988" y="260350"/>
            <a:ext cx="7720012" cy="63373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827584" y="2121499"/>
            <a:ext cx="6064250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）设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设适当的未知数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）列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列一元一次不等式组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）解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求出一元一次不等式组的解集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）答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写出符合题意的答案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611560" y="1387475"/>
            <a:ext cx="77612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列一元一次不等式组解应用题的一般步骤：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探究新知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67544" y="1052736"/>
            <a:ext cx="7832725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【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例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1】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小宝和爸爸、妈妈三人在操场上玩跷跷板，爸爸体重为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72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千克，坐在跷跷板的一端，体重只有妈妈一半的小宝和妈妈一同坐在跷跷板的另一端，这时，爸爸的脚仍然着地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后来，小宝借来一副质量为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6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千克的哑铃，加在他和妈妈坐的一端，结果小宝和妈妈的脚着地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猜猜小宝的体重约有多少千克？（精确到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千克）</a:t>
            </a:r>
            <a:endParaRPr kumimoji="1" lang="zh-CN" altLang="en-US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sp>
        <p:nvSpPr>
          <p:cNvPr id="114691" name="Text Box 3"/>
          <p:cNvSpPr txBox="1">
            <a:spLocks noChangeArrowheads="1"/>
          </p:cNvSpPr>
          <p:nvPr/>
        </p:nvSpPr>
        <p:spPr bwMode="auto">
          <a:xfrm>
            <a:off x="611560" y="4581128"/>
            <a:ext cx="8313737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思路点拨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从跷跷板的两种状况可以得到的不等关系：</a:t>
            </a:r>
            <a:endParaRPr kumimoji="1"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妈妈的体重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+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小宝的体重</a:t>
            </a:r>
            <a:r>
              <a:rPr kumimoji="1" lang="zh-CN" altLang="en-US" sz="2400" b="1" u="sng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爸爸的体重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妈妈的体重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+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小宝的体重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+6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千克</a:t>
            </a:r>
            <a:r>
              <a:rPr kumimoji="1" lang="zh-CN" altLang="en-US" sz="2400" b="1" u="sng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爸爸的体重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4170363" y="5095478"/>
            <a:ext cx="657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&lt;</a:t>
            </a:r>
            <a:endParaRPr kumimoji="1" lang="en-US" altLang="zh-CN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5127625" y="5676503"/>
            <a:ext cx="71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&gt;</a:t>
            </a:r>
            <a:endParaRPr kumimoji="1" lang="en-US" altLang="zh-CN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857500" y="3044825"/>
            <a:ext cx="603250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1019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zh-CN" altLang="en-US" sz="800">
                <a:solidFill>
                  <a:srgbClr val="FFFFFF"/>
                </a:solidFill>
              </a:rPr>
              <a:t>学  科网</a:t>
            </a:r>
            <a:endParaRPr lang="zh-CN" altLang="en-US"/>
          </a:p>
        </p:txBody>
      </p:sp>
      <p:sp>
        <p:nvSpPr>
          <p:cNvPr id="8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例题分析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 autoUpdateAnimBg="0"/>
      <p:bldP spid="114692" grpId="0" autoUpdateAnimBg="0"/>
      <p:bldP spid="11469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6"/>
          <p:cNvSpPr txBox="1">
            <a:spLocks noChangeArrowheads="1"/>
          </p:cNvSpPr>
          <p:nvPr/>
        </p:nvSpPr>
        <p:spPr bwMode="auto">
          <a:xfrm>
            <a:off x="612775" y="1298576"/>
            <a:ext cx="7678738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【</a:t>
            </a: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解析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】</a:t>
            </a: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设小宝的体重是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x</a:t>
            </a: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千克，则妈妈的体重是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2x</a:t>
            </a: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千克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由题意得</a:t>
            </a:r>
            <a:endParaRPr kumimoji="1" lang="zh-CN" altLang="en-US" sz="2400" b="1">
              <a:solidFill>
                <a:srgbClr val="00B05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15363" name="Group 7"/>
          <p:cNvGrpSpPr/>
          <p:nvPr/>
        </p:nvGrpSpPr>
        <p:grpSpPr bwMode="auto">
          <a:xfrm>
            <a:off x="1907704" y="2443957"/>
            <a:ext cx="2232025" cy="822325"/>
            <a:chOff x="1292" y="3521"/>
            <a:chExt cx="1865" cy="518"/>
          </a:xfrm>
        </p:grpSpPr>
        <p:sp>
          <p:nvSpPr>
            <p:cNvPr id="15364" name="Text Box 8"/>
            <p:cNvSpPr txBox="1">
              <a:spLocks noChangeArrowheads="1"/>
            </p:cNvSpPr>
            <p:nvPr/>
          </p:nvSpPr>
          <p:spPr bwMode="auto">
            <a:xfrm>
              <a:off x="1429" y="3521"/>
              <a:ext cx="172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2x+x&lt;72                  2x+x+6&gt;72</a:t>
              </a:r>
              <a:endParaRPr kumimoji="1"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5365" name="AutoShape 9"/>
            <p:cNvSpPr/>
            <p:nvPr/>
          </p:nvSpPr>
          <p:spPr bwMode="auto">
            <a:xfrm>
              <a:off x="1292" y="3612"/>
              <a:ext cx="136" cy="363"/>
            </a:xfrm>
            <a:prstGeom prst="leftBrace">
              <a:avLst>
                <a:gd name="adj1" fmla="val 22243"/>
                <a:gd name="adj2" fmla="val 50000"/>
              </a:avLst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>
                <a:ea typeface="华文隶书" panose="02010800040101010101" pitchFamily="2" charset="-122"/>
              </a:endParaRPr>
            </a:p>
          </p:txBody>
        </p:sp>
      </p:grpSp>
      <p:sp>
        <p:nvSpPr>
          <p:cNvPr id="15366" name="Text Box 17"/>
          <p:cNvSpPr txBox="1">
            <a:spLocks noChangeArrowheads="1"/>
          </p:cNvSpPr>
          <p:nvPr/>
        </p:nvSpPr>
        <p:spPr bwMode="auto">
          <a:xfrm>
            <a:off x="641808" y="3532188"/>
            <a:ext cx="725963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解得    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22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&lt;x&lt;24</a:t>
            </a: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，所以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x≈23</a:t>
            </a: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（千克）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.</a:t>
            </a:r>
            <a:endParaRPr kumimoji="1" lang="en-US" altLang="zh-CN" sz="2400" b="1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答：小宝的体重约有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23</a:t>
            </a:r>
            <a:r>
              <a:rPr kumimoji="1"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千克</a:t>
            </a:r>
            <a:r>
              <a:rPr kumimoji="1"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.</a:t>
            </a:r>
            <a:endParaRPr kumimoji="1" lang="en-US" altLang="zh-CN" sz="2400" b="1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828800" y="2449513"/>
            <a:ext cx="38735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1019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en-US" altLang="zh-CN" sz="800">
                <a:solidFill>
                  <a:srgbClr val="FFFFFF"/>
                </a:solidFill>
              </a:rPr>
              <a:t>zxxk</a:t>
            </a:r>
            <a:endParaRPr lang="en-US" altLang="zh-CN" sz="3200">
              <a:ea typeface="黑体" panose="02010609060101010101" pitchFamily="49" charset="-122"/>
            </a:endParaRP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4686300" y="3044825"/>
            <a:ext cx="54451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1019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zh-CN" altLang="en-US" sz="800">
                <a:solidFill>
                  <a:srgbClr val="FFFFFF"/>
                </a:solidFill>
              </a:rPr>
              <a:t>学</a:t>
            </a:r>
            <a:r>
              <a:rPr lang="en-US" altLang="zh-CN" sz="800">
                <a:solidFill>
                  <a:srgbClr val="FFFFFF"/>
                </a:solidFill>
              </a:rPr>
              <a:t>.</a:t>
            </a:r>
            <a:r>
              <a:rPr lang="zh-CN" altLang="en-US" sz="800">
                <a:solidFill>
                  <a:srgbClr val="FFFFFF"/>
                </a:solidFill>
              </a:rPr>
              <a:t>科</a:t>
            </a:r>
            <a:r>
              <a:rPr lang="en-US" altLang="zh-CN" sz="800">
                <a:solidFill>
                  <a:srgbClr val="FFFFFF"/>
                </a:solidFill>
              </a:rPr>
              <a:t>.</a:t>
            </a:r>
            <a:r>
              <a:rPr lang="zh-CN" altLang="en-US" sz="800">
                <a:solidFill>
                  <a:srgbClr val="FFFFFF"/>
                </a:solidFill>
              </a:rPr>
              <a:t>网</a:t>
            </a:r>
            <a:endParaRPr lang="zh-CN" altLang="en-US"/>
          </a:p>
        </p:txBody>
      </p:sp>
      <p:sp>
        <p:nvSpPr>
          <p:cNvPr id="10" name="矩形 28"/>
          <p:cNvSpPr>
            <a:spLocks noChangeArrowheads="1"/>
          </p:cNvSpPr>
          <p:nvPr/>
        </p:nvSpPr>
        <p:spPr bwMode="auto">
          <a:xfrm>
            <a:off x="1160271" y="443925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例题分析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57150" y="26130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67544" y="1268760"/>
            <a:ext cx="7751763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    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某工厂现有甲种原料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360kg,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乙种原料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290kg,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计划利用这两种原料生产</a:t>
            </a:r>
            <a:r>
              <a:rPr kumimoji="1" lang="en-US" altLang="zh-CN" sz="2400" b="1" dirty="0" err="1">
                <a:solidFill>
                  <a:srgbClr val="00B050"/>
                </a:solidFill>
                <a:latin typeface="宋体" panose="02010600030101010101" pitchFamily="2" charset="-122"/>
              </a:rPr>
              <a:t>A,B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两种产品共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50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件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,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已知生产一件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A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产品需要甲原料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9kg,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乙原料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3kg,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生产一件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B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产品需要甲原料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4kg,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乙原料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10kg.</a:t>
            </a:r>
            <a:endParaRPr kumimoji="1" lang="en-US" altLang="zh-CN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 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（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）设生产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x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件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A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种产品，写出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x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应满足的不等式组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endParaRPr kumimoji="1" lang="en-US" altLang="zh-CN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 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（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2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）有哪几种符合的生产方案？</a:t>
            </a:r>
            <a:endParaRPr kumimoji="1" lang="zh-CN" altLang="en-US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试一试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65175" y="847725"/>
            <a:ext cx="7696200" cy="2973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【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解析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】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（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）生产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x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件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A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种产品，则生产（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50-x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）件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B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种产品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.</a:t>
            </a:r>
            <a:endParaRPr kumimoji="1" lang="en-US" altLang="zh-CN" sz="2400" b="1" dirty="0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本题的不等关系是：</a:t>
            </a:r>
            <a:endParaRPr kumimoji="1" lang="zh-CN" altLang="en-US" sz="2400" b="1" dirty="0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生产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A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、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B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两种产品所需的甲种原料≤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360</a:t>
            </a:r>
            <a:endParaRPr kumimoji="1" lang="en-US" altLang="zh-CN" sz="2400" b="1" dirty="0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生产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A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、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B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两种产品所需的乙种原料≤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290</a:t>
            </a:r>
            <a:endParaRPr kumimoji="1" lang="en-US" altLang="zh-CN" sz="2400" b="1" dirty="0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根据上述关系可列不等式组：</a:t>
            </a:r>
            <a:endParaRPr kumimoji="1" lang="zh-CN" altLang="en-US" sz="2400" b="1" dirty="0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8006" name="Text Box 6"/>
          <p:cNvSpPr txBox="1">
            <a:spLocks noChangeArrowheads="1"/>
          </p:cNvSpPr>
          <p:nvPr/>
        </p:nvSpPr>
        <p:spPr bwMode="auto">
          <a:xfrm>
            <a:off x="819150" y="4873625"/>
            <a:ext cx="7362825" cy="93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（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2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）可有三种生产方案：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A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种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30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件，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B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种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20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件或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A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种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31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件，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B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种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19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件或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A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种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32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件，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B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种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18</a:t>
            </a:r>
            <a:r>
              <a:rPr kumimoji="1"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件</a:t>
            </a:r>
            <a:r>
              <a:rPr kumimoji="1"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.</a:t>
            </a:r>
            <a:endParaRPr kumimoji="1" lang="en-US" altLang="zh-CN" sz="2400" b="1" dirty="0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7412" name="Object 7"/>
          <p:cNvGraphicFramePr>
            <a:graphicFrameLocks noChangeAspect="1"/>
          </p:cNvGraphicFramePr>
          <p:nvPr/>
        </p:nvGraphicFramePr>
        <p:xfrm>
          <a:off x="923925" y="4014788"/>
          <a:ext cx="456247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7" name="Equation" r:id="rId1" imgW="3938270" imgH="693420" progId="Equation.DSMT4">
                  <p:embed/>
                </p:oleObj>
              </mc:Choice>
              <mc:Fallback>
                <p:oleObj name="Equation" r:id="rId1" imgW="3938270" imgH="693420" progId="Equation.DSMT4">
                  <p:embed/>
                  <p:pic>
                    <p:nvPicPr>
                      <p:cNvPr id="0" name="图片 593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3925" y="4014788"/>
                        <a:ext cx="4562475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857500" y="3044825"/>
            <a:ext cx="603250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1019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zh-CN" altLang="en-US" sz="800">
                <a:solidFill>
                  <a:srgbClr val="FFFFFF"/>
                </a:solidFill>
              </a:rPr>
              <a:t>学  科网</a:t>
            </a:r>
            <a:endParaRPr lang="zh-CN" altLang="en-US"/>
          </a:p>
        </p:txBody>
      </p:sp>
      <p:sp>
        <p:nvSpPr>
          <p:cNvPr id="6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试一试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6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539552" y="1308100"/>
            <a:ext cx="7991475" cy="230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2】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一群女生住若干间宿舍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每间住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剩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人无</a:t>
            </a:r>
            <a:endParaRPr lang="zh-CN" altLang="en-US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房住，每间住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有一间宿舍住不满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设有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间宿舍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请写出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应满足的不等式组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可能有多少间宿舍和多少名学生</a:t>
            </a:r>
            <a:r>
              <a:rPr lang="en-US" altLang="zh-C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828800" y="2449513"/>
            <a:ext cx="38735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1019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en-US" altLang="zh-CN" sz="800">
                <a:solidFill>
                  <a:srgbClr val="FFFFFF"/>
                </a:solidFill>
              </a:rPr>
              <a:t>zxxk</a:t>
            </a:r>
            <a:endParaRPr lang="en-US" altLang="zh-CN" sz="3200">
              <a:ea typeface="黑体" panose="02010609060101010101" pitchFamily="49" charset="-122"/>
            </a:endParaRPr>
          </a:p>
        </p:txBody>
      </p:sp>
      <p:sp>
        <p:nvSpPr>
          <p:cNvPr id="5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例题分析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Rectangle 3"/>
          <p:cNvSpPr>
            <a:spLocks noChangeArrowheads="1"/>
          </p:cNvSpPr>
          <p:nvPr/>
        </p:nvSpPr>
        <p:spPr bwMode="auto">
          <a:xfrm>
            <a:off x="1751583" y="3166442"/>
            <a:ext cx="685800" cy="7620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2437383" y="3166442"/>
            <a:ext cx="685800" cy="7620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116741" name="Rectangle 5"/>
          <p:cNvSpPr>
            <a:spLocks noChangeArrowheads="1"/>
          </p:cNvSpPr>
          <p:nvPr/>
        </p:nvSpPr>
        <p:spPr bwMode="auto">
          <a:xfrm>
            <a:off x="4875783" y="3166442"/>
            <a:ext cx="2057400" cy="7620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1065783" y="3166442"/>
            <a:ext cx="685800" cy="7620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116743" name="Line 7"/>
          <p:cNvSpPr>
            <a:spLocks noChangeShapeType="1"/>
          </p:cNvSpPr>
          <p:nvPr/>
        </p:nvSpPr>
        <p:spPr bwMode="auto">
          <a:xfrm>
            <a:off x="3123183" y="3928442"/>
            <a:ext cx="1066800" cy="1588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16744" name="Line 8"/>
          <p:cNvSpPr>
            <a:spLocks noChangeShapeType="1"/>
          </p:cNvSpPr>
          <p:nvPr/>
        </p:nvSpPr>
        <p:spPr bwMode="auto">
          <a:xfrm flipV="1">
            <a:off x="3123183" y="3166442"/>
            <a:ext cx="1066800" cy="1588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16745" name="Text Box 9"/>
          <p:cNvSpPr txBox="1">
            <a:spLocks noChangeArrowheads="1"/>
          </p:cNvSpPr>
          <p:nvPr/>
        </p:nvSpPr>
        <p:spPr bwMode="auto">
          <a:xfrm>
            <a:off x="1218183" y="3318842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6 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6746" name="Rectangle 10"/>
          <p:cNvSpPr>
            <a:spLocks noChangeArrowheads="1"/>
          </p:cNvSpPr>
          <p:nvPr/>
        </p:nvSpPr>
        <p:spPr bwMode="auto">
          <a:xfrm>
            <a:off x="1980183" y="3298205"/>
            <a:ext cx="338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6747" name="Rectangle 11"/>
          <p:cNvSpPr>
            <a:spLocks noChangeArrowheads="1"/>
          </p:cNvSpPr>
          <p:nvPr/>
        </p:nvSpPr>
        <p:spPr bwMode="auto">
          <a:xfrm>
            <a:off x="2589783" y="3318842"/>
            <a:ext cx="396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6753" name="Text Box 17"/>
          <p:cNvSpPr txBox="1">
            <a:spLocks noChangeArrowheads="1"/>
          </p:cNvSpPr>
          <p:nvPr/>
        </p:nvSpPr>
        <p:spPr bwMode="auto">
          <a:xfrm>
            <a:off x="4875783" y="3298205"/>
            <a:ext cx="2209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人到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人之间</a:t>
            </a:r>
            <a:endParaRPr kumimoji="1"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6754" name="Text Box 18"/>
          <p:cNvSpPr txBox="1">
            <a:spLocks noChangeArrowheads="1"/>
          </p:cNvSpPr>
          <p:nvPr/>
        </p:nvSpPr>
        <p:spPr bwMode="auto">
          <a:xfrm>
            <a:off x="4871021" y="2656855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最后一间宿舍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6755" name="Rectangle 19"/>
          <p:cNvSpPr>
            <a:spLocks noChangeArrowheads="1"/>
          </p:cNvSpPr>
          <p:nvPr/>
        </p:nvSpPr>
        <p:spPr bwMode="auto">
          <a:xfrm>
            <a:off x="4189983" y="3166442"/>
            <a:ext cx="685800" cy="7620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116756" name="Rectangle 20"/>
          <p:cNvSpPr>
            <a:spLocks noChangeArrowheads="1"/>
          </p:cNvSpPr>
          <p:nvPr/>
        </p:nvSpPr>
        <p:spPr bwMode="auto">
          <a:xfrm>
            <a:off x="4418583" y="3353767"/>
            <a:ext cx="338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6760" name="Text Box 24"/>
          <p:cNvSpPr txBox="1">
            <a:spLocks noChangeArrowheads="1"/>
          </p:cNvSpPr>
          <p:nvPr/>
        </p:nvSpPr>
        <p:spPr bwMode="auto">
          <a:xfrm>
            <a:off x="1068958" y="4790455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列不等式组为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:0&lt;4x+19-6(x-1)&lt;6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6761" name="Text Box 25"/>
          <p:cNvSpPr txBox="1">
            <a:spLocks noChangeArrowheads="1"/>
          </p:cNvSpPr>
          <p:nvPr/>
        </p:nvSpPr>
        <p:spPr bwMode="auto">
          <a:xfrm>
            <a:off x="35496" y="4204667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可以看出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:0&lt;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最后一间宿舍住的人数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&lt;6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6762" name="Text Box 26"/>
          <p:cNvSpPr txBox="1">
            <a:spLocks noChangeArrowheads="1"/>
          </p:cNvSpPr>
          <p:nvPr/>
        </p:nvSpPr>
        <p:spPr bwMode="auto">
          <a:xfrm>
            <a:off x="1959546" y="2348880"/>
            <a:ext cx="1970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(x-1)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间宿舍</a:t>
            </a:r>
            <a:endParaRPr kumimoji="1"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6763" name="AutoShape 27"/>
          <p:cNvSpPr/>
          <p:nvPr/>
        </p:nvSpPr>
        <p:spPr bwMode="auto">
          <a:xfrm rot="-5400000">
            <a:off x="2823146" y="1104280"/>
            <a:ext cx="296862" cy="3770312"/>
          </a:xfrm>
          <a:prstGeom prst="rightBrace">
            <a:avLst>
              <a:gd name="adj1" fmla="val 105838"/>
              <a:gd name="adj2" fmla="val 50000"/>
            </a:avLst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19475" name="Text Box 29"/>
          <p:cNvSpPr txBox="1">
            <a:spLocks noChangeArrowheads="1"/>
          </p:cNvSpPr>
          <p:nvPr/>
        </p:nvSpPr>
        <p:spPr bwMode="auto">
          <a:xfrm>
            <a:off x="630238" y="960601"/>
            <a:ext cx="8156575" cy="113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分析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每间住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人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,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剩下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19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人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,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因此学生人数为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(4x+19)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人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,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若每间住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6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人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,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则有一间住不满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这是什么不等关系呢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? </a:t>
            </a:r>
            <a:r>
              <a:rPr lang="zh-CN" altLang="en-US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你明白吗</a:t>
            </a:r>
            <a:r>
              <a:rPr lang="en-US" altLang="zh-CN" sz="2400" b="1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? </a:t>
            </a:r>
            <a:endParaRPr lang="en-US" altLang="zh-CN" sz="2400" b="1">
              <a:solidFill>
                <a:srgbClr val="00B05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例题分析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animBg="1"/>
      <p:bldP spid="116740" grpId="0" animBg="1"/>
      <p:bldP spid="116741" grpId="0" animBg="1"/>
      <p:bldP spid="116742" grpId="0" animBg="1"/>
      <p:bldP spid="116743" grpId="0" animBg="1"/>
      <p:bldP spid="116744" grpId="0" animBg="1"/>
      <p:bldP spid="116745" grpId="0" autoUpdateAnimBg="0"/>
      <p:bldP spid="116746" grpId="0" autoUpdateAnimBg="0"/>
      <p:bldP spid="116747" grpId="0" autoUpdateAnimBg="0"/>
      <p:bldP spid="116753" grpId="0" autoUpdateAnimBg="0"/>
      <p:bldP spid="116754" grpId="0"/>
      <p:bldP spid="116755" grpId="0" animBg="1"/>
      <p:bldP spid="116756" grpId="0" autoUpdateAnimBg="0"/>
      <p:bldP spid="116760" grpId="0" autoUpdateAnimBg="0"/>
      <p:bldP spid="116761" grpId="0" autoUpdateAnimBg="0"/>
      <p:bldP spid="116762" grpId="0"/>
      <p:bldP spid="11676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35000" y="1304925"/>
            <a:ext cx="822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解析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根据题意得不等式组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kumimoji="1" lang="en-US" altLang="zh-CN" sz="2400" b="1" dirty="0">
              <a:solidFill>
                <a:srgbClr val="00B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165225" y="1817273"/>
            <a:ext cx="4610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0&lt;4x+19-6(x-1)&lt;6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35000" y="3624263"/>
            <a:ext cx="7875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）解上面的不等式组得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: 9.5&lt;x&lt;12.5</a:t>
            </a:r>
            <a:endParaRPr kumimoji="1" lang="en-US" altLang="zh-CN" sz="2400" b="1" dirty="0">
              <a:solidFill>
                <a:srgbClr val="00B05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因为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是整数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所以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x=10,11,12.</a:t>
            </a:r>
            <a:endParaRPr kumimoji="1" lang="en-US" altLang="zh-CN" sz="2400" b="1" dirty="0">
              <a:solidFill>
                <a:srgbClr val="00B05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所以可能有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10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间宿舍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,59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名学生或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11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间宿舍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,63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名学生或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间宿舍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,67</a:t>
            </a:r>
            <a:r>
              <a:rPr kumimoji="1" lang="zh-CN" altLang="en-US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名学生</a:t>
            </a:r>
            <a:r>
              <a:rPr kumimoji="1" lang="en-US" altLang="zh-CN" sz="24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kumimoji="1" lang="en-US" altLang="zh-CN" sz="2400" b="1" dirty="0">
              <a:solidFill>
                <a:srgbClr val="00B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20485" name="Object 6"/>
          <p:cNvGraphicFramePr>
            <a:graphicFrameLocks noChangeAspect="1"/>
          </p:cNvGraphicFramePr>
          <p:nvPr/>
        </p:nvGraphicFramePr>
        <p:xfrm>
          <a:off x="2222500" y="2492896"/>
          <a:ext cx="2495550" cy="820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1" name="Equation" r:id="rId1" imgW="2145665" imgH="693420" progId="Equation.DSMT4">
                  <p:embed/>
                </p:oleObj>
              </mc:Choice>
              <mc:Fallback>
                <p:oleObj name="Equation" r:id="rId1" imgW="2145665" imgH="693420" progId="Equation.DSMT4">
                  <p:embed/>
                  <p:pic>
                    <p:nvPicPr>
                      <p:cNvPr id="0" name="图片 604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2500" y="2492896"/>
                        <a:ext cx="2495550" cy="820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例题分析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81012" y="1245584"/>
            <a:ext cx="7935913" cy="151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    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有一堆苹果分给一组小朋友，如果每人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5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个，还有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18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个多余，如果每人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7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个，则还有一位小朋友分不到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7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个，求苹果的个数和小朋友的人数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endParaRPr kumimoji="1" lang="en-US" altLang="zh-CN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612775" y="2982913"/>
            <a:ext cx="780415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解析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设小朋友人数为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人，则苹果数为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(5x+18)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个，</a:t>
            </a:r>
            <a:endParaRPr kumimoji="1"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40000"/>
              </a:lnSpc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根据题意得：</a:t>
            </a:r>
            <a:endParaRPr kumimoji="1"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20836" name="Object 4"/>
          <p:cNvGraphicFramePr>
            <a:graphicFrameLocks noChangeAspect="1"/>
          </p:cNvGraphicFramePr>
          <p:nvPr/>
        </p:nvGraphicFramePr>
        <p:xfrm>
          <a:off x="2533650" y="3665538"/>
          <a:ext cx="3552825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8" name="Equation" r:id="rId1" imgW="1188085" imgH="175260" progId="Equation.DSMT4">
                  <p:embed/>
                </p:oleObj>
              </mc:Choice>
              <mc:Fallback>
                <p:oleObj name="Equation" r:id="rId1" imgW="1188085" imgH="175260" progId="Equation.DSMT4">
                  <p:embed/>
                  <p:pic>
                    <p:nvPicPr>
                      <p:cNvPr id="0" name="图片 614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3650" y="3665538"/>
                        <a:ext cx="3552825" cy="474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840" name="Text Box 8"/>
          <p:cNvSpPr txBox="1">
            <a:spLocks noChangeArrowheads="1"/>
          </p:cNvSpPr>
          <p:nvPr/>
        </p:nvSpPr>
        <p:spPr bwMode="auto">
          <a:xfrm>
            <a:off x="792163" y="4992688"/>
            <a:ext cx="38592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所以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x=10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11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12.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0841" name="Text Box 9"/>
          <p:cNvSpPr txBox="1">
            <a:spLocks noChangeArrowheads="1"/>
          </p:cNvSpPr>
          <p:nvPr/>
        </p:nvSpPr>
        <p:spPr bwMode="auto">
          <a:xfrm>
            <a:off x="755650" y="5473700"/>
            <a:ext cx="8388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答：小朋友有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10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11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或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人，苹果有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68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73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或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78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个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20849" name="Object 17"/>
          <p:cNvGraphicFramePr>
            <a:graphicFrameLocks noChangeAspect="1"/>
          </p:cNvGraphicFramePr>
          <p:nvPr/>
        </p:nvGraphicFramePr>
        <p:xfrm>
          <a:off x="796925" y="4167188"/>
          <a:ext cx="4448175" cy="820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9" name="Equation" r:id="rId3" imgW="3839210" imgH="693420" progId="Equation.DSMT4">
                  <p:embed/>
                </p:oleObj>
              </mc:Choice>
              <mc:Fallback>
                <p:oleObj name="Equation" r:id="rId3" imgW="3839210" imgH="693420" progId="Equation.DSMT4">
                  <p:embed/>
                  <p:pic>
                    <p:nvPicPr>
                      <p:cNvPr id="0" name="图片 614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925" y="4167188"/>
                        <a:ext cx="4448175" cy="820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en-US" altLang="zh-CN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 smtClean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试一试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/>
      <p:bldP spid="120840" grpId="0"/>
      <p:bldP spid="1208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7"/>
          <p:cNvSpPr txBox="1">
            <a:spLocks noChangeArrowheads="1"/>
          </p:cNvSpPr>
          <p:nvPr/>
        </p:nvSpPr>
        <p:spPr bwMode="auto">
          <a:xfrm>
            <a:off x="611560" y="1196752"/>
            <a:ext cx="7904162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为庆祝建党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93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周年，某学校欲按如下规则组建一个学生合唱团参加我市的唱红歌比赛．</a:t>
            </a:r>
            <a:endParaRPr lang="zh-CN" altLang="en-US" sz="2400" b="1">
              <a:solidFill>
                <a:srgbClr val="00B05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规则一：合唱团的总人数不得少于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50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人，且不得超过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55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人．</a:t>
            </a:r>
            <a:endParaRPr lang="zh-CN" altLang="en-US" sz="2400" b="1">
              <a:solidFill>
                <a:srgbClr val="00B05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规则二：合唱团的队员中，九年级学生占合唱团总人数的一半，八年级学生占合唱团总人数的四分之一，余下的为七年级学生．</a:t>
            </a:r>
            <a:endParaRPr lang="zh-CN" altLang="en-US" sz="2400" b="1">
              <a:solidFill>
                <a:srgbClr val="00B05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请求出该合唱团中七年级学生的人数．</a:t>
            </a:r>
            <a:endParaRPr lang="zh-CN" altLang="en-US" sz="2400" b="1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857500" y="3044825"/>
            <a:ext cx="603250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1019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zh-CN" altLang="en-US" sz="800">
                <a:solidFill>
                  <a:srgbClr val="FFFFFF"/>
                </a:solidFill>
              </a:rPr>
              <a:t>学  科网</a:t>
            </a:r>
            <a:endParaRPr lang="zh-CN" altLang="en-US"/>
          </a:p>
        </p:txBody>
      </p:sp>
      <p:sp>
        <p:nvSpPr>
          <p:cNvPr id="5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827584" y="1456531"/>
            <a:ext cx="7216775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解析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设七年级学生的人数为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人，</a:t>
            </a:r>
            <a:endParaRPr lang="zh-CN" altLang="en-US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则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50≤x+x+2x≤55,</a:t>
            </a:r>
            <a:endParaRPr lang="en-US" altLang="zh-CN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解得，  ≤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x≤    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，因为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为整数，所以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x=13.</a:t>
            </a:r>
            <a:endParaRPr lang="en-US" altLang="zh-CN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9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答：该合唱团中七年级学生有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13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1692275" y="3733800"/>
          <a:ext cx="549275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5" name="Equation" r:id="rId1" imgW="247650" imgH="323215" progId="Equation.DSMT4">
                  <p:embed/>
                </p:oleObj>
              </mc:Choice>
              <mc:Fallback>
                <p:oleObj name="Equation" r:id="rId1" imgW="247650" imgH="323215" progId="Equation.DSMT4">
                  <p:embed/>
                  <p:pic>
                    <p:nvPicPr>
                      <p:cNvPr id="0" name="图片 624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3733800"/>
                        <a:ext cx="549275" cy="703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5"/>
          <p:cNvGraphicFramePr>
            <a:graphicFrameLocks noChangeAspect="1"/>
          </p:cNvGraphicFramePr>
          <p:nvPr/>
        </p:nvGraphicFramePr>
        <p:xfrm>
          <a:off x="2984500" y="3686175"/>
          <a:ext cx="571500" cy="731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6" name="Equation" r:id="rId3" imgW="247650" imgH="323215" progId="Equation.DSMT4">
                  <p:embed/>
                </p:oleObj>
              </mc:Choice>
              <mc:Fallback>
                <p:oleObj name="Equation" r:id="rId3" imgW="247650" imgH="323215" progId="Equation.DSMT4">
                  <p:embed/>
                  <p:pic>
                    <p:nvPicPr>
                      <p:cNvPr id="0" name="图片 624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4500" y="3686175"/>
                        <a:ext cx="571500" cy="731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7" name="Object 7"/>
          <p:cNvGraphicFramePr>
            <a:graphicFrameLocks noChangeAspect="1"/>
          </p:cNvGraphicFramePr>
          <p:nvPr/>
        </p:nvGraphicFramePr>
        <p:xfrm>
          <a:off x="1092200" y="2803525"/>
          <a:ext cx="2262188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7" name="Equation" r:id="rId5" imgW="1723390" imgH="620395" progId="Equation.DSMT4">
                  <p:embed/>
                </p:oleObj>
              </mc:Choice>
              <mc:Fallback>
                <p:oleObj name="Equation" r:id="rId5" imgW="1723390" imgH="620395" progId="Equation.DSMT4">
                  <p:embed/>
                  <p:pic>
                    <p:nvPicPr>
                      <p:cNvPr id="0" name="图片 624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2200" y="2803525"/>
                        <a:ext cx="2262188" cy="830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611560" y="1196752"/>
            <a:ext cx="7867650" cy="356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90000"/>
              </a:lnSpc>
            </a:pP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2.(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广东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·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中考）某学校组织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340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名师生进行长途考察活动，带有行李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170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件，计划租用甲、乙两种型号的汽车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10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辆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经了解，甲车每辆最多能载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40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人和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16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件行李，乙车每辆最多能载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30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人和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20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件行李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请你帮助学校设计所有可行的租车方案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533400" y="1435100"/>
            <a:ext cx="7456488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解析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设租用甲种型号的汽车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辆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那么租用乙种型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号的汽车（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10 </a:t>
            </a:r>
            <a:r>
              <a:rPr lang="en-US" altLang="zh-CN" sz="2400" b="1">
                <a:solidFill>
                  <a:srgbClr val="FF0000"/>
                </a:solidFill>
                <a:ea typeface="楷体_GB2312" pitchFamily="49" charset="-122"/>
              </a:rPr>
              <a:t>–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）辆，根据题意，得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解得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4≤x≤7.5,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因为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为正整数，所以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的值为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4,5,6,7.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所以共有四种可行的租车方案，分别为：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graphicFrame>
        <p:nvGraphicFramePr>
          <p:cNvPr id="25604" name="Object 3"/>
          <p:cNvGraphicFramePr>
            <a:graphicFrameLocks noChangeAspect="1"/>
          </p:cNvGraphicFramePr>
          <p:nvPr/>
        </p:nvGraphicFramePr>
        <p:xfrm>
          <a:off x="5964238" y="2044700"/>
          <a:ext cx="2601912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6" name="Equation" r:id="rId1" imgW="1277620" imgH="379730" progId="Equation.DSMT4">
                  <p:embed/>
                </p:oleObj>
              </mc:Choice>
              <mc:Fallback>
                <p:oleObj name="Equation" r:id="rId1" imgW="1277620" imgH="379730" progId="Equation.DSMT4">
                  <p:embed/>
                  <p:pic>
                    <p:nvPicPr>
                      <p:cNvPr id="0" name="图片 6349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4238" y="2044700"/>
                        <a:ext cx="2601912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0" y="32385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graphicFrame>
        <p:nvGraphicFramePr>
          <p:cNvPr id="25606" name="Object 5"/>
          <p:cNvGraphicFramePr>
            <a:graphicFrameLocks noChangeAspect="1"/>
          </p:cNvGraphicFramePr>
          <p:nvPr/>
        </p:nvGraphicFramePr>
        <p:xfrm>
          <a:off x="866775" y="4270375"/>
          <a:ext cx="5518150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7" name="Equation" r:id="rId3" imgW="2310765" imgH="419100" progId="Equation.DSMT4">
                  <p:embed/>
                </p:oleObj>
              </mc:Choice>
              <mc:Fallback>
                <p:oleObj name="Equation" r:id="rId3" imgW="2310765" imgH="419100" progId="Equation.DSMT4">
                  <p:embed/>
                  <p:pic>
                    <p:nvPicPr>
                      <p:cNvPr id="0" name="图片 634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5" y="4270375"/>
                        <a:ext cx="5518150" cy="989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617538" y="1308100"/>
            <a:ext cx="7869237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（孝感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·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中考）健身运动已成为时尚，某公司计划组装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两种型号的健身器材共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40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套，捐赠给社区健身中心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组装一套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型健身器材需甲种部件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7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个和乙种部件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个，组装一套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型健身器材需甲种部件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个和乙种部件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6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个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公司现有甲种部件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240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个，乙种部件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196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个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公司在组装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00B05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400" b="1">
                <a:solidFill>
                  <a:srgbClr val="00B050"/>
                </a:solidFill>
                <a:latin typeface="宋体" panose="02010600030101010101" pitchFamily="2" charset="-122"/>
              </a:rPr>
              <a:t>两种型号的健身器材时，共有多少种组装方案？</a:t>
            </a:r>
            <a:endParaRPr lang="zh-CN" altLang="en-US" sz="2400" b="1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625475" y="1217613"/>
            <a:ext cx="7945438" cy="392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解析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设公司组装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型器材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套，则组装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型器材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40-x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）套，依题意得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解得  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22≤x≤30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因为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为正数，所以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x=22,23,24,25,26,27,28,29,30.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答：组装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两种型号的健身器材共有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种组装方案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 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27651" name="Object 5"/>
          <p:cNvGraphicFramePr>
            <a:graphicFrameLocks noChangeAspect="1"/>
          </p:cNvGraphicFramePr>
          <p:nvPr/>
        </p:nvGraphicFramePr>
        <p:xfrm>
          <a:off x="846138" y="2582863"/>
          <a:ext cx="2427287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7" name="Equation" r:id="rId1" imgW="2089785" imgH="693420" progId="Equation.DSMT4">
                  <p:embed/>
                </p:oleObj>
              </mc:Choice>
              <mc:Fallback>
                <p:oleObj name="Equation" r:id="rId1" imgW="2089785" imgH="693420" progId="Equation.DSMT4">
                  <p:embed/>
                  <p:pic>
                    <p:nvPicPr>
                      <p:cNvPr id="0" name="图片 645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138" y="2582863"/>
                        <a:ext cx="2427287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635000" y="782638"/>
            <a:ext cx="77755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4.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甲以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5km/h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的速度进行有氧体育锻炼，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2h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后，乙骑自行车从同地出发沿同一路线追赶甲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根据他们两人的约定，乙最快不早于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1h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追上甲，最慢不晚于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1.25h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追上甲</a:t>
            </a:r>
            <a:r>
              <a:rPr kumimoji="1"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.</a:t>
            </a:r>
            <a:r>
              <a:rPr kumimoji="1"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</a:rPr>
              <a:t>乙骑自行车的速度应当控制在什么范围内？</a:t>
            </a:r>
            <a:endParaRPr kumimoji="1" lang="zh-CN" altLang="en-US" sz="2400" b="1" dirty="0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sp>
        <p:nvSpPr>
          <p:cNvPr id="129027" name="Text Box 3"/>
          <p:cNvSpPr txBox="1">
            <a:spLocks noChangeArrowheads="1"/>
          </p:cNvSpPr>
          <p:nvPr/>
        </p:nvSpPr>
        <p:spPr bwMode="auto">
          <a:xfrm>
            <a:off x="642938" y="3144838"/>
            <a:ext cx="8056562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解析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设乙骑车的速度为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xkm/h, 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根据题意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得：</a:t>
            </a:r>
            <a:endParaRPr kumimoji="1"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9031" name="Text Box 7"/>
          <p:cNvSpPr txBox="1">
            <a:spLocks noChangeArrowheads="1"/>
          </p:cNvSpPr>
          <p:nvPr/>
        </p:nvSpPr>
        <p:spPr bwMode="auto">
          <a:xfrm>
            <a:off x="642938" y="4486275"/>
            <a:ext cx="4354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解得 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13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≤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≤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15  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9032" name="Text Box 8"/>
          <p:cNvSpPr txBox="1">
            <a:spLocks noChangeArrowheads="1"/>
          </p:cNvSpPr>
          <p:nvPr/>
        </p:nvSpPr>
        <p:spPr bwMode="auto">
          <a:xfrm>
            <a:off x="642938" y="4937125"/>
            <a:ext cx="7764462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答：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乙骑自行车的速度应当控制在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13km/h</a:t>
            </a:r>
            <a:r>
              <a:rPr kumimoji="1" lang="zh-CN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～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15km/h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之间</a:t>
            </a:r>
            <a:r>
              <a:rPr kumimoji="1"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kumimoji="1"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29033" name="Object 9"/>
          <p:cNvGraphicFramePr>
            <a:graphicFrameLocks noChangeAspect="1"/>
          </p:cNvGraphicFramePr>
          <p:nvPr/>
        </p:nvGraphicFramePr>
        <p:xfrm>
          <a:off x="2722563" y="3633788"/>
          <a:ext cx="2819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1" name="Equation" r:id="rId1" imgW="2426335" imgH="676910" progId="Equation.DSMT4">
                  <p:embed/>
                </p:oleObj>
              </mc:Choice>
              <mc:Fallback>
                <p:oleObj name="Equation" r:id="rId1" imgW="2426335" imgH="676910" progId="Equation.DSMT4">
                  <p:embed/>
                  <p:pic>
                    <p:nvPicPr>
                      <p:cNvPr id="0" name="图片 655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2563" y="3633788"/>
                        <a:ext cx="2819400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/>
      <p:bldP spid="129031" grpId="0"/>
      <p:bldP spid="1290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70693" y="917431"/>
            <a:ext cx="8202613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5.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某公司经过市场调研，决定从明年起对甲、乙两种产品实行“限产压库”，要求这两种产品全年共新增产量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20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件，这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20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件总产值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p(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万元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)</a:t>
            </a:r>
            <a:endParaRPr lang="en-US" altLang="zh-CN" sz="2400" b="1" dirty="0">
              <a:solidFill>
                <a:srgbClr val="00B050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满足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: 1 100&lt;p&lt;1 200. </a:t>
            </a:r>
            <a:endParaRPr lang="en-US" altLang="zh-CN" sz="2400" b="1" dirty="0">
              <a:solidFill>
                <a:srgbClr val="00B050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已知有关数据如右表所示</a:t>
            </a:r>
            <a:r>
              <a:rPr lang="en-US" altLang="zh-CN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2400" b="1" dirty="0">
                <a:solidFill>
                  <a:srgbClr val="00B050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那么该公司明年应怎样安排甲、乙两种新产品的生产量？</a:t>
            </a:r>
            <a:endParaRPr lang="zh-CN" altLang="en-US" sz="2400" b="1" dirty="0">
              <a:solidFill>
                <a:srgbClr val="00B050"/>
              </a:solidFill>
              <a:latin typeface="宋体" panose="02010600030101010101" pitchFamily="2" charset="-122"/>
              <a:sym typeface="Wingdings" panose="05000000000000000000" pitchFamily="2" charset="2"/>
            </a:endParaRPr>
          </a:p>
        </p:txBody>
      </p:sp>
      <p:graphicFrame>
        <p:nvGraphicFramePr>
          <p:cNvPr id="29699" name="Group 3"/>
          <p:cNvGraphicFramePr>
            <a:graphicFrameLocks noGrp="1"/>
          </p:cNvGraphicFramePr>
          <p:nvPr/>
        </p:nvGraphicFramePr>
        <p:xfrm>
          <a:off x="2123728" y="4365104"/>
          <a:ext cx="4335463" cy="1462044"/>
        </p:xfrm>
        <a:graphic>
          <a:graphicData uri="http://schemas.openxmlformats.org/drawingml/2006/table">
            <a:tbl>
              <a:tblPr/>
              <a:tblGrid>
                <a:gridCol w="965200"/>
                <a:gridCol w="3370263"/>
              </a:tblGrid>
              <a:tr h="266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产品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每件产品的产值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甲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45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万元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乙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75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万元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13" name="Rectangle 39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ea typeface="华文隶书" panose="02010800040101010101" pitchFamily="2" charset="-122"/>
            </a:endParaRPr>
          </a:p>
        </p:txBody>
      </p:sp>
      <p:sp>
        <p:nvSpPr>
          <p:cNvPr id="5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1" name="Text Box 21"/>
          <p:cNvSpPr txBox="1">
            <a:spLocks noChangeArrowheads="1"/>
          </p:cNvSpPr>
          <p:nvPr/>
        </p:nvSpPr>
        <p:spPr bwMode="auto">
          <a:xfrm>
            <a:off x="447675" y="1709738"/>
            <a:ext cx="8696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【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解析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】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设安排生产乙产品 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x 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件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, 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则生产甲产品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(      )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件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,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22902" name="Text Box 22"/>
          <p:cNvSpPr txBox="1">
            <a:spLocks noChangeArrowheads="1"/>
          </p:cNvSpPr>
          <p:nvPr/>
        </p:nvSpPr>
        <p:spPr bwMode="auto">
          <a:xfrm>
            <a:off x="573088" y="2408238"/>
            <a:ext cx="309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则依题意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, 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得</a:t>
            </a:r>
            <a:endParaRPr lang="zh-CN" altLang="en-US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22903" name="Rectangle 23"/>
          <p:cNvSpPr>
            <a:spLocks noChangeArrowheads="1"/>
          </p:cNvSpPr>
          <p:nvPr/>
        </p:nvSpPr>
        <p:spPr bwMode="auto">
          <a:xfrm>
            <a:off x="2749550" y="2408238"/>
            <a:ext cx="5124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1 100&lt;45(20-x)+75x&lt;1 200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22907" name="Text Box 27"/>
          <p:cNvSpPr txBox="1">
            <a:spLocks noChangeArrowheads="1"/>
          </p:cNvSpPr>
          <p:nvPr/>
        </p:nvSpPr>
        <p:spPr bwMode="auto">
          <a:xfrm>
            <a:off x="7351713" y="1703388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20-x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22911" name="Text Box 31"/>
          <p:cNvSpPr txBox="1">
            <a:spLocks noChangeArrowheads="1"/>
          </p:cNvSpPr>
          <p:nvPr/>
        </p:nvSpPr>
        <p:spPr bwMode="auto">
          <a:xfrm>
            <a:off x="579438" y="3914775"/>
            <a:ext cx="7824787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答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: 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可安排生产甲产品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13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件、乙产品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7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件或甲产品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12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件、乙产品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8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件或甲产品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11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件、乙产品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9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件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.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22917" name="Text Box 37"/>
          <p:cNvSpPr txBox="1">
            <a:spLocks noChangeArrowheads="1"/>
          </p:cNvSpPr>
          <p:nvPr/>
        </p:nvSpPr>
        <p:spPr bwMode="auto">
          <a:xfrm>
            <a:off x="1222375" y="3116263"/>
            <a:ext cx="7291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解得     ＜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＜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10,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因为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为整数，所以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x=7,8,9.</a:t>
            </a:r>
            <a:endParaRPr lang="en-US" altLang="zh-CN" sz="2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22918" name="Object 38"/>
          <p:cNvGraphicFramePr>
            <a:graphicFrameLocks noChangeAspect="1"/>
          </p:cNvGraphicFramePr>
          <p:nvPr/>
        </p:nvGraphicFramePr>
        <p:xfrm>
          <a:off x="2257425" y="3013075"/>
          <a:ext cx="417513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5" name="Equation" r:id="rId1" imgW="181610" imgH="323215" progId="Equation.DSMT4">
                  <p:embed/>
                </p:oleObj>
              </mc:Choice>
              <mc:Fallback>
                <p:oleObj name="Equation" r:id="rId1" imgW="181610" imgH="323215" progId="Equation.DSMT4">
                  <p:embed/>
                  <p:pic>
                    <p:nvPicPr>
                      <p:cNvPr id="0" name="图片 665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7425" y="3013075"/>
                        <a:ext cx="417513" cy="708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矩形 28"/>
          <p:cNvSpPr>
            <a:spLocks noChangeArrowheads="1"/>
          </p:cNvSpPr>
          <p:nvPr/>
        </p:nvSpPr>
        <p:spPr bwMode="auto">
          <a:xfrm>
            <a:off x="1403648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课堂练习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0"/>
          <p:cNvSpPr txBox="1">
            <a:spLocks noChangeArrowheads="1"/>
          </p:cNvSpPr>
          <p:nvPr/>
        </p:nvSpPr>
        <p:spPr bwMode="auto">
          <a:xfrm>
            <a:off x="776288" y="1268760"/>
            <a:ext cx="763905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通过本课时的学习，需要我们掌握：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列一元一次不等式组解应用题的一般步骤：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）设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设适当的未知数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）列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列一元一次不等式组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）解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求出一元一次不等式组的解集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）答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: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写出符合题意的答案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矩形 28"/>
          <p:cNvSpPr>
            <a:spLocks noChangeArrowheads="1"/>
          </p:cNvSpPr>
          <p:nvPr/>
        </p:nvSpPr>
        <p:spPr bwMode="auto">
          <a:xfrm>
            <a:off x="2555776" y="332656"/>
            <a:ext cx="2111758" cy="584775"/>
          </a:xfrm>
          <a:prstGeom prst="rect">
            <a:avLst/>
          </a:prstGeom>
          <a:noFill/>
          <a:ln w="76200" cmpd="thickThin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zh-CN" altLang="en-US" sz="3200" b="1" dirty="0">
                <a:solidFill>
                  <a:srgbClr val="D020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课堂小结</a:t>
            </a:r>
            <a:endParaRPr lang="zh-CN" altLang="en-US" sz="3200" b="1" dirty="0">
              <a:solidFill>
                <a:srgbClr val="D020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2781</Words>
  <Application>WPS 演示</Application>
  <PresentationFormat>全屏显示(4:3)</PresentationFormat>
  <Paragraphs>226</Paragraphs>
  <Slides>22</Slides>
  <Notes>20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13</vt:i4>
      </vt:variant>
      <vt:variant>
        <vt:lpstr>幻灯片标题</vt:lpstr>
      </vt:variant>
      <vt:variant>
        <vt:i4>22</vt:i4>
      </vt:variant>
    </vt:vector>
  </HeadingPairs>
  <TitlesOfParts>
    <vt:vector size="48" baseType="lpstr">
      <vt:lpstr>Arial</vt:lpstr>
      <vt:lpstr>宋体</vt:lpstr>
      <vt:lpstr>Wingdings</vt:lpstr>
      <vt:lpstr>楷体_GB2312</vt:lpstr>
      <vt:lpstr>新宋体</vt:lpstr>
      <vt:lpstr>Times New Roman</vt:lpstr>
      <vt:lpstr>楷体_GB2312</vt:lpstr>
      <vt:lpstr>黑体</vt:lpstr>
      <vt:lpstr>华文隶书</vt:lpstr>
      <vt:lpstr>微软雅黑</vt:lpstr>
      <vt:lpstr>Arial Unicode MS</vt:lpstr>
      <vt:lpstr>Calibri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民</cp:lastModifiedBy>
  <cp:revision>143</cp:revision>
  <dcterms:created xsi:type="dcterms:W3CDTF">2016-09-13T07:51:00Z</dcterms:created>
  <dcterms:modified xsi:type="dcterms:W3CDTF">2020-03-27T00:54:02Z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