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2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1">
          <a:blip r:embed="rId2"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sz="96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FillTx/>
                <a:latin typeface="华文行楷" panose="02010800040101010101" charset="-122"/>
                <a:ea typeface="华文行楷" panose="02010800040101010101" charset="-122"/>
              </a:rPr>
              <a:t>三       峡</a:t>
            </a:r>
            <a:endParaRPr lang="zh-CN" altLang="en-US" sz="9600" b="1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FillTx/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957320"/>
            <a:ext cx="9144000" cy="1981835"/>
          </a:xfrm>
        </p:spPr>
        <p:txBody>
          <a:bodyPr>
            <a:normAutofit/>
          </a:bodyPr>
          <a:p>
            <a:r>
              <a:rPr lang="zh-CN" altLang="en-US" sz="8800" b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行楷" panose="02010800040101010101" charset="-122"/>
                <a:ea typeface="华文行楷" panose="02010800040101010101" charset="-122"/>
              </a:rPr>
              <a:t>郦道元</a:t>
            </a:r>
            <a:endParaRPr lang="zh-CN" altLang="en-US" sz="8800" b="1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27013" name="内容占位符 427012" descr="图片1"/>
          <p:cNvPicPr>
            <a:picLocks noChangeAspect="1"/>
          </p:cNvPicPr>
          <p:nvPr>
            <p:ph idx="1"/>
          </p:nvPr>
        </p:nvPicPr>
        <p:blipFill>
          <a:blip r:embed="rId1"/>
          <a:srcRect b="16129"/>
          <a:stretch>
            <a:fillRect/>
          </a:stretch>
        </p:blipFill>
        <p:spPr>
          <a:xfrm>
            <a:off x="-22860" y="8890"/>
            <a:ext cx="12221845" cy="68510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2101132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0" y="-8255"/>
            <a:ext cx="7628890" cy="2232660"/>
          </a:xfrm>
          <a:prstGeom prst="rect">
            <a:avLst/>
          </a:prstGeom>
        </p:spPr>
      </p:pic>
      <p:pic>
        <p:nvPicPr>
          <p:cNvPr id="5" name="图片 4" descr="20100429_34590_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065" y="2224405"/>
            <a:ext cx="7628255" cy="2397760"/>
          </a:xfrm>
          <a:prstGeom prst="rect">
            <a:avLst/>
          </a:prstGeom>
        </p:spPr>
      </p:pic>
      <p:pic>
        <p:nvPicPr>
          <p:cNvPr id="6" name="图片 5" descr="030313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065" y="4513580"/>
            <a:ext cx="7628255" cy="2351405"/>
          </a:xfrm>
          <a:prstGeom prst="rect">
            <a:avLst/>
          </a:prstGeom>
        </p:spPr>
      </p:pic>
      <p:sp>
        <p:nvSpPr>
          <p:cNvPr id="17410" name="Text Box 18"/>
          <p:cNvSpPr txBox="1"/>
          <p:nvPr/>
        </p:nvSpPr>
        <p:spPr>
          <a:xfrm>
            <a:off x="7616190" y="574675"/>
            <a:ext cx="45046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Gill Sans MT" panose="020B0502020104020203" pitchFamily="34" charset="0"/>
                <a:ea typeface="华文新魏" panose="02010800040101010101" pitchFamily="2" charset="-122"/>
              </a:rPr>
              <a:t>瞿塘峡</a:t>
            </a:r>
            <a:br>
              <a:rPr lang="zh-CN" altLang="en-US" sz="3600" dirty="0">
                <a:latin typeface="Gill Sans MT" panose="020B0502020104020203" pitchFamily="34" charset="0"/>
                <a:ea typeface="华文新魏" panose="02010800040101010101" pitchFamily="2" charset="-122"/>
              </a:rPr>
            </a:br>
            <a:r>
              <a:rPr lang="zh-CN" altLang="en-US" sz="3600" dirty="0">
                <a:solidFill>
                  <a:srgbClr val="0000FF"/>
                </a:solidFill>
                <a:latin typeface="Gill Sans MT" panose="020B0502020104020203" pitchFamily="34" charset="0"/>
                <a:ea typeface="华文新魏" panose="02010800040101010101" pitchFamily="2" charset="-122"/>
              </a:rPr>
              <a:t>最短，最狭，最险</a:t>
            </a:r>
            <a:endParaRPr lang="zh-CN" altLang="en-US" sz="3600" dirty="0">
              <a:solidFill>
                <a:srgbClr val="0000FF"/>
              </a:solidFill>
              <a:latin typeface="Gill Sans MT" panose="020B0502020104020203" pitchFamily="34" charset="0"/>
              <a:ea typeface="华文新魏" panose="02010800040101010101" pitchFamily="2" charset="-122"/>
            </a:endParaRPr>
          </a:p>
        </p:txBody>
      </p:sp>
      <p:sp>
        <p:nvSpPr>
          <p:cNvPr id="17411" name="Rectangle 35"/>
          <p:cNvSpPr/>
          <p:nvPr/>
        </p:nvSpPr>
        <p:spPr>
          <a:xfrm>
            <a:off x="7616190" y="2946400"/>
            <a:ext cx="46081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latin typeface="Gill Sans MT" panose="020B0502020104020203" pitchFamily="34" charset="0"/>
                <a:ea typeface="华文新魏" panose="02010800040101010101" pitchFamily="2" charset="-122"/>
              </a:rPr>
              <a:t>巫峡  </a:t>
            </a:r>
            <a:r>
              <a:rPr lang="zh-CN" altLang="en-US" sz="3600" dirty="0">
                <a:solidFill>
                  <a:srgbClr val="0000FF"/>
                </a:solidFill>
                <a:latin typeface="Gill Sans MT" panose="020B0502020104020203" pitchFamily="34" charset="0"/>
                <a:ea typeface="华文新魏" panose="02010800040101010101" pitchFamily="2" charset="-122"/>
              </a:rPr>
              <a:t>幽深秀丽</a:t>
            </a:r>
            <a:endParaRPr lang="zh-CN" altLang="en-US" sz="3600" dirty="0">
              <a:solidFill>
                <a:srgbClr val="0000FF"/>
              </a:solidFill>
              <a:latin typeface="Gill Sans MT" panose="020B0502020104020203" pitchFamily="34" charset="0"/>
              <a:ea typeface="华文新魏" panose="02010800040101010101" pitchFamily="2" charset="-122"/>
            </a:endParaRPr>
          </a:p>
        </p:txBody>
      </p:sp>
      <p:sp>
        <p:nvSpPr>
          <p:cNvPr id="17412" name="Text Box 42"/>
          <p:cNvSpPr txBox="1"/>
          <p:nvPr/>
        </p:nvSpPr>
        <p:spPr>
          <a:xfrm>
            <a:off x="7616190" y="5400040"/>
            <a:ext cx="45040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Gill Sans MT" panose="020B0502020104020203" pitchFamily="34" charset="0"/>
                <a:ea typeface="华文新魏" panose="02010800040101010101" pitchFamily="2" charset="-122"/>
              </a:rPr>
              <a:t>西陵峡  </a:t>
            </a:r>
            <a:r>
              <a:rPr lang="zh-CN" altLang="en-US" sz="3600" dirty="0">
                <a:solidFill>
                  <a:srgbClr val="0000FF"/>
                </a:solidFill>
                <a:latin typeface="Gill Sans MT" panose="020B0502020104020203" pitchFamily="34" charset="0"/>
                <a:ea typeface="华文新魏" panose="02010800040101010101" pitchFamily="2" charset="-122"/>
              </a:rPr>
              <a:t>滩多水急</a:t>
            </a:r>
            <a:endParaRPr lang="zh-CN" altLang="en-US" sz="3600" dirty="0">
              <a:solidFill>
                <a:srgbClr val="0000FF"/>
              </a:solidFill>
              <a:latin typeface="Gill Sans MT" panose="020B0502020104020203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28575" y="0"/>
            <a:ext cx="6801485" cy="3241675"/>
          </a:xfrm>
        </p:spPr>
        <p:txBody>
          <a:bodyPr>
            <a:normAutofit/>
          </a:bodyPr>
          <a:p>
            <a:pPr>
              <a:lnSpc>
                <a:spcPct val="100000"/>
              </a:lnSpc>
            </a:pPr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郦道元（公元</a:t>
            </a:r>
            <a:r>
              <a:rPr lang="en-US" altLang="x-none" sz="3200" b="1" dirty="0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470——527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年），南北朝时北魏著名的散文家、地理学家。著有</a:t>
            </a:r>
            <a:r>
              <a:rPr lang="en-US" altLang="x-none" sz="3200" b="1" dirty="0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水经注</a:t>
            </a:r>
            <a:r>
              <a:rPr lang="en-US" altLang="x-none" sz="3200" b="1" dirty="0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  <a:sym typeface="+mn-ea"/>
              </a:rPr>
              <a:t>，不仅是地理学的重要著作，也是具有较高文学价值的散文名作。</a:t>
            </a:r>
            <a:br>
              <a:rPr lang="zh-CN" altLang="en-US" sz="3200" b="1">
                <a:solidFill>
                  <a:schemeClr val="tx1"/>
                </a:solidFill>
                <a:latin typeface="+mn-ea"/>
                <a:ea typeface="+mn-ea"/>
              </a:rPr>
            </a:br>
            <a:endParaRPr lang="zh-CN" altLang="en-US" sz="32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28575" y="3125470"/>
            <a:ext cx="6985000" cy="3747770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 sz="3200" b="1" dirty="0">
                <a:latin typeface="+mn-ea"/>
                <a:sym typeface="+mn-ea"/>
              </a:rPr>
              <a:t>《</a:t>
            </a:r>
            <a:r>
              <a:rPr lang="zh-CN" altLang="en-US" sz="3200" b="1" dirty="0">
                <a:latin typeface="+mn-ea"/>
                <a:sym typeface="+mn-ea"/>
              </a:rPr>
              <a:t>水经注</a:t>
            </a:r>
            <a:r>
              <a:rPr lang="en-US" altLang="zh-CN" sz="3200" b="1" dirty="0">
                <a:latin typeface="+mn-ea"/>
                <a:sym typeface="+mn-ea"/>
              </a:rPr>
              <a:t>》</a:t>
            </a:r>
            <a:r>
              <a:rPr lang="zh-CN" altLang="en-US" sz="3200" b="1" dirty="0">
                <a:latin typeface="+mn-ea"/>
                <a:sym typeface="+mn-ea"/>
              </a:rPr>
              <a:t>：看似为</a:t>
            </a:r>
            <a:r>
              <a:rPr lang="en-US" altLang="zh-CN" sz="3200" b="1" dirty="0">
                <a:latin typeface="+mn-ea"/>
                <a:sym typeface="+mn-ea"/>
              </a:rPr>
              <a:t>《</a:t>
            </a:r>
            <a:r>
              <a:rPr lang="zh-CN" altLang="en-US" sz="3200" b="1" dirty="0">
                <a:latin typeface="+mn-ea"/>
                <a:sym typeface="+mn-ea"/>
              </a:rPr>
              <a:t>水经</a:t>
            </a:r>
            <a:r>
              <a:rPr lang="en-US" altLang="zh-CN" sz="3200" b="1" dirty="0">
                <a:latin typeface="+mn-ea"/>
                <a:sym typeface="+mn-ea"/>
              </a:rPr>
              <a:t>》</a:t>
            </a:r>
            <a:r>
              <a:rPr lang="zh-CN" altLang="en-US" sz="3200" b="1" dirty="0">
                <a:latin typeface="+mn-ea"/>
                <a:sym typeface="+mn-ea"/>
              </a:rPr>
              <a:t>之注</a:t>
            </a:r>
            <a:r>
              <a:rPr lang="zh-CN" altLang="en-US" sz="3200" b="1" dirty="0">
                <a:latin typeface="+mn-ea"/>
                <a:sym typeface="+mn-ea"/>
              </a:rPr>
              <a:t>，实则以</a:t>
            </a:r>
            <a:r>
              <a:rPr lang="en-US" altLang="zh-CN" sz="3200" b="1" dirty="0">
                <a:latin typeface="+mn-ea"/>
                <a:sym typeface="+mn-ea"/>
              </a:rPr>
              <a:t>《</a:t>
            </a:r>
            <a:r>
              <a:rPr lang="zh-CN" altLang="en-US" sz="3200" b="1" dirty="0">
                <a:latin typeface="+mn-ea"/>
                <a:sym typeface="+mn-ea"/>
              </a:rPr>
              <a:t>水经</a:t>
            </a:r>
            <a:r>
              <a:rPr lang="en-US" altLang="zh-CN" sz="3200" b="1" dirty="0">
                <a:latin typeface="+mn-ea"/>
                <a:sym typeface="+mn-ea"/>
              </a:rPr>
              <a:t>》</a:t>
            </a:r>
            <a:r>
              <a:rPr lang="zh-CN" altLang="en-US" sz="3200" b="1" dirty="0">
                <a:latin typeface="+mn-ea"/>
                <a:sym typeface="+mn-ea"/>
              </a:rPr>
              <a:t>为纲，详细记载了一千多条大小河流及有关的历史遗迹，人物掌故，神话传说等，是我国古代最全面，最系统的综合性地理著作。该书还记载了不少碑刻墨迹和渔歌民谣，文笔绚烂，语言清丽，具有较高的文化价值。</a:t>
            </a:r>
            <a:endParaRPr lang="zh-CN" altLang="en-US" sz="3200" b="1" dirty="0">
              <a:latin typeface="+mn-ea"/>
            </a:endParaRPr>
          </a:p>
          <a:p>
            <a:endParaRPr lang="zh-CN" altLang="en-US"/>
          </a:p>
        </p:txBody>
      </p:sp>
      <p:pic>
        <p:nvPicPr>
          <p:cNvPr id="4" name="图片 3" descr="01200000012881116015029107811_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3215" y="-635"/>
            <a:ext cx="5499100" cy="68745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140" y="121920"/>
            <a:ext cx="4010660" cy="1325880"/>
          </a:xfrm>
        </p:spPr>
        <p:txBody>
          <a:bodyPr/>
          <a:p>
            <a:r>
              <a:rPr lang="zh-CN" altLang="en-US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认准字音：</a:t>
            </a:r>
            <a:endParaRPr lang="zh-CN" altLang="en-US" sz="6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07874" name="文本框 207873"/>
          <p:cNvSpPr txBox="1"/>
          <p:nvPr/>
        </p:nvSpPr>
        <p:spPr>
          <a:xfrm>
            <a:off x="396240" y="1447800"/>
            <a:ext cx="8466455" cy="5259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algn="ctr" fontAlgn="auto">
              <a:lnSpc>
                <a:spcPct val="140000"/>
              </a:lnSpc>
              <a:spcBef>
                <a:spcPts val="0"/>
              </a:spcBef>
            </a:pPr>
            <a:r>
              <a:rPr lang="zh-CN" altLang="en-US" sz="4800" b="1" u="sng" dirty="0">
                <a:latin typeface="Times New Roman" panose="02020603050405020304" pitchFamily="2" charset="0"/>
              </a:rPr>
              <a:t>阙</a:t>
            </a:r>
            <a:r>
              <a:rPr lang="zh-CN" altLang="en-US" sz="4800" b="1" dirty="0">
                <a:latin typeface="Times New Roman" panose="02020603050405020304" pitchFamily="2" charset="0"/>
              </a:rPr>
              <a:t>（    ）     叠</a:t>
            </a:r>
            <a:r>
              <a:rPr lang="zh-CN" altLang="en-US" sz="4800" b="1" u="sng" dirty="0">
                <a:latin typeface="Times New Roman" panose="02020603050405020304" pitchFamily="2" charset="0"/>
              </a:rPr>
              <a:t>嶂</a:t>
            </a:r>
            <a:r>
              <a:rPr lang="zh-CN" altLang="en-US" sz="4800" b="1" dirty="0">
                <a:latin typeface="Times New Roman" panose="02020603050405020304" pitchFamily="2" charset="0"/>
              </a:rPr>
              <a:t> （      ）  </a:t>
            </a:r>
            <a:endParaRPr lang="zh-CN" altLang="en-US" sz="4800" b="1" dirty="0">
              <a:latin typeface="Times New Roman" panose="02020603050405020304" pitchFamily="2" charset="0"/>
            </a:endParaRPr>
          </a:p>
          <a:p>
            <a:pPr algn="ctr" fontAlgn="auto">
              <a:lnSpc>
                <a:spcPct val="140000"/>
              </a:lnSpc>
              <a:spcBef>
                <a:spcPts val="0"/>
              </a:spcBef>
            </a:pPr>
            <a:r>
              <a:rPr lang="zh-CN" altLang="en-US" sz="4800" b="1" u="sng" dirty="0">
                <a:latin typeface="Times New Roman" panose="02020603050405020304" pitchFamily="2" charset="0"/>
              </a:rPr>
              <a:t>襄</a:t>
            </a:r>
            <a:r>
              <a:rPr lang="en-US" altLang="zh-CN" sz="4800" b="1" dirty="0">
                <a:latin typeface="Times New Roman" panose="02020603050405020304" pitchFamily="2" charset="0"/>
              </a:rPr>
              <a:t>(      )</a:t>
            </a:r>
            <a:r>
              <a:rPr lang="zh-CN" altLang="en-US" sz="4800" b="1" dirty="0">
                <a:latin typeface="Times New Roman" panose="02020603050405020304" pitchFamily="2" charset="0"/>
              </a:rPr>
              <a:t>陵　沿</a:t>
            </a:r>
            <a:r>
              <a:rPr lang="zh-CN" altLang="en-US" sz="4800" b="1" u="sng" dirty="0">
                <a:latin typeface="Times New Roman" panose="02020603050405020304" pitchFamily="2" charset="0"/>
              </a:rPr>
              <a:t>溯</a:t>
            </a:r>
            <a:r>
              <a:rPr lang="zh-CN" altLang="en-US" sz="4800" b="1" dirty="0">
                <a:latin typeface="Times New Roman" panose="02020603050405020304" pitchFamily="2" charset="0"/>
              </a:rPr>
              <a:t>（      ） </a:t>
            </a:r>
            <a:br>
              <a:rPr lang="zh-CN" altLang="en-US" sz="4800" b="1" dirty="0">
                <a:latin typeface="Times New Roman" panose="02020603050405020304" pitchFamily="2" charset="0"/>
              </a:rPr>
            </a:br>
            <a:r>
              <a:rPr lang="zh-CN" altLang="en-US" sz="4800" b="1" u="sng" dirty="0">
                <a:latin typeface="Times New Roman" panose="02020603050405020304" pitchFamily="2" charset="0"/>
              </a:rPr>
              <a:t>曦</a:t>
            </a:r>
            <a:r>
              <a:rPr lang="zh-CN" altLang="en-US" sz="4800" b="1" dirty="0">
                <a:latin typeface="Times New Roman" panose="02020603050405020304" pitchFamily="2" charset="0"/>
              </a:rPr>
              <a:t>（    ）     素</a:t>
            </a:r>
            <a:r>
              <a:rPr lang="zh-CN" altLang="en-US" sz="4800" b="1" u="sng" dirty="0">
                <a:latin typeface="Times New Roman" panose="02020603050405020304" pitchFamily="2" charset="0"/>
              </a:rPr>
              <a:t>湍</a:t>
            </a:r>
            <a:r>
              <a:rPr lang="zh-CN" altLang="en-US" sz="4800" b="1" dirty="0">
                <a:latin typeface="Times New Roman" panose="02020603050405020304" pitchFamily="2" charset="0"/>
              </a:rPr>
              <a:t>（      ）</a:t>
            </a:r>
            <a:endParaRPr lang="zh-CN" altLang="en-US" sz="4800" b="1" dirty="0">
              <a:latin typeface="Times New Roman" panose="02020603050405020304" pitchFamily="2" charset="0"/>
            </a:endParaRPr>
          </a:p>
          <a:p>
            <a:pPr algn="ctr" fontAlgn="auto">
              <a:lnSpc>
                <a:spcPct val="140000"/>
              </a:lnSpc>
              <a:spcBef>
                <a:spcPts val="0"/>
              </a:spcBef>
            </a:pPr>
            <a:r>
              <a:rPr lang="zh-CN" altLang="en-US" sz="4800" b="1" dirty="0">
                <a:latin typeface="Times New Roman" panose="02020603050405020304" pitchFamily="2" charset="0"/>
              </a:rPr>
              <a:t>绝</a:t>
            </a:r>
            <a:r>
              <a:rPr lang="zh-CN" altLang="en-US" sz="4800" b="1" u="sng" dirty="0">
                <a:latin typeface="Times New Roman" panose="02020603050405020304" pitchFamily="2" charset="0"/>
              </a:rPr>
              <a:t>巘</a:t>
            </a:r>
            <a:r>
              <a:rPr lang="zh-CN" altLang="en-US" sz="4800" b="1" dirty="0">
                <a:latin typeface="Times New Roman" panose="02020603050405020304" pitchFamily="2" charset="0"/>
              </a:rPr>
              <a:t>（     ）长</a:t>
            </a:r>
            <a:r>
              <a:rPr lang="zh-CN" altLang="en-US" sz="4800" b="1" u="sng" dirty="0">
                <a:latin typeface="Times New Roman" panose="02020603050405020304" pitchFamily="2" charset="0"/>
              </a:rPr>
              <a:t>啸</a:t>
            </a:r>
            <a:r>
              <a:rPr lang="zh-CN" altLang="en-US" sz="4800" b="1" dirty="0">
                <a:latin typeface="Times New Roman" panose="02020603050405020304" pitchFamily="2" charset="0"/>
              </a:rPr>
              <a:t>（     ）</a:t>
            </a:r>
            <a:endParaRPr lang="zh-CN" altLang="en-US" sz="4800" b="1" dirty="0">
              <a:latin typeface="Times New Roman" panose="02020603050405020304" pitchFamily="2" charset="0"/>
            </a:endParaRPr>
          </a:p>
          <a:p>
            <a:pPr algn="ctr" fontAlgn="auto">
              <a:lnSpc>
                <a:spcPct val="140000"/>
              </a:lnSpc>
              <a:spcBef>
                <a:spcPts val="0"/>
              </a:spcBef>
            </a:pPr>
            <a:r>
              <a:rPr lang="zh-CN" altLang="en-US" sz="4800" b="1" u="sng" dirty="0">
                <a:latin typeface="Times New Roman" panose="02020603050405020304" pitchFamily="2" charset="0"/>
              </a:rPr>
              <a:t>属</a:t>
            </a:r>
            <a:r>
              <a:rPr lang="en-US" altLang="zh-CN" sz="4800" b="1" dirty="0">
                <a:latin typeface="Times New Roman" panose="02020603050405020304" pitchFamily="2" charset="0"/>
              </a:rPr>
              <a:t>(    ) </a:t>
            </a:r>
            <a:r>
              <a:rPr lang="zh-CN" altLang="en-US" sz="4800" b="1" dirty="0">
                <a:latin typeface="Times New Roman" panose="02020603050405020304" pitchFamily="2" charset="0"/>
              </a:rPr>
              <a:t>引     哀</a:t>
            </a:r>
            <a:r>
              <a:rPr lang="zh-CN" altLang="en-US" sz="4800" b="1" u="sng" dirty="0">
                <a:latin typeface="Times New Roman" panose="02020603050405020304" pitchFamily="2" charset="0"/>
              </a:rPr>
              <a:t>转</a:t>
            </a:r>
            <a:r>
              <a:rPr lang="zh-CN" altLang="en-US" sz="4800" b="1" dirty="0">
                <a:latin typeface="Times New Roman" panose="02020603050405020304" pitchFamily="2" charset="0"/>
              </a:rPr>
              <a:t>（      ）</a:t>
            </a:r>
            <a:r>
              <a:rPr lang="zh-CN" altLang="en-US" sz="4800" dirty="0">
                <a:latin typeface="Times New Roman" panose="02020603050405020304" pitchFamily="2" charset="0"/>
              </a:rPr>
              <a:t> </a:t>
            </a:r>
            <a:endParaRPr lang="zh-CN" altLang="en-US" sz="4800">
              <a:latin typeface="Times New Roman" panose="02020603050405020304" pitchFamily="2" charset="0"/>
            </a:endParaRPr>
          </a:p>
        </p:txBody>
      </p:sp>
      <p:sp>
        <p:nvSpPr>
          <p:cNvPr id="207876" name="文本框 207875"/>
          <p:cNvSpPr txBox="1"/>
          <p:nvPr/>
        </p:nvSpPr>
        <p:spPr>
          <a:xfrm>
            <a:off x="2350135" y="1673860"/>
            <a:ext cx="914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FF0000"/>
                </a:solidFill>
                <a:latin typeface="+mn-ea"/>
              </a:rPr>
              <a:t>quē</a:t>
            </a:r>
            <a:endParaRPr lang="en-US" altLang="zh-CN" sz="3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07877" name="文本框 207876"/>
          <p:cNvSpPr txBox="1"/>
          <p:nvPr/>
        </p:nvSpPr>
        <p:spPr>
          <a:xfrm>
            <a:off x="6303010" y="167767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</a:rPr>
              <a:t>zh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rPr>
              <a:t>à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ng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78" name="文本框 207877"/>
          <p:cNvSpPr txBox="1"/>
          <p:nvPr/>
        </p:nvSpPr>
        <p:spPr>
          <a:xfrm>
            <a:off x="2121535" y="2809875"/>
            <a:ext cx="1143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</a:rPr>
              <a:t>xi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āng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79" name="文本框 207878"/>
          <p:cNvSpPr txBox="1"/>
          <p:nvPr/>
        </p:nvSpPr>
        <p:spPr>
          <a:xfrm>
            <a:off x="6446520" y="2809875"/>
            <a:ext cx="762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2" charset="0"/>
              </a:rPr>
              <a:t>s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ù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80" name="文本框 207879"/>
          <p:cNvSpPr txBox="1"/>
          <p:nvPr/>
        </p:nvSpPr>
        <p:spPr>
          <a:xfrm>
            <a:off x="2578735" y="378714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2" charset="0"/>
              </a:rPr>
              <a:t>x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ī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81" name="文本框 207880"/>
          <p:cNvSpPr txBox="1"/>
          <p:nvPr/>
        </p:nvSpPr>
        <p:spPr>
          <a:xfrm>
            <a:off x="6303010" y="3787140"/>
            <a:ext cx="1143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</a:rPr>
              <a:t>tu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ān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82" name="文本框 207881"/>
          <p:cNvSpPr txBox="1"/>
          <p:nvPr/>
        </p:nvSpPr>
        <p:spPr>
          <a:xfrm>
            <a:off x="3200400" y="4796155"/>
            <a:ext cx="914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2" charset="0"/>
              </a:rPr>
              <a:t>y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ăn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83" name="文本框 207882"/>
          <p:cNvSpPr txBox="1"/>
          <p:nvPr/>
        </p:nvSpPr>
        <p:spPr>
          <a:xfrm>
            <a:off x="6446520" y="4796155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</a:rPr>
              <a:t>xi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rPr>
              <a:t>à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o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84" name="文本框 207883"/>
          <p:cNvSpPr txBox="1"/>
          <p:nvPr/>
        </p:nvSpPr>
        <p:spPr>
          <a:xfrm>
            <a:off x="2019300" y="5922010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</a:rPr>
              <a:t>zh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ŭ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07885" name="文本框 207884"/>
          <p:cNvSpPr txBox="1"/>
          <p:nvPr/>
        </p:nvSpPr>
        <p:spPr>
          <a:xfrm>
            <a:off x="6249035" y="5788025"/>
            <a:ext cx="14617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</a:rPr>
              <a:t>zhu</a:t>
            </a:r>
            <a:r>
              <a:rPr lang="en-US" altLang="zh-CN" sz="3200" b="1" err="1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ăn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7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7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7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7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7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7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7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7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7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7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7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7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6" grpId="0"/>
      <p:bldP spid="207877" grpId="0"/>
      <p:bldP spid="207878" grpId="0"/>
      <p:bldP spid="207879" grpId="0"/>
      <p:bldP spid="207880" grpId="0"/>
      <p:bldP spid="207881" grpId="0"/>
      <p:bldP spid="207882" grpId="0"/>
      <p:bldP spid="207883" grpId="0"/>
      <p:bldP spid="207884" grpId="0"/>
      <p:bldP spid="2078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45" y="-184150"/>
            <a:ext cx="5162550" cy="1374775"/>
          </a:xfrm>
        </p:spPr>
        <p:txBody>
          <a:bodyPr>
            <a:noAutofit/>
          </a:bodyPr>
          <a:p>
            <a:r>
              <a:rPr lang="zh-CN" altLang="en-US" sz="4800" b="1">
                <a:ln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有节奏的朗读课文：</a:t>
            </a:r>
            <a:endParaRPr lang="zh-CN" altLang="en-US" sz="4800" b="1">
              <a:ln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40323" name="文本框 440322"/>
          <p:cNvSpPr txBox="1"/>
          <p:nvPr/>
        </p:nvSpPr>
        <p:spPr>
          <a:xfrm>
            <a:off x="4445" y="919480"/>
            <a:ext cx="121697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zh-CN" sz="1800" dirty="0">
                <a:latin typeface="Arial" panose="020B0604020202020204" pitchFamily="34" charset="0"/>
              </a:rPr>
              <a:t>     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自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三峡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七百里中，两岸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连山，略无阙处；重岩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叠嶂，隐天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蔽日，自非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亭午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夜分，不见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曦月。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40324" name="文本框 440323"/>
          <p:cNvSpPr txBox="1"/>
          <p:nvPr/>
        </p:nvSpPr>
        <p:spPr>
          <a:xfrm>
            <a:off x="4445" y="2230120"/>
            <a:ext cx="121697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</a:rPr>
              <a:t>     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至于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夏水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襄陵，沿溯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阻绝。或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王命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急宣，有时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朝发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白帝，暮到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江陵，其间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千二百里，虽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乘奔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御风，不以疾也。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40325" name="文本框 440324"/>
          <p:cNvSpPr txBox="1"/>
          <p:nvPr/>
        </p:nvSpPr>
        <p:spPr>
          <a:xfrm>
            <a:off x="4445" y="3549650"/>
            <a:ext cx="121697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春冬之时，则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素湍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绿潭，回清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倒影。绝巘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多生怪柏，悬泉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瀑布，飞漱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其间，清荣峻茂，良多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趣味。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40326" name="文本框 440325"/>
          <p:cNvSpPr txBox="1"/>
          <p:nvPr/>
        </p:nvSpPr>
        <p:spPr>
          <a:xfrm>
            <a:off x="4445" y="4869180"/>
            <a:ext cx="1217041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每至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睛初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霜旦，林寒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涧肃，常有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高猿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长啸，属引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凄异，空谷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传响，哀转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久绝。故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渔者歌曰：“巴东三峡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巫峡长，猿鸣三声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泪沾裳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!”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40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440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440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24" grpId="0"/>
      <p:bldP spid="440325" grpId="0"/>
      <p:bldP spid="4403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4"/>
          <p:cNvSpPr txBox="1"/>
          <p:nvPr/>
        </p:nvSpPr>
        <p:spPr>
          <a:xfrm>
            <a:off x="24765" y="-135890"/>
            <a:ext cx="5008245" cy="6048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自</a:t>
            </a:r>
            <a:r>
              <a:rPr lang="zh-CN" altLang="en-US" sz="3200" b="1" dirty="0">
                <a:latin typeface="Arial" panose="020B0604020202020204" pitchFamily="34" charset="0"/>
              </a:rPr>
              <a:t>三峡七百里中，两岸连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山，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略无阙</a:t>
            </a:r>
            <a:r>
              <a:rPr lang="zh-CN" altLang="en-US" sz="3200" b="1" dirty="0">
                <a:latin typeface="Arial" panose="020B0604020202020204" pitchFamily="34" charset="0"/>
              </a:rPr>
              <a:t>处。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重岩叠嶂，隐天蔽日，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自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非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亭午夜分</a:t>
            </a:r>
            <a:r>
              <a:rPr lang="zh-CN" altLang="en-US" sz="3200" b="1" dirty="0">
                <a:latin typeface="Arial" panose="020B0604020202020204" pitchFamily="34" charset="0"/>
              </a:rPr>
              <a:t>，不见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曦</a:t>
            </a:r>
            <a:r>
              <a:rPr lang="zh-CN" altLang="en-US" sz="3200" b="1" dirty="0">
                <a:latin typeface="Arial" panose="020B0604020202020204" pitchFamily="34" charset="0"/>
              </a:rPr>
              <a:t>月。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8686" name="Text Box 14"/>
          <p:cNvSpPr txBox="1"/>
          <p:nvPr/>
        </p:nvSpPr>
        <p:spPr>
          <a:xfrm>
            <a:off x="6857365" y="137795"/>
            <a:ext cx="4696460" cy="65703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A50021"/>
                </a:solidFill>
                <a:latin typeface="+mn-ea"/>
              </a:rPr>
              <a:t>    </a:t>
            </a:r>
            <a:r>
              <a:rPr lang="zh-CN" altLang="en-US" sz="3600" b="1" dirty="0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在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三峡七百里中，两岸高山连绵不绝，</a:t>
            </a:r>
            <a:r>
              <a:rPr lang="zh-CN" altLang="en-US" sz="3600" b="1" dirty="0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没有一点中断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的地方。</a:t>
            </a:r>
            <a:endParaRPr lang="zh-CN" altLang="en-US" sz="36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重重的悬崖，层层的峭壁，遮盖住了蓝天和太阳，</a:t>
            </a:r>
            <a:r>
              <a:rPr lang="zh-CN" altLang="en-US" sz="3600" b="1" dirty="0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如果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不是</a:t>
            </a:r>
            <a:r>
              <a:rPr lang="zh-CN" altLang="en-US" sz="3600" b="1" dirty="0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正午和半夜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，就看不见</a:t>
            </a:r>
            <a:r>
              <a:rPr lang="zh-CN" altLang="en-US" sz="3600" b="1" dirty="0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太阳</a:t>
            </a:r>
            <a:r>
              <a:rPr lang="zh-CN" altLang="en-US" sz="36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和月亮</a:t>
            </a:r>
            <a:r>
              <a:rPr lang="zh-CN" altLang="en-US" sz="36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。</a:t>
            </a:r>
            <a:r>
              <a:rPr lang="zh-CN" altLang="en-US" sz="3600" dirty="0">
                <a:latin typeface="+mn-ea"/>
              </a:rPr>
              <a:t> </a:t>
            </a:r>
            <a:endParaRPr lang="zh-CN" altLang="en-US" sz="3600" dirty="0">
              <a:latin typeface="+mn-ea"/>
            </a:endParaRPr>
          </a:p>
        </p:txBody>
      </p:sp>
      <p:sp>
        <p:nvSpPr>
          <p:cNvPr id="28679" name="AutoShape 7"/>
          <p:cNvSpPr/>
          <p:nvPr/>
        </p:nvSpPr>
        <p:spPr>
          <a:xfrm>
            <a:off x="816928" y="2420938"/>
            <a:ext cx="1225550" cy="665162"/>
          </a:xfrm>
          <a:prstGeom prst="wedgeRoundRectCallout">
            <a:avLst>
              <a:gd name="adj1" fmla="val -6477"/>
              <a:gd name="adj2" fmla="val -8078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毫无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28680" name="AutoShape 8"/>
          <p:cNvSpPr/>
          <p:nvPr/>
        </p:nvSpPr>
        <p:spPr>
          <a:xfrm>
            <a:off x="2240915" y="2421255"/>
            <a:ext cx="1655445" cy="962660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solidFill>
                  <a:srgbClr val="462300"/>
                </a:solidFill>
                <a:latin typeface="+mn-ea"/>
              </a:rPr>
              <a:t>通</a:t>
            </a:r>
            <a:r>
              <a:rPr lang="en-US" altLang="zh-CN" sz="2400" b="1" dirty="0">
                <a:solidFill>
                  <a:srgbClr val="462300"/>
                </a:solidFill>
                <a:latin typeface="+mn-ea"/>
              </a:rPr>
              <a:t>“</a:t>
            </a:r>
            <a:r>
              <a:rPr lang="zh-CN" altLang="en-US" sz="2400" b="1" dirty="0">
                <a:solidFill>
                  <a:srgbClr val="462300"/>
                </a:solidFill>
                <a:latin typeface="+mn-ea"/>
              </a:rPr>
              <a:t>缺</a:t>
            </a:r>
            <a:r>
              <a:rPr lang="en-US" altLang="zh-CN" sz="2400" b="1" dirty="0">
                <a:solidFill>
                  <a:srgbClr val="462300"/>
                </a:solidFill>
                <a:latin typeface="+mn-ea"/>
              </a:rPr>
              <a:t>”</a:t>
            </a:r>
            <a:r>
              <a:rPr lang="zh-CN" altLang="en-US" sz="2400" b="1" dirty="0">
                <a:solidFill>
                  <a:srgbClr val="462300"/>
                </a:solidFill>
                <a:latin typeface="+mn-ea"/>
              </a:rPr>
              <a:t> ， 缺口</a:t>
            </a:r>
            <a:endParaRPr lang="zh-CN" altLang="en-US" sz="24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28682" name="AutoShape 10"/>
          <p:cNvSpPr/>
          <p:nvPr/>
        </p:nvSpPr>
        <p:spPr>
          <a:xfrm>
            <a:off x="2944178" y="4059873"/>
            <a:ext cx="1225550" cy="665162"/>
          </a:xfrm>
          <a:prstGeom prst="wedgeRoundRectCallout">
            <a:avLst>
              <a:gd name="adj1" fmla="val 73185"/>
              <a:gd name="adj2" fmla="val -5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latin typeface="Arial" panose="020B0604020202020204" pitchFamily="34" charset="0"/>
              </a:rPr>
              <a:t>如果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4" name="AutoShape 10"/>
          <p:cNvSpPr/>
          <p:nvPr/>
        </p:nvSpPr>
        <p:spPr>
          <a:xfrm>
            <a:off x="-1270" y="5795645"/>
            <a:ext cx="818515" cy="1012190"/>
          </a:xfrm>
          <a:prstGeom prst="wedgeRoundRectCallout">
            <a:avLst>
              <a:gd name="adj1" fmla="val 73185"/>
              <a:gd name="adj2" fmla="val -5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latin typeface="Arial" panose="020B0604020202020204" pitchFamily="34" charset="0"/>
              </a:rPr>
              <a:t>正午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5" name="AutoShape 8"/>
          <p:cNvSpPr/>
          <p:nvPr/>
        </p:nvSpPr>
        <p:spPr>
          <a:xfrm>
            <a:off x="1941195" y="5912485"/>
            <a:ext cx="829945" cy="962660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半夜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6" name="AutoShape 8"/>
          <p:cNvSpPr/>
          <p:nvPr/>
        </p:nvSpPr>
        <p:spPr>
          <a:xfrm>
            <a:off x="3676015" y="5941060"/>
            <a:ext cx="829945" cy="934085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太阳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59105" y="760730"/>
            <a:ext cx="829945" cy="664845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rgbClr val="462300"/>
                </a:solidFill>
                <a:latin typeface="+mn-ea"/>
              </a:rPr>
              <a:t>在</a:t>
            </a:r>
            <a:endParaRPr lang="zh-CN" altLang="en-US" sz="3600" b="1" dirty="0">
              <a:solidFill>
                <a:srgbClr val="4623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6" grpId="0"/>
      <p:bldP spid="28679" grpId="0" bldLvl="0" animBg="1"/>
      <p:bldP spid="28680" grpId="0" bldLvl="0" animBg="1"/>
      <p:bldP spid="28682" grpId="0" bldLvl="0" animBg="1"/>
      <p:bldP spid="4" grpId="0" bldLvl="0" animBg="1"/>
      <p:bldP spid="5" grpId="0" bldLvl="0" animBg="1"/>
      <p:bldP spid="6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4"/>
          <p:cNvSpPr txBox="1"/>
          <p:nvPr/>
        </p:nvSpPr>
        <p:spPr>
          <a:xfrm>
            <a:off x="421005" y="173355"/>
            <a:ext cx="6055360" cy="60490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至</a:t>
            </a:r>
            <a:r>
              <a:rPr lang="zh-CN" altLang="en-US" sz="3200" b="1" dirty="0">
                <a:latin typeface="+mn-ea"/>
              </a:rPr>
              <a:t>于夏水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襄</a:t>
            </a:r>
            <a:r>
              <a:rPr lang="zh-CN" altLang="en-US" sz="3200" b="1" dirty="0">
                <a:latin typeface="+mn-ea"/>
              </a:rPr>
              <a:t>陵，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沿溯</a:t>
            </a:r>
            <a:r>
              <a:rPr lang="zh-CN" altLang="en-US" sz="3200" b="1" dirty="0">
                <a:latin typeface="+mn-ea"/>
              </a:rPr>
              <a:t>阻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绝</a:t>
            </a:r>
            <a:r>
              <a:rPr lang="zh-CN" altLang="en-US" sz="3200" b="1" dirty="0">
                <a:latin typeface="+mn-ea"/>
              </a:rPr>
              <a:t>。</a:t>
            </a:r>
            <a:endParaRPr lang="zh-CN" altLang="en-US" sz="32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或</a:t>
            </a:r>
            <a:r>
              <a:rPr lang="zh-CN" altLang="en-US" sz="3200" b="1" dirty="0">
                <a:latin typeface="+mn-ea"/>
              </a:rPr>
              <a:t>王命急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宣</a:t>
            </a:r>
            <a:r>
              <a:rPr lang="zh-CN" altLang="en-US" sz="3200" b="1" dirty="0">
                <a:latin typeface="+mn-ea"/>
              </a:rPr>
              <a:t>，有时朝发白</a:t>
            </a:r>
            <a:endParaRPr lang="zh-CN" altLang="en-US" sz="32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latin typeface="+mn-ea"/>
              </a:rPr>
              <a:t>帝，暮到江陵，其间千二</a:t>
            </a:r>
            <a:endParaRPr lang="zh-CN" altLang="en-US" sz="32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latin typeface="+mn-ea"/>
              </a:rPr>
              <a:t>百里，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虽</a:t>
            </a:r>
            <a:r>
              <a:rPr lang="zh-CN" altLang="en-US" sz="3200" b="1" dirty="0">
                <a:latin typeface="+mn-ea"/>
              </a:rPr>
              <a:t>乘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奔</a:t>
            </a:r>
            <a:r>
              <a:rPr lang="zh-CN" altLang="en-US" sz="3200" b="1" dirty="0">
                <a:latin typeface="+mn-ea"/>
              </a:rPr>
              <a:t>御风，不以</a:t>
            </a:r>
            <a:endParaRPr lang="zh-CN" altLang="en-US" sz="32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疾</a:t>
            </a:r>
            <a:r>
              <a:rPr lang="zh-CN" altLang="en-US" sz="3200" b="1" dirty="0">
                <a:latin typeface="+mn-ea"/>
              </a:rPr>
              <a:t>也。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29713" name="Text Box 17"/>
          <p:cNvSpPr txBox="1"/>
          <p:nvPr/>
        </p:nvSpPr>
        <p:spPr>
          <a:xfrm>
            <a:off x="7720965" y="173355"/>
            <a:ext cx="4342130" cy="65544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3500" b="1" dirty="0">
                <a:latin typeface="Arial" panose="020B0604020202020204" pitchFamily="34" charset="0"/>
              </a:rPr>
              <a:t>    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到</a:t>
            </a:r>
            <a:r>
              <a:rPr lang="zh-CN" altLang="en-US" sz="3500" b="1" dirty="0">
                <a:latin typeface="Arial" panose="020B0604020202020204" pitchFamily="34" charset="0"/>
              </a:rPr>
              <a:t>了夏天江水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漫上</a:t>
            </a:r>
            <a:r>
              <a:rPr lang="zh-CN" altLang="en-US" sz="3500" b="1" dirty="0">
                <a:latin typeface="Arial" panose="020B0604020202020204" pitchFamily="34" charset="0"/>
              </a:rPr>
              <a:t>丘陵的时候，</a:t>
            </a:r>
            <a:r>
              <a:rPr lang="zh-CN" altLang="en-US" sz="3500" b="1" dirty="0">
                <a:solidFill>
                  <a:srgbClr val="FF3300"/>
                </a:solidFill>
                <a:latin typeface="Arial" panose="020B0604020202020204" pitchFamily="34" charset="0"/>
              </a:rPr>
              <a:t>上下航行的船</a:t>
            </a:r>
            <a:r>
              <a:rPr lang="zh-CN" altLang="en-US" sz="3500" b="1" dirty="0">
                <a:latin typeface="Arial" panose="020B0604020202020204" pitchFamily="34" charset="0"/>
              </a:rPr>
              <a:t>都阻隔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断</a:t>
            </a:r>
            <a:r>
              <a:rPr lang="zh-CN" altLang="en-US" sz="3500" b="1" dirty="0">
                <a:latin typeface="Arial" panose="020B0604020202020204" pitchFamily="34" charset="0"/>
              </a:rPr>
              <a:t>了。          </a:t>
            </a:r>
            <a:endParaRPr lang="zh-CN" altLang="en-US" sz="3500" b="1" dirty="0"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500" b="1" dirty="0">
                <a:latin typeface="Arial" panose="020B0604020202020204" pitchFamily="34" charset="0"/>
              </a:rPr>
              <a:t>       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有时</a:t>
            </a:r>
            <a:r>
              <a:rPr lang="zh-CN" altLang="en-US" sz="3500" b="1" dirty="0">
                <a:latin typeface="Arial" panose="020B0604020202020204" pitchFamily="34" charset="0"/>
              </a:rPr>
              <a:t>皇帝的命令急速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传达</a:t>
            </a:r>
            <a:r>
              <a:rPr lang="zh-CN" altLang="en-US" sz="3500" b="1" dirty="0">
                <a:latin typeface="Arial" panose="020B0604020202020204" pitchFamily="34" charset="0"/>
              </a:rPr>
              <a:t>，早晨从白帝城出发，傍晚就到了江陵，</a:t>
            </a:r>
            <a:r>
              <a:rPr lang="zh-CN" altLang="en-US" sz="3500" b="1" dirty="0">
                <a:solidFill>
                  <a:schemeClr val="tx1"/>
                </a:solidFill>
                <a:latin typeface="Arial" panose="020B0604020202020204" pitchFamily="34" charset="0"/>
              </a:rPr>
              <a:t>这两地相距</a:t>
            </a:r>
            <a:r>
              <a:rPr lang="zh-CN" altLang="en-US" sz="3500" b="1" dirty="0">
                <a:latin typeface="Arial" panose="020B0604020202020204" pitchFamily="34" charset="0"/>
              </a:rPr>
              <a:t>一千二百里，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即使</a:t>
            </a:r>
            <a:r>
              <a:rPr lang="zh-CN" altLang="en-US" sz="3500" b="1" dirty="0">
                <a:latin typeface="Arial" panose="020B0604020202020204" pitchFamily="34" charset="0"/>
              </a:rPr>
              <a:t>骑上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快马</a:t>
            </a:r>
            <a:r>
              <a:rPr lang="zh-CN" altLang="en-US" sz="3500" b="1" dirty="0">
                <a:latin typeface="Arial" panose="020B0604020202020204" pitchFamily="34" charset="0"/>
              </a:rPr>
              <a:t>，驾着风，</a:t>
            </a:r>
            <a:r>
              <a:rPr lang="zh-CN" altLang="en-US" sz="35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也不</a:t>
            </a:r>
            <a:r>
              <a:rPr lang="zh-CN" altLang="en-US" sz="35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如</a:t>
            </a:r>
            <a:r>
              <a:rPr lang="zh-CN" altLang="en-US" sz="35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船行得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快</a:t>
            </a:r>
            <a:r>
              <a:rPr lang="zh-CN" altLang="en-US" sz="3500" b="1" dirty="0">
                <a:latin typeface="Arial" panose="020B0604020202020204" pitchFamily="34" charset="0"/>
              </a:rPr>
              <a:t>。 </a:t>
            </a:r>
            <a:endParaRPr lang="zh-CN" altLang="en-US" sz="3500" b="1" dirty="0">
              <a:latin typeface="Arial" panose="020B0604020202020204" pitchFamily="34" charset="0"/>
            </a:endParaRPr>
          </a:p>
        </p:txBody>
      </p:sp>
      <p:sp>
        <p:nvSpPr>
          <p:cNvPr id="29702" name="AutoShape 6"/>
          <p:cNvSpPr/>
          <p:nvPr/>
        </p:nvSpPr>
        <p:spPr>
          <a:xfrm>
            <a:off x="260985" y="898525"/>
            <a:ext cx="779780" cy="643255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rgbClr val="462300"/>
                </a:solidFill>
                <a:latin typeface="+mn-ea"/>
              </a:rPr>
              <a:t>到</a:t>
            </a:r>
            <a:endParaRPr lang="zh-CN" altLang="en-US" sz="36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4" name="AutoShape 6"/>
          <p:cNvSpPr/>
          <p:nvPr/>
        </p:nvSpPr>
        <p:spPr>
          <a:xfrm>
            <a:off x="1520825" y="898525"/>
            <a:ext cx="1231265" cy="56261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rgbClr val="462300"/>
                </a:solidFill>
                <a:latin typeface="+mn-ea"/>
              </a:rPr>
              <a:t>漫上</a:t>
            </a:r>
            <a:endParaRPr lang="zh-CN" altLang="en-US" sz="32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5" name="AutoShape 6"/>
          <p:cNvSpPr/>
          <p:nvPr/>
        </p:nvSpPr>
        <p:spPr>
          <a:xfrm>
            <a:off x="2885440" y="817245"/>
            <a:ext cx="1398905" cy="72517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b="1" dirty="0">
                <a:solidFill>
                  <a:srgbClr val="462300"/>
                </a:solidFill>
                <a:latin typeface="+mn-ea"/>
              </a:rPr>
              <a:t>顺流而下</a:t>
            </a:r>
            <a:endParaRPr lang="zh-CN" altLang="en-US" b="1" dirty="0">
              <a:solidFill>
                <a:srgbClr val="462300"/>
              </a:solidFill>
              <a:latin typeface="+mn-ea"/>
            </a:endParaRPr>
          </a:p>
          <a:p>
            <a:pPr algn="ctr"/>
            <a:r>
              <a:rPr lang="zh-CN" altLang="en-US" b="1" dirty="0">
                <a:solidFill>
                  <a:srgbClr val="462300"/>
                </a:solidFill>
                <a:latin typeface="+mn-ea"/>
              </a:rPr>
              <a:t>逆流而上</a:t>
            </a:r>
            <a:endParaRPr lang="zh-CN" altLang="en-US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29705" name="AutoShape 9"/>
          <p:cNvSpPr/>
          <p:nvPr/>
        </p:nvSpPr>
        <p:spPr>
          <a:xfrm>
            <a:off x="4973955" y="817245"/>
            <a:ext cx="830580" cy="725170"/>
          </a:xfrm>
          <a:prstGeom prst="wedgeRoundRectCallout">
            <a:avLst>
              <a:gd name="adj1" fmla="val -63972"/>
              <a:gd name="adj2" fmla="val -69282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rgbClr val="462300"/>
                </a:solidFill>
                <a:latin typeface="+mn-ea"/>
              </a:rPr>
              <a:t>断</a:t>
            </a:r>
            <a:endParaRPr lang="zh-CN" altLang="en-US" sz="36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75565" y="2207260"/>
            <a:ext cx="965200" cy="678815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有时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7" name="AutoShape 6"/>
          <p:cNvSpPr/>
          <p:nvPr/>
        </p:nvSpPr>
        <p:spPr>
          <a:xfrm>
            <a:off x="1520825" y="2207260"/>
            <a:ext cx="1231265" cy="67945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传达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8" name="AutoShape 6"/>
          <p:cNvSpPr/>
          <p:nvPr/>
        </p:nvSpPr>
        <p:spPr>
          <a:xfrm>
            <a:off x="1151255" y="4942205"/>
            <a:ext cx="1081405" cy="62865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即使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29710" name="AutoShape 14"/>
          <p:cNvSpPr/>
          <p:nvPr/>
        </p:nvSpPr>
        <p:spPr>
          <a:xfrm>
            <a:off x="2541270" y="4942205"/>
            <a:ext cx="2087245" cy="628650"/>
          </a:xfrm>
          <a:prstGeom prst="wedgeRoundRectCallout">
            <a:avLst>
              <a:gd name="adj1" fmla="val -38366"/>
              <a:gd name="adj2" fmla="val -70111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latin typeface="Arial" panose="020B0604020202020204" pitchFamily="34" charset="0"/>
              </a:rPr>
              <a:t>飞奔的马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9" name="AutoShape 6"/>
          <p:cNvSpPr/>
          <p:nvPr/>
        </p:nvSpPr>
        <p:spPr>
          <a:xfrm>
            <a:off x="261620" y="6222365"/>
            <a:ext cx="779145" cy="56261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rgbClr val="462300"/>
                </a:solidFill>
                <a:latin typeface="+mn-ea"/>
              </a:rPr>
              <a:t>快</a:t>
            </a:r>
            <a:endParaRPr lang="zh-CN" altLang="en-US" sz="3200" b="1" dirty="0">
              <a:solidFill>
                <a:srgbClr val="4623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3" grpId="0"/>
      <p:bldP spid="29702" grpId="0" bldLvl="0" animBg="1"/>
      <p:bldP spid="4" grpId="0" bldLvl="0" animBg="1"/>
      <p:bldP spid="5" grpId="0" bldLvl="0" animBg="1"/>
      <p:bldP spid="29705" grpId="0" bldLvl="0" animBg="1"/>
      <p:bldP spid="6" grpId="0" bldLvl="0" animBg="1"/>
      <p:bldP spid="7" grpId="0" bldLvl="0" animBg="1"/>
      <p:bldP spid="8" grpId="0" bldLvl="0" animBg="1"/>
      <p:bldP spid="29710" grpId="0" bldLvl="0" animBg="1"/>
      <p:bldP spid="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4"/>
          <p:cNvSpPr txBox="1"/>
          <p:nvPr/>
        </p:nvSpPr>
        <p:spPr>
          <a:xfrm>
            <a:off x="179705" y="189230"/>
            <a:ext cx="5246370" cy="5684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3600" b="1" dirty="0">
                <a:latin typeface="+mn-ea"/>
              </a:rPr>
              <a:t>春冬之时，则</a:t>
            </a:r>
            <a:r>
              <a:rPr lang="zh-CN" altLang="en-US" sz="3600" b="1" dirty="0">
                <a:solidFill>
                  <a:srgbClr val="3333FF"/>
                </a:solidFill>
                <a:latin typeface="+mn-ea"/>
              </a:rPr>
              <a:t>素湍绿潭</a:t>
            </a:r>
            <a:r>
              <a:rPr lang="zh-CN" altLang="en-US" sz="3600" b="1" dirty="0">
                <a:latin typeface="+mn-ea"/>
              </a:rPr>
              <a:t>，</a:t>
            </a:r>
            <a:endParaRPr lang="zh-CN" altLang="en-US" sz="3600" b="1" dirty="0">
              <a:latin typeface="+mn-ea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3600" b="1" dirty="0">
              <a:latin typeface="+mn-ea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3333FF"/>
                </a:solidFill>
                <a:latin typeface="+mn-ea"/>
              </a:rPr>
              <a:t>回清倒影</a:t>
            </a:r>
            <a:r>
              <a:rPr lang="zh-CN" altLang="en-US" sz="3600" b="1" dirty="0">
                <a:latin typeface="+mn-ea"/>
              </a:rPr>
              <a:t>，</a:t>
            </a:r>
            <a:r>
              <a:rPr lang="zh-CN" altLang="en-US" sz="3600" b="1" dirty="0">
                <a:solidFill>
                  <a:srgbClr val="3333FF"/>
                </a:solidFill>
                <a:latin typeface="+mn-ea"/>
              </a:rPr>
              <a:t>绝</a:t>
            </a:r>
            <a:r>
              <a:rPr lang="zh-CN" altLang="en-US" sz="3600" b="1" dirty="0">
                <a:latin typeface="+mn-ea"/>
              </a:rPr>
              <a:t>巘多生怪</a:t>
            </a:r>
            <a:endParaRPr lang="zh-CN" altLang="en-US" sz="3600" b="1" dirty="0">
              <a:latin typeface="+mn-ea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36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latin typeface="+mn-ea"/>
              </a:rPr>
              <a:t>柏，悬泉瀑布，</a:t>
            </a:r>
            <a:r>
              <a:rPr lang="zh-CN" altLang="en-US" sz="3600" b="1" dirty="0">
                <a:solidFill>
                  <a:srgbClr val="3333FF"/>
                </a:solidFill>
                <a:latin typeface="+mn-ea"/>
              </a:rPr>
              <a:t>飞漱</a:t>
            </a:r>
            <a:r>
              <a:rPr lang="zh-CN" altLang="en-US" sz="3600" b="1" dirty="0">
                <a:latin typeface="+mn-ea"/>
              </a:rPr>
              <a:t>其</a:t>
            </a:r>
            <a:endParaRPr lang="zh-CN" altLang="en-US" sz="36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3600" b="1" dirty="0">
              <a:latin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latin typeface="+mn-ea"/>
              </a:rPr>
              <a:t>间，</a:t>
            </a:r>
            <a:r>
              <a:rPr lang="zh-CN" altLang="en-US" sz="3600" b="1" dirty="0">
                <a:solidFill>
                  <a:srgbClr val="3333FF"/>
                </a:solidFill>
                <a:latin typeface="+mn-ea"/>
              </a:rPr>
              <a:t>清荣峻茂</a:t>
            </a:r>
            <a:r>
              <a:rPr lang="zh-CN" altLang="en-US" sz="3600" b="1" dirty="0">
                <a:latin typeface="+mn-ea"/>
              </a:rPr>
              <a:t>，</a:t>
            </a:r>
            <a:r>
              <a:rPr lang="zh-CN" altLang="en-US" sz="3600" b="1" dirty="0">
                <a:solidFill>
                  <a:srgbClr val="3333FF"/>
                </a:solidFill>
                <a:latin typeface="+mn-ea"/>
              </a:rPr>
              <a:t>良</a:t>
            </a:r>
            <a:r>
              <a:rPr lang="zh-CN" altLang="en-US" sz="3600" b="1" dirty="0">
                <a:latin typeface="+mn-ea"/>
              </a:rPr>
              <a:t>多</a:t>
            </a:r>
            <a:r>
              <a:rPr lang="zh-CN" altLang="en-US" sz="3600" b="1" dirty="0">
                <a:latin typeface="+mn-ea"/>
              </a:rPr>
              <a:t>趣味。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30732" name="Text Box 12"/>
          <p:cNvSpPr txBox="1"/>
          <p:nvPr/>
        </p:nvSpPr>
        <p:spPr>
          <a:xfrm>
            <a:off x="6372225" y="189230"/>
            <a:ext cx="5480685" cy="65544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500" b="1" dirty="0">
                <a:latin typeface="Arial" panose="020B0604020202020204" pitchFamily="34" charset="0"/>
              </a:rPr>
              <a:t>    </a:t>
            </a:r>
            <a:r>
              <a:rPr lang="zh-CN" altLang="en-US" sz="3500" b="1" dirty="0">
                <a:latin typeface="Arial" panose="020B0604020202020204" pitchFamily="34" charset="0"/>
              </a:rPr>
              <a:t>春天和冬天的季节，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雪白的急流，碧绿的潭水</a:t>
            </a:r>
            <a:r>
              <a:rPr lang="zh-CN" altLang="en-US" sz="3500" b="1" dirty="0">
                <a:latin typeface="Arial" panose="020B0604020202020204" pitchFamily="34" charset="0"/>
              </a:rPr>
              <a:t>，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回旋着清波，倒映着（景物）的影子。高</a:t>
            </a:r>
            <a:r>
              <a:rPr lang="zh-CN" altLang="en-US" sz="3500" b="1" dirty="0">
                <a:latin typeface="Arial" panose="020B0604020202020204" pitchFamily="34" charset="0"/>
              </a:rPr>
              <a:t>山上多生长着怪异的柏树，悬泉和瀑布，</a:t>
            </a:r>
            <a:r>
              <a:rPr lang="zh-CN" altLang="en-US" sz="3500" b="1" dirty="0">
                <a:solidFill>
                  <a:schemeClr val="tx1"/>
                </a:solidFill>
                <a:latin typeface="Arial" panose="020B0604020202020204" pitchFamily="34" charset="0"/>
              </a:rPr>
              <a:t>在那里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飞流冲荡</a:t>
            </a:r>
            <a:r>
              <a:rPr lang="zh-CN" altLang="en-US" sz="3500" b="1" dirty="0">
                <a:latin typeface="Arial" panose="020B0604020202020204" pitchFamily="34" charset="0"/>
              </a:rPr>
              <a:t>。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</a:rPr>
              <a:t>水清，树荣，山高，草盛，实在</a:t>
            </a:r>
            <a:r>
              <a:rPr lang="zh-CN" altLang="en-US" sz="3500" b="1" dirty="0">
                <a:latin typeface="Arial" panose="020B0604020202020204" pitchFamily="34" charset="0"/>
              </a:rPr>
              <a:t>有很多趣味。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02" name="AutoShape 6"/>
          <p:cNvSpPr/>
          <p:nvPr/>
        </p:nvSpPr>
        <p:spPr>
          <a:xfrm>
            <a:off x="575310" y="1089660"/>
            <a:ext cx="4850765" cy="779145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rgbClr val="462300"/>
                </a:solidFill>
                <a:latin typeface="+mn-ea"/>
              </a:rPr>
              <a:t>雪白的急流，碧绿的潭水</a:t>
            </a:r>
            <a:endParaRPr lang="zh-CN" altLang="en-US" sz="32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4" name="AutoShape 6"/>
          <p:cNvSpPr/>
          <p:nvPr/>
        </p:nvSpPr>
        <p:spPr>
          <a:xfrm>
            <a:off x="180340" y="2790825"/>
            <a:ext cx="1918335" cy="102997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solidFill>
                  <a:srgbClr val="462300"/>
                </a:solidFill>
                <a:latin typeface="+mn-ea"/>
              </a:rPr>
              <a:t>回旋的清波</a:t>
            </a:r>
            <a:endParaRPr lang="zh-CN" altLang="en-US" sz="2400" b="1" dirty="0">
              <a:solidFill>
                <a:srgbClr val="462300"/>
              </a:solidFill>
              <a:latin typeface="+mn-ea"/>
            </a:endParaRPr>
          </a:p>
          <a:p>
            <a:pPr algn="ctr"/>
            <a:r>
              <a:rPr lang="zh-CN" altLang="en-US" sz="2400" b="1" dirty="0">
                <a:solidFill>
                  <a:srgbClr val="462300"/>
                </a:solidFill>
                <a:latin typeface="+mn-ea"/>
              </a:rPr>
              <a:t>倒映着的影子</a:t>
            </a:r>
            <a:endParaRPr lang="zh-CN" altLang="en-US" sz="24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30727" name="AutoShape 7"/>
          <p:cNvSpPr/>
          <p:nvPr/>
        </p:nvSpPr>
        <p:spPr>
          <a:xfrm>
            <a:off x="4140835" y="2728913"/>
            <a:ext cx="647700" cy="936625"/>
          </a:xfrm>
          <a:prstGeom prst="wedgeRoundRectCallout">
            <a:avLst>
              <a:gd name="adj1" fmla="val -255394"/>
              <a:gd name="adj2" fmla="val -66102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极高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5" name="AutoShape 11"/>
          <p:cNvSpPr/>
          <p:nvPr/>
        </p:nvSpPr>
        <p:spPr>
          <a:xfrm>
            <a:off x="3537585" y="4500245"/>
            <a:ext cx="2058035" cy="648970"/>
          </a:xfrm>
          <a:prstGeom prst="wedgeRoundRectCallout">
            <a:avLst>
              <a:gd name="adj1" fmla="val -29250"/>
              <a:gd name="adj2" fmla="val -7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latin typeface="Arial" panose="020B0604020202020204" pitchFamily="34" charset="0"/>
              </a:rPr>
              <a:t>飞流冲荡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6" name="AutoShape 11"/>
          <p:cNvSpPr/>
          <p:nvPr/>
        </p:nvSpPr>
        <p:spPr>
          <a:xfrm>
            <a:off x="1581785" y="5989955"/>
            <a:ext cx="2108200" cy="882015"/>
          </a:xfrm>
          <a:prstGeom prst="wedgeRoundRectCallout">
            <a:avLst>
              <a:gd name="adj1" fmla="val -29250"/>
              <a:gd name="adj2" fmla="val -7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水清、树荣、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山高、草盛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5118735" y="5873433"/>
            <a:ext cx="647700" cy="936625"/>
          </a:xfrm>
          <a:prstGeom prst="wedgeRoundRectCallout">
            <a:avLst>
              <a:gd name="adj1" fmla="val -255394"/>
              <a:gd name="adj2" fmla="val -66102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实在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2" grpId="0"/>
      <p:bldP spid="29702" grpId="0" bldLvl="0" animBg="1"/>
      <p:bldP spid="4" grpId="0" bldLvl="0" animBg="1"/>
      <p:bldP spid="30727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4"/>
          <p:cNvSpPr txBox="1"/>
          <p:nvPr/>
        </p:nvSpPr>
        <p:spPr>
          <a:xfrm>
            <a:off x="179705" y="216535"/>
            <a:ext cx="5970905" cy="5572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kern="1000" dirty="0">
                <a:latin typeface="+中文正文" charset="0"/>
              </a:rPr>
              <a:t>每至</a:t>
            </a:r>
            <a:r>
              <a:rPr lang="zh-CN" altLang="en-US" sz="3600" b="1" kern="1000" dirty="0">
                <a:solidFill>
                  <a:srgbClr val="FF0000"/>
                </a:solidFill>
                <a:latin typeface="+中文正文" charset="0"/>
              </a:rPr>
              <a:t>晴初霜旦</a:t>
            </a:r>
            <a:r>
              <a:rPr lang="zh-CN" altLang="en-US" sz="3600" b="1" kern="1000" dirty="0">
                <a:latin typeface="+中文正文" charset="0"/>
              </a:rPr>
              <a:t>，林</a:t>
            </a:r>
            <a:r>
              <a:rPr lang="zh-CN" altLang="en-US" sz="3600" b="1" kern="1000" dirty="0">
                <a:solidFill>
                  <a:srgbClr val="FF0000"/>
                </a:solidFill>
                <a:latin typeface="+中文正文" charset="0"/>
              </a:rPr>
              <a:t>寒</a:t>
            </a:r>
            <a:r>
              <a:rPr lang="zh-CN" altLang="en-US" sz="3600" b="1" kern="1000" dirty="0">
                <a:latin typeface="+中文正文" charset="0"/>
              </a:rPr>
              <a:t>涧</a:t>
            </a:r>
            <a:r>
              <a:rPr lang="zh-CN" altLang="en-US" sz="3600" b="1" kern="1000" dirty="0">
                <a:solidFill>
                  <a:srgbClr val="FF0000"/>
                </a:solidFill>
                <a:latin typeface="+中文正文" charset="0"/>
              </a:rPr>
              <a:t>肃</a:t>
            </a:r>
            <a:r>
              <a:rPr lang="zh-CN" altLang="en-US" sz="3600" b="1" kern="1000" dirty="0">
                <a:latin typeface="+中文正文" charset="0"/>
              </a:rPr>
              <a:t>，</a:t>
            </a: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kern="1000" dirty="0">
                <a:latin typeface="+中文正文" charset="0"/>
              </a:rPr>
              <a:t>常有高猿长啸，</a:t>
            </a:r>
            <a:r>
              <a:rPr lang="zh-CN" altLang="en-US" sz="3600" b="1" u="sng" kern="1000" dirty="0">
                <a:solidFill>
                  <a:srgbClr val="FF0000"/>
                </a:solidFill>
                <a:latin typeface="+中文正文" charset="0"/>
              </a:rPr>
              <a:t>属引</a:t>
            </a:r>
            <a:r>
              <a:rPr lang="zh-CN" altLang="en-US" sz="3600" b="1" kern="1000" dirty="0">
                <a:solidFill>
                  <a:srgbClr val="FF0000"/>
                </a:solidFill>
                <a:latin typeface="+中文正文" charset="0"/>
              </a:rPr>
              <a:t>凄异</a:t>
            </a:r>
            <a:r>
              <a:rPr lang="zh-CN" altLang="en-US" sz="3600" b="1" kern="1000" dirty="0">
                <a:latin typeface="+中文正文" charset="0"/>
              </a:rPr>
              <a:t>，</a:t>
            </a: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kern="1000" dirty="0">
                <a:solidFill>
                  <a:srgbClr val="FF0000"/>
                </a:solidFill>
                <a:latin typeface="+中文正文" charset="0"/>
              </a:rPr>
              <a:t>空谷传响</a:t>
            </a:r>
            <a:r>
              <a:rPr lang="zh-CN" altLang="en-US" sz="3600" b="1" kern="1000" dirty="0">
                <a:latin typeface="+中文正文" charset="0"/>
              </a:rPr>
              <a:t>，</a:t>
            </a:r>
            <a:r>
              <a:rPr lang="zh-CN" altLang="en-US" sz="3600" b="1" u="sng" kern="1000" dirty="0">
                <a:solidFill>
                  <a:srgbClr val="FF0000"/>
                </a:solidFill>
                <a:latin typeface="+中文正文" charset="0"/>
              </a:rPr>
              <a:t>哀转久绝</a:t>
            </a:r>
            <a:r>
              <a:rPr lang="zh-CN" altLang="en-US" sz="3600" b="1" kern="1000" dirty="0">
                <a:latin typeface="+中文正文" charset="0"/>
              </a:rPr>
              <a:t>。</a:t>
            </a: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40000"/>
              </a:lnSpc>
              <a:spcBef>
                <a:spcPct val="50000"/>
              </a:spcBef>
            </a:pP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40000"/>
              </a:lnSpc>
              <a:spcBef>
                <a:spcPct val="50000"/>
              </a:spcBef>
            </a:pPr>
            <a:endParaRPr lang="zh-CN" altLang="en-US" sz="3600" b="1" kern="1000" dirty="0">
              <a:solidFill>
                <a:srgbClr val="FF0000"/>
              </a:solidFill>
              <a:latin typeface="+中文正文" charset="0"/>
            </a:endParaRP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zh-CN" altLang="en-US" sz="3600" b="1" kern="1000" dirty="0">
                <a:solidFill>
                  <a:srgbClr val="FF0000"/>
                </a:solidFill>
                <a:latin typeface="+中文正文" charset="0"/>
              </a:rPr>
              <a:t>故</a:t>
            </a:r>
            <a:r>
              <a:rPr lang="zh-CN" altLang="en-US" sz="3600" b="1" kern="1000" dirty="0">
                <a:latin typeface="+中文正文" charset="0"/>
              </a:rPr>
              <a:t>渔者歌曰：“巴东三峡巫</a:t>
            </a: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zh-CN" altLang="en-US" sz="3600" b="1" kern="1000" dirty="0">
              <a:latin typeface="+中文正文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kern="1000" dirty="0">
                <a:latin typeface="+中文正文" charset="0"/>
              </a:rPr>
              <a:t>峡长，猿鸣三声泪沾裳！”</a:t>
            </a:r>
            <a:endParaRPr lang="zh-CN" altLang="en-US" sz="3600" b="1" kern="1000" dirty="0">
              <a:latin typeface="+中文正文" charset="0"/>
            </a:endParaRPr>
          </a:p>
        </p:txBody>
      </p:sp>
      <p:sp>
        <p:nvSpPr>
          <p:cNvPr id="31760" name="Text Box 16"/>
          <p:cNvSpPr txBox="1"/>
          <p:nvPr/>
        </p:nvSpPr>
        <p:spPr>
          <a:xfrm>
            <a:off x="6671310" y="59690"/>
            <a:ext cx="5111750" cy="67392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</a:t>
            </a:r>
            <a:r>
              <a:rPr lang="en-US" altLang="zh-CN" sz="3200" b="1" dirty="0">
                <a:latin typeface="+mn-ea"/>
              </a:rPr>
              <a:t> </a:t>
            </a:r>
            <a:r>
              <a:rPr lang="zh-CN" altLang="en-US" sz="3200" b="1" dirty="0">
                <a:latin typeface="+mn-ea"/>
              </a:rPr>
              <a:t>每</a:t>
            </a: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到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天刚晴或者下霜的早晨，</a:t>
            </a:r>
            <a:r>
              <a:rPr lang="zh-CN" altLang="en-US" sz="3200" b="1" dirty="0">
                <a:latin typeface="+mn-ea"/>
              </a:rPr>
              <a:t>树林和山涧一片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清凉和寂静</a:t>
            </a:r>
            <a:r>
              <a:rPr lang="zh-CN" altLang="en-US" sz="3200" b="1" dirty="0">
                <a:latin typeface="+mn-ea"/>
              </a:rPr>
              <a:t>，常有高处的猿猴放声长叫，（</a:t>
            </a: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声音</a:t>
            </a:r>
            <a:r>
              <a:rPr lang="zh-CN" altLang="en-US" sz="3200" b="1" dirty="0">
                <a:latin typeface="+mn-ea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接连不断</a:t>
            </a:r>
            <a:r>
              <a:rPr lang="zh-CN" altLang="en-US" sz="3200" b="1" dirty="0">
                <a:latin typeface="+mn-ea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异常凄凉</a:t>
            </a:r>
            <a:r>
              <a:rPr lang="zh-CN" altLang="en-US" sz="3200" b="1" dirty="0">
                <a:latin typeface="+mn-ea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在空荡的山谷传来回声</a:t>
            </a: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悲哀婉转很久才消失</a:t>
            </a: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。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所以</a:t>
            </a:r>
            <a:r>
              <a:rPr lang="zh-CN" altLang="en-US" sz="3200" b="1" dirty="0">
                <a:latin typeface="+mn-ea"/>
              </a:rPr>
              <a:t>渔民唱到：“巴东三峡巫峡长，猿鸣三声泪沾裳！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29702" name="AutoShape 6"/>
          <p:cNvSpPr/>
          <p:nvPr/>
        </p:nvSpPr>
        <p:spPr>
          <a:xfrm>
            <a:off x="180340" y="706120"/>
            <a:ext cx="3220720" cy="56261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solidFill>
                  <a:srgbClr val="462300"/>
                </a:solidFill>
                <a:latin typeface="+mn-ea"/>
              </a:rPr>
              <a:t>天刚晴或下霜的早晨</a:t>
            </a:r>
            <a:endParaRPr lang="zh-CN" altLang="en-US" sz="24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4" name="AutoShape 6"/>
          <p:cNvSpPr/>
          <p:nvPr/>
        </p:nvSpPr>
        <p:spPr>
          <a:xfrm>
            <a:off x="3585845" y="706120"/>
            <a:ext cx="965200" cy="56261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清凉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30731" name="AutoShape 11"/>
          <p:cNvSpPr/>
          <p:nvPr/>
        </p:nvSpPr>
        <p:spPr>
          <a:xfrm>
            <a:off x="4754880" y="706120"/>
            <a:ext cx="1224280" cy="532765"/>
          </a:xfrm>
          <a:prstGeom prst="wedgeRoundRectCallout">
            <a:avLst>
              <a:gd name="adj1" fmla="val -29250"/>
              <a:gd name="adj2" fmla="val -7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寂静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31750" y="3148330"/>
            <a:ext cx="2479675" cy="84582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solidFill>
                  <a:srgbClr val="462300"/>
                </a:solidFill>
                <a:latin typeface="+mn-ea"/>
              </a:rPr>
              <a:t>在空荡的山谷传来回声</a:t>
            </a:r>
            <a:endParaRPr lang="zh-CN" altLang="en-US" sz="24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31758" name="AutoShape 14"/>
          <p:cNvSpPr/>
          <p:nvPr/>
        </p:nvSpPr>
        <p:spPr>
          <a:xfrm>
            <a:off x="2828925" y="3148965"/>
            <a:ext cx="3524885" cy="695960"/>
          </a:xfrm>
          <a:prstGeom prst="wedgeRoundRectCallout">
            <a:avLst>
              <a:gd name="adj1" fmla="val -44292"/>
              <a:gd name="adj2" fmla="val -73588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悲哀婉转很久才消失</a:t>
            </a:r>
            <a:r>
              <a:rPr lang="zh-CN" altLang="en-US" sz="2800" dirty="0">
                <a:latin typeface="Arial" panose="020B0604020202020204" pitchFamily="34" charset="0"/>
              </a:rPr>
              <a:t> 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8" name="AutoShape 11"/>
          <p:cNvSpPr/>
          <p:nvPr/>
        </p:nvSpPr>
        <p:spPr>
          <a:xfrm>
            <a:off x="180340" y="4635500"/>
            <a:ext cx="1224280" cy="532765"/>
          </a:xfrm>
          <a:prstGeom prst="wedgeRoundRectCallout">
            <a:avLst>
              <a:gd name="adj1" fmla="val -29250"/>
              <a:gd name="adj2" fmla="val -7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所以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9" name="AutoShape 11"/>
          <p:cNvSpPr/>
          <p:nvPr/>
        </p:nvSpPr>
        <p:spPr>
          <a:xfrm>
            <a:off x="2042478" y="1993900"/>
            <a:ext cx="1800225" cy="576263"/>
          </a:xfrm>
          <a:prstGeom prst="wedgeRoundRectCallout">
            <a:avLst>
              <a:gd name="adj1" fmla="val 34306"/>
              <a:gd name="adj2" fmla="val -88569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462300"/>
                </a:solidFill>
                <a:latin typeface="+mn-ea"/>
              </a:rPr>
              <a:t>接连不断</a:t>
            </a:r>
            <a:endParaRPr lang="zh-CN" altLang="en-US" sz="2800" b="1" dirty="0">
              <a:solidFill>
                <a:srgbClr val="462300"/>
              </a:solidFill>
              <a:latin typeface="+mn-ea"/>
            </a:endParaRPr>
          </a:p>
        </p:txBody>
      </p:sp>
      <p:sp>
        <p:nvSpPr>
          <p:cNvPr id="10" name="AutoShape 14"/>
          <p:cNvSpPr/>
          <p:nvPr/>
        </p:nvSpPr>
        <p:spPr>
          <a:xfrm>
            <a:off x="4551680" y="1898650"/>
            <a:ext cx="1919605" cy="671830"/>
          </a:xfrm>
          <a:prstGeom prst="wedgeRoundRectCallout">
            <a:avLst>
              <a:gd name="adj1" fmla="val -44292"/>
              <a:gd name="adj2" fmla="val -73588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latin typeface="Arial" panose="020B0604020202020204" pitchFamily="34" charset="0"/>
              </a:rPr>
              <a:t>异常凄凉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 bldLvl="0" animBg="1"/>
      <p:bldP spid="4" grpId="0" bldLvl="0" animBg="1"/>
      <p:bldP spid="30731" grpId="0" bldLvl="0" animBg="1"/>
      <p:bldP spid="6" grpId="0" bldLvl="0" animBg="1"/>
      <p:bldP spid="31758" grpId="0" bldLvl="0" animBg="1"/>
      <p:bldP spid="8" grpId="0" bldLvl="0" animBg="1"/>
      <p:bldP spid="9" grpId="0" bldLvl="0" animBg="1"/>
      <p:bldP spid="10" grpId="0" bldLvl="0" animBg="1"/>
      <p:bldP spid="3176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179388" y="115888"/>
            <a:ext cx="3671887" cy="1008062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三峡之山</a:t>
            </a:r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Rectangle 3"/>
          <p:cNvSpPr>
            <a:spLocks noGrp="1"/>
          </p:cNvSpPr>
          <p:nvPr>
            <p:ph idx="1"/>
          </p:nvPr>
        </p:nvSpPr>
        <p:spPr>
          <a:xfrm>
            <a:off x="446088" y="1123633"/>
            <a:ext cx="8229600" cy="4967287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3600" dirty="0"/>
              <a:t>1</a:t>
            </a:r>
            <a:r>
              <a:rPr lang="zh-CN" altLang="en-US" sz="3600" dirty="0"/>
              <a:t>、</a:t>
            </a:r>
            <a:r>
              <a:rPr lang="zh-CN" altLang="en-US" sz="3600" b="1" dirty="0"/>
              <a:t>三峡的山有怎样的特点？从文中找出相关的语句回答。　　</a:t>
            </a:r>
            <a:endParaRPr lang="zh-CN" altLang="en-US" sz="3600" b="1" dirty="0"/>
          </a:p>
          <a:p>
            <a:pPr eaLnBrk="1" hangingPunct="1">
              <a:buNone/>
            </a:pPr>
            <a:endParaRPr lang="zh-CN" altLang="en-US" sz="3600" b="1" dirty="0"/>
          </a:p>
          <a:p>
            <a:pPr eaLnBrk="1" hangingPunct="1">
              <a:buNone/>
            </a:pPr>
            <a:endParaRPr lang="zh-CN" altLang="en-US" sz="3600" b="1" dirty="0"/>
          </a:p>
          <a:p>
            <a:pPr eaLnBrk="1" hangingPunct="1">
              <a:buNone/>
            </a:pPr>
            <a:endParaRPr lang="zh-CN" altLang="en-US" sz="3600" b="1" dirty="0"/>
          </a:p>
          <a:p>
            <a:pPr eaLnBrk="1" hangingPunct="1">
              <a:buNone/>
            </a:pPr>
            <a:r>
              <a:rPr lang="en-US" altLang="zh-CN" sz="3600" b="1" dirty="0"/>
              <a:t>2</a:t>
            </a:r>
            <a:r>
              <a:rPr lang="zh-CN" altLang="en-US" sz="3600" b="1" dirty="0"/>
              <a:t>、这一层作者采用了什么写法表现三峡山的特点？  </a:t>
            </a:r>
            <a:endParaRPr lang="zh-CN" altLang="en-US" sz="3600" b="1" dirty="0"/>
          </a:p>
        </p:txBody>
      </p:sp>
      <p:sp>
        <p:nvSpPr>
          <p:cNvPr id="10248" name="Text Box 8"/>
          <p:cNvSpPr txBox="1"/>
          <p:nvPr/>
        </p:nvSpPr>
        <p:spPr>
          <a:xfrm>
            <a:off x="971550" y="2349500"/>
            <a:ext cx="13684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连绵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Text Box 9"/>
          <p:cNvSpPr txBox="1"/>
          <p:nvPr/>
        </p:nvSpPr>
        <p:spPr>
          <a:xfrm>
            <a:off x="971550" y="2924175"/>
            <a:ext cx="15843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高峻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5" name="Rectangle 5"/>
          <p:cNvSpPr/>
          <p:nvPr/>
        </p:nvSpPr>
        <p:spPr>
          <a:xfrm>
            <a:off x="2195513" y="2349500"/>
            <a:ext cx="64801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七百里，两岸连山，略无缺处    </a:t>
            </a:r>
            <a:r>
              <a:rPr lang="zh-CN" altLang="en-US" b="1" dirty="0">
                <a:latin typeface="Arial" panose="020B0604020202020204" pitchFamily="34" charset="0"/>
              </a:rPr>
              <a:t>　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0251" name="Text Box 11"/>
          <p:cNvSpPr txBox="1"/>
          <p:nvPr/>
        </p:nvSpPr>
        <p:spPr>
          <a:xfrm>
            <a:off x="2195513" y="2924175"/>
            <a:ext cx="66246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重岩叠嶂，隐天蔽日。自非亭午夜分不见曦月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0246" name="Text Box 6"/>
          <p:cNvSpPr txBox="1"/>
          <p:nvPr/>
        </p:nvSpPr>
        <p:spPr>
          <a:xfrm>
            <a:off x="827088" y="5445125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正面描写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0252" name="Text Box 12"/>
          <p:cNvSpPr txBox="1"/>
          <p:nvPr/>
        </p:nvSpPr>
        <p:spPr>
          <a:xfrm>
            <a:off x="827088" y="6092825"/>
            <a:ext cx="23764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侧面描写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4" name="Text Box 14"/>
          <p:cNvSpPr txBox="1"/>
          <p:nvPr/>
        </p:nvSpPr>
        <p:spPr>
          <a:xfrm>
            <a:off x="2771775" y="5445125"/>
            <a:ext cx="41052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重岩叠嶂，隐天蔽日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0255" name="Text Box 15"/>
          <p:cNvSpPr txBox="1"/>
          <p:nvPr/>
        </p:nvSpPr>
        <p:spPr>
          <a:xfrm>
            <a:off x="2771775" y="6092825"/>
            <a:ext cx="47529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自非亭午夜分不见曦月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10256" name="AutoShape 16"/>
          <p:cNvSpPr/>
          <p:nvPr/>
        </p:nvSpPr>
        <p:spPr>
          <a:xfrm>
            <a:off x="7019925" y="5661025"/>
            <a:ext cx="287338" cy="863600"/>
          </a:xfrm>
          <a:prstGeom prst="rightBrace">
            <a:avLst>
              <a:gd name="adj1" fmla="val 2504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53" name="Text Box 13"/>
          <p:cNvSpPr txBox="1"/>
          <p:nvPr/>
        </p:nvSpPr>
        <p:spPr>
          <a:xfrm>
            <a:off x="7308850" y="5734050"/>
            <a:ext cx="15128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相结合</a:t>
            </a:r>
            <a:endParaRPr lang="zh-CN" altLang="en-US" sz="3200" b="1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25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5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49" grpId="0"/>
      <p:bldP spid="10245" grpId="0"/>
      <p:bldP spid="10251" grpId="0"/>
      <p:bldP spid="10246" grpId="0"/>
      <p:bldP spid="10252" grpId="0"/>
      <p:bldP spid="10254" grpId="0"/>
      <p:bldP spid="10255" grpId="0"/>
      <p:bldP spid="1025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3"/>
          <p:cNvSpPr>
            <a:spLocks noGrp="1"/>
          </p:cNvSpPr>
          <p:nvPr>
            <p:ph idx="1"/>
          </p:nvPr>
        </p:nvSpPr>
        <p:spPr>
          <a:xfrm>
            <a:off x="270510" y="820420"/>
            <a:ext cx="10075545" cy="5732780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b="1" dirty="0"/>
              <a:t>1</a:t>
            </a:r>
            <a:r>
              <a:rPr lang="zh-CN" altLang="en-US" b="1" dirty="0"/>
              <a:t>、三峡的夏水有何特点？结合文中的语句说说。　　</a:t>
            </a:r>
            <a:endParaRPr lang="zh-CN" altLang="en-US" b="1" dirty="0"/>
          </a:p>
          <a:p>
            <a:pPr eaLnBrk="1" hangingPunct="1">
              <a:buNone/>
            </a:pPr>
            <a:endParaRPr lang="zh-CN" altLang="en-US" b="1" dirty="0"/>
          </a:p>
          <a:p>
            <a:pPr eaLnBrk="1" hangingPunct="1">
              <a:buNone/>
            </a:pPr>
            <a:endParaRPr lang="zh-CN" altLang="en-US" b="1" dirty="0"/>
          </a:p>
          <a:p>
            <a:pPr eaLnBrk="1" hangingPunct="1">
              <a:buNone/>
            </a:pPr>
            <a:endParaRPr lang="en-US" altLang="zh-CN" b="1" dirty="0"/>
          </a:p>
          <a:p>
            <a:pPr eaLnBrk="1" hangingPunct="1">
              <a:buNone/>
            </a:pPr>
            <a:r>
              <a:rPr lang="en-US" altLang="zh-CN" b="1" dirty="0"/>
              <a:t>2</a:t>
            </a:r>
            <a:r>
              <a:rPr lang="zh-CN" altLang="en-US" b="1" dirty="0"/>
              <a:t>、这一层采用了什么写法表现三峡夏水的特点？ 　</a:t>
            </a:r>
            <a:endParaRPr lang="zh-CN" altLang="en-US" b="1" dirty="0"/>
          </a:p>
          <a:p>
            <a:pPr eaLnBrk="1" hangingPunct="1">
              <a:buNone/>
            </a:pPr>
            <a:endParaRPr lang="zh-CN" altLang="en-US" b="1" dirty="0"/>
          </a:p>
          <a:p>
            <a:pPr eaLnBrk="1" hangingPunct="1">
              <a:buNone/>
            </a:pPr>
            <a:endParaRPr lang="zh-CN" altLang="en-US" b="1" dirty="0"/>
          </a:p>
          <a:p>
            <a:pPr eaLnBrk="1" hangingPunct="1">
              <a:buNone/>
            </a:pPr>
            <a:r>
              <a:rPr lang="en-US" altLang="zh-CN" b="1" dirty="0"/>
              <a:t>3</a:t>
            </a:r>
            <a:r>
              <a:rPr lang="zh-CN" altLang="en-US" b="1" dirty="0"/>
              <a:t>、</a:t>
            </a:r>
            <a:r>
              <a:rPr lang="zh-CN" altLang="en-US" sz="2800" b="1" dirty="0"/>
              <a:t>写三峡山的“高峻”与写夏水的“迅疾”有什么关系？</a:t>
            </a:r>
            <a:r>
              <a:rPr lang="zh-CN" altLang="en-US" b="1" dirty="0"/>
              <a:t>　</a:t>
            </a:r>
            <a:endParaRPr lang="zh-CN" altLang="en-US" b="1" dirty="0"/>
          </a:p>
        </p:txBody>
      </p:sp>
      <p:sp>
        <p:nvSpPr>
          <p:cNvPr id="11268" name="Text Box 4"/>
          <p:cNvSpPr txBox="1"/>
          <p:nvPr/>
        </p:nvSpPr>
        <p:spPr>
          <a:xfrm>
            <a:off x="4008438" y="1341438"/>
            <a:ext cx="43926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夏水襄陵，沿溯阻绝　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316" name="Rectangle 7"/>
          <p:cNvSpPr>
            <a:spLocks noGrp="1"/>
          </p:cNvSpPr>
          <p:nvPr>
            <p:ph type="title"/>
          </p:nvPr>
        </p:nvSpPr>
        <p:spPr>
          <a:xfrm>
            <a:off x="69215" y="-38735"/>
            <a:ext cx="4496435" cy="1008380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三峡的夏水</a:t>
            </a:r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895350" y="3602038"/>
            <a:ext cx="52562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正面描写</a:t>
            </a:r>
            <a:r>
              <a:rPr lang="zh-CN" altLang="en-US" sz="3200" b="1" dirty="0">
                <a:latin typeface="Arial" panose="020B0604020202020204" pitchFamily="34" charset="0"/>
              </a:rPr>
              <a:t>与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侧面描写</a:t>
            </a:r>
            <a:r>
              <a:rPr lang="zh-CN" altLang="en-US" sz="3200" b="1" dirty="0">
                <a:latin typeface="Arial" panose="020B0604020202020204" pitchFamily="34" charset="0"/>
              </a:rPr>
              <a:t>相结合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1273" name="Text Box 9"/>
          <p:cNvSpPr txBox="1"/>
          <p:nvPr/>
        </p:nvSpPr>
        <p:spPr>
          <a:xfrm>
            <a:off x="731203" y="5025073"/>
            <a:ext cx="83534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写山峰的高峻、江面的狭窄为写夏水的迅疾做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铺垫</a:t>
            </a: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。</a:t>
            </a:r>
            <a:endParaRPr lang="zh-CN" altLang="en-US" sz="3200" b="1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11274" name="Text Box 10"/>
          <p:cNvSpPr txBox="1"/>
          <p:nvPr/>
        </p:nvSpPr>
        <p:spPr>
          <a:xfrm>
            <a:off x="2063750" y="1341438"/>
            <a:ext cx="19446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水势盛大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275" name="Text Box 11"/>
          <p:cNvSpPr txBox="1"/>
          <p:nvPr/>
        </p:nvSpPr>
        <p:spPr>
          <a:xfrm>
            <a:off x="2135188" y="1844675"/>
            <a:ext cx="12969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迅疾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276" name="Text Box 12"/>
          <p:cNvSpPr txBox="1"/>
          <p:nvPr/>
        </p:nvSpPr>
        <p:spPr>
          <a:xfrm>
            <a:off x="3432175" y="1916113"/>
            <a:ext cx="47513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朝发白帝</a:t>
            </a:r>
            <a:r>
              <a:rPr lang="en-US" altLang="zh-CN" sz="3200" b="1" dirty="0">
                <a:latin typeface="Arial" panose="020B0604020202020204" pitchFamily="34" charset="0"/>
              </a:rPr>
              <a:t>……</a:t>
            </a:r>
            <a:r>
              <a:rPr lang="zh-CN" altLang="en-US" sz="3200" b="1" dirty="0">
                <a:latin typeface="Arial" panose="020B0604020202020204" pitchFamily="34" charset="0"/>
              </a:rPr>
              <a:t>不以疾也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1277" name="AutoShape 13"/>
          <p:cNvSpPr/>
          <p:nvPr/>
        </p:nvSpPr>
        <p:spPr>
          <a:xfrm>
            <a:off x="7896225" y="1341438"/>
            <a:ext cx="2016125" cy="574675"/>
          </a:xfrm>
          <a:prstGeom prst="wedgeRoundRectCallout">
            <a:avLst>
              <a:gd name="adj1" fmla="val -53778"/>
              <a:gd name="adj2" fmla="val 14088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正面描写</a:t>
            </a:r>
            <a:endParaRPr lang="zh-CN" altLang="en-US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11278" name="AutoShape 14"/>
          <p:cNvSpPr/>
          <p:nvPr/>
        </p:nvSpPr>
        <p:spPr>
          <a:xfrm>
            <a:off x="7967663" y="1989138"/>
            <a:ext cx="2016125" cy="576262"/>
          </a:xfrm>
          <a:prstGeom prst="wedgeRoundRectCallout">
            <a:avLst>
              <a:gd name="adj1" fmla="val -66773"/>
              <a:gd name="adj2" fmla="val -10329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侧面描写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2" grpId="0"/>
      <p:bldP spid="11273" grpId="0"/>
      <p:bldP spid="11274" grpId="0"/>
      <p:bldP spid="11275" grpId="0"/>
      <p:bldP spid="11276" grpId="0"/>
      <p:bldP spid="11277" grpId="0" bldLvl="0" animBg="1"/>
      <p:bldP spid="1127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4"/>
          <p:cNvSpPr txBox="1"/>
          <p:nvPr/>
        </p:nvSpPr>
        <p:spPr>
          <a:xfrm>
            <a:off x="152400" y="567055"/>
            <a:ext cx="438658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“三峡春冬水”   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363" name="Text Box 5"/>
          <p:cNvSpPr txBox="1"/>
          <p:nvPr/>
        </p:nvSpPr>
        <p:spPr>
          <a:xfrm>
            <a:off x="337185" y="1920240"/>
            <a:ext cx="95846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  </a:t>
            </a:r>
            <a:r>
              <a:rPr lang="zh-CN" altLang="en-US" sz="3600" b="1" dirty="0">
                <a:latin typeface="Arial" panose="020B0604020202020204" pitchFamily="34" charset="0"/>
              </a:rPr>
              <a:t>三峡“春冬之时”水有何特点？结合文中的语句说说。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32774" name="Text Box 6"/>
          <p:cNvSpPr txBox="1"/>
          <p:nvPr/>
        </p:nvSpPr>
        <p:spPr>
          <a:xfrm>
            <a:off x="679450" y="3634105"/>
            <a:ext cx="1511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清澈 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2775" name="Text Box 7"/>
          <p:cNvSpPr txBox="1"/>
          <p:nvPr/>
        </p:nvSpPr>
        <p:spPr>
          <a:xfrm>
            <a:off x="2519998" y="3633788"/>
            <a:ext cx="38893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素湍绿潭，回清倒影 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27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  <p:bldP spid="3277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4"/>
          <p:cNvSpPr txBox="1"/>
          <p:nvPr/>
        </p:nvSpPr>
        <p:spPr>
          <a:xfrm>
            <a:off x="118428" y="129858"/>
            <a:ext cx="4392612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“三峡秋景”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sp>
        <p:nvSpPr>
          <p:cNvPr id="16387" name="Text Box 5"/>
          <p:cNvSpPr txBox="1"/>
          <p:nvPr/>
        </p:nvSpPr>
        <p:spPr>
          <a:xfrm>
            <a:off x="118428" y="836613"/>
            <a:ext cx="87852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、作者写三峡秋景时集中描写了什么？突出了什么气氛（特点）？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3798" name="Text Box 6"/>
          <p:cNvSpPr txBox="1"/>
          <p:nvPr/>
        </p:nvSpPr>
        <p:spPr>
          <a:xfrm>
            <a:off x="528320" y="2065973"/>
            <a:ext cx="10080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猿啸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3799" name="Text Box 7"/>
          <p:cNvSpPr txBox="1"/>
          <p:nvPr/>
        </p:nvSpPr>
        <p:spPr>
          <a:xfrm>
            <a:off x="2400618" y="2065973"/>
            <a:ext cx="24479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凄清肃杀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6390" name="Text Box 8"/>
          <p:cNvSpPr txBox="1"/>
          <p:nvPr/>
        </p:nvSpPr>
        <p:spPr>
          <a:xfrm>
            <a:off x="286068" y="2857183"/>
            <a:ext cx="87852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、文末描写“高猿长啸，属引凄异，空谷传响，哀转久绝”，有什么作用？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3801" name="Text Box 9"/>
          <p:cNvSpPr txBox="1"/>
          <p:nvPr/>
        </p:nvSpPr>
        <p:spPr>
          <a:xfrm>
            <a:off x="411480" y="4064635"/>
            <a:ext cx="78486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一     是突出了三峡秋季凄清肃杀的特点</a:t>
            </a:r>
            <a:r>
              <a:rPr lang="zh-CN" altLang="en-US" sz="3200" b="1" dirty="0">
                <a:latin typeface="Arial" panose="020B0604020202020204" pitchFamily="34" charset="0"/>
              </a:rPr>
              <a:t> 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3802" name="Text Box 10"/>
          <p:cNvSpPr txBox="1"/>
          <p:nvPr/>
        </p:nvSpPr>
        <p:spPr>
          <a:xfrm>
            <a:off x="411480" y="4932045"/>
            <a:ext cx="90417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二     是突出三峡山高、峡长、岭连的地形特点</a:t>
            </a:r>
            <a:r>
              <a:rPr lang="zh-CN" altLang="en-US" b="1" dirty="0">
                <a:latin typeface="Arial" panose="020B0604020202020204" pitchFamily="34" charset="0"/>
              </a:rPr>
              <a:t> 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1" grpId="0"/>
      <p:bldP spid="338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WordArt 4" descr="白色大理石"/>
          <p:cNvSpPr>
            <a:spLocks noTextEdit="1"/>
          </p:cNvSpPr>
          <p:nvPr/>
        </p:nvSpPr>
        <p:spPr>
          <a:xfrm>
            <a:off x="5519738" y="188913"/>
            <a:ext cx="15843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 eaLnBrk="0" hangingPunct="0"/>
            <a:r>
              <a:rPr lang="zh-CN" altLang="en-US" sz="4000" b="1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小结</a:t>
            </a:r>
            <a:endParaRPr lang="zh-CN" altLang="en-US" sz="4000" b="1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5" name="Text Box 5"/>
          <p:cNvSpPr txBox="1"/>
          <p:nvPr/>
        </p:nvSpPr>
        <p:spPr>
          <a:xfrm>
            <a:off x="2279650" y="981075"/>
            <a:ext cx="20875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三峡的山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8436" name="Text Box 6"/>
          <p:cNvSpPr txBox="1"/>
          <p:nvPr/>
        </p:nvSpPr>
        <p:spPr>
          <a:xfrm>
            <a:off x="4583113" y="1341438"/>
            <a:ext cx="25209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35847" name="Text Box 7"/>
          <p:cNvSpPr txBox="1"/>
          <p:nvPr/>
        </p:nvSpPr>
        <p:spPr>
          <a:xfrm>
            <a:off x="5303838" y="981075"/>
            <a:ext cx="24479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连绵   高峻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48" name="Text Box 8"/>
          <p:cNvSpPr txBox="1"/>
          <p:nvPr/>
        </p:nvSpPr>
        <p:spPr>
          <a:xfrm>
            <a:off x="2279650" y="2492375"/>
            <a:ext cx="19446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三峡的水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5849" name="Text Box 9"/>
          <p:cNvSpPr txBox="1"/>
          <p:nvPr/>
        </p:nvSpPr>
        <p:spPr>
          <a:xfrm>
            <a:off x="4440238" y="1700213"/>
            <a:ext cx="7207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夏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5850" name="Text Box 10"/>
          <p:cNvSpPr txBox="1"/>
          <p:nvPr/>
        </p:nvSpPr>
        <p:spPr>
          <a:xfrm>
            <a:off x="4224338" y="2492375"/>
            <a:ext cx="11525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春冬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5851" name="Text Box 11"/>
          <p:cNvSpPr txBox="1"/>
          <p:nvPr/>
        </p:nvSpPr>
        <p:spPr>
          <a:xfrm>
            <a:off x="4440238" y="3284538"/>
            <a:ext cx="5762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秋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5852" name="Text Box 12"/>
          <p:cNvSpPr txBox="1"/>
          <p:nvPr/>
        </p:nvSpPr>
        <p:spPr>
          <a:xfrm>
            <a:off x="5303838" y="1700213"/>
            <a:ext cx="28082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水势盛大 迅疾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54" name="Text Box 14"/>
          <p:cNvSpPr txBox="1"/>
          <p:nvPr/>
        </p:nvSpPr>
        <p:spPr>
          <a:xfrm>
            <a:off x="5303838" y="2492375"/>
            <a:ext cx="15843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清澈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55" name="Text Box 15"/>
          <p:cNvSpPr txBox="1"/>
          <p:nvPr/>
        </p:nvSpPr>
        <p:spPr>
          <a:xfrm>
            <a:off x="5232400" y="3284538"/>
            <a:ext cx="18716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凄清肃杀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8445" name="Text Box 16"/>
          <p:cNvSpPr txBox="1"/>
          <p:nvPr/>
        </p:nvSpPr>
        <p:spPr>
          <a:xfrm>
            <a:off x="2279650" y="4149725"/>
            <a:ext cx="20875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思想感情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5857" name="Text Box 17"/>
          <p:cNvSpPr txBox="1"/>
          <p:nvPr/>
        </p:nvSpPr>
        <p:spPr>
          <a:xfrm>
            <a:off x="4511675" y="4149725"/>
            <a:ext cx="33845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赞美和欣赏之情</a:t>
            </a:r>
            <a:endParaRPr lang="zh-CN" altLang="en-US" sz="3200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18447" name="Text Box 18"/>
          <p:cNvSpPr txBox="1"/>
          <p:nvPr/>
        </p:nvSpPr>
        <p:spPr>
          <a:xfrm>
            <a:off x="2279650" y="4868863"/>
            <a:ext cx="19446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语言特点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5859" name="Text Box 19"/>
          <p:cNvSpPr txBox="1"/>
          <p:nvPr/>
        </p:nvSpPr>
        <p:spPr>
          <a:xfrm>
            <a:off x="4511675" y="4868863"/>
            <a:ext cx="5688013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多用对偶句，兼用散句。语言精炼，表现力强，充满生气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5860" name="AutoShape 20"/>
          <p:cNvSpPr/>
          <p:nvPr/>
        </p:nvSpPr>
        <p:spPr>
          <a:xfrm>
            <a:off x="2279650" y="1268413"/>
            <a:ext cx="71438" cy="1655762"/>
          </a:xfrm>
          <a:prstGeom prst="leftBrace">
            <a:avLst>
              <a:gd name="adj1" fmla="val 19314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61" name="AutoShape 21"/>
          <p:cNvSpPr/>
          <p:nvPr/>
        </p:nvSpPr>
        <p:spPr>
          <a:xfrm>
            <a:off x="4224338" y="1989138"/>
            <a:ext cx="142875" cy="1728787"/>
          </a:xfrm>
          <a:prstGeom prst="leftBrace">
            <a:avLst>
              <a:gd name="adj1" fmla="val 1008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62" name="AutoShape 22"/>
          <p:cNvSpPr/>
          <p:nvPr/>
        </p:nvSpPr>
        <p:spPr>
          <a:xfrm>
            <a:off x="8256588" y="1196975"/>
            <a:ext cx="71437" cy="2519363"/>
          </a:xfrm>
          <a:prstGeom prst="rightBrace">
            <a:avLst>
              <a:gd name="adj1" fmla="val 29389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63" name="Text Box 23"/>
          <p:cNvSpPr txBox="1"/>
          <p:nvPr/>
        </p:nvSpPr>
        <p:spPr>
          <a:xfrm>
            <a:off x="8616950" y="1412875"/>
            <a:ext cx="1511300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正面描写与侧面描写相结合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8453" name="Text Box 24"/>
          <p:cNvSpPr txBox="1"/>
          <p:nvPr/>
        </p:nvSpPr>
        <p:spPr>
          <a:xfrm>
            <a:off x="1520508" y="1700213"/>
            <a:ext cx="675005" cy="1727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三峡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7" grpId="0"/>
      <p:bldP spid="35848" grpId="0"/>
      <p:bldP spid="35849" grpId="0"/>
      <p:bldP spid="35850" grpId="0"/>
      <p:bldP spid="35851" grpId="0"/>
      <p:bldP spid="35852" grpId="0"/>
      <p:bldP spid="35854" grpId="0"/>
      <p:bldP spid="35855" grpId="0"/>
      <p:bldP spid="35857" grpId="0"/>
      <p:bldP spid="35859" grpId="0"/>
      <p:bldP spid="35860" grpId="0" bldLvl="0" animBg="1"/>
      <p:bldP spid="35861" grpId="0" bldLvl="0" animBg="1"/>
      <p:bldP spid="35862" grpId="0" bldLvl="0" animBg="1"/>
      <p:bldP spid="3586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1900</Words>
  <Application>WPS 演示</Application>
  <PresentationFormat>宽屏</PresentationFormat>
  <Paragraphs>269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4" baseType="lpstr">
      <vt:lpstr>Arial</vt:lpstr>
      <vt:lpstr>宋体</vt:lpstr>
      <vt:lpstr>Wingdings</vt:lpstr>
      <vt:lpstr>Calibri Light</vt:lpstr>
      <vt:lpstr>Calibri</vt:lpstr>
      <vt:lpstr>微软雅黑</vt:lpstr>
      <vt:lpstr>Arial Unicode MS</vt:lpstr>
      <vt:lpstr>华文行楷</vt:lpstr>
      <vt:lpstr>华文隶书</vt:lpstr>
      <vt:lpstr>黑体</vt:lpstr>
      <vt:lpstr>Times New Roman</vt:lpstr>
      <vt:lpstr>Gill Sans MT</vt:lpstr>
      <vt:lpstr>华文新魏</vt:lpstr>
      <vt:lpstr>仿宋</vt:lpstr>
      <vt:lpstr>隶书</vt:lpstr>
      <vt:lpstr>华文宋体</vt:lpstr>
      <vt:lpstr>+中文正文</vt:lpstr>
      <vt:lpstr>Segoe Print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读“三峡之山”</vt:lpstr>
      <vt:lpstr>读“三峡的夏水”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gaj_xp</cp:lastModifiedBy>
  <cp:revision>18</cp:revision>
  <dcterms:created xsi:type="dcterms:W3CDTF">2015-05-05T08:02:00Z</dcterms:created>
  <dcterms:modified xsi:type="dcterms:W3CDTF">2017-09-13T11:28:44Z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2052-10.1.0.6759</vt:lpwstr>
  </property>
</Properties>
</file>