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0" r:id="rId5"/>
    <p:sldId id="259" r:id="rId6"/>
    <p:sldId id="261" r:id="rId7"/>
    <p:sldId id="262" r:id="rId8"/>
    <p:sldId id="263" r:id="rId9"/>
    <p:sldId id="279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1" r:id="rId19"/>
    <p:sldId id="272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3" r:id="rId28"/>
    <p:sldId id="282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662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757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547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170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3488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0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0571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015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518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99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281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B8B62-E6D0-4BC2-945D-5426C98F616A}" type="datetimeFigureOut">
              <a:rPr lang="zh-CN" altLang="en-US" smtClean="0"/>
              <a:t>2022/5/5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9D3FB-836C-48DA-BD12-BD04DD611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60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emf"/><Relationship Id="rId5" Type="http://schemas.openxmlformats.org/officeDocument/2006/relationships/image" Target="../media/image17.png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&#20057;&#37255;&#27687;&#21270;&#24494;&#35266;&#21160;&#30011;.swf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4" Type="http://schemas.openxmlformats.org/officeDocument/2006/relationships/image" Target="../media/image2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7" Type="http://schemas.openxmlformats.org/officeDocument/2006/relationships/image" Target="../media/image54.png"/><Relationship Id="rId2" Type="http://schemas.openxmlformats.org/officeDocument/2006/relationships/hyperlink" Target="&#20057;&#37255;&#27687;&#21270;&#25104;&#20057;&#37275;.avi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47.emf"/><Relationship Id="rId4" Type="http://schemas.openxmlformats.org/officeDocument/2006/relationships/image" Target="../media/image4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62636" y="1173879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5400" dirty="0" smtClean="0">
                <a:latin typeface="+mn-ea"/>
                <a:ea typeface="+mn-ea"/>
              </a:rPr>
              <a:t>第七章 有机化合物</a:t>
            </a:r>
            <a:r>
              <a:rPr lang="en-US" altLang="zh-CN" sz="5400" dirty="0" smtClean="0">
                <a:latin typeface="+mn-ea"/>
                <a:ea typeface="+mn-ea"/>
              </a:rPr>
              <a:t/>
            </a:r>
            <a:br>
              <a:rPr lang="en-US" altLang="zh-CN" sz="5400" dirty="0" smtClean="0">
                <a:latin typeface="+mn-ea"/>
                <a:ea typeface="+mn-ea"/>
              </a:rPr>
            </a:br>
            <a:r>
              <a:rPr lang="en-US" altLang="zh-CN" sz="4400" dirty="0" smtClean="0">
                <a:latin typeface="+mn-ea"/>
                <a:ea typeface="+mn-ea"/>
              </a:rPr>
              <a:t/>
            </a:r>
            <a:br>
              <a:rPr lang="en-US" altLang="zh-CN" sz="4400" dirty="0" smtClean="0">
                <a:latin typeface="+mn-ea"/>
                <a:ea typeface="+mn-ea"/>
              </a:rPr>
            </a:br>
            <a:r>
              <a:rPr lang="zh-CN" altLang="en-US" sz="4400" dirty="0" smtClean="0">
                <a:latin typeface="+mn-ea"/>
                <a:ea typeface="+mn-ea"/>
              </a:rPr>
              <a:t>第三节  乙醇和乙酸</a:t>
            </a:r>
            <a:endParaRPr lang="zh-CN" altLang="en-US" sz="4400" dirty="0">
              <a:latin typeface="+mn-ea"/>
              <a:ea typeface="+mn-ea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839791" y="4310375"/>
            <a:ext cx="6589690" cy="1935878"/>
          </a:xfrm>
        </p:spPr>
        <p:txBody>
          <a:bodyPr>
            <a:noAutofit/>
          </a:bodyPr>
          <a:lstStyle/>
          <a:p>
            <a:r>
              <a:rPr lang="zh-CN" altLang="en-US" sz="4000" dirty="0" smtClean="0"/>
              <a:t>第一课时   乙醇</a:t>
            </a:r>
            <a:endParaRPr lang="en-US" altLang="zh-CN" dirty="0"/>
          </a:p>
          <a:p>
            <a:r>
              <a:rPr lang="zh-CN" altLang="en-US" dirty="0" smtClean="0"/>
              <a:t>中大附中  张伟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885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1"/>
          <p:cNvSpPr>
            <a:spLocks noGrp="1"/>
          </p:cNvSpPr>
          <p:nvPr>
            <p:ph type="title"/>
          </p:nvPr>
        </p:nvSpPr>
        <p:spPr>
          <a:xfrm>
            <a:off x="4276094" y="1635617"/>
            <a:ext cx="3855464" cy="3554569"/>
          </a:xfrm>
        </p:spPr>
        <p:txBody>
          <a:bodyPr>
            <a:noAutofit/>
          </a:bodyPr>
          <a:lstStyle/>
          <a:p>
            <a:pPr algn="ctr"/>
            <a:r>
              <a:rPr lang="en-US" altLang="zh-CN" sz="2400" dirty="0" smtClean="0"/>
              <a:t>《</a:t>
            </a:r>
            <a:r>
              <a:rPr lang="zh-CN" altLang="en-US" sz="2400" dirty="0" smtClean="0"/>
              <a:t>笑傲江湖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祖千秋评</a:t>
            </a:r>
            <a:r>
              <a:rPr lang="zh-CN" altLang="en-US" sz="2400" dirty="0" smtClean="0"/>
              <a:t>酒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en-US" altLang="zh-CN" sz="2400" dirty="0"/>
              <a:t/>
            </a:r>
            <a:br>
              <a:rPr lang="en-US" altLang="zh-CN" sz="2400" dirty="0"/>
            </a:br>
            <a:r>
              <a:rPr lang="zh-CN" altLang="en-US" sz="2400" dirty="0" smtClean="0"/>
              <a:t>吕颂贤、梁佩玲版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endParaRPr lang="zh-CN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36103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8507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/>
              <a:t>传统</a:t>
            </a:r>
            <a:r>
              <a:rPr lang="zh-CN" altLang="en-US" sz="2400" dirty="0" smtClean="0"/>
              <a:t>文化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古诗词中的乙醇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399245" y="566670"/>
            <a:ext cx="842278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1</a:t>
            </a:r>
            <a:r>
              <a:rPr lang="zh-CN" altLang="zh-CN" sz="2000" dirty="0" smtClean="0"/>
              <a:t>白日</a:t>
            </a:r>
            <a:r>
              <a:rPr lang="zh-CN" altLang="zh-CN" sz="2000" dirty="0"/>
              <a:t>放歌须纵酒，青春作伴好还乡。——杜甫</a:t>
            </a:r>
            <a:r>
              <a:rPr lang="zh-CN" altLang="zh-CN" sz="2000" dirty="0" smtClean="0"/>
              <a:t>《闻官军收河南河北》</a:t>
            </a:r>
            <a:endParaRPr lang="en-US" altLang="zh-CN" sz="2000" dirty="0" smtClean="0"/>
          </a:p>
          <a:p>
            <a:endParaRPr lang="en-US" altLang="zh-CN" sz="2000" dirty="0"/>
          </a:p>
          <a:p>
            <a:r>
              <a:rPr lang="en-US" altLang="zh-CN" sz="2000" dirty="0" smtClean="0"/>
              <a:t>2</a:t>
            </a:r>
            <a:r>
              <a:rPr lang="zh-CN" altLang="zh-CN" sz="2000" dirty="0" smtClean="0"/>
              <a:t>花</a:t>
            </a:r>
            <a:r>
              <a:rPr lang="zh-CN" altLang="zh-CN" sz="2000" dirty="0"/>
              <a:t>间一壶酒，独酌无相亲。——李白《月下独酌四首·其一》</a:t>
            </a:r>
          </a:p>
          <a:p>
            <a:endParaRPr lang="en-US" altLang="zh-CN" sz="2000" dirty="0" smtClean="0"/>
          </a:p>
          <a:p>
            <a:r>
              <a:rPr lang="en-US" altLang="zh-CN" sz="2000" dirty="0" smtClean="0"/>
              <a:t>3</a:t>
            </a:r>
            <a:r>
              <a:rPr lang="zh-CN" altLang="zh-CN" sz="2000" dirty="0" smtClean="0"/>
              <a:t>明月</a:t>
            </a:r>
            <a:r>
              <a:rPr lang="zh-CN" altLang="zh-CN" sz="2000" dirty="0"/>
              <a:t>几时有？把酒问青天。——苏轼</a:t>
            </a:r>
            <a:r>
              <a:rPr lang="zh-CN" altLang="zh-CN" sz="2000" dirty="0" smtClean="0"/>
              <a:t>《水调歌头·丙辰中秋》</a:t>
            </a:r>
            <a:endParaRPr lang="en-US" altLang="zh-CN" sz="2000" dirty="0" smtClean="0"/>
          </a:p>
          <a:p>
            <a:endParaRPr lang="en-US" altLang="zh-CN" sz="2000" dirty="0"/>
          </a:p>
          <a:p>
            <a:r>
              <a:rPr lang="en-US" altLang="zh-CN" sz="2000" dirty="0" smtClean="0"/>
              <a:t>4</a:t>
            </a:r>
            <a:r>
              <a:rPr lang="zh-CN" altLang="zh-CN" sz="2000" dirty="0" smtClean="0"/>
              <a:t>劝</a:t>
            </a:r>
            <a:r>
              <a:rPr lang="zh-CN" altLang="zh-CN" sz="2000" dirty="0"/>
              <a:t>君更尽一杯酒，西出阳关无故人。——王维《渭城曲</a:t>
            </a:r>
            <a:r>
              <a:rPr lang="en-US" altLang="zh-CN" sz="2000" dirty="0"/>
              <a:t> / </a:t>
            </a:r>
            <a:r>
              <a:rPr lang="zh-CN" altLang="zh-CN" sz="2000" dirty="0"/>
              <a:t>送元二使安西</a:t>
            </a:r>
            <a:r>
              <a:rPr lang="zh-CN" altLang="zh-CN" sz="2000" dirty="0" smtClean="0"/>
              <a:t>》</a:t>
            </a:r>
            <a:endParaRPr lang="en-US" altLang="zh-CN" sz="2000" dirty="0" smtClean="0"/>
          </a:p>
          <a:p>
            <a:endParaRPr lang="en-US" altLang="zh-CN" sz="2000" dirty="0"/>
          </a:p>
          <a:p>
            <a:r>
              <a:rPr lang="en-US" altLang="zh-CN" sz="2000" dirty="0" smtClean="0"/>
              <a:t>5</a:t>
            </a:r>
            <a:r>
              <a:rPr lang="zh-CN" altLang="zh-CN" sz="2000" dirty="0" smtClean="0"/>
              <a:t>兰</a:t>
            </a:r>
            <a:r>
              <a:rPr lang="zh-CN" altLang="zh-CN" sz="2000" dirty="0"/>
              <a:t>陵美酒郁金香，玉碗盛来琥珀光。——李白《客中行</a:t>
            </a:r>
            <a:r>
              <a:rPr lang="en-US" altLang="zh-CN" sz="2000" dirty="0"/>
              <a:t> / </a:t>
            </a:r>
            <a:r>
              <a:rPr lang="zh-CN" altLang="zh-CN" sz="2000" dirty="0"/>
              <a:t>客中作</a:t>
            </a:r>
            <a:r>
              <a:rPr lang="zh-CN" altLang="zh-CN" sz="2000" dirty="0" smtClean="0"/>
              <a:t>》</a:t>
            </a:r>
            <a:endParaRPr lang="en-US" altLang="zh-CN" sz="2000" dirty="0" smtClean="0"/>
          </a:p>
          <a:p>
            <a:endParaRPr lang="en-US" altLang="zh-CN" sz="2000" dirty="0"/>
          </a:p>
          <a:p>
            <a:r>
              <a:rPr lang="en-US" altLang="zh-CN" sz="2000" dirty="0" smtClean="0"/>
              <a:t>6</a:t>
            </a:r>
            <a:r>
              <a:rPr lang="zh-CN" altLang="zh-CN" sz="2000" dirty="0" smtClean="0"/>
              <a:t>葡萄</a:t>
            </a:r>
            <a:r>
              <a:rPr lang="zh-CN" altLang="zh-CN" sz="2000" dirty="0"/>
              <a:t>美酒夜光杯，欲饮琵琶马上催。——王翰</a:t>
            </a:r>
            <a:r>
              <a:rPr lang="zh-CN" altLang="zh-CN" sz="2000" dirty="0" smtClean="0"/>
              <a:t>《凉州词二首·其一》</a:t>
            </a:r>
            <a:endParaRPr lang="en-US" altLang="zh-CN" sz="2000" dirty="0" smtClean="0"/>
          </a:p>
          <a:p>
            <a:endParaRPr lang="en-US" altLang="zh-CN" sz="2000" dirty="0"/>
          </a:p>
          <a:p>
            <a:r>
              <a:rPr lang="en-US" altLang="zh-CN" sz="2000" dirty="0" smtClean="0"/>
              <a:t>7</a:t>
            </a:r>
            <a:r>
              <a:rPr lang="zh-CN" altLang="zh-CN" sz="2000" dirty="0" smtClean="0"/>
              <a:t>醉翁之意不在酒</a:t>
            </a:r>
            <a:r>
              <a:rPr lang="zh-CN" altLang="zh-CN" sz="2000" dirty="0"/>
              <a:t>，在乎山水之间也。——欧阳修</a:t>
            </a:r>
            <a:r>
              <a:rPr lang="zh-CN" altLang="zh-CN" sz="2000" dirty="0" smtClean="0"/>
              <a:t>《醉翁亭记》</a:t>
            </a:r>
            <a:endParaRPr lang="en-US" altLang="zh-CN" sz="2000" dirty="0" smtClean="0"/>
          </a:p>
          <a:p>
            <a:endParaRPr lang="en-US" altLang="zh-CN" sz="2000" dirty="0"/>
          </a:p>
          <a:p>
            <a:r>
              <a:rPr lang="en-US" altLang="zh-CN" sz="2000" dirty="0" smtClean="0"/>
              <a:t>8</a:t>
            </a:r>
            <a:r>
              <a:rPr lang="zh-CN" altLang="zh-CN" sz="2000" dirty="0" smtClean="0"/>
              <a:t>借问</a:t>
            </a:r>
            <a:r>
              <a:rPr lang="zh-CN" altLang="zh-CN" sz="2000" dirty="0"/>
              <a:t>酒家何处有？牧童遥指杏花村。——杜牧</a:t>
            </a:r>
            <a:r>
              <a:rPr lang="zh-CN" altLang="zh-CN" sz="2000" dirty="0" smtClean="0"/>
              <a:t>《清明》</a:t>
            </a:r>
            <a:endParaRPr lang="en-US" altLang="zh-CN" sz="2000" dirty="0" smtClean="0"/>
          </a:p>
          <a:p>
            <a:endParaRPr lang="en-US" altLang="zh-CN" sz="2000" dirty="0" smtClean="0"/>
          </a:p>
          <a:p>
            <a:r>
              <a:rPr lang="en-US" altLang="zh-CN" sz="2000" dirty="0" smtClean="0"/>
              <a:t>9</a:t>
            </a:r>
            <a:r>
              <a:rPr lang="zh-CN" altLang="zh-CN" sz="2000" dirty="0" smtClean="0"/>
              <a:t>开</a:t>
            </a:r>
            <a:r>
              <a:rPr lang="zh-CN" altLang="zh-CN" sz="2000" dirty="0"/>
              <a:t>轩面场圃，把酒话桑麻。——孟浩然《过故人庄》</a:t>
            </a:r>
            <a:endParaRPr lang="en-US" altLang="zh-CN" sz="2000" dirty="0"/>
          </a:p>
          <a:p>
            <a:endParaRPr lang="en-US" altLang="zh-CN" sz="2000" dirty="0" smtClean="0"/>
          </a:p>
          <a:p>
            <a:r>
              <a:rPr lang="en-US" altLang="zh-CN" sz="2000" dirty="0" smtClean="0"/>
              <a:t>10</a:t>
            </a:r>
            <a:r>
              <a:rPr lang="zh-CN" altLang="zh-CN" sz="2000" dirty="0" smtClean="0"/>
              <a:t>艰难</a:t>
            </a:r>
            <a:r>
              <a:rPr lang="zh-CN" altLang="zh-CN" sz="2000" dirty="0"/>
              <a:t>苦恨繁霜鬓，潦倒新停浊酒杯。——杜甫</a:t>
            </a:r>
            <a:r>
              <a:rPr lang="zh-CN" altLang="zh-CN" sz="2000" dirty="0" smtClean="0"/>
              <a:t>《登高》</a:t>
            </a:r>
            <a:endParaRPr lang="en-US" altLang="zh-CN" sz="2000" dirty="0"/>
          </a:p>
        </p:txBody>
      </p:sp>
      <p:pic>
        <p:nvPicPr>
          <p:cNvPr id="1026" name="Picture 2" descr="https://gimg2.baidu.com/image_search/src=http%3A%2F%2Fx0.ifengimg.com%2Fres%2F2019%2F92F7B008C556CBA6982CC5958B30FB14CA47AC25_size60_w1000_h710.jpeg&amp;refer=http%3A%2F%2Fx0.ifengimg.com&amp;app=2002&amp;size=f9999,10000&amp;q=a80&amp;n=0&amp;g=0n&amp;fmt=auto?sec=1653381394&amp;t=a88ccd4faf2cdd7d92eda0e6b4d6ec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3524" y="2901928"/>
            <a:ext cx="3479151" cy="247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gimg2.baidu.com/image_search/src=http%3A%2F%2Finews.gtimg.com%2Fnewsapp_match%2F0%2F10967253377%2F0.jpg&amp;refer=http%3A%2F%2Finews.gtimg.com&amp;app=2002&amp;size=f9999,10000&amp;q=a80&amp;n=0&amp;g=0n&amp;fmt=auto?sec=1653381394&amp;t=5e1160826bb126331c319e5fd678183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3524" y="566670"/>
            <a:ext cx="3499968" cy="233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8405611" y="5570110"/>
            <a:ext cx="37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庆余年</a:t>
            </a:r>
            <a:r>
              <a:rPr lang="en-US" altLang="zh-CN" dirty="0" smtClean="0"/>
              <a:t>》</a:t>
            </a:r>
            <a:r>
              <a:rPr lang="zh-CN" altLang="en-US" dirty="0" smtClean="0"/>
              <a:t>中 范闲 醉酒背诗名场面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996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095391"/>
              </p:ext>
            </p:extLst>
          </p:nvPr>
        </p:nvGraphicFramePr>
        <p:xfrm>
          <a:off x="1184655" y="838200"/>
          <a:ext cx="9157080" cy="2362200"/>
        </p:xfrm>
        <a:graphic>
          <a:graphicData uri="http://schemas.openxmlformats.org/drawingml/2006/table">
            <a:tbl>
              <a:tblPr/>
              <a:tblGrid>
                <a:gridCol w="1295400"/>
                <a:gridCol w="3048000"/>
                <a:gridCol w="1581083"/>
                <a:gridCol w="3232597"/>
              </a:tblGrid>
              <a:tr h="5905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名称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乙醇含量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%(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体积分数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名称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乙醇含量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%(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体积分数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啤酒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3%--5%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白酒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50%--70%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葡萄酒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10%--20%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工业酒精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约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黄酒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8%--15%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无水乙醇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99.5%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29"/>
          <p:cNvSpPr>
            <a:spLocks noChangeArrowheads="1"/>
          </p:cNvSpPr>
          <p:nvPr/>
        </p:nvSpPr>
        <p:spPr bwMode="auto">
          <a:xfrm>
            <a:off x="3744779" y="219758"/>
            <a:ext cx="413411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 dirty="0"/>
              <a:t>常见的各种酒中乙醇的含量</a:t>
            </a:r>
          </a:p>
        </p:txBody>
      </p:sp>
      <p:sp>
        <p:nvSpPr>
          <p:cNvPr id="9" name="Text Box 30"/>
          <p:cNvSpPr txBox="1">
            <a:spLocks noChangeArrowheads="1"/>
          </p:cNvSpPr>
          <p:nvPr/>
        </p:nvSpPr>
        <p:spPr bwMode="auto">
          <a:xfrm>
            <a:off x="1056067" y="3429000"/>
            <a:ext cx="70202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如何</a:t>
            </a:r>
            <a:r>
              <a:rPr lang="zh-CN" altLang="en-US" sz="2400" b="1" dirty="0"/>
              <a:t>检验无水乙醇中是否含有水分</a:t>
            </a:r>
            <a:r>
              <a:rPr lang="en-US" altLang="zh-CN" sz="2400" b="1" dirty="0"/>
              <a:t>?</a:t>
            </a:r>
          </a:p>
        </p:txBody>
      </p:sp>
      <p:sp>
        <p:nvSpPr>
          <p:cNvPr id="10" name="Text Box 31"/>
          <p:cNvSpPr txBox="1">
            <a:spLocks noChangeArrowheads="1"/>
          </p:cNvSpPr>
          <p:nvPr/>
        </p:nvSpPr>
        <p:spPr bwMode="auto">
          <a:xfrm>
            <a:off x="1088043" y="4108996"/>
            <a:ext cx="91440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加入白色的无水</a:t>
            </a:r>
            <a:r>
              <a:rPr lang="en-US" altLang="zh-CN" sz="2400" b="1" dirty="0">
                <a:solidFill>
                  <a:srgbClr val="FF0000"/>
                </a:solidFill>
              </a:rPr>
              <a:t>CuSO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</a:rPr>
              <a:t>，无水</a:t>
            </a:r>
            <a:r>
              <a:rPr lang="en-US" altLang="zh-CN" sz="2400" b="1" dirty="0">
                <a:solidFill>
                  <a:srgbClr val="FF0000"/>
                </a:solidFill>
              </a:rPr>
              <a:t>CuSO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</a:rPr>
              <a:t>变蓝，说明其中含有水。</a:t>
            </a:r>
          </a:p>
        </p:txBody>
      </p:sp>
      <p:sp>
        <p:nvSpPr>
          <p:cNvPr id="11" name="Text Box 30"/>
          <p:cNvSpPr txBox="1">
            <a:spLocks noChangeArrowheads="1"/>
          </p:cNvSpPr>
          <p:nvPr/>
        </p:nvSpPr>
        <p:spPr bwMode="auto">
          <a:xfrm>
            <a:off x="1006715" y="4809354"/>
            <a:ext cx="547612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如何除去工业酒精中的水</a:t>
            </a:r>
            <a:r>
              <a:rPr lang="en-US" altLang="zh-CN" sz="2400" b="1" dirty="0" smtClean="0"/>
              <a:t>?</a:t>
            </a:r>
            <a:endParaRPr lang="en-US" altLang="zh-CN" sz="2400" b="1" dirty="0"/>
          </a:p>
        </p:txBody>
      </p:sp>
      <p:sp>
        <p:nvSpPr>
          <p:cNvPr id="12" name="Text Box 31"/>
          <p:cNvSpPr txBox="1">
            <a:spLocks noChangeArrowheads="1"/>
          </p:cNvSpPr>
          <p:nvPr/>
        </p:nvSpPr>
        <p:spPr bwMode="auto">
          <a:xfrm>
            <a:off x="1056067" y="5479257"/>
            <a:ext cx="479094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 smtClean="0">
                <a:solidFill>
                  <a:srgbClr val="FF0000"/>
                </a:solidFill>
              </a:rPr>
              <a:t>加入钠或镁？加入生石灰，蒸馏？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801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4985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乙醇的物理性质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49055466"/>
                  </p:ext>
                </p:extLst>
              </p:nvPr>
            </p:nvGraphicFramePr>
            <p:xfrm>
              <a:off x="542834" y="954797"/>
              <a:ext cx="8128000" cy="402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77639"/>
                    <a:gridCol w="5850361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颜色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状态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透明液体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气味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特殊香味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挥发性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易挥发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熔点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-117.3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沸点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78.5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密度</a:t>
                          </a:r>
                          <a:r>
                            <a:rPr lang="en-US" altLang="zh-CN" sz="2400" dirty="0" smtClean="0"/>
                            <a:t>/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g</m:t>
                                  </m:r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mL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0.789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溶解性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能与水以任意比例互溶；</a:t>
                          </a:r>
                          <a:endParaRPr lang="en-US" altLang="zh-CN" sz="2400" dirty="0" smtClean="0"/>
                        </a:p>
                        <a:p>
                          <a:r>
                            <a:rPr lang="zh-CN" altLang="en-US" sz="2400" dirty="0" smtClean="0"/>
                            <a:t>能溶解多种有机物和无机物（如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Br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zh-CN" altLang="en-US" sz="2400" i="0" smtClean="0">
                                  <a:latin typeface="Cambria Math" panose="02040503050406030204" pitchFamily="18" charset="0"/>
                                </a:rPr>
                                <m:t>、</m:t>
                              </m:r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I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）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49055466"/>
                  </p:ext>
                </p:extLst>
              </p:nvPr>
            </p:nvGraphicFramePr>
            <p:xfrm>
              <a:off x="542834" y="954797"/>
              <a:ext cx="8128000" cy="402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77639"/>
                    <a:gridCol w="5850361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颜色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状态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透明液体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气味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特殊香味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挥发性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易挥发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熔点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-117.3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沸点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78.5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67" t="-616000" r="-257219" b="-20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0.789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溶解性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9063" t="-397778" r="-208" b="-1407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文本框 2"/>
          <p:cNvSpPr txBox="1"/>
          <p:nvPr/>
        </p:nvSpPr>
        <p:spPr>
          <a:xfrm>
            <a:off x="450760" y="5286623"/>
            <a:ext cx="2640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乙醇，俗称酒精。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67775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90607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 smtClean="0"/>
              <a:t>乙醇的</a:t>
            </a:r>
            <a:r>
              <a:rPr lang="zh-CN" altLang="en-US" sz="2400" dirty="0"/>
              <a:t>结构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46974" y="1236372"/>
            <a:ext cx="6065949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如何确定乙醇分子中的各种元素的存在？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746973" y="605307"/>
                <a:ext cx="40826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乙醇的分子式为：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973" y="605307"/>
                <a:ext cx="4082603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2392" t="-15789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746973" y="2792568"/>
                <a:ext cx="6065949" cy="46166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/>
                  <a:t>2</a:t>
                </a:r>
                <a:r>
                  <a:rPr lang="zh-CN" altLang="en-US" sz="2400" dirty="0" smtClean="0"/>
                  <a:t>写出</a:t>
                </a:r>
                <a:r>
                  <a:rPr lang="zh-CN" altLang="en-US" sz="2400" dirty="0"/>
                  <a:t>分子式</a:t>
                </a:r>
                <a:r>
                  <a:rPr lang="zh-CN" altLang="en-US" sz="2400" dirty="0" smtClean="0"/>
                  <a:t>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zh-CN" altLang="en-US" sz="2400" dirty="0" smtClean="0"/>
                  <a:t>的所有可能的结构？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973" y="2792568"/>
                <a:ext cx="6065949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608" t="-15789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746974" y="5738899"/>
            <a:ext cx="3335630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如何确定乙醇的结构？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1197735" y="1811125"/>
                <a:ext cx="1052203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取</a:t>
                </a:r>
                <a:r>
                  <a:rPr lang="en-US" altLang="zh-CN" sz="2000" dirty="0" smtClean="0"/>
                  <a:t>m g</a:t>
                </a:r>
                <a:r>
                  <a:rPr lang="zh-CN" altLang="en-US" sz="2000" dirty="0" smtClean="0"/>
                  <a:t>乙醇，于足量氧气中燃烧，产物依次通过无水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CaCl</m:t>
                        </m:r>
                      </m:e>
                      <m:sub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000" i="0">
                        <a:latin typeface="Cambria Math" panose="02040503050406030204" pitchFamily="18" charset="0"/>
                      </a:rPr>
                      <m:t>、</m:t>
                    </m:r>
                  </m:oMath>
                </a14:m>
                <a:r>
                  <a:rPr lang="zh-CN" altLang="en-US" sz="2000" dirty="0" smtClean="0"/>
                  <a:t>碱石灰，前者增重的质量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b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zh-CN" altLang="en-US" sz="2000" i="0">
                        <a:latin typeface="Cambria Math" panose="02040503050406030204" pitchFamily="18" charset="0"/>
                      </a:rPr>
                      <m:t>为</m:t>
                    </m:r>
                    <m:sSub>
                      <m:sSubPr>
                        <m:ctrlPr>
                          <a:rPr lang="en-US" altLang="zh-CN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000" i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000" b="0" i="0" smtClean="0">
                        <a:latin typeface="Cambria Math" panose="02040503050406030204" pitchFamily="18" charset="0"/>
                      </a:rPr>
                      <m:t>O</m:t>
                    </m:r>
                    <m:r>
                      <a:rPr lang="zh-CN" altLang="en-US" sz="2000" i="0">
                        <a:latin typeface="Cambria Math" panose="02040503050406030204" pitchFamily="18" charset="0"/>
                      </a:rPr>
                      <m:t>的</m:t>
                    </m:r>
                    <m:r>
                      <a:rPr lang="zh-CN" altLang="en-US" sz="2000" i="0" smtClean="0">
                        <a:latin typeface="Cambria Math" panose="02040503050406030204" pitchFamily="18" charset="0"/>
                      </a:rPr>
                      <m:t>质量</m:t>
                    </m:r>
                    <m:r>
                      <a:rPr lang="zh-CN" altLang="en-US" sz="2000" i="0">
                        <a:latin typeface="Cambria Math" panose="02040503050406030204" pitchFamily="18" charset="0"/>
                      </a:rPr>
                      <m:t>，</m:t>
                    </m:r>
                    <m:r>
                      <a:rPr lang="zh-CN" altLang="en-US" sz="2000" i="0" smtClean="0">
                        <a:latin typeface="Cambria Math" panose="02040503050406030204" pitchFamily="18" charset="0"/>
                      </a:rPr>
                      <m:t>后者</m:t>
                    </m:r>
                    <m:r>
                      <a:rPr lang="zh-CN" altLang="en-US" sz="2000" i="0">
                        <a:latin typeface="Cambria Math" panose="02040503050406030204" pitchFamily="18" charset="0"/>
                      </a:rPr>
                      <m:t>增重</m:t>
                    </m:r>
                    <m:r>
                      <a:rPr lang="zh-CN" altLang="en-US" sz="2000" i="0" smtClean="0">
                        <a:latin typeface="Cambria Math" panose="02040503050406030204" pitchFamily="18" charset="0"/>
                      </a:rPr>
                      <m:t>的</m:t>
                    </m:r>
                    <m:r>
                      <a:rPr lang="zh-CN" altLang="en-US" sz="2000" i="0">
                        <a:latin typeface="Cambria Math" panose="02040503050406030204" pitchFamily="18" charset="0"/>
                      </a:rPr>
                      <m:t>质量</m:t>
                    </m:r>
                    <m:sSub>
                      <m:sSub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b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000" dirty="0" smtClean="0"/>
                  <a:t>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i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000" i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000" dirty="0" smtClean="0"/>
                  <a:t>的质量。如果</a:t>
                </a:r>
                <a:r>
                  <a:rPr lang="en-US" altLang="zh-CN" sz="2000" dirty="0" smtClean="0"/>
                  <a:t>m(H)+m(C)&lt;m</a:t>
                </a:r>
                <a:r>
                  <a:rPr lang="zh-CN" altLang="en-US" sz="2000" dirty="0" smtClean="0"/>
                  <a:t>，则还含有氧元素。</a:t>
                </a:r>
                <a:endParaRPr lang="zh-CN" altLang="en-US" sz="2000" dirty="0"/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735" y="1811125"/>
                <a:ext cx="10522039" cy="707886"/>
              </a:xfrm>
              <a:prstGeom prst="rect">
                <a:avLst/>
              </a:prstGeom>
              <a:blipFill rotWithShape="0">
                <a:blip r:embed="rId4"/>
                <a:stretch>
                  <a:fillRect l="-579" t="-6897" b="-155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4"/>
          <p:cNvGrpSpPr>
            <a:grpSpLocks/>
          </p:cNvGrpSpPr>
          <p:nvPr/>
        </p:nvGrpSpPr>
        <p:grpSpPr bwMode="auto">
          <a:xfrm>
            <a:off x="1906073" y="3248754"/>
            <a:ext cx="3886200" cy="2522537"/>
            <a:chOff x="240" y="2251"/>
            <a:chExt cx="2640" cy="1589"/>
          </a:xfrm>
        </p:grpSpPr>
        <p:grpSp>
          <p:nvGrpSpPr>
            <p:cNvPr id="10" name="Group 5"/>
            <p:cNvGrpSpPr>
              <a:grpSpLocks/>
            </p:cNvGrpSpPr>
            <p:nvPr/>
          </p:nvGrpSpPr>
          <p:grpSpPr bwMode="auto">
            <a:xfrm>
              <a:off x="240" y="2251"/>
              <a:ext cx="2640" cy="1157"/>
              <a:chOff x="240" y="2251"/>
              <a:chExt cx="2640" cy="1157"/>
            </a:xfrm>
          </p:grpSpPr>
          <p:sp>
            <p:nvSpPr>
              <p:cNvPr id="12" name="Text Box 6"/>
              <p:cNvSpPr txBox="1">
                <a:spLocks noChangeArrowheads="1"/>
              </p:cNvSpPr>
              <p:nvPr/>
            </p:nvSpPr>
            <p:spPr bwMode="auto">
              <a:xfrm>
                <a:off x="240" y="2653"/>
                <a:ext cx="2640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H—C—C—</a:t>
                </a:r>
                <a:r>
                  <a:rPr kumimoji="1" lang="en-US" altLang="zh-CN" b="1" dirty="0">
                    <a:solidFill>
                      <a:srgbClr val="0066FF"/>
                    </a:solidFill>
                    <a:latin typeface="Times New Roman" panose="02020603050405020304" pitchFamily="18" charset="0"/>
                  </a:rPr>
                  <a:t>O</a:t>
                </a:r>
                <a:r>
                  <a:rPr kumimoji="1" lang="en-US" altLang="zh-CN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—H</a:t>
                </a:r>
                <a:r>
                  <a:rPr kumimoji="1" lang="en-US" altLang="zh-CN" b="1" dirty="0">
                    <a:latin typeface="Times New Roman" panose="02020603050405020304" pitchFamily="18" charset="0"/>
                  </a:rPr>
                  <a:t> </a:t>
                </a:r>
                <a:r>
                  <a:rPr kumimoji="1" lang="en-US" altLang="zh-CN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                              </a:t>
                </a:r>
                <a:endParaRPr kumimoji="1" lang="en-US" altLang="zh-CN" sz="24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" name="Text Box 7"/>
              <p:cNvSpPr txBox="1">
                <a:spLocks noChangeArrowheads="1"/>
              </p:cNvSpPr>
              <p:nvPr/>
            </p:nvSpPr>
            <p:spPr bwMode="auto">
              <a:xfrm>
                <a:off x="696" y="2251"/>
                <a:ext cx="876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H    H</a:t>
                </a:r>
              </a:p>
            </p:txBody>
          </p:sp>
          <p:sp>
            <p:nvSpPr>
              <p:cNvPr id="14" name="Text Box 8"/>
              <p:cNvSpPr txBox="1">
                <a:spLocks noChangeArrowheads="1"/>
              </p:cNvSpPr>
              <p:nvPr/>
            </p:nvSpPr>
            <p:spPr bwMode="auto">
              <a:xfrm>
                <a:off x="612" y="3043"/>
                <a:ext cx="1152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b="1">
                    <a:latin typeface="Times New Roman" panose="02020603050405020304" pitchFamily="18" charset="0"/>
                  </a:rPr>
                  <a:t> </a:t>
                </a:r>
                <a:r>
                  <a:rPr kumimoji="1" lang="en-US" altLang="zh-CN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H    H</a:t>
                </a:r>
              </a:p>
            </p:txBody>
          </p:sp>
          <p:sp>
            <p:nvSpPr>
              <p:cNvPr id="15" name="Line 9"/>
              <p:cNvSpPr>
                <a:spLocks noChangeShapeType="1"/>
              </p:cNvSpPr>
              <p:nvPr/>
            </p:nvSpPr>
            <p:spPr bwMode="auto">
              <a:xfrm>
                <a:off x="864" y="2544"/>
                <a:ext cx="0" cy="192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Line 10"/>
              <p:cNvSpPr>
                <a:spLocks noChangeShapeType="1"/>
              </p:cNvSpPr>
              <p:nvPr/>
            </p:nvSpPr>
            <p:spPr bwMode="auto">
              <a:xfrm>
                <a:off x="1296" y="2544"/>
                <a:ext cx="0" cy="192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Line 11"/>
              <p:cNvSpPr>
                <a:spLocks noChangeShapeType="1"/>
              </p:cNvSpPr>
              <p:nvPr/>
            </p:nvSpPr>
            <p:spPr bwMode="auto">
              <a:xfrm>
                <a:off x="864" y="2928"/>
                <a:ext cx="0" cy="192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Line 12"/>
              <p:cNvSpPr>
                <a:spLocks noChangeShapeType="1"/>
              </p:cNvSpPr>
              <p:nvPr/>
            </p:nvSpPr>
            <p:spPr bwMode="auto">
              <a:xfrm>
                <a:off x="1296" y="2928"/>
                <a:ext cx="0" cy="192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431" y="3475"/>
              <a:ext cx="131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 b="1">
                  <a:latin typeface="Times New Roman" panose="02020603050405020304" pitchFamily="18" charset="0"/>
                </a:rPr>
                <a:t>A</a:t>
              </a:r>
              <a:r>
                <a:rPr kumimoji="1" lang="zh-CN" altLang="en-US" b="1">
                  <a:latin typeface="Times New Roman" panose="02020603050405020304" pitchFamily="18" charset="0"/>
                </a:rPr>
                <a:t>式</a:t>
              </a:r>
            </a:p>
          </p:txBody>
        </p:sp>
      </p:grpSp>
      <p:pic>
        <p:nvPicPr>
          <p:cNvPr id="19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754" y="3275741"/>
            <a:ext cx="3552825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文本框 19"/>
          <p:cNvSpPr txBox="1"/>
          <p:nvPr/>
        </p:nvSpPr>
        <p:spPr>
          <a:xfrm>
            <a:off x="1197735" y="6265946"/>
            <a:ext cx="3477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仪器检测；</a:t>
            </a:r>
            <a:r>
              <a:rPr lang="en-US" altLang="zh-CN" sz="2400" dirty="0" smtClean="0"/>
              <a:t>2</a:t>
            </a:r>
            <a:r>
              <a:rPr lang="zh-CN" altLang="en-US" sz="2400" dirty="0" smtClean="0"/>
              <a:t>化学反应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049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 animBg="1"/>
      <p:bldP spid="7" grpId="0" animBg="1"/>
      <p:bldP spid="8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0" y="461665"/>
            <a:ext cx="186743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4.1</a:t>
            </a:r>
            <a:r>
              <a:rPr lang="zh-CN" altLang="en-US" sz="2400" dirty="0"/>
              <a:t>取代反应</a:t>
            </a: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2575775" y="459691"/>
            <a:ext cx="624625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400" dirty="0" smtClean="0">
                <a:latin typeface="+mn-ea"/>
                <a:ea typeface="+mn-ea"/>
              </a:rPr>
              <a:t>4.1.1</a:t>
            </a:r>
            <a:r>
              <a:rPr kumimoji="1" lang="zh-CN" altLang="en-US" sz="2400" dirty="0" smtClean="0">
                <a:latin typeface="+mn-ea"/>
                <a:ea typeface="+mn-ea"/>
              </a:rPr>
              <a:t>与</a:t>
            </a:r>
            <a:r>
              <a:rPr kumimoji="1" lang="zh-CN" altLang="en-US" sz="2400" dirty="0">
                <a:latin typeface="+mn-ea"/>
                <a:ea typeface="+mn-ea"/>
              </a:rPr>
              <a:t>活泼金属反应</a:t>
            </a:r>
            <a:r>
              <a:rPr kumimoji="1" lang="en-US" altLang="zh-CN" sz="2400" dirty="0">
                <a:latin typeface="+mn-ea"/>
                <a:ea typeface="+mn-ea"/>
              </a:rPr>
              <a:t>(</a:t>
            </a:r>
            <a:r>
              <a:rPr kumimoji="1" lang="zh-CN" altLang="en-US" sz="2400" dirty="0">
                <a:latin typeface="+mn-ea"/>
                <a:ea typeface="+mn-ea"/>
              </a:rPr>
              <a:t>如</a:t>
            </a:r>
            <a:r>
              <a:rPr kumimoji="1" lang="en-US" altLang="zh-CN" sz="2400" dirty="0">
                <a:latin typeface="+mn-ea"/>
                <a:ea typeface="+mn-ea"/>
              </a:rPr>
              <a:t>Na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K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Mg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Al</a:t>
            </a:r>
            <a:r>
              <a:rPr kumimoji="1" lang="zh-CN" altLang="en-US" sz="2400" dirty="0">
                <a:latin typeface="+mn-ea"/>
                <a:ea typeface="+mn-ea"/>
              </a:rPr>
              <a:t>等</a:t>
            </a:r>
            <a:r>
              <a:rPr kumimoji="1" lang="en-US" altLang="zh-CN" sz="2400" dirty="0">
                <a:latin typeface="+mn-ea"/>
                <a:ea typeface="+mn-ea"/>
              </a:rPr>
              <a:t>)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219718" y="2099256"/>
            <a:ext cx="4958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演示实验或者分组实验、实验视频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6504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807570"/>
              </p:ext>
            </p:extLst>
          </p:nvPr>
        </p:nvGraphicFramePr>
        <p:xfrm>
          <a:off x="489397" y="1144668"/>
          <a:ext cx="10676586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2540"/>
                <a:gridCol w="4144696"/>
                <a:gridCol w="5009350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rgbClr val="0070C0"/>
                          </a:solidFill>
                        </a:rPr>
                        <a:t>现象对比</a:t>
                      </a:r>
                      <a:endParaRPr lang="zh-CN" altLang="en-US" sz="2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钠与乙醇反应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钠与水反应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钠块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气体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溶液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0" y="461665"/>
            <a:ext cx="186743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4.1</a:t>
            </a:r>
            <a:r>
              <a:rPr lang="zh-CN" altLang="en-US" sz="2400" dirty="0"/>
              <a:t>取代反应</a:t>
            </a: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2575775" y="459691"/>
            <a:ext cx="624625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400" dirty="0" smtClean="0">
                <a:latin typeface="+mn-ea"/>
                <a:ea typeface="+mn-ea"/>
              </a:rPr>
              <a:t>4.1.1</a:t>
            </a:r>
            <a:r>
              <a:rPr kumimoji="1" lang="zh-CN" altLang="en-US" sz="2400" dirty="0" smtClean="0">
                <a:latin typeface="+mn-ea"/>
                <a:ea typeface="+mn-ea"/>
              </a:rPr>
              <a:t>与</a:t>
            </a:r>
            <a:r>
              <a:rPr kumimoji="1" lang="zh-CN" altLang="en-US" sz="2400" dirty="0">
                <a:latin typeface="+mn-ea"/>
                <a:ea typeface="+mn-ea"/>
              </a:rPr>
              <a:t>活泼金属反应</a:t>
            </a:r>
            <a:r>
              <a:rPr kumimoji="1" lang="en-US" altLang="zh-CN" sz="2400" dirty="0">
                <a:latin typeface="+mn-ea"/>
                <a:ea typeface="+mn-ea"/>
              </a:rPr>
              <a:t>(</a:t>
            </a:r>
            <a:r>
              <a:rPr kumimoji="1" lang="zh-CN" altLang="en-US" sz="2400" dirty="0">
                <a:latin typeface="+mn-ea"/>
                <a:ea typeface="+mn-ea"/>
              </a:rPr>
              <a:t>如</a:t>
            </a:r>
            <a:r>
              <a:rPr kumimoji="1" lang="en-US" altLang="zh-CN" sz="2400" dirty="0">
                <a:latin typeface="+mn-ea"/>
                <a:ea typeface="+mn-ea"/>
              </a:rPr>
              <a:t>Na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K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Mg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Al</a:t>
            </a:r>
            <a:r>
              <a:rPr kumimoji="1" lang="zh-CN" altLang="en-US" sz="2400" dirty="0">
                <a:latin typeface="+mn-ea"/>
                <a:ea typeface="+mn-ea"/>
              </a:rPr>
              <a:t>等</a:t>
            </a:r>
            <a:r>
              <a:rPr kumimoji="1" lang="en-US" altLang="zh-CN" sz="2400" dirty="0">
                <a:latin typeface="+mn-ea"/>
                <a:ea typeface="+mn-ea"/>
              </a:rPr>
              <a:t>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70467" y="1604359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先沉，后浮</a:t>
            </a:r>
            <a:endParaRPr lang="zh-CN" altLang="en-US" sz="2400" dirty="0"/>
          </a:p>
        </p:txBody>
      </p:sp>
      <p:sp>
        <p:nvSpPr>
          <p:cNvPr id="8" name="文本框 7"/>
          <p:cNvSpPr txBox="1"/>
          <p:nvPr/>
        </p:nvSpPr>
        <p:spPr>
          <a:xfrm>
            <a:off x="6130344" y="1604359"/>
            <a:ext cx="46750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浮于水面上，熔化成小球，在水面上四处游动，发出嘶嘶的响声</a:t>
            </a:r>
            <a:endParaRPr lang="zh-CN" altLang="en-US" sz="2400" dirty="0"/>
          </a:p>
        </p:txBody>
      </p:sp>
      <p:sp>
        <p:nvSpPr>
          <p:cNvPr id="9" name="文本框 8"/>
          <p:cNvSpPr txBox="1"/>
          <p:nvPr/>
        </p:nvSpPr>
        <p:spPr>
          <a:xfrm>
            <a:off x="1970466" y="2387215"/>
            <a:ext cx="41598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产生气泡速率较快；</a:t>
            </a:r>
            <a:endParaRPr lang="en-US" altLang="zh-CN" sz="2400" dirty="0" smtClean="0"/>
          </a:p>
          <a:p>
            <a:r>
              <a:rPr lang="zh-CN" altLang="en-US" sz="2400" dirty="0"/>
              <a:t>点燃</a:t>
            </a:r>
            <a:r>
              <a:rPr lang="zh-CN" altLang="en-US" sz="2400" dirty="0" smtClean="0"/>
              <a:t>后有水雾，石灰水变浑浊</a:t>
            </a:r>
            <a:endParaRPr lang="zh-CN" altLang="en-US" sz="2400" dirty="0"/>
          </a:p>
        </p:txBody>
      </p:sp>
      <p:sp>
        <p:nvSpPr>
          <p:cNvPr id="10" name="文本框 9"/>
          <p:cNvSpPr txBox="1"/>
          <p:nvPr/>
        </p:nvSpPr>
        <p:spPr>
          <a:xfrm>
            <a:off x="6143223" y="2421752"/>
            <a:ext cx="3747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产生气体速非常快</a:t>
            </a:r>
            <a:endParaRPr lang="en-US" altLang="zh-CN" sz="2400" dirty="0" smtClean="0"/>
          </a:p>
          <a:p>
            <a:r>
              <a:rPr lang="zh-CN" altLang="en-US" sz="2400" dirty="0"/>
              <a:t>点燃</a:t>
            </a:r>
            <a:r>
              <a:rPr lang="zh-CN" altLang="en-US" sz="2400" dirty="0" smtClean="0"/>
              <a:t>后，有清脆的爆鸣声</a:t>
            </a:r>
            <a:endParaRPr lang="zh-CN" altLang="en-US" sz="2400" dirty="0"/>
          </a:p>
        </p:txBody>
      </p:sp>
      <p:sp>
        <p:nvSpPr>
          <p:cNvPr id="11" name="文本框 10"/>
          <p:cNvSpPr txBox="1"/>
          <p:nvPr/>
        </p:nvSpPr>
        <p:spPr>
          <a:xfrm>
            <a:off x="1970466" y="3308570"/>
            <a:ext cx="2859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滴入酚酞后变红</a:t>
            </a:r>
            <a:endParaRPr lang="zh-CN" altLang="en-US" sz="2400" dirty="0"/>
          </a:p>
        </p:txBody>
      </p:sp>
      <p:sp>
        <p:nvSpPr>
          <p:cNvPr id="12" name="文本框 11"/>
          <p:cNvSpPr txBox="1"/>
          <p:nvPr/>
        </p:nvSpPr>
        <p:spPr>
          <a:xfrm>
            <a:off x="6143223" y="3296715"/>
            <a:ext cx="2859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滴入酚酞后变红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489397" y="4338252"/>
            <a:ext cx="10908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乙醇与水，结构有相似的地方。甲烷、乙烷的烷基不能和金属钠反应产生氢气。</a:t>
            </a:r>
            <a:endParaRPr lang="en-US" altLang="zh-CN" sz="2400" dirty="0" smtClean="0"/>
          </a:p>
          <a:p>
            <a:r>
              <a:rPr lang="zh-CN" altLang="en-US" sz="2400" dirty="0" smtClean="0"/>
              <a:t>含有羟基（</a:t>
            </a:r>
            <a:r>
              <a:rPr lang="en-US" altLang="zh-CN" sz="2400" dirty="0" smtClean="0"/>
              <a:t>-OH</a:t>
            </a:r>
            <a:r>
              <a:rPr lang="zh-CN" altLang="en-US" sz="2400" dirty="0" smtClean="0"/>
              <a:t>），初步确定乙醇的结构为：</a:t>
            </a:r>
            <a:endParaRPr lang="zh-CN" altLang="en-US" sz="2400" dirty="0"/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12" y="4753750"/>
            <a:ext cx="1694552" cy="524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文本框 27"/>
          <p:cNvSpPr txBox="1"/>
          <p:nvPr/>
        </p:nvSpPr>
        <p:spPr>
          <a:xfrm>
            <a:off x="489397" y="5119565"/>
            <a:ext cx="708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模仿钠和水的反应，书写乙醇和水的反应方程式：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文本框 28"/>
              <p:cNvSpPr txBox="1"/>
              <p:nvPr/>
            </p:nvSpPr>
            <p:spPr>
              <a:xfrm>
                <a:off x="782390" y="5512368"/>
                <a:ext cx="420495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Na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NaOH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9" name="文本框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390" y="5512368"/>
                <a:ext cx="4204953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437881" y="5855487"/>
                <a:ext cx="67227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Na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OH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→2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ONa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881" y="5855487"/>
                <a:ext cx="6722771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文本框 16"/>
          <p:cNvSpPr txBox="1"/>
          <p:nvPr/>
        </p:nvSpPr>
        <p:spPr>
          <a:xfrm>
            <a:off x="4307982" y="6222077"/>
            <a:ext cx="1043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乙醇钠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244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  <p:bldP spid="12" grpId="0"/>
      <p:bldP spid="5" grpId="0"/>
      <p:bldP spid="28" grpId="0"/>
      <p:bldP spid="29" grpId="0"/>
      <p:bldP spid="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722424" y="1824632"/>
            <a:ext cx="19764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400" b="1" dirty="0">
                <a:latin typeface="Times New Roman" panose="02020603050405020304" pitchFamily="18" charset="0"/>
              </a:rPr>
              <a:t>结构式：</a:t>
            </a:r>
          </a:p>
        </p:txBody>
      </p:sp>
      <p:grpSp>
        <p:nvGrpSpPr>
          <p:cNvPr id="19" name="Group 5"/>
          <p:cNvGrpSpPr>
            <a:grpSpLocks/>
          </p:cNvGrpSpPr>
          <p:nvPr/>
        </p:nvGrpSpPr>
        <p:grpSpPr bwMode="auto">
          <a:xfrm>
            <a:off x="2136064" y="1201248"/>
            <a:ext cx="2665874" cy="1698624"/>
            <a:chOff x="387" y="2279"/>
            <a:chExt cx="1811" cy="1070"/>
          </a:xfrm>
        </p:grpSpPr>
        <p:sp>
          <p:nvSpPr>
            <p:cNvPr id="23" name="Text Box 6"/>
            <p:cNvSpPr txBox="1">
              <a:spLocks noChangeArrowheads="1"/>
            </p:cNvSpPr>
            <p:nvPr/>
          </p:nvSpPr>
          <p:spPr bwMode="auto">
            <a:xfrm>
              <a:off x="387" y="2696"/>
              <a:ext cx="1811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H—C—C—</a:t>
              </a:r>
              <a:r>
                <a:rPr kumimoji="1" lang="en-US" altLang="zh-CN" sz="2400" b="1" dirty="0">
                  <a:solidFill>
                    <a:srgbClr val="0066FF"/>
                  </a:solidFill>
                  <a:latin typeface="Times New Roman" panose="02020603050405020304" pitchFamily="18" charset="0"/>
                </a:rPr>
                <a:t>O</a:t>
              </a:r>
              <a:r>
                <a:rPr kumimoji="1"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—H</a:t>
              </a:r>
              <a:r>
                <a:rPr kumimoji="1" lang="en-US" altLang="zh-CN" sz="2400" b="1" dirty="0"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                    </a:t>
              </a:r>
              <a:endParaRPr kumimoji="1" lang="en-US" altLang="zh-CN" sz="24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4" name="Text Box 7"/>
            <p:cNvSpPr txBox="1">
              <a:spLocks noChangeArrowheads="1"/>
            </p:cNvSpPr>
            <p:nvPr/>
          </p:nvSpPr>
          <p:spPr bwMode="auto">
            <a:xfrm>
              <a:off x="672" y="2279"/>
              <a:ext cx="8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H    </a:t>
              </a:r>
              <a:r>
                <a:rPr kumimoji="1" lang="en-US" altLang="zh-CN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2400" b="1" dirty="0" err="1" smtClean="0">
                  <a:solidFill>
                    <a:srgbClr val="FF0000"/>
                  </a:solidFill>
                  <a:latin typeface="Times New Roman" panose="02020603050405020304" pitchFamily="18" charset="0"/>
                </a:rPr>
                <a:t>H</a:t>
              </a:r>
              <a:endPara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5" name="Text Box 8"/>
            <p:cNvSpPr txBox="1">
              <a:spLocks noChangeArrowheads="1"/>
            </p:cNvSpPr>
            <p:nvPr/>
          </p:nvSpPr>
          <p:spPr bwMode="auto">
            <a:xfrm>
              <a:off x="648" y="3058"/>
              <a:ext cx="115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dirty="0"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H    </a:t>
              </a:r>
              <a:r>
                <a:rPr kumimoji="1" lang="en-US" altLang="zh-CN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2400" b="1" dirty="0" err="1" smtClean="0">
                  <a:solidFill>
                    <a:srgbClr val="FF0000"/>
                  </a:solidFill>
                  <a:latin typeface="Times New Roman" panose="02020603050405020304" pitchFamily="18" charset="0"/>
                </a:rPr>
                <a:t>H</a:t>
              </a:r>
              <a:endPara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6" name="Line 9"/>
            <p:cNvSpPr>
              <a:spLocks noChangeShapeType="1"/>
            </p:cNvSpPr>
            <p:nvPr/>
          </p:nvSpPr>
          <p:spPr bwMode="auto">
            <a:xfrm>
              <a:off x="864" y="2544"/>
              <a:ext cx="0" cy="1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0" name="Line 10"/>
            <p:cNvSpPr>
              <a:spLocks noChangeShapeType="1"/>
            </p:cNvSpPr>
            <p:nvPr/>
          </p:nvSpPr>
          <p:spPr bwMode="auto">
            <a:xfrm>
              <a:off x="1247" y="2544"/>
              <a:ext cx="0" cy="1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1" name="Line 11"/>
            <p:cNvSpPr>
              <a:spLocks noChangeShapeType="1"/>
            </p:cNvSpPr>
            <p:nvPr/>
          </p:nvSpPr>
          <p:spPr bwMode="auto">
            <a:xfrm>
              <a:off x="864" y="2928"/>
              <a:ext cx="0" cy="1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2" name="Line 12"/>
            <p:cNvSpPr>
              <a:spLocks noChangeShapeType="1"/>
            </p:cNvSpPr>
            <p:nvPr/>
          </p:nvSpPr>
          <p:spPr bwMode="auto">
            <a:xfrm>
              <a:off x="1247" y="2928"/>
              <a:ext cx="0" cy="1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5577562" y="1463001"/>
            <a:ext cx="23098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400" b="1" dirty="0">
                <a:latin typeface="Times New Roman" panose="02020603050405020304" pitchFamily="18" charset="0"/>
              </a:rPr>
              <a:t>结构简式：</a:t>
            </a: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7368392" y="1372508"/>
            <a:ext cx="26685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400" b="1" dirty="0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 dirty="0"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OH</a:t>
            </a:r>
            <a:endParaRPr kumimoji="1" lang="zh-CN" altLang="en-US" sz="2400" b="1" dirty="0">
              <a:latin typeface="Times New Roman" panose="02020603050405020304" pitchFamily="18" charset="0"/>
            </a:endParaRPr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481" y="2064370"/>
            <a:ext cx="1976514" cy="612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722424" y="3144471"/>
            <a:ext cx="23098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400" b="1">
                <a:latin typeface="Times New Roman" panose="02020603050405020304" pitchFamily="18" charset="0"/>
              </a:rPr>
              <a:t>球棍模型：</a:t>
            </a: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5698901" y="3019809"/>
            <a:ext cx="23098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400" b="1" dirty="0" smtClean="0">
                <a:latin typeface="Times New Roman" panose="02020603050405020304" pitchFamily="18" charset="0"/>
              </a:rPr>
              <a:t>空间填充模型（比例模型）：</a:t>
            </a:r>
            <a:endParaRPr kumimoji="1" lang="zh-CN" altLang="en-US" sz="2400" b="1" dirty="0">
              <a:latin typeface="Times New Roman" panose="02020603050405020304" pitchFamily="18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11" y="3606136"/>
            <a:ext cx="4468679" cy="32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086" y="3807531"/>
            <a:ext cx="3791493" cy="3014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文本框 40"/>
          <p:cNvSpPr txBox="1"/>
          <p:nvPr/>
        </p:nvSpPr>
        <p:spPr>
          <a:xfrm>
            <a:off x="0" y="0"/>
            <a:ext cx="190607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 smtClean="0"/>
              <a:t>乙醇的</a:t>
            </a:r>
            <a:r>
              <a:rPr lang="zh-CN" altLang="en-US" sz="2400" dirty="0"/>
              <a:t>结构</a:t>
            </a:r>
          </a:p>
        </p:txBody>
      </p:sp>
    </p:spTree>
    <p:extLst>
      <p:ext uri="{BB962C8B-B14F-4D97-AF65-F5344CB8AC3E}">
        <p14:creationId xmlns:p14="http://schemas.microsoft.com/office/powerpoint/2010/main" val="290181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0" y="461665"/>
            <a:ext cx="186743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4.1</a:t>
            </a:r>
            <a:r>
              <a:rPr lang="zh-CN" altLang="en-US" sz="2400" dirty="0"/>
              <a:t>取代反应</a:t>
            </a: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2575775" y="459691"/>
            <a:ext cx="624625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400" dirty="0" smtClean="0">
                <a:latin typeface="+mn-ea"/>
                <a:ea typeface="+mn-ea"/>
              </a:rPr>
              <a:t>4.1.1</a:t>
            </a:r>
            <a:r>
              <a:rPr kumimoji="1" lang="zh-CN" altLang="en-US" sz="2400" dirty="0" smtClean="0">
                <a:latin typeface="+mn-ea"/>
                <a:ea typeface="+mn-ea"/>
              </a:rPr>
              <a:t>与</a:t>
            </a:r>
            <a:r>
              <a:rPr kumimoji="1" lang="zh-CN" altLang="en-US" sz="2400" dirty="0">
                <a:latin typeface="+mn-ea"/>
                <a:ea typeface="+mn-ea"/>
              </a:rPr>
              <a:t>活泼金属反应</a:t>
            </a:r>
            <a:r>
              <a:rPr kumimoji="1" lang="en-US" altLang="zh-CN" sz="2400" dirty="0">
                <a:latin typeface="+mn-ea"/>
                <a:ea typeface="+mn-ea"/>
              </a:rPr>
              <a:t>(</a:t>
            </a:r>
            <a:r>
              <a:rPr kumimoji="1" lang="zh-CN" altLang="en-US" sz="2400" dirty="0">
                <a:latin typeface="+mn-ea"/>
                <a:ea typeface="+mn-ea"/>
              </a:rPr>
              <a:t>如</a:t>
            </a:r>
            <a:r>
              <a:rPr kumimoji="1" lang="en-US" altLang="zh-CN" sz="2400" dirty="0">
                <a:latin typeface="+mn-ea"/>
                <a:ea typeface="+mn-ea"/>
              </a:rPr>
              <a:t>Na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K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Mg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Al</a:t>
            </a:r>
            <a:r>
              <a:rPr kumimoji="1" lang="zh-CN" altLang="en-US" sz="2400" dirty="0">
                <a:latin typeface="+mn-ea"/>
                <a:ea typeface="+mn-ea"/>
              </a:rPr>
              <a:t>等</a:t>
            </a:r>
            <a:r>
              <a:rPr kumimoji="1" lang="en-US" altLang="zh-CN" sz="2400" dirty="0">
                <a:latin typeface="+mn-ea"/>
                <a:ea typeface="+mn-ea"/>
              </a:rPr>
              <a:t>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2337515" y="1278259"/>
                <a:ext cx="67227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Na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OH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→2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ONa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515" y="1278259"/>
                <a:ext cx="6722771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1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49" y="2301614"/>
            <a:ext cx="3532576" cy="2290079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42" y="1963555"/>
            <a:ext cx="4054049" cy="2628138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7" name="文本框 6"/>
          <p:cNvSpPr txBox="1"/>
          <p:nvPr/>
        </p:nvSpPr>
        <p:spPr>
          <a:xfrm>
            <a:off x="6117465" y="1778889"/>
            <a:ext cx="1043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乙醇钠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4752302" y="2301614"/>
            <a:ext cx="5370492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该反应断裂的是什么键？</a:t>
            </a:r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同样含有羟基，为什么反应现象不同？谁更活泼？说明什么道理？</a:t>
            </a:r>
            <a:endParaRPr lang="zh-CN" altLang="en-US" sz="2400" dirty="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555" y="5122893"/>
            <a:ext cx="1838960" cy="787804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4752302" y="3863727"/>
            <a:ext cx="5370492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羟基中的</a:t>
            </a:r>
            <a:r>
              <a:rPr lang="en-US" altLang="zh-CN" sz="2400" dirty="0" smtClean="0"/>
              <a:t>H-O</a:t>
            </a:r>
            <a:r>
              <a:rPr lang="zh-CN" altLang="en-US" sz="2400" dirty="0" smtClean="0"/>
              <a:t>键，</a:t>
            </a:r>
            <a:r>
              <a:rPr lang="en-US" altLang="zh-CN" sz="2400" dirty="0" smtClean="0"/>
              <a:t>5</a:t>
            </a:r>
            <a:r>
              <a:rPr lang="zh-CN" altLang="en-US" sz="2400" dirty="0" smtClean="0"/>
              <a:t>号键；</a:t>
            </a:r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羟基的活泼性，与其所连基团有关。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148144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0" y="461665"/>
            <a:ext cx="186743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4.1</a:t>
            </a:r>
            <a:r>
              <a:rPr lang="zh-CN" altLang="en-US" sz="2400" dirty="0"/>
              <a:t>取代反应</a:t>
            </a: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2575775" y="459691"/>
            <a:ext cx="624625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400" dirty="0" smtClean="0">
                <a:latin typeface="+mn-ea"/>
                <a:ea typeface="+mn-ea"/>
              </a:rPr>
              <a:t>4.1.1</a:t>
            </a:r>
            <a:r>
              <a:rPr kumimoji="1" lang="zh-CN" altLang="en-US" sz="2400" dirty="0" smtClean="0">
                <a:latin typeface="+mn-ea"/>
                <a:ea typeface="+mn-ea"/>
              </a:rPr>
              <a:t>与</a:t>
            </a:r>
            <a:r>
              <a:rPr kumimoji="1" lang="zh-CN" altLang="en-US" sz="2400" dirty="0">
                <a:latin typeface="+mn-ea"/>
                <a:ea typeface="+mn-ea"/>
              </a:rPr>
              <a:t>活泼金属反应</a:t>
            </a:r>
            <a:r>
              <a:rPr kumimoji="1" lang="en-US" altLang="zh-CN" sz="2400" dirty="0">
                <a:latin typeface="+mn-ea"/>
                <a:ea typeface="+mn-ea"/>
              </a:rPr>
              <a:t>(</a:t>
            </a:r>
            <a:r>
              <a:rPr kumimoji="1" lang="zh-CN" altLang="en-US" sz="2400" dirty="0">
                <a:latin typeface="+mn-ea"/>
                <a:ea typeface="+mn-ea"/>
              </a:rPr>
              <a:t>如</a:t>
            </a:r>
            <a:r>
              <a:rPr kumimoji="1" lang="en-US" altLang="zh-CN" sz="2400" dirty="0">
                <a:latin typeface="+mn-ea"/>
                <a:ea typeface="+mn-ea"/>
              </a:rPr>
              <a:t>Na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K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Mg</a:t>
            </a:r>
            <a:r>
              <a:rPr kumimoji="1" lang="zh-CN" altLang="en-US" sz="2400" dirty="0">
                <a:latin typeface="+mn-ea"/>
                <a:ea typeface="+mn-ea"/>
              </a:rPr>
              <a:t>、</a:t>
            </a:r>
            <a:r>
              <a:rPr kumimoji="1" lang="en-US" altLang="zh-CN" sz="2400" dirty="0">
                <a:latin typeface="+mn-ea"/>
                <a:ea typeface="+mn-ea"/>
              </a:rPr>
              <a:t>Al</a:t>
            </a:r>
            <a:r>
              <a:rPr kumimoji="1" lang="zh-CN" altLang="en-US" sz="2400" dirty="0">
                <a:latin typeface="+mn-ea"/>
                <a:ea typeface="+mn-ea"/>
              </a:rPr>
              <a:t>等</a:t>
            </a:r>
            <a:r>
              <a:rPr kumimoji="1" lang="en-US" altLang="zh-CN" sz="2400" dirty="0">
                <a:latin typeface="+mn-ea"/>
                <a:ea typeface="+mn-ea"/>
              </a:rPr>
              <a:t>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2337515" y="1278259"/>
                <a:ext cx="67227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Na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OH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→2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ONa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↑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515" y="1278259"/>
                <a:ext cx="6722771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1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49" y="2301614"/>
            <a:ext cx="2707543" cy="175523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117465" y="1778889"/>
            <a:ext cx="1043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乙醇钠</a:t>
            </a:r>
            <a:endParaRPr lang="zh-CN" altLang="en-US" dirty="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359" y="4244326"/>
            <a:ext cx="1195016" cy="511941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4861771" y="2618014"/>
            <a:ext cx="3308919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n(-OH):n(Na):n(H</a:t>
            </a:r>
            <a:r>
              <a:rPr lang="en-US" altLang="zh-CN" sz="2400" baseline="-25000" dirty="0" smtClean="0"/>
              <a:t>2</a:t>
            </a:r>
            <a:r>
              <a:rPr lang="en-US" altLang="zh-CN" sz="2400" dirty="0" smtClean="0"/>
              <a:t>)=2:2:1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98890943"/>
                  </p:ext>
                </p:extLst>
              </p:nvPr>
            </p:nvGraphicFramePr>
            <p:xfrm>
              <a:off x="2718875" y="3623152"/>
              <a:ext cx="9063148" cy="29260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709831"/>
                    <a:gridCol w="2137893"/>
                    <a:gridCol w="1609859"/>
                    <a:gridCol w="1605565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n(</a:t>
                          </a:r>
                          <a:r>
                            <a:rPr lang="zh-CN" altLang="en-US" sz="2400" dirty="0" smtClean="0"/>
                            <a:t>分子）</a:t>
                          </a:r>
                          <a:r>
                            <a:rPr lang="en-US" altLang="zh-CN" sz="2400" dirty="0" smtClean="0"/>
                            <a:t>=1mol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n(-OH)/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n(Na)/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n(H</a:t>
                          </a:r>
                          <a:r>
                            <a:rPr lang="en-US" altLang="zh-CN" sz="2400" baseline="-25000" dirty="0" smtClean="0"/>
                            <a:t>2</a:t>
                          </a:r>
                          <a:r>
                            <a:rPr lang="en-US" altLang="zh-CN" sz="2400" dirty="0" smtClean="0"/>
                            <a:t>)/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98890943"/>
                  </p:ext>
                </p:extLst>
              </p:nvPr>
            </p:nvGraphicFramePr>
            <p:xfrm>
              <a:off x="2718875" y="3623152"/>
              <a:ext cx="9063148" cy="29260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709831"/>
                    <a:gridCol w="2137893"/>
                    <a:gridCol w="1609859"/>
                    <a:gridCol w="1605565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n(</a:t>
                          </a:r>
                          <a:r>
                            <a:rPr lang="zh-CN" altLang="en-US" sz="2400" dirty="0" smtClean="0"/>
                            <a:t>分子）</a:t>
                          </a:r>
                          <a:r>
                            <a:rPr lang="en-US" altLang="zh-CN" sz="2400" dirty="0" smtClean="0"/>
                            <a:t>=1mol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n(-OH)/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n(Na)/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n(H</a:t>
                          </a:r>
                          <a:r>
                            <a:rPr lang="en-US" altLang="zh-CN" sz="2400" baseline="-25000" dirty="0" smtClean="0"/>
                            <a:t>2</a:t>
                          </a:r>
                          <a:r>
                            <a:rPr lang="en-US" altLang="zh-CN" sz="2400" dirty="0" smtClean="0"/>
                            <a:t>)/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328" t="-116000" r="-144499" b="-44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1188720">
                    <a:tc>
                      <a:txBody>
                        <a:bodyPr/>
                        <a:lstStyle/>
                        <a:p>
                          <a:endParaRPr lang="en-US" altLang="zh-CN" sz="2400" dirty="0" smtClean="0"/>
                        </a:p>
                        <a:p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9083" y="4624020"/>
            <a:ext cx="2368406" cy="6528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39083" y="5394909"/>
            <a:ext cx="2535832" cy="103629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639059" y="4042219"/>
            <a:ext cx="476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8583768" y="4056845"/>
            <a:ext cx="476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  <p:sp>
        <p:nvSpPr>
          <p:cNvPr id="20" name="文本框 19"/>
          <p:cNvSpPr txBox="1"/>
          <p:nvPr/>
        </p:nvSpPr>
        <p:spPr>
          <a:xfrm>
            <a:off x="10254802" y="4061657"/>
            <a:ext cx="691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0.5</a:t>
            </a:r>
            <a:endParaRPr lang="zh-CN" altLang="en-US" sz="2400" dirty="0"/>
          </a:p>
        </p:txBody>
      </p:sp>
      <p:sp>
        <p:nvSpPr>
          <p:cNvPr id="25" name="文本框 24"/>
          <p:cNvSpPr txBox="1"/>
          <p:nvPr/>
        </p:nvSpPr>
        <p:spPr>
          <a:xfrm>
            <a:off x="6639059" y="4624020"/>
            <a:ext cx="476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endParaRPr lang="zh-CN" altLang="en-US" sz="2400" dirty="0"/>
          </a:p>
        </p:txBody>
      </p:sp>
      <p:sp>
        <p:nvSpPr>
          <p:cNvPr id="26" name="文本框 25"/>
          <p:cNvSpPr txBox="1"/>
          <p:nvPr/>
        </p:nvSpPr>
        <p:spPr>
          <a:xfrm>
            <a:off x="8583768" y="4600318"/>
            <a:ext cx="476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endParaRPr lang="zh-CN" altLang="en-US" sz="2400" dirty="0"/>
          </a:p>
        </p:txBody>
      </p:sp>
      <p:sp>
        <p:nvSpPr>
          <p:cNvPr id="27" name="文本框 26"/>
          <p:cNvSpPr txBox="1"/>
          <p:nvPr/>
        </p:nvSpPr>
        <p:spPr>
          <a:xfrm>
            <a:off x="10362113" y="4600317"/>
            <a:ext cx="476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  <p:sp>
        <p:nvSpPr>
          <p:cNvPr id="28" name="文本框 27"/>
          <p:cNvSpPr txBox="1"/>
          <p:nvPr/>
        </p:nvSpPr>
        <p:spPr>
          <a:xfrm>
            <a:off x="6639059" y="5451390"/>
            <a:ext cx="476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endParaRPr lang="zh-CN" altLang="en-US" sz="2400" dirty="0"/>
          </a:p>
        </p:txBody>
      </p:sp>
      <p:sp>
        <p:nvSpPr>
          <p:cNvPr id="29" name="文本框 28"/>
          <p:cNvSpPr txBox="1"/>
          <p:nvPr/>
        </p:nvSpPr>
        <p:spPr>
          <a:xfrm>
            <a:off x="8590209" y="5451389"/>
            <a:ext cx="476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endParaRPr lang="zh-CN" altLang="en-US" sz="2400" dirty="0"/>
          </a:p>
        </p:txBody>
      </p:sp>
      <p:sp>
        <p:nvSpPr>
          <p:cNvPr id="30" name="文本框 29"/>
          <p:cNvSpPr txBox="1"/>
          <p:nvPr/>
        </p:nvSpPr>
        <p:spPr>
          <a:xfrm>
            <a:off x="10303099" y="5451389"/>
            <a:ext cx="642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1.5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36607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8" grpId="0"/>
      <p:bldP spid="19" grpId="0"/>
      <p:bldP spid="20" grpId="0"/>
      <p:bldP spid="25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186743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氧化反应</a:t>
            </a:r>
            <a:endParaRPr lang="zh-CN" altLang="en-US" sz="2400" dirty="0"/>
          </a:p>
        </p:txBody>
      </p:sp>
      <p:grpSp>
        <p:nvGrpSpPr>
          <p:cNvPr id="7" name="Group 4"/>
          <p:cNvGrpSpPr>
            <a:grpSpLocks/>
          </p:cNvGrpSpPr>
          <p:nvPr/>
        </p:nvGrpSpPr>
        <p:grpSpPr bwMode="auto">
          <a:xfrm>
            <a:off x="1839262" y="1473910"/>
            <a:ext cx="7315200" cy="671513"/>
            <a:chOff x="240" y="3600"/>
            <a:chExt cx="4608" cy="423"/>
          </a:xfrm>
        </p:grpSpPr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240" y="3696"/>
              <a:ext cx="460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 dirty="0"/>
                <a:t>C</a:t>
              </a:r>
              <a:r>
                <a:rPr lang="en-US" altLang="zh-CN" sz="2800" b="1" baseline="-25000" dirty="0"/>
                <a:t>2</a:t>
              </a:r>
              <a:r>
                <a:rPr lang="en-US" altLang="zh-CN" sz="2800" b="1" dirty="0"/>
                <a:t>H</a:t>
              </a:r>
              <a:r>
                <a:rPr lang="en-US" altLang="zh-CN" sz="2800" b="1" baseline="-25000" dirty="0"/>
                <a:t>5</a:t>
              </a:r>
              <a:r>
                <a:rPr lang="en-US" altLang="zh-CN" sz="2800" b="1" dirty="0"/>
                <a:t>OH + 3 O</a:t>
              </a:r>
              <a:r>
                <a:rPr lang="en-US" altLang="zh-CN" sz="2800" b="1" baseline="-25000" dirty="0"/>
                <a:t>2</a:t>
              </a:r>
              <a:r>
                <a:rPr lang="en-US" altLang="zh-CN" sz="2800" b="1" dirty="0"/>
                <a:t>                 2CO</a:t>
              </a:r>
              <a:r>
                <a:rPr lang="en-US" altLang="zh-CN" sz="2800" b="1" baseline="-25000" dirty="0"/>
                <a:t>2</a:t>
              </a:r>
              <a:r>
                <a:rPr lang="en-US" altLang="zh-CN" sz="2800" b="1" dirty="0"/>
                <a:t> +  3H</a:t>
              </a:r>
              <a:r>
                <a:rPr lang="en-US" altLang="zh-CN" sz="2800" b="1" baseline="-25000" dirty="0"/>
                <a:t>2</a:t>
              </a:r>
              <a:r>
                <a:rPr lang="en-US" altLang="zh-CN" sz="2800" b="1" dirty="0"/>
                <a:t>O</a:t>
              </a:r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auto">
            <a:xfrm>
              <a:off x="1968" y="3888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2064" y="3600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400" b="1" dirty="0"/>
                <a:t>点燃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文本框 12"/>
              <p:cNvSpPr txBox="1"/>
              <p:nvPr/>
            </p:nvSpPr>
            <p:spPr>
              <a:xfrm>
                <a:off x="1730028" y="2486603"/>
                <a:ext cx="4967020" cy="495649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烃的含氧衍生物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x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y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z</m:t>
                        </m:r>
                      </m:sub>
                    </m:sSub>
                  </m:oMath>
                </a14:m>
                <a:r>
                  <a:rPr lang="zh-CN" altLang="en-US" sz="2400" dirty="0" smtClean="0"/>
                  <a:t>的燃烧通式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3" name="文本框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0028" y="2486603"/>
                <a:ext cx="4967020" cy="495649"/>
              </a:xfrm>
              <a:prstGeom prst="rect">
                <a:avLst/>
              </a:prstGeom>
              <a:blipFill rotWithShape="0">
                <a:blip r:embed="rId2"/>
                <a:stretch>
                  <a:fillRect l="-1963" t="-13580" b="-172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1598857" y="3532832"/>
                <a:ext cx="6053542" cy="722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z</m:t>
                          </m:r>
                        </m:sub>
                      </m:sSub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y</m:t>
                              </m:r>
                            </m:num>
                            <m:den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z</m:t>
                              </m:r>
                            </m:num>
                            <m:den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xCO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y</m:t>
                          </m:r>
                        </m:num>
                        <m:den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8857" y="3532832"/>
                <a:ext cx="6053542" cy="72231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矩形 14"/>
          <p:cNvSpPr/>
          <p:nvPr/>
        </p:nvSpPr>
        <p:spPr>
          <a:xfrm>
            <a:off x="7652399" y="2180429"/>
            <a:ext cx="43685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</a:rPr>
              <a:t>优质燃料（清洁，可再生，放出热量多）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0" y="923330"/>
            <a:ext cx="186743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4.2.1</a:t>
            </a:r>
            <a:r>
              <a:rPr lang="zh-CN" altLang="en-US" sz="2400" dirty="0"/>
              <a:t>氧气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931263" y="3524657"/>
            <a:ext cx="67399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1800" b="1" dirty="0"/>
              <a:t>点燃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504280" y="4697598"/>
            <a:ext cx="9468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烃的衍生物</a:t>
            </a:r>
            <a:r>
              <a:rPr lang="zh-CN" altLang="en-US" sz="2400" dirty="0" smtClean="0"/>
              <a:t>：烃分子中的氢原子被其它原子或原子团取代的产物。</a:t>
            </a:r>
            <a:endParaRPr lang="en-US" altLang="zh-CN" sz="2400" dirty="0" smtClean="0"/>
          </a:p>
          <a:p>
            <a:r>
              <a:rPr lang="zh-CN" altLang="en-US" sz="2400" dirty="0">
                <a:solidFill>
                  <a:srgbClr val="FF0000"/>
                </a:solidFill>
              </a:rPr>
              <a:t>烃</a:t>
            </a:r>
            <a:r>
              <a:rPr lang="zh-CN" altLang="en-US" sz="2400" dirty="0" smtClean="0">
                <a:solidFill>
                  <a:srgbClr val="FF0000"/>
                </a:solidFill>
              </a:rPr>
              <a:t>的含氧衍生物</a:t>
            </a:r>
            <a:r>
              <a:rPr lang="zh-CN" altLang="en-US" sz="2400" dirty="0" smtClean="0"/>
              <a:t>：烃分子中的氢原子被其它含有氧元素的基团取代后的产物。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2624482" y="6109546"/>
                <a:ext cx="72121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Cl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、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OH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、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CHO</m:t>
                      </m:r>
                      <m:r>
                        <a:rPr lang="zh-CN" altLang="en-US" sz="2400" i="0">
                          <a:latin typeface="Cambria Math" panose="02040503050406030204" pitchFamily="18" charset="0"/>
                        </a:rPr>
                        <m:t>、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COOH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4482" y="6109546"/>
                <a:ext cx="7212169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550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2" grpId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61665"/>
            <a:ext cx="3181082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氧化反应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催化氧化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3219718" y="2099256"/>
            <a:ext cx="4958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演示实验或者分组实验、实验视频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76798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-28923" y="423883"/>
            <a:ext cx="2108788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氧化反应</a:t>
            </a:r>
            <a:r>
              <a:rPr lang="en-US" altLang="zh-CN" sz="2400" dirty="0" smtClean="0"/>
              <a:t>-</a:t>
            </a:r>
          </a:p>
          <a:p>
            <a:r>
              <a:rPr lang="en-US" altLang="zh-CN" sz="2400" dirty="0" smtClean="0"/>
              <a:t>4.2.2</a:t>
            </a:r>
            <a:r>
              <a:rPr lang="zh-CN" altLang="en-US" sz="2400" dirty="0" smtClean="0"/>
              <a:t>催化氧化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2371245" y="402354"/>
            <a:ext cx="313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氧化反应：加氧去氢</a:t>
            </a:r>
            <a:endParaRPr lang="zh-CN" altLang="en-US" sz="2400" dirty="0"/>
          </a:p>
        </p:txBody>
      </p:sp>
      <p:sp>
        <p:nvSpPr>
          <p:cNvPr id="7" name="圆角矩形 6"/>
          <p:cNvSpPr/>
          <p:nvPr/>
        </p:nvSpPr>
        <p:spPr>
          <a:xfrm>
            <a:off x="1247890" y="5162457"/>
            <a:ext cx="6866258" cy="129614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58" y="1217098"/>
            <a:ext cx="1028700" cy="21050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245" y="2962526"/>
            <a:ext cx="1038225" cy="189547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079865" y="1482588"/>
            <a:ext cx="43332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红热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的铜丝</a:t>
            </a:r>
            <a:r>
              <a:rPr lang="en-US" altLang="zh-CN" sz="2800" b="1" dirty="0" smtClean="0">
                <a:latin typeface="宋体" panose="02010600030101010101" pitchFamily="2" charset="-122"/>
              </a:rPr>
              <a:t>,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移离火焰</a:t>
            </a:r>
            <a:r>
              <a:rPr lang="zh-CN" altLang="en-US" sz="2800" b="1" u="sng" dirty="0" smtClean="0">
                <a:latin typeface="宋体" panose="02010600030101010101" pitchFamily="2" charset="-122"/>
              </a:rPr>
              <a:t>变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宋体" panose="02010600030101010101" pitchFamily="2" charset="-122"/>
              </a:rPr>
              <a:t>黑</a:t>
            </a:r>
            <a:endParaRPr lang="zh-CN" altLang="en-US" sz="2800" dirty="0"/>
          </a:p>
        </p:txBody>
      </p:sp>
      <p:sp>
        <p:nvSpPr>
          <p:cNvPr id="12" name="矩形 11"/>
          <p:cNvSpPr/>
          <p:nvPr/>
        </p:nvSpPr>
        <p:spPr>
          <a:xfrm>
            <a:off x="3542148" y="316772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 dirty="0" smtClean="0">
                <a:latin typeface="宋体" panose="02010600030101010101" pitchFamily="2" charset="-122"/>
              </a:rPr>
              <a:t>迅速伸入乙醇中，铜丝</a:t>
            </a:r>
            <a:r>
              <a:rPr lang="zh-CN" altLang="en-US" sz="2800" b="1" u="sng" dirty="0" smtClean="0">
                <a:latin typeface="宋体" panose="02010600030101010101" pitchFamily="2" charset="-122"/>
              </a:rPr>
              <a:t>由黑变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红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，</a:t>
            </a:r>
            <a:r>
              <a:rPr lang="zh-CN" altLang="en-US" sz="2800" b="1" u="sng" dirty="0" smtClean="0">
                <a:latin typeface="宋体" panose="02010600030101010101" pitchFamily="2" charset="-122"/>
              </a:rPr>
              <a:t>同时产生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宋体" panose="02010600030101010101" pitchFamily="2" charset="-122"/>
              </a:rPr>
              <a:t>刺激性</a:t>
            </a:r>
            <a:r>
              <a:rPr lang="zh-CN" altLang="en-US" sz="2800" b="1" u="sng" dirty="0" smtClean="0">
                <a:latin typeface="宋体" panose="02010600030101010101" pitchFamily="2" charset="-122"/>
              </a:rPr>
              <a:t>气味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。</a:t>
            </a:r>
            <a:endParaRPr kumimoji="1"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2146" y="2005808"/>
            <a:ext cx="2520280" cy="94017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5406" y="4246660"/>
            <a:ext cx="6114087" cy="70471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5908" y="5349618"/>
            <a:ext cx="6471729" cy="93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2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10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Line 3"/>
          <p:cNvSpPr>
            <a:spLocks noChangeShapeType="1"/>
          </p:cNvSpPr>
          <p:nvPr/>
        </p:nvSpPr>
        <p:spPr bwMode="auto">
          <a:xfrm>
            <a:off x="4656138" y="2924176"/>
            <a:ext cx="0" cy="50482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 flipH="1">
            <a:off x="4656139" y="2997200"/>
            <a:ext cx="73025" cy="43180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 flipH="1">
            <a:off x="4656138" y="3070226"/>
            <a:ext cx="144462" cy="35877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2" name="Line 6"/>
          <p:cNvSpPr>
            <a:spLocks noChangeShapeType="1"/>
          </p:cNvSpPr>
          <p:nvPr/>
        </p:nvSpPr>
        <p:spPr bwMode="auto">
          <a:xfrm flipH="1">
            <a:off x="4656138" y="3140076"/>
            <a:ext cx="215900" cy="28892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3" name="Line 7"/>
          <p:cNvSpPr>
            <a:spLocks noChangeShapeType="1"/>
          </p:cNvSpPr>
          <p:nvPr/>
        </p:nvSpPr>
        <p:spPr bwMode="auto">
          <a:xfrm flipH="1">
            <a:off x="4656139" y="3213101"/>
            <a:ext cx="288925" cy="14287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4" name="Line 8"/>
          <p:cNvSpPr>
            <a:spLocks noChangeShapeType="1"/>
          </p:cNvSpPr>
          <p:nvPr/>
        </p:nvSpPr>
        <p:spPr bwMode="auto">
          <a:xfrm flipV="1">
            <a:off x="5303838" y="3286126"/>
            <a:ext cx="360362" cy="14287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5" name="Line 9"/>
          <p:cNvSpPr>
            <a:spLocks noChangeShapeType="1"/>
          </p:cNvSpPr>
          <p:nvPr/>
        </p:nvSpPr>
        <p:spPr bwMode="auto">
          <a:xfrm flipV="1">
            <a:off x="5303838" y="3140076"/>
            <a:ext cx="215900" cy="28892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6" name="Line 10"/>
          <p:cNvSpPr>
            <a:spLocks noChangeShapeType="1"/>
          </p:cNvSpPr>
          <p:nvPr/>
        </p:nvSpPr>
        <p:spPr bwMode="auto">
          <a:xfrm flipH="1">
            <a:off x="4727575" y="3355975"/>
            <a:ext cx="287338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V="1">
            <a:off x="5303838" y="3070226"/>
            <a:ext cx="0" cy="35877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>
            <a:off x="5087938" y="3213100"/>
            <a:ext cx="215900" cy="21590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>
            <a:off x="5014914" y="3355975"/>
            <a:ext cx="288925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4590" name="Picture 14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08280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91" name="Line 15"/>
          <p:cNvSpPr>
            <a:spLocks noChangeShapeType="1"/>
          </p:cNvSpPr>
          <p:nvPr/>
        </p:nvSpPr>
        <p:spPr bwMode="auto">
          <a:xfrm flipV="1">
            <a:off x="5232400" y="3429000"/>
            <a:ext cx="5778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2" name="Line 16"/>
          <p:cNvSpPr>
            <a:spLocks noChangeShapeType="1"/>
          </p:cNvSpPr>
          <p:nvPr/>
        </p:nvSpPr>
        <p:spPr bwMode="auto">
          <a:xfrm flipV="1">
            <a:off x="4656138" y="3429000"/>
            <a:ext cx="576262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3" name="Line 17"/>
          <p:cNvSpPr>
            <a:spLocks noChangeShapeType="1"/>
          </p:cNvSpPr>
          <p:nvPr/>
        </p:nvSpPr>
        <p:spPr bwMode="auto">
          <a:xfrm>
            <a:off x="4656138" y="3502025"/>
            <a:ext cx="0" cy="50165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4" name="Line 18"/>
          <p:cNvSpPr>
            <a:spLocks noChangeShapeType="1"/>
          </p:cNvSpPr>
          <p:nvPr/>
        </p:nvSpPr>
        <p:spPr bwMode="auto">
          <a:xfrm flipV="1">
            <a:off x="4006850" y="3429000"/>
            <a:ext cx="5778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 flipV="1">
            <a:off x="3287713" y="3435350"/>
            <a:ext cx="576262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6" name="Line 20"/>
          <p:cNvSpPr>
            <a:spLocks noChangeShapeType="1"/>
          </p:cNvSpPr>
          <p:nvPr/>
        </p:nvSpPr>
        <p:spPr bwMode="auto">
          <a:xfrm>
            <a:off x="3863975" y="3429001"/>
            <a:ext cx="0" cy="50482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7" name="Line 21"/>
          <p:cNvSpPr>
            <a:spLocks noChangeShapeType="1"/>
          </p:cNvSpPr>
          <p:nvPr/>
        </p:nvSpPr>
        <p:spPr bwMode="auto">
          <a:xfrm>
            <a:off x="3863975" y="2924176"/>
            <a:ext cx="0" cy="504825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9478" name="Picture 22" descr="氢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600" y="3933825"/>
            <a:ext cx="20955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79" name="Picture 23" descr="氢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438" y="3933825"/>
            <a:ext cx="20955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80" name="Picture 24" descr="碳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4" y="3213101"/>
            <a:ext cx="46672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81" name="Picture 25" descr="碳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26" y="3213101"/>
            <a:ext cx="46672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02" name="Picture 26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13042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83" name="Picture 27" descr="氢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438" y="2781300"/>
            <a:ext cx="20955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84" name="Picture 28" descr="氢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3346450"/>
            <a:ext cx="20955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19485" name="Group 29"/>
          <p:cNvGrpSpPr>
            <a:grpSpLocks/>
          </p:cNvGrpSpPr>
          <p:nvPr/>
        </p:nvGrpSpPr>
        <p:grpSpPr bwMode="auto">
          <a:xfrm>
            <a:off x="7462838" y="2565400"/>
            <a:ext cx="857250" cy="857250"/>
            <a:chOff x="0" y="0"/>
            <a:chExt cx="540" cy="540"/>
          </a:xfrm>
        </p:grpSpPr>
        <p:pic>
          <p:nvPicPr>
            <p:cNvPr id="19591" name="Picture 30" descr="铜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40" cy="5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9592" name="WordArt 31"/>
            <p:cNvSpPr>
              <a:spLocks noChangeArrowheads="1" noChangeShapeType="1"/>
            </p:cNvSpPr>
            <p:nvPr/>
          </p:nvSpPr>
          <p:spPr bwMode="auto">
            <a:xfrm>
              <a:off x="126" y="121"/>
              <a:ext cx="264" cy="25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zh-CN" sz="2800" kern="10"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Cu</a:t>
              </a:r>
              <a:endParaRPr lang="zh-CN" altLang="en-US" sz="2800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4608" name="Picture 32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20345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09" name="Picture 33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10" name="Picture 34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34950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11" name="Picture 35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41935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12" name="Picture 36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4923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13" name="Picture 37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56540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14" name="Picture 38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63525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15" name="Picture 39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7082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16" name="Picture 40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78130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17" name="Picture 41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285115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24618" name="Group 42"/>
          <p:cNvGrpSpPr>
            <a:grpSpLocks/>
          </p:cNvGrpSpPr>
          <p:nvPr/>
        </p:nvGrpSpPr>
        <p:grpSpPr bwMode="auto">
          <a:xfrm>
            <a:off x="4545013" y="2781301"/>
            <a:ext cx="209550" cy="288925"/>
            <a:chOff x="0" y="0"/>
            <a:chExt cx="132" cy="181"/>
          </a:xfrm>
        </p:grpSpPr>
        <p:sp>
          <p:nvSpPr>
            <p:cNvPr id="19589" name="Line 43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90" name="Picture 44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pic>
        <p:nvPicPr>
          <p:cNvPr id="24621" name="Picture 45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213" y="278130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22" name="Picture 46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775" y="27082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23" name="Picture 47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0" y="263842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24" name="Picture 48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313" y="256540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25" name="Picture 49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875" y="24923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26" name="Picture 50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42252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27" name="Picture 51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5" y="234950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28" name="Picture 52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29" name="Picture 53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3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0" name="Picture 54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1" name="Picture 55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0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2" name="Picture 56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3" name="Picture 57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25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4" name="Picture 58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5" name="Picture 59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3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6" name="Picture 60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5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7" name="Picture 61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8" name="Picture 62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663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39" name="Picture 63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38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40" name="Picture 64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41" name="Picture 65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63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42" name="Picture 66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643" name="Picture 67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2276475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520" name="Picture 68" descr="氧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38" y="3238500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24645" name="Group 69"/>
          <p:cNvGrpSpPr>
            <a:grpSpLocks/>
          </p:cNvGrpSpPr>
          <p:nvPr/>
        </p:nvGrpSpPr>
        <p:grpSpPr bwMode="auto">
          <a:xfrm rot="5400000">
            <a:off x="5774532" y="3280570"/>
            <a:ext cx="209550" cy="287337"/>
            <a:chOff x="0" y="0"/>
            <a:chExt cx="132" cy="181"/>
          </a:xfrm>
        </p:grpSpPr>
        <p:sp>
          <p:nvSpPr>
            <p:cNvPr id="19587" name="Line 70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88" name="Picture 71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48" name="Group 72"/>
          <p:cNvGrpSpPr>
            <a:grpSpLocks/>
          </p:cNvGrpSpPr>
          <p:nvPr/>
        </p:nvGrpSpPr>
        <p:grpSpPr bwMode="auto">
          <a:xfrm rot="-918409">
            <a:off x="4695825" y="2813050"/>
            <a:ext cx="209550" cy="285750"/>
            <a:chOff x="0" y="0"/>
            <a:chExt cx="132" cy="181"/>
          </a:xfrm>
        </p:grpSpPr>
        <p:sp>
          <p:nvSpPr>
            <p:cNvPr id="19585" name="Line 73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86" name="Picture 74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51" name="Group 75"/>
          <p:cNvGrpSpPr>
            <a:grpSpLocks/>
          </p:cNvGrpSpPr>
          <p:nvPr/>
        </p:nvGrpSpPr>
        <p:grpSpPr bwMode="auto">
          <a:xfrm rot="-2033696">
            <a:off x="4838700" y="2740026"/>
            <a:ext cx="209550" cy="288925"/>
            <a:chOff x="0" y="0"/>
            <a:chExt cx="132" cy="181"/>
          </a:xfrm>
        </p:grpSpPr>
        <p:sp>
          <p:nvSpPr>
            <p:cNvPr id="19583" name="Line 76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84" name="Picture 77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54" name="Group 78"/>
          <p:cNvGrpSpPr>
            <a:grpSpLocks/>
          </p:cNvGrpSpPr>
          <p:nvPr/>
        </p:nvGrpSpPr>
        <p:grpSpPr bwMode="auto">
          <a:xfrm rot="-3301351">
            <a:off x="4910932" y="2669382"/>
            <a:ext cx="209550" cy="287337"/>
            <a:chOff x="0" y="0"/>
            <a:chExt cx="132" cy="181"/>
          </a:xfrm>
        </p:grpSpPr>
        <p:sp>
          <p:nvSpPr>
            <p:cNvPr id="19581" name="Line 79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82" name="Picture 80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57" name="Group 81"/>
          <p:cNvGrpSpPr>
            <a:grpSpLocks/>
          </p:cNvGrpSpPr>
          <p:nvPr/>
        </p:nvGrpSpPr>
        <p:grpSpPr bwMode="auto">
          <a:xfrm rot="-3242921">
            <a:off x="5022057" y="2556670"/>
            <a:ext cx="209550" cy="287337"/>
            <a:chOff x="0" y="0"/>
            <a:chExt cx="132" cy="181"/>
          </a:xfrm>
        </p:grpSpPr>
        <p:sp>
          <p:nvSpPr>
            <p:cNvPr id="19579" name="Line 82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80" name="Picture 83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60" name="Group 84"/>
          <p:cNvGrpSpPr>
            <a:grpSpLocks/>
          </p:cNvGrpSpPr>
          <p:nvPr/>
        </p:nvGrpSpPr>
        <p:grpSpPr bwMode="auto">
          <a:xfrm rot="-4542644">
            <a:off x="5126832" y="2453482"/>
            <a:ext cx="209550" cy="287337"/>
            <a:chOff x="0" y="0"/>
            <a:chExt cx="132" cy="181"/>
          </a:xfrm>
        </p:grpSpPr>
        <p:sp>
          <p:nvSpPr>
            <p:cNvPr id="19577" name="Line 85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78" name="Picture 86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63" name="Group 87"/>
          <p:cNvGrpSpPr>
            <a:grpSpLocks/>
          </p:cNvGrpSpPr>
          <p:nvPr/>
        </p:nvGrpSpPr>
        <p:grpSpPr bwMode="auto">
          <a:xfrm rot="-5400000">
            <a:off x="5198269" y="2310606"/>
            <a:ext cx="209550" cy="287338"/>
            <a:chOff x="0" y="0"/>
            <a:chExt cx="132" cy="181"/>
          </a:xfrm>
        </p:grpSpPr>
        <p:sp>
          <p:nvSpPr>
            <p:cNvPr id="19575" name="Line 88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76" name="Picture 89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66" name="Group 90"/>
          <p:cNvGrpSpPr>
            <a:grpSpLocks/>
          </p:cNvGrpSpPr>
          <p:nvPr/>
        </p:nvGrpSpPr>
        <p:grpSpPr bwMode="auto">
          <a:xfrm rot="5951581">
            <a:off x="5701507" y="3172620"/>
            <a:ext cx="209550" cy="287337"/>
            <a:chOff x="0" y="0"/>
            <a:chExt cx="132" cy="181"/>
          </a:xfrm>
        </p:grpSpPr>
        <p:sp>
          <p:nvSpPr>
            <p:cNvPr id="19573" name="Line 91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74" name="Picture 92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69" name="Group 93"/>
          <p:cNvGrpSpPr>
            <a:grpSpLocks/>
          </p:cNvGrpSpPr>
          <p:nvPr/>
        </p:nvGrpSpPr>
        <p:grpSpPr bwMode="auto">
          <a:xfrm rot="6982018">
            <a:off x="5701507" y="3101182"/>
            <a:ext cx="209550" cy="287337"/>
            <a:chOff x="0" y="0"/>
            <a:chExt cx="132" cy="181"/>
          </a:xfrm>
        </p:grpSpPr>
        <p:sp>
          <p:nvSpPr>
            <p:cNvPr id="19571" name="Line 94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72" name="Picture 95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72" name="Group 96"/>
          <p:cNvGrpSpPr>
            <a:grpSpLocks/>
          </p:cNvGrpSpPr>
          <p:nvPr/>
        </p:nvGrpSpPr>
        <p:grpSpPr bwMode="auto">
          <a:xfrm rot="8228482">
            <a:off x="5662613" y="2997200"/>
            <a:ext cx="209550" cy="285750"/>
            <a:chOff x="0" y="0"/>
            <a:chExt cx="132" cy="181"/>
          </a:xfrm>
        </p:grpSpPr>
        <p:sp>
          <p:nvSpPr>
            <p:cNvPr id="19569" name="Line 97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70" name="Picture 98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75" name="Group 99"/>
          <p:cNvGrpSpPr>
            <a:grpSpLocks/>
          </p:cNvGrpSpPr>
          <p:nvPr/>
        </p:nvGrpSpPr>
        <p:grpSpPr bwMode="auto">
          <a:xfrm rot="8655245">
            <a:off x="5591175" y="2854325"/>
            <a:ext cx="209550" cy="285750"/>
            <a:chOff x="0" y="0"/>
            <a:chExt cx="132" cy="181"/>
          </a:xfrm>
        </p:grpSpPr>
        <p:sp>
          <p:nvSpPr>
            <p:cNvPr id="19567" name="Line 100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68" name="Picture 101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78" name="Group 102"/>
          <p:cNvGrpSpPr>
            <a:grpSpLocks/>
          </p:cNvGrpSpPr>
          <p:nvPr/>
        </p:nvGrpSpPr>
        <p:grpSpPr bwMode="auto">
          <a:xfrm rot="9604516">
            <a:off x="5519738" y="2708276"/>
            <a:ext cx="209550" cy="288925"/>
            <a:chOff x="0" y="0"/>
            <a:chExt cx="132" cy="181"/>
          </a:xfrm>
        </p:grpSpPr>
        <p:sp>
          <p:nvSpPr>
            <p:cNvPr id="19565" name="Line 103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66" name="Picture 104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681" name="Group 105"/>
          <p:cNvGrpSpPr>
            <a:grpSpLocks/>
          </p:cNvGrpSpPr>
          <p:nvPr/>
        </p:nvGrpSpPr>
        <p:grpSpPr bwMode="auto">
          <a:xfrm rot="10800000">
            <a:off x="5519738" y="2638425"/>
            <a:ext cx="209550" cy="285750"/>
            <a:chOff x="0" y="0"/>
            <a:chExt cx="132" cy="181"/>
          </a:xfrm>
        </p:grpSpPr>
        <p:sp>
          <p:nvSpPr>
            <p:cNvPr id="19563" name="Line 106"/>
            <p:cNvSpPr>
              <a:spLocks noChangeShapeType="1"/>
            </p:cNvSpPr>
            <p:nvPr/>
          </p:nvSpPr>
          <p:spPr bwMode="auto">
            <a:xfrm>
              <a:off x="69" y="45"/>
              <a:ext cx="0" cy="136"/>
            </a:xfrm>
            <a:prstGeom prst="line">
              <a:avLst/>
            </a:prstGeom>
            <a:noFill/>
            <a:ln w="3810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19564" name="Picture 107" descr="氢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" cy="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4684" name="Text Box 108"/>
          <p:cNvSpPr txBox="1">
            <a:spLocks noChangeArrowheads="1"/>
          </p:cNvSpPr>
          <p:nvPr/>
        </p:nvSpPr>
        <p:spPr bwMode="auto">
          <a:xfrm>
            <a:off x="3863975" y="4149725"/>
            <a:ext cx="19431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1800" b="1">
                <a:solidFill>
                  <a:srgbClr val="FF3300"/>
                </a:solidFill>
              </a:rPr>
              <a:t>乙醇</a:t>
            </a:r>
          </a:p>
        </p:txBody>
      </p:sp>
      <p:sp>
        <p:nvSpPr>
          <p:cNvPr id="24685" name="Text Box 109"/>
          <p:cNvSpPr txBox="1">
            <a:spLocks noChangeArrowheads="1"/>
          </p:cNvSpPr>
          <p:nvPr/>
        </p:nvSpPr>
        <p:spPr bwMode="auto">
          <a:xfrm>
            <a:off x="2351089" y="3213100"/>
            <a:ext cx="1946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rgbClr val="FF3300"/>
                </a:solidFill>
              </a:rPr>
              <a:t>乙醛</a:t>
            </a:r>
          </a:p>
        </p:txBody>
      </p:sp>
      <p:sp>
        <p:nvSpPr>
          <p:cNvPr id="24686" name="Text Box 110"/>
          <p:cNvSpPr txBox="1">
            <a:spLocks noChangeArrowheads="1"/>
          </p:cNvSpPr>
          <p:nvPr/>
        </p:nvSpPr>
        <p:spPr bwMode="auto">
          <a:xfrm>
            <a:off x="7104064" y="1628775"/>
            <a:ext cx="11144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rgbClr val="FF3300"/>
                </a:solidFill>
              </a:rPr>
              <a:t>氧原子</a:t>
            </a:r>
          </a:p>
        </p:txBody>
      </p:sp>
      <p:sp>
        <p:nvSpPr>
          <p:cNvPr id="24687" name="Text Box 111"/>
          <p:cNvSpPr txBox="1">
            <a:spLocks noChangeArrowheads="1"/>
          </p:cNvSpPr>
          <p:nvPr/>
        </p:nvSpPr>
        <p:spPr bwMode="auto">
          <a:xfrm>
            <a:off x="5303838" y="1917700"/>
            <a:ext cx="10414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 b="1">
                <a:solidFill>
                  <a:srgbClr val="FF3300"/>
                </a:solidFill>
              </a:rPr>
              <a:t>水</a:t>
            </a:r>
          </a:p>
        </p:txBody>
      </p:sp>
      <p:sp>
        <p:nvSpPr>
          <p:cNvPr id="19538" name="Text Box 112">
            <a:hlinkClick r:id="rId6" action="ppaction://hlinkfile"/>
          </p:cNvPr>
          <p:cNvSpPr txBox="1">
            <a:spLocks noChangeArrowheads="1"/>
          </p:cNvSpPr>
          <p:nvPr/>
        </p:nvSpPr>
        <p:spPr bwMode="auto">
          <a:xfrm>
            <a:off x="3430588" y="643146"/>
            <a:ext cx="52800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 b="1" dirty="0">
                <a:solidFill>
                  <a:srgbClr val="FF3300"/>
                </a:solidFill>
                <a:ea typeface="楷体_GB2312" pitchFamily="49" charset="-122"/>
              </a:rPr>
              <a:t>动画演示：去氢氧化</a:t>
            </a:r>
          </a:p>
        </p:txBody>
      </p:sp>
      <p:sp>
        <p:nvSpPr>
          <p:cNvPr id="19539" name="Text Box 113"/>
          <p:cNvSpPr txBox="1">
            <a:spLocks noChangeArrowheads="1"/>
          </p:cNvSpPr>
          <p:nvPr/>
        </p:nvSpPr>
        <p:spPr bwMode="auto">
          <a:xfrm>
            <a:off x="2854325" y="5010478"/>
            <a:ext cx="27368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2800" b="1">
                <a:solidFill>
                  <a:srgbClr val="3399FF"/>
                </a:solidFill>
              </a:rPr>
              <a:t> </a:t>
            </a:r>
            <a:r>
              <a:rPr lang="en-US" altLang="zh-CN" sz="2800" b="1">
                <a:solidFill>
                  <a:srgbClr val="3399FF"/>
                </a:solidFill>
              </a:rPr>
              <a:t>H—C—C—O</a:t>
            </a:r>
          </a:p>
        </p:txBody>
      </p:sp>
      <p:sp>
        <p:nvSpPr>
          <p:cNvPr id="19540" name="Line 114"/>
          <p:cNvSpPr>
            <a:spLocks noChangeShapeType="1"/>
          </p:cNvSpPr>
          <p:nvPr/>
        </p:nvSpPr>
        <p:spPr bwMode="auto">
          <a:xfrm>
            <a:off x="3790950" y="5446714"/>
            <a:ext cx="0" cy="287337"/>
          </a:xfrm>
          <a:prstGeom prst="line">
            <a:avLst/>
          </a:prstGeom>
          <a:noFill/>
          <a:ln w="31750">
            <a:solidFill>
              <a:srgbClr val="33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541" name="Text Box 115"/>
          <p:cNvSpPr txBox="1">
            <a:spLocks noChangeArrowheads="1"/>
          </p:cNvSpPr>
          <p:nvPr/>
        </p:nvSpPr>
        <p:spPr bwMode="auto">
          <a:xfrm>
            <a:off x="3575050" y="5591175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3399FF"/>
                </a:solidFill>
              </a:rPr>
              <a:t>H</a:t>
            </a:r>
          </a:p>
        </p:txBody>
      </p:sp>
      <p:sp>
        <p:nvSpPr>
          <p:cNvPr id="19542" name="Text Box 116"/>
          <p:cNvSpPr txBox="1">
            <a:spLocks noChangeArrowheads="1"/>
          </p:cNvSpPr>
          <p:nvPr/>
        </p:nvSpPr>
        <p:spPr bwMode="auto">
          <a:xfrm>
            <a:off x="4149725" y="5591175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3399FF"/>
                </a:solidFill>
              </a:rPr>
              <a:t>H</a:t>
            </a:r>
          </a:p>
        </p:txBody>
      </p:sp>
      <p:sp>
        <p:nvSpPr>
          <p:cNvPr id="19543" name="Text Box 117"/>
          <p:cNvSpPr txBox="1">
            <a:spLocks noChangeArrowheads="1"/>
          </p:cNvSpPr>
          <p:nvPr/>
        </p:nvSpPr>
        <p:spPr bwMode="auto">
          <a:xfrm>
            <a:off x="3575050" y="4438650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3399FF"/>
                </a:solidFill>
              </a:rPr>
              <a:t>H</a:t>
            </a:r>
          </a:p>
        </p:txBody>
      </p:sp>
      <p:sp>
        <p:nvSpPr>
          <p:cNvPr id="19544" name="Text Box 118"/>
          <p:cNvSpPr txBox="1">
            <a:spLocks noChangeArrowheads="1"/>
          </p:cNvSpPr>
          <p:nvPr/>
        </p:nvSpPr>
        <p:spPr bwMode="auto">
          <a:xfrm>
            <a:off x="4149726" y="4438650"/>
            <a:ext cx="4413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3399FF"/>
                </a:solidFill>
              </a:rPr>
              <a:t>H</a:t>
            </a:r>
          </a:p>
        </p:txBody>
      </p:sp>
      <p:sp>
        <p:nvSpPr>
          <p:cNvPr id="19545" name="Text Box 119"/>
          <p:cNvSpPr txBox="1">
            <a:spLocks noChangeArrowheads="1"/>
          </p:cNvSpPr>
          <p:nvPr/>
        </p:nvSpPr>
        <p:spPr bwMode="auto">
          <a:xfrm>
            <a:off x="5375275" y="5013325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3399FF"/>
                </a:solidFill>
              </a:rPr>
              <a:t>H</a:t>
            </a:r>
          </a:p>
        </p:txBody>
      </p:sp>
      <p:sp>
        <p:nvSpPr>
          <p:cNvPr id="24696" name="Text Box 120"/>
          <p:cNvSpPr txBox="1">
            <a:spLocks noChangeArrowheads="1"/>
          </p:cNvSpPr>
          <p:nvPr/>
        </p:nvSpPr>
        <p:spPr bwMode="auto">
          <a:xfrm>
            <a:off x="6745288" y="5086350"/>
            <a:ext cx="2319866" cy="523220"/>
          </a:xfrm>
          <a:prstGeom prst="rect">
            <a:avLst/>
          </a:prstGeom>
          <a:noFill/>
          <a:ln w="9525">
            <a:solidFill>
              <a:srgbClr val="FE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3399FF"/>
                </a:solidFill>
              </a:rPr>
              <a:t>H—C—C</a:t>
            </a:r>
            <a:r>
              <a:rPr lang="en-US" altLang="zh-CN" sz="2800" b="1">
                <a:solidFill>
                  <a:srgbClr val="CC3300"/>
                </a:solidFill>
              </a:rPr>
              <a:t>—</a:t>
            </a:r>
            <a:r>
              <a:rPr lang="en-US" altLang="zh-CN" sz="2800" b="1">
                <a:solidFill>
                  <a:srgbClr val="3399FF"/>
                </a:solidFill>
              </a:rPr>
              <a:t>O</a:t>
            </a:r>
          </a:p>
        </p:txBody>
      </p:sp>
      <p:sp>
        <p:nvSpPr>
          <p:cNvPr id="19547" name="Line 121"/>
          <p:cNvSpPr>
            <a:spLocks noChangeShapeType="1"/>
          </p:cNvSpPr>
          <p:nvPr/>
        </p:nvSpPr>
        <p:spPr bwMode="auto">
          <a:xfrm>
            <a:off x="3790950" y="4799014"/>
            <a:ext cx="0" cy="287337"/>
          </a:xfrm>
          <a:prstGeom prst="line">
            <a:avLst/>
          </a:prstGeom>
          <a:noFill/>
          <a:ln w="31750">
            <a:solidFill>
              <a:srgbClr val="33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548" name="Line 122"/>
          <p:cNvSpPr>
            <a:spLocks noChangeShapeType="1"/>
          </p:cNvSpPr>
          <p:nvPr/>
        </p:nvSpPr>
        <p:spPr bwMode="auto">
          <a:xfrm>
            <a:off x="4367213" y="5446714"/>
            <a:ext cx="0" cy="287337"/>
          </a:xfrm>
          <a:prstGeom prst="line">
            <a:avLst/>
          </a:prstGeom>
          <a:noFill/>
          <a:ln w="317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549" name="Line 123"/>
          <p:cNvSpPr>
            <a:spLocks noChangeShapeType="1"/>
          </p:cNvSpPr>
          <p:nvPr/>
        </p:nvSpPr>
        <p:spPr bwMode="auto">
          <a:xfrm>
            <a:off x="5159376" y="5300663"/>
            <a:ext cx="288925" cy="0"/>
          </a:xfrm>
          <a:prstGeom prst="line">
            <a:avLst/>
          </a:prstGeom>
          <a:noFill/>
          <a:ln w="317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550" name="Line 124"/>
          <p:cNvSpPr>
            <a:spLocks noChangeShapeType="1"/>
          </p:cNvSpPr>
          <p:nvPr/>
        </p:nvSpPr>
        <p:spPr bwMode="auto">
          <a:xfrm>
            <a:off x="4367213" y="4799014"/>
            <a:ext cx="0" cy="287337"/>
          </a:xfrm>
          <a:prstGeom prst="line">
            <a:avLst/>
          </a:prstGeom>
          <a:noFill/>
          <a:ln w="31750">
            <a:solidFill>
              <a:srgbClr val="33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701" name="Line 125"/>
          <p:cNvSpPr>
            <a:spLocks noChangeShapeType="1"/>
          </p:cNvSpPr>
          <p:nvPr/>
        </p:nvSpPr>
        <p:spPr bwMode="auto">
          <a:xfrm>
            <a:off x="7535864" y="4870450"/>
            <a:ext cx="1587" cy="287338"/>
          </a:xfrm>
          <a:prstGeom prst="line">
            <a:avLst/>
          </a:prstGeom>
          <a:noFill/>
          <a:ln w="31750">
            <a:solidFill>
              <a:srgbClr val="33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702" name="Line 126"/>
          <p:cNvSpPr>
            <a:spLocks noChangeShapeType="1"/>
          </p:cNvSpPr>
          <p:nvPr/>
        </p:nvSpPr>
        <p:spPr bwMode="auto">
          <a:xfrm>
            <a:off x="8185150" y="4870450"/>
            <a:ext cx="0" cy="287338"/>
          </a:xfrm>
          <a:prstGeom prst="line">
            <a:avLst/>
          </a:prstGeom>
          <a:noFill/>
          <a:ln w="31750">
            <a:solidFill>
              <a:srgbClr val="33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703" name="Line 127"/>
          <p:cNvSpPr>
            <a:spLocks noChangeShapeType="1"/>
          </p:cNvSpPr>
          <p:nvPr/>
        </p:nvSpPr>
        <p:spPr bwMode="auto">
          <a:xfrm>
            <a:off x="7535864" y="5518151"/>
            <a:ext cx="1587" cy="288925"/>
          </a:xfrm>
          <a:prstGeom prst="line">
            <a:avLst/>
          </a:prstGeom>
          <a:noFill/>
          <a:ln w="31750">
            <a:solidFill>
              <a:srgbClr val="33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704" name="Text Box 128"/>
          <p:cNvSpPr txBox="1">
            <a:spLocks noChangeArrowheads="1"/>
          </p:cNvSpPr>
          <p:nvPr/>
        </p:nvSpPr>
        <p:spPr bwMode="auto">
          <a:xfrm>
            <a:off x="7319963" y="5662613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3399FF"/>
                </a:solidFill>
              </a:rPr>
              <a:t>H</a:t>
            </a:r>
          </a:p>
        </p:txBody>
      </p:sp>
      <p:sp>
        <p:nvSpPr>
          <p:cNvPr id="24705" name="Text Box 129"/>
          <p:cNvSpPr txBox="1">
            <a:spLocks noChangeArrowheads="1"/>
          </p:cNvSpPr>
          <p:nvPr/>
        </p:nvSpPr>
        <p:spPr bwMode="auto">
          <a:xfrm>
            <a:off x="7967663" y="4438650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3399FF"/>
                </a:solidFill>
              </a:rPr>
              <a:t>H</a:t>
            </a:r>
          </a:p>
        </p:txBody>
      </p:sp>
      <p:sp>
        <p:nvSpPr>
          <p:cNvPr id="24706" name="Text Box 130"/>
          <p:cNvSpPr txBox="1">
            <a:spLocks noChangeArrowheads="1"/>
          </p:cNvSpPr>
          <p:nvPr/>
        </p:nvSpPr>
        <p:spPr bwMode="auto">
          <a:xfrm>
            <a:off x="7319963" y="4438650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3399FF"/>
                </a:solidFill>
              </a:rPr>
              <a:t>H</a:t>
            </a:r>
          </a:p>
        </p:txBody>
      </p:sp>
      <p:sp>
        <p:nvSpPr>
          <p:cNvPr id="24707" name="Line 131"/>
          <p:cNvSpPr>
            <a:spLocks noChangeShapeType="1"/>
          </p:cNvSpPr>
          <p:nvPr/>
        </p:nvSpPr>
        <p:spPr bwMode="auto">
          <a:xfrm flipV="1">
            <a:off x="8328025" y="5302250"/>
            <a:ext cx="357188" cy="1588"/>
          </a:xfrm>
          <a:prstGeom prst="line">
            <a:avLst/>
          </a:prstGeom>
          <a:noFill/>
          <a:ln w="317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708" name="AutoShape 132"/>
          <p:cNvSpPr>
            <a:spLocks noChangeArrowheads="1"/>
          </p:cNvSpPr>
          <p:nvPr/>
        </p:nvSpPr>
        <p:spPr bwMode="auto">
          <a:xfrm>
            <a:off x="5880100" y="5157788"/>
            <a:ext cx="865188" cy="215900"/>
          </a:xfrm>
          <a:prstGeom prst="rightArrow">
            <a:avLst>
              <a:gd name="adj1" fmla="val 50000"/>
              <a:gd name="adj2" fmla="val 10018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9559" name="AutoShape 133"/>
          <p:cNvSpPr>
            <a:spLocks noChangeArrowheads="1"/>
          </p:cNvSpPr>
          <p:nvPr/>
        </p:nvSpPr>
        <p:spPr bwMode="auto">
          <a:xfrm>
            <a:off x="3503613" y="2060575"/>
            <a:ext cx="1008062" cy="433388"/>
          </a:xfrm>
          <a:prstGeom prst="cloudCallout">
            <a:avLst>
              <a:gd name="adj1" fmla="val -10000"/>
              <a:gd name="adj2" fmla="val 103481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1800"/>
          </a:p>
        </p:txBody>
      </p:sp>
      <p:sp>
        <p:nvSpPr>
          <p:cNvPr id="19560" name="Text Box 134"/>
          <p:cNvSpPr txBox="1">
            <a:spLocks noChangeArrowheads="1"/>
          </p:cNvSpPr>
          <p:nvPr/>
        </p:nvSpPr>
        <p:spPr bwMode="auto">
          <a:xfrm>
            <a:off x="3359150" y="2060576"/>
            <a:ext cx="1366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rgbClr val="FF3300"/>
                </a:solidFill>
              </a:rPr>
              <a:t>氢原子</a:t>
            </a:r>
          </a:p>
        </p:txBody>
      </p:sp>
      <p:sp>
        <p:nvSpPr>
          <p:cNvPr id="19561" name="Text Box 135"/>
          <p:cNvSpPr txBox="1">
            <a:spLocks noChangeArrowheads="1"/>
          </p:cNvSpPr>
          <p:nvPr/>
        </p:nvSpPr>
        <p:spPr bwMode="auto">
          <a:xfrm>
            <a:off x="4800600" y="3860801"/>
            <a:ext cx="1366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rgbClr val="FF3300"/>
                </a:solidFill>
              </a:rPr>
              <a:t>碳原子</a:t>
            </a:r>
          </a:p>
        </p:txBody>
      </p:sp>
      <p:sp>
        <p:nvSpPr>
          <p:cNvPr id="19562" name="AutoShape 136"/>
          <p:cNvSpPr>
            <a:spLocks noChangeArrowheads="1"/>
          </p:cNvSpPr>
          <p:nvPr/>
        </p:nvSpPr>
        <p:spPr bwMode="auto">
          <a:xfrm rot="3154482">
            <a:off x="5099051" y="3705226"/>
            <a:ext cx="625475" cy="647700"/>
          </a:xfrm>
          <a:prstGeom prst="cloudCallout">
            <a:avLst>
              <a:gd name="adj1" fmla="val -95968"/>
              <a:gd name="adj2" fmla="val 337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1800"/>
          </a:p>
        </p:txBody>
      </p:sp>
      <p:sp>
        <p:nvSpPr>
          <p:cNvPr id="137" name="文本框 136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138" name="文本框 137"/>
          <p:cNvSpPr txBox="1"/>
          <p:nvPr/>
        </p:nvSpPr>
        <p:spPr>
          <a:xfrm>
            <a:off x="0" y="461665"/>
            <a:ext cx="2047741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氧化反应</a:t>
            </a:r>
            <a:endParaRPr lang="en-US" altLang="zh-CN" sz="2400" dirty="0" smtClean="0"/>
          </a:p>
          <a:p>
            <a:r>
              <a:rPr lang="en-US" altLang="zh-CN" sz="2400" dirty="0" smtClean="0"/>
              <a:t>4.2.2</a:t>
            </a:r>
            <a:r>
              <a:rPr lang="zh-CN" altLang="en-US" sz="2400" dirty="0" smtClean="0"/>
              <a:t>催化氧化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3462513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1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2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3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4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5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6"/>
                            </p:stCondLst>
                            <p:childTnLst>
                              <p:par>
                                <p:cTn id="3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7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808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909"/>
                            </p:stCondLst>
                            <p:childTnLst>
                              <p:par>
                                <p:cTn id="5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1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01"/>
                            </p:stCondLst>
                            <p:childTnLst>
                              <p:par>
                                <p:cTn id="6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202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03"/>
                            </p:stCondLst>
                            <p:childTnLst>
                              <p:par>
                                <p:cTn id="7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404"/>
                            </p:stCondLst>
                            <p:childTnLst>
                              <p:par>
                                <p:cTn id="8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5"/>
                            </p:stCondLst>
                            <p:childTnLst>
                              <p:par>
                                <p:cTn id="8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606"/>
                            </p:stCondLst>
                            <p:childTnLst>
                              <p:par>
                                <p:cTn id="9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707"/>
                            </p:stCondLst>
                            <p:childTnLst>
                              <p:par>
                                <p:cTn id="9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808"/>
                            </p:stCondLst>
                            <p:childTnLst>
                              <p:par>
                                <p:cTn id="10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909"/>
                            </p:stCondLst>
                            <p:childTnLst>
                              <p:par>
                                <p:cTn id="10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010"/>
                            </p:stCondLst>
                            <p:childTnLst>
                              <p:par>
                                <p:cTn id="11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111"/>
                            </p:stCondLst>
                            <p:childTnLst>
                              <p:par>
                                <p:cTn id="11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212"/>
                            </p:stCondLst>
                            <p:childTnLst>
                              <p:par>
                                <p:cTn id="12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313"/>
                            </p:stCondLst>
                            <p:childTnLst>
                              <p:par>
                                <p:cTn id="12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1414"/>
                            </p:stCondLst>
                            <p:childTnLst>
                              <p:par>
                                <p:cTn id="13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515"/>
                            </p:stCondLst>
                            <p:childTnLst>
                              <p:par>
                                <p:cTn id="13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616"/>
                            </p:stCondLst>
                            <p:childTnLst>
                              <p:par>
                                <p:cTn id="14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1717"/>
                            </p:stCondLst>
                            <p:childTnLst>
                              <p:par>
                                <p:cTn id="14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1818"/>
                            </p:stCondLst>
                            <p:childTnLst>
                              <p:par>
                                <p:cTn id="15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 nodeType="afterGroup">
                            <p:stCondLst>
                              <p:cond delay="1919"/>
                            </p:stCondLst>
                            <p:childTnLst>
                              <p:par>
                                <p:cTn id="15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2020"/>
                            </p:stCondLst>
                            <p:childTnLst>
                              <p:par>
                                <p:cTn id="16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2121"/>
                            </p:stCondLst>
                            <p:childTnLst>
                              <p:par>
                                <p:cTn id="16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2222"/>
                            </p:stCondLst>
                            <p:childTnLst>
                              <p:par>
                                <p:cTn id="17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 nodeType="clickPar">
                      <p:stCondLst>
                        <p:cond delay="indefinite"/>
                      </p:stCondLst>
                      <p:childTnLst>
                        <p:par>
                          <p:cTn id="1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 nodeType="afterGroup">
                            <p:stCondLst>
                              <p:cond delay="101"/>
                            </p:stCondLst>
                            <p:childTnLst>
                              <p:par>
                                <p:cTn id="18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202"/>
                            </p:stCondLst>
                            <p:childTnLst>
                              <p:par>
                                <p:cTn id="18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 nodeType="afterGroup">
                            <p:stCondLst>
                              <p:cond delay="303"/>
                            </p:stCondLst>
                            <p:childTnLst>
                              <p:par>
                                <p:cTn id="19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 nodeType="afterGroup">
                            <p:stCondLst>
                              <p:cond delay="404"/>
                            </p:stCondLst>
                            <p:childTnLst>
                              <p:par>
                                <p:cTn id="19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 nodeType="afterGroup">
                            <p:stCondLst>
                              <p:cond delay="505"/>
                            </p:stCondLst>
                            <p:childTnLst>
                              <p:par>
                                <p:cTn id="20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 nodeType="afterGroup">
                            <p:stCondLst>
                              <p:cond delay="606"/>
                            </p:stCondLst>
                            <p:childTnLst>
                              <p:par>
                                <p:cTn id="20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 nodeType="afterGroup">
                            <p:stCondLst>
                              <p:cond delay="707"/>
                            </p:stCondLst>
                            <p:childTnLst>
                              <p:par>
                                <p:cTn id="21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 nodeType="afterGroup">
                            <p:stCondLst>
                              <p:cond delay="808"/>
                            </p:stCondLst>
                            <p:childTnLst>
                              <p:par>
                                <p:cTn id="21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 nodeType="afterGroup">
                            <p:stCondLst>
                              <p:cond delay="909"/>
                            </p:stCondLst>
                            <p:childTnLst>
                              <p:par>
                                <p:cTn id="22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 nodeType="afterGroup">
                            <p:stCondLst>
                              <p:cond delay="1010"/>
                            </p:stCondLst>
                            <p:childTnLst>
                              <p:par>
                                <p:cTn id="22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 nodeType="afterGroup">
                            <p:stCondLst>
                              <p:cond delay="1111"/>
                            </p:stCondLst>
                            <p:childTnLst>
                              <p:par>
                                <p:cTn id="23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 nodeType="clickPar">
                      <p:stCondLst>
                        <p:cond delay="indefinite"/>
                      </p:stCondLst>
                      <p:childTnLst>
                        <p:par>
                          <p:cTn id="2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8" presetID="1" presetClass="exit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xit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 nodeType="afterGroup">
                            <p:stCondLst>
                              <p:cond delay="101"/>
                            </p:stCondLst>
                            <p:childTnLst>
                              <p:par>
                                <p:cTn id="247" presetID="1" presetClass="exit" presetSubtype="0" fill="hold" grpId="1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 nodeType="afterGroup">
                            <p:stCondLst>
                              <p:cond delay="202"/>
                            </p:stCondLst>
                            <p:childTnLst>
                              <p:par>
                                <p:cTn id="256" presetID="1" presetClass="exit" presetSubtype="0" fill="hold" grpId="1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303"/>
                            </p:stCondLst>
                            <p:childTnLst>
                              <p:par>
                                <p:cTn id="265" presetID="1" presetClass="exit" presetSubtype="0" fill="hold" grpId="1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 nodeType="afterGroup">
                            <p:stCondLst>
                              <p:cond delay="404"/>
                            </p:stCondLst>
                            <p:childTnLst>
                              <p:par>
                                <p:cTn id="274" presetID="1" presetClass="exit" presetSubtype="0" fill="hold" grpId="1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 nodeType="clickPar">
                      <p:stCondLst>
                        <p:cond delay="indefinite"/>
                      </p:stCondLst>
                      <p:childTnLst>
                        <p:par>
                          <p:cTn id="2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87" dur="500"/>
                                        <p:tgtEl>
                                          <p:spTgt spid="246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1" dur="500"/>
                                        <p:tgtEl>
                                          <p:spTgt spid="24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4" dur="500"/>
                                        <p:tgtEl>
                                          <p:spTgt spid="24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 nodeType="clickPar">
                      <p:stCondLst>
                        <p:cond delay="indefinite"/>
                      </p:stCondLst>
                      <p:childTnLst>
                        <p:par>
                          <p:cTn id="2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 nodeType="clickPar">
                      <p:stCondLst>
                        <p:cond delay="indefinite"/>
                      </p:stCondLst>
                      <p:childTnLst>
                        <p:par>
                          <p:cTn id="3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80" grpId="0" animBg="1"/>
      <p:bldP spid="24580" grpId="1" animBg="1"/>
      <p:bldP spid="24581" grpId="0" animBg="1"/>
      <p:bldP spid="24581" grpId="1" animBg="1"/>
      <p:bldP spid="24582" grpId="0" animBg="1"/>
      <p:bldP spid="24582" grpId="1" animBg="1"/>
      <p:bldP spid="24583" grpId="0" animBg="1"/>
      <p:bldP spid="24583" grpId="1" animBg="1"/>
      <p:bldP spid="24584" grpId="0" animBg="1"/>
      <p:bldP spid="24584" grpId="1" animBg="1"/>
      <p:bldP spid="24585" grpId="0" animBg="1"/>
      <p:bldP spid="24585" grpId="1" animBg="1"/>
      <p:bldP spid="24586" grpId="0" animBg="1"/>
      <p:bldP spid="24587" grpId="0" animBg="1"/>
      <p:bldP spid="24587" grpId="1" animBg="1"/>
      <p:bldP spid="24588" grpId="0" animBg="1"/>
      <p:bldP spid="24588" grpId="1" animBg="1"/>
      <p:bldP spid="24589" grpId="0" animBg="1"/>
      <p:bldP spid="24591" grpId="0" animBg="1"/>
      <p:bldP spid="24687" grpId="0" bldLvl="0" autoUpdateAnimBg="0"/>
      <p:bldP spid="24696" grpId="0" bldLvl="0" animBg="1" autoUpdateAnimBg="0"/>
      <p:bldP spid="24701" grpId="0" animBg="1"/>
      <p:bldP spid="24702" grpId="0" animBg="1"/>
      <p:bldP spid="24703" grpId="0" animBg="1"/>
      <p:bldP spid="24704" grpId="0" bldLvl="0" autoUpdateAnimBg="0"/>
      <p:bldP spid="24705" grpId="0" bldLvl="0" autoUpdateAnimBg="0"/>
      <p:bldP spid="24706" grpId="0" bldLvl="0" autoUpdateAnimBg="0"/>
      <p:bldP spid="24707" grpId="0" animBg="1"/>
      <p:bldP spid="2470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8803" y="-10543"/>
            <a:ext cx="7230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练习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：写出</a:t>
            </a:r>
            <a:r>
              <a:rPr lang="zh-CN" altLang="en-US" sz="2800" dirty="0"/>
              <a:t>下列醇发生催化氧化反应的产物？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537" y="908720"/>
            <a:ext cx="3669505" cy="10081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5561" y="2132857"/>
            <a:ext cx="3150975" cy="226435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6859" y="4613234"/>
            <a:ext cx="2592288" cy="219839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0096" y="620689"/>
            <a:ext cx="3384376" cy="195940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2380985"/>
            <a:ext cx="3106300" cy="2232248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9815736" y="4810031"/>
            <a:ext cx="2376264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二氢成醛</a:t>
            </a:r>
            <a:endParaRPr lang="en-US" altLang="zh-CN" sz="3200" dirty="0"/>
          </a:p>
          <a:p>
            <a:r>
              <a:rPr lang="zh-CN" altLang="en-US" sz="3200" dirty="0"/>
              <a:t>一氢成酮</a:t>
            </a:r>
            <a:endParaRPr lang="en-US" altLang="zh-CN" sz="3200" dirty="0"/>
          </a:p>
          <a:p>
            <a:r>
              <a:rPr lang="zh-CN" altLang="en-US" sz="3200" dirty="0"/>
              <a:t>无氢不氧化</a:t>
            </a:r>
          </a:p>
        </p:txBody>
      </p:sp>
    </p:spTree>
    <p:extLst>
      <p:ext uri="{BB962C8B-B14F-4D97-AF65-F5344CB8AC3E}">
        <p14:creationId xmlns:p14="http://schemas.microsoft.com/office/powerpoint/2010/main" val="1053367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8803" y="-10543"/>
            <a:ext cx="7230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练习</a:t>
            </a:r>
            <a:r>
              <a:rPr lang="en-US" altLang="zh-CN" sz="2800" dirty="0" smtClean="0"/>
              <a:t>2</a:t>
            </a:r>
            <a:r>
              <a:rPr lang="zh-CN" altLang="en-US" sz="2800" dirty="0" smtClean="0"/>
              <a:t>：写出</a:t>
            </a:r>
            <a:r>
              <a:rPr lang="zh-CN" altLang="en-US" sz="2800" dirty="0"/>
              <a:t>下列醇发生催化氧化反应的产物？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815736" y="4810031"/>
            <a:ext cx="2376264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二氢成醛</a:t>
            </a:r>
            <a:endParaRPr lang="en-US" altLang="zh-CN" sz="3200" dirty="0"/>
          </a:p>
          <a:p>
            <a:r>
              <a:rPr lang="zh-CN" altLang="en-US" sz="3200" dirty="0"/>
              <a:t>一氢成酮</a:t>
            </a:r>
            <a:endParaRPr lang="en-US" altLang="zh-CN" sz="3200" dirty="0"/>
          </a:p>
          <a:p>
            <a:r>
              <a:rPr lang="zh-CN" altLang="en-US" sz="3200" dirty="0"/>
              <a:t>无氢不氧化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003" y="1019033"/>
            <a:ext cx="3358481" cy="190299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970" y="3662696"/>
            <a:ext cx="3496202" cy="229467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1061" y="878365"/>
            <a:ext cx="2475818" cy="241864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4901" y="3997789"/>
            <a:ext cx="3011978" cy="215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13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19411" y="0"/>
            <a:ext cx="7558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练习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：写出</a:t>
            </a:r>
            <a:r>
              <a:rPr lang="zh-CN" altLang="en-US" sz="2800" dirty="0"/>
              <a:t>下列醇发生催化氧化反应的方程式？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71" y="980728"/>
            <a:ext cx="3145288" cy="86409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3364791"/>
            <a:ext cx="2016224" cy="144889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625" y="2095385"/>
            <a:ext cx="6380005" cy="101884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5601" y="5051801"/>
            <a:ext cx="6766293" cy="1269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767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840627" y="123890"/>
            <a:ext cx="7698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练习</a:t>
            </a:r>
            <a:r>
              <a:rPr lang="en-US" altLang="zh-CN" sz="2800" dirty="0" smtClean="0"/>
              <a:t>4</a:t>
            </a:r>
            <a:r>
              <a:rPr lang="zh-CN" altLang="en-US" sz="2800" dirty="0" smtClean="0"/>
              <a:t>：写出</a:t>
            </a:r>
            <a:r>
              <a:rPr lang="zh-CN" altLang="en-US" sz="2800" dirty="0"/>
              <a:t>下列醇发生催化氧化反应的方程式？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4475" y="1449064"/>
            <a:ext cx="2864392" cy="58579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959" y="2924944"/>
            <a:ext cx="9183997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06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0" y="461665"/>
            <a:ext cx="1815921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氧化反应</a:t>
            </a:r>
            <a:endParaRPr lang="zh-CN" altLang="en-US" sz="24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865" y="0"/>
            <a:ext cx="71022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0" y="461665"/>
            <a:ext cx="1815921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氧化反应</a:t>
            </a:r>
            <a:endParaRPr lang="zh-CN" altLang="en-US" sz="24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42486"/>
              </p:ext>
            </p:extLst>
          </p:nvPr>
        </p:nvGraphicFramePr>
        <p:xfrm>
          <a:off x="940159" y="1221942"/>
          <a:ext cx="10071279" cy="914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57093"/>
                <a:gridCol w="3357093"/>
                <a:gridCol w="3357093"/>
              </a:tblGrid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酒驾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醉驾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血液酒精含量</a:t>
                      </a:r>
                      <a:r>
                        <a:rPr lang="en-US" altLang="zh-CN" sz="2400" dirty="0" smtClean="0"/>
                        <a:t>/mg/mL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(20,80)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&gt;80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2267100" y="2434954"/>
            <a:ext cx="7417395" cy="4108128"/>
            <a:chOff x="0" y="663"/>
            <a:chExt cx="5738" cy="3657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63"/>
              <a:ext cx="1550" cy="3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2" y="663"/>
              <a:ext cx="1439" cy="3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5" y="890"/>
              <a:ext cx="309" cy="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1" y="663"/>
              <a:ext cx="1397" cy="3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2" y="663"/>
              <a:ext cx="1296" cy="3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8" y="845"/>
              <a:ext cx="279" cy="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7269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257577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乙醇的化学性质</a:t>
            </a:r>
            <a:endParaRPr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0" y="461665"/>
            <a:ext cx="1815921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4.2</a:t>
            </a:r>
            <a:r>
              <a:rPr lang="zh-CN" altLang="en-US" sz="2400" dirty="0" smtClean="0"/>
              <a:t>氧化反应</a:t>
            </a:r>
            <a:endParaRPr lang="zh-CN" altLang="en-US" sz="2400" dirty="0"/>
          </a:p>
        </p:txBody>
      </p:sp>
      <p:sp>
        <p:nvSpPr>
          <p:cNvPr id="14" name="Text Box 16">
            <a:hlinkClick r:id="rId2"/>
          </p:cNvPr>
          <p:cNvSpPr txBox="1">
            <a:spLocks noChangeArrowheads="1"/>
          </p:cNvSpPr>
          <p:nvPr/>
        </p:nvSpPr>
        <p:spPr bwMode="auto">
          <a:xfrm>
            <a:off x="0" y="923330"/>
            <a:ext cx="625913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en-US" altLang="zh-CN" sz="2400" dirty="0" smtClean="0">
                <a:latin typeface="+mn-ea"/>
                <a:ea typeface="+mn-ea"/>
              </a:rPr>
              <a:t>4.2.3</a:t>
            </a:r>
            <a:r>
              <a:rPr kumimoji="1" lang="zh-CN" altLang="en-US" sz="2400" dirty="0" smtClean="0">
                <a:latin typeface="+mn-ea"/>
                <a:ea typeface="+mn-ea"/>
              </a:rPr>
              <a:t>被酸性</a:t>
            </a:r>
            <a:r>
              <a:rPr kumimoji="1" lang="en-US" altLang="zh-CN" sz="2400" dirty="0" smtClean="0">
                <a:latin typeface="+mn-ea"/>
                <a:ea typeface="+mn-ea"/>
              </a:rPr>
              <a:t>KMnO</a:t>
            </a:r>
            <a:r>
              <a:rPr kumimoji="1" lang="en-US" altLang="zh-CN" sz="2400" baseline="-25000" dirty="0" smtClean="0">
                <a:latin typeface="+mn-ea"/>
                <a:ea typeface="+mn-ea"/>
              </a:rPr>
              <a:t>4 </a:t>
            </a:r>
            <a:r>
              <a:rPr kumimoji="1" lang="zh-CN" altLang="en-US" sz="2400" dirty="0" smtClean="0">
                <a:latin typeface="+mn-ea"/>
                <a:ea typeface="+mn-ea"/>
              </a:rPr>
              <a:t>、</a:t>
            </a:r>
            <a:r>
              <a:rPr kumimoji="1" lang="en-US" altLang="zh-CN" sz="2400" dirty="0" smtClean="0">
                <a:latin typeface="+mn-ea"/>
                <a:ea typeface="+mn-ea"/>
              </a:rPr>
              <a:t>K</a:t>
            </a:r>
            <a:r>
              <a:rPr kumimoji="1" lang="en-US" altLang="zh-CN" sz="2400" baseline="-25000" dirty="0" smtClean="0">
                <a:latin typeface="+mn-ea"/>
                <a:ea typeface="+mn-ea"/>
              </a:rPr>
              <a:t>2</a:t>
            </a:r>
            <a:r>
              <a:rPr kumimoji="1" lang="en-US" altLang="zh-CN" sz="2400" dirty="0" smtClean="0">
                <a:latin typeface="+mn-ea"/>
                <a:ea typeface="+mn-ea"/>
              </a:rPr>
              <a:t>Cr</a:t>
            </a:r>
            <a:r>
              <a:rPr kumimoji="1" lang="en-US" altLang="zh-CN" sz="2400" baseline="-25000" dirty="0" smtClean="0">
                <a:latin typeface="+mn-ea"/>
                <a:ea typeface="+mn-ea"/>
              </a:rPr>
              <a:t>2</a:t>
            </a:r>
            <a:r>
              <a:rPr kumimoji="1" lang="en-US" altLang="zh-CN" sz="2400" dirty="0" smtClean="0">
                <a:latin typeface="+mn-ea"/>
                <a:ea typeface="+mn-ea"/>
              </a:rPr>
              <a:t>O</a:t>
            </a:r>
            <a:r>
              <a:rPr kumimoji="1" lang="en-US" altLang="zh-CN" sz="2400" baseline="-25000" dirty="0" smtClean="0">
                <a:latin typeface="+mn-ea"/>
                <a:ea typeface="+mn-ea"/>
              </a:rPr>
              <a:t>7 </a:t>
            </a:r>
            <a:r>
              <a:rPr kumimoji="1" lang="zh-CN" altLang="en-US" sz="2400" dirty="0" smtClean="0">
                <a:latin typeface="+mn-ea"/>
                <a:ea typeface="+mn-ea"/>
              </a:rPr>
              <a:t>溶液氧化为</a:t>
            </a:r>
            <a:r>
              <a:rPr kumimoji="1" lang="zh-CN" altLang="en-US" sz="2400" dirty="0" smtClean="0">
                <a:solidFill>
                  <a:srgbClr val="CC3300"/>
                </a:solidFill>
                <a:latin typeface="+mn-ea"/>
                <a:ea typeface="+mn-ea"/>
              </a:rPr>
              <a:t>乙酸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669" y="2577422"/>
            <a:ext cx="2730321" cy="83624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5730" y="1757276"/>
            <a:ext cx="2458107" cy="199718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8243" y="1782872"/>
            <a:ext cx="2651290" cy="2074362"/>
          </a:xfrm>
          <a:prstGeom prst="rect">
            <a:avLst/>
          </a:prstGeom>
        </p:spPr>
      </p:pic>
      <p:cxnSp>
        <p:nvCxnSpPr>
          <p:cNvPr id="17" name="直接箭头连接符 16"/>
          <p:cNvCxnSpPr/>
          <p:nvPr/>
        </p:nvCxnSpPr>
        <p:spPr>
          <a:xfrm>
            <a:off x="3425780" y="2755869"/>
            <a:ext cx="2073499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/>
              <p:cNvSpPr txBox="1"/>
              <p:nvPr/>
            </p:nvSpPr>
            <p:spPr>
              <a:xfrm>
                <a:off x="3296990" y="2208090"/>
                <a:ext cx="22924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KMnO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/</m:t>
                      </m:r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Cr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6990" y="2208090"/>
                <a:ext cx="2292441" cy="369332"/>
              </a:xfrm>
              <a:prstGeom prst="rect">
                <a:avLst/>
              </a:prstGeom>
              <a:blipFill rotWithShape="0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直接箭头连接符 18"/>
          <p:cNvCxnSpPr/>
          <p:nvPr/>
        </p:nvCxnSpPr>
        <p:spPr>
          <a:xfrm>
            <a:off x="7482627" y="2820053"/>
            <a:ext cx="2073499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文本框 19"/>
              <p:cNvSpPr txBox="1"/>
              <p:nvPr/>
            </p:nvSpPr>
            <p:spPr>
              <a:xfrm>
                <a:off x="7353837" y="2272274"/>
                <a:ext cx="22924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KMnO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b="0" i="0" smtClean="0">
                          <a:latin typeface="Cambria Math" panose="02040503050406030204" pitchFamily="18" charset="0"/>
                        </a:rPr>
                        <m:t>/</m:t>
                      </m:r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Cr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b>
                      </m:sSub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3837" y="2272274"/>
                <a:ext cx="2292441" cy="369332"/>
              </a:xfrm>
              <a:prstGeom prst="rect">
                <a:avLst/>
              </a:prstGeom>
              <a:blipFill rotWithShape="0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文本框 20"/>
          <p:cNvSpPr txBox="1"/>
          <p:nvPr/>
        </p:nvSpPr>
        <p:spPr>
          <a:xfrm>
            <a:off x="3936253" y="2842776"/>
            <a:ext cx="746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去氢氧化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205603" y="2874868"/>
            <a:ext cx="746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加氧氧</a:t>
            </a:r>
            <a:r>
              <a:rPr lang="zh-CN" altLang="en-US" dirty="0"/>
              <a:t>化</a:t>
            </a:r>
          </a:p>
        </p:txBody>
      </p:sp>
    </p:spTree>
    <p:extLst>
      <p:ext uri="{BB962C8B-B14F-4D97-AF65-F5344CB8AC3E}">
        <p14:creationId xmlns:p14="http://schemas.microsoft.com/office/powerpoint/2010/main" val="184828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652911" y="627065"/>
            <a:ext cx="3565525" cy="4670425"/>
            <a:chOff x="295" y="436"/>
            <a:chExt cx="2246" cy="2942"/>
          </a:xfrm>
        </p:grpSpPr>
        <p:pic>
          <p:nvPicPr>
            <p:cNvPr id="25623" name="Picture 3" descr="20000017ZW_0039_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436"/>
              <a:ext cx="2246" cy="29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5624" name="Rectangle 4"/>
            <p:cNvSpPr>
              <a:spLocks noChangeArrowheads="1"/>
            </p:cNvSpPr>
            <p:nvPr/>
          </p:nvSpPr>
          <p:spPr bwMode="auto">
            <a:xfrm>
              <a:off x="340" y="3158"/>
              <a:ext cx="408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pic>
        <p:nvPicPr>
          <p:cNvPr id="28677" name="Picture 5" descr="11199264895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35" y="411165"/>
            <a:ext cx="38100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5332860" y="268289"/>
            <a:ext cx="1439862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000" b="1">
                <a:ea typeface="华文新魏" panose="02010800040101010101" pitchFamily="2" charset="-122"/>
              </a:rPr>
              <a:t>乙醇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5332861" y="2068514"/>
            <a:ext cx="1368425" cy="7112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000" b="1">
                <a:solidFill>
                  <a:srgbClr val="FF0000"/>
                </a:solidFill>
                <a:ea typeface="华文新魏" panose="02010800040101010101" pitchFamily="2" charset="-122"/>
              </a:rPr>
              <a:t>乙醛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5261422" y="4011614"/>
            <a:ext cx="1366838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000" b="1">
                <a:ea typeface="华文新魏" panose="02010800040101010101" pitchFamily="2" charset="-122"/>
              </a:rPr>
              <a:t>乙酸</a:t>
            </a:r>
          </a:p>
        </p:txBody>
      </p:sp>
      <p:grpSp>
        <p:nvGrpSpPr>
          <p:cNvPr id="28681" name="Group 9"/>
          <p:cNvGrpSpPr>
            <a:grpSpLocks/>
          </p:cNvGrpSpPr>
          <p:nvPr/>
        </p:nvGrpSpPr>
        <p:grpSpPr bwMode="auto">
          <a:xfrm>
            <a:off x="5909122" y="987428"/>
            <a:ext cx="3024188" cy="936625"/>
            <a:chOff x="3606" y="663"/>
            <a:chExt cx="1905" cy="590"/>
          </a:xfrm>
        </p:grpSpPr>
        <p:sp>
          <p:nvSpPr>
            <p:cNvPr id="25621" name="Text Box 10"/>
            <p:cNvSpPr txBox="1">
              <a:spLocks noChangeArrowheads="1"/>
            </p:cNvSpPr>
            <p:nvPr/>
          </p:nvSpPr>
          <p:spPr bwMode="auto">
            <a:xfrm>
              <a:off x="3606" y="799"/>
              <a:ext cx="190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40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乙醇脱氢酶 </a:t>
              </a:r>
            </a:p>
          </p:txBody>
        </p:sp>
        <p:sp>
          <p:nvSpPr>
            <p:cNvPr id="25622" name="Line 11"/>
            <p:cNvSpPr>
              <a:spLocks noChangeShapeType="1"/>
            </p:cNvSpPr>
            <p:nvPr/>
          </p:nvSpPr>
          <p:spPr bwMode="auto">
            <a:xfrm>
              <a:off x="3696" y="663"/>
              <a:ext cx="0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684" name="Line 12"/>
          <p:cNvSpPr>
            <a:spLocks noChangeShapeType="1"/>
          </p:cNvSpPr>
          <p:nvPr/>
        </p:nvSpPr>
        <p:spPr bwMode="auto">
          <a:xfrm>
            <a:off x="5980560" y="4803777"/>
            <a:ext cx="0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4828035" y="5668965"/>
            <a:ext cx="3738562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3600" b="1"/>
              <a:t>CO</a:t>
            </a:r>
            <a:r>
              <a:rPr lang="en-US" altLang="zh-CN" sz="3600" b="1" baseline="-25000"/>
              <a:t>2</a:t>
            </a:r>
            <a:r>
              <a:rPr lang="en-US" altLang="zh-CN" sz="3600" b="1"/>
              <a:t>+H</a:t>
            </a:r>
            <a:r>
              <a:rPr lang="en-US" altLang="zh-CN" sz="3600" b="1" baseline="-25000"/>
              <a:t>2</a:t>
            </a:r>
            <a:r>
              <a:rPr lang="en-US" altLang="zh-CN" sz="3600" b="1"/>
              <a:t>O </a:t>
            </a:r>
            <a:r>
              <a:rPr lang="en-US" altLang="zh-CN" b="1">
                <a:solidFill>
                  <a:srgbClr val="FF0000"/>
                </a:solidFill>
                <a:latin typeface="宋体" panose="02010600030101010101" pitchFamily="2" charset="-122"/>
              </a:rPr>
              <a:t>+</a:t>
            </a: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</a:rPr>
              <a:t>热量</a:t>
            </a:r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6701285" y="2146302"/>
            <a:ext cx="24114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3600" b="1">
                <a:solidFill>
                  <a:srgbClr val="FF0000"/>
                </a:solidFill>
              </a:rPr>
              <a:t>CH</a:t>
            </a:r>
            <a:r>
              <a:rPr kumimoji="1" lang="en-US" altLang="zh-CN" sz="3600" b="1" baseline="-25000">
                <a:solidFill>
                  <a:srgbClr val="FF0000"/>
                </a:solidFill>
              </a:rPr>
              <a:t>3</a:t>
            </a:r>
            <a:r>
              <a:rPr kumimoji="1" lang="en-US" altLang="zh-CN" sz="3600" b="1">
                <a:solidFill>
                  <a:srgbClr val="FF0000"/>
                </a:solidFill>
              </a:rPr>
              <a:t>CHO</a:t>
            </a:r>
          </a:p>
        </p:txBody>
      </p:sp>
      <p:grpSp>
        <p:nvGrpSpPr>
          <p:cNvPr id="28687" name="Group 15"/>
          <p:cNvGrpSpPr>
            <a:grpSpLocks/>
          </p:cNvGrpSpPr>
          <p:nvPr/>
        </p:nvGrpSpPr>
        <p:grpSpPr bwMode="auto">
          <a:xfrm>
            <a:off x="5836098" y="2859089"/>
            <a:ext cx="3313113" cy="1422400"/>
            <a:chOff x="3560" y="1842"/>
            <a:chExt cx="2087" cy="896"/>
          </a:xfrm>
        </p:grpSpPr>
        <p:grpSp>
          <p:nvGrpSpPr>
            <p:cNvPr id="25617" name="Group 16"/>
            <p:cNvGrpSpPr>
              <a:grpSpLocks/>
            </p:cNvGrpSpPr>
            <p:nvPr/>
          </p:nvGrpSpPr>
          <p:grpSpPr bwMode="auto">
            <a:xfrm>
              <a:off x="3560" y="1842"/>
              <a:ext cx="2087" cy="636"/>
              <a:chOff x="3560" y="1842"/>
              <a:chExt cx="2087" cy="636"/>
            </a:xfrm>
          </p:grpSpPr>
          <p:sp>
            <p:nvSpPr>
              <p:cNvPr id="25619" name="Text Box 17"/>
              <p:cNvSpPr txBox="1">
                <a:spLocks noChangeArrowheads="1"/>
              </p:cNvSpPr>
              <p:nvPr/>
            </p:nvSpPr>
            <p:spPr bwMode="auto">
              <a:xfrm>
                <a:off x="3560" y="1979"/>
                <a:ext cx="2087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zh-CN" altLang="en-US" sz="4000" b="1">
                    <a:solidFill>
                      <a:srgbClr val="0000FF"/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乙醛脱氢酶</a:t>
                </a:r>
                <a:r>
                  <a:rPr lang="zh-CN" altLang="en-US" sz="40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 </a:t>
                </a:r>
              </a:p>
            </p:txBody>
          </p:sp>
          <p:sp>
            <p:nvSpPr>
              <p:cNvPr id="25620" name="Line 18"/>
              <p:cNvSpPr>
                <a:spLocks noChangeShapeType="1"/>
              </p:cNvSpPr>
              <p:nvPr/>
            </p:nvSpPr>
            <p:spPr bwMode="auto">
              <a:xfrm>
                <a:off x="3651" y="1842"/>
                <a:ext cx="0" cy="6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5618" name="Text Box 19"/>
            <p:cNvSpPr txBox="1">
              <a:spLocks noChangeArrowheads="1"/>
            </p:cNvSpPr>
            <p:nvPr/>
          </p:nvSpPr>
          <p:spPr bwMode="auto">
            <a:xfrm>
              <a:off x="4059" y="2296"/>
              <a:ext cx="1497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4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(ALDH)</a:t>
              </a:r>
            </a:p>
          </p:txBody>
        </p:sp>
      </p:grpSp>
      <p:grpSp>
        <p:nvGrpSpPr>
          <p:cNvPr id="28692" name="Group 20"/>
          <p:cNvGrpSpPr>
            <a:grpSpLocks/>
          </p:cNvGrpSpPr>
          <p:nvPr/>
        </p:nvGrpSpPr>
        <p:grpSpPr bwMode="auto">
          <a:xfrm>
            <a:off x="359224" y="2211389"/>
            <a:ext cx="1660525" cy="3602038"/>
            <a:chOff x="110" y="1434"/>
            <a:chExt cx="1046" cy="2269"/>
          </a:xfrm>
        </p:grpSpPr>
        <p:sp>
          <p:nvSpPr>
            <p:cNvPr id="25614" name="Oval 21"/>
            <p:cNvSpPr>
              <a:spLocks noChangeArrowheads="1"/>
            </p:cNvSpPr>
            <p:nvPr/>
          </p:nvSpPr>
          <p:spPr bwMode="auto">
            <a:xfrm>
              <a:off x="703" y="1434"/>
              <a:ext cx="453" cy="227"/>
            </a:xfrm>
            <a:prstGeom prst="ellips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615" name="Text Box 22"/>
            <p:cNvSpPr txBox="1">
              <a:spLocks noChangeArrowheads="1"/>
            </p:cNvSpPr>
            <p:nvPr/>
          </p:nvSpPr>
          <p:spPr bwMode="auto">
            <a:xfrm>
              <a:off x="110" y="1480"/>
              <a:ext cx="388" cy="2223"/>
            </a:xfrm>
            <a:prstGeom prst="rect">
              <a:avLst/>
            </a:prstGeom>
            <a:noFill/>
            <a:ln w="9525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800" b="1">
                  <a:solidFill>
                    <a:srgbClr val="0000FF"/>
                  </a:solidFill>
                  <a:ea typeface="华文新魏" panose="02010800040101010101" pitchFamily="2" charset="-122"/>
                </a:rPr>
                <a:t>微粒体乙醇氧化系统</a:t>
              </a:r>
            </a:p>
          </p:txBody>
        </p:sp>
        <p:sp>
          <p:nvSpPr>
            <p:cNvPr id="25616" name="Line 23"/>
            <p:cNvSpPr>
              <a:spLocks noChangeShapeType="1"/>
            </p:cNvSpPr>
            <p:nvPr/>
          </p:nvSpPr>
          <p:spPr bwMode="auto">
            <a:xfrm flipH="1">
              <a:off x="476" y="1570"/>
              <a:ext cx="227" cy="136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9826580" y="2364215"/>
            <a:ext cx="20863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喝酒会脸红的人，不要喝酒。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32939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 animBg="1"/>
      <p:bldP spid="28679" grpId="0" animBg="1"/>
      <p:bldP spid="28680" grpId="0" animBg="1"/>
      <p:bldP spid="28684" grpId="0" animBg="1"/>
      <p:bldP spid="28685" grpId="0" animBg="1"/>
      <p:bldP spid="28686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" y="0"/>
            <a:ext cx="189319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乙醇的用途</a:t>
            </a:r>
            <a:endParaRPr lang="zh-CN" altLang="en-US" sz="24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105" y="-1"/>
            <a:ext cx="9775064" cy="692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4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83712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练习</a:t>
            </a:r>
            <a:endParaRPr lang="zh-CN" altLang="en-US" sz="2400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837127" y="782086"/>
            <a:ext cx="9171261" cy="43396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2400" dirty="0">
                <a:latin typeface="+mn-ea"/>
                <a:ea typeface="+mn-ea"/>
              </a:rPr>
              <a:t>1</a:t>
            </a:r>
            <a:r>
              <a:rPr lang="zh-CN" altLang="en-US" sz="2400" dirty="0">
                <a:latin typeface="+mn-ea"/>
                <a:ea typeface="+mn-ea"/>
              </a:rPr>
              <a:t>、乙醇分子中不同的化学键如图：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endParaRPr lang="en-US" altLang="zh-CN" sz="2400" dirty="0" smtClean="0"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400" dirty="0" smtClean="0">
                <a:latin typeface="+mn-ea"/>
                <a:ea typeface="+mn-ea"/>
              </a:rPr>
              <a:t>化学反应</a:t>
            </a:r>
            <a:r>
              <a:rPr lang="zh-CN" altLang="en-US" sz="2400" dirty="0">
                <a:latin typeface="+mn-ea"/>
                <a:ea typeface="+mn-ea"/>
              </a:rPr>
              <a:t>中乙醇的断键位置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400" dirty="0">
                <a:latin typeface="+mn-ea"/>
                <a:ea typeface="+mn-ea"/>
              </a:rPr>
              <a:t>（</a:t>
            </a:r>
            <a:r>
              <a:rPr lang="en-US" altLang="zh-CN" sz="2400" dirty="0">
                <a:latin typeface="+mn-ea"/>
                <a:ea typeface="+mn-ea"/>
              </a:rPr>
              <a:t>1</a:t>
            </a:r>
            <a:r>
              <a:rPr lang="zh-CN" altLang="en-US" sz="2400" dirty="0">
                <a:latin typeface="+mn-ea"/>
                <a:ea typeface="+mn-ea"/>
              </a:rPr>
              <a:t>）与活泼金属反应键</a:t>
            </a:r>
            <a:r>
              <a:rPr lang="zh-CN" altLang="en-US" sz="2400" u="sng" dirty="0">
                <a:latin typeface="+mn-ea"/>
                <a:ea typeface="+mn-ea"/>
              </a:rPr>
              <a:t>    </a:t>
            </a:r>
            <a:r>
              <a:rPr lang="zh-CN" altLang="en-US" sz="2400" dirty="0">
                <a:latin typeface="+mn-ea"/>
                <a:ea typeface="+mn-ea"/>
              </a:rPr>
              <a:t>断裂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400" dirty="0">
                <a:latin typeface="+mn-ea"/>
                <a:ea typeface="+mn-ea"/>
              </a:rPr>
              <a:t>（</a:t>
            </a:r>
            <a:r>
              <a:rPr lang="en-US" altLang="zh-CN" sz="2400" dirty="0">
                <a:latin typeface="+mn-ea"/>
                <a:ea typeface="+mn-ea"/>
              </a:rPr>
              <a:t>2</a:t>
            </a:r>
            <a:r>
              <a:rPr lang="zh-CN" altLang="en-US" sz="2400" dirty="0" smtClean="0">
                <a:latin typeface="+mn-ea"/>
                <a:ea typeface="+mn-ea"/>
              </a:rPr>
              <a:t>）</a:t>
            </a:r>
            <a:r>
              <a:rPr lang="en-US" altLang="zh-CN" sz="2400" dirty="0" smtClean="0">
                <a:latin typeface="+mn-ea"/>
                <a:ea typeface="+mn-ea"/>
              </a:rPr>
              <a:t>CH</a:t>
            </a:r>
            <a:r>
              <a:rPr lang="en-US" altLang="zh-CN" sz="2400" baseline="-25000" dirty="0" smtClean="0">
                <a:latin typeface="+mn-ea"/>
                <a:ea typeface="+mn-ea"/>
              </a:rPr>
              <a:t>3</a:t>
            </a:r>
            <a:r>
              <a:rPr lang="en-US" altLang="zh-CN" sz="2400" dirty="0" smtClean="0">
                <a:latin typeface="+mn-ea"/>
                <a:ea typeface="+mn-ea"/>
              </a:rPr>
              <a:t>CH</a:t>
            </a:r>
            <a:r>
              <a:rPr lang="en-US" altLang="zh-CN" sz="2400" baseline="-25000" dirty="0" smtClean="0">
                <a:latin typeface="+mn-ea"/>
                <a:ea typeface="+mn-ea"/>
              </a:rPr>
              <a:t>2</a:t>
            </a:r>
            <a:r>
              <a:rPr lang="en-US" altLang="zh-CN" sz="2400" dirty="0" smtClean="0">
                <a:latin typeface="+mn-ea"/>
                <a:ea typeface="+mn-ea"/>
              </a:rPr>
              <a:t>OH </a:t>
            </a:r>
            <a:r>
              <a:rPr lang="zh-CN" altLang="en-US" sz="2400" dirty="0">
                <a:latin typeface="+mn-ea"/>
                <a:ea typeface="+mn-ea"/>
              </a:rPr>
              <a:t>燃烧键</a:t>
            </a:r>
            <a:r>
              <a:rPr lang="zh-CN" altLang="en-US" sz="2400" u="sng" dirty="0">
                <a:latin typeface="+mn-ea"/>
                <a:ea typeface="+mn-ea"/>
              </a:rPr>
              <a:t>      </a:t>
            </a:r>
            <a:r>
              <a:rPr lang="zh-CN" altLang="en-US" sz="2400" dirty="0">
                <a:latin typeface="+mn-ea"/>
                <a:ea typeface="+mn-ea"/>
              </a:rPr>
              <a:t>断裂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2400" dirty="0">
                <a:latin typeface="+mn-ea"/>
                <a:ea typeface="+mn-ea"/>
              </a:rPr>
              <a:t>（</a:t>
            </a:r>
            <a:r>
              <a:rPr lang="en-US" altLang="zh-CN" sz="2400" dirty="0">
                <a:latin typeface="+mn-ea"/>
                <a:ea typeface="+mn-ea"/>
              </a:rPr>
              <a:t>3</a:t>
            </a:r>
            <a:r>
              <a:rPr lang="zh-CN" altLang="en-US" sz="2400" dirty="0">
                <a:latin typeface="+mn-ea"/>
                <a:ea typeface="+mn-ea"/>
              </a:rPr>
              <a:t>）在</a:t>
            </a:r>
            <a:r>
              <a:rPr lang="en-US" altLang="zh-CN" sz="2400" dirty="0">
                <a:latin typeface="+mn-ea"/>
                <a:ea typeface="+mn-ea"/>
              </a:rPr>
              <a:t>Cu</a:t>
            </a:r>
            <a:r>
              <a:rPr lang="zh-CN" altLang="en-US" sz="2400" dirty="0">
                <a:latin typeface="+mn-ea"/>
                <a:ea typeface="+mn-ea"/>
              </a:rPr>
              <a:t>或</a:t>
            </a:r>
            <a:r>
              <a:rPr lang="en-US" altLang="zh-CN" sz="2400" dirty="0">
                <a:latin typeface="+mn-ea"/>
                <a:ea typeface="+mn-ea"/>
              </a:rPr>
              <a:t>Ag</a:t>
            </a:r>
            <a:r>
              <a:rPr lang="zh-CN" altLang="en-US" sz="2400" dirty="0">
                <a:latin typeface="+mn-ea"/>
                <a:ea typeface="+mn-ea"/>
              </a:rPr>
              <a:t>催化下和</a:t>
            </a:r>
            <a:r>
              <a:rPr lang="en-US" altLang="zh-CN" sz="2400" dirty="0">
                <a:latin typeface="+mn-ea"/>
                <a:ea typeface="+mn-ea"/>
              </a:rPr>
              <a:t>O</a:t>
            </a:r>
            <a:r>
              <a:rPr lang="en-US" altLang="zh-CN" sz="2400" baseline="-25000" dirty="0">
                <a:latin typeface="+mn-ea"/>
                <a:ea typeface="+mn-ea"/>
              </a:rPr>
              <a:t>2</a:t>
            </a:r>
            <a:r>
              <a:rPr lang="zh-CN" altLang="en-US" sz="2400" dirty="0">
                <a:latin typeface="+mn-ea"/>
                <a:ea typeface="+mn-ea"/>
              </a:rPr>
              <a:t>反应键</a:t>
            </a:r>
            <a:r>
              <a:rPr lang="zh-CN" altLang="en-US" sz="2400" u="sng" dirty="0">
                <a:latin typeface="+mn-ea"/>
                <a:ea typeface="+mn-ea"/>
              </a:rPr>
              <a:t>       </a:t>
            </a:r>
            <a:r>
              <a:rPr lang="zh-CN" altLang="en-US" sz="2400" dirty="0">
                <a:latin typeface="+mn-ea"/>
                <a:ea typeface="+mn-ea"/>
              </a:rPr>
              <a:t>断裂</a:t>
            </a:r>
          </a:p>
        </p:txBody>
      </p:sp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6744479" y="1596833"/>
            <a:ext cx="3429000" cy="2138362"/>
            <a:chOff x="0" y="0"/>
            <a:chExt cx="2160" cy="1347"/>
          </a:xfrm>
        </p:grpSpPr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480" y="528"/>
              <a:ext cx="168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400" b="1" dirty="0">
                  <a:latin typeface="Times New Roman" panose="02020603050405020304" pitchFamily="18" charset="0"/>
                </a:rPr>
                <a:t>C—C—O—H</a:t>
              </a:r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931" y="811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0" y="499"/>
              <a:ext cx="38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80" y="0"/>
              <a:ext cx="52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80" y="1056"/>
              <a:ext cx="28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400" b="1"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624" y="816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624" y="288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>
              <a:off x="931" y="288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 flipH="1">
              <a:off x="240" y="720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821" y="0"/>
              <a:ext cx="28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400" b="1" dirty="0"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873" y="1056"/>
              <a:ext cx="855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400" b="1" dirty="0">
                  <a:latin typeface="Times New Roman" panose="02020603050405020304" pitchFamily="18" charset="0"/>
                </a:rPr>
                <a:t>H</a:t>
              </a:r>
            </a:p>
          </p:txBody>
        </p:sp>
      </p:grp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7150879" y="2693727"/>
            <a:ext cx="43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9" name="Text Box 19"/>
          <p:cNvSpPr txBox="1">
            <a:spLocks noChangeArrowheads="1"/>
          </p:cNvSpPr>
          <p:nvPr/>
        </p:nvSpPr>
        <p:spPr bwMode="auto">
          <a:xfrm>
            <a:off x="7750706" y="2643440"/>
            <a:ext cx="43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7815140" y="2009953"/>
            <a:ext cx="4940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8263350" y="2240786"/>
            <a:ext cx="4940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FF0000"/>
                </a:solidFill>
              </a:rPr>
              <a:t>④</a:t>
            </a: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8785149" y="2206433"/>
            <a:ext cx="490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FF0000"/>
                </a:solidFill>
              </a:rPr>
              <a:t>⑤</a:t>
            </a:r>
          </a:p>
        </p:txBody>
      </p:sp>
      <p:sp>
        <p:nvSpPr>
          <p:cNvPr id="23" name="Text Box 23"/>
          <p:cNvSpPr txBox="1">
            <a:spLocks noChangeArrowheads="1"/>
          </p:cNvSpPr>
          <p:nvPr/>
        </p:nvSpPr>
        <p:spPr bwMode="auto">
          <a:xfrm>
            <a:off x="4146888" y="2922327"/>
            <a:ext cx="431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 smtClean="0">
                <a:solidFill>
                  <a:srgbClr val="FF0000"/>
                </a:solidFill>
              </a:rPr>
              <a:t>⑤</a:t>
            </a:r>
            <a:endParaRPr lang="en-US" altLang="zh-CN" sz="2400" b="1" dirty="0">
              <a:solidFill>
                <a:srgbClr val="FF0000"/>
              </a:solidFill>
            </a:endParaRPr>
          </a:p>
        </p:txBody>
      </p:sp>
      <p:sp>
        <p:nvSpPr>
          <p:cNvPr id="24" name="Text Box 24"/>
          <p:cNvSpPr txBox="1">
            <a:spLocks noChangeArrowheads="1"/>
          </p:cNvSpPr>
          <p:nvPr/>
        </p:nvSpPr>
        <p:spPr bwMode="auto">
          <a:xfrm>
            <a:off x="5422757" y="4470558"/>
            <a:ext cx="9572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 smtClean="0">
                <a:solidFill>
                  <a:srgbClr val="FF0000"/>
                </a:solidFill>
              </a:rPr>
              <a:t>③⑤</a:t>
            </a:r>
            <a:endParaRPr lang="en-US" altLang="zh-CN" sz="2400" b="1" dirty="0">
              <a:solidFill>
                <a:srgbClr val="FF0000"/>
              </a:solidFill>
            </a:endParaRPr>
          </a:p>
        </p:txBody>
      </p:sp>
      <p:sp>
        <p:nvSpPr>
          <p:cNvPr id="25" name="Text Box 25"/>
          <p:cNvSpPr txBox="1">
            <a:spLocks noChangeArrowheads="1"/>
          </p:cNvSpPr>
          <p:nvPr/>
        </p:nvSpPr>
        <p:spPr bwMode="auto">
          <a:xfrm>
            <a:off x="3786525" y="3704413"/>
            <a:ext cx="11525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ea typeface="黑体" panose="02010609060101010101" pitchFamily="49" charset="-122"/>
              </a:rPr>
              <a:t>全部</a:t>
            </a:r>
          </a:p>
        </p:txBody>
      </p:sp>
    </p:spTree>
    <p:extLst>
      <p:ext uri="{BB962C8B-B14F-4D97-AF65-F5344CB8AC3E}">
        <p14:creationId xmlns:p14="http://schemas.microsoft.com/office/powerpoint/2010/main" val="361102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utoUpdateAnimBg="0"/>
      <p:bldP spid="24" grpId="0" autoUpdateAnimBg="0"/>
      <p:bldP spid="25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8563" y="798076"/>
            <a:ext cx="8841348" cy="4752528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zh-CN" dirty="0" smtClean="0">
                <a:latin typeface="+mn-ea"/>
              </a:rPr>
              <a:t>2</a:t>
            </a:r>
            <a:r>
              <a:rPr lang="zh-CN" altLang="en-US" dirty="0" smtClean="0">
                <a:latin typeface="+mn-ea"/>
              </a:rPr>
              <a:t>．</a:t>
            </a:r>
            <a:r>
              <a:rPr lang="zh-CN" altLang="en-US" dirty="0">
                <a:latin typeface="+mn-ea"/>
              </a:rPr>
              <a:t>将等质量的铜片在酒精灯上加热后，分别插入下列 </a:t>
            </a:r>
            <a:endParaRPr lang="en-US" altLang="zh-CN" dirty="0">
              <a:latin typeface="+mn-ea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zh-CN" dirty="0">
                <a:latin typeface="+mn-ea"/>
              </a:rPr>
              <a:t>   </a:t>
            </a:r>
            <a:r>
              <a:rPr lang="zh-CN" altLang="en-US" dirty="0">
                <a:latin typeface="+mn-ea"/>
              </a:rPr>
              <a:t>溶液中</a:t>
            </a:r>
            <a:r>
              <a:rPr lang="en-US" altLang="zh-CN" dirty="0">
                <a:latin typeface="+mn-ea"/>
              </a:rPr>
              <a:t>,</a:t>
            </a:r>
            <a:r>
              <a:rPr lang="zh-CN" altLang="en-US" dirty="0">
                <a:latin typeface="+mn-ea"/>
              </a:rPr>
              <a:t>放置片刻</a:t>
            </a:r>
            <a:r>
              <a:rPr lang="en-US" altLang="zh-CN" dirty="0">
                <a:latin typeface="+mn-ea"/>
              </a:rPr>
              <a:t>,</a:t>
            </a:r>
            <a:r>
              <a:rPr lang="zh-CN" altLang="en-US" dirty="0">
                <a:latin typeface="+mn-ea"/>
              </a:rPr>
              <a:t>铜片质量增加的</a:t>
            </a:r>
            <a:endParaRPr lang="en-US" altLang="zh-CN" dirty="0">
              <a:latin typeface="+mn-ea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zh-CN" dirty="0">
                <a:latin typeface="+mn-ea"/>
              </a:rPr>
              <a:t>   A</a:t>
            </a:r>
            <a:r>
              <a:rPr lang="zh-CN" altLang="en-US" dirty="0">
                <a:latin typeface="+mn-ea"/>
              </a:rPr>
              <a:t>．硝酸          </a:t>
            </a:r>
            <a:endParaRPr lang="en-US" altLang="zh-CN" dirty="0">
              <a:latin typeface="+mn-ea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zh-CN" dirty="0">
                <a:latin typeface="+mn-ea"/>
              </a:rPr>
              <a:t>   B</a:t>
            </a:r>
            <a:r>
              <a:rPr lang="zh-CN" altLang="en-US" dirty="0">
                <a:latin typeface="+mn-ea"/>
              </a:rPr>
              <a:t>．无水乙醇      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zh-CN" dirty="0">
                <a:latin typeface="+mn-ea"/>
              </a:rPr>
              <a:t>   C</a:t>
            </a:r>
            <a:r>
              <a:rPr lang="zh-CN" altLang="en-US" dirty="0">
                <a:latin typeface="+mn-ea"/>
              </a:rPr>
              <a:t>．石灰水        </a:t>
            </a:r>
            <a:endParaRPr lang="en-US" altLang="zh-CN" dirty="0">
              <a:latin typeface="+mn-ea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zh-CN" dirty="0">
                <a:latin typeface="+mn-ea"/>
              </a:rPr>
              <a:t>   D</a:t>
            </a:r>
            <a:r>
              <a:rPr lang="zh-CN" altLang="en-US" dirty="0">
                <a:latin typeface="+mn-ea"/>
              </a:rPr>
              <a:t>．盐酸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399335" y="1636415"/>
            <a:ext cx="504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0" y="0"/>
            <a:ext cx="83712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练习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5892813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883794" cy="575033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醇类的同分异构体</a:t>
            </a:r>
            <a:endParaRPr lang="zh-CN" altLang="en-US" sz="2400" dirty="0"/>
          </a:p>
        </p:txBody>
      </p:sp>
      <p:sp>
        <p:nvSpPr>
          <p:cNvPr id="4" name="文本框 3"/>
          <p:cNvSpPr txBox="1"/>
          <p:nvPr/>
        </p:nvSpPr>
        <p:spPr>
          <a:xfrm>
            <a:off x="1957590" y="836530"/>
            <a:ext cx="8706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取代法：</a:t>
            </a:r>
            <a:r>
              <a:rPr lang="en-US" altLang="zh-CN" sz="2400" dirty="0" smtClean="0"/>
              <a:t>-OH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-CHO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-COOH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-X</a:t>
            </a:r>
            <a:r>
              <a:rPr lang="zh-CN" altLang="en-US" sz="2400" dirty="0" smtClean="0"/>
              <a:t>等端基使用取代法比较容易。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330557" y="1559692"/>
            <a:ext cx="91998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400" kern="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400" kern="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【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2008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海南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19/</a:t>
            </a:r>
            <a:r>
              <a:rPr lang="en-US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2015</a:t>
            </a:r>
            <a:r>
              <a:rPr lang="zh-CN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海南</a:t>
            </a:r>
            <a:r>
              <a:rPr lang="en-US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05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】分子式为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O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并能与金属钠反应放出氢气的化合物有</a:t>
            </a:r>
            <a:endParaRPr lang="zh-CN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种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          </a:t>
            </a:r>
            <a:endParaRPr lang="en-US" altLang="zh-CN" sz="2400" kern="0" dirty="0" smtClean="0">
              <a:solidFill>
                <a:srgbClr val="000000"/>
              </a:solidFill>
              <a:latin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kern="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B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种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           </a:t>
            </a:r>
            <a:endParaRPr lang="en-US" altLang="zh-CN" sz="2400" kern="0" dirty="0" smtClean="0">
              <a:solidFill>
                <a:srgbClr val="000000"/>
              </a:solidFill>
              <a:latin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kern="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C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种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          </a:t>
            </a:r>
            <a:endParaRPr lang="en-US" altLang="zh-CN" sz="2400" kern="0" dirty="0" smtClean="0">
              <a:solidFill>
                <a:srgbClr val="000000"/>
              </a:solidFill>
              <a:latin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kern="0" dirty="0" smtClean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D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6</a:t>
            </a:r>
            <a:r>
              <a:rPr lang="zh-CN" altLang="zh-CN" sz="2400" kern="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种</a:t>
            </a:r>
            <a:endParaRPr lang="zh-CN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30557" y="4129513"/>
            <a:ext cx="97278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400" kern="100" dirty="0" smtClean="0">
                <a:latin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 smtClean="0">
                <a:latin typeface="Cambria Math" panose="02040503050406030204" pitchFamily="18" charset="0"/>
                <a:cs typeface="Times New Roman" panose="02020603050405020304" pitchFamily="18" charset="0"/>
              </a:rPr>
              <a:t>【</a:t>
            </a:r>
            <a:r>
              <a:rPr lang="en-US" altLang="zh-CN" sz="2400" kern="100" dirty="0">
                <a:latin typeface="Cambria Math" panose="02040503050406030204" pitchFamily="18" charset="0"/>
                <a:cs typeface="Times New Roman" panose="02020603050405020304" pitchFamily="18" charset="0"/>
              </a:rPr>
              <a:t>2011</a:t>
            </a:r>
            <a:r>
              <a:rPr lang="zh-CN" altLang="zh-CN" sz="2400" kern="100" dirty="0">
                <a:latin typeface="Cambria Math" panose="02040503050406030204" pitchFamily="18" charset="0"/>
                <a:cs typeface="Times New Roman" panose="02020603050405020304" pitchFamily="18" charset="0"/>
              </a:rPr>
              <a:t>国标</a:t>
            </a:r>
            <a:r>
              <a:rPr lang="en-US" altLang="zh-CN" sz="2400" kern="100" dirty="0">
                <a:latin typeface="Cambria Math" panose="02040503050406030204" pitchFamily="18" charset="0"/>
                <a:cs typeface="Times New Roman" panose="02020603050405020304" pitchFamily="18" charset="0"/>
              </a:rPr>
              <a:t>08</a:t>
            </a:r>
            <a:r>
              <a:rPr lang="zh-CN" altLang="zh-CN" sz="2400" kern="100" dirty="0">
                <a:latin typeface="Cambria Math" panose="02040503050406030204" pitchFamily="18" charset="0"/>
                <a:cs typeface="Times New Roman" panose="02020603050405020304" pitchFamily="18" charset="0"/>
              </a:rPr>
              <a:t>】</a:t>
            </a:r>
            <a:r>
              <a:rPr lang="zh-CN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分子式为</a:t>
            </a:r>
            <a:r>
              <a:rPr lang="en-US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 kern="0" baseline="-25000" dirty="0">
                <a:latin typeface="Cambria Math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400" kern="0" baseline="-25000" dirty="0">
                <a:latin typeface="Cambria Math" panose="02040503050406030204" pitchFamily="18" charset="0"/>
                <a:cs typeface="Times New Roman" panose="02020603050405020304" pitchFamily="18" charset="0"/>
              </a:rPr>
              <a:t>11</a:t>
            </a:r>
            <a:r>
              <a:rPr lang="en-US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Cl</a:t>
            </a:r>
            <a:r>
              <a:rPr lang="zh-CN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的同分异构体共有（不考虑立体异构）</a:t>
            </a:r>
            <a:endParaRPr lang="zh-CN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A.6</a:t>
            </a:r>
            <a:r>
              <a:rPr lang="zh-CN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种　　　　　　　　</a:t>
            </a:r>
            <a:endParaRPr lang="en-US" altLang="zh-CN" sz="2400" kern="0" dirty="0" smtClean="0">
              <a:latin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kern="0" dirty="0" smtClean="0">
                <a:latin typeface="Cambria Math" panose="02040503050406030204" pitchFamily="18" charset="0"/>
                <a:cs typeface="Times New Roman" panose="02020603050405020304" pitchFamily="18" charset="0"/>
              </a:rPr>
              <a:t>B.7</a:t>
            </a:r>
            <a:r>
              <a:rPr lang="zh-CN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种　　　　　</a:t>
            </a:r>
            <a:r>
              <a:rPr lang="en-US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zh-CN" sz="2400" kern="0" dirty="0" smtClean="0">
              <a:latin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kern="0" dirty="0" smtClean="0">
                <a:latin typeface="Cambria Math" panose="02040503050406030204" pitchFamily="18" charset="0"/>
                <a:cs typeface="Times New Roman" panose="02020603050405020304" pitchFamily="18" charset="0"/>
              </a:rPr>
              <a:t>C.8</a:t>
            </a:r>
            <a:r>
              <a:rPr lang="zh-CN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种　　　　　　</a:t>
            </a:r>
            <a:r>
              <a:rPr lang="en-US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zh-CN" sz="2400" kern="0" dirty="0" smtClean="0">
              <a:latin typeface="Cambria Math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kern="0" dirty="0" smtClean="0">
                <a:latin typeface="Cambria Math" panose="02040503050406030204" pitchFamily="18" charset="0"/>
                <a:cs typeface="Times New Roman" panose="02020603050405020304" pitchFamily="18" charset="0"/>
              </a:rPr>
              <a:t>D.9</a:t>
            </a:r>
            <a:r>
              <a:rPr lang="zh-CN" altLang="zh-CN" sz="2400" kern="0" dirty="0">
                <a:latin typeface="Cambria Math" panose="02040503050406030204" pitchFamily="18" charset="0"/>
                <a:cs typeface="Times New Roman" panose="02020603050405020304" pitchFamily="18" charset="0"/>
              </a:rPr>
              <a:t>种</a:t>
            </a:r>
            <a:endParaRPr lang="zh-CN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464416" y="1918953"/>
            <a:ext cx="425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B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51914" y="4621842"/>
            <a:ext cx="425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C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530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0514" y="592429"/>
            <a:ext cx="864495" cy="746975"/>
          </a:xfrm>
        </p:spPr>
        <p:txBody>
          <a:bodyPr>
            <a:normAutofit/>
          </a:bodyPr>
          <a:lstStyle/>
          <a:p>
            <a:r>
              <a:rPr lang="zh-CN" altLang="en-US" sz="2400" dirty="0" smtClean="0"/>
              <a:t>小结</a:t>
            </a:r>
            <a:endParaRPr lang="zh-CN" altLang="en-US" sz="2400" dirty="0"/>
          </a:p>
        </p:txBody>
      </p:sp>
      <p:grpSp>
        <p:nvGrpSpPr>
          <p:cNvPr id="7" name="组合 6"/>
          <p:cNvGrpSpPr/>
          <p:nvPr/>
        </p:nvGrpSpPr>
        <p:grpSpPr>
          <a:xfrm>
            <a:off x="1668148" y="-123020"/>
            <a:ext cx="8866770" cy="7075351"/>
            <a:chOff x="1668148" y="-123020"/>
            <a:chExt cx="8866770" cy="7075351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148" y="-123020"/>
              <a:ext cx="8866770" cy="7075351"/>
            </a:xfrm>
            <a:prstGeom prst="rect">
              <a:avLst/>
            </a:prstGeom>
          </p:spPr>
        </p:pic>
        <p:cxnSp>
          <p:nvCxnSpPr>
            <p:cNvPr id="4" name="直接连接符 3"/>
            <p:cNvCxnSpPr/>
            <p:nvPr/>
          </p:nvCxnSpPr>
          <p:spPr>
            <a:xfrm>
              <a:off x="7534141" y="1068946"/>
              <a:ext cx="412124" cy="1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557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1318</Words>
  <Application>Microsoft Office PowerPoint</Application>
  <PresentationFormat>宽屏</PresentationFormat>
  <Paragraphs>265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9" baseType="lpstr">
      <vt:lpstr>MS PGothic</vt:lpstr>
      <vt:lpstr>黑体</vt:lpstr>
      <vt:lpstr>华文新魏</vt:lpstr>
      <vt:lpstr>楷体_GB2312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第七章 有机化合物  第三节  乙醇和乙酸</vt:lpstr>
      <vt:lpstr>《笑傲江湖》祖千秋评酒  吕颂贤、梁佩玲版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6醇类的同分异构体</vt:lpstr>
      <vt:lpstr>小结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第七章 有机化合物  第三节  乙醇和乙酸</dc:title>
  <dc:creator>http://www.kingedu.net</dc:creator>
  <cp:lastModifiedBy>http://www.kingedu.net</cp:lastModifiedBy>
  <cp:revision>38</cp:revision>
  <dcterms:created xsi:type="dcterms:W3CDTF">2022-04-24T08:18:41Z</dcterms:created>
  <dcterms:modified xsi:type="dcterms:W3CDTF">2022-05-05T00:58:35Z</dcterms:modified>
</cp:coreProperties>
</file>