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69" r:id="rId4"/>
    <p:sldId id="270" r:id="rId5"/>
    <p:sldId id="277" r:id="rId6"/>
    <p:sldId id="271" r:id="rId7"/>
    <p:sldId id="274" r:id="rId8"/>
    <p:sldId id="267" r:id="rId9"/>
    <p:sldId id="268" r:id="rId10"/>
    <p:sldId id="272" r:id="rId11"/>
    <p:sldId id="263" r:id="rId12"/>
    <p:sldId id="264" r:id="rId13"/>
    <p:sldId id="258" r:id="rId14"/>
    <p:sldId id="259" r:id="rId15"/>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showGuides="1">
      <p:cViewPr varScale="1">
        <p:scale>
          <a:sx n="69" d="100"/>
          <a:sy n="69" d="100"/>
        </p:scale>
        <p:origin x="-138" y="-102"/>
      </p:cViewPr>
      <p:guideLst>
        <p:guide orient="horz" pos="2160"/>
        <p:guide pos="2925"/>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8" Type="http://schemas.openxmlformats.org/officeDocument/2006/relationships/tableStyles" Target="tableStyles.xml"/><Relationship Id="rId17" Type="http://schemas.openxmlformats.org/officeDocument/2006/relationships/viewProps" Target="viewProps.xml"/><Relationship Id="rId16" Type="http://schemas.openxmlformats.org/officeDocument/2006/relationships/presProps" Target="presProps.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EFD1">
                <a:alpha val="100000"/>
              </a:srgbClr>
            </a:gs>
            <a:gs pos="64999">
              <a:srgbClr val="F0EBD5">
                <a:alpha val="100000"/>
              </a:srgbClr>
            </a:gs>
            <a:gs pos="100000">
              <a:srgbClr val="D1C39F">
                <a:alpha val="100000"/>
              </a:srgbClr>
            </a:gs>
          </a:gsLst>
          <a:lin ang="5400000" scaled="1"/>
          <a:tileRect/>
        </a:grad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1027" name="文本占位符 1026"/>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endParaRPr lang="zh-CN" altLang="en-US">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标题 4097"/>
          <p:cNvSpPr>
            <a:spLocks noGrp="1"/>
          </p:cNvSpPr>
          <p:nvPr>
            <p:ph type="ctrTitle"/>
          </p:nvPr>
        </p:nvSpPr>
        <p:spPr>
          <a:xfrm>
            <a:off x="685800" y="2130425"/>
            <a:ext cx="7772400" cy="1470025"/>
          </a:xfrm>
          <a:ln/>
        </p:spPr>
        <p:txBody>
          <a:bodyPr anchor="ctr"/>
          <a:p>
            <a:pPr defTabSz="914400">
              <a:buSzPct val="100000"/>
            </a:pPr>
            <a:r>
              <a:rPr lang="zh-CN" altLang="en-US" sz="6000" b="1" kern="1200" baseline="0" dirty="0">
                <a:latin typeface="Arial" panose="020B0604020202020204" pitchFamily="34" charset="0"/>
                <a:ea typeface="宋体" panose="02010600030101010101" pitchFamily="2" charset="-122"/>
              </a:rPr>
              <a:t>思想文化史教学</a:t>
            </a:r>
            <a:endParaRPr lang="zh-CN" altLang="en-US" sz="6000" b="1" kern="1200" baseline="0" dirty="0">
              <a:latin typeface="Arial" panose="020B0604020202020204" pitchFamily="34" charset="0"/>
              <a:ea typeface="宋体" panose="0201060003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内容占位符 2"/>
          <p:cNvSpPr>
            <a:spLocks noGrp="1"/>
          </p:cNvSpPr>
          <p:nvPr/>
        </p:nvSpPr>
        <p:spPr>
          <a:xfrm>
            <a:off x="500063" y="2286000"/>
            <a:ext cx="8229600" cy="4094163"/>
          </a:xfrm>
          <a:prstGeom prst="rect">
            <a:avLst/>
          </a:prstGeom>
          <a:noFill/>
          <a:ln w="9525">
            <a:noFill/>
          </a:ln>
        </p:spPr>
        <p:txBody>
          <a:bodyPr vert="horz" wrap="square" anchor="t"/>
          <a:lstStyle>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r>
              <a:rPr lang="zh-CN" altLang="en-US" sz="3600" b="1" dirty="0">
                <a:latin typeface="黑体" panose="02010609060101010101" pitchFamily="2" charset="-122"/>
                <a:ea typeface="黑体" panose="02010609060101010101" pitchFamily="2" charset="-122"/>
              </a:rPr>
              <a:t>政治文明：神权</a:t>
            </a:r>
            <a:r>
              <a:rPr lang="en-US" altLang="x-none"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君权</a:t>
            </a:r>
            <a:r>
              <a:rPr lang="en-US" altLang="x-none"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民权</a:t>
            </a:r>
            <a:endParaRPr lang="en-US" altLang="x-none" sz="3600" b="1" dirty="0">
              <a:latin typeface="黑体" panose="02010609060101010101" pitchFamily="2" charset="-122"/>
              <a:ea typeface="黑体" panose="02010609060101010101" pitchFamily="2" charset="-122"/>
            </a:endParaRPr>
          </a:p>
          <a:p>
            <a:pPr lvl="0">
              <a:buNone/>
            </a:pPr>
            <a:r>
              <a:rPr lang="en-US" altLang="x-none" sz="3600" b="1" dirty="0">
                <a:latin typeface="黑体" panose="02010609060101010101" pitchFamily="2" charset="-122"/>
                <a:ea typeface="黑体" panose="02010609060101010101" pitchFamily="2" charset="-122"/>
              </a:rPr>
              <a:t>         ——</a:t>
            </a:r>
            <a:r>
              <a:rPr lang="zh-CN" altLang="en-US" sz="3600" b="1" dirty="0">
                <a:latin typeface="黑体" panose="02010609060101010101" pitchFamily="2" charset="-122"/>
                <a:ea typeface="黑体" panose="02010609060101010101" pitchFamily="2" charset="-122"/>
              </a:rPr>
              <a:t>过自由而平等的生活</a:t>
            </a:r>
            <a:endParaRPr lang="en-US" altLang="x-none" sz="3600" b="1" dirty="0">
              <a:latin typeface="黑体" panose="02010609060101010101" pitchFamily="2" charset="-122"/>
              <a:ea typeface="黑体" panose="02010609060101010101" pitchFamily="2" charset="-122"/>
            </a:endParaRPr>
          </a:p>
          <a:p>
            <a:pPr lvl="0"/>
            <a:r>
              <a:rPr lang="zh-CN" altLang="en-US" sz="3600" b="1" dirty="0">
                <a:latin typeface="黑体" panose="02010609060101010101" pitchFamily="2" charset="-122"/>
                <a:ea typeface="黑体" panose="02010609060101010101" pitchFamily="2" charset="-122"/>
              </a:rPr>
              <a:t>经济文明：农业</a:t>
            </a:r>
            <a:r>
              <a:rPr lang="en-US" altLang="x-none"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工业</a:t>
            </a:r>
            <a:r>
              <a:rPr lang="en-US" altLang="x-none"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信息</a:t>
            </a:r>
            <a:endParaRPr lang="en-US" altLang="x-none" sz="3600" b="1" dirty="0">
              <a:latin typeface="黑体" panose="02010609060101010101" pitchFamily="2" charset="-122"/>
              <a:ea typeface="黑体" panose="02010609060101010101" pitchFamily="2" charset="-122"/>
            </a:endParaRPr>
          </a:p>
          <a:p>
            <a:pPr lvl="0">
              <a:buNone/>
            </a:pPr>
            <a:r>
              <a:rPr lang="en-US" altLang="x-none" sz="3600" b="1" dirty="0">
                <a:latin typeface="黑体" panose="02010609060101010101" pitchFamily="2" charset="-122"/>
                <a:ea typeface="黑体" panose="02010609060101010101" pitchFamily="2" charset="-122"/>
              </a:rPr>
              <a:t>         ——</a:t>
            </a:r>
            <a:r>
              <a:rPr lang="zh-CN" altLang="en-US" sz="3600" b="1" dirty="0">
                <a:latin typeface="黑体" panose="02010609060101010101" pitchFamily="2" charset="-122"/>
                <a:ea typeface="黑体" panose="02010609060101010101" pitchFamily="2" charset="-122"/>
              </a:rPr>
              <a:t>过富足而健康的生活</a:t>
            </a:r>
            <a:endParaRPr lang="en-US" altLang="x-none" sz="3600" b="1" dirty="0">
              <a:latin typeface="黑体" panose="02010609060101010101" pitchFamily="2" charset="-122"/>
              <a:ea typeface="黑体" panose="02010609060101010101" pitchFamily="2" charset="-122"/>
            </a:endParaRPr>
          </a:p>
          <a:p>
            <a:pPr lvl="0"/>
            <a:r>
              <a:rPr lang="zh-CN" altLang="en-US" sz="3600" b="1" dirty="0">
                <a:latin typeface="黑体" panose="02010609060101010101" pitchFamily="2" charset="-122"/>
                <a:ea typeface="黑体" panose="02010609060101010101" pitchFamily="2" charset="-122"/>
              </a:rPr>
              <a:t>文化历程：神学</a:t>
            </a:r>
            <a:r>
              <a:rPr lang="en-US" altLang="x-none"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玄学</a:t>
            </a:r>
            <a:r>
              <a:rPr lang="en-US" altLang="x-none"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科学</a:t>
            </a:r>
            <a:endParaRPr lang="en-US" altLang="x-none" sz="3600" b="1" dirty="0">
              <a:latin typeface="黑体" panose="02010609060101010101" pitchFamily="2" charset="-122"/>
              <a:ea typeface="黑体" panose="02010609060101010101" pitchFamily="2" charset="-122"/>
            </a:endParaRPr>
          </a:p>
          <a:p>
            <a:pPr lvl="0">
              <a:buNone/>
            </a:pPr>
            <a:r>
              <a:rPr lang="en-US" altLang="x-none" sz="3600" b="1" dirty="0">
                <a:latin typeface="黑体" panose="02010609060101010101" pitchFamily="2" charset="-122"/>
                <a:ea typeface="黑体" panose="02010609060101010101" pitchFamily="2" charset="-122"/>
              </a:rPr>
              <a:t>         ——</a:t>
            </a:r>
            <a:r>
              <a:rPr lang="zh-CN" altLang="en-US" sz="3600" b="1" dirty="0">
                <a:latin typeface="黑体" panose="02010609060101010101" pitchFamily="2" charset="-122"/>
                <a:ea typeface="黑体" panose="02010609060101010101" pitchFamily="2" charset="-122"/>
              </a:rPr>
              <a:t>过高尚而丰富的生活</a:t>
            </a:r>
            <a:endParaRPr lang="zh-CN" altLang="en-US" sz="3600" b="1" dirty="0">
              <a:latin typeface="黑体" panose="02010609060101010101" pitchFamily="2" charset="-122"/>
              <a:ea typeface="黑体" panose="02010609060101010101" pitchFamily="2" charset="-122"/>
            </a:endParaRPr>
          </a:p>
        </p:txBody>
      </p:sp>
      <p:sp>
        <p:nvSpPr>
          <p:cNvPr id="5123" name="Text Box 2"/>
          <p:cNvSpPr txBox="1"/>
          <p:nvPr/>
        </p:nvSpPr>
        <p:spPr>
          <a:xfrm>
            <a:off x="928688" y="785813"/>
            <a:ext cx="7643812" cy="801687"/>
          </a:xfrm>
          <a:prstGeom prst="rect">
            <a:avLst/>
          </a:prstGeom>
          <a:noFill/>
          <a:ln w="9525">
            <a:noFill/>
          </a:ln>
        </p:spPr>
        <p:txBody>
          <a:bodyPr vert="horz" wrap="square" anchor="t">
            <a:spAutoFit/>
          </a:bodyPr>
          <a:p>
            <a:r>
              <a:rPr lang="zh-CN" altLang="en-US" sz="4000" dirty="0">
                <a:solidFill>
                  <a:srgbClr val="0000FF"/>
                </a:solidFill>
                <a:latin typeface="黑体" panose="02010609060101010101" pitchFamily="2" charset="-122"/>
                <a:ea typeface="黑体" panose="02010609060101010101" pitchFamily="2" charset="-122"/>
              </a:rPr>
              <a:t>模块设置是审视历史的一种角度</a:t>
            </a:r>
            <a:endParaRPr lang="en-US" altLang="x-none" sz="4000" dirty="0">
              <a:solidFill>
                <a:srgbClr val="0000FF"/>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122">
                                            <p:txEl>
                                              <p:charRg st="0" end="14"/>
                                            </p:txEl>
                                          </p:spTgt>
                                        </p:tgtEl>
                                        <p:attrNameLst>
                                          <p:attrName>style.visibility</p:attrName>
                                        </p:attrNameLst>
                                      </p:cBhvr>
                                      <p:to>
                                        <p:strVal val="visible"/>
                                      </p:to>
                                    </p:set>
                                    <p:animEffect transition="in" filter="blinds(horizontal)">
                                      <p:cBhvr>
                                        <p:cTn id="7" dur="500"/>
                                        <p:tgtEl>
                                          <p:spTgt spid="5122">
                                            <p:txEl>
                                              <p:charRg st="0" end="1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122">
                                            <p:txEl>
                                              <p:charRg st="35" end="49"/>
                                            </p:txEl>
                                          </p:spTgt>
                                        </p:tgtEl>
                                        <p:attrNameLst>
                                          <p:attrName>style.visibility</p:attrName>
                                        </p:attrNameLst>
                                      </p:cBhvr>
                                      <p:to>
                                        <p:strVal val="visible"/>
                                      </p:to>
                                    </p:set>
                                    <p:animEffect transition="in" filter="blinds(horizontal)">
                                      <p:cBhvr>
                                        <p:cTn id="12" dur="500"/>
                                        <p:tgtEl>
                                          <p:spTgt spid="5122">
                                            <p:txEl>
                                              <p:charRg st="35" end="4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122">
                                            <p:txEl>
                                              <p:charRg st="70" end="84"/>
                                            </p:txEl>
                                          </p:spTgt>
                                        </p:tgtEl>
                                        <p:attrNameLst>
                                          <p:attrName>style.visibility</p:attrName>
                                        </p:attrNameLst>
                                      </p:cBhvr>
                                      <p:to>
                                        <p:strVal val="visible"/>
                                      </p:to>
                                    </p:set>
                                    <p:animEffect transition="in" filter="blinds(horizontal)">
                                      <p:cBhvr>
                                        <p:cTn id="17" dur="500"/>
                                        <p:tgtEl>
                                          <p:spTgt spid="5122">
                                            <p:txEl>
                                              <p:charRg st="70" end="8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122">
                                            <p:txEl>
                                              <p:charRg st="14" end="35"/>
                                            </p:txEl>
                                          </p:spTgt>
                                        </p:tgtEl>
                                        <p:attrNameLst>
                                          <p:attrName>style.visibility</p:attrName>
                                        </p:attrNameLst>
                                      </p:cBhvr>
                                      <p:to>
                                        <p:strVal val="visible"/>
                                      </p:to>
                                    </p:set>
                                    <p:animEffect transition="in" filter="blinds(horizontal)">
                                      <p:cBhvr>
                                        <p:cTn id="22" dur="500"/>
                                        <p:tgtEl>
                                          <p:spTgt spid="5122">
                                            <p:txEl>
                                              <p:charRg st="14" end="3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122">
                                            <p:txEl>
                                              <p:charRg st="49" end="70"/>
                                            </p:txEl>
                                          </p:spTgt>
                                        </p:tgtEl>
                                        <p:attrNameLst>
                                          <p:attrName>style.visibility</p:attrName>
                                        </p:attrNameLst>
                                      </p:cBhvr>
                                      <p:to>
                                        <p:strVal val="visible"/>
                                      </p:to>
                                    </p:set>
                                    <p:animEffect transition="in" filter="blinds(horizontal)">
                                      <p:cBhvr>
                                        <p:cTn id="27" dur="500"/>
                                        <p:tgtEl>
                                          <p:spTgt spid="5122">
                                            <p:txEl>
                                              <p:charRg st="49" end="7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5122">
                                            <p:txEl>
                                              <p:charRg st="84" end="105"/>
                                            </p:txEl>
                                          </p:spTgt>
                                        </p:tgtEl>
                                        <p:attrNameLst>
                                          <p:attrName>style.visibility</p:attrName>
                                        </p:attrNameLst>
                                      </p:cBhvr>
                                      <p:to>
                                        <p:strVal val="visible"/>
                                      </p:to>
                                    </p:set>
                                    <p:animEffect transition="in" filter="blinds(horizontal)">
                                      <p:cBhvr>
                                        <p:cTn id="32" dur="500"/>
                                        <p:tgtEl>
                                          <p:spTgt spid="5122">
                                            <p:txEl>
                                              <p:charRg st="84" end="10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Text Box 2"/>
          <p:cNvSpPr txBox="1"/>
          <p:nvPr/>
        </p:nvSpPr>
        <p:spPr>
          <a:xfrm>
            <a:off x="928688" y="785813"/>
            <a:ext cx="7643812" cy="801687"/>
          </a:xfrm>
          <a:prstGeom prst="rect">
            <a:avLst/>
          </a:prstGeom>
          <a:noFill/>
          <a:ln w="9525">
            <a:noFill/>
          </a:ln>
        </p:spPr>
        <p:txBody>
          <a:bodyPr vert="horz" wrap="square" anchor="t">
            <a:spAutoFit/>
          </a:bodyPr>
          <a:p>
            <a:r>
              <a:rPr lang="zh-CN" altLang="en-US" sz="4000" dirty="0">
                <a:solidFill>
                  <a:srgbClr val="0000FF"/>
                </a:solidFill>
                <a:latin typeface="黑体" panose="02010609060101010101" pitchFamily="2" charset="-122"/>
                <a:ea typeface="黑体" panose="02010609060101010101" pitchFamily="2" charset="-122"/>
              </a:rPr>
              <a:t>模块设置是审视历史的一种角度</a:t>
            </a:r>
            <a:endParaRPr lang="en-US" altLang="x-none" sz="4000" dirty="0">
              <a:solidFill>
                <a:srgbClr val="0000FF"/>
              </a:solidFill>
              <a:latin typeface="黑体" panose="02010609060101010101" pitchFamily="2" charset="-122"/>
              <a:ea typeface="黑体" panose="02010609060101010101" pitchFamily="2" charset="-122"/>
            </a:endParaRPr>
          </a:p>
        </p:txBody>
      </p:sp>
      <p:sp>
        <p:nvSpPr>
          <p:cNvPr id="6147" name="Text Box 5"/>
          <p:cNvSpPr txBox="1"/>
          <p:nvPr/>
        </p:nvSpPr>
        <p:spPr>
          <a:xfrm>
            <a:off x="1000125" y="4884738"/>
            <a:ext cx="7286625" cy="1311275"/>
          </a:xfrm>
          <a:prstGeom prst="rect">
            <a:avLst/>
          </a:prstGeom>
          <a:noFill/>
          <a:ln w="9525">
            <a:noFill/>
          </a:ln>
        </p:spPr>
        <p:txBody>
          <a:bodyPr vert="horz" wrap="square" anchor="t">
            <a:spAutoFit/>
          </a:bodyPr>
          <a:p>
            <a:r>
              <a:rPr lang="zh-CN" altLang="en-US" sz="3200" dirty="0">
                <a:solidFill>
                  <a:srgbClr val="FF0000"/>
                </a:solidFill>
                <a:latin typeface="Verdana" panose="020B0604030504040204" pitchFamily="2" charset="0"/>
                <a:ea typeface="黑体" panose="02010609060101010101" pitchFamily="2" charset="-122"/>
              </a:rPr>
              <a:t>文化发展历程：</a:t>
            </a:r>
            <a:r>
              <a:rPr lang="zh-CN" altLang="en-US" sz="2400" b="1" dirty="0">
                <a:solidFill>
                  <a:srgbClr val="0033CC"/>
                </a:solidFill>
                <a:latin typeface="Arial" panose="020B0604020202020204" pitchFamily="34" charset="0"/>
              </a:rPr>
              <a:t>通过崇德重义的价值取向、整体趋同的思维方式、成圣成贤的理想人格、重和去同的伦理观念，使</a:t>
            </a:r>
            <a:r>
              <a:rPr lang="zh-CN" altLang="en-US" sz="2400" b="1" dirty="0">
                <a:solidFill>
                  <a:srgbClr val="0033CC"/>
                </a:solidFill>
                <a:latin typeface="华文新魏" panose="02010800040101010101" pitchFamily="2" charset="-122"/>
                <a:ea typeface="华文新魏" panose="02010800040101010101" pitchFamily="2" charset="-122"/>
              </a:rPr>
              <a:t>思想文化在历史上起到民族凝聚作用。</a:t>
            </a:r>
            <a:endParaRPr lang="zh-CN" altLang="en-US" sz="2400" b="1" dirty="0">
              <a:solidFill>
                <a:srgbClr val="0033CC"/>
              </a:solidFill>
              <a:latin typeface="华文新魏" panose="02010800040101010101" pitchFamily="2" charset="-122"/>
              <a:ea typeface="华文新魏" panose="02010800040101010101" pitchFamily="2" charset="-122"/>
            </a:endParaRPr>
          </a:p>
        </p:txBody>
      </p:sp>
      <p:sp>
        <p:nvSpPr>
          <p:cNvPr id="6148" name="Text Box 5"/>
          <p:cNvSpPr txBox="1"/>
          <p:nvPr/>
        </p:nvSpPr>
        <p:spPr>
          <a:xfrm>
            <a:off x="1071563" y="3508375"/>
            <a:ext cx="7286625" cy="944563"/>
          </a:xfrm>
          <a:prstGeom prst="rect">
            <a:avLst/>
          </a:prstGeom>
          <a:noFill/>
          <a:ln w="9525">
            <a:noFill/>
          </a:ln>
        </p:spPr>
        <p:txBody>
          <a:bodyPr vert="horz" wrap="square" anchor="t">
            <a:spAutoFit/>
          </a:bodyPr>
          <a:p>
            <a:r>
              <a:rPr lang="zh-CN" altLang="en-US" sz="3200" dirty="0">
                <a:solidFill>
                  <a:srgbClr val="FF0000"/>
                </a:solidFill>
                <a:latin typeface="Verdana" panose="020B0604030504040204" pitchFamily="2" charset="0"/>
                <a:ea typeface="黑体" panose="02010609060101010101" pitchFamily="2" charset="-122"/>
              </a:rPr>
              <a:t>经济成长历程：</a:t>
            </a:r>
            <a:r>
              <a:rPr lang="zh-CN" altLang="en-US" sz="2400" b="1" dirty="0">
                <a:solidFill>
                  <a:srgbClr val="0033CC"/>
                </a:solidFill>
                <a:latin typeface="华文新魏" panose="02010800040101010101" pitchFamily="2" charset="-122"/>
                <a:ea typeface="华文新魏" panose="02010800040101010101" pitchFamily="2" charset="-122"/>
              </a:rPr>
              <a:t>人类文明影响最深层的内容，</a:t>
            </a:r>
            <a:endParaRPr lang="en-US" altLang="x-none" sz="2400" b="1" dirty="0">
              <a:solidFill>
                <a:srgbClr val="0033CC"/>
              </a:solidFill>
              <a:latin typeface="华文新魏" panose="02010800040101010101" pitchFamily="2" charset="-122"/>
              <a:ea typeface="华文新魏" panose="02010800040101010101" pitchFamily="2" charset="-122"/>
            </a:endParaRPr>
          </a:p>
          <a:p>
            <a:r>
              <a:rPr lang="zh-CN" altLang="en-US" sz="2400" b="1" dirty="0">
                <a:solidFill>
                  <a:srgbClr val="0033CC"/>
                </a:solidFill>
                <a:latin typeface="华文新魏" panose="02010800040101010101" pitchFamily="2" charset="-122"/>
                <a:ea typeface="华文新魏" panose="02010800040101010101" pitchFamily="2" charset="-122"/>
              </a:rPr>
              <a:t>                   历史发展的决定性因素。</a:t>
            </a:r>
            <a:endParaRPr lang="zh-CN" altLang="en-US" sz="2400" b="1" dirty="0">
              <a:solidFill>
                <a:srgbClr val="0033CC"/>
              </a:solidFill>
              <a:latin typeface="华文新魏" panose="02010800040101010101" pitchFamily="2" charset="-122"/>
              <a:ea typeface="华文新魏" panose="02010800040101010101" pitchFamily="2" charset="-122"/>
            </a:endParaRPr>
          </a:p>
        </p:txBody>
      </p:sp>
      <p:sp>
        <p:nvSpPr>
          <p:cNvPr id="6149" name="Text Box 5"/>
          <p:cNvSpPr txBox="1"/>
          <p:nvPr/>
        </p:nvSpPr>
        <p:spPr>
          <a:xfrm>
            <a:off x="1071563" y="2079625"/>
            <a:ext cx="7286625" cy="944563"/>
          </a:xfrm>
          <a:prstGeom prst="rect">
            <a:avLst/>
          </a:prstGeom>
          <a:noFill/>
          <a:ln w="9525">
            <a:noFill/>
          </a:ln>
        </p:spPr>
        <p:txBody>
          <a:bodyPr vert="horz" wrap="square" anchor="t">
            <a:spAutoFit/>
          </a:bodyPr>
          <a:p>
            <a:r>
              <a:rPr lang="zh-CN" altLang="en-US" sz="3200" dirty="0">
                <a:solidFill>
                  <a:srgbClr val="FF0000"/>
                </a:solidFill>
                <a:latin typeface="Verdana" panose="020B0604030504040204" pitchFamily="2" charset="0"/>
                <a:ea typeface="黑体" panose="02010609060101010101" pitchFamily="2" charset="-122"/>
              </a:rPr>
              <a:t>政治文明历程：</a:t>
            </a:r>
            <a:r>
              <a:rPr lang="zh-CN" altLang="en-US" sz="2400" b="1" dirty="0">
                <a:solidFill>
                  <a:srgbClr val="0033CC"/>
                </a:solidFill>
                <a:latin typeface="华文新魏" panose="02010800040101010101" pitchFamily="2" charset="-122"/>
                <a:ea typeface="华文新魏" panose="02010800040101010101" pitchFamily="2" charset="-122"/>
              </a:rPr>
              <a:t>人类文明史上最独特的内容，</a:t>
            </a:r>
            <a:endParaRPr lang="en-US" altLang="x-none" sz="2400" b="1" dirty="0">
              <a:solidFill>
                <a:srgbClr val="0033CC"/>
              </a:solidFill>
              <a:latin typeface="华文新魏" panose="02010800040101010101" pitchFamily="2" charset="-122"/>
              <a:ea typeface="华文新魏" panose="02010800040101010101" pitchFamily="2" charset="-122"/>
            </a:endParaRPr>
          </a:p>
          <a:p>
            <a:r>
              <a:rPr lang="zh-CN" altLang="en-US" sz="2400" b="1" dirty="0">
                <a:solidFill>
                  <a:srgbClr val="0033CC"/>
                </a:solidFill>
                <a:latin typeface="华文新魏" panose="02010800040101010101" pitchFamily="2" charset="-122"/>
                <a:ea typeface="华文新魏" panose="02010800040101010101" pitchFamily="2" charset="-122"/>
              </a:rPr>
              <a:t>                   最直接、外在的表现。</a:t>
            </a:r>
            <a:endParaRPr lang="zh-CN" altLang="en-US" sz="2400" b="1" dirty="0">
              <a:solidFill>
                <a:srgbClr val="0033CC"/>
              </a:solidFill>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147"/>
                                        </p:tgtEl>
                                        <p:attrNameLst>
                                          <p:attrName>style.visibility</p:attrName>
                                        </p:attrNameLst>
                                      </p:cBhvr>
                                      <p:to>
                                        <p:strVal val="visible"/>
                                      </p:to>
                                    </p:set>
                                    <p:animEffect transition="in" filter="fade">
                                      <p:cBhvr>
                                        <p:cTn id="15" dur="2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bldLvl="0"/>
      <p:bldP spid="6148" grpId="0" bldLvl="0"/>
      <p:bldP spid="6147" grpId="0" bldLvl="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矩形 7169"/>
          <p:cNvSpPr>
            <a:spLocks noGrp="1"/>
          </p:cNvSpPr>
          <p:nvPr/>
        </p:nvSpPr>
        <p:spPr>
          <a:xfrm>
            <a:off x="735013" y="117475"/>
            <a:ext cx="7772400" cy="927100"/>
          </a:xfrm>
          <a:prstGeom prst="rect">
            <a:avLst/>
          </a:prstGeom>
          <a:noFill/>
          <a:ln w="9525">
            <a:noFill/>
          </a:ln>
        </p:spPr>
        <p:txBody>
          <a:bodyPr vert="horz" wrap="square" anchor="ctr"/>
          <a:lstStyle>
            <a:lvl1pPr marL="0" lvl="0" indent="0" algn="ctr" defTabSz="914400" eaLnBrk="1" fontAlgn="base" latinLnBrk="0" hangingPunct="1">
              <a:lnSpc>
                <a:spcPct val="100000"/>
              </a:lnSpc>
              <a:spcBef>
                <a:spcPct val="0"/>
              </a:spcBef>
              <a:spcAft>
                <a:spcPct val="0"/>
              </a:spcAft>
              <a:buNone/>
              <a:defRPr sz="4400" u="none" kern="1200" baseline="0">
                <a:solidFill>
                  <a:schemeClr val="tx2"/>
                </a:solidFill>
                <a:latin typeface="Arial" panose="020B0604020202020204" pitchFamily="34" charset="0"/>
                <a:ea typeface="宋体" panose="02010600030101010101" pitchFamily="2" charset="-122"/>
              </a:defRPr>
            </a:lvl1pPr>
          </a:lstStyle>
          <a:p>
            <a:pPr lvl="0"/>
            <a:r>
              <a:rPr lang="zh-CN" altLang="en-US" sz="4800" b="1" dirty="0">
                <a:solidFill>
                  <a:srgbClr val="FF0000"/>
                </a:solidFill>
                <a:ea typeface="黑体" panose="02010609060101010101" pitchFamily="2" charset="-122"/>
              </a:rPr>
              <a:t>前言</a:t>
            </a:r>
            <a:endParaRPr lang="zh-CN" altLang="en-US" dirty="0"/>
          </a:p>
        </p:txBody>
      </p:sp>
      <p:sp>
        <p:nvSpPr>
          <p:cNvPr id="7171" name="矩形 7170"/>
          <p:cNvSpPr>
            <a:spLocks noGrp="1"/>
          </p:cNvSpPr>
          <p:nvPr/>
        </p:nvSpPr>
        <p:spPr>
          <a:xfrm>
            <a:off x="323850" y="1044575"/>
            <a:ext cx="8640763" cy="1425575"/>
          </a:xfrm>
          <a:prstGeom prst="rect">
            <a:avLst/>
          </a:prstGeom>
          <a:noFill/>
          <a:ln w="9525" cap="flat" cmpd="sng">
            <a:solidFill>
              <a:schemeClr val="bg1"/>
            </a:solidFill>
            <a:prstDash val="solid"/>
            <a:miter/>
            <a:headEnd type="none" w="med" len="med"/>
            <a:tailEnd type="none" w="med" len="med"/>
          </a:ln>
        </p:spPr>
        <p:txBody>
          <a:bodyPr vert="horz" wrap="square" anchor="t"/>
          <a:lstStyle>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buNone/>
            </a:pPr>
            <a:r>
              <a:rPr lang="zh-CN" altLang="en-US" sz="3600" b="1" dirty="0">
                <a:latin typeface="黑体" panose="02010609060101010101" pitchFamily="2" charset="-122"/>
                <a:ea typeface="黑体" panose="02010609060101010101" pitchFamily="2" charset="-122"/>
              </a:rPr>
              <a:t>           人类社会</a:t>
            </a:r>
            <a:r>
              <a:rPr lang="zh-CN" altLang="en-US" sz="3600" b="1" dirty="0">
                <a:solidFill>
                  <a:srgbClr val="FF0000"/>
                </a:solidFill>
                <a:latin typeface="黑体" panose="02010609060101010101" pitchFamily="2" charset="-122"/>
                <a:ea typeface="黑体" panose="02010609060101010101" pitchFamily="2" charset="-122"/>
              </a:rPr>
              <a:t>思想文化</a:t>
            </a:r>
            <a:r>
              <a:rPr lang="zh-CN" altLang="en-US" sz="3600" b="1" dirty="0">
                <a:latin typeface="黑体" panose="02010609060101010101" pitchFamily="2" charset="-122"/>
                <a:ea typeface="黑体" panose="02010609060101010101" pitchFamily="2" charset="-122"/>
              </a:rPr>
              <a:t>和</a:t>
            </a:r>
            <a:r>
              <a:rPr lang="zh-CN" altLang="en-US" sz="3600" b="1" dirty="0">
                <a:solidFill>
                  <a:srgbClr val="FF0000"/>
                </a:solidFill>
                <a:latin typeface="黑体" panose="02010609060101010101" pitchFamily="2" charset="-122"/>
                <a:ea typeface="黑体" panose="02010609060101010101" pitchFamily="2" charset="-122"/>
              </a:rPr>
              <a:t>科学技  </a:t>
            </a:r>
            <a:endParaRPr lang="zh-CN" altLang="en-US" sz="3600" b="1" dirty="0">
              <a:solidFill>
                <a:srgbClr val="FF0000"/>
              </a:solidFill>
              <a:latin typeface="黑体" panose="02010609060101010101" pitchFamily="2" charset="-122"/>
              <a:ea typeface="黑体" panose="02010609060101010101" pitchFamily="2" charset="-122"/>
            </a:endParaRPr>
          </a:p>
          <a:p>
            <a:pPr lvl="0">
              <a:buNone/>
            </a:pPr>
            <a:r>
              <a:rPr lang="zh-CN" altLang="en-US" sz="3600" b="1" dirty="0">
                <a:solidFill>
                  <a:srgbClr val="FF0000"/>
                </a:solidFill>
                <a:latin typeface="黑体" panose="02010609060101010101" pitchFamily="2" charset="-122"/>
                <a:ea typeface="黑体" panose="02010609060101010101" pitchFamily="2" charset="-122"/>
              </a:rPr>
              <a:t>           术发展</a:t>
            </a:r>
            <a:r>
              <a:rPr lang="zh-CN" altLang="en-US" sz="3600" b="1" dirty="0">
                <a:latin typeface="黑体" panose="02010609060101010101" pitchFamily="2" charset="-122"/>
                <a:ea typeface="黑体" panose="02010609060101010101" pitchFamily="2" charset="-122"/>
              </a:rPr>
              <a:t>的历史</a:t>
            </a:r>
            <a:r>
              <a:rPr lang="zh-CN" altLang="en-US" sz="3600" b="1" dirty="0">
                <a:solidFill>
                  <a:srgbClr val="FF0000"/>
                </a:solidFill>
                <a:latin typeface="黑体" panose="02010609060101010101" pitchFamily="2" charset="-122"/>
                <a:ea typeface="黑体" panose="02010609060101010101" pitchFamily="2" charset="-122"/>
              </a:rPr>
              <a:t>                 </a:t>
            </a:r>
            <a:endParaRPr lang="zh-CN" altLang="en-US" sz="3600" b="1" dirty="0">
              <a:solidFill>
                <a:srgbClr val="FF0000"/>
              </a:solidFill>
              <a:latin typeface="黑体" panose="02010609060101010101" pitchFamily="2" charset="-122"/>
              <a:ea typeface="黑体" panose="02010609060101010101" pitchFamily="2" charset="-122"/>
            </a:endParaRPr>
          </a:p>
        </p:txBody>
      </p:sp>
      <p:sp>
        <p:nvSpPr>
          <p:cNvPr id="7172" name="文本框 7171"/>
          <p:cNvSpPr txBox="1"/>
          <p:nvPr/>
        </p:nvSpPr>
        <p:spPr>
          <a:xfrm>
            <a:off x="323850" y="3862388"/>
            <a:ext cx="8640763" cy="2636837"/>
          </a:xfrm>
          <a:prstGeom prst="rect">
            <a:avLst/>
          </a:prstGeom>
          <a:solidFill>
            <a:schemeClr val="bg1">
              <a:alpha val="100000"/>
            </a:schemeClr>
          </a:solidFill>
          <a:ln w="28575" cap="flat" cmpd="sng">
            <a:solidFill>
              <a:srgbClr val="000000"/>
            </a:solidFill>
            <a:prstDash val="solid"/>
            <a:miter/>
            <a:headEnd type="none" w="med" len="med"/>
            <a:tailEnd type="none" w="med" len="med"/>
          </a:ln>
        </p:spPr>
        <p:txBody>
          <a:bodyPr vert="horz" wrap="square" anchor="t"/>
          <a:p>
            <a:pPr algn="just">
              <a:buClrTx/>
            </a:pPr>
            <a:r>
              <a:rPr lang="zh-CN" altLang="en-US" sz="3600" b="1" dirty="0">
                <a:latin typeface="黑体" panose="02010609060101010101" pitchFamily="2" charset="-122"/>
                <a:ea typeface="黑体" panose="02010609060101010101" pitchFamily="2" charset="-122"/>
              </a:rPr>
              <a:t>    “一定的</a:t>
            </a:r>
            <a:r>
              <a:rPr lang="zh-CN" altLang="en-US" sz="3600" b="1" dirty="0">
                <a:solidFill>
                  <a:srgbClr val="0000FF"/>
                </a:solidFill>
                <a:latin typeface="黑体" panose="02010609060101010101" pitchFamily="2" charset="-122"/>
                <a:ea typeface="黑体" panose="02010609060101010101" pitchFamily="2" charset="-122"/>
              </a:rPr>
              <a:t>文化</a:t>
            </a:r>
            <a:r>
              <a:rPr lang="zh-CN" altLang="en-US" sz="3600" b="1" dirty="0">
                <a:latin typeface="黑体" panose="02010609060101010101" pitchFamily="2" charset="-122"/>
                <a:ea typeface="黑体" panose="02010609060101010101" pitchFamily="2" charset="-122"/>
              </a:rPr>
              <a:t>是一定社会的</a:t>
            </a:r>
            <a:r>
              <a:rPr lang="zh-CN" altLang="en-US" sz="3600" b="1" dirty="0">
                <a:solidFill>
                  <a:srgbClr val="0000FF"/>
                </a:solidFill>
                <a:latin typeface="黑体" panose="02010609060101010101" pitchFamily="2" charset="-122"/>
                <a:ea typeface="黑体" panose="02010609060101010101" pitchFamily="2" charset="-122"/>
              </a:rPr>
              <a:t>政治</a:t>
            </a:r>
            <a:r>
              <a:rPr lang="zh-CN" altLang="en-US" sz="3600" b="1" dirty="0">
                <a:latin typeface="黑体" panose="02010609060101010101" pitchFamily="2" charset="-122"/>
                <a:ea typeface="黑体" panose="02010609060101010101" pitchFamily="2" charset="-122"/>
              </a:rPr>
              <a:t>和</a:t>
            </a:r>
            <a:r>
              <a:rPr lang="zh-CN" altLang="en-US" sz="3600" b="1" dirty="0">
                <a:solidFill>
                  <a:srgbClr val="0000FF"/>
                </a:solidFill>
                <a:latin typeface="黑体" panose="02010609060101010101" pitchFamily="2" charset="-122"/>
                <a:ea typeface="黑体" panose="02010609060101010101" pitchFamily="2" charset="-122"/>
              </a:rPr>
              <a:t>经济</a:t>
            </a:r>
            <a:r>
              <a:rPr lang="zh-CN" altLang="en-US" sz="3600" b="1" dirty="0">
                <a:latin typeface="黑体" panose="02010609060101010101" pitchFamily="2" charset="-122"/>
                <a:ea typeface="黑体" panose="02010609060101010101" pitchFamily="2" charset="-122"/>
              </a:rPr>
              <a:t>的反映，又给予伟大影响和作用于一定社会的政治和经济”。</a:t>
            </a:r>
            <a:endParaRPr lang="zh-CN" altLang="en-US" sz="3600" b="1" dirty="0">
              <a:latin typeface="黑体" panose="02010609060101010101" pitchFamily="2" charset="-122"/>
              <a:ea typeface="黑体" panose="02010609060101010101" pitchFamily="2" charset="-122"/>
            </a:endParaRPr>
          </a:p>
          <a:p>
            <a:pPr algn="just">
              <a:buClrTx/>
            </a:pPr>
            <a:r>
              <a:rPr lang="zh-CN" altLang="en-US" sz="3600" b="1" dirty="0">
                <a:latin typeface="黑体" panose="02010609060101010101" pitchFamily="2" charset="-122"/>
                <a:ea typeface="黑体" panose="02010609060101010101" pitchFamily="2" charset="-122"/>
              </a:rPr>
              <a:t>             </a:t>
            </a:r>
            <a:r>
              <a:rPr lang="zh-CN" altLang="en-US" sz="3600" b="1" dirty="0">
                <a:latin typeface="Times New Roman" panose="02020603050405020304" pitchFamily="2" charset="0"/>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《马克思恩格斯选集》</a:t>
            </a:r>
            <a:endParaRPr lang="zh-CN" altLang="en-US" sz="3600" b="1" dirty="0">
              <a:latin typeface="黑体" panose="02010609060101010101" pitchFamily="2" charset="-122"/>
              <a:ea typeface="黑体" panose="02010609060101010101" pitchFamily="2" charset="-122"/>
            </a:endParaRPr>
          </a:p>
        </p:txBody>
      </p:sp>
      <p:sp>
        <p:nvSpPr>
          <p:cNvPr id="7173" name="文本框 7172"/>
          <p:cNvSpPr txBox="1"/>
          <p:nvPr/>
        </p:nvSpPr>
        <p:spPr>
          <a:xfrm>
            <a:off x="323850" y="909638"/>
            <a:ext cx="2722563" cy="700087"/>
          </a:xfrm>
          <a:prstGeom prst="rect">
            <a:avLst/>
          </a:prstGeom>
          <a:noFill/>
          <a:ln w="9525">
            <a:noFill/>
          </a:ln>
        </p:spPr>
        <p:txBody>
          <a:bodyPr wrap="none" anchor="t">
            <a:spAutoFit/>
          </a:bodyPr>
          <a:p>
            <a:r>
              <a:rPr lang="zh-CN" altLang="en-US" sz="4000" b="1">
                <a:latin typeface="Arial" panose="020B0604020202020204" pitchFamily="34" charset="0"/>
              </a:rPr>
              <a:t>主要内容：</a:t>
            </a:r>
            <a:endParaRPr lang="zh-CN" altLang="en-US" sz="4000" b="1">
              <a:latin typeface="Arial" panose="020B0604020202020204" pitchFamily="34" charset="0"/>
            </a:endParaRPr>
          </a:p>
        </p:txBody>
      </p:sp>
      <p:sp>
        <p:nvSpPr>
          <p:cNvPr id="7174" name="文本框 7173"/>
          <p:cNvSpPr txBox="1"/>
          <p:nvPr/>
        </p:nvSpPr>
        <p:spPr>
          <a:xfrm>
            <a:off x="323850" y="2420938"/>
            <a:ext cx="4297363" cy="639762"/>
          </a:xfrm>
          <a:prstGeom prst="rect">
            <a:avLst/>
          </a:prstGeom>
          <a:noFill/>
          <a:ln w="9525">
            <a:noFill/>
          </a:ln>
        </p:spPr>
        <p:txBody>
          <a:bodyPr wrap="none" anchor="t">
            <a:spAutoFit/>
          </a:bodyPr>
          <a:p>
            <a:r>
              <a:rPr lang="zh-CN" altLang="en-US" sz="3600" b="1">
                <a:latin typeface="Arial" panose="020B0604020202020204" pitchFamily="34" charset="0"/>
                <a:ea typeface="黑体" panose="02010609060101010101" pitchFamily="2" charset="-122"/>
              </a:rPr>
              <a:t>思想文化三个特征：</a:t>
            </a:r>
            <a:endParaRPr lang="zh-CN" altLang="en-US" sz="3600" b="1">
              <a:latin typeface="Arial" panose="020B0604020202020204" pitchFamily="34" charset="0"/>
              <a:ea typeface="黑体" panose="02010609060101010101" pitchFamily="2" charset="-122"/>
            </a:endParaRPr>
          </a:p>
        </p:txBody>
      </p:sp>
      <p:sp>
        <p:nvSpPr>
          <p:cNvPr id="7175" name="文本框 7174"/>
          <p:cNvSpPr txBox="1"/>
          <p:nvPr/>
        </p:nvSpPr>
        <p:spPr>
          <a:xfrm>
            <a:off x="4429125" y="2468563"/>
            <a:ext cx="4297363" cy="1189037"/>
          </a:xfrm>
          <a:prstGeom prst="rect">
            <a:avLst/>
          </a:prstGeom>
          <a:noFill/>
          <a:ln w="9525">
            <a:noFill/>
          </a:ln>
        </p:spPr>
        <p:txBody>
          <a:bodyPr wrap="none" anchor="t">
            <a:spAutoFit/>
          </a:bodyPr>
          <a:p>
            <a:r>
              <a:rPr lang="zh-CN" altLang="en-US" sz="3600" b="1">
                <a:solidFill>
                  <a:srgbClr val="FF0000"/>
                </a:solidFill>
                <a:latin typeface="Arial" panose="020B0604020202020204" pitchFamily="34" charset="0"/>
                <a:ea typeface="黑体" panose="02010609060101010101" pitchFamily="2" charset="-122"/>
              </a:rPr>
              <a:t>继承、发展；</a:t>
            </a:r>
            <a:endParaRPr lang="zh-CN" altLang="en-US" sz="3600" b="1">
              <a:solidFill>
                <a:srgbClr val="FF0000"/>
              </a:solidFill>
              <a:latin typeface="Arial" panose="020B0604020202020204" pitchFamily="34" charset="0"/>
              <a:ea typeface="黑体" panose="02010609060101010101" pitchFamily="2" charset="-122"/>
            </a:endParaRPr>
          </a:p>
          <a:p>
            <a:r>
              <a:rPr lang="zh-CN" altLang="en-US" sz="3600" b="1">
                <a:solidFill>
                  <a:srgbClr val="FF0000"/>
                </a:solidFill>
                <a:latin typeface="Arial" panose="020B0604020202020204" pitchFamily="34" charset="0"/>
                <a:ea typeface="黑体" panose="02010609060101010101" pitchFamily="2" charset="-122"/>
              </a:rPr>
              <a:t>多元化；碰撞、交融</a:t>
            </a:r>
            <a:endParaRPr lang="zh-CN" altLang="en-US" sz="3600" b="1">
              <a:solidFill>
                <a:srgbClr val="FF0000"/>
              </a:solidFill>
              <a:latin typeface="Arial" panose="020B0604020202020204" pitchFamily="3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17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17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17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1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bldLvl="0"/>
      <p:bldP spid="7174" grpId="0" bldLvl="0"/>
      <p:bldP spid="7171" grpId="0" bldLvl="0"/>
      <p:bldP spid="7175" grpId="0" bldLvl="0"/>
      <p:bldP spid="7172" grpId="0"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文本占位符 8193"/>
          <p:cNvSpPr>
            <a:spLocks noGrp="1"/>
          </p:cNvSpPr>
          <p:nvPr>
            <p:ph type="body" idx="1"/>
          </p:nvPr>
        </p:nvSpPr>
        <p:spPr>
          <a:xfrm>
            <a:off x="180975" y="188913"/>
            <a:ext cx="8783638" cy="6481762"/>
          </a:xfrm>
          <a:ln/>
        </p:spPr>
        <p:txBody>
          <a:bodyPr/>
          <a:p>
            <a:pPr>
              <a:lnSpc>
                <a:spcPct val="140000"/>
              </a:lnSpc>
            </a:pPr>
            <a:r>
              <a:rPr lang="zh-CN" altLang="en-US" sz="2500" b="1" dirty="0"/>
              <a:t>       需要说明的是，课标安排八个专题，分别体现以上内容，绝不是仅仅介绍每一个专题的具体内容，绝不是先中国后世界，而是力争体现“</a:t>
            </a:r>
            <a:r>
              <a:rPr lang="zh-CN" altLang="en-US" sz="2500" b="1" dirty="0">
                <a:solidFill>
                  <a:srgbClr val="FF0000"/>
                </a:solidFill>
              </a:rPr>
              <a:t>中国是世界中的中国，世界是与中国有关的世界，</a:t>
            </a:r>
            <a:r>
              <a:rPr lang="zh-CN" altLang="en-US" sz="2500" b="1" dirty="0"/>
              <a:t>”而是要通过这些内容，使我们</a:t>
            </a:r>
            <a:r>
              <a:rPr lang="zh-CN" altLang="en-US" sz="2500" b="1" dirty="0">
                <a:solidFill>
                  <a:srgbClr val="FF0000"/>
                </a:solidFill>
              </a:rPr>
              <a:t>认识到思想文化的发展从来不是孤立的，而是一特定历史条件下人类社会经济政治活动的反映，人类思想文化经历了一个由低级到高级发展的历程，并呈现出多元化的特征。</a:t>
            </a:r>
            <a:r>
              <a:rPr lang="zh-CN" altLang="en-US" sz="2500" b="1" dirty="0">
                <a:solidFill>
                  <a:schemeClr val="accent2"/>
                </a:solidFill>
              </a:rPr>
              <a:t>中国文化、西方文化一样，都经历了一个由低级到高级的发展由简单到丰富的过程，在这个过程中，充分体现了文化之间的</a:t>
            </a:r>
            <a:r>
              <a:rPr lang="zh-CN" altLang="en-US" sz="2500" b="1" dirty="0">
                <a:solidFill>
                  <a:srgbClr val="0000FF"/>
                </a:solidFill>
              </a:rPr>
              <a:t>继承与发展，理解与交流，冲突与排斥</a:t>
            </a:r>
            <a:r>
              <a:rPr lang="zh-CN" altLang="en-US" sz="2500" b="1" dirty="0">
                <a:solidFill>
                  <a:schemeClr val="accent2"/>
                </a:solidFill>
              </a:rPr>
              <a:t>。正是这样的发展历程，造就了不同色彩而同样生机勃勃的文化。</a:t>
            </a:r>
            <a:endParaRPr lang="zh-CN" altLang="en-US" sz="2500" b="1" dirty="0">
              <a:solidFill>
                <a:schemeClr val="accent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占位符 9217"/>
          <p:cNvSpPr>
            <a:spLocks noGrp="1"/>
          </p:cNvSpPr>
          <p:nvPr>
            <p:ph type="body" idx="1"/>
          </p:nvPr>
        </p:nvSpPr>
        <p:spPr>
          <a:xfrm>
            <a:off x="457200" y="404813"/>
            <a:ext cx="8229600" cy="6192837"/>
          </a:xfrm>
          <a:ln/>
        </p:spPr>
        <p:txBody>
          <a:bodyPr/>
          <a:p>
            <a:pPr>
              <a:lnSpc>
                <a:spcPct val="140000"/>
              </a:lnSpc>
            </a:pPr>
            <a:r>
              <a:rPr lang="zh-CN" altLang="en-US" sz="2800" dirty="0"/>
              <a:t>     </a:t>
            </a:r>
            <a:r>
              <a:rPr lang="zh-CN" altLang="en-US" sz="2800" b="1" dirty="0"/>
              <a:t>  处在现代经济政治思想文化联系日益密切的我们，在必修三的学习中，不仅要</a:t>
            </a:r>
            <a:r>
              <a:rPr lang="zh-CN" altLang="en-US" sz="2800" b="1" dirty="0">
                <a:solidFill>
                  <a:srgbClr val="FF0000"/>
                </a:solidFill>
              </a:rPr>
              <a:t>了解不同地区、不同国家的文化内容和特点，更主要树立正确的文化传承观念，理解不同的文化，并能够兼收并蓄创造属于我们自己的文化，正确认识思想文化在人类历史发展中的重要作用和影响，理解和尊重世界各地区各国家各民族的文化传统，树立自觉传承祖国和人类思想文化遗产的意识。从历史中汲取文化的营养创造我们时代的新文化。</a:t>
            </a:r>
            <a:endParaRPr lang="zh-CN" altLang="en-US" sz="2800" b="1" dirty="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Rectangle 3"/>
          <p:cNvSpPr>
            <a:spLocks noGrp="1" noRot="1"/>
          </p:cNvSpPr>
          <p:nvPr/>
        </p:nvSpPr>
        <p:spPr>
          <a:xfrm>
            <a:off x="457200" y="190500"/>
            <a:ext cx="8507413" cy="2828925"/>
          </a:xfrm>
          <a:prstGeom prst="rect">
            <a:avLst/>
          </a:prstGeom>
          <a:noFill/>
          <a:ln w="9525">
            <a:noFill/>
          </a:ln>
        </p:spPr>
        <p:txBody>
          <a:bodyPr vert="horz" wrap="square" anchor="t"/>
          <a:lstStyle>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eaLnBrk="1" hangingPunct="1"/>
            <a:r>
              <a:rPr lang="zh-CN" altLang="en-US" b="1" dirty="0"/>
              <a:t>古代中国 </a:t>
            </a:r>
            <a:r>
              <a:rPr lang="en-US" altLang="x-none" b="1" dirty="0">
                <a:latin typeface="Arial" panose="020B0604020202020204" pitchFamily="34" charset="0"/>
              </a:rPr>
              <a:t>——</a:t>
            </a:r>
            <a:endParaRPr lang="en-US" altLang="x-none" b="1" dirty="0"/>
          </a:p>
          <a:p>
            <a:pPr lvl="0" eaLnBrk="1" hangingPunct="1"/>
            <a:r>
              <a:rPr lang="zh-CN" altLang="en-US" b="1" dirty="0"/>
              <a:t>透过中国古代的思想文化史教学，帮助我们了解什么是中国，什么是中国的传统，如何正确对待中国的传统，并在正确</a:t>
            </a:r>
            <a:r>
              <a:rPr lang="zh-CN" altLang="en-US" b="1" dirty="0">
                <a:solidFill>
                  <a:srgbClr val="FF0000"/>
                </a:solidFill>
              </a:rPr>
              <a:t>继承传统的基础上有所创新。</a:t>
            </a:r>
            <a:r>
              <a:rPr lang="zh-CN" altLang="en-US" b="1" dirty="0"/>
              <a:t> </a:t>
            </a:r>
            <a:endParaRPr lang="en-US" altLang="x-none" b="1" dirty="0"/>
          </a:p>
        </p:txBody>
      </p:sp>
      <p:sp>
        <p:nvSpPr>
          <p:cNvPr id="10243" name="Rectangle 3"/>
          <p:cNvSpPr>
            <a:spLocks noGrp="1" noRot="1"/>
          </p:cNvSpPr>
          <p:nvPr>
            <p:ph type="body"/>
          </p:nvPr>
        </p:nvSpPr>
        <p:spPr>
          <a:xfrm>
            <a:off x="457200" y="3017838"/>
            <a:ext cx="8507413" cy="3757612"/>
          </a:xfrm>
          <a:ln/>
        </p:spPr>
        <p:txBody>
          <a:bodyPr vert="horz" wrap="square" anchor="t"/>
          <a:p>
            <a:r>
              <a:rPr lang="zh-CN" altLang="en-US" b="1" dirty="0"/>
              <a:t>近现代中国</a:t>
            </a:r>
            <a:r>
              <a:rPr lang="en-US" altLang="x-none" b="1" dirty="0">
                <a:latin typeface="Arial" panose="020B0604020202020204" pitchFamily="34" charset="0"/>
              </a:rPr>
              <a:t>——</a:t>
            </a:r>
            <a:endParaRPr lang="en-US" altLang="x-none" b="1" dirty="0"/>
          </a:p>
          <a:p>
            <a:r>
              <a:rPr lang="zh-CN" altLang="en-US" b="1" dirty="0"/>
              <a:t>如何</a:t>
            </a:r>
            <a:r>
              <a:rPr lang="zh-CN" altLang="en-US" b="1" dirty="0">
                <a:solidFill>
                  <a:srgbClr val="CC0000"/>
                </a:solidFill>
              </a:rPr>
              <a:t>冲破</a:t>
            </a:r>
            <a:r>
              <a:rPr lang="zh-CN" altLang="en-US" b="1" dirty="0"/>
              <a:t>旧思想制度的</a:t>
            </a:r>
            <a:r>
              <a:rPr lang="zh-CN" altLang="en-US" b="1" dirty="0">
                <a:solidFill>
                  <a:srgbClr val="CC0000"/>
                </a:solidFill>
              </a:rPr>
              <a:t>束缚</a:t>
            </a:r>
            <a:r>
              <a:rPr lang="zh-CN" altLang="en-US" b="1" dirty="0"/>
              <a:t>、走出封闭、</a:t>
            </a:r>
            <a:r>
              <a:rPr lang="zh-CN" altLang="en-US" b="1" dirty="0">
                <a:solidFill>
                  <a:srgbClr val="FF0000"/>
                </a:solidFill>
              </a:rPr>
              <a:t>学习西方</a:t>
            </a:r>
            <a:r>
              <a:rPr lang="zh-CN" altLang="en-US" b="1" dirty="0"/>
              <a:t>；</a:t>
            </a:r>
            <a:endParaRPr lang="zh-CN" altLang="en-US" b="1" dirty="0"/>
          </a:p>
          <a:p>
            <a:r>
              <a:rPr lang="zh-CN" altLang="en-US" b="1" dirty="0"/>
              <a:t>对西方的文化生吞活剥全盘西化是救不了中国的，结合西方的先进思想，</a:t>
            </a:r>
            <a:r>
              <a:rPr lang="zh-CN" altLang="en-US" b="1" dirty="0">
                <a:solidFill>
                  <a:srgbClr val="CC0000"/>
                </a:solidFill>
              </a:rPr>
              <a:t>有所取舍、</a:t>
            </a:r>
            <a:r>
              <a:rPr lang="zh-CN" altLang="en-US" b="1" dirty="0"/>
              <a:t>根据中国的国情，创造属于自己的思想文化才能改变中国的面貌。  </a:t>
            </a:r>
            <a:endParaRPr lang="zh-CN" alt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42">
                                            <p:txEl>
                                              <p:charRg st="8" end="7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charRg st="0" end="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charRg st="8" end="3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charRg st="32" end="10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Rectangle 3"/>
          <p:cNvSpPr>
            <a:spLocks noGrp="1" noRot="1"/>
          </p:cNvSpPr>
          <p:nvPr/>
        </p:nvSpPr>
        <p:spPr>
          <a:xfrm>
            <a:off x="252413" y="404813"/>
            <a:ext cx="8713787" cy="6192837"/>
          </a:xfrm>
          <a:prstGeom prst="rect">
            <a:avLst/>
          </a:prstGeom>
          <a:noFill/>
          <a:ln w="9525">
            <a:noFill/>
          </a:ln>
        </p:spPr>
        <p:txBody>
          <a:bodyPr vert="horz" wrap="square" anchor="t"/>
          <a:lstStyle>
            <a:lvl1pPr marL="342900" lvl="0" indent="-342900" algn="l" defTabSz="91440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eaLnBrk="1" hangingPunct="1"/>
            <a:r>
              <a:rPr lang="zh-CN" altLang="en-US" b="1" dirty="0"/>
              <a:t>世界思想文化史 </a:t>
            </a:r>
            <a:r>
              <a:rPr lang="en-US" altLang="x-none" b="1" dirty="0">
                <a:latin typeface="Arial" panose="020B0604020202020204" pitchFamily="34" charset="0"/>
              </a:rPr>
              <a:t>——</a:t>
            </a:r>
            <a:endParaRPr lang="en-US" altLang="x-none" b="1" dirty="0"/>
          </a:p>
          <a:p>
            <a:pPr lvl="0" eaLnBrk="1" hangingPunct="1"/>
            <a:r>
              <a:rPr lang="zh-CN" altLang="en-US" b="1" dirty="0"/>
              <a:t>使我们能够吸收人类的思想文化精华，培养现代公民。</a:t>
            </a:r>
            <a:endParaRPr lang="zh-CN" altLang="en-US" b="1" dirty="0"/>
          </a:p>
          <a:p>
            <a:pPr lvl="0" eaLnBrk="1" hangingPunct="1"/>
            <a:r>
              <a:rPr lang="zh-CN" altLang="en-US" b="1" dirty="0"/>
              <a:t>正确看待</a:t>
            </a:r>
            <a:r>
              <a:rPr lang="zh-CN" altLang="en-US" b="1" dirty="0">
                <a:solidFill>
                  <a:srgbClr val="CC0000"/>
                </a:solidFill>
              </a:rPr>
              <a:t>异质文化</a:t>
            </a:r>
            <a:r>
              <a:rPr lang="zh-CN" altLang="en-US" b="1" dirty="0"/>
              <a:t>，“认识人类思想文化发展的多样性，理解和尊重世界各地区、各国家、各民族的文化传统” 。</a:t>
            </a:r>
            <a:endParaRPr lang="en-US" altLang="x-none" b="1" dirty="0"/>
          </a:p>
          <a:p>
            <a:pPr lvl="0" eaLnBrk="1" hangingPunct="1"/>
            <a:r>
              <a:rPr lang="zh-CN" altLang="en-US" b="1" dirty="0"/>
              <a:t>中国文化、西方文化一样，都经历了一个由</a:t>
            </a:r>
            <a:r>
              <a:rPr lang="zh-CN" altLang="en-US" b="1" dirty="0">
                <a:solidFill>
                  <a:srgbClr val="CC0000"/>
                </a:solidFill>
              </a:rPr>
              <a:t>低级到高级</a:t>
            </a:r>
            <a:r>
              <a:rPr lang="zh-CN" altLang="en-US" b="1" dirty="0"/>
              <a:t>的发展由简单到丰富的过程，在这个过程中，充分体现了文化之间的</a:t>
            </a:r>
            <a:r>
              <a:rPr lang="zh-CN" altLang="en-US" b="1" dirty="0">
                <a:solidFill>
                  <a:srgbClr val="CC0000"/>
                </a:solidFill>
              </a:rPr>
              <a:t>继承与发展</a:t>
            </a:r>
            <a:r>
              <a:rPr lang="zh-CN" altLang="en-US" b="1" dirty="0"/>
              <a:t>，</a:t>
            </a:r>
            <a:r>
              <a:rPr lang="zh-CN" altLang="en-US" b="1" dirty="0">
                <a:solidFill>
                  <a:srgbClr val="CC0000"/>
                </a:solidFill>
              </a:rPr>
              <a:t>理解与交流</a:t>
            </a:r>
            <a:r>
              <a:rPr lang="zh-CN" altLang="en-US" b="1" dirty="0"/>
              <a:t>，</a:t>
            </a:r>
            <a:r>
              <a:rPr lang="zh-CN" altLang="en-US" b="1" dirty="0">
                <a:solidFill>
                  <a:srgbClr val="CC0000"/>
                </a:solidFill>
              </a:rPr>
              <a:t>冲突与排斥</a:t>
            </a:r>
            <a:r>
              <a:rPr lang="zh-CN" altLang="en-US" b="1" dirty="0"/>
              <a:t>。正是这样的发展历程，造就了不同色彩而同样生机勃勃的文化。</a:t>
            </a:r>
            <a:r>
              <a:rPr lang="zh-CN" altLang="en-US" dirty="0"/>
              <a:t> </a:t>
            </a:r>
            <a:endParaRPr lang="en-US" altLang="x-none"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charRg st="11" end="3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6">
                                            <p:txEl>
                                              <p:charRg st="36" end="8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6">
                                            <p:txEl>
                                              <p:charRg st="88" end="19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文本占位符 12289"/>
          <p:cNvSpPr>
            <a:spLocks noGrp="1"/>
          </p:cNvSpPr>
          <p:nvPr>
            <p:ph type="body" idx="1"/>
          </p:nvPr>
        </p:nvSpPr>
        <p:spPr>
          <a:xfrm>
            <a:off x="254000" y="117475"/>
            <a:ext cx="8712200" cy="6624638"/>
          </a:xfrm>
          <a:ln/>
        </p:spPr>
        <p:txBody>
          <a:bodyPr/>
          <a:p>
            <a:pPr>
              <a:lnSpc>
                <a:spcPct val="105000"/>
              </a:lnSpc>
            </a:pPr>
            <a:r>
              <a:rPr lang="zh-CN" altLang="en-US" sz="2400" b="1" dirty="0"/>
              <a:t>     </a:t>
            </a:r>
            <a:r>
              <a:rPr lang="zh-CN" altLang="en-US" sz="2600" b="1" dirty="0"/>
              <a:t>  与中国方面相比，世界思想文化史的内容相对简单，仅有三个专题。除思想涉及到西方古代希腊的人文精神之外，其他科技和文学基本上都是19世纪以后的内容。这虽然不能反映世界思想文化的全部，但是所反映的内容基本上都是世界思想文化的精髓，不仅对西方的历史和现实产生了重要影响，也影响了我们的历史和现实。她们属于人类文化的共同遗产，了解她们，不仅是记住几个哲学家、科学家、艺术家的成就和作品，更主要使学生们能够</a:t>
            </a:r>
            <a:r>
              <a:rPr lang="zh-CN" altLang="en-US" sz="2600" b="1" dirty="0">
                <a:solidFill>
                  <a:srgbClr val="FF0000"/>
                </a:solidFill>
              </a:rPr>
              <a:t>正确看待异质文化，“认识人类思想文化发展的多样性，理解和尊重世界各地区、各国家、各民族的文化传统”少一些民族狭隘主义，多一些兼容并包的宽容胸怀，这样才能在现代社会中不仅能够胸怀祖国，更能放眼世界，不仅传承祖国的思想文化遗产，更能吸收人类的思想文化精华，如此现代公民的培养才是我们历史教育所要追求的。</a:t>
            </a:r>
            <a:endParaRPr lang="zh-CN" altLang="en-US" sz="2600" dirty="0">
              <a:solidFill>
                <a:srgbClr val="FF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文本占位符 13313"/>
          <p:cNvSpPr>
            <a:spLocks noGrp="1"/>
          </p:cNvSpPr>
          <p:nvPr>
            <p:ph type="body" idx="1"/>
          </p:nvPr>
        </p:nvSpPr>
        <p:spPr>
          <a:xfrm>
            <a:off x="180975" y="261938"/>
            <a:ext cx="8505825" cy="6480175"/>
          </a:xfrm>
          <a:ln/>
        </p:spPr>
        <p:txBody>
          <a:bodyPr/>
          <a:p>
            <a:pPr>
              <a:lnSpc>
                <a:spcPct val="110000"/>
              </a:lnSpc>
            </a:pPr>
            <a:r>
              <a:rPr lang="zh-CN" altLang="en-US" sz="2400" b="1" dirty="0"/>
              <a:t>       学习思想文化史的基本目标</a:t>
            </a:r>
            <a:endParaRPr lang="zh-CN" altLang="en-US" sz="2400" b="1" dirty="0"/>
          </a:p>
          <a:p>
            <a:pPr>
              <a:lnSpc>
                <a:spcPct val="110000"/>
              </a:lnSpc>
            </a:pPr>
            <a:r>
              <a:rPr lang="zh-CN" altLang="en-US" sz="2400" b="1" dirty="0"/>
              <a:t>        1、在知识目标上，通过学习，要能够了解中外思想文化领域的重大事件、重要现象及相关人物等基本史实，进而基本把握思想史的发展线索。要通过学习，认识科学技术史与艺术文化史的</a:t>
            </a:r>
            <a:r>
              <a:rPr lang="zh-CN" altLang="en-US" sz="2400" b="1" dirty="0">
                <a:solidFill>
                  <a:srgbClr val="FF0000"/>
                </a:solidFill>
              </a:rPr>
              <a:t>基本风貌和主要特色。</a:t>
            </a:r>
            <a:endParaRPr lang="zh-CN" altLang="en-US" sz="2400" b="1" dirty="0">
              <a:solidFill>
                <a:srgbClr val="FF0000"/>
              </a:solidFill>
            </a:endParaRPr>
          </a:p>
          <a:p>
            <a:pPr>
              <a:lnSpc>
                <a:spcPct val="110000"/>
              </a:lnSpc>
            </a:pPr>
            <a:r>
              <a:rPr lang="zh-CN" altLang="en-US" sz="2400" b="1" dirty="0"/>
              <a:t>        2、在方法与能力目标上，要学会</a:t>
            </a:r>
            <a:r>
              <a:rPr lang="zh-CN" altLang="en-US" sz="2400" b="1" dirty="0">
                <a:solidFill>
                  <a:srgbClr val="FF0000"/>
                </a:solidFill>
              </a:rPr>
              <a:t>搜集并综合分析</a:t>
            </a:r>
            <a:r>
              <a:rPr lang="zh-CN" altLang="en-US" sz="2400" b="1" dirty="0"/>
              <a:t>思想文化进程中的相关资料，</a:t>
            </a:r>
            <a:r>
              <a:rPr lang="zh-CN" altLang="en-US" sz="2400" b="1" dirty="0">
                <a:solidFill>
                  <a:srgbClr val="FF0000"/>
                </a:solidFill>
              </a:rPr>
              <a:t>探讨</a:t>
            </a:r>
            <a:r>
              <a:rPr lang="zh-CN" altLang="en-US" sz="2400" b="1" dirty="0"/>
              <a:t>思想文化在人类历史发展中的重要作用及其影响，正确</a:t>
            </a:r>
            <a:r>
              <a:rPr lang="zh-CN" altLang="en-US" sz="2400" b="1" dirty="0">
                <a:solidFill>
                  <a:srgbClr val="FF0000"/>
                </a:solidFill>
              </a:rPr>
              <a:t>认识</a:t>
            </a:r>
            <a:r>
              <a:rPr lang="zh-CN" altLang="en-US" sz="2400" b="1" dirty="0"/>
              <a:t>人类精神生产与经济活动及政治现象之间的关系，进而</a:t>
            </a:r>
            <a:r>
              <a:rPr lang="zh-CN" altLang="en-US" sz="2400" b="1" dirty="0">
                <a:solidFill>
                  <a:srgbClr val="FF0000"/>
                </a:solidFill>
              </a:rPr>
              <a:t>认识</a:t>
            </a:r>
            <a:r>
              <a:rPr lang="zh-CN" altLang="en-US" sz="2400" b="1" dirty="0"/>
              <a:t>到思想文化的进步对人类历史发展产生的不可忽略的巨大影响。</a:t>
            </a:r>
            <a:endParaRPr lang="zh-CN" altLang="en-US" sz="2400" b="1" dirty="0"/>
          </a:p>
          <a:p>
            <a:pPr>
              <a:lnSpc>
                <a:spcPct val="110000"/>
              </a:lnSpc>
            </a:pPr>
            <a:r>
              <a:rPr lang="zh-CN" altLang="en-US" sz="2400" b="1" dirty="0"/>
              <a:t>        3、在情感态度与价值观方面，要</a:t>
            </a:r>
            <a:r>
              <a:rPr lang="zh-CN" altLang="en-US" sz="2400" b="1" dirty="0">
                <a:solidFill>
                  <a:srgbClr val="FF0000"/>
                </a:solidFill>
              </a:rPr>
              <a:t>认识</a:t>
            </a:r>
            <a:r>
              <a:rPr lang="zh-CN" altLang="en-US" sz="2400" b="1" dirty="0"/>
              <a:t>人类思想文化发展的</a:t>
            </a:r>
            <a:r>
              <a:rPr lang="zh-CN" altLang="en-US" sz="2400" b="1" dirty="0">
                <a:solidFill>
                  <a:srgbClr val="FF0000"/>
                </a:solidFill>
              </a:rPr>
              <a:t>多样性，理解和尊重</a:t>
            </a:r>
            <a:r>
              <a:rPr lang="zh-CN" altLang="en-US" sz="2400" b="1" dirty="0"/>
              <a:t>世界各地区、各国家、各民族的</a:t>
            </a:r>
            <a:r>
              <a:rPr lang="zh-CN" altLang="en-US" sz="2400" b="1" dirty="0">
                <a:solidFill>
                  <a:srgbClr val="FF0000"/>
                </a:solidFill>
              </a:rPr>
              <a:t>文化传统</a:t>
            </a:r>
            <a:r>
              <a:rPr lang="zh-CN" altLang="en-US" sz="2400" b="1" dirty="0"/>
              <a:t>，</a:t>
            </a:r>
            <a:r>
              <a:rPr lang="zh-CN" altLang="en-US" sz="2400" b="1" dirty="0">
                <a:solidFill>
                  <a:srgbClr val="FF0000"/>
                </a:solidFill>
              </a:rPr>
              <a:t>增强</a:t>
            </a:r>
            <a:r>
              <a:rPr lang="zh-CN" altLang="en-US" sz="2400" b="1" dirty="0"/>
              <a:t>对祖国传统文化的</a:t>
            </a:r>
            <a:r>
              <a:rPr lang="zh-CN" altLang="en-US" sz="2400" b="1" dirty="0">
                <a:solidFill>
                  <a:srgbClr val="FF0000"/>
                </a:solidFill>
              </a:rPr>
              <a:t>认同感</a:t>
            </a:r>
            <a:r>
              <a:rPr lang="zh-CN" altLang="en-US" sz="2400" b="1" dirty="0"/>
              <a:t>，</a:t>
            </a:r>
            <a:r>
              <a:rPr lang="zh-CN" altLang="en-US" sz="2400" b="1" dirty="0">
                <a:solidFill>
                  <a:srgbClr val="FF0000"/>
                </a:solidFill>
              </a:rPr>
              <a:t>树立</a:t>
            </a:r>
            <a:r>
              <a:rPr lang="zh-CN" altLang="en-US" sz="2400" b="1" dirty="0"/>
              <a:t>自觉传承祖国和人类思想文化遗产的</a:t>
            </a:r>
            <a:r>
              <a:rPr lang="zh-CN" altLang="en-US" sz="2400" b="1" dirty="0">
                <a:solidFill>
                  <a:srgbClr val="FF0000"/>
                </a:solidFill>
              </a:rPr>
              <a:t>意识</a:t>
            </a:r>
            <a:r>
              <a:rPr lang="zh-CN" altLang="en-US" sz="2400" b="1" dirty="0"/>
              <a:t>，通过学习</a:t>
            </a:r>
            <a:r>
              <a:rPr lang="zh-CN" altLang="en-US" sz="2400" b="1" dirty="0">
                <a:solidFill>
                  <a:srgbClr val="FF0000"/>
                </a:solidFill>
              </a:rPr>
              <a:t>提高</a:t>
            </a:r>
            <a:r>
              <a:rPr lang="zh-CN" altLang="en-US" sz="2400" b="1" dirty="0"/>
              <a:t>自己的</a:t>
            </a:r>
            <a:r>
              <a:rPr lang="zh-CN" altLang="en-US" sz="2400" b="1" dirty="0">
                <a:solidFill>
                  <a:srgbClr val="FF0000"/>
                </a:solidFill>
              </a:rPr>
              <a:t>精神文化素养。</a:t>
            </a:r>
            <a:endParaRPr lang="zh-CN" altLang="en-US"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4">
                                            <p:txEl>
                                              <p:charRg st="20" end="12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314">
                                            <p:txEl>
                                              <p:charRg st="122" end="24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314">
                                            <p:txEl>
                                              <p:charRg st="248" end="36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文本占位符 14337"/>
          <p:cNvSpPr>
            <a:spLocks noGrp="1"/>
          </p:cNvSpPr>
          <p:nvPr>
            <p:ph type="body" idx="1"/>
          </p:nvPr>
        </p:nvSpPr>
        <p:spPr>
          <a:xfrm>
            <a:off x="36513" y="188913"/>
            <a:ext cx="9001125" cy="6481762"/>
          </a:xfrm>
          <a:ln/>
        </p:spPr>
        <p:txBody>
          <a:bodyPr/>
          <a:p>
            <a:pPr>
              <a:lnSpc>
                <a:spcPct val="105000"/>
              </a:lnSpc>
            </a:pPr>
            <a:r>
              <a:rPr lang="zh-CN" altLang="en-US" sz="2600" b="1" dirty="0"/>
              <a:t>     思想文化史教学的基本特点</a:t>
            </a:r>
            <a:endParaRPr lang="zh-CN" altLang="en-US" sz="2600" b="1" dirty="0"/>
          </a:p>
          <a:p>
            <a:pPr>
              <a:lnSpc>
                <a:spcPct val="105000"/>
              </a:lnSpc>
            </a:pPr>
            <a:r>
              <a:rPr lang="zh-CN" altLang="en-US" sz="2600" b="1" dirty="0"/>
              <a:t>     从正面看： </a:t>
            </a:r>
            <a:endParaRPr lang="zh-CN" altLang="en-US" sz="2600" b="1" dirty="0"/>
          </a:p>
          <a:p>
            <a:pPr>
              <a:lnSpc>
                <a:spcPct val="105000"/>
              </a:lnSpc>
            </a:pPr>
            <a:r>
              <a:rPr lang="zh-CN" altLang="en-US" sz="2600" b="1" dirty="0"/>
              <a:t>      1、内容逻辑性较强，层层递进，有利于思维能力的提高。</a:t>
            </a:r>
            <a:endParaRPr lang="zh-CN" altLang="en-US" sz="2600" b="1" dirty="0"/>
          </a:p>
          <a:p>
            <a:pPr>
              <a:lnSpc>
                <a:spcPct val="105000"/>
              </a:lnSpc>
            </a:pPr>
            <a:r>
              <a:rPr lang="zh-CN" altLang="en-US" sz="2600" b="1" dirty="0"/>
              <a:t>      2、理论艰深，涉及许多重大问题，有利于高中生深度思考。</a:t>
            </a:r>
            <a:endParaRPr lang="zh-CN" altLang="en-US" sz="2600" b="1" dirty="0"/>
          </a:p>
          <a:p>
            <a:pPr>
              <a:lnSpc>
                <a:spcPct val="105000"/>
              </a:lnSpc>
            </a:pPr>
            <a:r>
              <a:rPr lang="zh-CN" altLang="en-US" sz="2600" b="1" dirty="0"/>
              <a:t>      3、内容丰富，涉及面广，有利于拓展学生的视野。</a:t>
            </a:r>
            <a:endParaRPr lang="zh-CN" altLang="en-US" sz="2600" b="1" dirty="0"/>
          </a:p>
          <a:p>
            <a:pPr>
              <a:lnSpc>
                <a:spcPct val="105000"/>
              </a:lnSpc>
            </a:pPr>
            <a:r>
              <a:rPr lang="zh-CN" altLang="en-US" sz="2600" b="1" dirty="0"/>
              <a:t> 从负面看：</a:t>
            </a:r>
            <a:endParaRPr lang="zh-CN" altLang="en-US" sz="2600" b="1" dirty="0"/>
          </a:p>
          <a:p>
            <a:pPr>
              <a:lnSpc>
                <a:spcPct val="105000"/>
              </a:lnSpc>
            </a:pPr>
            <a:r>
              <a:rPr lang="zh-CN" altLang="en-US" sz="2600" b="1" dirty="0"/>
              <a:t>      1、内容显得枯燥，趣味性不够，学生阅读教材如嚼蜡。</a:t>
            </a:r>
            <a:endParaRPr lang="zh-CN" altLang="en-US" sz="2600" b="1" dirty="0"/>
          </a:p>
          <a:p>
            <a:pPr>
              <a:lnSpc>
                <a:spcPct val="105000"/>
              </a:lnSpc>
            </a:pPr>
            <a:r>
              <a:rPr lang="zh-CN" altLang="en-US" sz="2600" b="1" dirty="0"/>
              <a:t>      2、理论比较抽象，理解起来比较困难，有时上课如对牛弹琴。</a:t>
            </a:r>
            <a:endParaRPr lang="zh-CN" altLang="en-US" sz="2600" b="1" dirty="0"/>
          </a:p>
          <a:p>
            <a:pPr>
              <a:lnSpc>
                <a:spcPct val="105000"/>
              </a:lnSpc>
            </a:pPr>
            <a:r>
              <a:rPr lang="zh-CN" altLang="en-US" sz="2600" b="1" dirty="0"/>
              <a:t>      3、内容庞杂，哲学、思想、科技、艺术，致使不少内容如蜻蜓点水。</a:t>
            </a:r>
            <a:endParaRPr lang="zh-CN" altLang="en-US" sz="2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8">
                                            <p:txEl>
                                              <p:charRg st="18" end="3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338">
                                            <p:txEl>
                                              <p:charRg st="30" end="6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338">
                                            <p:txEl>
                                              <p:charRg st="63" end="9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338">
                                            <p:txEl>
                                              <p:charRg st="97" end="127"/>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338">
                                            <p:txEl>
                                              <p:charRg st="127" end="13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338">
                                            <p:txEl>
                                              <p:charRg st="134" end="16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338">
                                            <p:txEl>
                                              <p:charRg st="166" end="201"/>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338">
                                            <p:txEl>
                                              <p:charRg st="201" end="23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文本占位符 15361"/>
          <p:cNvSpPr>
            <a:spLocks noGrp="1"/>
          </p:cNvSpPr>
          <p:nvPr>
            <p:ph type="body" idx="1"/>
          </p:nvPr>
        </p:nvSpPr>
        <p:spPr>
          <a:xfrm>
            <a:off x="457200" y="1485900"/>
            <a:ext cx="8229600" cy="2692400"/>
          </a:xfrm>
          <a:ln/>
        </p:spPr>
        <p:txBody>
          <a:bodyPr/>
          <a:p>
            <a:r>
              <a:rPr lang="zh-CN" altLang="en-US" dirty="0"/>
              <a:t>      </a:t>
            </a:r>
            <a:r>
              <a:rPr lang="zh-CN" altLang="en-US" b="1" dirty="0"/>
              <a:t> 要善于思考：学习思想文化史要把我们身上所蕴涵的文化艺术细胞“榨”出来、引导出来，让我们置身于文化的氛围中去学习文化，领悟文化的精髓，感受文化的熏陶，体验文化的意美，创造文化的快乐。 </a:t>
            </a:r>
            <a:endParaRPr lang="zh-CN" altLang="en-US"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文本占位符 16385"/>
          <p:cNvSpPr>
            <a:spLocks noGrp="1"/>
          </p:cNvSpPr>
          <p:nvPr>
            <p:ph type="body" idx="1"/>
          </p:nvPr>
        </p:nvSpPr>
        <p:spPr>
          <a:xfrm>
            <a:off x="180975" y="47625"/>
            <a:ext cx="8856663" cy="6624638"/>
          </a:xfrm>
          <a:ln/>
        </p:spPr>
        <p:txBody>
          <a:bodyPr/>
          <a:p>
            <a:pPr>
              <a:lnSpc>
                <a:spcPct val="105000"/>
              </a:lnSpc>
            </a:pPr>
            <a:r>
              <a:rPr lang="zh-CN" altLang="en-US" sz="2400" dirty="0"/>
              <a:t>      </a:t>
            </a:r>
            <a:r>
              <a:rPr lang="zh-CN" altLang="en-US" sz="2400" b="1" dirty="0"/>
              <a:t>要善于联想：其一是要联系思想文化产生的背景。一定的思想文化不是空穴来风，也不是无本之末，它是一定时期政治、经济发展的必然产物，也反映了一定时期政治、经济的状况和特征。探讨他们之间的相互影响。 如，同样是山水田园诗，为什么陶渊明的田园诗和盛唐时期的田园诗所表达的思想情感就不同。同样是属于山水田园画，为什么唐朝的山水画和清初朱耷的山水画的艺术表现手法就不同。还有，墨子为什么要提倡和平？庄子为什么会消极？韩非子为什么会提倡法治？这些探究活动会给学生以很大的刺激。</a:t>
            </a:r>
            <a:endParaRPr lang="zh-CN" altLang="en-US" sz="2400" b="1" dirty="0"/>
          </a:p>
          <a:p>
            <a:pPr>
              <a:lnSpc>
                <a:spcPct val="105000"/>
              </a:lnSpc>
            </a:pPr>
            <a:r>
              <a:rPr lang="zh-CN" altLang="en-US" sz="2400" b="1" dirty="0"/>
              <a:t>    其二是要联系现实生活，在现实生活中寻找中华民族传统文化、美德的印记。我经常的做法是让学生从他们熟悉的影视歌曲中寻找：如电影《墨攻》，歌曲《爱的奉献》、《祈祷》、《祝你平安》等，就反映了墨家反对掠夺性战争和儒家的仁爱的思想。还有“核心价值观</a:t>
            </a:r>
            <a:r>
              <a:rPr lang="zh-CN" altLang="en-US" sz="2400" b="1" dirty="0"/>
              <a:t>”、“和谐社会”、“以德治国和以法治国”等，无不闪耀着中华传统美德的光辉。 这样历史与现实的距离拉近了，学习起来有一种亲切感。</a:t>
            </a:r>
            <a:endParaRPr lang="zh-CN" alt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6">
                                            <p:txEl>
                                              <p:charRg st="237" end="42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2753</Words>
  <Application>WPS 演示</Application>
  <PresentationFormat/>
  <Paragraphs>74</Paragraphs>
  <Slides>13</Slides>
  <Notes>0</Notes>
  <HiddenSlides>0</HiddenSlides>
  <MMClips>0</MMClips>
  <ScaleCrop>false</ScaleCrop>
  <HeadingPairs>
    <vt:vector size="6" baseType="variant">
      <vt:variant>
        <vt:lpstr>已用的字体</vt:lpstr>
      </vt:variant>
      <vt:variant>
        <vt:i4>34</vt:i4>
      </vt:variant>
      <vt:variant>
        <vt:lpstr>主题</vt:lpstr>
      </vt:variant>
      <vt:variant>
        <vt:i4>1</vt:i4>
      </vt:variant>
      <vt:variant>
        <vt:lpstr>幻灯片标题</vt:lpstr>
      </vt:variant>
      <vt:variant>
        <vt:i4>13</vt:i4>
      </vt:variant>
    </vt:vector>
  </HeadingPairs>
  <TitlesOfParts>
    <vt:vector size="48" baseType="lpstr">
      <vt:lpstr>Arial</vt:lpstr>
      <vt:lpstr>宋体</vt:lpstr>
      <vt:lpstr>Wingdings</vt:lpstr>
      <vt:lpstr>楷体_GB2312</vt:lpstr>
      <vt:lpstr>Garamond</vt:lpstr>
      <vt:lpstr>黑体</vt:lpstr>
      <vt:lpstr>华文楷体</vt:lpstr>
      <vt:lpstr>Verdana</vt:lpstr>
      <vt:lpstr>华文新魏</vt:lpstr>
      <vt:lpstr>Times New Roman</vt:lpstr>
      <vt:lpstr>文鼎粗圆简</vt:lpstr>
      <vt:lpstr>隶书</vt:lpstr>
      <vt:lpstr>方正粗黑繁体</vt:lpstr>
      <vt:lpstr>Courier New</vt:lpstr>
      <vt:lpstr>华文中宋</vt:lpstr>
      <vt:lpstr>华文行楷</vt:lpstr>
      <vt:lpstr>Arial Narrow</vt:lpstr>
      <vt:lpstr>华文隶书</vt:lpstr>
      <vt:lpstr>华文琥珀</vt:lpstr>
      <vt:lpstr>Tahoma</vt:lpstr>
      <vt:lpstr>Calibri</vt:lpstr>
      <vt:lpstr>幼圆</vt:lpstr>
      <vt:lpstr>经典舒同体简</vt:lpstr>
      <vt:lpstr>华文仿宋</vt:lpstr>
      <vt:lpstr>MV Boli</vt:lpstr>
      <vt:lpstr>华文宋体</vt:lpstr>
      <vt:lpstr>仿宋_GB2312</vt:lpstr>
      <vt:lpstr>方正舒体简体</vt:lpstr>
      <vt:lpstr>方正行楷简体</vt:lpstr>
      <vt:lpstr>新宋体</vt:lpstr>
      <vt:lpstr>Wingdings 2</vt:lpstr>
      <vt:lpstr>微软雅黑</vt:lpstr>
      <vt:lpstr>Arial Unicode MS</vt:lpstr>
      <vt:lpstr>仿宋</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Administrator</dc:creator>
  <cp:lastModifiedBy>沈</cp:lastModifiedBy>
  <cp:revision>3</cp:revision>
  <dcterms:created xsi:type="dcterms:W3CDTF">2012-08-15T02:41:53Z</dcterms:created>
  <dcterms:modified xsi:type="dcterms:W3CDTF">2017-09-16T04:06:38Z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