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323850" y="249238"/>
            <a:ext cx="80645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Read the text carefully and fill in the blanks.</a:t>
            </a:r>
            <a:endParaRPr lang="en-US" altLang="zh-CN" sz="3600" b="1">
              <a:solidFill>
                <a:srgbClr val="FF0066"/>
              </a:solidFill>
            </a:endParaRPr>
          </a:p>
        </p:txBody>
      </p:sp>
      <p:graphicFrame>
        <p:nvGraphicFramePr>
          <p:cNvPr id="88121" name="Group 57"/>
          <p:cNvGraphicFramePr>
            <a:graphicFrameLocks noGrp="1"/>
          </p:cNvGraphicFramePr>
          <p:nvPr/>
        </p:nvGraphicFramePr>
        <p:xfrm>
          <a:off x="323850" y="1473200"/>
          <a:ext cx="8640763" cy="5120640"/>
        </p:xfrm>
        <a:graphic>
          <a:graphicData uri="http://schemas.openxmlformats.org/drawingml/2006/table">
            <a:tbl>
              <a:tblPr/>
              <a:tblGrid>
                <a:gridCol w="2160588"/>
                <a:gridCol w="6480175"/>
              </a:tblGrid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Scientists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Opinion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Janice Foster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◆ We need 1______ like carbon dioxide, methane and water vapour, but if we add huge 2__________   extra carbon dioxide to the atmosphere by burning fossil fuels, it will cause the 3________________  to go up.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118" name="Rectangle 54"/>
          <p:cNvSpPr>
            <a:spLocks noChangeArrowheads="1"/>
          </p:cNvSpPr>
          <p:nvPr/>
        </p:nvSpPr>
        <p:spPr bwMode="auto">
          <a:xfrm>
            <a:off x="5292725" y="2139950"/>
            <a:ext cx="120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gases</a:t>
            </a:r>
          </a:p>
        </p:txBody>
      </p:sp>
      <p:sp>
        <p:nvSpPr>
          <p:cNvPr id="88119" name="Rectangle 55"/>
          <p:cNvSpPr>
            <a:spLocks noChangeArrowheads="1"/>
          </p:cNvSpPr>
          <p:nvPr/>
        </p:nvSpPr>
        <p:spPr bwMode="auto">
          <a:xfrm>
            <a:off x="2843213" y="3716338"/>
            <a:ext cx="2609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quantities of</a:t>
            </a:r>
          </a:p>
        </p:txBody>
      </p:sp>
      <p:sp>
        <p:nvSpPr>
          <p:cNvPr id="88120" name="Rectangle 56"/>
          <p:cNvSpPr>
            <a:spLocks noChangeArrowheads="1"/>
          </p:cNvSpPr>
          <p:nvPr/>
        </p:nvSpPr>
        <p:spPr bwMode="auto">
          <a:xfrm>
            <a:off x="3492500" y="5380038"/>
            <a:ext cx="3930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global temperature</a:t>
            </a:r>
          </a:p>
        </p:txBody>
      </p:sp>
    </p:spTree>
    <p:extLst>
      <p:ext uri="{BB962C8B-B14F-4D97-AF65-F5344CB8AC3E}">
        <p14:creationId xmlns:p14="http://schemas.microsoft.com/office/powerpoint/2010/main" val="427120731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88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88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88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88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118" grpId="0"/>
      <p:bldP spid="88119" grpId="0"/>
      <p:bldP spid="881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154" name="Group 18"/>
          <p:cNvGraphicFramePr>
            <a:graphicFrameLocks noGrp="1"/>
          </p:cNvGraphicFramePr>
          <p:nvPr/>
        </p:nvGraphicFramePr>
        <p:xfrm>
          <a:off x="468313" y="1230313"/>
          <a:ext cx="8281987" cy="4572000"/>
        </p:xfrm>
        <a:graphic>
          <a:graphicData uri="http://schemas.openxmlformats.org/drawingml/2006/table">
            <a:tbl>
              <a:tblPr/>
              <a:tblGrid>
                <a:gridCol w="2160587"/>
                <a:gridCol w="6121400"/>
              </a:tblGrid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Scientists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Opinion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Janice Foster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◆ Over the next 100 years the amount of warming could be as low as 1 to 1.5 degrees Celsius, but it could be as high as 5 degrees Celsius.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◆ An increase of five degrees would be a 4____________.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1155" name="Rectangle 19"/>
          <p:cNvSpPr>
            <a:spLocks noChangeArrowheads="1"/>
          </p:cNvSpPr>
          <p:nvPr/>
        </p:nvSpPr>
        <p:spPr bwMode="auto">
          <a:xfrm>
            <a:off x="5292725" y="5126038"/>
            <a:ext cx="247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catastrophe</a:t>
            </a:r>
          </a:p>
        </p:txBody>
      </p:sp>
    </p:spTree>
    <p:extLst>
      <p:ext uri="{BB962C8B-B14F-4D97-AF65-F5344CB8AC3E}">
        <p14:creationId xmlns:p14="http://schemas.microsoft.com/office/powerpoint/2010/main" val="214638557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91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91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154" name="Group 42"/>
          <p:cNvGraphicFramePr>
            <a:graphicFrameLocks noGrp="1"/>
          </p:cNvGraphicFramePr>
          <p:nvPr/>
        </p:nvGraphicFramePr>
        <p:xfrm>
          <a:off x="322263" y="188913"/>
          <a:ext cx="8497887" cy="6452616"/>
        </p:xfrm>
        <a:graphic>
          <a:graphicData uri="http://schemas.openxmlformats.org/drawingml/2006/table">
            <a:tbl>
              <a:tblPr/>
              <a:tblGrid>
                <a:gridCol w="1944687"/>
                <a:gridCol w="6553200"/>
              </a:tblGrid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Scientists</a:t>
                      </a:r>
                      <a:endParaRPr kumimoji="0" lang="en-US" altLang="zh-CN" sz="3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Opinions</a:t>
                      </a:r>
                      <a:endParaRPr kumimoji="0" lang="en-US" altLang="zh-CN" sz="3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George Hambley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◆ Believes that we shouldn’t worry about 5__________ of carbon dioxide in the air.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◆ Predicts that any warming will be mild with few bad environmental 6___________.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◆7_______ that more carbon dioxide is actually a 8________ thing, which will make life for human beings better.</a:t>
                      </a:r>
                      <a:endParaRPr kumimoji="0" lang="en-US" altLang="zh-CN" sz="3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0141" name="Rectangle 29"/>
          <p:cNvSpPr>
            <a:spLocks noChangeArrowheads="1"/>
          </p:cNvSpPr>
          <p:nvPr/>
        </p:nvSpPr>
        <p:spPr bwMode="auto">
          <a:xfrm>
            <a:off x="5008563" y="1412875"/>
            <a:ext cx="2659062" cy="66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</a:rPr>
              <a:t>high levels </a:t>
            </a:r>
            <a:r>
              <a:rPr lang="zh-CN" altLang="en-US" sz="3400" b="1">
                <a:solidFill>
                  <a:srgbClr val="0000FF"/>
                </a:solidFill>
                <a:latin typeface="Times New Roman" pitchFamily="18" charset="0"/>
              </a:rPr>
              <a:t>　</a:t>
            </a:r>
          </a:p>
        </p:txBody>
      </p:sp>
      <p:sp>
        <p:nvSpPr>
          <p:cNvPr id="90142" name="Rectangle 30"/>
          <p:cNvSpPr>
            <a:spLocks noChangeArrowheads="1"/>
          </p:cNvSpPr>
          <p:nvPr/>
        </p:nvSpPr>
        <p:spPr bwMode="auto">
          <a:xfrm>
            <a:off x="5362575" y="3716338"/>
            <a:ext cx="2655888" cy="66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</a:rPr>
              <a:t>consequences</a:t>
            </a:r>
          </a:p>
        </p:txBody>
      </p:sp>
      <p:sp>
        <p:nvSpPr>
          <p:cNvPr id="90144" name="Rectangle 32"/>
          <p:cNvSpPr>
            <a:spLocks noChangeArrowheads="1"/>
          </p:cNvSpPr>
          <p:nvPr/>
        </p:nvSpPr>
        <p:spPr bwMode="auto">
          <a:xfrm>
            <a:off x="3074988" y="4279900"/>
            <a:ext cx="1289050" cy="66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</a:rPr>
              <a:t>States</a:t>
            </a:r>
          </a:p>
        </p:txBody>
      </p:sp>
      <p:sp>
        <p:nvSpPr>
          <p:cNvPr id="90146" name="Rectangle 34"/>
          <p:cNvSpPr>
            <a:spLocks noChangeArrowheads="1"/>
          </p:cNvSpPr>
          <p:nvPr/>
        </p:nvSpPr>
        <p:spPr bwMode="auto">
          <a:xfrm>
            <a:off x="6354763" y="4783138"/>
            <a:ext cx="1601787" cy="66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</a:rPr>
              <a:t>positive</a:t>
            </a:r>
          </a:p>
        </p:txBody>
      </p:sp>
    </p:spTree>
    <p:extLst>
      <p:ext uri="{BB962C8B-B14F-4D97-AF65-F5344CB8AC3E}">
        <p14:creationId xmlns:p14="http://schemas.microsoft.com/office/powerpoint/2010/main" val="1213664824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90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90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90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90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90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41" grpId="0"/>
      <p:bldP spid="90142" grpId="0"/>
      <p:bldP spid="90144" grpId="0"/>
      <p:bldP spid="901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323850" y="836613"/>
            <a:ext cx="8556625" cy="558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>
                <a:solidFill>
                  <a:srgbClr val="FF0066"/>
                </a:solidFill>
                <a:latin typeface="Times New Roman" pitchFamily="18" charset="0"/>
              </a:rPr>
              <a:t>I. </a:t>
            </a:r>
            <a:r>
              <a:rPr lang="zh-CN" altLang="en-US" sz="3600" b="1">
                <a:solidFill>
                  <a:srgbClr val="FF0066"/>
                </a:solidFill>
                <a:latin typeface="Times New Roman" pitchFamily="18" charset="0"/>
              </a:rPr>
              <a:t>根据下列各句句意及所给单词的首字母或汉语提示，写出各单词的正确形式。</a:t>
            </a:r>
          </a:p>
          <a:p>
            <a:r>
              <a:rPr lang="en-US" altLang="zh-CN" sz="3600" b="1">
                <a:latin typeface="Times New Roman" pitchFamily="18" charset="0"/>
              </a:rPr>
              <a:t>1. A large q______ of rice is badly needed here.</a:t>
            </a:r>
          </a:p>
          <a:p>
            <a:r>
              <a:rPr lang="en-US" altLang="zh-CN" sz="3600" b="1">
                <a:latin typeface="Times New Roman" pitchFamily="18" charset="0"/>
              </a:rPr>
              <a:t>2. Students are from a wide r______ of backgrounds.</a:t>
            </a:r>
          </a:p>
          <a:p>
            <a:r>
              <a:rPr lang="en-US" altLang="zh-CN" sz="3600" b="1">
                <a:latin typeface="Times New Roman" pitchFamily="18" charset="0"/>
              </a:rPr>
              <a:t>3. She studied hard, and in c____________ she passed the exam.</a:t>
            </a:r>
          </a:p>
          <a:p>
            <a:r>
              <a:rPr lang="en-US" altLang="zh-CN" sz="3600" b="1">
                <a:latin typeface="Times New Roman" pitchFamily="18" charset="0"/>
              </a:rPr>
              <a:t>4. The park attracts 4 million visitors p___ year.</a:t>
            </a: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2325688" y="1941513"/>
            <a:ext cx="1835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quantity</a:t>
            </a: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5805488" y="3025775"/>
            <a:ext cx="130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range</a:t>
            </a:r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5651500" y="4130675"/>
            <a:ext cx="2622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consequence</a:t>
            </a:r>
          </a:p>
        </p:txBody>
      </p:sp>
      <p:sp>
        <p:nvSpPr>
          <p:cNvPr id="93193" name="Rectangle 9"/>
          <p:cNvSpPr>
            <a:spLocks noChangeArrowheads="1"/>
          </p:cNvSpPr>
          <p:nvPr/>
        </p:nvSpPr>
        <p:spPr bwMode="auto">
          <a:xfrm>
            <a:off x="7681913" y="5229225"/>
            <a:ext cx="844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per</a:t>
            </a:r>
          </a:p>
        </p:txBody>
      </p:sp>
      <p:sp>
        <p:nvSpPr>
          <p:cNvPr id="93194" name="WordArt 10"/>
          <p:cNvSpPr>
            <a:spLocks noChangeArrowheads="1" noChangeShapeType="1" noTextEdit="1"/>
          </p:cNvSpPr>
          <p:nvPr/>
        </p:nvSpPr>
        <p:spPr bwMode="auto">
          <a:xfrm>
            <a:off x="3995738" y="0"/>
            <a:ext cx="1728787" cy="8397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练习</a:t>
            </a:r>
          </a:p>
        </p:txBody>
      </p:sp>
    </p:spTree>
    <p:extLst>
      <p:ext uri="{BB962C8B-B14F-4D97-AF65-F5344CB8AC3E}">
        <p14:creationId xmlns:p14="http://schemas.microsoft.com/office/powerpoint/2010/main" val="49898127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90" grpId="0"/>
      <p:bldP spid="93191" grpId="0"/>
      <p:bldP spid="93192" grpId="0"/>
      <p:bldP spid="93193" grpId="0"/>
      <p:bldP spid="9319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250825" y="796925"/>
            <a:ext cx="8556625" cy="558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>
                <a:latin typeface="Times New Roman" pitchFamily="18" charset="0"/>
              </a:rPr>
              <a:t>5. What sort of ______ (</a:t>
            </a:r>
            <a:r>
              <a:rPr lang="zh-CN" altLang="en-US" sz="3600" b="1">
                <a:latin typeface="Times New Roman" pitchFamily="18" charset="0"/>
              </a:rPr>
              <a:t>燃料</a:t>
            </a:r>
            <a:r>
              <a:rPr lang="en-US" altLang="zh-CN" sz="3600" b="1">
                <a:latin typeface="Times New Roman" pitchFamily="18" charset="0"/>
              </a:rPr>
              <a:t>) do these machines need?</a:t>
            </a:r>
          </a:p>
          <a:p>
            <a:r>
              <a:rPr lang="en-US" altLang="zh-CN" sz="3600" b="1">
                <a:latin typeface="Times New Roman" pitchFamily="18" charset="0"/>
              </a:rPr>
              <a:t>6. The ______ (</a:t>
            </a:r>
            <a:r>
              <a:rPr lang="zh-CN" altLang="en-US" sz="3600" b="1">
                <a:latin typeface="Times New Roman" pitchFamily="18" charset="0"/>
              </a:rPr>
              <a:t>数据</a:t>
            </a:r>
            <a:r>
              <a:rPr lang="en-US" altLang="zh-CN" sz="3600" b="1">
                <a:latin typeface="Times New Roman" pitchFamily="18" charset="0"/>
              </a:rPr>
              <a:t>) is still being analysed. So don’t be so worried.</a:t>
            </a:r>
          </a:p>
          <a:p>
            <a:r>
              <a:rPr lang="en-US" altLang="zh-CN" sz="3600" b="1">
                <a:latin typeface="Times New Roman" pitchFamily="18" charset="0"/>
              </a:rPr>
              <a:t>7. The earthquake was a terrible _____________ (</a:t>
            </a:r>
            <a:r>
              <a:rPr lang="zh-CN" altLang="en-US" sz="3600" b="1">
                <a:latin typeface="Times New Roman" pitchFamily="18" charset="0"/>
              </a:rPr>
              <a:t>大灾难</a:t>
            </a:r>
            <a:r>
              <a:rPr lang="en-US" altLang="zh-CN" sz="3600" b="1">
                <a:latin typeface="Times New Roman" pitchFamily="18" charset="0"/>
              </a:rPr>
              <a:t>).</a:t>
            </a:r>
          </a:p>
          <a:p>
            <a:r>
              <a:rPr lang="en-US" altLang="zh-CN" sz="3600" b="1">
                <a:latin typeface="Times New Roman" pitchFamily="18" charset="0"/>
              </a:rPr>
              <a:t>8. A rainbow is a natural ___________ (</a:t>
            </a:r>
            <a:r>
              <a:rPr lang="zh-CN" altLang="en-US" sz="3600" b="1">
                <a:latin typeface="Times New Roman" pitchFamily="18" charset="0"/>
              </a:rPr>
              <a:t>现象</a:t>
            </a:r>
            <a:r>
              <a:rPr lang="en-US" altLang="zh-CN" sz="3600" b="1">
                <a:latin typeface="Times New Roman" pitchFamily="18" charset="0"/>
              </a:rPr>
              <a:t>) especially after a heavy rain.</a:t>
            </a:r>
          </a:p>
          <a:p>
            <a:r>
              <a:rPr lang="en-US" altLang="zh-CN" sz="3600" b="1">
                <a:latin typeface="Times New Roman" pitchFamily="18" charset="0"/>
              </a:rPr>
              <a:t>10. The ______ (</a:t>
            </a:r>
            <a:r>
              <a:rPr lang="zh-CN" altLang="en-US" sz="3600" b="1">
                <a:latin typeface="Times New Roman" pitchFamily="18" charset="0"/>
              </a:rPr>
              <a:t>曲线图</a:t>
            </a:r>
            <a:r>
              <a:rPr lang="en-US" altLang="zh-CN" sz="3600" b="1">
                <a:latin typeface="Times New Roman" pitchFamily="18" charset="0"/>
              </a:rPr>
              <a:t>) of export indicates a new success of the company.</a:t>
            </a:r>
          </a:p>
        </p:txBody>
      </p:sp>
      <p:sp>
        <p:nvSpPr>
          <p:cNvPr id="105476" name="Rectangle 4"/>
          <p:cNvSpPr>
            <a:spLocks noChangeArrowheads="1"/>
          </p:cNvSpPr>
          <p:nvPr/>
        </p:nvSpPr>
        <p:spPr bwMode="auto">
          <a:xfrm>
            <a:off x="1908175" y="5189538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graph</a:t>
            </a:r>
          </a:p>
        </p:txBody>
      </p:sp>
      <p:sp>
        <p:nvSpPr>
          <p:cNvPr id="105477" name="Rectangle 5"/>
          <p:cNvSpPr>
            <a:spLocks noChangeArrowheads="1"/>
          </p:cNvSpPr>
          <p:nvPr/>
        </p:nvSpPr>
        <p:spPr bwMode="auto">
          <a:xfrm>
            <a:off x="3635375" y="792163"/>
            <a:ext cx="920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fuel</a:t>
            </a:r>
          </a:p>
        </p:txBody>
      </p:sp>
      <p:sp>
        <p:nvSpPr>
          <p:cNvPr id="105478" name="Rectangle 6"/>
          <p:cNvSpPr>
            <a:spLocks noChangeArrowheads="1"/>
          </p:cNvSpPr>
          <p:nvPr/>
        </p:nvSpPr>
        <p:spPr bwMode="auto">
          <a:xfrm>
            <a:off x="1692275" y="1873250"/>
            <a:ext cx="127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Times New Roman" pitchFamily="18" charset="0"/>
                <a:ea typeface="新宋体" pitchFamily="49" charset="-122"/>
              </a:rPr>
              <a:t> 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data</a:t>
            </a:r>
            <a:r>
              <a:rPr lang="en-US" altLang="zh-CN" sz="3600" b="1">
                <a:latin typeface="Times New Roman" pitchFamily="18" charset="0"/>
                <a:ea typeface="新宋体" pitchFamily="49" charset="-122"/>
              </a:rPr>
              <a:t> </a:t>
            </a:r>
          </a:p>
        </p:txBody>
      </p:sp>
      <p:sp>
        <p:nvSpPr>
          <p:cNvPr id="105479" name="Rectangle 7"/>
          <p:cNvSpPr>
            <a:spLocks noChangeArrowheads="1"/>
          </p:cNvSpPr>
          <p:nvPr/>
        </p:nvSpPr>
        <p:spPr bwMode="auto">
          <a:xfrm>
            <a:off x="539750" y="3533775"/>
            <a:ext cx="247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catastrophe</a:t>
            </a:r>
          </a:p>
        </p:txBody>
      </p:sp>
      <p:sp>
        <p:nvSpPr>
          <p:cNvPr id="105480" name="Rectangle 8"/>
          <p:cNvSpPr>
            <a:spLocks noChangeArrowheads="1"/>
          </p:cNvSpPr>
          <p:nvPr/>
        </p:nvSpPr>
        <p:spPr bwMode="auto">
          <a:xfrm>
            <a:off x="5219700" y="4105275"/>
            <a:ext cx="2698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phenomenon</a:t>
            </a:r>
          </a:p>
        </p:txBody>
      </p:sp>
    </p:spTree>
    <p:extLst>
      <p:ext uri="{BB962C8B-B14F-4D97-AF65-F5344CB8AC3E}">
        <p14:creationId xmlns:p14="http://schemas.microsoft.com/office/powerpoint/2010/main" val="2957044968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05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05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/>
      <p:bldP spid="105476" grpId="0"/>
      <p:bldP spid="105477" grpId="0"/>
      <p:bldP spid="105478" grpId="0"/>
      <p:bldP spid="105479" grpId="0"/>
      <p:bldP spid="1054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323850" y="274638"/>
            <a:ext cx="8496300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>
                <a:latin typeface="Times New Roman" pitchFamily="18" charset="0"/>
              </a:rPr>
              <a:t>II. </a:t>
            </a:r>
            <a:r>
              <a:rPr lang="zh-CN" altLang="en-US" sz="3600" b="1">
                <a:latin typeface="Times New Roman" pitchFamily="18" charset="0"/>
              </a:rPr>
              <a:t>根据句意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选择适当的单词或短语填空</a:t>
            </a:r>
          </a:p>
          <a:p>
            <a:r>
              <a:rPr lang="en-US" altLang="zh-CN" sz="3600" b="1" i="1">
                <a:solidFill>
                  <a:srgbClr val="FF0066"/>
                </a:solidFill>
                <a:latin typeface="Times New Roman" pitchFamily="18" charset="0"/>
              </a:rPr>
              <a:t>1. climate; weather</a:t>
            </a:r>
          </a:p>
          <a:p>
            <a:r>
              <a:rPr lang="en-US" altLang="zh-CN" sz="3600" b="1">
                <a:latin typeface="Times New Roman" pitchFamily="18" charset="0"/>
              </a:rPr>
              <a:t>a. It’s very difficult for her to get used to the dry and cold ______ there.</a:t>
            </a:r>
          </a:p>
          <a:p>
            <a:r>
              <a:rPr lang="en-US" altLang="zh-CN" sz="3600" b="1">
                <a:latin typeface="Times New Roman" pitchFamily="18" charset="0"/>
              </a:rPr>
              <a:t>b. How we wish the sunny ______ could keep up for another several days!</a:t>
            </a:r>
          </a:p>
          <a:p>
            <a:r>
              <a:rPr lang="en-US" altLang="zh-CN" sz="3600" b="1" i="1">
                <a:solidFill>
                  <a:srgbClr val="FF0066"/>
                </a:solidFill>
                <a:latin typeface="Times New Roman" pitchFamily="18" charset="0"/>
              </a:rPr>
              <a:t>2. come about; come across</a:t>
            </a:r>
          </a:p>
          <a:p>
            <a:r>
              <a:rPr lang="en-US" altLang="zh-CN" sz="3600" b="1">
                <a:latin typeface="Times New Roman" pitchFamily="18" charset="0"/>
              </a:rPr>
              <a:t>a. I’ve never ___________ anyone quite like her before.</a:t>
            </a:r>
          </a:p>
          <a:p>
            <a:r>
              <a:rPr lang="en-US" altLang="zh-CN" sz="3600" b="1">
                <a:latin typeface="Times New Roman" pitchFamily="18" charset="0"/>
              </a:rPr>
              <a:t>b. Please tell me how the accident __________. I am still in the dark.</a:t>
            </a:r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3492500" y="1912938"/>
            <a:ext cx="1720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climate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5364163" y="2487613"/>
            <a:ext cx="175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weather</a:t>
            </a:r>
          </a:p>
        </p:txBody>
      </p:sp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2916238" y="4144963"/>
            <a:ext cx="2533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come across</a:t>
            </a:r>
          </a:p>
        </p:txBody>
      </p:sp>
      <p:sp>
        <p:nvSpPr>
          <p:cNvPr id="94215" name="Rectangle 7"/>
          <p:cNvSpPr>
            <a:spLocks noChangeArrowheads="1"/>
          </p:cNvSpPr>
          <p:nvPr/>
        </p:nvSpPr>
        <p:spPr bwMode="auto">
          <a:xfrm>
            <a:off x="323850" y="5740400"/>
            <a:ext cx="2432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came about</a:t>
            </a:r>
          </a:p>
        </p:txBody>
      </p:sp>
    </p:spTree>
    <p:extLst>
      <p:ext uri="{BB962C8B-B14F-4D97-AF65-F5344CB8AC3E}">
        <p14:creationId xmlns:p14="http://schemas.microsoft.com/office/powerpoint/2010/main" val="1663099033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2" grpId="0"/>
      <p:bldP spid="94213" grpId="0"/>
      <p:bldP spid="94214" grpId="0"/>
      <p:bldP spid="942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900113" y="652463"/>
            <a:ext cx="7632700" cy="558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 i="1">
                <a:solidFill>
                  <a:srgbClr val="FF0066"/>
                </a:solidFill>
                <a:latin typeface="Times New Roman" pitchFamily="18" charset="0"/>
              </a:rPr>
              <a:t>3. quantity; quality</a:t>
            </a:r>
            <a:r>
              <a:rPr lang="en-US" altLang="zh-CN" sz="3600" b="1">
                <a:latin typeface="Times New Roman" pitchFamily="18" charset="0"/>
              </a:rPr>
              <a:t> </a:t>
            </a:r>
          </a:p>
          <a:p>
            <a:r>
              <a:rPr lang="en-US" altLang="zh-CN" sz="3600" b="1">
                <a:latin typeface="Times New Roman" pitchFamily="18" charset="0"/>
              </a:rPr>
              <a:t>a. Much of the land was of poor ______.</a:t>
            </a:r>
          </a:p>
          <a:p>
            <a:r>
              <a:rPr lang="en-US" altLang="zh-CN" sz="3600" b="1">
                <a:latin typeface="Times New Roman" pitchFamily="18" charset="0"/>
              </a:rPr>
              <a:t>b. Buy vegetables in small __________, for your immediate use.</a:t>
            </a:r>
          </a:p>
          <a:p>
            <a:r>
              <a:rPr lang="en-US" altLang="zh-CN" sz="3600" b="1" i="1">
                <a:solidFill>
                  <a:srgbClr val="FF0066"/>
                </a:solidFill>
                <a:latin typeface="Times New Roman" pitchFamily="18" charset="0"/>
              </a:rPr>
              <a:t>4. result in; result from</a:t>
            </a:r>
          </a:p>
          <a:p>
            <a:r>
              <a:rPr lang="en-US" altLang="zh-CN" sz="3600" b="1">
                <a:latin typeface="Times New Roman" pitchFamily="18" charset="0"/>
              </a:rPr>
              <a:t>a. The accident ___________ the death of three people.</a:t>
            </a:r>
          </a:p>
          <a:p>
            <a:r>
              <a:rPr lang="en-US" altLang="zh-CN" sz="3600" b="1">
                <a:latin typeface="Times New Roman" pitchFamily="18" charset="0"/>
              </a:rPr>
              <a:t>b. His failure ______________ not working hard enough.</a:t>
            </a:r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900113" y="1738313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quality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6273800" y="2243138"/>
            <a:ext cx="2114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quantities</a:t>
            </a:r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4117975" y="3892550"/>
            <a:ext cx="2254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resulted in</a:t>
            </a:r>
          </a:p>
        </p:txBody>
      </p:sp>
      <p:sp>
        <p:nvSpPr>
          <p:cNvPr id="95239" name="Rectangle 7"/>
          <p:cNvSpPr>
            <a:spLocks noChangeArrowheads="1"/>
          </p:cNvSpPr>
          <p:nvPr/>
        </p:nvSpPr>
        <p:spPr bwMode="auto">
          <a:xfrm>
            <a:off x="3821113" y="5040313"/>
            <a:ext cx="2838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resulted from</a:t>
            </a:r>
          </a:p>
        </p:txBody>
      </p:sp>
    </p:spTree>
    <p:extLst>
      <p:ext uri="{BB962C8B-B14F-4D97-AF65-F5344CB8AC3E}">
        <p14:creationId xmlns:p14="http://schemas.microsoft.com/office/powerpoint/2010/main" val="2803807558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  <p:bldP spid="95236" grpId="0"/>
      <p:bldP spid="95237" grpId="0"/>
      <p:bldP spid="95238" grpId="0"/>
      <p:bldP spid="952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900113" y="1508125"/>
            <a:ext cx="7488237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 i="1">
                <a:solidFill>
                  <a:srgbClr val="FF0066"/>
                </a:solidFill>
                <a:latin typeface="Times New Roman" pitchFamily="18" charset="0"/>
              </a:rPr>
              <a:t>5. glance; glare; stare</a:t>
            </a:r>
          </a:p>
          <a:p>
            <a:r>
              <a:rPr lang="en-US" altLang="zh-CN" sz="3600" b="1">
                <a:latin typeface="Times New Roman" pitchFamily="18" charset="0"/>
              </a:rPr>
              <a:t>a. He ______ angrily at her across the dinner table.</a:t>
            </a:r>
          </a:p>
          <a:p>
            <a:r>
              <a:rPr lang="en-US" altLang="zh-CN" sz="3600" b="1">
                <a:latin typeface="Times New Roman" pitchFamily="18" charset="0"/>
              </a:rPr>
              <a:t>b. She ______ at the page for several minutes, trying to understand.</a:t>
            </a:r>
          </a:p>
          <a:p>
            <a:r>
              <a:rPr lang="en-US" altLang="zh-CN" sz="3600" b="1">
                <a:latin typeface="Times New Roman" pitchFamily="18" charset="0"/>
              </a:rPr>
              <a:t>c. She ______ round the room before she left.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2051050" y="2062163"/>
            <a:ext cx="1428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glared</a:t>
            </a:r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2268538" y="3141663"/>
            <a:ext cx="1403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stared</a:t>
            </a:r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2097088" y="4305300"/>
            <a:ext cx="168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glanced</a:t>
            </a:r>
          </a:p>
        </p:txBody>
      </p:sp>
    </p:spTree>
    <p:extLst>
      <p:ext uri="{BB962C8B-B14F-4D97-AF65-F5344CB8AC3E}">
        <p14:creationId xmlns:p14="http://schemas.microsoft.com/office/powerpoint/2010/main" val="2484891828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2" grpId="0"/>
      <p:bldP spid="104453" grpId="0"/>
      <p:bldP spid="1044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323850" y="1341438"/>
            <a:ext cx="8569325" cy="408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FF0066"/>
                </a:solidFill>
                <a:latin typeface="Times New Roman" pitchFamily="18" charset="0"/>
              </a:rPr>
              <a:t>III. </a:t>
            </a:r>
            <a:r>
              <a:rPr lang="zh-CN" altLang="en-US" sz="3400" b="1">
                <a:solidFill>
                  <a:srgbClr val="FF0066"/>
                </a:solidFill>
                <a:latin typeface="Times New Roman" pitchFamily="18" charset="0"/>
              </a:rPr>
              <a:t>每空一词</a:t>
            </a:r>
            <a:r>
              <a:rPr lang="en-US" altLang="zh-CN" sz="3400" b="1">
                <a:solidFill>
                  <a:srgbClr val="FF0066"/>
                </a:solidFill>
                <a:latin typeface="Times New Roman" pitchFamily="18" charset="0"/>
              </a:rPr>
              <a:t>, </a:t>
            </a:r>
            <a:r>
              <a:rPr lang="zh-CN" altLang="en-US" sz="3400" b="1">
                <a:solidFill>
                  <a:srgbClr val="FF0066"/>
                </a:solidFill>
                <a:latin typeface="Times New Roman" pitchFamily="18" charset="0"/>
              </a:rPr>
              <a:t>使两个句子的意思相同。</a:t>
            </a:r>
          </a:p>
          <a:p>
            <a:pPr>
              <a:lnSpc>
                <a:spcPct val="110000"/>
              </a:lnSpc>
            </a:pPr>
            <a:r>
              <a:rPr lang="en-US" altLang="zh-CN" sz="3400" b="1">
                <a:latin typeface="Times New Roman" pitchFamily="18" charset="0"/>
              </a:rPr>
              <a:t>1. It was very late, but they went on working.</a:t>
            </a:r>
          </a:p>
          <a:p>
            <a:pPr>
              <a:lnSpc>
                <a:spcPct val="110000"/>
              </a:lnSpc>
            </a:pPr>
            <a:r>
              <a:rPr lang="en-US" altLang="zh-CN" sz="3400" b="1">
                <a:latin typeface="Times New Roman" pitchFamily="18" charset="0"/>
              </a:rPr>
              <a:t>It was very late, but they ___ ___ working.</a:t>
            </a:r>
          </a:p>
          <a:p>
            <a:pPr>
              <a:lnSpc>
                <a:spcPct val="110000"/>
              </a:lnSpc>
            </a:pPr>
            <a:r>
              <a:rPr lang="en-US" altLang="zh-CN" sz="3400" b="1">
                <a:latin typeface="Times New Roman" pitchFamily="18" charset="0"/>
              </a:rPr>
              <a:t>2. We don’t doubt that he can do a good job.</a:t>
            </a:r>
          </a:p>
          <a:p>
            <a:pPr>
              <a:lnSpc>
                <a:spcPct val="110000"/>
              </a:lnSpc>
            </a:pPr>
            <a:r>
              <a:rPr lang="en-US" altLang="zh-CN" sz="3400" b="1">
                <a:latin typeface="Times New Roman" pitchFamily="18" charset="0"/>
              </a:rPr>
              <a:t>_____ ___ ___ ___ ____ he can do a good job.</a:t>
            </a:r>
          </a:p>
          <a:p>
            <a:pPr>
              <a:lnSpc>
                <a:spcPct val="110000"/>
              </a:lnSpc>
            </a:pPr>
            <a:r>
              <a:rPr lang="en-US" altLang="zh-CN" sz="3400" b="1">
                <a:latin typeface="Times New Roman" pitchFamily="18" charset="0"/>
              </a:rPr>
              <a:t>3. Their carelessness led to the failure.</a:t>
            </a:r>
          </a:p>
          <a:p>
            <a:pPr>
              <a:lnSpc>
                <a:spcPct val="110000"/>
              </a:lnSpc>
            </a:pPr>
            <a:r>
              <a:rPr lang="en-US" altLang="zh-CN" sz="3400" b="1">
                <a:latin typeface="Times New Roman" pitchFamily="18" charset="0"/>
              </a:rPr>
              <a:t>Their carelessness ______ __ the failure.</a:t>
            </a:r>
          </a:p>
        </p:txBody>
      </p:sp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5005388" y="2478088"/>
            <a:ext cx="1563687" cy="66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kept on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396875" y="3557588"/>
            <a:ext cx="4287838" cy="66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There is no doubt that</a:t>
            </a:r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3708400" y="4797425"/>
            <a:ext cx="2141538" cy="66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ea typeface="新宋体" pitchFamily="49" charset="-122"/>
              </a:rPr>
              <a:t>resulted in</a:t>
            </a:r>
          </a:p>
        </p:txBody>
      </p:sp>
    </p:spTree>
    <p:extLst>
      <p:ext uri="{BB962C8B-B14F-4D97-AF65-F5344CB8AC3E}">
        <p14:creationId xmlns:p14="http://schemas.microsoft.com/office/powerpoint/2010/main" val="158728084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2" grpId="0"/>
      <p:bldP spid="99333" grpId="0"/>
      <p:bldP spid="993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ChangeArrowheads="1"/>
          </p:cNvSpPr>
          <p:nvPr/>
        </p:nvSpPr>
        <p:spPr bwMode="auto">
          <a:xfrm>
            <a:off x="396875" y="1009650"/>
            <a:ext cx="8280400" cy="529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400" b="1">
                <a:latin typeface="Times New Roman" pitchFamily="18" charset="0"/>
              </a:rPr>
              <a:t>4. I don’t know how the accident happened.</a:t>
            </a:r>
          </a:p>
          <a:p>
            <a:r>
              <a:rPr lang="en-US" altLang="zh-CN" sz="3400" b="1">
                <a:latin typeface="Times New Roman" pitchFamily="18" charset="0"/>
              </a:rPr>
              <a:t>I don’t know how the accident ____ ______.</a:t>
            </a:r>
          </a:p>
          <a:p>
            <a:r>
              <a:rPr lang="en-US" altLang="zh-CN" sz="3400" b="1">
                <a:latin typeface="Times New Roman" pitchFamily="18" charset="0"/>
              </a:rPr>
              <a:t>5. The factory turns out a large number of paper products.</a:t>
            </a:r>
          </a:p>
          <a:p>
            <a:r>
              <a:rPr lang="en-US" altLang="zh-CN" sz="3400" b="1">
                <a:latin typeface="Times New Roman" pitchFamily="18" charset="0"/>
              </a:rPr>
              <a:t>The factory turns out ______ _____ ______ </a:t>
            </a:r>
            <a:r>
              <a:rPr lang="en-US" altLang="zh-CN" sz="3600" b="1">
                <a:latin typeface="Times New Roman" pitchFamily="18" charset="0"/>
              </a:rPr>
              <a:t>________ </a:t>
            </a:r>
            <a:r>
              <a:rPr lang="en-US" altLang="zh-CN" sz="3400" b="1">
                <a:latin typeface="Times New Roman" pitchFamily="18" charset="0"/>
              </a:rPr>
              <a:t>paper products.</a:t>
            </a:r>
          </a:p>
          <a:p>
            <a:r>
              <a:rPr lang="en-US" altLang="zh-CN" sz="3400" b="1">
                <a:latin typeface="Times New Roman" pitchFamily="18" charset="0"/>
              </a:rPr>
              <a:t>6. Although they raise the price, he’s going to buy the farm.</a:t>
            </a:r>
          </a:p>
          <a:p>
            <a:r>
              <a:rPr lang="en-US" altLang="zh-CN" sz="3400" b="1">
                <a:latin typeface="Times New Roman" pitchFamily="18" charset="0"/>
              </a:rPr>
              <a:t>He’s going to buy the farm ______ ______ they raise the price.</a:t>
            </a:r>
          </a:p>
        </p:txBody>
      </p:sp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5435600" y="5159375"/>
            <a:ext cx="33131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even if / though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6156325" y="1493838"/>
            <a:ext cx="2432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came about</a:t>
            </a:r>
          </a:p>
        </p:txBody>
      </p:sp>
      <p:sp>
        <p:nvSpPr>
          <p:cNvPr id="100357" name="Rectangle 5"/>
          <p:cNvSpPr>
            <a:spLocks noChangeArrowheads="1"/>
          </p:cNvSpPr>
          <p:nvPr/>
        </p:nvSpPr>
        <p:spPr bwMode="auto">
          <a:xfrm>
            <a:off x="4500563" y="3071813"/>
            <a:ext cx="3714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large quantities of</a:t>
            </a:r>
          </a:p>
        </p:txBody>
      </p:sp>
      <p:sp>
        <p:nvSpPr>
          <p:cNvPr id="100358" name="Rectangle 6"/>
          <p:cNvSpPr>
            <a:spLocks noChangeArrowheads="1"/>
          </p:cNvSpPr>
          <p:nvPr/>
        </p:nvSpPr>
        <p:spPr bwMode="auto">
          <a:xfrm>
            <a:off x="468313" y="3648075"/>
            <a:ext cx="177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/ a lot of</a:t>
            </a:r>
          </a:p>
        </p:txBody>
      </p:sp>
    </p:spTree>
    <p:extLst>
      <p:ext uri="{BB962C8B-B14F-4D97-AF65-F5344CB8AC3E}">
        <p14:creationId xmlns:p14="http://schemas.microsoft.com/office/powerpoint/2010/main" val="1137865838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100355" grpId="0"/>
      <p:bldP spid="100356" grpId="0"/>
      <p:bldP spid="100357" grpId="0"/>
      <p:bldP spid="1003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539750" y="704850"/>
            <a:ext cx="8208963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en-US" altLang="zh-CN" sz="3600" b="1">
                <a:solidFill>
                  <a:srgbClr val="FF0066"/>
                </a:solidFill>
                <a:latin typeface="Times New Roman" pitchFamily="18" charset="0"/>
              </a:rPr>
              <a:t>IV. </a:t>
            </a:r>
            <a:r>
              <a:rPr lang="zh-CN" altLang="en-US" sz="3600" b="1">
                <a:solidFill>
                  <a:srgbClr val="FF0066"/>
                </a:solidFill>
                <a:latin typeface="Times New Roman" pitchFamily="18" charset="0"/>
              </a:rPr>
              <a:t>根据括号内的提示将下列句子翻译</a:t>
            </a:r>
          </a:p>
          <a:p>
            <a:r>
              <a:rPr lang="zh-CN" altLang="en-US" sz="3600" b="1">
                <a:solidFill>
                  <a:srgbClr val="FF0066"/>
                </a:solidFill>
                <a:latin typeface="Times New Roman" pitchFamily="18" charset="0"/>
              </a:rPr>
              <a:t>成英语。</a:t>
            </a:r>
          </a:p>
          <a:p>
            <a:pPr>
              <a:buFontTx/>
              <a:buAutoNum type="arabicPeriod"/>
            </a:pPr>
            <a:r>
              <a:rPr lang="zh-CN" altLang="en-US" sz="3600" b="1">
                <a:latin typeface="Times New Roman" pitchFamily="18" charset="0"/>
              </a:rPr>
              <a:t>他的粗鲁导致了孩子和他的争吵。</a:t>
            </a:r>
            <a:r>
              <a:rPr lang="en-US" altLang="zh-CN" sz="3600" b="1">
                <a:latin typeface="Times New Roman" pitchFamily="18" charset="0"/>
              </a:rPr>
              <a:t>(result in)</a:t>
            </a:r>
          </a:p>
          <a:p>
            <a:endParaRPr lang="en-US" altLang="zh-CN" sz="3600" b="1">
              <a:latin typeface="Times New Roman" pitchFamily="18" charset="0"/>
            </a:endParaRPr>
          </a:p>
          <a:p>
            <a:endParaRPr lang="en-US" altLang="zh-CN" sz="3600" b="1">
              <a:latin typeface="Times New Roman" pitchFamily="18" charset="0"/>
            </a:endParaRPr>
          </a:p>
          <a:p>
            <a:r>
              <a:rPr lang="en-US" altLang="zh-CN" sz="3600" b="1">
                <a:latin typeface="Times New Roman" pitchFamily="18" charset="0"/>
              </a:rPr>
              <a:t>2. </a:t>
            </a:r>
            <a:r>
              <a:rPr lang="zh-CN" altLang="en-US" sz="3600" b="1">
                <a:latin typeface="Times New Roman" pitchFamily="18" charset="0"/>
              </a:rPr>
              <a:t>他们不知道这个变化是怎样产生的。</a:t>
            </a:r>
          </a:p>
          <a:p>
            <a:r>
              <a:rPr lang="en-US" altLang="zh-CN" sz="3600" b="1">
                <a:latin typeface="Times New Roman" pitchFamily="18" charset="0"/>
              </a:rPr>
              <a:t>(come about)</a:t>
            </a:r>
          </a:p>
        </p:txBody>
      </p:sp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900113" y="5118100"/>
            <a:ext cx="76327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They didn’t know how the change had come about.</a:t>
            </a:r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890588" y="2886075"/>
            <a:ext cx="77136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His rudeness resulted in the child’s quarreling with him.</a:t>
            </a:r>
          </a:p>
        </p:txBody>
      </p:sp>
    </p:spTree>
    <p:extLst>
      <p:ext uri="{BB962C8B-B14F-4D97-AF65-F5344CB8AC3E}">
        <p14:creationId xmlns:p14="http://schemas.microsoft.com/office/powerpoint/2010/main" val="729517399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/>
      <p:bldP spid="101379" grpId="0"/>
      <p:bldP spid="1013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468313" y="1052513"/>
            <a:ext cx="8208962" cy="372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>
                <a:latin typeface="Times New Roman" pitchFamily="18" charset="0"/>
              </a:rPr>
              <a:t>3. </a:t>
            </a:r>
            <a:r>
              <a:rPr lang="zh-CN" altLang="en-US" sz="3600" b="1">
                <a:latin typeface="Times New Roman" pitchFamily="18" charset="0"/>
              </a:rPr>
              <a:t>他以优质的服务使生意逐步兴隆起</a:t>
            </a:r>
          </a:p>
          <a:p>
            <a:pPr>
              <a:lnSpc>
                <a:spcPct val="110000"/>
              </a:lnSpc>
            </a:pPr>
            <a:r>
              <a:rPr lang="zh-CN" altLang="en-US" sz="3600" b="1">
                <a:latin typeface="Times New Roman" pitchFamily="18" charset="0"/>
              </a:rPr>
              <a:t>    来。</a:t>
            </a:r>
            <a:r>
              <a:rPr lang="en-US" altLang="zh-CN" sz="3600" b="1">
                <a:latin typeface="Times New Roman" pitchFamily="18" charset="0"/>
              </a:rPr>
              <a:t>(build up)</a:t>
            </a:r>
          </a:p>
          <a:p>
            <a:pPr>
              <a:lnSpc>
                <a:spcPct val="110000"/>
              </a:lnSpc>
            </a:pP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110000"/>
              </a:lnSpc>
            </a:pPr>
            <a:endParaRPr lang="en-US" altLang="zh-CN" sz="3600" b="1">
              <a:latin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600" b="1">
                <a:latin typeface="Times New Roman" pitchFamily="18" charset="0"/>
              </a:rPr>
              <a:t>4. </a:t>
            </a:r>
            <a:r>
              <a:rPr lang="zh-CN" altLang="en-US" sz="3600" b="1">
                <a:latin typeface="Times New Roman" pitchFamily="18" charset="0"/>
              </a:rPr>
              <a:t>邻居们让他们停止制造噪音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但他们</a:t>
            </a:r>
          </a:p>
          <a:p>
            <a:pPr>
              <a:lnSpc>
                <a:spcPct val="110000"/>
              </a:lnSpc>
            </a:pPr>
            <a:r>
              <a:rPr lang="zh-CN" altLang="en-US" sz="3600" b="1">
                <a:latin typeface="Times New Roman" pitchFamily="18" charset="0"/>
              </a:rPr>
              <a:t>    仍然继续。</a:t>
            </a:r>
            <a:r>
              <a:rPr lang="en-US" altLang="zh-CN" sz="3600" b="1">
                <a:latin typeface="Times New Roman" pitchFamily="18" charset="0"/>
              </a:rPr>
              <a:t>(keep on)</a:t>
            </a:r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611188" y="4759325"/>
            <a:ext cx="75612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The neighbours asked them to stop making a noise, but they still kept on.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571500" y="2636838"/>
            <a:ext cx="803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He built up his business by good service.</a:t>
            </a:r>
          </a:p>
        </p:txBody>
      </p:sp>
    </p:spTree>
    <p:extLst>
      <p:ext uri="{BB962C8B-B14F-4D97-AF65-F5344CB8AC3E}">
        <p14:creationId xmlns:p14="http://schemas.microsoft.com/office/powerpoint/2010/main" val="3613283778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  <p:bldP spid="102403" grpId="0"/>
      <p:bldP spid="10240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ChangeArrowheads="1"/>
          </p:cNvSpPr>
          <p:nvPr/>
        </p:nvSpPr>
        <p:spPr bwMode="auto">
          <a:xfrm>
            <a:off x="539750" y="1374775"/>
            <a:ext cx="7920038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>
                <a:latin typeface="Times New Roman" pitchFamily="18" charset="0"/>
              </a:rPr>
              <a:t>5. </a:t>
            </a:r>
            <a:r>
              <a:rPr lang="zh-CN" altLang="en-US" sz="3600" b="1">
                <a:latin typeface="Times New Roman" pitchFamily="18" charset="0"/>
              </a:rPr>
              <a:t>不用担心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我们已经储藏了很多食</a:t>
            </a:r>
          </a:p>
          <a:p>
            <a:r>
              <a:rPr lang="zh-CN" altLang="en-US" sz="3600" b="1">
                <a:latin typeface="Times New Roman" pitchFamily="18" charset="0"/>
              </a:rPr>
              <a:t>    物。</a:t>
            </a:r>
            <a:r>
              <a:rPr lang="en-US" altLang="zh-CN" sz="3600" b="1">
                <a:latin typeface="Times New Roman" pitchFamily="18" charset="0"/>
              </a:rPr>
              <a:t>(quantities of)</a:t>
            </a:r>
          </a:p>
          <a:p>
            <a:endParaRPr lang="en-US" altLang="zh-CN" sz="3600" b="1">
              <a:latin typeface="Times New Roman" pitchFamily="18" charset="0"/>
            </a:endParaRPr>
          </a:p>
          <a:p>
            <a:endParaRPr lang="en-US" altLang="zh-CN" sz="3600" b="1">
              <a:latin typeface="Times New Roman" pitchFamily="18" charset="0"/>
            </a:endParaRPr>
          </a:p>
          <a:p>
            <a:r>
              <a:rPr lang="en-US" altLang="zh-CN" sz="3600" b="1">
                <a:latin typeface="Times New Roman" pitchFamily="18" charset="0"/>
              </a:rPr>
              <a:t>6. </a:t>
            </a:r>
            <a:r>
              <a:rPr lang="zh-CN" altLang="en-US" sz="3600" b="1">
                <a:latin typeface="Times New Roman" pitchFamily="18" charset="0"/>
              </a:rPr>
              <a:t>那个老人瞥了一下他的手表</a:t>
            </a:r>
            <a:r>
              <a:rPr lang="en-US" altLang="zh-CN" sz="3600" b="1">
                <a:latin typeface="Times New Roman" pitchFamily="18" charset="0"/>
              </a:rPr>
              <a:t>, </a:t>
            </a:r>
            <a:r>
              <a:rPr lang="zh-CN" altLang="en-US" sz="3600" b="1">
                <a:latin typeface="Times New Roman" pitchFamily="18" charset="0"/>
              </a:rPr>
              <a:t>然后看</a:t>
            </a:r>
          </a:p>
          <a:p>
            <a:r>
              <a:rPr lang="zh-CN" altLang="en-US" sz="3600" b="1">
                <a:latin typeface="Times New Roman" pitchFamily="18" charset="0"/>
              </a:rPr>
              <a:t>    了看天空。</a:t>
            </a:r>
            <a:r>
              <a:rPr lang="en-US" altLang="zh-CN" sz="3600" b="1">
                <a:latin typeface="Times New Roman" pitchFamily="18" charset="0"/>
              </a:rPr>
              <a:t>(glance at)</a:t>
            </a:r>
          </a:p>
        </p:txBody>
      </p:sp>
      <p:sp>
        <p:nvSpPr>
          <p:cNvPr id="106499" name="Rectangle 3"/>
          <p:cNvSpPr>
            <a:spLocks noChangeArrowheads="1"/>
          </p:cNvSpPr>
          <p:nvPr/>
        </p:nvSpPr>
        <p:spPr bwMode="auto">
          <a:xfrm>
            <a:off x="541338" y="4759325"/>
            <a:ext cx="74882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The old man glanced at his watch and then looked at the sky.</a:t>
            </a: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611188" y="2525713"/>
            <a:ext cx="79216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Don’t worry. We have stored quantities of food already.</a:t>
            </a:r>
          </a:p>
        </p:txBody>
      </p:sp>
    </p:spTree>
    <p:extLst>
      <p:ext uri="{BB962C8B-B14F-4D97-AF65-F5344CB8AC3E}">
        <p14:creationId xmlns:p14="http://schemas.microsoft.com/office/powerpoint/2010/main" val="2653933118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9" grpId="0"/>
      <p:bldP spid="106500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903</Words>
  <Application>Microsoft Office PowerPoint</Application>
  <PresentationFormat>全屏显示(4:3)</PresentationFormat>
  <Paragraphs>117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3</cp:revision>
  <dcterms:created xsi:type="dcterms:W3CDTF">2018-03-14T02:08:26Z</dcterms:created>
  <dcterms:modified xsi:type="dcterms:W3CDTF">2018-03-14T02:35:46Z</dcterms:modified>
</cp:coreProperties>
</file>