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36"/>
  </p:notesMasterIdLst>
  <p:sldIdLst>
    <p:sldId id="256" r:id="rId2"/>
    <p:sldId id="313" r:id="rId3"/>
    <p:sldId id="307" r:id="rId4"/>
    <p:sldId id="284" r:id="rId5"/>
    <p:sldId id="285" r:id="rId6"/>
    <p:sldId id="286" r:id="rId7"/>
    <p:sldId id="287" r:id="rId8"/>
    <p:sldId id="314" r:id="rId9"/>
    <p:sldId id="315" r:id="rId10"/>
    <p:sldId id="316" r:id="rId11"/>
    <p:sldId id="317" r:id="rId12"/>
    <p:sldId id="318" r:id="rId13"/>
    <p:sldId id="288" r:id="rId14"/>
    <p:sldId id="289" r:id="rId15"/>
    <p:sldId id="290" r:id="rId16"/>
    <p:sldId id="293" r:id="rId17"/>
    <p:sldId id="291" r:id="rId18"/>
    <p:sldId id="294" r:id="rId19"/>
    <p:sldId id="295" r:id="rId20"/>
    <p:sldId id="297" r:id="rId21"/>
    <p:sldId id="308" r:id="rId22"/>
    <p:sldId id="296" r:id="rId23"/>
    <p:sldId id="299" r:id="rId24"/>
    <p:sldId id="311" r:id="rId25"/>
    <p:sldId id="300" r:id="rId26"/>
    <p:sldId id="301" r:id="rId27"/>
    <p:sldId id="302" r:id="rId28"/>
    <p:sldId id="312" r:id="rId29"/>
    <p:sldId id="319" r:id="rId30"/>
    <p:sldId id="303" r:id="rId31"/>
    <p:sldId id="305" r:id="rId32"/>
    <p:sldId id="310" r:id="rId33"/>
    <p:sldId id="321" r:id="rId34"/>
    <p:sldId id="309" r:id="rId3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4000" b="1" kern="1200">
        <a:solidFill>
          <a:srgbClr val="663300"/>
        </a:solidFill>
        <a:latin typeface="楷体_GB2312" pitchFamily="49" charset="-122"/>
        <a:ea typeface="楷体_GB2312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000" b="1" kern="1200">
        <a:solidFill>
          <a:srgbClr val="663300"/>
        </a:solidFill>
        <a:latin typeface="楷体_GB2312" pitchFamily="49" charset="-122"/>
        <a:ea typeface="楷体_GB2312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000" b="1" kern="1200">
        <a:solidFill>
          <a:srgbClr val="663300"/>
        </a:solidFill>
        <a:latin typeface="楷体_GB2312" pitchFamily="49" charset="-122"/>
        <a:ea typeface="楷体_GB2312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000" b="1" kern="1200">
        <a:solidFill>
          <a:srgbClr val="663300"/>
        </a:solidFill>
        <a:latin typeface="楷体_GB2312" pitchFamily="49" charset="-122"/>
        <a:ea typeface="楷体_GB2312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000" b="1" kern="1200">
        <a:solidFill>
          <a:srgbClr val="663300"/>
        </a:solidFill>
        <a:latin typeface="楷体_GB2312" pitchFamily="49" charset="-122"/>
        <a:ea typeface="楷体_GB2312" pitchFamily="49" charset="-122"/>
        <a:cs typeface="+mn-cs"/>
      </a:defRPr>
    </a:lvl5pPr>
    <a:lvl6pPr marL="2286000" algn="l" defTabSz="914400" rtl="0" eaLnBrk="1" latinLnBrk="0" hangingPunct="1">
      <a:defRPr sz="4000" b="1" kern="1200">
        <a:solidFill>
          <a:srgbClr val="663300"/>
        </a:solidFill>
        <a:latin typeface="楷体_GB2312" pitchFamily="49" charset="-122"/>
        <a:ea typeface="楷体_GB2312" pitchFamily="49" charset="-122"/>
        <a:cs typeface="+mn-cs"/>
      </a:defRPr>
    </a:lvl6pPr>
    <a:lvl7pPr marL="2743200" algn="l" defTabSz="914400" rtl="0" eaLnBrk="1" latinLnBrk="0" hangingPunct="1">
      <a:defRPr sz="4000" b="1" kern="1200">
        <a:solidFill>
          <a:srgbClr val="663300"/>
        </a:solidFill>
        <a:latin typeface="楷体_GB2312" pitchFamily="49" charset="-122"/>
        <a:ea typeface="楷体_GB2312" pitchFamily="49" charset="-122"/>
        <a:cs typeface="+mn-cs"/>
      </a:defRPr>
    </a:lvl7pPr>
    <a:lvl8pPr marL="3200400" algn="l" defTabSz="914400" rtl="0" eaLnBrk="1" latinLnBrk="0" hangingPunct="1">
      <a:defRPr sz="4000" b="1" kern="1200">
        <a:solidFill>
          <a:srgbClr val="663300"/>
        </a:solidFill>
        <a:latin typeface="楷体_GB2312" pitchFamily="49" charset="-122"/>
        <a:ea typeface="楷体_GB2312" pitchFamily="49" charset="-122"/>
        <a:cs typeface="+mn-cs"/>
      </a:defRPr>
    </a:lvl8pPr>
    <a:lvl9pPr marL="3657600" algn="l" defTabSz="914400" rtl="0" eaLnBrk="1" latinLnBrk="0" hangingPunct="1">
      <a:defRPr sz="4000" b="1" kern="1200">
        <a:solidFill>
          <a:srgbClr val="663300"/>
        </a:solidFill>
        <a:latin typeface="楷体_GB2312" pitchFamily="49" charset="-122"/>
        <a:ea typeface="楷体_GB2312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009900"/>
    <a:srgbClr val="FF3300"/>
    <a:srgbClr val="0000FF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3547" autoAdjust="0"/>
    <p:restoredTop sz="93760" autoAdjust="0"/>
  </p:normalViewPr>
  <p:slideViewPr>
    <p:cSldViewPr>
      <p:cViewPr varScale="1">
        <p:scale>
          <a:sx n="90" d="100"/>
          <a:sy n="90" d="100"/>
        </p:scale>
        <p:origin x="-109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</a:lstStyle>
          <a:p>
            <a:endParaRPr lang="en-US" altLang="zh-CN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</a:lstStyle>
          <a:p>
            <a:endParaRPr lang="en-US" altLang="zh-CN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</a:lstStyle>
          <a:p>
            <a:endParaRPr lang="en-US" altLang="zh-CN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</a:lstStyle>
          <a:p>
            <a:fld id="{74D7DFF8-2C68-4AD2-9E8F-AC476BC7261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22523294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99FBBE6-E20A-4C70-B25A-E7F6E58E845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4519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  <a:gd name="T0" fmla="*/ 0 w 1000"/>
              <a:gd name="T1" fmla="*/ 0 h 1000"/>
              <a:gd name="T2" fmla="*/ 618 w 1000"/>
              <a:gd name="T3" fmla="*/ 0 h 1000"/>
              <a:gd name="T4" fmla="*/ 618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zh-CN" sz="2400" b="0">
              <a:solidFill>
                <a:schemeClr val="tx1"/>
              </a:solidFill>
              <a:latin typeface="Times New Roman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6DBABC-326B-479B-8201-5FAA8059926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634994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A8E6C-9FBE-4180-B66E-7118475A718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3936646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1E0BA-66E0-4DB6-BB58-D126F74ED7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368862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D19D33-AA1B-4EF1-BB15-DE25A6DDB86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99554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6A3DB9-A90C-4BEB-9713-F44BF351B54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716682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BD597-511C-429B-B7EE-52245BF44A8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2368381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E6DC2-E343-45B7-9882-56BC513BEE1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228468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F0FA6-7924-4597-86B3-D9EB4E67C68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366083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3667DA-1D35-4336-8FC2-821FDAA846E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297025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EB8E9-2F83-4567-BAFB-DC0B046925A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1718829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566738" y="304800"/>
            <a:ext cx="8008937" cy="57150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1981200" cy="476250"/>
          </a:xfrm>
        </p:spPr>
        <p:txBody>
          <a:bodyPr/>
          <a:lstStyle>
            <a:lvl1pPr>
              <a:defRPr/>
            </a:lvl1pPr>
          </a:lstStyle>
          <a:p>
            <a:fld id="{C06BDB30-0685-49AD-972C-7FF358257CC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xmlns="" val="3947240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  <a:gd name="T0" fmla="*/ 0 w 1000"/>
              <a:gd name="T1" fmla="*/ 0 h 1000"/>
              <a:gd name="T2" fmla="*/ 585 w 1000"/>
              <a:gd name="T3" fmla="*/ 0 h 1000"/>
              <a:gd name="T4" fmla="*/ 585 w 1000"/>
              <a:gd name="T5" fmla="*/ 1000 h 1000"/>
              <a:gd name="T6" fmla="*/ 0 w 1000"/>
              <a:gd name="T7" fmla="*/ 1000 h 1000"/>
              <a:gd name="T8" fmla="*/ 0 w 1000"/>
              <a:gd name="T9" fmla="*/ 0 h 1000"/>
              <a:gd name="T10" fmla="*/ 1000 w 1000"/>
              <a:gd name="T11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CN" altLang="zh-CN" sz="2400" b="0">
              <a:solidFill>
                <a:schemeClr val="tx1"/>
              </a:solidFill>
              <a:latin typeface="Times New Roman" charset="0"/>
              <a:ea typeface="宋体" charset="-122"/>
            </a:endParaRPr>
          </a:p>
        </p:txBody>
      </p:sp>
      <p:sp>
        <p:nvSpPr>
          <p:cNvPr id="63493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63495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endParaRPr lang="en-US" altLang="zh-CN" dirty="0"/>
          </a:p>
        </p:txBody>
      </p:sp>
      <p:sp>
        <p:nvSpPr>
          <p:cNvPr id="63496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+mn-lt"/>
                <a:ea typeface="+mn-ea"/>
              </a:defRPr>
            </a:lvl1pPr>
          </a:lstStyle>
          <a:p>
            <a:fld id="{9F1A8DA4-4C7C-4403-B095-A5BD0834049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ea typeface="宋体" charset="-122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  <a:ea typeface="+mn-ea"/>
        </a:defRPr>
      </a:lvl2pPr>
      <a:lvl3pPr marL="1304925" indent="-39528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  <a:ea typeface="+mn-ea"/>
        </a:defRPr>
      </a:lvl3pPr>
      <a:lvl4pPr marL="1693863" indent="-3873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939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age.baidu.com/i?ct=503316480&amp;z=0&amp;tn=baiduimagedetail&amp;word=%CE%CF%C5%A3&amp;in=24752&amp;cl=2&amp;cm=1&amp;sc=0&amp;lm=-1&amp;pn=134&amp;rn=1&amp;di=20192600643&amp;ln=2000&amp;fr=&amp;ic=0&amp;s=0&amp;se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.baidu.com/i?ct=503316480&amp;z=0&amp;tn=baiduimagedetail&amp;word=%B1%CF%B4%EF%B8%E7%C0%AD%CB%B9&amp;in=11774&amp;cl=2&amp;cm=1&amp;sc=0&amp;lm=-1&amp;pn=129&amp;rn=1&amp;di=10518195150&amp;ln=2000&amp;fr=ala0&amp;ic=0&amp;s=0&amp;se=1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6" Type="http://schemas.openxmlformats.org/officeDocument/2006/relationships/image" Target="../media/image7.png"/><Relationship Id="rId5" Type="http://schemas.openxmlformats.org/officeDocument/2006/relationships/image" Target="../media/image3.gif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5" Type="http://schemas.openxmlformats.org/officeDocument/2006/relationships/image" Target="../media/image7.png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Documents%20and%20Settings\Administrator\&#26700;&#38754;\%5bgroove%20coverage%5dshe&#65293;Groove%20Coverage.mp3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 descr="纸袋"/>
          <p:cNvSpPr>
            <a:spLocks noChangeArrowheads="1" noChangeShapeType="1" noTextEdit="1"/>
          </p:cNvSpPr>
          <p:nvPr/>
        </p:nvSpPr>
        <p:spPr bwMode="auto">
          <a:xfrm>
            <a:off x="2123728" y="2991128"/>
            <a:ext cx="5112568" cy="93617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不等式的性质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331640" y="260648"/>
            <a:ext cx="61483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Verdana" pitchFamily="34" charset="0"/>
              </a:rPr>
              <a:t>义务教育课程标准实验教科书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284663" y="1379419"/>
            <a:ext cx="46085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latin typeface="Verdana" pitchFamily="34" charset="0"/>
                <a:ea typeface="宋体" charset="-122"/>
              </a:rPr>
              <a:t>数学   七年级  下册</a:t>
            </a:r>
          </a:p>
        </p:txBody>
      </p:sp>
      <p:pic>
        <p:nvPicPr>
          <p:cNvPr id="2057" name="Picture 9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3" name="Picture 5" descr="u=839351092,3817946976&amp;fm=3&amp;gp=0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08625" y="2349500"/>
            <a:ext cx="2808288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4694" name="Picture 6" descr="图片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445125"/>
            <a:ext cx="9144000" cy="141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4695" name="Text Box 7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创设情境 激情导入</a:t>
            </a:r>
          </a:p>
        </p:txBody>
      </p:sp>
      <p:sp>
        <p:nvSpPr>
          <p:cNvPr id="114696" name="Text Box 8"/>
          <p:cNvSpPr txBox="1">
            <a:spLocks noChangeArrowheads="1"/>
          </p:cNvSpPr>
          <p:nvPr/>
        </p:nvSpPr>
        <p:spPr bwMode="auto">
          <a:xfrm>
            <a:off x="1331913" y="2565400"/>
            <a:ext cx="426085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古有：</a:t>
            </a:r>
          </a:p>
          <a:p>
            <a:r>
              <a:rPr lang="zh-CN" altLang="en-US"/>
              <a:t>关公千里走单骑，</a:t>
            </a:r>
          </a:p>
          <a:p>
            <a:r>
              <a:rPr lang="zh-CN" altLang="en-US"/>
              <a:t>过五关斩六将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46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46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46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4" name="Picture 4" descr="200941013153295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321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7525" name="Picture 5" descr="Travel_000032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95625" y="0"/>
            <a:ext cx="6048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7527" name="WordArt 7"/>
          <p:cNvSpPr>
            <a:spLocks noChangeArrowheads="1" noChangeShapeType="1" noTextEdit="1"/>
          </p:cNvSpPr>
          <p:nvPr/>
        </p:nvSpPr>
        <p:spPr bwMode="auto">
          <a:xfrm>
            <a:off x="3708400" y="0"/>
            <a:ext cx="3455988" cy="27082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智力比拼</a:t>
            </a:r>
          </a:p>
        </p:txBody>
      </p:sp>
      <p:pic>
        <p:nvPicPr>
          <p:cNvPr id="107529" name="领奖2311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领奖2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04250" y="60213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90" fill="hold"/>
                                        <p:tgtEl>
                                          <p:spTgt spid="1075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7529"/>
                </p:tgtEl>
              </p:cMediaNode>
            </p:audio>
          </p:childTnLst>
        </p:cTn>
      </p:par>
    </p:tnLst>
    <p:bldLst>
      <p:bldP spid="1075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3573463"/>
            <a:ext cx="8893175" cy="855662"/>
          </a:xfrm>
        </p:spPr>
        <p:txBody>
          <a:bodyPr/>
          <a:lstStyle/>
          <a:p>
            <a:r>
              <a:rPr lang="zh-CN" altLang="en-US" sz="4000" b="1" dirty="0">
                <a:solidFill>
                  <a:srgbClr val="663300"/>
                </a:solidFill>
                <a:latin typeface="Arial" charset="0"/>
              </a:rPr>
              <a:t>有两对父子，却只有三个人，为什么？</a:t>
            </a:r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创设情境 激情导入</a:t>
            </a:r>
          </a:p>
        </p:txBody>
      </p:sp>
      <p:sp>
        <p:nvSpPr>
          <p:cNvPr id="81926" name="WordArt 6" descr="纸袋"/>
          <p:cNvSpPr>
            <a:spLocks noChangeArrowheads="1" noChangeShapeType="1" noTextEdit="1"/>
          </p:cNvSpPr>
          <p:nvPr/>
        </p:nvSpPr>
        <p:spPr bwMode="auto">
          <a:xfrm>
            <a:off x="6227763" y="981075"/>
            <a:ext cx="2305050" cy="577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智力比拼</a:t>
            </a:r>
          </a:p>
        </p:txBody>
      </p:sp>
      <p:pic>
        <p:nvPicPr>
          <p:cNvPr id="81928" name="Picture 8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16563"/>
            <a:ext cx="9144000" cy="134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1929" name="WordArt 9" descr="纸袋"/>
          <p:cNvSpPr>
            <a:spLocks noChangeArrowheads="1" noChangeShapeType="1" noTextEdit="1"/>
          </p:cNvSpPr>
          <p:nvPr/>
        </p:nvSpPr>
        <p:spPr bwMode="auto">
          <a:xfrm>
            <a:off x="539750" y="2060575"/>
            <a:ext cx="3527425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脑筋急转弯：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8" name="Picture 4" descr="xjdrw310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596188" y="2565400"/>
            <a:ext cx="1223962" cy="158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949" name="Picture 5" descr="6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468313" y="1773238"/>
            <a:ext cx="180022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950" name="Picture 6" descr="xjdrw267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750" y="3933825"/>
            <a:ext cx="1943100" cy="174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4932363" y="2708275"/>
            <a:ext cx="29860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latin typeface="Arial" charset="0"/>
                <a:ea typeface="宋体" charset="-122"/>
              </a:rPr>
              <a:t>我今年</a:t>
            </a:r>
            <a:r>
              <a:rPr lang="en-US" altLang="zh-CN" sz="3600">
                <a:latin typeface="Arial" charset="0"/>
                <a:ea typeface="宋体" charset="-122"/>
              </a:rPr>
              <a:t>70</a:t>
            </a:r>
            <a:r>
              <a:rPr lang="zh-CN" altLang="en-US" sz="3600">
                <a:latin typeface="Arial" charset="0"/>
                <a:ea typeface="宋体" charset="-122"/>
              </a:rPr>
              <a:t>岁啦</a:t>
            </a:r>
          </a:p>
        </p:txBody>
      </p:sp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2268538" y="1844675"/>
            <a:ext cx="29860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latin typeface="Arial" charset="0"/>
                <a:ea typeface="宋体" charset="-122"/>
              </a:rPr>
              <a:t>我今年</a:t>
            </a:r>
            <a:r>
              <a:rPr lang="en-US" altLang="zh-CN" sz="3600">
                <a:latin typeface="Arial" charset="0"/>
                <a:ea typeface="宋体" charset="-122"/>
              </a:rPr>
              <a:t>40</a:t>
            </a:r>
            <a:r>
              <a:rPr lang="zh-CN" altLang="en-US" sz="3600">
                <a:latin typeface="Arial" charset="0"/>
                <a:ea typeface="宋体" charset="-122"/>
              </a:rPr>
              <a:t>岁啦</a:t>
            </a:r>
          </a:p>
        </p:txBody>
      </p:sp>
      <p:sp>
        <p:nvSpPr>
          <p:cNvPr id="82953" name="Text Box 9"/>
          <p:cNvSpPr txBox="1">
            <a:spLocks noChangeArrowheads="1"/>
          </p:cNvSpPr>
          <p:nvPr/>
        </p:nvSpPr>
        <p:spPr bwMode="auto">
          <a:xfrm>
            <a:off x="2268538" y="4437063"/>
            <a:ext cx="467201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latin typeface="Arial" charset="0"/>
                <a:ea typeface="宋体" charset="-122"/>
              </a:rPr>
              <a:t>怎么用不等式表示爷爷和</a:t>
            </a:r>
          </a:p>
          <a:p>
            <a:r>
              <a:rPr lang="zh-CN" altLang="en-US" sz="3200" dirty="0">
                <a:latin typeface="Arial" charset="0"/>
                <a:ea typeface="宋体" charset="-122"/>
              </a:rPr>
              <a:t>爸爸年龄之间的关系呢？</a:t>
            </a:r>
          </a:p>
        </p:txBody>
      </p:sp>
      <p:pic>
        <p:nvPicPr>
          <p:cNvPr id="82958" name="Picture 14" descr="图片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2959" name="Text Box 15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创设情境 激情导入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9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829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829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1331913" y="2133600"/>
            <a:ext cx="17160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/>
              <a:t>70</a:t>
            </a:r>
            <a:r>
              <a:rPr lang="en-US" altLang="zh-CN">
                <a:cs typeface="Arial" charset="0"/>
              </a:rPr>
              <a:t>&gt;</a:t>
            </a:r>
            <a:r>
              <a:rPr lang="zh-CN" altLang="en-US"/>
              <a:t>４</a:t>
            </a:r>
            <a:r>
              <a:rPr lang="en-US" altLang="zh-CN"/>
              <a:t>0</a:t>
            </a:r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1331913" y="3062288"/>
            <a:ext cx="27384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/>
              <a:t>70+5&gt;</a:t>
            </a:r>
            <a:r>
              <a:rPr lang="zh-CN" altLang="en-US"/>
              <a:t>４</a:t>
            </a:r>
            <a:r>
              <a:rPr lang="en-US" altLang="zh-CN"/>
              <a:t>0+5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1331913" y="3933825"/>
            <a:ext cx="32496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/>
              <a:t>70-30&gt;</a:t>
            </a:r>
            <a:r>
              <a:rPr lang="zh-CN" altLang="en-US"/>
              <a:t>４</a:t>
            </a:r>
            <a:r>
              <a:rPr lang="en-US" altLang="zh-CN"/>
              <a:t>0-30</a:t>
            </a:r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1403350" y="4797425"/>
            <a:ext cx="2738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/>
              <a:t>70-x&gt;</a:t>
            </a:r>
            <a:r>
              <a:rPr lang="zh-CN" altLang="en-US"/>
              <a:t>４</a:t>
            </a:r>
            <a:r>
              <a:rPr lang="en-US" altLang="zh-CN"/>
              <a:t>0-x</a:t>
            </a:r>
          </a:p>
        </p:txBody>
      </p:sp>
      <p:pic>
        <p:nvPicPr>
          <p:cNvPr id="83977" name="Picture 9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89588"/>
            <a:ext cx="9144000" cy="12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3979" name="WordArt 11" descr="纸袋"/>
          <p:cNvSpPr>
            <a:spLocks noChangeArrowheads="1" noChangeShapeType="1" noTextEdit="1"/>
          </p:cNvSpPr>
          <p:nvPr/>
        </p:nvSpPr>
        <p:spPr bwMode="auto">
          <a:xfrm>
            <a:off x="4462463" y="2133600"/>
            <a:ext cx="4681537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你发现什么规律啦？</a:t>
            </a:r>
          </a:p>
        </p:txBody>
      </p:sp>
      <p:sp>
        <p:nvSpPr>
          <p:cNvPr id="83980" name="Text Box 12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创设情境 激情导入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9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0"/>
      <p:bldP spid="83975" grpId="0"/>
      <p:bldP spid="8397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179388" y="1844675"/>
            <a:ext cx="8967787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600" dirty="0">
                <a:latin typeface="Arial" charset="0"/>
                <a:ea typeface="宋体" charset="-122"/>
              </a:rPr>
              <a:t>不等式性质</a:t>
            </a:r>
            <a:r>
              <a:rPr lang="en-US" altLang="zh-CN" sz="3600" dirty="0">
                <a:latin typeface="Arial" charset="0"/>
                <a:ea typeface="宋体" charset="-122"/>
              </a:rPr>
              <a:t>1</a:t>
            </a:r>
            <a:r>
              <a:rPr lang="zh-CN" altLang="en-US" sz="3600" dirty="0">
                <a:latin typeface="Arial" charset="0"/>
                <a:ea typeface="宋体" charset="-122"/>
              </a:rPr>
              <a:t>：不等式两边加上（或减去）</a:t>
            </a:r>
          </a:p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                         同</a:t>
            </a:r>
            <a:r>
              <a:rPr lang="zh-CN" altLang="en-US" sz="3600" dirty="0">
                <a:latin typeface="Arial" charset="0"/>
                <a:ea typeface="宋体" charset="-122"/>
              </a:rPr>
              <a:t>一个数（或式子），不</a:t>
            </a:r>
          </a:p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600" dirty="0">
                <a:latin typeface="Arial" charset="0"/>
                <a:ea typeface="宋体" charset="-122"/>
              </a:rPr>
              <a:t>                         等号的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方向不变</a:t>
            </a:r>
            <a:r>
              <a:rPr lang="zh-CN" altLang="en-US" sz="3600" dirty="0">
                <a:solidFill>
                  <a:schemeClr val="tx1"/>
                </a:solidFill>
                <a:latin typeface="Arial" charset="0"/>
                <a:ea typeface="宋体" charset="-122"/>
              </a:rPr>
              <a:t>；</a:t>
            </a:r>
          </a:p>
        </p:txBody>
      </p:sp>
      <p:sp>
        <p:nvSpPr>
          <p:cNvPr id="84997" name="Rectangle 5"/>
          <p:cNvSpPr>
            <a:spLocks noChangeArrowheads="1"/>
          </p:cNvSpPr>
          <p:nvPr/>
        </p:nvSpPr>
        <p:spPr bwMode="auto">
          <a:xfrm>
            <a:off x="250825" y="3933825"/>
            <a:ext cx="9147175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600" dirty="0">
                <a:latin typeface="Arial" charset="0"/>
                <a:ea typeface="宋体" charset="-122"/>
              </a:rPr>
              <a:t>等式性质</a:t>
            </a:r>
            <a:r>
              <a:rPr lang="en-US" altLang="zh-CN" sz="3600" dirty="0">
                <a:latin typeface="Arial" charset="0"/>
                <a:ea typeface="宋体" charset="-122"/>
              </a:rPr>
              <a:t>1 </a:t>
            </a:r>
            <a:r>
              <a:rPr lang="zh-CN" altLang="en-US" sz="3600" dirty="0">
                <a:latin typeface="Arial" charset="0"/>
                <a:ea typeface="宋体" charset="-122"/>
              </a:rPr>
              <a:t>：等式两边同时加上（或减去）  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charset="0"/>
                <a:ea typeface="宋体" charset="-122"/>
              </a:rPr>
              <a:t>                    同一个数或式子，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结果仍相等</a:t>
            </a:r>
            <a:r>
              <a:rPr lang="zh-CN" altLang="en-US" sz="3600" dirty="0">
                <a:solidFill>
                  <a:schemeClr val="tx1"/>
                </a:solidFill>
                <a:latin typeface="Arial" charset="0"/>
                <a:ea typeface="宋体" charset="-122"/>
              </a:rPr>
              <a:t>。</a:t>
            </a:r>
          </a:p>
        </p:txBody>
      </p:sp>
      <p:pic>
        <p:nvPicPr>
          <p:cNvPr id="84999" name="Picture 7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5001" name="Text Box 9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/>
      <p:bldP spid="849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AutoShape 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2060575"/>
            <a:ext cx="6048375" cy="324008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15715" name="Picture 3" descr="dengshi+0"/>
          <p:cNvPicPr>
            <a:picLocks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66888" y="2270125"/>
            <a:ext cx="5610225" cy="280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5716" name="Picture 4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5717" name="Text Box 5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AutoShape 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2060575"/>
            <a:ext cx="6048375" cy="324008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16739" name="Picture 3" descr="dengshi+1"/>
          <p:cNvPicPr>
            <a:picLocks noGrp="1" noChangeAspect="1" noChangeArrowheads="1" noCrop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85938" y="2276475"/>
            <a:ext cx="5570537" cy="2822575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6740" name="Picture 4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AutoShape 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2060575"/>
            <a:ext cx="6048375" cy="324008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17763" name="Picture 3" descr="dengshi-"/>
          <p:cNvPicPr>
            <a:picLocks noGrp="1" noChangeAspect="1" noChangeArrowheads="1" noCrop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85938" y="2276475"/>
            <a:ext cx="5570537" cy="2822575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7764" name="Picture 4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7765" name="Text Box 5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AutoShape 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2060575"/>
            <a:ext cx="6048375" cy="324008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18787" name="Picture 3" descr="dengshi×"/>
          <p:cNvPicPr>
            <a:picLocks noGrp="1" noChangeAspect="1" noChangeArrowheads="1" noCrop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85938" y="2276475"/>
            <a:ext cx="5570537" cy="2822575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8788" name="Picture 4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AutoShape 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547813" y="2060575"/>
            <a:ext cx="6048375" cy="324008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19811" name="Picture 3" descr="dengshi÷"/>
          <p:cNvPicPr>
            <a:picLocks noGrp="1" noChangeAspect="1" noChangeArrowheads="1" noCrop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785938" y="2262188"/>
            <a:ext cx="5570537" cy="2822575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9812" name="Picture 4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9813" name="Text Box 5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38" name="Text Box 22"/>
          <p:cNvSpPr txBox="1">
            <a:spLocks noChangeArrowheads="1"/>
          </p:cNvSpPr>
          <p:nvPr/>
        </p:nvSpPr>
        <p:spPr bwMode="auto">
          <a:xfrm>
            <a:off x="827088" y="3213100"/>
            <a:ext cx="2447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chemeClr val="tx1"/>
                </a:solidFill>
                <a:latin typeface="Arial" charset="0"/>
                <a:ea typeface="宋体" charset="-122"/>
              </a:rPr>
              <a:t>不访设</a:t>
            </a:r>
            <a:r>
              <a:rPr lang="en-US" altLang="zh-CN" sz="2400">
                <a:solidFill>
                  <a:schemeClr val="tx1"/>
                </a:solidFill>
                <a:latin typeface="Arial" charset="0"/>
                <a:ea typeface="宋体" charset="-122"/>
              </a:rPr>
              <a:t>c&gt;0</a:t>
            </a:r>
            <a:r>
              <a:rPr lang="zh-CN" altLang="en-US" sz="2400">
                <a:solidFill>
                  <a:schemeClr val="tx1"/>
                </a:solidFill>
                <a:latin typeface="Arial" charset="0"/>
                <a:ea typeface="宋体" charset="-122"/>
              </a:rPr>
              <a:t>，则</a:t>
            </a:r>
          </a:p>
        </p:txBody>
      </p:sp>
      <p:sp>
        <p:nvSpPr>
          <p:cNvPr id="86039" name="Line 23"/>
          <p:cNvSpPr>
            <a:spLocks noChangeShapeType="1"/>
          </p:cNvSpPr>
          <p:nvPr/>
        </p:nvSpPr>
        <p:spPr bwMode="auto">
          <a:xfrm>
            <a:off x="2484438" y="4076700"/>
            <a:ext cx="36734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40" name="Line 24"/>
          <p:cNvSpPr>
            <a:spLocks noChangeShapeType="1"/>
          </p:cNvSpPr>
          <p:nvPr/>
        </p:nvSpPr>
        <p:spPr bwMode="auto">
          <a:xfrm>
            <a:off x="3133725" y="4003675"/>
            <a:ext cx="158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41" name="Line 25"/>
          <p:cNvSpPr>
            <a:spLocks noChangeShapeType="1"/>
          </p:cNvSpPr>
          <p:nvPr/>
        </p:nvSpPr>
        <p:spPr bwMode="auto">
          <a:xfrm>
            <a:off x="4502150" y="4003675"/>
            <a:ext cx="158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42" name="Text Box 26"/>
          <p:cNvSpPr txBox="1">
            <a:spLocks noChangeArrowheads="1"/>
          </p:cNvSpPr>
          <p:nvPr/>
        </p:nvSpPr>
        <p:spPr bwMode="auto">
          <a:xfrm>
            <a:off x="4357688" y="4003675"/>
            <a:ext cx="647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chemeClr val="tx1"/>
                </a:solidFill>
                <a:latin typeface="Arial" charset="0"/>
                <a:ea typeface="宋体" charset="-122"/>
              </a:rPr>
              <a:t>a</a:t>
            </a:r>
          </a:p>
        </p:txBody>
      </p:sp>
      <p:sp>
        <p:nvSpPr>
          <p:cNvPr id="86043" name="Text Box 27"/>
          <p:cNvSpPr txBox="1">
            <a:spLocks noChangeArrowheads="1"/>
          </p:cNvSpPr>
          <p:nvPr/>
        </p:nvSpPr>
        <p:spPr bwMode="auto">
          <a:xfrm>
            <a:off x="2989263" y="4003675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chemeClr val="tx1"/>
                </a:solidFill>
                <a:latin typeface="Arial" charset="0"/>
                <a:ea typeface="宋体" charset="-122"/>
              </a:rPr>
              <a:t>b</a:t>
            </a:r>
          </a:p>
        </p:txBody>
      </p:sp>
      <p:sp>
        <p:nvSpPr>
          <p:cNvPr id="86044" name="Line 28"/>
          <p:cNvSpPr>
            <a:spLocks noChangeShapeType="1"/>
          </p:cNvSpPr>
          <p:nvPr/>
        </p:nvSpPr>
        <p:spPr bwMode="auto">
          <a:xfrm>
            <a:off x="3781425" y="4003675"/>
            <a:ext cx="158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45" name="Line 29"/>
          <p:cNvSpPr>
            <a:spLocks noChangeShapeType="1"/>
          </p:cNvSpPr>
          <p:nvPr/>
        </p:nvSpPr>
        <p:spPr bwMode="auto">
          <a:xfrm flipV="1">
            <a:off x="5149850" y="4003675"/>
            <a:ext cx="158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46" name="Text Box 30"/>
          <p:cNvSpPr txBox="1">
            <a:spLocks noChangeArrowheads="1"/>
          </p:cNvSpPr>
          <p:nvPr/>
        </p:nvSpPr>
        <p:spPr bwMode="auto">
          <a:xfrm>
            <a:off x="3419475" y="4005263"/>
            <a:ext cx="792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chemeClr val="tx1"/>
                </a:solidFill>
                <a:latin typeface="Arial" charset="0"/>
                <a:ea typeface="宋体" charset="-122"/>
              </a:rPr>
              <a:t>b+c</a:t>
            </a:r>
          </a:p>
        </p:txBody>
      </p:sp>
      <p:sp>
        <p:nvSpPr>
          <p:cNvPr id="86047" name="Text Box 31"/>
          <p:cNvSpPr txBox="1">
            <a:spLocks noChangeArrowheads="1"/>
          </p:cNvSpPr>
          <p:nvPr/>
        </p:nvSpPr>
        <p:spPr bwMode="auto">
          <a:xfrm>
            <a:off x="4859338" y="4005263"/>
            <a:ext cx="7191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chemeClr val="tx1"/>
                </a:solidFill>
                <a:latin typeface="Arial" charset="0"/>
                <a:ea typeface="宋体" charset="-122"/>
              </a:rPr>
              <a:t>a+c</a:t>
            </a:r>
          </a:p>
        </p:txBody>
      </p:sp>
      <p:sp>
        <p:nvSpPr>
          <p:cNvPr id="86048" name="Line 32"/>
          <p:cNvSpPr>
            <a:spLocks noChangeShapeType="1"/>
          </p:cNvSpPr>
          <p:nvPr/>
        </p:nvSpPr>
        <p:spPr bwMode="auto">
          <a:xfrm>
            <a:off x="4573588" y="3860800"/>
            <a:ext cx="57467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49" name="Text Box 33"/>
          <p:cNvSpPr txBox="1">
            <a:spLocks noChangeArrowheads="1"/>
          </p:cNvSpPr>
          <p:nvPr/>
        </p:nvSpPr>
        <p:spPr bwMode="auto">
          <a:xfrm>
            <a:off x="4643438" y="3500438"/>
            <a:ext cx="431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 b="0">
                <a:solidFill>
                  <a:schemeClr val="tx1"/>
                </a:solidFill>
                <a:latin typeface="Arial" charset="0"/>
                <a:ea typeface="宋体" charset="-122"/>
              </a:rPr>
              <a:t>c</a:t>
            </a:r>
          </a:p>
        </p:txBody>
      </p:sp>
      <p:sp>
        <p:nvSpPr>
          <p:cNvPr id="86050" name="Line 34"/>
          <p:cNvSpPr>
            <a:spLocks noChangeShapeType="1"/>
          </p:cNvSpPr>
          <p:nvPr/>
        </p:nvSpPr>
        <p:spPr bwMode="auto">
          <a:xfrm>
            <a:off x="3203575" y="3860800"/>
            <a:ext cx="576263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51" name="Text Box 35"/>
          <p:cNvSpPr txBox="1">
            <a:spLocks noChangeArrowheads="1"/>
          </p:cNvSpPr>
          <p:nvPr/>
        </p:nvSpPr>
        <p:spPr bwMode="auto">
          <a:xfrm>
            <a:off x="3348038" y="3500438"/>
            <a:ext cx="2682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 b="0">
                <a:solidFill>
                  <a:schemeClr val="tx1"/>
                </a:solidFill>
                <a:latin typeface="Arial" charset="0"/>
                <a:ea typeface="宋体" charset="-122"/>
              </a:rPr>
              <a:t>c</a:t>
            </a:r>
          </a:p>
        </p:txBody>
      </p:sp>
      <p:sp>
        <p:nvSpPr>
          <p:cNvPr id="86052" name="Text Box 36"/>
          <p:cNvSpPr txBox="1">
            <a:spLocks noChangeArrowheads="1"/>
          </p:cNvSpPr>
          <p:nvPr/>
        </p:nvSpPr>
        <p:spPr bwMode="auto">
          <a:xfrm>
            <a:off x="6048375" y="3357563"/>
            <a:ext cx="30956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 err="1">
                <a:solidFill>
                  <a:srgbClr val="009900"/>
                </a:solidFill>
                <a:latin typeface="Verdana" pitchFamily="34" charset="0"/>
                <a:ea typeface="宋体" charset="-122"/>
              </a:rPr>
              <a:t>a+c</a:t>
            </a:r>
            <a:r>
              <a:rPr lang="en-US" altLang="zh-CN" sz="2800" dirty="0">
                <a:solidFill>
                  <a:srgbClr val="009900"/>
                </a:solidFill>
                <a:latin typeface="Verdana" pitchFamily="34" charset="0"/>
                <a:ea typeface="宋体" charset="-122"/>
              </a:rPr>
              <a:t>&gt;</a:t>
            </a:r>
            <a:r>
              <a:rPr lang="en-US" altLang="zh-CN" sz="2800" dirty="0" err="1">
                <a:solidFill>
                  <a:srgbClr val="009900"/>
                </a:solidFill>
                <a:latin typeface="Verdana" pitchFamily="34" charset="0"/>
                <a:ea typeface="宋体" charset="-122"/>
              </a:rPr>
              <a:t>b+c</a:t>
            </a:r>
            <a:endParaRPr lang="en-US" altLang="zh-CN" sz="2800" dirty="0">
              <a:solidFill>
                <a:srgbClr val="009900"/>
              </a:solidFill>
              <a:latin typeface="Verdana" pitchFamily="34" charset="0"/>
              <a:ea typeface="宋体" charset="-122"/>
            </a:endParaRPr>
          </a:p>
        </p:txBody>
      </p:sp>
      <p:sp>
        <p:nvSpPr>
          <p:cNvPr id="86053" name="Line 37"/>
          <p:cNvSpPr>
            <a:spLocks noChangeShapeType="1"/>
          </p:cNvSpPr>
          <p:nvPr/>
        </p:nvSpPr>
        <p:spPr bwMode="auto">
          <a:xfrm>
            <a:off x="2700338" y="5300663"/>
            <a:ext cx="309721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54" name="Line 38"/>
          <p:cNvSpPr>
            <a:spLocks noChangeShapeType="1"/>
          </p:cNvSpPr>
          <p:nvPr/>
        </p:nvSpPr>
        <p:spPr bwMode="auto">
          <a:xfrm>
            <a:off x="3349625" y="5227638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55" name="Line 39"/>
          <p:cNvSpPr>
            <a:spLocks noChangeShapeType="1"/>
          </p:cNvSpPr>
          <p:nvPr/>
        </p:nvSpPr>
        <p:spPr bwMode="auto">
          <a:xfrm>
            <a:off x="4718050" y="5227638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56" name="Text Box 40"/>
          <p:cNvSpPr txBox="1">
            <a:spLocks noChangeArrowheads="1"/>
          </p:cNvSpPr>
          <p:nvPr/>
        </p:nvSpPr>
        <p:spPr bwMode="auto">
          <a:xfrm>
            <a:off x="4573588" y="5227638"/>
            <a:ext cx="647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chemeClr val="tx1"/>
                </a:solidFill>
                <a:latin typeface="Arial" charset="0"/>
                <a:ea typeface="宋体" charset="-122"/>
              </a:rPr>
              <a:t>a</a:t>
            </a:r>
          </a:p>
        </p:txBody>
      </p:sp>
      <p:sp>
        <p:nvSpPr>
          <p:cNvPr id="86057" name="Text Box 41"/>
          <p:cNvSpPr txBox="1">
            <a:spLocks noChangeArrowheads="1"/>
          </p:cNvSpPr>
          <p:nvPr/>
        </p:nvSpPr>
        <p:spPr bwMode="auto">
          <a:xfrm>
            <a:off x="3205163" y="5227638"/>
            <a:ext cx="57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chemeClr val="tx1"/>
                </a:solidFill>
                <a:latin typeface="Arial" charset="0"/>
                <a:ea typeface="宋体" charset="-122"/>
              </a:rPr>
              <a:t>b</a:t>
            </a:r>
          </a:p>
        </p:txBody>
      </p:sp>
      <p:sp>
        <p:nvSpPr>
          <p:cNvPr id="86058" name="Line 42"/>
          <p:cNvSpPr>
            <a:spLocks noChangeShapeType="1"/>
          </p:cNvSpPr>
          <p:nvPr/>
        </p:nvSpPr>
        <p:spPr bwMode="auto">
          <a:xfrm>
            <a:off x="2773363" y="5227638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59" name="Line 43"/>
          <p:cNvSpPr>
            <a:spLocks noChangeShapeType="1"/>
          </p:cNvSpPr>
          <p:nvPr/>
        </p:nvSpPr>
        <p:spPr bwMode="auto">
          <a:xfrm flipV="1">
            <a:off x="4141788" y="5227638"/>
            <a:ext cx="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60" name="Text Box 44"/>
          <p:cNvSpPr txBox="1">
            <a:spLocks noChangeArrowheads="1"/>
          </p:cNvSpPr>
          <p:nvPr/>
        </p:nvSpPr>
        <p:spPr bwMode="auto">
          <a:xfrm>
            <a:off x="2411413" y="5229225"/>
            <a:ext cx="7921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chemeClr val="tx1"/>
                </a:solidFill>
                <a:latin typeface="Arial" charset="0"/>
                <a:ea typeface="宋体" charset="-122"/>
              </a:rPr>
              <a:t>b-c</a:t>
            </a:r>
          </a:p>
        </p:txBody>
      </p:sp>
      <p:sp>
        <p:nvSpPr>
          <p:cNvPr id="86061" name="Text Box 45"/>
          <p:cNvSpPr txBox="1">
            <a:spLocks noChangeArrowheads="1"/>
          </p:cNvSpPr>
          <p:nvPr/>
        </p:nvSpPr>
        <p:spPr bwMode="auto">
          <a:xfrm>
            <a:off x="3851275" y="5229225"/>
            <a:ext cx="719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0">
                <a:solidFill>
                  <a:schemeClr val="tx1"/>
                </a:solidFill>
                <a:latin typeface="Arial" charset="0"/>
                <a:ea typeface="宋体" charset="-122"/>
              </a:rPr>
              <a:t>a-c</a:t>
            </a:r>
          </a:p>
        </p:txBody>
      </p:sp>
      <p:sp>
        <p:nvSpPr>
          <p:cNvPr id="86062" name="Line 46"/>
          <p:cNvSpPr>
            <a:spLocks noChangeShapeType="1"/>
          </p:cNvSpPr>
          <p:nvPr/>
        </p:nvSpPr>
        <p:spPr bwMode="auto">
          <a:xfrm flipH="1">
            <a:off x="4141788" y="5084763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63" name="Text Box 47"/>
          <p:cNvSpPr txBox="1">
            <a:spLocks noChangeArrowheads="1"/>
          </p:cNvSpPr>
          <p:nvPr/>
        </p:nvSpPr>
        <p:spPr bwMode="auto">
          <a:xfrm>
            <a:off x="4284663" y="4795838"/>
            <a:ext cx="431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 b="0">
                <a:solidFill>
                  <a:schemeClr val="tx1"/>
                </a:solidFill>
                <a:latin typeface="Arial" charset="0"/>
                <a:ea typeface="宋体" charset="-122"/>
              </a:rPr>
              <a:t>c</a:t>
            </a:r>
          </a:p>
        </p:txBody>
      </p:sp>
      <p:sp>
        <p:nvSpPr>
          <p:cNvPr id="86064" name="Line 48"/>
          <p:cNvSpPr>
            <a:spLocks noChangeShapeType="1"/>
          </p:cNvSpPr>
          <p:nvPr/>
        </p:nvSpPr>
        <p:spPr bwMode="auto">
          <a:xfrm flipH="1">
            <a:off x="2773363" y="5084763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6065" name="Text Box 49"/>
          <p:cNvSpPr txBox="1">
            <a:spLocks noChangeArrowheads="1"/>
          </p:cNvSpPr>
          <p:nvPr/>
        </p:nvSpPr>
        <p:spPr bwMode="auto">
          <a:xfrm>
            <a:off x="2917825" y="4724400"/>
            <a:ext cx="2682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 b="0">
                <a:solidFill>
                  <a:schemeClr val="tx1"/>
                </a:solidFill>
                <a:latin typeface="Arial" charset="0"/>
                <a:ea typeface="宋体" charset="-122"/>
              </a:rPr>
              <a:t>c</a:t>
            </a:r>
          </a:p>
        </p:txBody>
      </p:sp>
      <p:sp>
        <p:nvSpPr>
          <p:cNvPr id="86066" name="Text Box 50"/>
          <p:cNvSpPr txBox="1">
            <a:spLocks noChangeArrowheads="1"/>
          </p:cNvSpPr>
          <p:nvPr/>
        </p:nvSpPr>
        <p:spPr bwMode="auto">
          <a:xfrm>
            <a:off x="6156325" y="5084763"/>
            <a:ext cx="26638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9900"/>
                </a:solidFill>
                <a:latin typeface="Verdana" pitchFamily="34" charset="0"/>
                <a:ea typeface="宋体" charset="-122"/>
              </a:rPr>
              <a:t>a-c&gt;b-c</a:t>
            </a:r>
          </a:p>
        </p:txBody>
      </p:sp>
      <p:sp>
        <p:nvSpPr>
          <p:cNvPr id="86069" name="Rectangle 53"/>
          <p:cNvSpPr>
            <a:spLocks noChangeArrowheads="1"/>
          </p:cNvSpPr>
          <p:nvPr/>
        </p:nvSpPr>
        <p:spPr bwMode="auto">
          <a:xfrm>
            <a:off x="755650" y="1844675"/>
            <a:ext cx="748982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Verdana" pitchFamily="34" charset="0"/>
                <a:ea typeface="宋体" charset="-122"/>
              </a:rPr>
              <a:t>不等式性质</a:t>
            </a:r>
            <a:r>
              <a:rPr lang="en-US" altLang="zh-CN" sz="2800" dirty="0">
                <a:solidFill>
                  <a:schemeClr val="tx1"/>
                </a:solidFill>
                <a:latin typeface="Verdana" pitchFamily="34" charset="0"/>
                <a:ea typeface="宋体" charset="-122"/>
              </a:rPr>
              <a:t>1</a:t>
            </a:r>
            <a:r>
              <a:rPr lang="zh-CN" altLang="en-US" sz="2800" dirty="0">
                <a:solidFill>
                  <a:schemeClr val="tx1"/>
                </a:solidFill>
                <a:latin typeface="Verdana" pitchFamily="34" charset="0"/>
                <a:ea typeface="宋体" charset="-122"/>
              </a:rPr>
              <a:t>：不等式两边加上（或减去）</a:t>
            </a:r>
          </a:p>
          <a:p>
            <a:r>
              <a:rPr lang="zh-CN" altLang="en-US" sz="2800" dirty="0">
                <a:solidFill>
                  <a:srgbClr val="009900"/>
                </a:solidFill>
                <a:latin typeface="Verdana" pitchFamily="34" charset="0"/>
                <a:ea typeface="宋体" charset="-122"/>
              </a:rPr>
              <a:t>                    同</a:t>
            </a:r>
            <a:r>
              <a:rPr lang="zh-CN" altLang="en-US" sz="2800" dirty="0">
                <a:solidFill>
                  <a:schemeClr val="tx1"/>
                </a:solidFill>
                <a:latin typeface="Verdana" pitchFamily="34" charset="0"/>
                <a:ea typeface="宋体" charset="-122"/>
              </a:rPr>
              <a:t>一个数（或式子），不等号</a:t>
            </a:r>
          </a:p>
          <a:p>
            <a:r>
              <a:rPr lang="zh-CN" altLang="en-US" sz="1800" dirty="0">
                <a:solidFill>
                  <a:schemeClr val="tx1"/>
                </a:solidFill>
                <a:latin typeface="Verdana" pitchFamily="34" charset="0"/>
                <a:ea typeface="宋体" charset="-122"/>
              </a:rPr>
              <a:t>                                </a:t>
            </a:r>
            <a:r>
              <a:rPr lang="zh-CN" altLang="en-US" sz="2800" dirty="0">
                <a:solidFill>
                  <a:schemeClr val="tx1"/>
                </a:solidFill>
                <a:latin typeface="Verdana" pitchFamily="34" charset="0"/>
                <a:ea typeface="宋体" charset="-122"/>
              </a:rPr>
              <a:t>的</a:t>
            </a:r>
            <a:r>
              <a:rPr lang="zh-CN" altLang="en-US" sz="2800" dirty="0">
                <a:solidFill>
                  <a:srgbClr val="009900"/>
                </a:solidFill>
                <a:latin typeface="Verdana" pitchFamily="34" charset="0"/>
                <a:ea typeface="宋体" charset="-122"/>
              </a:rPr>
              <a:t>方向不变；</a:t>
            </a:r>
          </a:p>
        </p:txBody>
      </p:sp>
      <p:sp>
        <p:nvSpPr>
          <p:cNvPr id="86070" name="Text Box 54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6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6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6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6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86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86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86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60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60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6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6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04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86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0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6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6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60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60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04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86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86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86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86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86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6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86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05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6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6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6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6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 tmFilter="0,0; .5, 1; 1, 1"/>
                                        <p:tgtEl>
                                          <p:spTgt spid="86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6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86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86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86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605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86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86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86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86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 tmFilter="0,0; .5, 1; 1, 1"/>
                                        <p:tgtEl>
                                          <p:spTgt spid="86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1000"/>
                                        <p:tgtEl>
                                          <p:spTgt spid="86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38" grpId="0"/>
      <p:bldP spid="86039" grpId="0" animBg="1"/>
      <p:bldP spid="86042" grpId="0"/>
      <p:bldP spid="86043" grpId="0"/>
      <p:bldP spid="86044" grpId="0" animBg="1"/>
      <p:bldP spid="86045" grpId="0" animBg="1"/>
      <p:bldP spid="86046" grpId="0"/>
      <p:bldP spid="86047" grpId="0"/>
      <p:bldP spid="86048" grpId="0" animBg="1"/>
      <p:bldP spid="86049" grpId="0"/>
      <p:bldP spid="86050" grpId="0" animBg="1"/>
      <p:bldP spid="86051" grpId="0"/>
      <p:bldP spid="86052" grpId="0"/>
      <p:bldP spid="86053" grpId="0" animBg="1"/>
      <p:bldP spid="86056" grpId="0"/>
      <p:bldP spid="86057" grpId="0"/>
      <p:bldP spid="86058" grpId="0" animBg="1"/>
      <p:bldP spid="86059" grpId="0" animBg="1"/>
      <p:bldP spid="86060" grpId="0"/>
      <p:bldP spid="86061" grpId="0"/>
      <p:bldP spid="86062" grpId="0" animBg="1"/>
      <p:bldP spid="86063" grpId="0"/>
      <p:bldP spid="86064" grpId="0" animBg="1"/>
      <p:bldP spid="86065" grpId="0"/>
      <p:bldP spid="860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1042988" y="4292600"/>
            <a:ext cx="6880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latin typeface="Arial" charset="0"/>
                <a:ea typeface="宋体" charset="-122"/>
              </a:rPr>
              <a:t>数学语言：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若</a:t>
            </a:r>
            <a:r>
              <a:rPr lang="en-US" altLang="zh-CN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a</a:t>
            </a:r>
            <a:r>
              <a:rPr lang="en-US" altLang="zh-CN" sz="3600" dirty="0">
                <a:solidFill>
                  <a:srgbClr val="009900"/>
                </a:solidFill>
                <a:latin typeface="Arial" charset="0"/>
                <a:ea typeface="宋体" charset="-122"/>
                <a:cs typeface="Arial" charset="0"/>
              </a:rPr>
              <a:t>&gt;</a:t>
            </a:r>
            <a:r>
              <a:rPr lang="en-US" altLang="zh-CN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b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，则</a:t>
            </a:r>
            <a:r>
              <a:rPr lang="en-US" altLang="zh-CN" sz="3600" dirty="0" err="1">
                <a:solidFill>
                  <a:srgbClr val="009900"/>
                </a:solidFill>
                <a:latin typeface="Arial" charset="0"/>
                <a:ea typeface="宋体" charset="-122"/>
              </a:rPr>
              <a:t>a±c</a:t>
            </a:r>
            <a:r>
              <a:rPr lang="en-US" altLang="zh-CN" sz="3600" dirty="0">
                <a:solidFill>
                  <a:srgbClr val="009900"/>
                </a:solidFill>
                <a:latin typeface="Arial" charset="0"/>
                <a:ea typeface="宋体" charset="-122"/>
                <a:cs typeface="Arial" charset="0"/>
              </a:rPr>
              <a:t>&gt;</a:t>
            </a:r>
            <a:r>
              <a:rPr lang="en-US" altLang="zh-CN" sz="3600" dirty="0" err="1">
                <a:solidFill>
                  <a:srgbClr val="009900"/>
                </a:solidFill>
                <a:latin typeface="Arial" charset="0"/>
                <a:ea typeface="宋体" charset="-122"/>
              </a:rPr>
              <a:t>b±c</a:t>
            </a:r>
            <a:endParaRPr lang="en-US" altLang="zh-CN" sz="3600" dirty="0">
              <a:solidFill>
                <a:srgbClr val="009900"/>
              </a:solidFill>
              <a:latin typeface="Arial" charset="0"/>
              <a:ea typeface="宋体" charset="-122"/>
            </a:endParaRPr>
          </a:p>
        </p:txBody>
      </p:sp>
      <p:pic>
        <p:nvPicPr>
          <p:cNvPr id="87047" name="Picture 7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89588"/>
            <a:ext cx="9144000" cy="12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7048" name="Rectangle 8"/>
          <p:cNvSpPr>
            <a:spLocks noChangeArrowheads="1"/>
          </p:cNvSpPr>
          <p:nvPr/>
        </p:nvSpPr>
        <p:spPr bwMode="auto">
          <a:xfrm>
            <a:off x="176213" y="1989138"/>
            <a:ext cx="8967787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600" dirty="0">
                <a:latin typeface="Arial" charset="0"/>
                <a:ea typeface="宋体" charset="-122"/>
              </a:rPr>
              <a:t>不等式性质</a:t>
            </a:r>
            <a:r>
              <a:rPr lang="en-US" altLang="zh-CN" sz="3600" dirty="0">
                <a:latin typeface="Arial" charset="0"/>
                <a:ea typeface="宋体" charset="-122"/>
              </a:rPr>
              <a:t>1</a:t>
            </a:r>
            <a:r>
              <a:rPr lang="zh-CN" altLang="en-US" sz="3600" dirty="0">
                <a:latin typeface="Arial" charset="0"/>
                <a:ea typeface="宋体" charset="-122"/>
              </a:rPr>
              <a:t>：不等式两边加上（或减去）</a:t>
            </a:r>
          </a:p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                         同</a:t>
            </a:r>
            <a:r>
              <a:rPr lang="zh-CN" altLang="en-US" sz="3600" dirty="0">
                <a:latin typeface="Arial" charset="0"/>
                <a:ea typeface="宋体" charset="-122"/>
              </a:rPr>
              <a:t>一个数（或式子），不</a:t>
            </a:r>
          </a:p>
          <a:p>
            <a:pPr>
              <a:buClr>
                <a:schemeClr val="accent2"/>
              </a:buClr>
              <a:buFont typeface="Wingdings" pitchFamily="2" charset="2"/>
              <a:buNone/>
            </a:pPr>
            <a:r>
              <a:rPr lang="zh-CN" altLang="en-US" sz="3600" dirty="0">
                <a:latin typeface="Arial" charset="0"/>
                <a:ea typeface="宋体" charset="-122"/>
              </a:rPr>
              <a:t>                         等号的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方向不变</a:t>
            </a:r>
            <a:r>
              <a:rPr lang="zh-CN" altLang="en-US" sz="3600" dirty="0">
                <a:solidFill>
                  <a:schemeClr val="tx1"/>
                </a:solidFill>
                <a:latin typeface="Arial" charset="0"/>
                <a:ea typeface="宋体" charset="-122"/>
              </a:rPr>
              <a:t>；</a:t>
            </a:r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7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/>
      <p:bldP spid="870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539750" y="1773238"/>
            <a:ext cx="8243888" cy="204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charset="0"/>
                <a:ea typeface="宋体" charset="-122"/>
              </a:rPr>
              <a:t>等式性质二：等式两边同时乘以（或除以）</a:t>
            </a:r>
          </a:p>
          <a:p>
            <a:pPr>
              <a:spcBef>
                <a:spcPct val="50000"/>
              </a:spcBef>
            </a:pPr>
            <a:r>
              <a:rPr lang="zh-CN" altLang="en-US" sz="1800" dirty="0">
                <a:latin typeface="Verdana" pitchFamily="34" charset="0"/>
                <a:ea typeface="宋体" charset="-122"/>
              </a:rPr>
              <a:t>                                </a:t>
            </a:r>
            <a:r>
              <a:rPr lang="zh-CN" altLang="en-US" sz="3200" dirty="0">
                <a:latin typeface="Arial" charset="0"/>
                <a:ea typeface="宋体" charset="-122"/>
              </a:rPr>
              <a:t>同一个数（除数不能为</a:t>
            </a:r>
            <a:r>
              <a:rPr lang="en-US" altLang="zh-CN" sz="3200" dirty="0">
                <a:latin typeface="Arial" charset="0"/>
                <a:ea typeface="宋体" charset="-122"/>
              </a:rPr>
              <a:t>0</a:t>
            </a:r>
            <a:r>
              <a:rPr lang="zh-CN" altLang="en-US" sz="3200" dirty="0">
                <a:latin typeface="Arial" charset="0"/>
                <a:ea typeface="宋体" charset="-122"/>
              </a:rPr>
              <a:t>），结</a:t>
            </a:r>
          </a:p>
          <a:p>
            <a:pPr>
              <a:spcBef>
                <a:spcPct val="50000"/>
              </a:spcBef>
            </a:pPr>
            <a:r>
              <a:rPr lang="zh-CN" altLang="en-US" sz="1800" dirty="0">
                <a:latin typeface="Verdana" pitchFamily="34" charset="0"/>
                <a:ea typeface="宋体" charset="-122"/>
              </a:rPr>
              <a:t>                               </a:t>
            </a:r>
            <a:r>
              <a:rPr lang="zh-CN" altLang="en-US" sz="3200" dirty="0">
                <a:latin typeface="Arial" charset="0"/>
                <a:ea typeface="宋体" charset="-122"/>
              </a:rPr>
              <a:t>果仍相等。</a:t>
            </a:r>
          </a:p>
        </p:txBody>
      </p:sp>
      <p:sp>
        <p:nvSpPr>
          <p:cNvPr id="88069" name="Rectangle 5"/>
          <p:cNvSpPr>
            <a:spLocks noChangeArrowheads="1"/>
          </p:cNvSpPr>
          <p:nvPr/>
        </p:nvSpPr>
        <p:spPr bwMode="auto">
          <a:xfrm>
            <a:off x="684213" y="4149725"/>
            <a:ext cx="8008937" cy="1128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dirty="0"/>
              <a:t>数学语言</a:t>
            </a:r>
            <a:r>
              <a:rPr lang="zh-CN" altLang="en-US" sz="3600" dirty="0"/>
              <a:t>：</a:t>
            </a:r>
            <a:r>
              <a:rPr lang="zh-CN" altLang="en-US" sz="3200" dirty="0">
                <a:latin typeface="Arial" charset="0"/>
                <a:ea typeface="宋体" charset="-122"/>
              </a:rPr>
              <a:t>若</a:t>
            </a:r>
            <a:r>
              <a:rPr lang="en-US" altLang="zh-CN" sz="3200" dirty="0">
                <a:latin typeface="Arial" charset="0"/>
                <a:ea typeface="宋体" charset="-122"/>
              </a:rPr>
              <a:t>a=b</a:t>
            </a:r>
            <a:r>
              <a:rPr lang="zh-CN" altLang="en-US" sz="3200" dirty="0">
                <a:latin typeface="Arial" charset="0"/>
                <a:ea typeface="宋体" charset="-122"/>
              </a:rPr>
              <a:t>，则</a:t>
            </a:r>
            <a:r>
              <a:rPr lang="en-US" altLang="zh-CN" sz="3200" dirty="0" err="1">
                <a:latin typeface="Arial" charset="0"/>
                <a:ea typeface="宋体" charset="-122"/>
              </a:rPr>
              <a:t>a·c</a:t>
            </a:r>
            <a:r>
              <a:rPr lang="en-US" altLang="zh-CN" sz="3200" dirty="0">
                <a:latin typeface="Arial" charset="0"/>
                <a:ea typeface="宋体" charset="-122"/>
              </a:rPr>
              <a:t>=</a:t>
            </a:r>
            <a:r>
              <a:rPr lang="en-US" altLang="zh-CN" sz="3200" dirty="0" err="1">
                <a:latin typeface="Arial" charset="0"/>
                <a:ea typeface="宋体" charset="-122"/>
              </a:rPr>
              <a:t>b·c</a:t>
            </a:r>
            <a:r>
              <a:rPr lang="zh-CN" altLang="en-US" sz="3200" dirty="0">
                <a:latin typeface="Arial" charset="0"/>
                <a:ea typeface="宋体" charset="-122"/>
              </a:rPr>
              <a:t>，</a:t>
            </a:r>
          </a:p>
          <a:p>
            <a:r>
              <a:rPr lang="zh-CN" altLang="en-US" sz="3200" dirty="0">
                <a:latin typeface="Arial" charset="0"/>
                <a:ea typeface="宋体" charset="-122"/>
              </a:rPr>
              <a:t>                                  或</a:t>
            </a:r>
            <a:r>
              <a:rPr lang="en-US" altLang="zh-CN" sz="3200" dirty="0" err="1">
                <a:latin typeface="Arial" charset="0"/>
                <a:ea typeface="宋体" charset="-122"/>
              </a:rPr>
              <a:t>a÷c</a:t>
            </a:r>
            <a:r>
              <a:rPr lang="en-US" altLang="zh-CN" sz="3200" dirty="0">
                <a:latin typeface="Arial" charset="0"/>
                <a:ea typeface="宋体" charset="-122"/>
              </a:rPr>
              <a:t>=</a:t>
            </a:r>
            <a:r>
              <a:rPr lang="en-US" altLang="zh-CN" sz="3200" dirty="0" err="1">
                <a:latin typeface="Arial" charset="0"/>
                <a:ea typeface="宋体" charset="-122"/>
              </a:rPr>
              <a:t>b÷c</a:t>
            </a:r>
            <a:r>
              <a:rPr lang="en-US" altLang="zh-CN" sz="3200" dirty="0">
                <a:latin typeface="Arial" charset="0"/>
                <a:ea typeface="宋体" charset="-122"/>
              </a:rPr>
              <a:t>(c≠0)</a:t>
            </a:r>
          </a:p>
        </p:txBody>
      </p:sp>
      <p:pic>
        <p:nvPicPr>
          <p:cNvPr id="88071" name="Picture 7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  <p:pic>
        <p:nvPicPr>
          <p:cNvPr id="88074" name="领奖1326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领奖1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825" y="5389563"/>
            <a:ext cx="576263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8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441" fill="hold"/>
                                        <p:tgtEl>
                                          <p:spTgt spid="8807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074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8074"/>
                </p:tgtEl>
              </p:cMediaNode>
            </p:audio>
          </p:childTnLst>
        </p:cTn>
      </p:par>
    </p:tnLst>
    <p:bldLst>
      <p:bldP spid="88068" grpId="0"/>
      <p:bldP spid="8806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7" name="Picture 7" descr="200941013153295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321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68" name="Picture 8" descr="Travel_000032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95625" y="0"/>
            <a:ext cx="6048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2170" name="WordArt 10"/>
          <p:cNvSpPr>
            <a:spLocks noChangeArrowheads="1" noChangeShapeType="1" noTextEdit="1"/>
          </p:cNvSpPr>
          <p:nvPr/>
        </p:nvSpPr>
        <p:spPr bwMode="auto">
          <a:xfrm>
            <a:off x="3779838" y="0"/>
            <a:ext cx="3455987" cy="2565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探索发现</a:t>
            </a:r>
          </a:p>
        </p:txBody>
      </p:sp>
      <p:pic>
        <p:nvPicPr>
          <p:cNvPr id="92172" name="领奖2331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领奖2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2813" y="5949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90" fill="hold"/>
                                        <p:tgtEl>
                                          <p:spTgt spid="921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172"/>
                </p:tgtEl>
              </p:cMediaNode>
            </p:audio>
          </p:childTnLst>
        </p:cTn>
      </p:par>
    </p:tnLst>
    <p:bldLst>
      <p:bldP spid="9217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154" name="Group 66"/>
          <p:cNvGraphicFramePr>
            <a:graphicFrameLocks noGrp="1"/>
          </p:cNvGraphicFramePr>
          <p:nvPr>
            <p:ph/>
          </p:nvPr>
        </p:nvGraphicFramePr>
        <p:xfrm>
          <a:off x="611188" y="1844675"/>
          <a:ext cx="8280400" cy="2453640"/>
        </p:xfrm>
        <a:graphic>
          <a:graphicData uri="http://schemas.openxmlformats.org/drawingml/2006/table">
            <a:tbl>
              <a:tblPr/>
              <a:tblGrid>
                <a:gridCol w="1295400"/>
                <a:gridCol w="1296987"/>
                <a:gridCol w="2232025"/>
                <a:gridCol w="3455988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7&gt;6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乘以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7x2&gt;6x2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不等号方向不变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3&gt;-2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乘以</a:t>
                      </a: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3x2&gt;-2x2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不等号方向不变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-2&lt;-1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-8&lt;1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9143" name="WordArt 55" descr="纸袋"/>
          <p:cNvSpPr>
            <a:spLocks noChangeArrowheads="1" noChangeShapeType="1" noTextEdit="1"/>
          </p:cNvSpPr>
          <p:nvPr/>
        </p:nvSpPr>
        <p:spPr bwMode="auto">
          <a:xfrm>
            <a:off x="5292725" y="1125538"/>
            <a:ext cx="3311525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探索发现：</a:t>
            </a:r>
          </a:p>
        </p:txBody>
      </p:sp>
      <p:pic>
        <p:nvPicPr>
          <p:cNvPr id="89144" name="Picture 56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89588"/>
            <a:ext cx="9144000" cy="12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9155" name="Text Box 67"/>
          <p:cNvSpPr txBox="1">
            <a:spLocks noChangeArrowheads="1"/>
          </p:cNvSpPr>
          <p:nvPr/>
        </p:nvSpPr>
        <p:spPr bwMode="auto">
          <a:xfrm>
            <a:off x="392113" y="4605338"/>
            <a:ext cx="8751887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chemeClr val="tx1"/>
                </a:solidFill>
                <a:latin typeface="Arial" charset="0"/>
                <a:ea typeface="宋体" charset="-122"/>
              </a:rPr>
              <a:t>        </a:t>
            </a:r>
            <a:r>
              <a:rPr lang="zh-CN" altLang="en-US" sz="3200">
                <a:solidFill>
                  <a:srgbClr val="009900"/>
                </a:solidFill>
                <a:latin typeface="Arial" charset="0"/>
                <a:ea typeface="宋体" charset="-122"/>
              </a:rPr>
              <a:t>聪慧的你乘以或除以其他数字，将其填入</a:t>
            </a:r>
          </a:p>
          <a:p>
            <a:r>
              <a:rPr lang="zh-CN" altLang="en-US" sz="3200">
                <a:solidFill>
                  <a:srgbClr val="009900"/>
                </a:solidFill>
                <a:latin typeface="Arial" charset="0"/>
                <a:ea typeface="宋体" charset="-122"/>
              </a:rPr>
              <a:t>表格，并仔细观察，你能从中发现其中奥秘吗？</a:t>
            </a:r>
          </a:p>
        </p:txBody>
      </p:sp>
      <p:sp>
        <p:nvSpPr>
          <p:cNvPr id="89156" name="Text Box 68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468313" y="2060575"/>
            <a:ext cx="7991475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dirty="0">
                <a:latin typeface="Arial" charset="0"/>
                <a:ea typeface="宋体" charset="-122"/>
              </a:rPr>
              <a:t>不等式性质</a:t>
            </a:r>
            <a:r>
              <a:rPr lang="en-US" altLang="zh-CN" sz="3600" dirty="0">
                <a:latin typeface="Arial" charset="0"/>
                <a:ea typeface="宋体" charset="-122"/>
              </a:rPr>
              <a:t>2</a:t>
            </a:r>
            <a:r>
              <a:rPr lang="zh-CN" altLang="en-US" sz="3600" dirty="0">
                <a:latin typeface="Arial" charset="0"/>
                <a:ea typeface="宋体" charset="-122"/>
              </a:rPr>
              <a:t>：不等式两边乘以（或除                   以）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同</a:t>
            </a:r>
            <a:r>
              <a:rPr lang="zh-CN" altLang="en-US" sz="3600" dirty="0">
                <a:latin typeface="Arial" charset="0"/>
                <a:ea typeface="宋体" charset="-122"/>
              </a:rPr>
              <a:t>一个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正</a:t>
            </a:r>
            <a:r>
              <a:rPr lang="zh-CN" altLang="en-US" sz="3600" dirty="0">
                <a:latin typeface="Arial" charset="0"/>
                <a:ea typeface="宋体" charset="-122"/>
              </a:rPr>
              <a:t>数，不等号的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方向不变</a:t>
            </a:r>
            <a:r>
              <a:rPr lang="zh-CN" altLang="en-US" sz="3600" dirty="0">
                <a:solidFill>
                  <a:schemeClr val="tx1"/>
                </a:solidFill>
                <a:latin typeface="Arial" charset="0"/>
                <a:ea typeface="宋体" charset="-122"/>
              </a:rPr>
              <a:t>；</a:t>
            </a:r>
          </a:p>
          <a:p>
            <a:endParaRPr lang="en-US" altLang="zh-CN" sz="3600" dirty="0">
              <a:solidFill>
                <a:schemeClr val="tx1"/>
              </a:solidFill>
              <a:latin typeface="Arial" charset="0"/>
              <a:ea typeface="宋体" charset="-122"/>
            </a:endParaRPr>
          </a:p>
        </p:txBody>
      </p:sp>
      <p:sp>
        <p:nvSpPr>
          <p:cNvPr id="93190" name="Rectangle 6"/>
          <p:cNvSpPr>
            <a:spLocks noChangeArrowheads="1"/>
          </p:cNvSpPr>
          <p:nvPr/>
        </p:nvSpPr>
        <p:spPr bwMode="auto">
          <a:xfrm>
            <a:off x="2555875" y="3933825"/>
            <a:ext cx="5408613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若</a:t>
            </a:r>
            <a:r>
              <a:rPr lang="en-US" altLang="zh-CN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a&gt;b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，</a:t>
            </a:r>
            <a:r>
              <a:rPr lang="en-US" altLang="zh-CN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c&gt;0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则</a:t>
            </a:r>
            <a:r>
              <a:rPr lang="en-US" altLang="zh-CN" sz="3600" dirty="0" err="1">
                <a:solidFill>
                  <a:srgbClr val="009900"/>
                </a:solidFill>
                <a:latin typeface="Arial" charset="0"/>
                <a:ea typeface="宋体" charset="-122"/>
              </a:rPr>
              <a:t>a·c</a:t>
            </a:r>
            <a:r>
              <a:rPr lang="en-US" altLang="zh-CN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&gt;</a:t>
            </a:r>
            <a:r>
              <a:rPr lang="en-US" altLang="zh-CN" sz="3600" dirty="0" err="1">
                <a:solidFill>
                  <a:srgbClr val="009900"/>
                </a:solidFill>
                <a:latin typeface="Arial" charset="0"/>
                <a:ea typeface="宋体" charset="-122"/>
              </a:rPr>
              <a:t>b·c</a:t>
            </a:r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，</a:t>
            </a:r>
          </a:p>
          <a:p>
            <a:r>
              <a:rPr lang="zh-CN" altLang="en-US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                    或</a:t>
            </a:r>
            <a:r>
              <a:rPr lang="en-US" altLang="zh-CN" sz="3600" dirty="0" err="1">
                <a:solidFill>
                  <a:srgbClr val="009900"/>
                </a:solidFill>
                <a:latin typeface="Arial" charset="0"/>
                <a:ea typeface="宋体" charset="-122"/>
              </a:rPr>
              <a:t>a÷c</a:t>
            </a:r>
            <a:r>
              <a:rPr lang="en-US" altLang="zh-CN" sz="3600" dirty="0">
                <a:solidFill>
                  <a:srgbClr val="009900"/>
                </a:solidFill>
                <a:latin typeface="Arial" charset="0"/>
                <a:ea typeface="宋体" charset="-122"/>
              </a:rPr>
              <a:t>&gt;</a:t>
            </a:r>
            <a:r>
              <a:rPr lang="en-US" altLang="zh-CN" sz="3600" dirty="0" err="1">
                <a:solidFill>
                  <a:srgbClr val="009900"/>
                </a:solidFill>
                <a:latin typeface="Arial" charset="0"/>
                <a:ea typeface="宋体" charset="-122"/>
              </a:rPr>
              <a:t>b÷c</a:t>
            </a:r>
            <a:endParaRPr lang="en-US" altLang="zh-CN" sz="3600" dirty="0">
              <a:solidFill>
                <a:srgbClr val="009900"/>
              </a:solidFill>
              <a:latin typeface="Arial" charset="0"/>
              <a:ea typeface="宋体" charset="-122"/>
            </a:endParaRPr>
          </a:p>
        </p:txBody>
      </p:sp>
      <p:pic>
        <p:nvPicPr>
          <p:cNvPr id="93192" name="Picture 8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89588"/>
            <a:ext cx="9144000" cy="12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  <p:sp>
        <p:nvSpPr>
          <p:cNvPr id="93194" name="Rectangle 10"/>
          <p:cNvSpPr>
            <a:spLocks noChangeArrowheads="1"/>
          </p:cNvSpPr>
          <p:nvPr/>
        </p:nvSpPr>
        <p:spPr bwMode="auto">
          <a:xfrm>
            <a:off x="323850" y="3860800"/>
            <a:ext cx="27320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/>
              <a:t>数学语言：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8" grpId="0"/>
      <p:bldP spid="93190" grpId="0"/>
      <p:bldP spid="931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z="3400"/>
              <a:t/>
            </a:r>
            <a:br>
              <a:rPr lang="en-US" altLang="zh-CN" sz="3400"/>
            </a:br>
            <a:endParaRPr lang="en-US" altLang="zh-CN" sz="3400"/>
          </a:p>
        </p:txBody>
      </p:sp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539750" y="2133600"/>
            <a:ext cx="9237663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>
                <a:latin typeface="Arial" charset="0"/>
                <a:ea typeface="宋体" charset="-122"/>
              </a:rPr>
              <a:t>不等式性质</a:t>
            </a:r>
            <a:r>
              <a:rPr lang="en-US" altLang="zh-CN" sz="3600">
                <a:latin typeface="Arial" charset="0"/>
                <a:ea typeface="宋体" charset="-122"/>
              </a:rPr>
              <a:t>3 </a:t>
            </a:r>
            <a:r>
              <a:rPr lang="zh-CN" altLang="en-US" sz="3600">
                <a:latin typeface="Arial" charset="0"/>
                <a:ea typeface="宋体" charset="-122"/>
              </a:rPr>
              <a:t>： 不等式两边乘以（或除</a:t>
            </a:r>
          </a:p>
          <a:p>
            <a:r>
              <a:rPr lang="zh-CN" altLang="en-US" sz="3600">
                <a:latin typeface="Arial" charset="0"/>
                <a:ea typeface="宋体" charset="-122"/>
              </a:rPr>
              <a:t>以）</a:t>
            </a:r>
            <a:r>
              <a:rPr lang="zh-CN" altLang="en-US" sz="3600">
                <a:solidFill>
                  <a:srgbClr val="009900"/>
                </a:solidFill>
                <a:latin typeface="Arial" charset="0"/>
                <a:ea typeface="宋体" charset="-122"/>
              </a:rPr>
              <a:t>同</a:t>
            </a:r>
            <a:r>
              <a:rPr lang="zh-CN" altLang="en-US" sz="3600">
                <a:latin typeface="Arial" charset="0"/>
                <a:ea typeface="宋体" charset="-122"/>
              </a:rPr>
              <a:t>一个</a:t>
            </a:r>
            <a:r>
              <a:rPr lang="zh-CN" altLang="en-US" sz="3600">
                <a:solidFill>
                  <a:srgbClr val="009900"/>
                </a:solidFill>
                <a:latin typeface="Arial" charset="0"/>
                <a:ea typeface="宋体" charset="-122"/>
              </a:rPr>
              <a:t>负</a:t>
            </a:r>
            <a:r>
              <a:rPr lang="zh-CN" altLang="en-US" sz="3600">
                <a:latin typeface="Arial" charset="0"/>
                <a:ea typeface="宋体" charset="-122"/>
              </a:rPr>
              <a:t>数，不等号的</a:t>
            </a:r>
            <a:r>
              <a:rPr lang="zh-CN" altLang="en-US" sz="3600">
                <a:solidFill>
                  <a:srgbClr val="009900"/>
                </a:solidFill>
                <a:latin typeface="Arial" charset="0"/>
                <a:ea typeface="宋体" charset="-122"/>
              </a:rPr>
              <a:t>方向改变</a:t>
            </a:r>
            <a:r>
              <a:rPr lang="zh-CN" altLang="en-US" sz="3600">
                <a:solidFill>
                  <a:schemeClr val="tx1"/>
                </a:solidFill>
                <a:latin typeface="Arial" charset="0"/>
                <a:ea typeface="宋体" charset="-122"/>
              </a:rPr>
              <a:t>。</a:t>
            </a:r>
          </a:p>
        </p:txBody>
      </p:sp>
      <p:sp>
        <p:nvSpPr>
          <p:cNvPr id="94213" name="Rectangle 5"/>
          <p:cNvSpPr>
            <a:spLocks noChangeArrowheads="1"/>
          </p:cNvSpPr>
          <p:nvPr/>
        </p:nvSpPr>
        <p:spPr bwMode="auto">
          <a:xfrm>
            <a:off x="2700338" y="3933825"/>
            <a:ext cx="54086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>
                <a:solidFill>
                  <a:srgbClr val="009900"/>
                </a:solidFill>
                <a:latin typeface="Arial" charset="0"/>
                <a:ea typeface="宋体" charset="-122"/>
              </a:rPr>
              <a:t>若</a:t>
            </a:r>
            <a:r>
              <a:rPr lang="en-US" altLang="zh-CN" sz="3600">
                <a:solidFill>
                  <a:srgbClr val="009900"/>
                </a:solidFill>
                <a:latin typeface="Arial" charset="0"/>
                <a:ea typeface="宋体" charset="-122"/>
              </a:rPr>
              <a:t>a&gt;b</a:t>
            </a:r>
            <a:r>
              <a:rPr lang="zh-CN" altLang="en-US" sz="3600">
                <a:solidFill>
                  <a:srgbClr val="009900"/>
                </a:solidFill>
                <a:latin typeface="Arial" charset="0"/>
                <a:ea typeface="宋体" charset="-122"/>
              </a:rPr>
              <a:t>，</a:t>
            </a:r>
            <a:r>
              <a:rPr lang="en-US" altLang="zh-CN" sz="3600">
                <a:solidFill>
                  <a:srgbClr val="009900"/>
                </a:solidFill>
                <a:latin typeface="Arial" charset="0"/>
                <a:ea typeface="宋体" charset="-122"/>
              </a:rPr>
              <a:t>c&lt;0</a:t>
            </a:r>
            <a:r>
              <a:rPr lang="zh-CN" altLang="en-US" sz="3600">
                <a:solidFill>
                  <a:srgbClr val="009900"/>
                </a:solidFill>
                <a:latin typeface="Arial" charset="0"/>
                <a:ea typeface="宋体" charset="-122"/>
              </a:rPr>
              <a:t>则</a:t>
            </a:r>
            <a:r>
              <a:rPr lang="en-US" altLang="zh-CN" sz="3600">
                <a:solidFill>
                  <a:srgbClr val="009900"/>
                </a:solidFill>
                <a:latin typeface="Arial" charset="0"/>
                <a:ea typeface="宋体" charset="-122"/>
              </a:rPr>
              <a:t>a·c&lt;b·c</a:t>
            </a:r>
            <a:r>
              <a:rPr lang="zh-CN" altLang="en-US" sz="3600">
                <a:solidFill>
                  <a:srgbClr val="009900"/>
                </a:solidFill>
                <a:latin typeface="Arial" charset="0"/>
                <a:ea typeface="宋体" charset="-122"/>
              </a:rPr>
              <a:t>，</a:t>
            </a:r>
          </a:p>
          <a:p>
            <a:r>
              <a:rPr lang="zh-CN" altLang="en-US" sz="3600">
                <a:solidFill>
                  <a:srgbClr val="009900"/>
                </a:solidFill>
                <a:latin typeface="Arial" charset="0"/>
                <a:ea typeface="宋体" charset="-122"/>
              </a:rPr>
              <a:t>                    或</a:t>
            </a:r>
            <a:r>
              <a:rPr lang="en-US" altLang="zh-CN" sz="3600">
                <a:solidFill>
                  <a:srgbClr val="009900"/>
                </a:solidFill>
                <a:latin typeface="Arial" charset="0"/>
                <a:ea typeface="宋体" charset="-122"/>
              </a:rPr>
              <a:t>a÷c&lt;b÷c</a:t>
            </a:r>
          </a:p>
        </p:txBody>
      </p:sp>
      <p:pic>
        <p:nvPicPr>
          <p:cNvPr id="94215" name="Picture 7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  <p:sp>
        <p:nvSpPr>
          <p:cNvPr id="94217" name="Rectangle 9"/>
          <p:cNvSpPr>
            <a:spLocks noChangeArrowheads="1"/>
          </p:cNvSpPr>
          <p:nvPr/>
        </p:nvSpPr>
        <p:spPr bwMode="auto">
          <a:xfrm>
            <a:off x="323850" y="3860800"/>
            <a:ext cx="27320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/>
              <a:t>数学语言：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4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2" grpId="0"/>
      <p:bldP spid="94213" grpId="0"/>
      <p:bldP spid="942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61" name="Picture 5" descr="u=4235270756,2558809136&amp;fm=0&amp;gp=0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356100" y="836613"/>
            <a:ext cx="4787900" cy="511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1692275" y="1989138"/>
            <a:ext cx="2133600" cy="417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endParaRPr lang="en-US" altLang="zh-CN" sz="3200">
              <a:latin typeface="Arial" charset="0"/>
              <a:ea typeface="宋体" charset="-122"/>
            </a:endParaRPr>
          </a:p>
          <a:p>
            <a:r>
              <a:rPr lang="zh-CN" altLang="en-US" sz="3200">
                <a:latin typeface="Arial" charset="0"/>
                <a:ea typeface="宋体" charset="-122"/>
              </a:rPr>
              <a:t>在数学的天地里，重要的不是你知道什么，而是你怎么知道</a:t>
            </a:r>
          </a:p>
        </p:txBody>
      </p:sp>
      <p:sp>
        <p:nvSpPr>
          <p:cNvPr id="96263" name="Rectangle 7"/>
          <p:cNvSpPr>
            <a:spLocks noChangeArrowheads="1"/>
          </p:cNvSpPr>
          <p:nvPr/>
        </p:nvSpPr>
        <p:spPr bwMode="auto">
          <a:xfrm>
            <a:off x="4965700" y="5589588"/>
            <a:ext cx="4178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  <a:latin typeface="Arial" charset="0"/>
                <a:ea typeface="宋体" charset="-122"/>
              </a:rPr>
              <a:t>古希腊哲学家、数学家和音乐理论家。</a:t>
            </a:r>
            <a:r>
              <a:rPr lang="zh-CN" altLang="en-US" sz="1800" b="0">
                <a:solidFill>
                  <a:schemeClr val="tx1"/>
                </a:solidFill>
                <a:latin typeface="Verdana" pitchFamily="34" charset="0"/>
                <a:ea typeface="宋体" charset="-122"/>
              </a:rPr>
              <a:t> </a:t>
            </a:r>
          </a:p>
        </p:txBody>
      </p:sp>
      <p:sp>
        <p:nvSpPr>
          <p:cNvPr id="96264" name="Rectangle 8"/>
          <p:cNvSpPr>
            <a:spLocks noChangeArrowheads="1"/>
          </p:cNvSpPr>
          <p:nvPr/>
        </p:nvSpPr>
        <p:spPr bwMode="auto">
          <a:xfrm>
            <a:off x="5370513" y="5157788"/>
            <a:ext cx="37734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1800">
                <a:solidFill>
                  <a:schemeClr val="bg1"/>
                </a:solidFill>
                <a:latin typeface="Arial" charset="0"/>
                <a:ea typeface="宋体" charset="-122"/>
              </a:rPr>
              <a:t>毕达哥拉斯 </a:t>
            </a:r>
            <a:r>
              <a:rPr lang="en-US" altLang="zh-CN" sz="1800">
                <a:solidFill>
                  <a:schemeClr val="bg1"/>
                </a:solidFill>
                <a:latin typeface="Arial" charset="0"/>
                <a:ea typeface="宋体" charset="-122"/>
              </a:rPr>
              <a:t>(</a:t>
            </a:r>
            <a:r>
              <a:rPr lang="zh-CN" altLang="en-US" sz="1800">
                <a:solidFill>
                  <a:schemeClr val="bg1"/>
                </a:solidFill>
                <a:latin typeface="Arial" charset="0"/>
                <a:ea typeface="宋体" charset="-122"/>
              </a:rPr>
              <a:t>约前</a:t>
            </a:r>
            <a:r>
              <a:rPr lang="en-US" altLang="zh-CN" sz="1800">
                <a:solidFill>
                  <a:schemeClr val="bg1"/>
                </a:solidFill>
                <a:latin typeface="Arial" charset="0"/>
                <a:ea typeface="宋体" charset="-122"/>
              </a:rPr>
              <a:t>580</a:t>
            </a:r>
            <a:r>
              <a:rPr lang="zh-CN" altLang="en-US" sz="1800">
                <a:solidFill>
                  <a:schemeClr val="bg1"/>
                </a:solidFill>
                <a:latin typeface="Arial" charset="0"/>
                <a:ea typeface="宋体" charset="-122"/>
              </a:rPr>
              <a:t>年</a:t>
            </a:r>
            <a:r>
              <a:rPr lang="en-US" altLang="zh-CN" sz="1800">
                <a:solidFill>
                  <a:schemeClr val="bg1"/>
                </a:solidFill>
                <a:latin typeface="Arial" charset="0"/>
                <a:ea typeface="宋体" charset="-122"/>
              </a:rPr>
              <a:t>—</a:t>
            </a:r>
            <a:r>
              <a:rPr lang="zh-CN" altLang="en-US" sz="1800">
                <a:solidFill>
                  <a:schemeClr val="bg1"/>
                </a:solidFill>
                <a:latin typeface="Arial" charset="0"/>
                <a:ea typeface="宋体" charset="-122"/>
              </a:rPr>
              <a:t>前</a:t>
            </a:r>
            <a:r>
              <a:rPr lang="en-US" altLang="zh-CN" sz="1800">
                <a:solidFill>
                  <a:schemeClr val="bg1"/>
                </a:solidFill>
                <a:latin typeface="Arial" charset="0"/>
                <a:ea typeface="宋体" charset="-122"/>
              </a:rPr>
              <a:t>500</a:t>
            </a:r>
            <a:r>
              <a:rPr lang="zh-CN" altLang="en-US" sz="1800">
                <a:solidFill>
                  <a:schemeClr val="bg1"/>
                </a:solidFill>
                <a:latin typeface="Arial" charset="0"/>
                <a:ea typeface="宋体" charset="-122"/>
              </a:rPr>
              <a:t>年</a:t>
            </a:r>
            <a:r>
              <a:rPr lang="en-US" altLang="zh-CN" sz="1800">
                <a:solidFill>
                  <a:schemeClr val="bg1"/>
                </a:solidFill>
                <a:latin typeface="Arial" charset="0"/>
                <a:ea typeface="宋体" charset="-122"/>
              </a:rPr>
              <a:t>)</a:t>
            </a:r>
            <a:r>
              <a:rPr lang="en-US" altLang="zh-CN" sz="1800" b="0">
                <a:solidFill>
                  <a:schemeClr val="tx1"/>
                </a:solidFill>
                <a:latin typeface="Verdana" pitchFamily="34" charset="0"/>
                <a:ea typeface="宋体" charset="-122"/>
              </a:rPr>
              <a:t> </a:t>
            </a:r>
          </a:p>
        </p:txBody>
      </p:sp>
      <p:pic>
        <p:nvPicPr>
          <p:cNvPr id="96266" name="Picture 10" descr="图片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876925"/>
            <a:ext cx="9144000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先学后教 循序渐进</a:t>
            </a:r>
          </a:p>
        </p:txBody>
      </p:sp>
      <p:pic>
        <p:nvPicPr>
          <p:cNvPr id="96268" name="领奖1337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领奖1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5661025"/>
            <a:ext cx="503238" cy="50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6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1" fill="hold"/>
                                        <p:tgtEl>
                                          <p:spTgt spid="9626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26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626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200941013153295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321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8547" name="Picture 3" descr="Travel_000032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95625" y="0"/>
            <a:ext cx="6048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8548" name="WordArt 4"/>
          <p:cNvSpPr>
            <a:spLocks noChangeArrowheads="1" noChangeShapeType="1" noTextEdit="1"/>
          </p:cNvSpPr>
          <p:nvPr/>
        </p:nvSpPr>
        <p:spPr bwMode="auto">
          <a:xfrm>
            <a:off x="3779838" y="260350"/>
            <a:ext cx="3455987" cy="25923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小试牛刀</a:t>
            </a:r>
          </a:p>
        </p:txBody>
      </p:sp>
      <p:pic>
        <p:nvPicPr>
          <p:cNvPr id="108551" name="领奖2342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领奖2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59788" y="59499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90" fill="hold"/>
                                        <p:tgtEl>
                                          <p:spTgt spid="1085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8551"/>
                </p:tgtEl>
              </p:cMediaNode>
            </p:audio>
          </p:childTnLst>
        </p:cTn>
      </p:par>
    </p:tnLst>
    <p:bldLst>
      <p:bldP spid="10854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endParaRPr lang="en-US" altLang="zh-CN"/>
          </a:p>
          <a:p>
            <a:pPr>
              <a:buFont typeface="Wingdings" pitchFamily="2" charset="2"/>
              <a:buNone/>
            </a:pPr>
            <a:endParaRPr lang="en-US" altLang="zh-CN" sz="3200" b="1">
              <a:latin typeface="Arial" charset="0"/>
            </a:endParaRPr>
          </a:p>
        </p:txBody>
      </p:sp>
      <p:pic>
        <p:nvPicPr>
          <p:cNvPr id="95237" name="Picture 5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6165850"/>
            <a:ext cx="8964613" cy="69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5239" name="WordArt 7" descr="纸袋"/>
          <p:cNvSpPr>
            <a:spLocks noChangeArrowheads="1" noChangeShapeType="1" noTextEdit="1"/>
          </p:cNvSpPr>
          <p:nvPr/>
        </p:nvSpPr>
        <p:spPr bwMode="auto">
          <a:xfrm>
            <a:off x="6372225" y="1052513"/>
            <a:ext cx="2087563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小试牛刀</a:t>
            </a:r>
          </a:p>
        </p:txBody>
      </p:sp>
      <p:sp>
        <p:nvSpPr>
          <p:cNvPr id="95240" name="Rectangle 8"/>
          <p:cNvSpPr>
            <a:spLocks noChangeArrowheads="1"/>
          </p:cNvSpPr>
          <p:nvPr/>
        </p:nvSpPr>
        <p:spPr bwMode="auto">
          <a:xfrm>
            <a:off x="539750" y="1773238"/>
            <a:ext cx="8137525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chemeClr val="tx1"/>
                </a:solidFill>
                <a:latin typeface="Verdana" pitchFamily="34" charset="0"/>
                <a:ea typeface="宋体" charset="-122"/>
              </a:rPr>
              <a:t>   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如果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a&gt;b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，用</a:t>
            </a:r>
            <a:r>
              <a:rPr kumimoji="1" lang="zh-CN" altLang="en-US" sz="3000" dirty="0">
                <a:latin typeface="宋体"/>
                <a:ea typeface="黑体" pitchFamily="2" charset="-122"/>
              </a:rPr>
              <a:t>“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&gt;</a:t>
            </a:r>
            <a:r>
              <a:rPr kumimoji="1" lang="en-US" altLang="zh-CN" sz="3000" dirty="0">
                <a:latin typeface="宋体"/>
                <a:ea typeface="黑体" pitchFamily="2" charset="-122"/>
              </a:rPr>
              <a:t>”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，</a:t>
            </a:r>
            <a:r>
              <a:rPr kumimoji="1" lang="zh-CN" altLang="en-US" sz="3000" dirty="0">
                <a:latin typeface="宋体"/>
                <a:ea typeface="黑体" pitchFamily="2" charset="-122"/>
              </a:rPr>
              <a:t>“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&lt;</a:t>
            </a:r>
            <a:r>
              <a:rPr kumimoji="1" lang="en-US" altLang="zh-CN" sz="3000" dirty="0">
                <a:latin typeface="宋体"/>
                <a:ea typeface="黑体" pitchFamily="2" charset="-122"/>
              </a:rPr>
              <a:t>”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填空</a:t>
            </a:r>
          </a:p>
          <a:p>
            <a:endParaRPr kumimoji="1" lang="zh-CN" altLang="en-US" sz="3000" dirty="0">
              <a:latin typeface="黑体" pitchFamily="2" charset="-122"/>
              <a:ea typeface="黑体" pitchFamily="2" charset="-122"/>
            </a:endParaRPr>
          </a:p>
          <a:p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（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1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）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a-3 _____ b-3 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（不等式性质 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___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）</a:t>
            </a:r>
          </a:p>
          <a:p>
            <a:endParaRPr kumimoji="1" lang="zh-CN" altLang="en-US" sz="3000" dirty="0">
              <a:latin typeface="黑体" pitchFamily="2" charset="-122"/>
              <a:ea typeface="黑体" pitchFamily="2" charset="-122"/>
            </a:endParaRPr>
          </a:p>
          <a:p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（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2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）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2+a _____ 2+b 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（不等式性质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____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）</a:t>
            </a:r>
          </a:p>
          <a:p>
            <a:endParaRPr kumimoji="1" lang="zh-CN" altLang="en-US" sz="3000" dirty="0">
              <a:latin typeface="黑体" pitchFamily="2" charset="-122"/>
              <a:ea typeface="黑体" pitchFamily="2" charset="-122"/>
            </a:endParaRPr>
          </a:p>
          <a:p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（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3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）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-3a _____ -3b 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（不等式性质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____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）</a:t>
            </a:r>
          </a:p>
          <a:p>
            <a:endParaRPr kumimoji="1" lang="zh-CN" altLang="en-US" sz="3000" dirty="0">
              <a:latin typeface="黑体" pitchFamily="2" charset="-122"/>
              <a:ea typeface="黑体" pitchFamily="2" charset="-122"/>
            </a:endParaRPr>
          </a:p>
          <a:p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（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4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）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6a_____6b     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（不等式性质</a:t>
            </a:r>
            <a:r>
              <a:rPr kumimoji="1" lang="en-US" altLang="zh-CN" sz="3000" dirty="0">
                <a:latin typeface="黑体" pitchFamily="2" charset="-122"/>
                <a:ea typeface="黑体" pitchFamily="2" charset="-122"/>
              </a:rPr>
              <a:t>____</a:t>
            </a:r>
            <a:r>
              <a:rPr kumimoji="1" lang="zh-CN" altLang="en-US" sz="3000" dirty="0">
                <a:latin typeface="黑体" pitchFamily="2" charset="-122"/>
                <a:ea typeface="黑体" pitchFamily="2" charset="-122"/>
              </a:rPr>
              <a:t>）</a:t>
            </a:r>
          </a:p>
        </p:txBody>
      </p:sp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/>
              <a:t>夯实基础 巩固提高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3141663"/>
            <a:ext cx="8001000" cy="1604962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kumimoji="1" lang="zh-CN" altLang="en-US" sz="3800" b="1">
                <a:solidFill>
                  <a:srgbClr val="663300"/>
                </a:solidFill>
                <a:latin typeface="宋体" charset="-122"/>
              </a:rPr>
              <a:t>加减都用性质</a:t>
            </a:r>
            <a:r>
              <a:rPr kumimoji="1" lang="en-US" altLang="zh-CN" sz="3800" b="1">
                <a:solidFill>
                  <a:srgbClr val="663300"/>
                </a:solidFill>
                <a:latin typeface="宋体" charset="-122"/>
              </a:rPr>
              <a:t>1</a:t>
            </a:r>
            <a:r>
              <a:rPr kumimoji="1" lang="zh-CN" altLang="en-US" sz="3800" b="1">
                <a:solidFill>
                  <a:srgbClr val="663300"/>
                </a:solidFill>
                <a:latin typeface="宋体" charset="-122"/>
              </a:rPr>
              <a:t>，不等号方向</a:t>
            </a:r>
            <a:r>
              <a:rPr lang="zh-CN" altLang="en-US" sz="4000" b="1">
                <a:solidFill>
                  <a:srgbClr val="009900"/>
                </a:solidFill>
                <a:latin typeface="Arial" charset="0"/>
              </a:rPr>
              <a:t>不改变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kumimoji="1" lang="zh-CN" altLang="en-US" sz="3800" b="1">
                <a:solidFill>
                  <a:srgbClr val="663300"/>
                </a:solidFill>
                <a:latin typeface="宋体" charset="-122"/>
              </a:rPr>
              <a:t>乘除正数性质</a:t>
            </a:r>
            <a:r>
              <a:rPr kumimoji="1" lang="en-US" altLang="zh-CN" sz="3800" b="1">
                <a:solidFill>
                  <a:srgbClr val="663300"/>
                </a:solidFill>
                <a:latin typeface="宋体" charset="-122"/>
              </a:rPr>
              <a:t>2</a:t>
            </a:r>
            <a:r>
              <a:rPr kumimoji="1" lang="zh-CN" altLang="en-US" sz="3800" b="1">
                <a:solidFill>
                  <a:srgbClr val="663300"/>
                </a:solidFill>
                <a:latin typeface="宋体" charset="-122"/>
              </a:rPr>
              <a:t>，不等号方向</a:t>
            </a:r>
            <a:r>
              <a:rPr lang="zh-CN" altLang="en-US" sz="4000" b="1">
                <a:solidFill>
                  <a:srgbClr val="009900"/>
                </a:solidFill>
                <a:latin typeface="Arial" charset="0"/>
              </a:rPr>
              <a:t>还不变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kumimoji="1" lang="zh-CN" altLang="en-US" sz="3800" b="1">
                <a:solidFill>
                  <a:srgbClr val="663300"/>
                </a:solidFill>
                <a:latin typeface="宋体" charset="-122"/>
              </a:rPr>
              <a:t>乘除负数性质</a:t>
            </a:r>
            <a:r>
              <a:rPr kumimoji="1" lang="en-US" altLang="zh-CN" sz="3800" b="1">
                <a:solidFill>
                  <a:srgbClr val="663300"/>
                </a:solidFill>
                <a:latin typeface="宋体" charset="-122"/>
              </a:rPr>
              <a:t>3</a:t>
            </a:r>
            <a:r>
              <a:rPr kumimoji="1" lang="zh-CN" altLang="en-US" sz="3800" b="1">
                <a:solidFill>
                  <a:srgbClr val="663300"/>
                </a:solidFill>
                <a:latin typeface="宋体" charset="-122"/>
              </a:rPr>
              <a:t>，不等号方向</a:t>
            </a:r>
            <a:r>
              <a:rPr lang="zh-CN" altLang="en-US" sz="4000" b="1">
                <a:solidFill>
                  <a:srgbClr val="009900"/>
                </a:solidFill>
                <a:latin typeface="Arial" charset="0"/>
              </a:rPr>
              <a:t>要改变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altLang="zh-CN" sz="4000" b="1">
              <a:latin typeface="Arial" charset="0"/>
            </a:endParaRPr>
          </a:p>
        </p:txBody>
      </p:sp>
      <p:pic>
        <p:nvPicPr>
          <p:cNvPr id="98309" name="Picture 5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661025"/>
            <a:ext cx="9144000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8311" name="WordArt 7" descr="纸袋"/>
          <p:cNvSpPr>
            <a:spLocks noChangeArrowheads="1" noChangeShapeType="1" noTextEdit="1"/>
          </p:cNvSpPr>
          <p:nvPr/>
        </p:nvSpPr>
        <p:spPr bwMode="auto">
          <a:xfrm>
            <a:off x="971550" y="1773238"/>
            <a:ext cx="2305050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口诀：</a:t>
            </a: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夯实基础 巩固提高</a:t>
            </a:r>
          </a:p>
        </p:txBody>
      </p:sp>
      <p:pic>
        <p:nvPicPr>
          <p:cNvPr id="98313" name="领奖13502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领奖1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45125"/>
            <a:ext cx="576262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83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1" fill="hold"/>
                                        <p:tgtEl>
                                          <p:spTgt spid="983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3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831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200941013153295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321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43" name="Picture 3" descr="Travel_000032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95625" y="0"/>
            <a:ext cx="6048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2644" name="WordArt 4"/>
          <p:cNvSpPr>
            <a:spLocks noChangeArrowheads="1" noChangeShapeType="1" noTextEdit="1"/>
          </p:cNvSpPr>
          <p:nvPr/>
        </p:nvSpPr>
        <p:spPr bwMode="auto">
          <a:xfrm>
            <a:off x="3779838" y="260350"/>
            <a:ext cx="3455987" cy="25923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乘胜追击</a:t>
            </a:r>
          </a:p>
        </p:txBody>
      </p:sp>
      <p:pic>
        <p:nvPicPr>
          <p:cNvPr id="112646" name="领奖2353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领奖2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6913" y="580548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90" fill="hold"/>
                                        <p:tgtEl>
                                          <p:spTgt spid="1126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646"/>
                </p:tgtEl>
              </p:cMediaNode>
            </p:audio>
          </p:childTnLst>
        </p:cTn>
      </p:par>
    </p:tnLst>
    <p:bldLst>
      <p:bldP spid="11264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00213"/>
            <a:ext cx="9144000" cy="1152525"/>
          </a:xfrm>
        </p:spPr>
        <p:txBody>
          <a:bodyPr/>
          <a:lstStyle/>
          <a:p>
            <a:pPr marL="571500" indent="-571500">
              <a:buFont typeface="Wingdings" pitchFamily="2" charset="2"/>
              <a:buNone/>
            </a:pPr>
            <a:r>
              <a:rPr kumimoji="1" lang="en-US" altLang="zh-CN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   </a:t>
            </a:r>
            <a:r>
              <a:rPr kumimoji="1" lang="zh-CN" altLang="en-US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把下列不等式化成 </a:t>
            </a:r>
            <a:r>
              <a:rPr kumimoji="1" lang="en-US" altLang="zh-CN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x&gt;a</a:t>
            </a:r>
            <a:r>
              <a:rPr kumimoji="1" lang="zh-CN" altLang="en-US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或</a:t>
            </a:r>
            <a:r>
              <a:rPr kumimoji="1" lang="en-US" altLang="zh-CN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x&lt;a</a:t>
            </a:r>
            <a:r>
              <a:rPr kumimoji="1" lang="zh-CN" altLang="en-US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的形式</a:t>
            </a:r>
            <a:r>
              <a:rPr kumimoji="1" lang="en-US" altLang="zh-CN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.</a:t>
            </a:r>
          </a:p>
          <a:p>
            <a:pPr marL="571500" indent="-571500">
              <a:buFont typeface="Wingdings" pitchFamily="2" charset="2"/>
              <a:buNone/>
            </a:pPr>
            <a:r>
              <a:rPr lang="en-US" altLang="zh-CN" sz="3200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   </a:t>
            </a:r>
            <a:r>
              <a:rPr kumimoji="1" lang="zh-CN" altLang="en-US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例</a:t>
            </a:r>
            <a:r>
              <a:rPr kumimoji="1" lang="en-US" altLang="zh-CN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kumimoji="1" lang="zh-CN" altLang="en-US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：</a:t>
            </a:r>
            <a:r>
              <a:rPr kumimoji="1" lang="en-US" altLang="zh-CN" b="1">
                <a:solidFill>
                  <a:srgbClr val="663300"/>
                </a:solidFill>
                <a:latin typeface="黑体" pitchFamily="2" charset="-122"/>
                <a:ea typeface="黑体" pitchFamily="2" charset="-122"/>
              </a:rPr>
              <a:t>-x+3&gt;5</a:t>
            </a:r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250825" y="2852738"/>
            <a:ext cx="4321175" cy="393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黑体" pitchFamily="2" charset="-122"/>
                <a:ea typeface="黑体" pitchFamily="2" charset="-122"/>
              </a:rPr>
              <a:t>解：根据不等式的性质</a:t>
            </a:r>
            <a:r>
              <a:rPr kumimoji="1" lang="en-US" altLang="zh-CN" sz="2800" dirty="0">
                <a:latin typeface="黑体" pitchFamily="2" charset="-122"/>
                <a:ea typeface="黑体" pitchFamily="2" charset="-122"/>
              </a:rPr>
              <a:t>1</a:t>
            </a:r>
            <a:r>
              <a:rPr kumimoji="1" lang="zh-CN" altLang="en-US" sz="2800" dirty="0">
                <a:latin typeface="黑体" pitchFamily="2" charset="-122"/>
                <a:ea typeface="黑体" pitchFamily="2" charset="-122"/>
              </a:rPr>
              <a:t>，两边同时加上</a:t>
            </a:r>
            <a:r>
              <a:rPr kumimoji="1" lang="en-US" altLang="zh-CN" sz="2800" dirty="0">
                <a:latin typeface="黑体" pitchFamily="2" charset="-122"/>
                <a:ea typeface="黑体" pitchFamily="2" charset="-122"/>
              </a:rPr>
              <a:t>-3</a:t>
            </a:r>
            <a:r>
              <a:rPr kumimoji="1" lang="zh-CN" altLang="en-US" sz="2800" dirty="0">
                <a:latin typeface="黑体" pitchFamily="2" charset="-122"/>
                <a:ea typeface="黑体" pitchFamily="2" charset="-122"/>
              </a:rPr>
              <a:t>得：</a:t>
            </a:r>
          </a:p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黑体" pitchFamily="2" charset="-122"/>
                <a:ea typeface="黑体" pitchFamily="2" charset="-122"/>
              </a:rPr>
              <a:t>        </a:t>
            </a:r>
            <a:r>
              <a:rPr kumimoji="1" lang="en-US" altLang="zh-CN" sz="2800" dirty="0">
                <a:latin typeface="黑体" pitchFamily="2" charset="-122"/>
                <a:ea typeface="黑体" pitchFamily="2" charset="-122"/>
              </a:rPr>
              <a:t>-x+3-3&gt;5-3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黑体" pitchFamily="2" charset="-122"/>
                <a:ea typeface="黑体" pitchFamily="2" charset="-122"/>
              </a:rPr>
              <a:t>            -x&gt;2</a:t>
            </a:r>
          </a:p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黑体" pitchFamily="2" charset="-122"/>
                <a:ea typeface="黑体" pitchFamily="2" charset="-122"/>
              </a:rPr>
              <a:t> </a:t>
            </a:r>
            <a:r>
              <a:rPr kumimoji="1" lang="zh-CN" altLang="en-US" sz="2800" dirty="0">
                <a:latin typeface="黑体" pitchFamily="2" charset="-122"/>
                <a:ea typeface="黑体" pitchFamily="2" charset="-122"/>
              </a:rPr>
              <a:t>根据不等式性质</a:t>
            </a:r>
            <a:r>
              <a:rPr kumimoji="1" lang="en-US" altLang="zh-CN" sz="2800" dirty="0">
                <a:latin typeface="黑体" pitchFamily="2" charset="-122"/>
                <a:ea typeface="黑体" pitchFamily="2" charset="-122"/>
              </a:rPr>
              <a:t>3</a:t>
            </a:r>
            <a:r>
              <a:rPr kumimoji="1" lang="zh-CN" altLang="en-US" sz="2800" dirty="0">
                <a:latin typeface="黑体" pitchFamily="2" charset="-122"/>
                <a:ea typeface="黑体" pitchFamily="2" charset="-122"/>
              </a:rPr>
              <a:t>，两边同时乘以</a:t>
            </a:r>
            <a:r>
              <a:rPr kumimoji="1" lang="en-US" altLang="zh-CN" sz="2800" dirty="0">
                <a:latin typeface="黑体" pitchFamily="2" charset="-122"/>
                <a:ea typeface="黑体" pitchFamily="2" charset="-122"/>
              </a:rPr>
              <a:t>-1</a:t>
            </a:r>
            <a:r>
              <a:rPr kumimoji="1" lang="zh-CN" altLang="en-US" sz="2800" dirty="0">
                <a:latin typeface="黑体" pitchFamily="2" charset="-122"/>
                <a:ea typeface="黑体" pitchFamily="2" charset="-122"/>
              </a:rPr>
              <a:t>得： </a:t>
            </a:r>
            <a:r>
              <a:rPr kumimoji="1" lang="en-US" altLang="zh-CN" sz="2800" dirty="0">
                <a:latin typeface="黑体" pitchFamily="2" charset="-122"/>
                <a:ea typeface="黑体" pitchFamily="2" charset="-122"/>
              </a:rPr>
              <a:t>x&lt;2</a:t>
            </a:r>
          </a:p>
          <a:p>
            <a:pPr>
              <a:spcBef>
                <a:spcPct val="50000"/>
              </a:spcBef>
            </a:pPr>
            <a:endParaRPr kumimoji="1" lang="en-US" altLang="zh-CN" sz="2800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99379" name="WordArt 51" descr="纸袋"/>
          <p:cNvSpPr>
            <a:spLocks noChangeArrowheads="1" noChangeShapeType="1" noTextEdit="1"/>
          </p:cNvSpPr>
          <p:nvPr/>
        </p:nvSpPr>
        <p:spPr bwMode="auto">
          <a:xfrm>
            <a:off x="6372225" y="1125538"/>
            <a:ext cx="2303463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乘胜追击：</a:t>
            </a:r>
          </a:p>
        </p:txBody>
      </p:sp>
      <p:pic>
        <p:nvPicPr>
          <p:cNvPr id="99380" name="Picture 52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949950"/>
            <a:ext cx="9144000" cy="9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9381" name="Rectangle 53"/>
          <p:cNvSpPr>
            <a:spLocks noChangeArrowheads="1"/>
          </p:cNvSpPr>
          <p:nvPr/>
        </p:nvSpPr>
        <p:spPr bwMode="auto">
          <a:xfrm>
            <a:off x="4643438" y="2898775"/>
            <a:ext cx="40100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000">
                <a:latin typeface="黑体" pitchFamily="2" charset="-122"/>
                <a:ea typeface="黑体" pitchFamily="2" charset="-122"/>
              </a:rPr>
              <a:t>将解集用数轴表示为：</a:t>
            </a:r>
          </a:p>
        </p:txBody>
      </p:sp>
      <p:pic>
        <p:nvPicPr>
          <p:cNvPr id="99382" name="Picture 54" descr="QQ截图未命名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778250" y="4005263"/>
            <a:ext cx="5365750" cy="112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9383" name="Text Box 55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夯实基础 巩固提高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93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9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9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93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93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9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3789363"/>
            <a:ext cx="8001000" cy="1244600"/>
          </a:xfrm>
        </p:spPr>
        <p:txBody>
          <a:bodyPr/>
          <a:lstStyle/>
          <a:p>
            <a:pPr marL="571500" indent="-571500">
              <a:buFont typeface="Wingdings" pitchFamily="2" charset="2"/>
              <a:buNone/>
            </a:pPr>
            <a:r>
              <a:rPr kumimoji="1" lang="zh-CN" altLang="en-US" sz="3800" b="1">
                <a:solidFill>
                  <a:srgbClr val="663300"/>
                </a:solidFill>
              </a:rPr>
              <a:t>练习</a:t>
            </a:r>
            <a:r>
              <a:rPr kumimoji="1" lang="en-US" altLang="zh-CN" sz="3800" b="1">
                <a:solidFill>
                  <a:srgbClr val="663300"/>
                </a:solidFill>
              </a:rPr>
              <a:t>1</a:t>
            </a:r>
            <a:r>
              <a:rPr kumimoji="1" lang="zh-CN" altLang="en-US" sz="3800" b="1">
                <a:solidFill>
                  <a:srgbClr val="663300"/>
                </a:solidFill>
              </a:rPr>
              <a:t>：</a:t>
            </a:r>
            <a:r>
              <a:rPr kumimoji="1" lang="en-US" altLang="zh-CN" sz="3800" b="1">
                <a:solidFill>
                  <a:srgbClr val="663300"/>
                </a:solidFill>
              </a:rPr>
              <a:t>6x&lt;5x-1     </a:t>
            </a:r>
          </a:p>
          <a:p>
            <a:pPr marL="571500" indent="-571500">
              <a:buFont typeface="Wingdings" pitchFamily="2" charset="2"/>
              <a:buNone/>
            </a:pPr>
            <a:r>
              <a:rPr kumimoji="1" lang="zh-CN" altLang="en-US" sz="3800" b="1">
                <a:solidFill>
                  <a:srgbClr val="663300"/>
                </a:solidFill>
              </a:rPr>
              <a:t>练习</a:t>
            </a:r>
            <a:r>
              <a:rPr kumimoji="1" lang="en-US" altLang="zh-CN" sz="3800" b="1">
                <a:solidFill>
                  <a:srgbClr val="663300"/>
                </a:solidFill>
              </a:rPr>
              <a:t>2</a:t>
            </a:r>
            <a:r>
              <a:rPr kumimoji="1" lang="zh-CN" altLang="en-US" sz="3800" b="1">
                <a:solidFill>
                  <a:srgbClr val="663300"/>
                </a:solidFill>
              </a:rPr>
              <a:t>： </a:t>
            </a:r>
            <a:r>
              <a:rPr kumimoji="1" lang="en-US" altLang="zh-CN" sz="3800" b="1">
                <a:solidFill>
                  <a:srgbClr val="663300"/>
                </a:solidFill>
                <a:latin typeface="Arial"/>
              </a:rPr>
              <a:t>–</a:t>
            </a:r>
            <a:r>
              <a:rPr kumimoji="1" lang="en-US" altLang="zh-CN" sz="3800" b="1">
                <a:solidFill>
                  <a:srgbClr val="663300"/>
                </a:solidFill>
              </a:rPr>
              <a:t>4x&gt;3</a:t>
            </a:r>
          </a:p>
          <a:p>
            <a:pPr marL="571500" indent="-571500"/>
            <a:endParaRPr lang="en-US" altLang="zh-CN" sz="4600"/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5650801" y="1556792"/>
            <a:ext cx="3490912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9900"/>
                </a:solidFill>
                <a:latin typeface="Arial" charset="0"/>
                <a:ea typeface="宋体" charset="-122"/>
              </a:rPr>
              <a:t>纸上觉来终觉浅，</a:t>
            </a:r>
          </a:p>
          <a:p>
            <a:r>
              <a:rPr lang="zh-CN" altLang="en-US" sz="3200" dirty="0">
                <a:solidFill>
                  <a:srgbClr val="009900"/>
                </a:solidFill>
                <a:latin typeface="Arial" charset="0"/>
                <a:ea typeface="宋体" charset="-122"/>
              </a:rPr>
              <a:t>绝知此事要躬行    </a:t>
            </a:r>
          </a:p>
          <a:p>
            <a:r>
              <a:rPr lang="zh-CN" altLang="en-US" sz="3200" dirty="0">
                <a:solidFill>
                  <a:srgbClr val="009900"/>
                </a:solidFill>
                <a:latin typeface="Arial" charset="0"/>
                <a:ea typeface="宋体" charset="-122"/>
              </a:rPr>
              <a:t> </a:t>
            </a:r>
            <a:r>
              <a:rPr lang="en-US" altLang="zh-CN" sz="3200" dirty="0">
                <a:solidFill>
                  <a:srgbClr val="009900"/>
                </a:solidFill>
                <a:latin typeface="Arial" charset="0"/>
                <a:ea typeface="宋体" charset="-122"/>
              </a:rPr>
              <a:t>Have  a  try</a:t>
            </a:r>
            <a:r>
              <a:rPr lang="zh-CN" altLang="en-US" sz="3200" dirty="0">
                <a:solidFill>
                  <a:srgbClr val="009900"/>
                </a:solidFill>
                <a:latin typeface="Arial" charset="0"/>
                <a:ea typeface="宋体" charset="-122"/>
              </a:rPr>
              <a:t>！</a:t>
            </a:r>
          </a:p>
        </p:txBody>
      </p:sp>
      <p:pic>
        <p:nvPicPr>
          <p:cNvPr id="100358" name="Picture 6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734050"/>
            <a:ext cx="91440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0360" name="Rectangle 8"/>
          <p:cNvSpPr>
            <a:spLocks noChangeArrowheads="1"/>
          </p:cNvSpPr>
          <p:nvPr/>
        </p:nvSpPr>
        <p:spPr bwMode="auto">
          <a:xfrm>
            <a:off x="611188" y="1849438"/>
            <a:ext cx="5157787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000" dirty="0">
                <a:latin typeface="Verdana" pitchFamily="34" charset="0"/>
                <a:ea typeface="宋体" charset="-122"/>
              </a:rPr>
              <a:t>把下列不等式化成 </a:t>
            </a:r>
          </a:p>
          <a:p>
            <a:r>
              <a:rPr kumimoji="1" lang="en-US" altLang="zh-CN" sz="3000" dirty="0">
                <a:latin typeface="Verdana" pitchFamily="34" charset="0"/>
                <a:ea typeface="宋体" charset="-122"/>
              </a:rPr>
              <a:t>x&gt;a</a:t>
            </a:r>
            <a:r>
              <a:rPr kumimoji="1" lang="zh-CN" altLang="en-US" sz="3000" dirty="0">
                <a:latin typeface="Verdana" pitchFamily="34" charset="0"/>
                <a:ea typeface="宋体" charset="-122"/>
              </a:rPr>
              <a:t>或</a:t>
            </a:r>
            <a:r>
              <a:rPr kumimoji="1" lang="en-US" altLang="zh-CN" sz="3000" dirty="0">
                <a:latin typeface="Verdana" pitchFamily="34" charset="0"/>
                <a:ea typeface="宋体" charset="-122"/>
              </a:rPr>
              <a:t>x&lt;a</a:t>
            </a:r>
            <a:r>
              <a:rPr kumimoji="1" lang="zh-CN" altLang="en-US" sz="3000" dirty="0">
                <a:latin typeface="Verdana" pitchFamily="34" charset="0"/>
                <a:ea typeface="宋体" charset="-122"/>
              </a:rPr>
              <a:t>的形式</a:t>
            </a:r>
            <a:r>
              <a:rPr kumimoji="1" lang="en-US" altLang="zh-CN" sz="3000" dirty="0">
                <a:latin typeface="Verdana" pitchFamily="34" charset="0"/>
                <a:ea typeface="宋体" charset="-122"/>
              </a:rPr>
              <a:t>.</a:t>
            </a:r>
          </a:p>
          <a:p>
            <a:r>
              <a:rPr kumimoji="1" lang="zh-CN" altLang="en-US" sz="3000" dirty="0">
                <a:latin typeface="Verdana" pitchFamily="34" charset="0"/>
                <a:ea typeface="宋体" charset="-122"/>
              </a:rPr>
              <a:t>并将解集在数轴上表示出来。</a:t>
            </a:r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夯实基础 巩固提高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628775"/>
            <a:ext cx="8001000" cy="612775"/>
          </a:xfrm>
        </p:spPr>
        <p:txBody>
          <a:bodyPr/>
          <a:lstStyle/>
          <a:p>
            <a:r>
              <a:rPr kumimoji="1" lang="zh-CN" altLang="en-US" sz="3400" b="1" dirty="0">
                <a:solidFill>
                  <a:srgbClr val="663300"/>
                </a:solidFill>
              </a:rPr>
              <a:t>判断正误，并说明理由：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349500"/>
            <a:ext cx="8001000" cy="4267200"/>
          </a:xfrm>
        </p:spPr>
        <p:txBody>
          <a:bodyPr/>
          <a:lstStyle/>
          <a:p>
            <a:r>
              <a:rPr kumimoji="1" lang="en-US" altLang="zh-CN" b="1" dirty="0" err="1">
                <a:solidFill>
                  <a:srgbClr val="663300"/>
                </a:solidFill>
              </a:rPr>
              <a:t>a+m</a:t>
            </a:r>
            <a:r>
              <a:rPr kumimoji="1" lang="en-US" altLang="zh-CN" b="1" dirty="0">
                <a:solidFill>
                  <a:srgbClr val="663300"/>
                </a:solidFill>
              </a:rPr>
              <a:t>&gt;</a:t>
            </a:r>
            <a:r>
              <a:rPr kumimoji="1" lang="en-US" altLang="zh-CN" b="1" dirty="0" err="1">
                <a:solidFill>
                  <a:srgbClr val="663300"/>
                </a:solidFill>
              </a:rPr>
              <a:t>b+m</a:t>
            </a:r>
            <a:r>
              <a:rPr kumimoji="1" lang="zh-CN" altLang="en-US" b="1" dirty="0">
                <a:solidFill>
                  <a:srgbClr val="663300"/>
                </a:solidFill>
              </a:rPr>
              <a:t>，则</a:t>
            </a:r>
            <a:r>
              <a:rPr kumimoji="1" lang="en-US" altLang="zh-CN" b="1" dirty="0">
                <a:solidFill>
                  <a:srgbClr val="663300"/>
                </a:solidFill>
              </a:rPr>
              <a:t>a&gt;b</a:t>
            </a:r>
            <a:r>
              <a:rPr kumimoji="1" lang="zh-CN" altLang="en-US" b="1" dirty="0">
                <a:solidFill>
                  <a:srgbClr val="663300"/>
                </a:solidFill>
              </a:rPr>
              <a:t>。  （ ）</a:t>
            </a:r>
          </a:p>
          <a:p>
            <a:r>
              <a:rPr kumimoji="1" lang="zh-CN" altLang="en-US" b="1" dirty="0">
                <a:solidFill>
                  <a:srgbClr val="663300"/>
                </a:solidFill>
              </a:rPr>
              <a:t>若</a:t>
            </a:r>
            <a:r>
              <a:rPr kumimoji="1" lang="en-US" altLang="zh-CN" b="1" dirty="0">
                <a:solidFill>
                  <a:srgbClr val="663300"/>
                </a:solidFill>
              </a:rPr>
              <a:t>-6a&lt;-6 b,</a:t>
            </a:r>
            <a:r>
              <a:rPr kumimoji="1" lang="zh-CN" altLang="en-US" b="1" dirty="0">
                <a:solidFill>
                  <a:srgbClr val="663300"/>
                </a:solidFill>
              </a:rPr>
              <a:t>则</a:t>
            </a:r>
            <a:r>
              <a:rPr kumimoji="1" lang="en-US" altLang="zh-CN" b="1" dirty="0">
                <a:solidFill>
                  <a:srgbClr val="663300"/>
                </a:solidFill>
              </a:rPr>
              <a:t>a&lt;b</a:t>
            </a:r>
            <a:r>
              <a:rPr kumimoji="1" lang="zh-CN" altLang="en-US" b="1" dirty="0">
                <a:solidFill>
                  <a:srgbClr val="663300"/>
                </a:solidFill>
              </a:rPr>
              <a:t>。    （ ）</a:t>
            </a:r>
          </a:p>
          <a:p>
            <a:r>
              <a:rPr kumimoji="1" lang="en-US" altLang="zh-CN" b="1" dirty="0">
                <a:solidFill>
                  <a:srgbClr val="663300"/>
                </a:solidFill>
              </a:rPr>
              <a:t>2a+1&gt;2b+1</a:t>
            </a:r>
            <a:r>
              <a:rPr kumimoji="1" lang="zh-CN" altLang="en-US" b="1" dirty="0">
                <a:solidFill>
                  <a:srgbClr val="663300"/>
                </a:solidFill>
              </a:rPr>
              <a:t>，则</a:t>
            </a:r>
            <a:r>
              <a:rPr kumimoji="1" lang="en-US" altLang="zh-CN" b="1" dirty="0">
                <a:solidFill>
                  <a:srgbClr val="663300"/>
                </a:solidFill>
              </a:rPr>
              <a:t>a&gt;b</a:t>
            </a:r>
            <a:r>
              <a:rPr kumimoji="1" lang="zh-CN" altLang="en-US" b="1" dirty="0">
                <a:solidFill>
                  <a:srgbClr val="663300"/>
                </a:solidFill>
              </a:rPr>
              <a:t>。（ ）</a:t>
            </a:r>
          </a:p>
          <a:p>
            <a:r>
              <a:rPr kumimoji="1" lang="zh-CN" altLang="en-US" b="1" dirty="0">
                <a:solidFill>
                  <a:srgbClr val="663300"/>
                </a:solidFill>
              </a:rPr>
              <a:t>由</a:t>
            </a:r>
            <a:r>
              <a:rPr kumimoji="1" lang="en-US" altLang="zh-CN" b="1" dirty="0">
                <a:solidFill>
                  <a:srgbClr val="663300"/>
                </a:solidFill>
              </a:rPr>
              <a:t>5&gt;4</a:t>
            </a:r>
            <a:r>
              <a:rPr kumimoji="1" lang="zh-CN" altLang="en-US" b="1" dirty="0">
                <a:solidFill>
                  <a:srgbClr val="663300"/>
                </a:solidFill>
              </a:rPr>
              <a:t>，可得到</a:t>
            </a:r>
            <a:r>
              <a:rPr kumimoji="1" lang="en-US" altLang="zh-CN" b="1" dirty="0">
                <a:solidFill>
                  <a:srgbClr val="663300"/>
                </a:solidFill>
              </a:rPr>
              <a:t>5a&gt;4a</a:t>
            </a:r>
            <a:r>
              <a:rPr kumimoji="1" lang="zh-CN" altLang="en-US" b="1" dirty="0">
                <a:solidFill>
                  <a:srgbClr val="663300"/>
                </a:solidFill>
              </a:rPr>
              <a:t>。 </a:t>
            </a:r>
            <a:r>
              <a:rPr kumimoji="1" lang="en-US" altLang="zh-CN" b="1" dirty="0">
                <a:solidFill>
                  <a:srgbClr val="663300"/>
                </a:solidFill>
              </a:rPr>
              <a:t>(  )</a:t>
            </a:r>
          </a:p>
          <a:p>
            <a:r>
              <a:rPr kumimoji="1" lang="en-US" altLang="zh-CN" b="1" dirty="0">
                <a:solidFill>
                  <a:srgbClr val="663300"/>
                </a:solidFill>
              </a:rPr>
              <a:t>a&gt;b,</a:t>
            </a:r>
            <a:r>
              <a:rPr kumimoji="1" lang="zh-CN" altLang="en-US" b="1" dirty="0">
                <a:solidFill>
                  <a:srgbClr val="663300"/>
                </a:solidFill>
              </a:rPr>
              <a:t>可得到</a:t>
            </a:r>
            <a:r>
              <a:rPr kumimoji="1" lang="en-US" altLang="zh-CN" b="1" dirty="0">
                <a:solidFill>
                  <a:srgbClr val="663300"/>
                </a:solidFill>
              </a:rPr>
              <a:t>a</a:t>
            </a:r>
            <a:r>
              <a:rPr lang="en-US" altLang="zh-CN" b="1" dirty="0">
                <a:solidFill>
                  <a:srgbClr val="663300"/>
                </a:solidFill>
              </a:rPr>
              <a:t>m</a:t>
            </a:r>
            <a:r>
              <a:rPr lang="en-US" altLang="zh-CN" b="1" baseline="30000" dirty="0">
                <a:solidFill>
                  <a:srgbClr val="663300"/>
                </a:solidFill>
              </a:rPr>
              <a:t>2</a:t>
            </a:r>
            <a:r>
              <a:rPr kumimoji="1" lang="en-US" altLang="zh-CN" b="1" dirty="0">
                <a:solidFill>
                  <a:srgbClr val="663300"/>
                </a:solidFill>
              </a:rPr>
              <a:t>&gt;b</a:t>
            </a:r>
            <a:r>
              <a:rPr lang="en-US" altLang="zh-CN" b="1" dirty="0">
                <a:solidFill>
                  <a:srgbClr val="663300"/>
                </a:solidFill>
              </a:rPr>
              <a:t>m</a:t>
            </a:r>
            <a:r>
              <a:rPr lang="en-US" altLang="zh-CN" b="1" baseline="30000" dirty="0">
                <a:solidFill>
                  <a:srgbClr val="663300"/>
                </a:solidFill>
              </a:rPr>
              <a:t>2</a:t>
            </a:r>
            <a:r>
              <a:rPr kumimoji="1" lang="en-US" altLang="zh-CN" b="1" dirty="0">
                <a:solidFill>
                  <a:srgbClr val="663300"/>
                </a:solidFill>
              </a:rPr>
              <a:t>    (  )</a:t>
            </a:r>
          </a:p>
          <a:p>
            <a:r>
              <a:rPr kumimoji="1" lang="zh-CN" altLang="en-US" b="1" dirty="0">
                <a:solidFill>
                  <a:srgbClr val="663300"/>
                </a:solidFill>
              </a:rPr>
              <a:t>由</a:t>
            </a:r>
            <a:r>
              <a:rPr kumimoji="1" lang="en-US" altLang="zh-CN" b="1" dirty="0">
                <a:solidFill>
                  <a:srgbClr val="663300"/>
                </a:solidFill>
              </a:rPr>
              <a:t>2x&gt;5x</a:t>
            </a:r>
            <a:r>
              <a:rPr kumimoji="1" lang="zh-CN" altLang="en-US" b="1" dirty="0">
                <a:solidFill>
                  <a:srgbClr val="663300"/>
                </a:solidFill>
              </a:rPr>
              <a:t>，可得到</a:t>
            </a:r>
            <a:r>
              <a:rPr kumimoji="1" lang="en-US" altLang="zh-CN" b="1" dirty="0">
                <a:solidFill>
                  <a:srgbClr val="663300"/>
                </a:solidFill>
              </a:rPr>
              <a:t>2&gt;5</a:t>
            </a:r>
            <a:r>
              <a:rPr kumimoji="1" lang="zh-CN" altLang="en-US" b="1" dirty="0">
                <a:solidFill>
                  <a:srgbClr val="663300"/>
                </a:solidFill>
              </a:rPr>
              <a:t>。（  ）</a:t>
            </a:r>
          </a:p>
          <a:p>
            <a:endParaRPr kumimoji="1" lang="en-US" altLang="zh-CN" b="1" dirty="0">
              <a:solidFill>
                <a:srgbClr val="663300"/>
              </a:solidFill>
            </a:endParaRPr>
          </a:p>
        </p:txBody>
      </p:sp>
      <p:sp>
        <p:nvSpPr>
          <p:cNvPr id="101381" name="WordArt 5" descr="纸袋"/>
          <p:cNvSpPr>
            <a:spLocks noChangeArrowheads="1" noChangeShapeType="1" noTextEdit="1"/>
          </p:cNvSpPr>
          <p:nvPr/>
        </p:nvSpPr>
        <p:spPr bwMode="auto">
          <a:xfrm>
            <a:off x="6372225" y="1125538"/>
            <a:ext cx="2160588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脱口而出</a:t>
            </a:r>
          </a:p>
        </p:txBody>
      </p:sp>
      <p:pic>
        <p:nvPicPr>
          <p:cNvPr id="101382" name="Picture 6" descr="图片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734050"/>
            <a:ext cx="91440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1383" name="Text Box 7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夯实基础 巩固提高</a:t>
            </a:r>
          </a:p>
        </p:txBody>
      </p:sp>
      <p:sp>
        <p:nvSpPr>
          <p:cNvPr id="101385" name="Text Box 9"/>
          <p:cNvSpPr txBox="1">
            <a:spLocks noChangeArrowheads="1"/>
          </p:cNvSpPr>
          <p:nvPr/>
        </p:nvSpPr>
        <p:spPr bwMode="auto">
          <a:xfrm>
            <a:off x="5940425" y="29972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  <a:ea typeface="宋体" charset="-122"/>
              </a:rPr>
              <a:t>×</a:t>
            </a:r>
          </a:p>
        </p:txBody>
      </p:sp>
      <p:sp>
        <p:nvSpPr>
          <p:cNvPr id="101386" name="Text Box 10"/>
          <p:cNvSpPr txBox="1">
            <a:spLocks noChangeArrowheads="1"/>
          </p:cNvSpPr>
          <p:nvPr/>
        </p:nvSpPr>
        <p:spPr bwMode="auto">
          <a:xfrm>
            <a:off x="5940425" y="4581525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  <a:ea typeface="宋体" charset="-122"/>
              </a:rPr>
              <a:t>×</a:t>
            </a:r>
          </a:p>
        </p:txBody>
      </p:sp>
      <p:sp>
        <p:nvSpPr>
          <p:cNvPr id="101387" name="Text Box 11"/>
          <p:cNvSpPr txBox="1">
            <a:spLocks noChangeArrowheads="1"/>
          </p:cNvSpPr>
          <p:nvPr/>
        </p:nvSpPr>
        <p:spPr bwMode="auto">
          <a:xfrm>
            <a:off x="5795963" y="40767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  <a:ea typeface="宋体" charset="-122"/>
              </a:rPr>
              <a:t>×</a:t>
            </a:r>
          </a:p>
        </p:txBody>
      </p:sp>
      <p:sp>
        <p:nvSpPr>
          <p:cNvPr id="101388" name="Text Box 12"/>
          <p:cNvSpPr txBox="1">
            <a:spLocks noChangeArrowheads="1"/>
          </p:cNvSpPr>
          <p:nvPr/>
        </p:nvSpPr>
        <p:spPr bwMode="auto">
          <a:xfrm>
            <a:off x="5940425" y="5084763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  <a:ea typeface="宋体" charset="-122"/>
              </a:rPr>
              <a:t>×</a:t>
            </a:r>
          </a:p>
        </p:txBody>
      </p:sp>
      <p:sp>
        <p:nvSpPr>
          <p:cNvPr id="101389" name="Text Box 13"/>
          <p:cNvSpPr txBox="1">
            <a:spLocks noChangeArrowheads="1"/>
          </p:cNvSpPr>
          <p:nvPr/>
        </p:nvSpPr>
        <p:spPr bwMode="auto">
          <a:xfrm>
            <a:off x="5940425" y="2349500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  <a:ea typeface="宋体" charset="-122"/>
              </a:rPr>
              <a:t>√</a:t>
            </a:r>
          </a:p>
        </p:txBody>
      </p:sp>
      <p:sp>
        <p:nvSpPr>
          <p:cNvPr id="101390" name="Text Box 14"/>
          <p:cNvSpPr txBox="1">
            <a:spLocks noChangeArrowheads="1"/>
          </p:cNvSpPr>
          <p:nvPr/>
        </p:nvSpPr>
        <p:spPr bwMode="auto">
          <a:xfrm>
            <a:off x="5940425" y="3500438"/>
            <a:ext cx="457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>
                <a:solidFill>
                  <a:srgbClr val="FF0066"/>
                </a:solidFill>
                <a:latin typeface="Times New Roman" charset="0"/>
                <a:ea typeface="宋体" charset="-122"/>
              </a:rPr>
              <a:t>√</a:t>
            </a:r>
          </a:p>
        </p:txBody>
      </p:sp>
      <p:pic>
        <p:nvPicPr>
          <p:cNvPr id="101391" name="领奖13611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领奖1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288" y="5734050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1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13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441" fill="hold"/>
                                        <p:tgtEl>
                                          <p:spTgt spid="1013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391"/>
                  </p:tgtEl>
                </p:cond>
              </p:nextCondLst>
            </p:seq>
            <p:audio>
              <p:cMediaNode>
                <p:cTn id="3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1391"/>
                </p:tgtEl>
              </p:cMediaNode>
            </p:audio>
          </p:childTnLst>
        </p:cTn>
      </p:par>
    </p:tnLst>
    <p:bldLst>
      <p:bldP spid="101385" grpId="0"/>
      <p:bldP spid="101386" grpId="0"/>
      <p:bldP spid="101387" grpId="0"/>
      <p:bldP spid="101388" grpId="0"/>
      <p:bldP spid="101389" grpId="0"/>
      <p:bldP spid="10139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200941013153295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321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3667" name="Picture 3" descr="Travel_000032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95625" y="0"/>
            <a:ext cx="60483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3668" name="WordArt 4"/>
          <p:cNvSpPr>
            <a:spLocks noChangeArrowheads="1" noChangeShapeType="1" noTextEdit="1"/>
          </p:cNvSpPr>
          <p:nvPr/>
        </p:nvSpPr>
        <p:spPr bwMode="auto">
          <a:xfrm>
            <a:off x="3779838" y="260350"/>
            <a:ext cx="3455987" cy="25923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宋体"/>
                <a:ea typeface="宋体"/>
              </a:rPr>
              <a:t>勇攀高峰</a:t>
            </a:r>
          </a:p>
        </p:txBody>
      </p:sp>
      <p:pic>
        <p:nvPicPr>
          <p:cNvPr id="113671" name="领奖23658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领奖2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6610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490" fill="hold"/>
                                        <p:tgtEl>
                                          <p:spTgt spid="1136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3671"/>
                </p:tgtEl>
              </p:cMediaNode>
            </p:audio>
          </p:childTnLst>
        </p:cTn>
      </p:par>
    </p:tnLst>
    <p:bldLst>
      <p:bldP spid="11366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WordArt 2" descr="纸袋"/>
          <p:cNvSpPr>
            <a:spLocks noChangeArrowheads="1" noChangeShapeType="1" noTextEdit="1"/>
          </p:cNvSpPr>
          <p:nvPr/>
        </p:nvSpPr>
        <p:spPr bwMode="auto">
          <a:xfrm>
            <a:off x="6084888" y="981075"/>
            <a:ext cx="2590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believe yourself</a:t>
            </a:r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！</a:t>
            </a:r>
          </a:p>
        </p:txBody>
      </p:sp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611188" y="1992313"/>
            <a:ext cx="8208962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kumimoji="1" lang="zh-CN" altLang="en-US" sz="2600" dirty="0">
                <a:latin typeface="黑体" pitchFamily="2" charset="-122"/>
                <a:ea typeface="黑体" pitchFamily="2" charset="-122"/>
              </a:rPr>
              <a:t>设</a:t>
            </a:r>
            <a:r>
              <a:rPr kumimoji="1" lang="en-US" altLang="zh-CN" sz="2600" dirty="0">
                <a:latin typeface="黑体" pitchFamily="2" charset="-122"/>
                <a:ea typeface="黑体" pitchFamily="2" charset="-122"/>
              </a:rPr>
              <a:t>A</a:t>
            </a:r>
            <a:r>
              <a:rPr kumimoji="1" lang="zh-CN" altLang="en-US" sz="2600" dirty="0">
                <a:latin typeface="黑体" pitchFamily="2" charset="-122"/>
                <a:ea typeface="黑体" pitchFamily="2" charset="-122"/>
              </a:rPr>
              <a:t>、</a:t>
            </a:r>
            <a:r>
              <a:rPr kumimoji="1" lang="en-US" altLang="zh-CN" sz="2600" dirty="0">
                <a:latin typeface="黑体" pitchFamily="2" charset="-122"/>
                <a:ea typeface="黑体" pitchFamily="2" charset="-122"/>
              </a:rPr>
              <a:t>B</a:t>
            </a:r>
            <a:r>
              <a:rPr kumimoji="1" lang="zh-CN" altLang="en-US" sz="2600" dirty="0">
                <a:latin typeface="黑体" pitchFamily="2" charset="-122"/>
                <a:ea typeface="黑体" pitchFamily="2" charset="-122"/>
              </a:rPr>
              <a:t>、</a:t>
            </a:r>
            <a:r>
              <a:rPr kumimoji="1" lang="en-US" altLang="zh-CN" sz="2600" dirty="0">
                <a:latin typeface="黑体" pitchFamily="2" charset="-122"/>
                <a:ea typeface="黑体" pitchFamily="2" charset="-122"/>
              </a:rPr>
              <a:t>C</a:t>
            </a:r>
            <a:r>
              <a:rPr kumimoji="1" lang="zh-CN" altLang="en-US" sz="2600" dirty="0">
                <a:latin typeface="黑体" pitchFamily="2" charset="-122"/>
                <a:ea typeface="黑体" pitchFamily="2" charset="-122"/>
              </a:rPr>
              <a:t>表示三种不同的物体，现用天平称了两次，情况如图所示，那么</a:t>
            </a:r>
            <a:r>
              <a:rPr kumimoji="1" lang="zh-CN" altLang="en-US" sz="2600" dirty="0">
                <a:latin typeface="Arial"/>
                <a:ea typeface="黑体" pitchFamily="2" charset="-122"/>
              </a:rPr>
              <a:t>“</a:t>
            </a:r>
            <a:r>
              <a:rPr kumimoji="1" lang="en-US" altLang="zh-CN" sz="2600" dirty="0">
                <a:latin typeface="黑体" pitchFamily="2" charset="-122"/>
                <a:ea typeface="黑体" pitchFamily="2" charset="-122"/>
              </a:rPr>
              <a:t>A</a:t>
            </a:r>
            <a:r>
              <a:rPr kumimoji="1" lang="en-US" altLang="zh-CN" sz="2600" dirty="0">
                <a:latin typeface="Arial"/>
                <a:ea typeface="黑体" pitchFamily="2" charset="-122"/>
              </a:rPr>
              <a:t>”</a:t>
            </a:r>
            <a:r>
              <a:rPr kumimoji="1" lang="zh-CN" altLang="en-US" sz="2600" dirty="0">
                <a:latin typeface="黑体" pitchFamily="2" charset="-122"/>
                <a:ea typeface="黑体" pitchFamily="2" charset="-122"/>
              </a:rPr>
              <a:t>、</a:t>
            </a:r>
            <a:r>
              <a:rPr kumimoji="1" lang="zh-CN" altLang="en-US" sz="2600" dirty="0">
                <a:latin typeface="Arial"/>
                <a:ea typeface="黑体" pitchFamily="2" charset="-122"/>
              </a:rPr>
              <a:t>“</a:t>
            </a:r>
            <a:r>
              <a:rPr kumimoji="1" lang="en-US" altLang="zh-CN" sz="2600" dirty="0">
                <a:latin typeface="黑体" pitchFamily="2" charset="-122"/>
                <a:ea typeface="黑体" pitchFamily="2" charset="-122"/>
              </a:rPr>
              <a:t>B</a:t>
            </a:r>
            <a:r>
              <a:rPr kumimoji="1" lang="en-US" altLang="zh-CN" sz="2600" dirty="0">
                <a:latin typeface="Arial"/>
                <a:ea typeface="黑体" pitchFamily="2" charset="-122"/>
              </a:rPr>
              <a:t>”</a:t>
            </a:r>
            <a:r>
              <a:rPr kumimoji="1" lang="zh-CN" altLang="en-US" sz="2600" dirty="0">
                <a:latin typeface="黑体" pitchFamily="2" charset="-122"/>
                <a:ea typeface="黑体" pitchFamily="2" charset="-122"/>
              </a:rPr>
              <a:t>、</a:t>
            </a:r>
            <a:r>
              <a:rPr kumimoji="1" lang="zh-CN" altLang="en-US" sz="2600" dirty="0">
                <a:latin typeface="Arial"/>
                <a:ea typeface="黑体" pitchFamily="2" charset="-122"/>
              </a:rPr>
              <a:t>“</a:t>
            </a:r>
            <a:r>
              <a:rPr kumimoji="1" lang="en-US" altLang="zh-CN" sz="2600" dirty="0">
                <a:latin typeface="黑体" pitchFamily="2" charset="-122"/>
                <a:ea typeface="黑体" pitchFamily="2" charset="-122"/>
              </a:rPr>
              <a:t>C</a:t>
            </a:r>
            <a:r>
              <a:rPr kumimoji="1" lang="en-US" altLang="zh-CN" sz="2600" dirty="0">
                <a:latin typeface="Arial"/>
                <a:ea typeface="黑体" pitchFamily="2" charset="-122"/>
              </a:rPr>
              <a:t>”</a:t>
            </a:r>
            <a:r>
              <a:rPr kumimoji="1" lang="zh-CN" altLang="en-US" sz="2600" dirty="0">
                <a:latin typeface="黑体" pitchFamily="2" charset="-122"/>
                <a:ea typeface="黑体" pitchFamily="2" charset="-122"/>
              </a:rPr>
              <a:t>这三个物体的质量按从大到小的顺序排列应为（    ）</a:t>
            </a:r>
          </a:p>
          <a:p>
            <a:r>
              <a:rPr kumimoji="1" lang="zh-CN" altLang="en-US" sz="2600" dirty="0">
                <a:latin typeface="Verdana" pitchFamily="34" charset="0"/>
                <a:ea typeface="宋体" charset="-122"/>
              </a:rPr>
              <a:t>                               </a:t>
            </a:r>
            <a:r>
              <a:rPr kumimoji="1" lang="en-US" altLang="zh-CN" sz="2600" dirty="0">
                <a:latin typeface="Verdana" pitchFamily="34" charset="0"/>
                <a:ea typeface="宋体" charset="-122"/>
              </a:rPr>
              <a:t>A</a:t>
            </a:r>
            <a:r>
              <a:rPr kumimoji="1" lang="zh-CN" altLang="en-US" sz="2600" dirty="0">
                <a:latin typeface="Verdana" pitchFamily="34" charset="0"/>
                <a:ea typeface="宋体" charset="-122"/>
              </a:rPr>
              <a:t>．</a:t>
            </a:r>
            <a:r>
              <a:rPr kumimoji="1" lang="en-US" altLang="zh-CN" sz="2600" dirty="0">
                <a:latin typeface="Verdana" pitchFamily="34" charset="0"/>
                <a:ea typeface="宋体" charset="-122"/>
              </a:rPr>
              <a:t>ABC      B</a:t>
            </a:r>
            <a:r>
              <a:rPr kumimoji="1" lang="zh-CN" altLang="en-US" sz="2600" dirty="0">
                <a:latin typeface="Verdana" pitchFamily="34" charset="0"/>
                <a:ea typeface="宋体" charset="-122"/>
              </a:rPr>
              <a:t>．</a:t>
            </a:r>
            <a:r>
              <a:rPr kumimoji="1" lang="en-US" altLang="zh-CN" sz="2600" dirty="0">
                <a:latin typeface="Verdana" pitchFamily="34" charset="0"/>
                <a:ea typeface="宋体" charset="-122"/>
              </a:rPr>
              <a:t>CBA      </a:t>
            </a:r>
          </a:p>
          <a:p>
            <a:r>
              <a:rPr kumimoji="1" lang="en-US" altLang="zh-CN" sz="2600" dirty="0">
                <a:latin typeface="Verdana" pitchFamily="34" charset="0"/>
                <a:ea typeface="宋体" charset="-122"/>
              </a:rPr>
              <a:t>                               C</a:t>
            </a:r>
            <a:r>
              <a:rPr kumimoji="1" lang="zh-CN" altLang="en-US" sz="2600" dirty="0">
                <a:latin typeface="Verdana" pitchFamily="34" charset="0"/>
                <a:ea typeface="宋体" charset="-122"/>
              </a:rPr>
              <a:t>．</a:t>
            </a:r>
            <a:r>
              <a:rPr kumimoji="1" lang="en-US" altLang="zh-CN" sz="2600" dirty="0">
                <a:latin typeface="Verdana" pitchFamily="34" charset="0"/>
                <a:ea typeface="宋体" charset="-122"/>
              </a:rPr>
              <a:t>BAC       D</a:t>
            </a:r>
            <a:r>
              <a:rPr kumimoji="1" lang="zh-CN" altLang="en-US" sz="2600" dirty="0">
                <a:latin typeface="Verdana" pitchFamily="34" charset="0"/>
                <a:ea typeface="宋体" charset="-122"/>
              </a:rPr>
              <a:t>．</a:t>
            </a:r>
            <a:r>
              <a:rPr kumimoji="1" lang="en-US" altLang="zh-CN" sz="2600" dirty="0">
                <a:latin typeface="Verdana" pitchFamily="34" charset="0"/>
                <a:ea typeface="宋体" charset="-122"/>
              </a:rPr>
              <a:t>BCA</a:t>
            </a:r>
          </a:p>
        </p:txBody>
      </p:sp>
      <p:pic>
        <p:nvPicPr>
          <p:cNvPr id="120836" name="Picture 4" descr="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0825" y="3716338"/>
            <a:ext cx="3851275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7" name="Picture 5" descr="图片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89588"/>
            <a:ext cx="9144000" cy="12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0838" name="Text Box 6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夯实基础 巩固提高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4" name="Line 4"/>
          <p:cNvSpPr>
            <a:spLocks noChangeShapeType="1"/>
          </p:cNvSpPr>
          <p:nvPr/>
        </p:nvSpPr>
        <p:spPr bwMode="auto">
          <a:xfrm>
            <a:off x="1331913" y="2133600"/>
            <a:ext cx="4030662" cy="15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05" name="Line 5"/>
          <p:cNvSpPr>
            <a:spLocks noChangeShapeType="1"/>
          </p:cNvSpPr>
          <p:nvPr/>
        </p:nvSpPr>
        <p:spPr bwMode="auto">
          <a:xfrm>
            <a:off x="1838325" y="2058988"/>
            <a:ext cx="158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06" name="Line 6"/>
          <p:cNvSpPr>
            <a:spLocks noChangeShapeType="1"/>
          </p:cNvSpPr>
          <p:nvPr/>
        </p:nvSpPr>
        <p:spPr bwMode="auto">
          <a:xfrm>
            <a:off x="3206750" y="2058988"/>
            <a:ext cx="158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07" name="Text Box 7"/>
          <p:cNvSpPr txBox="1">
            <a:spLocks noChangeArrowheads="1"/>
          </p:cNvSpPr>
          <p:nvPr/>
        </p:nvSpPr>
        <p:spPr bwMode="auto">
          <a:xfrm>
            <a:off x="3062288" y="2058988"/>
            <a:ext cx="6477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chemeClr val="tx1"/>
                </a:solidFill>
                <a:latin typeface="Arial" charset="0"/>
                <a:ea typeface="宋体" charset="-122"/>
              </a:rPr>
              <a:t>0</a:t>
            </a:r>
          </a:p>
        </p:txBody>
      </p:sp>
      <p:sp>
        <p:nvSpPr>
          <p:cNvPr id="102408" name="Text Box 8"/>
          <p:cNvSpPr txBox="1">
            <a:spLocks noChangeArrowheads="1"/>
          </p:cNvSpPr>
          <p:nvPr/>
        </p:nvSpPr>
        <p:spPr bwMode="auto">
          <a:xfrm>
            <a:off x="1693863" y="2058988"/>
            <a:ext cx="574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chemeClr val="tx1"/>
                </a:solidFill>
                <a:latin typeface="Arial" charset="0"/>
                <a:ea typeface="宋体" charset="-122"/>
              </a:rPr>
              <a:t>b</a:t>
            </a:r>
          </a:p>
        </p:txBody>
      </p:sp>
      <p:sp>
        <p:nvSpPr>
          <p:cNvPr id="102409" name="Line 9"/>
          <p:cNvSpPr>
            <a:spLocks noChangeShapeType="1"/>
          </p:cNvSpPr>
          <p:nvPr/>
        </p:nvSpPr>
        <p:spPr bwMode="auto">
          <a:xfrm>
            <a:off x="2486025" y="2058988"/>
            <a:ext cx="158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0" name="Line 10"/>
          <p:cNvSpPr>
            <a:spLocks noChangeShapeType="1"/>
          </p:cNvSpPr>
          <p:nvPr/>
        </p:nvSpPr>
        <p:spPr bwMode="auto">
          <a:xfrm flipV="1">
            <a:off x="3854450" y="2058988"/>
            <a:ext cx="1588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411" name="Text Box 11"/>
          <p:cNvSpPr txBox="1">
            <a:spLocks noChangeArrowheads="1"/>
          </p:cNvSpPr>
          <p:nvPr/>
        </p:nvSpPr>
        <p:spPr bwMode="auto">
          <a:xfrm>
            <a:off x="2339975" y="2060575"/>
            <a:ext cx="792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chemeClr val="tx1"/>
                </a:solidFill>
                <a:latin typeface="Arial" charset="0"/>
                <a:ea typeface="宋体" charset="-122"/>
              </a:rPr>
              <a:t>c</a:t>
            </a:r>
          </a:p>
        </p:txBody>
      </p:sp>
      <p:sp>
        <p:nvSpPr>
          <p:cNvPr id="102412" name="Text Box 12"/>
          <p:cNvSpPr txBox="1">
            <a:spLocks noChangeArrowheads="1"/>
          </p:cNvSpPr>
          <p:nvPr/>
        </p:nvSpPr>
        <p:spPr bwMode="auto">
          <a:xfrm>
            <a:off x="3708400" y="2060575"/>
            <a:ext cx="7191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0">
                <a:solidFill>
                  <a:schemeClr val="tx1"/>
                </a:solidFill>
                <a:latin typeface="Arial" charset="0"/>
                <a:ea typeface="宋体" charset="-122"/>
              </a:rPr>
              <a:t>a</a:t>
            </a:r>
          </a:p>
        </p:txBody>
      </p:sp>
      <p:sp>
        <p:nvSpPr>
          <p:cNvPr id="102413" name="Rectangle 13"/>
          <p:cNvSpPr>
            <a:spLocks noChangeArrowheads="1"/>
          </p:cNvSpPr>
          <p:nvPr/>
        </p:nvSpPr>
        <p:spPr bwMode="auto">
          <a:xfrm>
            <a:off x="1331913" y="3068638"/>
            <a:ext cx="45561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000">
                <a:latin typeface="Verdana" pitchFamily="34" charset="0"/>
                <a:ea typeface="宋体" charset="-122"/>
              </a:rPr>
              <a:t>练习</a:t>
            </a:r>
            <a:r>
              <a:rPr kumimoji="1" lang="en-US" altLang="zh-CN" sz="3000">
                <a:latin typeface="Verdana" pitchFamily="34" charset="0"/>
                <a:ea typeface="宋体" charset="-122"/>
              </a:rPr>
              <a:t>1</a:t>
            </a:r>
            <a:r>
              <a:rPr kumimoji="1" lang="zh-CN" altLang="en-US" sz="3000">
                <a:latin typeface="Verdana" pitchFamily="34" charset="0"/>
                <a:ea typeface="宋体" charset="-122"/>
              </a:rPr>
              <a:t>：用</a:t>
            </a:r>
            <a:r>
              <a:rPr kumimoji="1" lang="zh-CN" altLang="en-US" sz="3000">
                <a:latin typeface="Arial"/>
                <a:ea typeface="宋体" charset="-122"/>
              </a:rPr>
              <a:t>“</a:t>
            </a:r>
            <a:r>
              <a:rPr kumimoji="1" lang="en-US" altLang="zh-CN" sz="3000">
                <a:latin typeface="Verdana" pitchFamily="34" charset="0"/>
                <a:ea typeface="宋体" charset="-122"/>
              </a:rPr>
              <a:t>&gt;</a:t>
            </a:r>
            <a:r>
              <a:rPr kumimoji="1" lang="en-US" altLang="zh-CN" sz="3000">
                <a:latin typeface="Arial"/>
                <a:ea typeface="宋体" charset="-122"/>
              </a:rPr>
              <a:t>”</a:t>
            </a:r>
            <a:r>
              <a:rPr kumimoji="1" lang="zh-CN" altLang="en-US" sz="3000">
                <a:latin typeface="Verdana" pitchFamily="34" charset="0"/>
                <a:ea typeface="宋体" charset="-122"/>
              </a:rPr>
              <a:t>，</a:t>
            </a:r>
            <a:r>
              <a:rPr kumimoji="1" lang="zh-CN" altLang="en-US" sz="3000">
                <a:latin typeface="Arial"/>
                <a:ea typeface="宋体" charset="-122"/>
              </a:rPr>
              <a:t>“</a:t>
            </a:r>
            <a:r>
              <a:rPr kumimoji="1" lang="en-US" altLang="zh-CN" sz="3000">
                <a:latin typeface="Verdana" pitchFamily="34" charset="0"/>
                <a:ea typeface="宋体" charset="-122"/>
              </a:rPr>
              <a:t>&lt;</a:t>
            </a:r>
            <a:r>
              <a:rPr kumimoji="1" lang="en-US" altLang="zh-CN" sz="3000">
                <a:latin typeface="Arial"/>
                <a:ea typeface="宋体" charset="-122"/>
              </a:rPr>
              <a:t>”</a:t>
            </a:r>
            <a:r>
              <a:rPr kumimoji="1" lang="zh-CN" altLang="en-US" sz="3000">
                <a:latin typeface="Verdana" pitchFamily="34" charset="0"/>
                <a:ea typeface="宋体" charset="-122"/>
              </a:rPr>
              <a:t>填空</a:t>
            </a:r>
          </a:p>
        </p:txBody>
      </p:sp>
      <p:sp>
        <p:nvSpPr>
          <p:cNvPr id="102414" name="Rectangle 14"/>
          <p:cNvSpPr>
            <a:spLocks noChangeArrowheads="1"/>
          </p:cNvSpPr>
          <p:nvPr/>
        </p:nvSpPr>
        <p:spPr bwMode="auto">
          <a:xfrm>
            <a:off x="1331913" y="4076700"/>
            <a:ext cx="6840537" cy="164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400">
                <a:latin typeface="Verdana" pitchFamily="34" charset="0"/>
                <a:ea typeface="宋体" charset="-122"/>
              </a:rPr>
              <a:t>a+b___a+c       ac___bc </a:t>
            </a:r>
          </a:p>
          <a:p>
            <a:endParaRPr kumimoji="1" lang="en-US" altLang="zh-CN" sz="3400">
              <a:latin typeface="Verdana" pitchFamily="34" charset="0"/>
              <a:ea typeface="宋体" charset="-122"/>
            </a:endParaRPr>
          </a:p>
          <a:p>
            <a:r>
              <a:rPr kumimoji="1" lang="en-US" altLang="zh-CN" sz="3400">
                <a:latin typeface="Verdana" pitchFamily="34" charset="0"/>
                <a:ea typeface="宋体" charset="-122"/>
              </a:rPr>
              <a:t>ab__ac </a:t>
            </a:r>
          </a:p>
        </p:txBody>
      </p:sp>
      <p:pic>
        <p:nvPicPr>
          <p:cNvPr id="102416" name="Picture 16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07038"/>
            <a:ext cx="9144000" cy="135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2418" name="WordArt 18" descr="纸袋"/>
          <p:cNvSpPr>
            <a:spLocks noChangeArrowheads="1" noChangeShapeType="1" noTextEdit="1"/>
          </p:cNvSpPr>
          <p:nvPr/>
        </p:nvSpPr>
        <p:spPr bwMode="auto">
          <a:xfrm>
            <a:off x="5435600" y="1052513"/>
            <a:ext cx="3313113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勇攀高峰</a:t>
            </a:r>
          </a:p>
        </p:txBody>
      </p:sp>
      <p:sp>
        <p:nvSpPr>
          <p:cNvPr id="102419" name="Text Box 19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夯实基础 巩固提高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0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9" grpId="0" animBg="1"/>
      <p:bldP spid="102410" grpId="0" animBg="1"/>
      <p:bldP spid="102411" grpId="0"/>
      <p:bldP spid="102412" grpId="0"/>
      <p:bldP spid="102413" grpId="0"/>
      <p:bldP spid="10241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5143500" y="404813"/>
            <a:ext cx="8001000" cy="1216025"/>
          </a:xfrm>
        </p:spPr>
        <p:txBody>
          <a:bodyPr/>
          <a:lstStyle/>
          <a:p>
            <a:r>
              <a:rPr lang="zh-CN" altLang="en-US" dirty="0">
                <a:solidFill>
                  <a:srgbClr val="009900"/>
                </a:solidFill>
                <a:ea typeface="黑体" pitchFamily="2" charset="-122"/>
              </a:rPr>
              <a:t>凯旋归来话收获</a:t>
            </a:r>
          </a:p>
        </p:txBody>
      </p:sp>
      <p:pic>
        <p:nvPicPr>
          <p:cNvPr id="105477" name="Picture 5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89588"/>
            <a:ext cx="9144000" cy="12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5479" name="Rectangle 7"/>
          <p:cNvSpPr>
            <a:spLocks noChangeArrowheads="1"/>
          </p:cNvSpPr>
          <p:nvPr/>
        </p:nvSpPr>
        <p:spPr bwMode="auto">
          <a:xfrm>
            <a:off x="611188" y="1989138"/>
            <a:ext cx="7902575" cy="387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9900"/>
                </a:solidFill>
              </a:rPr>
              <a:t>性质</a:t>
            </a:r>
            <a:r>
              <a:rPr lang="en-US" altLang="zh-CN" sz="2800" dirty="0">
                <a:solidFill>
                  <a:srgbClr val="009900"/>
                </a:solidFill>
              </a:rPr>
              <a:t>1</a:t>
            </a:r>
            <a:r>
              <a:rPr lang="zh-CN" altLang="en-US" sz="2800" dirty="0">
                <a:solidFill>
                  <a:srgbClr val="009900"/>
                </a:solidFill>
              </a:rPr>
              <a:t>：</a:t>
            </a:r>
            <a:r>
              <a:rPr lang="zh-CN" altLang="en-US" sz="2800" dirty="0">
                <a:solidFill>
                  <a:schemeClr val="tx1"/>
                </a:solidFill>
              </a:rPr>
              <a:t> </a:t>
            </a:r>
            <a:r>
              <a:rPr lang="zh-CN" altLang="en-US" sz="2800" dirty="0"/>
              <a:t>不等式两边加上（或减去）</a:t>
            </a:r>
            <a:r>
              <a:rPr lang="zh-CN" altLang="en-US" sz="2800" dirty="0">
                <a:solidFill>
                  <a:srgbClr val="009900"/>
                </a:solidFill>
              </a:rPr>
              <a:t>同</a:t>
            </a:r>
            <a:r>
              <a:rPr lang="zh-CN" altLang="en-US" sz="2800" dirty="0"/>
              <a:t>一个数</a:t>
            </a:r>
          </a:p>
          <a:p>
            <a:r>
              <a:rPr lang="zh-CN" altLang="en-US" sz="2800" dirty="0"/>
              <a:t>      （或式子），不等号的</a:t>
            </a:r>
            <a:r>
              <a:rPr lang="zh-CN" altLang="en-US" sz="2800" dirty="0">
                <a:solidFill>
                  <a:srgbClr val="009900"/>
                </a:solidFill>
              </a:rPr>
              <a:t>方向不变</a:t>
            </a:r>
            <a:r>
              <a:rPr lang="zh-CN" altLang="en-US" sz="2800" dirty="0"/>
              <a:t>；</a:t>
            </a:r>
          </a:p>
          <a:p>
            <a:endParaRPr lang="zh-CN" altLang="en-US" sz="2800" dirty="0"/>
          </a:p>
          <a:p>
            <a:r>
              <a:rPr lang="zh-CN" altLang="en-US" sz="2800" dirty="0">
                <a:solidFill>
                  <a:srgbClr val="009900"/>
                </a:solidFill>
              </a:rPr>
              <a:t>性质</a:t>
            </a:r>
            <a:r>
              <a:rPr lang="en-US" altLang="zh-CN" sz="2800" dirty="0">
                <a:solidFill>
                  <a:srgbClr val="009900"/>
                </a:solidFill>
              </a:rPr>
              <a:t>2</a:t>
            </a:r>
            <a:r>
              <a:rPr lang="zh-CN" altLang="en-US" sz="2800" dirty="0">
                <a:solidFill>
                  <a:srgbClr val="009900"/>
                </a:solidFill>
              </a:rPr>
              <a:t>：</a:t>
            </a:r>
            <a:r>
              <a:rPr lang="zh-CN" altLang="en-US" sz="2800" dirty="0"/>
              <a:t>不等式两边乘以（或除以）</a:t>
            </a:r>
            <a:r>
              <a:rPr lang="zh-CN" altLang="en-US" sz="2800" dirty="0">
                <a:solidFill>
                  <a:srgbClr val="009900"/>
                </a:solidFill>
              </a:rPr>
              <a:t>同一个正数</a:t>
            </a:r>
            <a:r>
              <a:rPr lang="zh-CN" altLang="en-US" sz="2800" dirty="0"/>
              <a:t>，</a:t>
            </a:r>
          </a:p>
          <a:p>
            <a:r>
              <a:rPr lang="zh-CN" altLang="en-US" dirty="0"/>
              <a:t>     </a:t>
            </a:r>
            <a:r>
              <a:rPr lang="zh-CN" altLang="en-US" sz="2800" dirty="0"/>
              <a:t>不等号的</a:t>
            </a:r>
            <a:r>
              <a:rPr lang="zh-CN" altLang="en-US" sz="2800" dirty="0">
                <a:solidFill>
                  <a:srgbClr val="009900"/>
                </a:solidFill>
              </a:rPr>
              <a:t>方向不变</a:t>
            </a:r>
            <a:r>
              <a:rPr lang="zh-CN" altLang="en-US" sz="2800" dirty="0"/>
              <a:t>；</a:t>
            </a:r>
          </a:p>
          <a:p>
            <a:endParaRPr lang="zh-CN" altLang="en-US" sz="2800" dirty="0"/>
          </a:p>
          <a:p>
            <a:r>
              <a:rPr lang="zh-CN" altLang="en-US" sz="2800" dirty="0">
                <a:solidFill>
                  <a:srgbClr val="009900"/>
                </a:solidFill>
              </a:rPr>
              <a:t>性质</a:t>
            </a:r>
            <a:r>
              <a:rPr lang="en-US" altLang="zh-CN" sz="2800" dirty="0">
                <a:solidFill>
                  <a:srgbClr val="009900"/>
                </a:solidFill>
              </a:rPr>
              <a:t>3</a:t>
            </a:r>
            <a:r>
              <a:rPr lang="zh-CN" altLang="en-US" sz="2800" dirty="0">
                <a:solidFill>
                  <a:srgbClr val="009900"/>
                </a:solidFill>
              </a:rPr>
              <a:t>：</a:t>
            </a:r>
            <a:r>
              <a:rPr lang="zh-CN" altLang="en-US" sz="2800" dirty="0"/>
              <a:t>不等式两边乘以（或除以）</a:t>
            </a:r>
            <a:r>
              <a:rPr lang="zh-CN" altLang="en-US" sz="2800" dirty="0">
                <a:solidFill>
                  <a:srgbClr val="009900"/>
                </a:solidFill>
              </a:rPr>
              <a:t>同一个负数，</a:t>
            </a:r>
          </a:p>
          <a:p>
            <a:r>
              <a:rPr lang="zh-CN" altLang="en-US" dirty="0"/>
              <a:t>     </a:t>
            </a:r>
            <a:r>
              <a:rPr lang="zh-CN" altLang="en-US" sz="2800" dirty="0"/>
              <a:t>不等号的</a:t>
            </a:r>
            <a:r>
              <a:rPr lang="zh-CN" altLang="en-US" sz="2800" dirty="0">
                <a:solidFill>
                  <a:srgbClr val="009900"/>
                </a:solidFill>
              </a:rPr>
              <a:t>方向改变</a:t>
            </a:r>
          </a:p>
        </p:txBody>
      </p:sp>
      <p:sp>
        <p:nvSpPr>
          <p:cNvPr id="105480" name="Text Box 8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dirty="0"/>
              <a:t>盘点收获 承上启下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5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0" name="Picture 4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89588"/>
            <a:ext cx="9144000" cy="12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1621" name="Rectangle 5"/>
          <p:cNvSpPr>
            <a:spLocks noGrp="1" noChangeArrowheads="1"/>
          </p:cNvSpPr>
          <p:nvPr>
            <p:ph type="title"/>
          </p:nvPr>
        </p:nvSpPr>
        <p:spPr>
          <a:xfrm>
            <a:off x="5143500" y="404813"/>
            <a:ext cx="8001000" cy="1216025"/>
          </a:xfrm>
          <a:noFill/>
          <a:ln/>
        </p:spPr>
        <p:txBody>
          <a:bodyPr/>
          <a:lstStyle/>
          <a:p>
            <a:r>
              <a:rPr lang="zh-CN" altLang="en-US">
                <a:solidFill>
                  <a:srgbClr val="009900"/>
                </a:solidFill>
                <a:ea typeface="黑体" pitchFamily="2" charset="-122"/>
              </a:rPr>
              <a:t>凯旋归来话收获</a:t>
            </a:r>
          </a:p>
        </p:txBody>
      </p:sp>
      <p:sp>
        <p:nvSpPr>
          <p:cNvPr id="111622" name="Text Box 6"/>
          <p:cNvSpPr txBox="1">
            <a:spLocks noChangeArrowheads="1"/>
          </p:cNvSpPr>
          <p:nvPr/>
        </p:nvSpPr>
        <p:spPr bwMode="auto">
          <a:xfrm>
            <a:off x="1692275" y="1916113"/>
            <a:ext cx="52832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/>
              <a:t>三种思想：</a:t>
            </a:r>
          </a:p>
          <a:p>
            <a:endParaRPr lang="zh-CN" altLang="en-US" dirty="0"/>
          </a:p>
          <a:p>
            <a:r>
              <a:rPr lang="zh-CN" altLang="en-US" dirty="0"/>
              <a:t>    类比的思想；</a:t>
            </a:r>
          </a:p>
          <a:p>
            <a:r>
              <a:rPr lang="zh-CN" altLang="en-US" dirty="0"/>
              <a:t>    数形结合的思想；</a:t>
            </a:r>
          </a:p>
          <a:p>
            <a:r>
              <a:rPr lang="zh-CN" altLang="en-US" dirty="0"/>
              <a:t>    分类讨论的思想</a:t>
            </a:r>
          </a:p>
          <a:p>
            <a:endParaRPr lang="en-US" altLang="zh-CN" dirty="0"/>
          </a:p>
        </p:txBody>
      </p:sp>
      <p:sp>
        <p:nvSpPr>
          <p:cNvPr id="111623" name="Text Box 7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盘点收获 承上启下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40518" y="2564904"/>
            <a:ext cx="8713787" cy="76619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kumimoji="1" lang="zh-CN" altLang="en-US" b="1" dirty="0">
                <a:solidFill>
                  <a:srgbClr val="663300"/>
                </a:solidFill>
              </a:rPr>
              <a:t>若</a:t>
            </a:r>
            <a:r>
              <a:rPr kumimoji="1" lang="en-US" altLang="zh-CN" b="1" dirty="0">
                <a:solidFill>
                  <a:srgbClr val="663300"/>
                </a:solidFill>
              </a:rPr>
              <a:t>x ≠2</a:t>
            </a:r>
            <a:r>
              <a:rPr kumimoji="1" lang="zh-CN" altLang="en-US" b="1" dirty="0">
                <a:solidFill>
                  <a:srgbClr val="663300"/>
                </a:solidFill>
              </a:rPr>
              <a:t>，（</a:t>
            </a:r>
            <a:r>
              <a:rPr kumimoji="1" lang="en-US" altLang="zh-CN" b="1" dirty="0">
                <a:solidFill>
                  <a:srgbClr val="663300"/>
                </a:solidFill>
              </a:rPr>
              <a:t>x-2)a&gt;</a:t>
            </a:r>
            <a:r>
              <a:rPr kumimoji="1" lang="zh-CN" altLang="en-US" b="1" dirty="0">
                <a:solidFill>
                  <a:srgbClr val="663300"/>
                </a:solidFill>
              </a:rPr>
              <a:t>（</a:t>
            </a:r>
            <a:r>
              <a:rPr kumimoji="1" lang="en-US" altLang="zh-CN" b="1" dirty="0">
                <a:solidFill>
                  <a:srgbClr val="663300"/>
                </a:solidFill>
              </a:rPr>
              <a:t>x-2)b</a:t>
            </a:r>
            <a:r>
              <a:rPr kumimoji="1" lang="zh-CN" altLang="en-US" b="1" dirty="0">
                <a:solidFill>
                  <a:srgbClr val="663300"/>
                </a:solidFill>
              </a:rPr>
              <a:t>，比较</a:t>
            </a:r>
            <a:r>
              <a:rPr kumimoji="1" lang="en-US" altLang="zh-CN" b="1" dirty="0">
                <a:solidFill>
                  <a:srgbClr val="663300"/>
                </a:solidFill>
              </a:rPr>
              <a:t>a</a:t>
            </a:r>
            <a:r>
              <a:rPr kumimoji="1" lang="zh-CN" altLang="en-US" b="1" dirty="0">
                <a:solidFill>
                  <a:srgbClr val="663300"/>
                </a:solidFill>
              </a:rPr>
              <a:t>和</a:t>
            </a:r>
            <a:r>
              <a:rPr kumimoji="1" lang="en-US" altLang="zh-CN" b="1" dirty="0">
                <a:solidFill>
                  <a:srgbClr val="663300"/>
                </a:solidFill>
              </a:rPr>
              <a:t>b</a:t>
            </a:r>
            <a:r>
              <a:rPr kumimoji="1" lang="zh-CN" altLang="en-US" b="1" dirty="0">
                <a:solidFill>
                  <a:srgbClr val="663300"/>
                </a:solidFill>
              </a:rPr>
              <a:t>大小</a:t>
            </a:r>
            <a:r>
              <a:rPr kumimoji="1" lang="zh-CN" altLang="en-US" b="1" dirty="0" smtClean="0">
                <a:solidFill>
                  <a:srgbClr val="663300"/>
                </a:solidFill>
              </a:rPr>
              <a:t>。 </a:t>
            </a:r>
            <a:endParaRPr kumimoji="1" lang="zh-CN" altLang="en-US" b="1" dirty="0">
              <a:solidFill>
                <a:srgbClr val="663300"/>
              </a:solidFill>
            </a:endParaRPr>
          </a:p>
        </p:txBody>
      </p:sp>
      <p:pic>
        <p:nvPicPr>
          <p:cNvPr id="122883" name="Picture 3" descr="图片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0825" y="5445125"/>
            <a:ext cx="8893175" cy="141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1979613" y="188913"/>
            <a:ext cx="4968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/>
              <a:t>拓展训练</a:t>
            </a:r>
          </a:p>
        </p:txBody>
      </p:sp>
      <p:sp>
        <p:nvSpPr>
          <p:cNvPr id="122885" name="WordArt 5" descr="纸袋"/>
          <p:cNvSpPr>
            <a:spLocks noChangeArrowheads="1" noChangeShapeType="1" noTextEdit="1"/>
          </p:cNvSpPr>
          <p:nvPr/>
        </p:nvSpPr>
        <p:spPr bwMode="auto">
          <a:xfrm>
            <a:off x="6300788" y="1052513"/>
            <a:ext cx="20875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挑战自我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7" name="Picture 5" descr="图片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0" y="5589588"/>
            <a:ext cx="9144000" cy="12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0599" name="WordArt 7" descr="纸袋"/>
          <p:cNvSpPr>
            <a:spLocks noChangeArrowheads="1" noChangeShapeType="1" noTextEdit="1"/>
          </p:cNvSpPr>
          <p:nvPr/>
        </p:nvSpPr>
        <p:spPr bwMode="auto">
          <a:xfrm>
            <a:off x="539750" y="2636838"/>
            <a:ext cx="8064500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/>
                <a:ea typeface="宋体"/>
              </a:rPr>
              <a:t>祝老师和同学们快乐生活，快乐学习</a:t>
            </a:r>
          </a:p>
        </p:txBody>
      </p:sp>
      <p:pic>
        <p:nvPicPr>
          <p:cNvPr id="110600" name="[groove coverage]she－Groove Coverage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7900" y="57340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1400" fill="hold"/>
                                        <p:tgtEl>
                                          <p:spTgt spid="1106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060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第一PPT模板网-WWW.1PPT.COM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4000" b="1" i="0" u="none" strike="noStrike" cap="none" normalizeH="0" baseline="0" smtClean="0">
            <a:ln>
              <a:noFill/>
            </a:ln>
            <a:solidFill>
              <a:srgbClr val="663300"/>
            </a:solidFill>
            <a:effectLst/>
            <a:latin typeface="楷体_GB2312" pitchFamily="49" charset="-122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4000" b="1" i="0" u="none" strike="noStrike" cap="none" normalizeH="0" baseline="0" smtClean="0">
            <a:ln>
              <a:noFill/>
            </a:ln>
            <a:solidFill>
              <a:srgbClr val="663300"/>
            </a:solidFill>
            <a:effectLst/>
            <a:latin typeface="楷体_GB2312" pitchFamily="49" charset="-122"/>
            <a:ea typeface="楷体_GB2312" pitchFamily="49" charset="-122"/>
          </a:defRPr>
        </a:defPPr>
      </a:lstStyle>
    </a:lnDef>
  </a:objectDefaults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707</TotalTime>
  <Words>1032</Words>
  <Application>Microsoft Office PowerPoint</Application>
  <PresentationFormat>全屏显示(4:3)</PresentationFormat>
  <Paragraphs>184</Paragraphs>
  <Slides>34</Slides>
  <Notes>0</Notes>
  <HiddenSlides>0</HiddenSlides>
  <MMClips>10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35" baseType="lpstr">
      <vt:lpstr>第一PPT模板网-WWW.1PPT.COM</vt:lpstr>
      <vt:lpstr>幻灯片 1</vt:lpstr>
      <vt:lpstr>幻灯片 2</vt:lpstr>
      <vt:lpstr>幻灯片 3</vt:lpstr>
      <vt:lpstr>有两对父子，却只有三个人，为什么？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 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判断正误，并说明理由：</vt:lpstr>
      <vt:lpstr>幻灯片 28</vt:lpstr>
      <vt:lpstr>幻灯片 29</vt:lpstr>
      <vt:lpstr>幻灯片 30</vt:lpstr>
      <vt:lpstr>凯旋归来话收获</vt:lpstr>
      <vt:lpstr>凯旋归来话收获</vt:lpstr>
      <vt:lpstr>幻灯片 33</vt:lpstr>
      <vt:lpstr>幻灯片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第一PPT模板网-WWW.1PPT.COM_x000d_
</dc:description>
  <cp:lastModifiedBy>Microsoft</cp:lastModifiedBy>
  <cp:revision>62</cp:revision>
  <dcterms:created xsi:type="dcterms:W3CDTF">2008-05-11T14:59:37Z</dcterms:created>
  <dcterms:modified xsi:type="dcterms:W3CDTF">2018-01-23T08:19:22Z</dcterms:modified>
  <cp:category>第一PPT模板网-WWW.1PPT.COM</cp:category>
</cp:coreProperties>
</file>