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61" r:id="rId5"/>
    <p:sldId id="262" r:id="rId6"/>
    <p:sldId id="257" r:id="rId7"/>
    <p:sldId id="258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8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C81FD52-6758-484E-A88C-9A6F7E00C0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29592A99-6998-41DF-A729-40B739B33B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AC95BE7-FDF8-44FC-A87E-4D5BE4E531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624CC-937F-4408-A384-A5B8068CC9FC}" type="datetimeFigureOut">
              <a:rPr lang="zh-CN" altLang="en-US" smtClean="0"/>
              <a:t>2017/12/11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11D22CD-82F9-4AD4-BE8A-1D8875C154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179D2CA-C559-438E-9815-641FE49DD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7972B-A2D8-4B0F-98CF-ADB797F680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6881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7F8B95B-B9C2-4892-BE28-571184B60E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9BB82E1-F0A3-46AE-9DB9-D57854BA6F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CA0A71B-3BA8-4C80-A863-98062BE48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624CC-937F-4408-A384-A5B8068CC9FC}" type="datetimeFigureOut">
              <a:rPr lang="zh-CN" altLang="en-US" smtClean="0"/>
              <a:t>2017/12/11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4E83224-BE1A-4A94-A0B2-484DA426E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1B837DE-F3DA-460A-9015-BA0A0F9AB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7972B-A2D8-4B0F-98CF-ADB797F680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8136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DC907FC-5330-46F5-BB73-B850FEB07F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1017856-1F36-4949-B8DE-F96695411A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E29BC2C-FFB9-498E-BF8A-06A606F93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624CC-937F-4408-A384-A5B8068CC9FC}" type="datetimeFigureOut">
              <a:rPr lang="zh-CN" altLang="en-US" smtClean="0"/>
              <a:t>2017/12/11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98A7E7F-A316-4C1E-AAD0-AF0CE3CFE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ADBADC2-2047-4821-AFEC-9228148CE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7972B-A2D8-4B0F-98CF-ADB797F680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8031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65497DB-B7DD-433E-95A6-8F8804A16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67BE4D2-9C38-4031-93D9-4A698E8A8A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36B318A-BE12-4233-86D1-D33121A347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357BC58-2080-420B-94A3-C5EC80623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624CC-937F-4408-A384-A5B8068CC9FC}" type="datetimeFigureOut">
              <a:rPr lang="zh-CN" altLang="en-US" smtClean="0"/>
              <a:t>2017/12/11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D1787A3-DBEF-4AD0-A467-84A0A0BF0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0F7E5B2-9EFB-4535-8240-1EF2B21527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7972B-A2D8-4B0F-98CF-ADB797F680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0779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484AD94-CF68-4F42-9BBE-E7FE5B9C7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0273B4D-F76A-459A-A080-521879F4C8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B94484A-BBD5-476B-89C1-88FC4BBD0E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256A74DA-D73B-4CBF-B019-75492E0D91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2CC2E1E6-23D3-432C-9F46-585943911B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04A232B2-87FB-4106-BC65-406D08F66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624CC-937F-4408-A384-A5B8068CC9FC}" type="datetimeFigureOut">
              <a:rPr lang="zh-CN" altLang="en-US" smtClean="0"/>
              <a:t>2017/12/11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1096E557-6DAD-4A8F-8F94-DE1828DB72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305177FC-58A7-4DDD-8157-EE622ABA2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7972B-A2D8-4B0F-98CF-ADB797F680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4093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2AD4189-FDAD-4EBA-BEC9-22DEFB5633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6BA12402-E348-432D-A125-7898D4A15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624CC-937F-4408-A384-A5B8068CC9FC}" type="datetimeFigureOut">
              <a:rPr lang="zh-CN" altLang="en-US" smtClean="0"/>
              <a:t>2017/12/11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A3B14CB8-FFE1-4FFD-B009-5F8598FB71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6C9D352-EAFA-410F-A8A8-C7D060599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7972B-A2D8-4B0F-98CF-ADB797F680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0330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73E7B474-B71D-42D3-8796-6FAC488F1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624CC-937F-4408-A384-A5B8068CC9FC}" type="datetimeFigureOut">
              <a:rPr lang="zh-CN" altLang="en-US" smtClean="0"/>
              <a:t>2017/12/11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6E015096-590E-47E7-9FC4-2894C0E42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DCC5724-9F8A-4514-AFA4-EBE62665B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7972B-A2D8-4B0F-98CF-ADB797F680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121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B1062A8-50EE-450E-9BF4-2410D43B7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495CD34-BF3B-414F-8E43-3C55E97640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679082C-504D-4F80-969F-433AD65574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8C7CACD-CCF4-4EFE-AC6A-91C31B9EE4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624CC-937F-4408-A384-A5B8068CC9FC}" type="datetimeFigureOut">
              <a:rPr lang="zh-CN" altLang="en-US" smtClean="0"/>
              <a:t>2017/12/11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E4A0538-1B14-4355-9ACC-4AB746987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9FF70A0-F40F-4991-A48D-240EE0CA22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7972B-A2D8-4B0F-98CF-ADB797F680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9273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70EC052-9F7B-458A-BF98-133949C96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EDF98680-C62A-44A4-BB34-30E8BE0437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5754C5F-4D7A-42B4-B574-23CE272055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60B6EE7-610F-4DB3-944F-981D4580EB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624CC-937F-4408-A384-A5B8068CC9FC}" type="datetimeFigureOut">
              <a:rPr lang="zh-CN" altLang="en-US" smtClean="0"/>
              <a:t>2017/12/11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72525F7-9C60-4B96-BB1F-D6F548A1F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7EAB014-0824-46BA-A4E2-6A94F0824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7972B-A2D8-4B0F-98CF-ADB797F680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2673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3D9E32F-9917-4BFB-B2DB-4694851C7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CDCF5B9-B724-4D93-80F9-FEAD6447AC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FF19F75-61C0-4F01-A139-04AB15AC5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624CC-937F-4408-A384-A5B8068CC9FC}" type="datetimeFigureOut">
              <a:rPr lang="zh-CN" altLang="en-US" smtClean="0"/>
              <a:t>2017/12/11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C84F8F2-575C-47EA-BBB1-E76393F185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E75829F-577A-48AE-BCFC-BC9CF171D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7972B-A2D8-4B0F-98CF-ADB797F680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9042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CF7FD392-2079-4BF8-A679-A5FB77CF69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0E599F5-9BCC-4423-AD4D-90798630A6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0B0BD68-4CF6-4A9D-A6BD-12FC92B1F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624CC-937F-4408-A384-A5B8068CC9FC}" type="datetimeFigureOut">
              <a:rPr lang="zh-CN" altLang="en-US" smtClean="0"/>
              <a:t>2017/12/11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A500B0F-A8FA-47EE-AEBF-F0DEBE914D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0117CA5-C526-48DC-B9D2-717A52DAA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7972B-A2D8-4B0F-98CF-ADB797F680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3749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E9840692-C718-4EB1-BB70-7EE3496D66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4D82291-A116-47D4-9065-6787E46B26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F3C25E3-B31A-4778-AB2F-AC4CFC9FEC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B624CC-937F-4408-A384-A5B8068CC9FC}" type="datetimeFigureOut">
              <a:rPr lang="zh-CN" altLang="en-US" smtClean="0"/>
              <a:t>2017/12/11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2F9EF38-D155-4616-9E80-B935F8AFAF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9B2F95E-AC4F-49E4-90EE-C0CC64C225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7972B-A2D8-4B0F-98CF-ADB797F680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0786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1E431EA-D18A-4165-AF19-8EAA6FB6CC5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中国古典诗学里的钟声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1D8C9563-3C54-4821-8206-E5163FFF3BF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63353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BD0AE21-A816-47BF-B973-8F10B5A535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080" y="372744"/>
            <a:ext cx="11394440" cy="5804535"/>
          </a:xfrm>
        </p:spPr>
        <p:txBody>
          <a:bodyPr>
            <a:normAutofit lnSpcReduction="10000"/>
          </a:bodyPr>
          <a:lstStyle/>
          <a:p>
            <a:r>
              <a:rPr lang="en-US" altLang="zh-CN" dirty="0"/>
              <a:t>21</a:t>
            </a:r>
            <a:r>
              <a:rPr lang="zh-CN" altLang="zh-CN" dirty="0"/>
              <a:t>．</a:t>
            </a:r>
            <a:r>
              <a:rPr lang="en-US" altLang="zh-CN" dirty="0"/>
              <a:t>[</a:t>
            </a:r>
            <a:r>
              <a:rPr lang="zh-CN" altLang="zh-CN" dirty="0"/>
              <a:t>信息筛选</a:t>
            </a:r>
            <a:r>
              <a:rPr lang="en-US" altLang="zh-CN" dirty="0"/>
              <a:t>]</a:t>
            </a:r>
            <a:r>
              <a:rPr lang="zh-CN" altLang="zh-CN" dirty="0"/>
              <a:t>下列说法，符合文意的一项是（</a:t>
            </a:r>
            <a:r>
              <a:rPr lang="en-US" altLang="zh-CN" dirty="0"/>
              <a:t>      </a:t>
            </a:r>
            <a:r>
              <a:rPr lang="zh-CN" altLang="zh-CN" dirty="0"/>
              <a:t>）（</a:t>
            </a:r>
            <a:r>
              <a:rPr lang="en-US" altLang="zh-CN" dirty="0"/>
              <a:t>3</a:t>
            </a:r>
            <a:r>
              <a:rPr lang="zh-CN" altLang="zh-CN" dirty="0"/>
              <a:t>分）</a:t>
            </a:r>
          </a:p>
          <a:p>
            <a:r>
              <a:rPr lang="zh-CN" altLang="zh-CN" b="1" dirty="0">
                <a:solidFill>
                  <a:srgbClr val="FF0000"/>
                </a:solidFill>
              </a:rPr>
              <a:t>Ａ．无论在东方还是在西方，钟声都有一种传递宗教意味的作用。</a:t>
            </a:r>
          </a:p>
          <a:p>
            <a:r>
              <a:rPr lang="zh-CN" altLang="zh-CN" dirty="0"/>
              <a:t>Ｂ．中国“钟声”的审美属性是伴随宗教属性同时产生和发展的。</a:t>
            </a:r>
          </a:p>
          <a:p>
            <a:r>
              <a:rPr lang="zh-CN" altLang="zh-CN" dirty="0"/>
              <a:t>Ｃ．在真正悟出“沉寂的钟声”的意味这方面，西方要早于中国。</a:t>
            </a:r>
          </a:p>
          <a:p>
            <a:r>
              <a:rPr lang="zh-CN" altLang="zh-CN" dirty="0"/>
              <a:t>Ｄ．“钟声”在中国古典诗歌中已失去宗教内容，仅存审美属性。</a:t>
            </a:r>
          </a:p>
          <a:p>
            <a:r>
              <a:rPr lang="en-US" altLang="zh-CN" dirty="0"/>
              <a:t> </a:t>
            </a:r>
            <a:endParaRPr lang="zh-CN" altLang="zh-CN" dirty="0"/>
          </a:p>
          <a:p>
            <a:r>
              <a:rPr lang="en-US" altLang="zh-CN" dirty="0"/>
              <a:t>22</a:t>
            </a:r>
            <a:r>
              <a:rPr lang="zh-CN" altLang="zh-CN" dirty="0"/>
              <a:t>．</a:t>
            </a:r>
            <a:r>
              <a:rPr lang="en-US" altLang="zh-CN" dirty="0"/>
              <a:t>[</a:t>
            </a:r>
            <a:r>
              <a:rPr lang="zh-CN" altLang="zh-CN" dirty="0"/>
              <a:t>概念理解</a:t>
            </a:r>
            <a:r>
              <a:rPr lang="en-US" altLang="zh-CN" dirty="0"/>
              <a:t>]</a:t>
            </a:r>
            <a:r>
              <a:rPr lang="zh-CN" altLang="zh-CN" dirty="0"/>
              <a:t>下列诗句中的</a:t>
            </a:r>
            <a:r>
              <a:rPr lang="en-US" altLang="zh-CN" dirty="0"/>
              <a:t>“</a:t>
            </a:r>
            <a:r>
              <a:rPr lang="zh-CN" altLang="zh-CN" dirty="0"/>
              <a:t>钟声</a:t>
            </a:r>
            <a:r>
              <a:rPr lang="en-US" altLang="zh-CN" dirty="0"/>
              <a:t>”</a:t>
            </a:r>
            <a:r>
              <a:rPr lang="zh-CN" altLang="zh-CN" dirty="0"/>
              <a:t>，与</a:t>
            </a:r>
            <a:r>
              <a:rPr lang="en-US" altLang="zh-CN" dirty="0"/>
              <a:t>“</a:t>
            </a:r>
            <a:r>
              <a:rPr lang="zh-CN" altLang="zh-CN" dirty="0"/>
              <a:t>精神时间</a:t>
            </a:r>
            <a:r>
              <a:rPr lang="en-US" altLang="zh-CN" dirty="0"/>
              <a:t>”</a:t>
            </a:r>
            <a:r>
              <a:rPr lang="zh-CN" altLang="zh-CN" dirty="0"/>
              <a:t>无关的一项是（</a:t>
            </a:r>
            <a:r>
              <a:rPr lang="en-US" altLang="zh-CN" dirty="0"/>
              <a:t>      </a:t>
            </a:r>
            <a:r>
              <a:rPr lang="zh-CN" altLang="zh-CN" dirty="0"/>
              <a:t>）（３分）</a:t>
            </a:r>
          </a:p>
          <a:p>
            <a:pPr>
              <a:lnSpc>
                <a:spcPct val="100000"/>
              </a:lnSpc>
            </a:pPr>
            <a:r>
              <a:rPr lang="zh-CN" altLang="zh-CN" b="1" dirty="0">
                <a:solidFill>
                  <a:srgbClr val="FF0000"/>
                </a:solidFill>
              </a:rPr>
              <a:t>Ａ．窈窕淑女，钟鼓乐之。</a:t>
            </a:r>
          </a:p>
          <a:p>
            <a:r>
              <a:rPr lang="zh-CN" altLang="zh-CN" dirty="0"/>
              <a:t>Ｂ．古木无人径，深山何处钟。</a:t>
            </a:r>
          </a:p>
          <a:p>
            <a:r>
              <a:rPr lang="zh-CN" altLang="zh-CN" dirty="0"/>
              <a:t>Ｃ．南望鸣钟处，楼台深翠微。</a:t>
            </a:r>
          </a:p>
          <a:p>
            <a:r>
              <a:rPr lang="zh-CN" altLang="zh-CN" dirty="0"/>
              <a:t>Ｄ．万籁此俱寂，但余钟磬音。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24841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87A9203-5400-49BD-9493-328F1EC043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960" y="220344"/>
            <a:ext cx="11800840" cy="624141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23.【</a:t>
            </a:r>
            <a:r>
              <a:rPr lang="zh-CN" altLang="zh-CN" dirty="0"/>
              <a:t>写作方法</a:t>
            </a:r>
            <a:r>
              <a:rPr lang="en-US" altLang="zh-CN" dirty="0"/>
              <a:t>】</a:t>
            </a:r>
            <a:r>
              <a:rPr lang="zh-CN" altLang="zh-CN" dirty="0"/>
              <a:t>作者举了唐代诗佛王维的例子，其目的是什么？（</a:t>
            </a:r>
            <a:r>
              <a:rPr lang="en-US" altLang="zh-CN" dirty="0"/>
              <a:t>4</a:t>
            </a:r>
            <a:r>
              <a:rPr lang="zh-CN" altLang="zh-CN" dirty="0"/>
              <a:t>分）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b="1" dirty="0">
                <a:solidFill>
                  <a:srgbClr val="0000FF"/>
                </a:solidFill>
              </a:rPr>
              <a:t>答题思路：论证方法</a:t>
            </a:r>
            <a:r>
              <a:rPr lang="en-US" altLang="zh-CN" b="1" dirty="0">
                <a:solidFill>
                  <a:srgbClr val="0000FF"/>
                </a:solidFill>
              </a:rPr>
              <a:t>+</a:t>
            </a:r>
            <a:r>
              <a:rPr lang="zh-CN" altLang="en-US" b="1" dirty="0">
                <a:solidFill>
                  <a:srgbClr val="0000FF"/>
                </a:solidFill>
              </a:rPr>
              <a:t>论证方法原文分析</a:t>
            </a:r>
            <a:r>
              <a:rPr lang="en-US" altLang="zh-CN" b="1" dirty="0">
                <a:solidFill>
                  <a:srgbClr val="0000FF"/>
                </a:solidFill>
              </a:rPr>
              <a:t>+</a:t>
            </a:r>
            <a:r>
              <a:rPr lang="zh-CN" altLang="en-US" b="1" dirty="0">
                <a:solidFill>
                  <a:srgbClr val="0000FF"/>
                </a:solidFill>
              </a:rPr>
              <a:t>表达效果</a:t>
            </a:r>
            <a:r>
              <a:rPr lang="en-US" altLang="zh-CN" b="1" dirty="0">
                <a:solidFill>
                  <a:srgbClr val="0000FF"/>
                </a:solidFill>
              </a:rPr>
              <a:t>+</a:t>
            </a:r>
            <a:r>
              <a:rPr lang="zh-CN" altLang="en-US" b="1" dirty="0">
                <a:solidFill>
                  <a:srgbClr val="0000FF"/>
                </a:solidFill>
              </a:rPr>
              <a:t>论证作用</a:t>
            </a:r>
            <a:endParaRPr lang="en-US" altLang="zh-CN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CN" altLang="zh-CN" dirty="0"/>
              <a:t>①</a:t>
            </a:r>
            <a:r>
              <a:rPr lang="zh-CN" altLang="en-US" dirty="0"/>
              <a:t>作者使用</a:t>
            </a:r>
            <a:r>
              <a:rPr lang="zh-CN" altLang="en-US" b="1" dirty="0">
                <a:solidFill>
                  <a:srgbClr val="0000FF"/>
                </a:solidFill>
              </a:rPr>
              <a:t>举例论证</a:t>
            </a:r>
            <a:r>
              <a:rPr lang="zh-CN" altLang="en-US" dirty="0"/>
              <a:t>的方法</a:t>
            </a:r>
            <a:r>
              <a:rPr lang="zh-CN" altLang="en-US" b="1" dirty="0">
                <a:solidFill>
                  <a:srgbClr val="0000FF"/>
                </a:solidFill>
              </a:rPr>
              <a:t>，（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endParaRPr lang="en-US" altLang="zh-CN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CN" altLang="zh-CN" b="1" dirty="0">
                <a:solidFill>
                  <a:srgbClr val="0000FF"/>
                </a:solidFill>
              </a:rPr>
              <a:t>②</a:t>
            </a:r>
            <a:r>
              <a:rPr lang="zh-CN" altLang="en-US" b="1" dirty="0">
                <a:solidFill>
                  <a:srgbClr val="0000FF"/>
                </a:solidFill>
              </a:rPr>
              <a:t>举了唐代诗佛王维的例子</a:t>
            </a:r>
            <a:r>
              <a:rPr lang="zh-CN" altLang="en-US" dirty="0"/>
              <a:t>，</a:t>
            </a:r>
            <a:endParaRPr lang="en-US" altLang="zh-CN" dirty="0"/>
          </a:p>
          <a:p>
            <a:pPr marL="0" indent="0">
              <a:buNone/>
            </a:pPr>
            <a:r>
              <a:rPr lang="zh-CN" altLang="zh-CN" b="1" dirty="0">
                <a:solidFill>
                  <a:srgbClr val="0000FF"/>
                </a:solidFill>
              </a:rPr>
              <a:t>③</a:t>
            </a:r>
            <a:r>
              <a:rPr lang="zh-CN" altLang="en-US" b="1" dirty="0">
                <a:solidFill>
                  <a:srgbClr val="0000FF"/>
                </a:solidFill>
              </a:rPr>
              <a:t>具体可信地</a:t>
            </a:r>
            <a:r>
              <a:rPr lang="zh-CN" altLang="en-US" dirty="0"/>
              <a:t>证明了王维是中国</a:t>
            </a:r>
            <a:r>
              <a:rPr lang="zh-CN" altLang="en-US" b="1" dirty="0">
                <a:solidFill>
                  <a:srgbClr val="0000FF"/>
                </a:solidFill>
              </a:rPr>
              <a:t>第一位真正悟出这“沉寂的钟声”的悠长意味</a:t>
            </a:r>
            <a:r>
              <a:rPr lang="zh-CN" altLang="en-US" dirty="0"/>
              <a:t>的人</a:t>
            </a:r>
            <a:r>
              <a:rPr lang="zh-CN" altLang="en-US" b="1" dirty="0">
                <a:solidFill>
                  <a:srgbClr val="FF0000"/>
                </a:solidFill>
              </a:rPr>
              <a:t>（</a:t>
            </a:r>
            <a:r>
              <a:rPr lang="en-US" altLang="zh-CN" b="1" dirty="0">
                <a:solidFill>
                  <a:srgbClr val="FF0000"/>
                </a:solidFill>
              </a:rPr>
              <a:t>2</a:t>
            </a:r>
            <a:r>
              <a:rPr lang="zh-CN" altLang="en-US" b="1" dirty="0">
                <a:solidFill>
                  <a:srgbClr val="FF0000"/>
                </a:solidFill>
              </a:rPr>
              <a:t>分）</a:t>
            </a:r>
            <a:endParaRPr lang="en-US" altLang="zh-CN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dirty="0"/>
              <a:t>②也表明了古典诗学中“钟声”充满了一种真正经心灵顿悟、体验到的空寂，具有那种令人大悟的“精神能量”。（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01075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87A9203-5400-49BD-9493-328F1EC043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960" y="220344"/>
            <a:ext cx="11800840" cy="624141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24.【</a:t>
            </a:r>
            <a:r>
              <a:rPr lang="zh-CN" altLang="en-US" dirty="0"/>
              <a:t>概念理解</a:t>
            </a:r>
            <a:r>
              <a:rPr lang="en-US" altLang="zh-CN" dirty="0"/>
              <a:t>】</a:t>
            </a:r>
            <a:r>
              <a:rPr lang="zh-CN" altLang="zh-CN" dirty="0"/>
              <a:t>中、西文艺作品中的</a:t>
            </a:r>
            <a:r>
              <a:rPr lang="en-US" altLang="zh-CN" dirty="0"/>
              <a:t>“</a:t>
            </a:r>
            <a:r>
              <a:rPr lang="zh-CN" altLang="zh-CN" dirty="0"/>
              <a:t>钟声</a:t>
            </a:r>
            <a:r>
              <a:rPr lang="en-US" altLang="zh-CN" dirty="0"/>
              <a:t>”</a:t>
            </a:r>
            <a:r>
              <a:rPr lang="zh-CN" altLang="zh-CN" dirty="0"/>
              <a:t>，在文化内涵上有什么不同？（４分）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zh-CN" dirty="0"/>
              <a:t>①</a:t>
            </a:r>
            <a:r>
              <a:rPr lang="zh-CN" altLang="en-US" dirty="0"/>
              <a:t>西方的“钟声”，自始至终传递的是一种</a:t>
            </a:r>
            <a:r>
              <a:rPr lang="zh-CN" altLang="en-US" b="1" dirty="0">
                <a:solidFill>
                  <a:srgbClr val="0000FF"/>
                </a:solidFill>
              </a:rPr>
              <a:t>宗教情感（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>
                <a:solidFill>
                  <a:srgbClr val="0000FF"/>
                </a:solidFill>
              </a:rPr>
              <a:t>，</a:t>
            </a:r>
            <a:r>
              <a:rPr lang="zh-CN" altLang="en-US" dirty="0"/>
              <a:t>引导人们</a:t>
            </a:r>
            <a:r>
              <a:rPr lang="zh-CN" altLang="en-US" b="1" dirty="0">
                <a:solidFill>
                  <a:srgbClr val="0000FF"/>
                </a:solidFill>
              </a:rPr>
              <a:t>皈依上帝（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>
                <a:solidFill>
                  <a:srgbClr val="0000FF"/>
                </a:solidFill>
              </a:rPr>
              <a:t>。</a:t>
            </a:r>
            <a:endParaRPr lang="en-US" altLang="zh-CN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CN" altLang="en-US" dirty="0"/>
              <a:t>②中国的“钟声”</a:t>
            </a:r>
            <a:r>
              <a:rPr lang="zh-CN" altLang="en-US" b="1" dirty="0">
                <a:solidFill>
                  <a:srgbClr val="0000FF"/>
                </a:solidFill>
              </a:rPr>
              <a:t>引导人们回归世界本原，回归自然（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/>
              <a:t>；另外，它还常用来表达</a:t>
            </a:r>
            <a:r>
              <a:rPr lang="zh-CN" altLang="en-US" b="1" dirty="0">
                <a:solidFill>
                  <a:srgbClr val="0000FF"/>
                </a:solidFill>
              </a:rPr>
              <a:t>喜庆的气氛和作为显示身份地位的象征（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en-US" dirty="0"/>
              <a:t>。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75489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87A9203-5400-49BD-9493-328F1EC043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960" y="220344"/>
            <a:ext cx="11800840" cy="624141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25.【</a:t>
            </a:r>
            <a:r>
              <a:rPr lang="zh-CN" altLang="en-US" dirty="0"/>
              <a:t>观点把握</a:t>
            </a:r>
            <a:r>
              <a:rPr lang="en-US" altLang="zh-CN" dirty="0"/>
              <a:t>】</a:t>
            </a:r>
            <a:r>
              <a:rPr lang="zh-CN" altLang="en-US" dirty="0"/>
              <a:t>赴考落第的张继，在羁旅中写下了“姑苏城外寒山寺，夜半钟声到客船”的诗句。为什么此时诗人会在诗句中写到“钟声”？请运用文中的观点加以分析。（４分）</a:t>
            </a:r>
            <a:endParaRPr lang="en-US" altLang="zh-CN" dirty="0"/>
          </a:p>
          <a:p>
            <a:pPr marL="0" indent="0">
              <a:buNone/>
            </a:pPr>
            <a:r>
              <a:rPr lang="zh-CN" altLang="zh-CN" dirty="0"/>
              <a:t>①</a:t>
            </a:r>
            <a:r>
              <a:rPr lang="zh-CN" altLang="en-US" dirty="0"/>
              <a:t>在中国古典诗歌中，</a:t>
            </a:r>
            <a:r>
              <a:rPr lang="zh-CN" altLang="en-US" b="1" dirty="0"/>
              <a:t>“钟声”常常用来表达对时光消逝的感觉和对生命的感悟，常常与风尘碌碌的惆怅心情联系在一起，它能将在现实世界中遭受挫折的人引入宗教虚幻的精神境界里（回归到空寂的世界本原）</a:t>
            </a:r>
            <a:r>
              <a:rPr lang="zh-CN" altLang="en-US" dirty="0"/>
              <a:t>。</a:t>
            </a:r>
            <a:r>
              <a:rPr lang="zh-CN" altLang="en-US" b="1" dirty="0">
                <a:solidFill>
                  <a:srgbClr val="0000FF"/>
                </a:solidFill>
              </a:rPr>
              <a:t>（文中观点的表述</a:t>
            </a:r>
            <a:r>
              <a:rPr lang="en-US" altLang="zh-CN" b="1" dirty="0">
                <a:solidFill>
                  <a:srgbClr val="0000FF"/>
                </a:solidFill>
              </a:rPr>
              <a:t>2</a:t>
            </a:r>
            <a:r>
              <a:rPr lang="zh-CN" altLang="en-US" b="1" dirty="0">
                <a:solidFill>
                  <a:srgbClr val="0000FF"/>
                </a:solidFill>
              </a:rPr>
              <a:t>分，）</a:t>
            </a:r>
            <a:endParaRPr lang="en-US" altLang="zh-CN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CN" altLang="en-US" dirty="0"/>
              <a:t>②遭遇</a:t>
            </a:r>
            <a:r>
              <a:rPr lang="zh-CN" altLang="en-US" b="1" dirty="0"/>
              <a:t>落第挫折且怀旅愁的张继，夜深难眠，卧听钟声时种种惆怅心境</a:t>
            </a:r>
            <a:r>
              <a:rPr lang="zh-CN" altLang="en-US" dirty="0"/>
              <a:t>尽在不言中。这寒山寺的“夜半钟声”回荡着，</a:t>
            </a:r>
            <a:r>
              <a:rPr lang="zh-CN" altLang="en-US" b="1" dirty="0"/>
              <a:t>给人一种回归空寂之感</a:t>
            </a:r>
            <a:r>
              <a:rPr lang="zh-CN" altLang="en-US" dirty="0"/>
              <a:t>。</a:t>
            </a:r>
            <a:r>
              <a:rPr lang="zh-CN" altLang="en-US" b="1" dirty="0">
                <a:solidFill>
                  <a:srgbClr val="0000FF"/>
                </a:solidFill>
              </a:rPr>
              <a:t>（联系材料分析</a:t>
            </a:r>
            <a:r>
              <a:rPr lang="en-US" altLang="zh-CN" b="1" dirty="0">
                <a:solidFill>
                  <a:srgbClr val="0000FF"/>
                </a:solidFill>
              </a:rPr>
              <a:t>2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endParaRPr lang="en-US" altLang="zh-CN" b="1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zh-CN" altLang="en-US" dirty="0"/>
              <a:t>③④</a:t>
            </a: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5707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3B0A370-FE85-4A34-927C-7F48DC1DE49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岁月钟声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296A73CD-803E-4AF1-81BB-39051685339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30293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87A9203-5400-49BD-9493-328F1EC043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960" y="220344"/>
            <a:ext cx="11800840" cy="624141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21.【</a:t>
            </a:r>
            <a:r>
              <a:rPr lang="zh-CN" altLang="en-US" dirty="0"/>
              <a:t>内容概括</a:t>
            </a:r>
            <a:r>
              <a:rPr lang="en-US" altLang="zh-CN" dirty="0"/>
              <a:t>】</a:t>
            </a:r>
            <a:r>
              <a:rPr lang="zh-CN" altLang="en-US" dirty="0"/>
              <a:t>詹大胖子这一人物形象的优缺点都很鲜明，请分别概括出能够体现詹大胖子优点与缺点的事各三件。（</a:t>
            </a:r>
            <a:r>
              <a:rPr lang="en-US" altLang="zh-CN" dirty="0"/>
              <a:t>6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r>
              <a:rPr lang="zh-CN" altLang="zh-CN" dirty="0"/>
              <a:t>①</a:t>
            </a:r>
            <a:r>
              <a:rPr lang="zh-CN" altLang="en-US" dirty="0"/>
              <a:t>每天早晨起来第一件事就是上这两架钟（按时开大门；按时摇铃），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②卖力地修剪冬青树，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③给校园里的花浇水，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④扫梧桐树叶，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⑤给老师烧水（烧开水；烧洗脸水），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⑥帮先生印考试卷子，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⑦到学生家去送成绩单”回答。 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体现缺点的事：①有人到学校，大摇大摆就进来了，詹大胖子也不问，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②违背学校规定，私自卖糖给学生，③卖的糖比外面摊子上的贵，④詹大胖子屡教不改一直偷偷卖糖。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08863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87A9203-5400-49BD-9493-328F1EC043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960" y="220344"/>
            <a:ext cx="11800840" cy="624141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22.【</a:t>
            </a:r>
            <a:r>
              <a:rPr lang="zh-CN" altLang="en-US" dirty="0"/>
              <a:t>内容分析</a:t>
            </a:r>
            <a:r>
              <a:rPr lang="en-US" altLang="zh-CN" dirty="0"/>
              <a:t>】</a:t>
            </a:r>
            <a:r>
              <a:rPr lang="zh-CN" altLang="en-US" dirty="0"/>
              <a:t>几十年过去了，作者为什么会对小学一年级所学的课文内容依然难忘？请结合文章第四段内容回答。（</a:t>
            </a:r>
            <a:r>
              <a:rPr lang="en-US" altLang="zh-CN" dirty="0"/>
              <a:t>4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zh-CN" dirty="0"/>
              <a:t>①</a:t>
            </a:r>
            <a:r>
              <a:rPr lang="zh-CN" altLang="en-US" dirty="0"/>
              <a:t>小时候的背诵记忆深刻，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②感受到了美，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③悟出了写散文、小说的方法，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④课本中的选篇很好，喜爱这些课文，内容生动有趣，贴近</a:t>
            </a:r>
            <a:r>
              <a:rPr lang="zh-CN" altLang="en-US"/>
              <a:t>儿童心理。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954870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87A9203-5400-49BD-9493-328F1EC043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960" y="220344"/>
            <a:ext cx="11800840" cy="624141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23.【</a:t>
            </a:r>
            <a:r>
              <a:rPr lang="zh-CN" altLang="en-US" dirty="0"/>
              <a:t>内容分析</a:t>
            </a:r>
            <a:r>
              <a:rPr lang="en-US" altLang="zh-CN" dirty="0"/>
              <a:t>】</a:t>
            </a:r>
            <a:r>
              <a:rPr lang="zh-CN" altLang="en-US" dirty="0"/>
              <a:t>你如何理解“詹大胖子很胖，但是剪起冬青树来很卖力，他好像跟冬青树有仇，又好像很爱这些树”这句话中“有仇”与“爱”？（</a:t>
            </a:r>
            <a:r>
              <a:rPr lang="en-US" altLang="zh-CN" dirty="0"/>
              <a:t>4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zh-CN" dirty="0"/>
              <a:t>①</a:t>
            </a:r>
            <a:r>
              <a:rPr lang="zh-CN" altLang="en-US" dirty="0"/>
              <a:t>“有仇”围绕“詹大胖子剪树很卖力”回答；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②“爱”围绕“詹大胖子精心（经常）修剪冬青树”回答。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80519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87A9203-5400-49BD-9493-328F1EC043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960" y="220344"/>
            <a:ext cx="11800840" cy="6241415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2400" dirty="0"/>
              <a:t>24.【</a:t>
            </a:r>
            <a:r>
              <a:rPr lang="zh-CN" altLang="en-US" sz="2400" dirty="0"/>
              <a:t>写法分析</a:t>
            </a:r>
            <a:r>
              <a:rPr lang="en-US" altLang="zh-CN" sz="2400" dirty="0"/>
              <a:t>】</a:t>
            </a:r>
            <a:r>
              <a:rPr lang="zh-CN" altLang="en-US" sz="2400" dirty="0"/>
              <a:t>请从人物描写方法的角度品析下面的语句。（</a:t>
            </a:r>
            <a:r>
              <a:rPr lang="en-US" altLang="zh-CN" sz="2400" dirty="0"/>
              <a:t>3</a:t>
            </a:r>
            <a:r>
              <a:rPr lang="zh-CN" altLang="en-US" sz="2400" dirty="0"/>
              <a:t>分）</a:t>
            </a:r>
            <a:endParaRPr lang="en-US" altLang="zh-CN" sz="2400" dirty="0"/>
          </a:p>
          <a:p>
            <a:pPr marL="0" indent="0">
              <a:buNone/>
            </a:pPr>
            <a:r>
              <a:rPr lang="zh-CN" altLang="en-US" sz="2400" dirty="0"/>
              <a:t>      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他摇下课铃或打上课钟的时候，左手捏着花生糖、芝麻糖，藏到袖筒里。有学生要买糖，走近来，他就做一个眼色，叫学生随他到校长、教员看不到的地方，接钱，给糖。</a:t>
            </a:r>
            <a:endParaRPr lang="en-US" altLang="zh-CN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示例一：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运用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动作描写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分）， 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“捏着”、“藏”的动作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分），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生动形象地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分）写出詹大胖子私自卖糖给学生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熟练、麻利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的样子（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分）。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示例二：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运用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神态描写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分）， 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“做了一个颜色”的神态描写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分），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生动形象地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分）写出詹大胖子私自卖糖给学生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狡猾（明知故犯）（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分）。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示例三：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运用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细节描写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分）， 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“把花生糖藏到袖筒里”“做眼色”“叫学生随他到隐秘的地方”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分），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生动形象地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分）写出詹大胖子私自卖糖给学生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狡猾、不守校规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分）。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答题思路：描写方法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描写方法原文分析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表达效果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人物性格</a:t>
            </a:r>
            <a:endParaRPr lang="en-US" altLang="zh-CN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1101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87A9203-5400-49BD-9493-328F1EC043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960" y="220344"/>
            <a:ext cx="11800840" cy="624141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25.【</a:t>
            </a:r>
            <a:r>
              <a:rPr lang="zh-CN" altLang="en-US" dirty="0"/>
              <a:t>内涵探究</a:t>
            </a:r>
            <a:r>
              <a:rPr lang="en-US" altLang="zh-CN" dirty="0"/>
              <a:t>】</a:t>
            </a:r>
            <a:r>
              <a:rPr lang="zh-CN" altLang="en-US" dirty="0"/>
              <a:t>文章最后一段蕴含作者怎样的情怀？在结构方面有什么作用？请谈谈你的理解。（</a:t>
            </a:r>
            <a:r>
              <a:rPr lang="en-US" altLang="zh-CN" dirty="0"/>
              <a:t>5</a:t>
            </a:r>
            <a:r>
              <a:rPr lang="zh-CN" altLang="en-US" dirty="0"/>
              <a:t>分）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情怀：</a:t>
            </a:r>
            <a:r>
              <a:rPr lang="zh-CN" altLang="zh-CN" dirty="0"/>
              <a:t> ①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对</a:t>
            </a:r>
            <a:r>
              <a:rPr lang="zh-CN" altLang="en-US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小学的热爱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（眷恋；怀念）、</a:t>
            </a:r>
            <a:r>
              <a:rPr lang="zh-CN" altLang="en-US" dirty="0"/>
              <a:t> ②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对</a:t>
            </a:r>
            <a:r>
              <a:rPr lang="zh-CN" altLang="en-US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母校（老师）的感激</a:t>
            </a:r>
            <a:r>
              <a:rPr lang="en-US" altLang="zh-CN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感恩</a:t>
            </a:r>
            <a:r>
              <a:rPr lang="en-US" altLang="zh-CN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/>
              <a:t>③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对</a:t>
            </a:r>
            <a:r>
              <a:rPr lang="zh-CN" altLang="en-US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少年的期望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（祝愿），希望少年不要忘记母校（老师）的恩情。（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结构：</a:t>
            </a:r>
            <a:r>
              <a:rPr lang="zh-CN" altLang="zh-CN" dirty="0"/>
              <a:t> ①</a:t>
            </a:r>
            <a:r>
              <a:rPr lang="zh-CN" altLang="en-US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照应开篇；首尾呼应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；结构严谨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dirty="0"/>
              <a:t>②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点明中心；</a:t>
            </a:r>
            <a:r>
              <a:rPr lang="zh-CN" altLang="en-US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总结全文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r>
              <a:rPr lang="zh-CN" altLang="en-US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深化主旨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。（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21303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1145</Words>
  <Application>Microsoft Office PowerPoint</Application>
  <PresentationFormat>宽屏</PresentationFormat>
  <Paragraphs>70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7" baseType="lpstr">
      <vt:lpstr>等线</vt:lpstr>
      <vt:lpstr>等线 Light</vt:lpstr>
      <vt:lpstr>黑体</vt:lpstr>
      <vt:lpstr>楷体</vt:lpstr>
      <vt:lpstr>Arial</vt:lpstr>
      <vt:lpstr>Office 主题​​</vt:lpstr>
      <vt:lpstr>中国古典诗学里的钟声</vt:lpstr>
      <vt:lpstr>PowerPoint 演示文稿</vt:lpstr>
      <vt:lpstr>PowerPoint 演示文稿</vt:lpstr>
      <vt:lpstr>PowerPoint 演示文稿</vt:lpstr>
      <vt:lpstr>PowerPoint 演示文稿</vt:lpstr>
      <vt:lpstr>岁月钟声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中国古典诗学里的钟声</dc:title>
  <dc:creator>63252</dc:creator>
  <cp:lastModifiedBy>胡优优</cp:lastModifiedBy>
  <cp:revision>55</cp:revision>
  <dcterms:created xsi:type="dcterms:W3CDTF">2017-11-21T01:19:23Z</dcterms:created>
  <dcterms:modified xsi:type="dcterms:W3CDTF">2017-12-11T04:03:32Z</dcterms:modified>
</cp:coreProperties>
</file>