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5.png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8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9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0.xml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image" Target="../media/image21.png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image" Target="../media/image22.png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1571758" y="1609849"/>
            <a:ext cx="8799591" cy="2579512"/>
            <a:chOff x="0" y="0"/>
            <a:chExt cx="8799591" cy="2579512"/>
          </a:xfrm>
        </p:grpSpPr>
        <p:sp>
          <p:nvSpPr>
            <p:cNvPr id="3" name="形状1"/>
            <p:cNvSpPr txBox="1"/>
            <p:nvPr/>
          </p:nvSpPr>
          <p:spPr>
            <a:xfrm>
              <a:off x="0" y="0"/>
              <a:ext cx="8799591" cy="2579512"/>
            </a:xfrm>
            <a:prstGeom prst="rect">
              <a:avLst/>
            </a:prstGeom>
            <a:solidFill>
              <a:srgbClr val="264C34">
                <a:alpha val="100000"/>
              </a:srgbClr>
            </a:solidFill>
            <a:ln w="2857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形状2"/>
            <p:cNvSpPr txBox="1"/>
            <p:nvPr/>
          </p:nvSpPr>
          <p:spPr>
            <a:xfrm>
              <a:off x="139342" y="86830"/>
              <a:ext cx="8569373" cy="2383651"/>
            </a:xfrm>
            <a:prstGeom prst="rect">
              <a:avLst/>
            </a:prstGeom>
            <a:solidFill>
              <a:srgbClr val="2E7349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>
                <a:lnSpc>
                  <a:spcPts val="7100"/>
                </a:lnSpc>
              </a:pPr>
              <a:r>
                <a:rPr lang="zh-CN" altLang="en-US" sz="4800" b="1" i="0" dirty="0">
                  <a:solidFill>
                    <a:srgbClr val="FFEE00">
                      <a:alpha val="100000"/>
                    </a:srgbClr>
                  </a:solidFill>
                  <a:latin typeface="楷体" panose="02010609060101010101" charset="-122"/>
                  <a:ea typeface="楷体" panose="02010609060101010101" charset="-122"/>
                </a:rPr>
                <a:t>24.4.2圆锥的侧面积和全面积</a:t>
              </a:r>
              <a:endParaRPr lang="zh-CN" altLang="en-US" sz="4800" b="1" i="0" dirty="0">
                <a:solidFill>
                  <a:srgbClr val="FFEE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7349261" y="2859919"/>
            <a:ext cx="1595438" cy="457200"/>
          </a:xfrm>
          <a:custGeom>
            <a:avLst/>
            <a:gdLst>
              <a:gd name="connsiteX0" fmla="*/ 0 w 1595438"/>
              <a:gd name="connsiteY0" fmla="*/ 0 h 457200"/>
              <a:gd name="connsiteX1" fmla="*/ 1595438 w 1595438"/>
              <a:gd name="connsiteY1" fmla="*/ 0 h 457200"/>
              <a:gd name="connsiteX2" fmla="*/ 1595438 w 1595438"/>
              <a:gd name="connsiteY2" fmla="*/ 457200 h 457200"/>
              <a:gd name="connsiteX3" fmla="*/ 0 w 1595438"/>
              <a:gd name="connsiteY3" fmla="*/ 457200 h 457200"/>
              <a:gd name="connsiteX4" fmla="*/ 0 w 1595438"/>
              <a:gd name="connsiteY4" fmla="*/ 0 h 457200"/>
              <a:gd name="connsiteX0-1" fmla="*/ 1613701 w 1595438"/>
              <a:gd name="connsiteY0-2" fmla="*/ 6464 h 457200"/>
              <a:gd name="connsiteX1-3" fmla="*/ 1607125 w 1595438"/>
              <a:gd name="connsiteY1-4" fmla="*/ 6464 h 457200"/>
              <a:gd name="connsiteX2-5" fmla="*/ 1601795 w 1595438"/>
              <a:gd name="connsiteY2-6" fmla="*/ -12018 h 457200"/>
              <a:gd name="connsiteX3-7" fmla="*/ 1960285 w 1595438"/>
              <a:gd name="connsiteY3-8" fmla="*/ -17349 h 457200"/>
              <a:gd name="connsiteX4-9" fmla="*/ 1971506 w 1595438"/>
              <a:gd name="connsiteY4-10" fmla="*/ -9422 h 457200"/>
              <a:gd name="connsiteX5" fmla="*/ 2427538 w 1595438"/>
              <a:gd name="connsiteY5" fmla="*/ 1276587 h 457200"/>
              <a:gd name="connsiteX6" fmla="*/ 2429735 w 1595438"/>
              <a:gd name="connsiteY6" fmla="*/ 1282784 h 457200"/>
              <a:gd name="connsiteX7" fmla="*/ 2414098 w 1595438"/>
              <a:gd name="connsiteY7" fmla="*/ 1293985 h 457200"/>
              <a:gd name="connsiteX8" fmla="*/ 1949063 w 1595438"/>
              <a:gd name="connsiteY8" fmla="*/ -1463 h 457200"/>
              <a:gd name="connsiteX9" fmla="*/ 1960285 w 1595438"/>
              <a:gd name="connsiteY9" fmla="*/ -5443 h 457200"/>
              <a:gd name="connsiteX10" fmla="*/ 1960285 w 1595438"/>
              <a:gd name="connsiteY10" fmla="*/ 6464 h 457200"/>
              <a:gd name="connsiteX11" fmla="*/ 1613701 w 1595438"/>
              <a:gd name="connsiteY11" fmla="*/ 6464 h 4572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428226" h="1309824">
                <a:moveTo>
                  <a:pt x="0" y="0"/>
                </a:moveTo>
                <a:lnTo>
                  <a:pt x="1595438" y="0"/>
                </a:lnTo>
                <a:lnTo>
                  <a:pt x="1595438" y="457200"/>
                </a:lnTo>
                <a:lnTo>
                  <a:pt x="0" y="457200"/>
                </a:lnTo>
                <a:lnTo>
                  <a:pt x="0" y="0"/>
                </a:lnTo>
                <a:close/>
              </a:path>
              <a:path w="2428226" h="1309824">
                <a:moveTo>
                  <a:pt x="1613701" y="6464"/>
                </a:moveTo>
                <a:cubicBezTo>
                  <a:pt x="1607125" y="6464"/>
                  <a:pt x="1601795" y="1133"/>
                  <a:pt x="1601795" y="-5443"/>
                </a:cubicBezTo>
                <a:cubicBezTo>
                  <a:pt x="1601795" y="-12018"/>
                  <a:pt x="1607125" y="-17349"/>
                  <a:pt x="1613701" y="-17349"/>
                </a:cubicBezTo>
                <a:lnTo>
                  <a:pt x="1960285" y="-17349"/>
                </a:lnTo>
                <a:lnTo>
                  <a:pt x="1971506" y="-9422"/>
                </a:lnTo>
                <a:lnTo>
                  <a:pt x="2427538" y="1276587"/>
                </a:lnTo>
                <a:cubicBezTo>
                  <a:pt x="2429735" y="1282784"/>
                  <a:pt x="2426493" y="1289590"/>
                  <a:pt x="2420295" y="1291787"/>
                </a:cubicBezTo>
                <a:cubicBezTo>
                  <a:pt x="2414098" y="1293985"/>
                  <a:pt x="2407292" y="1290743"/>
                  <a:pt x="2405095" y="1284545"/>
                </a:cubicBezTo>
                <a:lnTo>
                  <a:pt x="1949063" y="-1463"/>
                </a:lnTo>
                <a:lnTo>
                  <a:pt x="1960285" y="-5443"/>
                </a:lnTo>
                <a:lnTo>
                  <a:pt x="1960285" y="6464"/>
                </a:lnTo>
                <a:lnTo>
                  <a:pt x="1613701" y="6464"/>
                </a:lnTo>
                <a:close/>
              </a:path>
            </a:pathLst>
          </a:custGeom>
          <a:solidFill>
            <a:srgbClr val="FFFFFF">
              <a:alpha val="0"/>
            </a:srgbClr>
          </a:solidFill>
          <a:ln w="23812">
            <a:solidFill>
              <a:srgbClr val="00B050">
                <a:alpha val="100000"/>
              </a:srgbClr>
            </a:solidFill>
          </a:ln>
        </p:spPr>
        <p:txBody>
          <a:bodyPr anchor="t"/>
          <a:lstStyle/>
          <a:p>
            <a:pPr marL="0" algn="ctr">
              <a:lnSpc>
                <a:spcPts val="3200"/>
              </a:lnSpc>
            </a:pPr>
            <a:r>
              <a:rPr lang="zh-CN" altLang="en-US" sz="2700" b="0" i="0" dirty="0">
                <a:solidFill>
                  <a:srgbClr val="44546A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圆锥的高</a:t>
            </a:r>
            <a:endParaRPr lang="zh-CN" altLang="en-US" sz="2700" b="0" i="0" dirty="0">
              <a:solidFill>
                <a:srgbClr val="44546A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形状2"/>
          <p:cNvSpPr txBox="1"/>
          <p:nvPr/>
        </p:nvSpPr>
        <p:spPr>
          <a:xfrm>
            <a:off x="10726141" y="2685974"/>
            <a:ext cx="1265634" cy="444503"/>
          </a:xfrm>
          <a:custGeom>
            <a:avLst/>
            <a:gdLst>
              <a:gd name="connsiteX0" fmla="*/ 0 w 1265634"/>
              <a:gd name="connsiteY0" fmla="*/ 0 h 444503"/>
              <a:gd name="connsiteX1" fmla="*/ 1265634 w 1265634"/>
              <a:gd name="connsiteY1" fmla="*/ 0 h 444503"/>
              <a:gd name="connsiteX2" fmla="*/ 1265634 w 1265634"/>
              <a:gd name="connsiteY2" fmla="*/ 444503 h 444503"/>
              <a:gd name="connsiteX3" fmla="*/ 0 w 1265634"/>
              <a:gd name="connsiteY3" fmla="*/ 444503 h 444503"/>
              <a:gd name="connsiteX4" fmla="*/ 0 w 1265634"/>
              <a:gd name="connsiteY4" fmla="*/ 0 h 444503"/>
              <a:gd name="connsiteX0-1" fmla="*/ -3343 w 1265634"/>
              <a:gd name="connsiteY0-2" fmla="*/ 178886 h 444503"/>
              <a:gd name="connsiteX1-3" fmla="*/ 3209 w 1265634"/>
              <a:gd name="connsiteY1-4" fmla="*/ 178327 h 444503"/>
              <a:gd name="connsiteX2-5" fmla="*/ 10090 w 1265634"/>
              <a:gd name="connsiteY2-6" fmla="*/ 196290 h 444503"/>
              <a:gd name="connsiteX3-7" fmla="*/ -484714 w 1265634"/>
              <a:gd name="connsiteY3-8" fmla="*/ 243802 h 444503"/>
              <a:gd name="connsiteX4-9" fmla="*/ -485725 w 1265634"/>
              <a:gd name="connsiteY4-10" fmla="*/ 231939 h 444503"/>
              <a:gd name="connsiteX5" fmla="*/ -473984 w 1265634"/>
              <a:gd name="connsiteY5" fmla="*/ 233917 h 444503"/>
              <a:gd name="connsiteX6" fmla="*/ -601669 w 1265634"/>
              <a:gd name="connsiteY6" fmla="*/ 991809 h 444503"/>
              <a:gd name="connsiteX7" fmla="*/ -602761 w 1265634"/>
              <a:gd name="connsiteY7" fmla="*/ 998294 h 444503"/>
              <a:gd name="connsiteX8" fmla="*/ -621872 w 1265634"/>
              <a:gd name="connsiteY8" fmla="*/ 1000480 h 444503"/>
              <a:gd name="connsiteX9" fmla="*/ -497466 w 1265634"/>
              <a:gd name="connsiteY9" fmla="*/ 229961 h 444503"/>
              <a:gd name="connsiteX10" fmla="*/ -496563 w 1265634"/>
              <a:gd name="connsiteY10" fmla="*/ 224604 h 444503"/>
              <a:gd name="connsiteX11" fmla="*/ -3343 w 1265634"/>
              <a:gd name="connsiteY11" fmla="*/ 178886 h 44450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90952" h="1001740">
                <a:moveTo>
                  <a:pt x="0" y="0"/>
                </a:moveTo>
                <a:lnTo>
                  <a:pt x="1265634" y="0"/>
                </a:lnTo>
                <a:lnTo>
                  <a:pt x="1265634" y="444503"/>
                </a:lnTo>
                <a:lnTo>
                  <a:pt x="0" y="444503"/>
                </a:lnTo>
                <a:lnTo>
                  <a:pt x="0" y="0"/>
                </a:lnTo>
                <a:close/>
              </a:path>
              <a:path w="1890952" h="1001740">
                <a:moveTo>
                  <a:pt x="-3343" y="178886"/>
                </a:moveTo>
                <a:cubicBezTo>
                  <a:pt x="3209" y="178327"/>
                  <a:pt x="8973" y="183186"/>
                  <a:pt x="9532" y="189738"/>
                </a:cubicBezTo>
                <a:cubicBezTo>
                  <a:pt x="10090" y="196290"/>
                  <a:pt x="5231" y="202054"/>
                  <a:pt x="-1321" y="202612"/>
                </a:cubicBezTo>
                <a:lnTo>
                  <a:pt x="-484714" y="243802"/>
                </a:lnTo>
                <a:lnTo>
                  <a:pt x="-485725" y="231939"/>
                </a:lnTo>
                <a:lnTo>
                  <a:pt x="-473984" y="233917"/>
                </a:lnTo>
                <a:lnTo>
                  <a:pt x="-601669" y="991809"/>
                </a:lnTo>
                <a:cubicBezTo>
                  <a:pt x="-602761" y="998294"/>
                  <a:pt x="-608903" y="1002665"/>
                  <a:pt x="-615387" y="1001572"/>
                </a:cubicBezTo>
                <a:cubicBezTo>
                  <a:pt x="-621872" y="1000480"/>
                  <a:pt x="-626243" y="994338"/>
                  <a:pt x="-625150" y="987853"/>
                </a:cubicBezTo>
                <a:lnTo>
                  <a:pt x="-497466" y="229961"/>
                </a:lnTo>
                <a:cubicBezTo>
                  <a:pt x="-496563" y="224604"/>
                  <a:pt x="-492149" y="220537"/>
                  <a:pt x="-486736" y="220076"/>
                </a:cubicBezTo>
                <a:lnTo>
                  <a:pt x="-3343" y="178886"/>
                </a:lnTo>
                <a:close/>
              </a:path>
            </a:pathLst>
          </a:custGeom>
          <a:solidFill>
            <a:srgbClr val="FFFFFF">
              <a:alpha val="0"/>
            </a:srgbClr>
          </a:solidFill>
          <a:ln w="23812">
            <a:solidFill>
              <a:srgbClr val="00B050">
                <a:alpha val="100000"/>
              </a:srgbClr>
            </a:solidFill>
          </a:ln>
        </p:spPr>
        <p:txBody>
          <a:bodyPr anchor="t"/>
          <a:lstStyle/>
          <a:p>
            <a:pPr marL="0" algn="ctr">
              <a:lnSpc>
                <a:spcPts val="3400"/>
              </a:lnSpc>
            </a:pPr>
            <a:r>
              <a:rPr lang="zh-CN" altLang="en-US" sz="2800" b="0" i="0" dirty="0">
                <a:solidFill>
                  <a:srgbClr val="44546A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母线</a:t>
            </a:r>
            <a:endParaRPr lang="zh-CN" altLang="en-US" sz="2800" b="0" i="0" dirty="0">
              <a:solidFill>
                <a:srgbClr val="44546A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" name="文本1"/>
          <p:cNvSpPr txBox="1"/>
          <p:nvPr/>
        </p:nvSpPr>
        <p:spPr>
          <a:xfrm>
            <a:off x="834133" y="1159764"/>
            <a:ext cx="10185797" cy="747277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我们把连接圆锥的顶点底面圆上任一点的连线叫做</a:t>
            </a:r>
            <a:r>
              <a:rPr lang="zh-CN" altLang="en-US" sz="2800" b="0" i="0" dirty="0">
                <a:solidFill>
                  <a:srgbClr val="FF33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圆锥的母线．</a:t>
            </a:r>
            <a:endParaRPr lang="zh-CN" altLang="en-US" sz="2800" b="0" i="0" dirty="0">
              <a:solidFill>
                <a:srgbClr val="FF3300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形状3"/>
          <p:cNvSpPr txBox="1"/>
          <p:nvPr/>
        </p:nvSpPr>
        <p:spPr>
          <a:xfrm>
            <a:off x="527361" y="850021"/>
            <a:ext cx="2524793" cy="523220"/>
          </a:xfrm>
          <a:prstGeom prst="rect">
            <a:avLst/>
          </a:prstGeom>
          <a:solidFill>
            <a:srgbClr val="FFFFFF">
              <a:alpha val="0"/>
            </a:srgbClr>
          </a:solidFill>
          <a:ln w="4762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>
              <a:lnSpc>
                <a:spcPts val="3400"/>
              </a:lnSpc>
              <a:buFont typeface="Wingdings" panose="05000000000000000000"/>
              <a:buChar char="u"/>
            </a:pPr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圆锥的母线</a:t>
            </a:r>
            <a:endParaRPr lang="zh-CN" altLang="en-US" sz="2800" b="0" i="0" dirty="0">
              <a:solidFill>
                <a:srgbClr val="FF0000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2"/>
          <p:cNvSpPr txBox="1"/>
          <p:nvPr/>
        </p:nvSpPr>
        <p:spPr>
          <a:xfrm>
            <a:off x="835190" y="1604553"/>
            <a:ext cx="6100762" cy="83274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0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圆锥有</a:t>
            </a:r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无数条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母线，它们都</a:t>
            </a:r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相等．</a:t>
            </a:r>
            <a:endParaRPr lang="zh-CN" altLang="en-US" sz="2800" b="0" i="0" dirty="0">
              <a:solidFill>
                <a:srgbClr val="FF0000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" name="形状4"/>
          <p:cNvSpPr txBox="1"/>
          <p:nvPr/>
        </p:nvSpPr>
        <p:spPr>
          <a:xfrm>
            <a:off x="426634" y="2317966"/>
            <a:ext cx="2165721" cy="523220"/>
          </a:xfrm>
          <a:prstGeom prst="rect">
            <a:avLst/>
          </a:prstGeom>
          <a:solidFill>
            <a:srgbClr val="FFFFFF">
              <a:alpha val="0"/>
            </a:srgbClr>
          </a:solidFill>
          <a:ln w="4762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>
              <a:lnSpc>
                <a:spcPts val="3400"/>
              </a:lnSpc>
              <a:buFont typeface="Wingdings" panose="05000000000000000000"/>
              <a:buChar char="u"/>
            </a:pPr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圆锥的高</a:t>
            </a:r>
            <a:endParaRPr lang="zh-CN" altLang="en-US" sz="2800" b="0" i="0" dirty="0">
              <a:solidFill>
                <a:srgbClr val="FF0000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8" name="文本3"/>
          <p:cNvSpPr txBox="1"/>
          <p:nvPr/>
        </p:nvSpPr>
        <p:spPr>
          <a:xfrm>
            <a:off x="752951" y="2674477"/>
            <a:ext cx="6265259" cy="105938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从圆锥的顶点到圆锥底面圆心之间的距离是</a:t>
            </a:r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圆锥的高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．</a:t>
            </a:r>
            <a:endParaRPr lang="zh-CN" altLang="en-US" sz="2800" b="0" i="0" dirty="0">
              <a:solidFill>
                <a:srgbClr val="000000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9" name="组合1"/>
          <p:cNvGrpSpPr/>
          <p:nvPr/>
        </p:nvGrpSpPr>
        <p:grpSpPr>
          <a:xfrm>
            <a:off x="204054" y="224076"/>
            <a:ext cx="2611307" cy="650369"/>
            <a:chOff x="0" y="0"/>
            <a:chExt cx="2611307" cy="650369"/>
          </a:xfrm>
        </p:grpSpPr>
        <p:sp>
          <p:nvSpPr>
            <p:cNvPr id="10" name="形状6"/>
            <p:cNvSpPr txBox="1"/>
            <p:nvPr/>
          </p:nvSpPr>
          <p:spPr>
            <a:xfrm>
              <a:off x="0" y="0"/>
              <a:ext cx="2611307" cy="650369"/>
            </a:xfrm>
            <a:prstGeom prst="rect">
              <a:avLst/>
            </a:prstGeom>
            <a:solidFill>
              <a:srgbClr val="264C34">
                <a:alpha val="100000"/>
              </a:srgbClr>
            </a:solidFill>
            <a:ln w="2857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形状7"/>
            <p:cNvSpPr txBox="1"/>
            <p:nvPr/>
          </p:nvSpPr>
          <p:spPr>
            <a:xfrm>
              <a:off x="41350" y="21892"/>
              <a:ext cx="2542990" cy="600987"/>
            </a:xfrm>
            <a:prstGeom prst="rect">
              <a:avLst/>
            </a:prstGeom>
            <a:solidFill>
              <a:srgbClr val="2E7349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t"/>
            <a:lstStyle/>
            <a:p>
              <a:pPr marL="0" algn="ctr"/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楷体" panose="02010609060101010101" charset="-122"/>
                  <a:ea typeface="楷体" panose="02010609060101010101" charset="-122"/>
                </a:rPr>
                <a:t>新知探索</a:t>
              </a:r>
              <a:endParaRPr lang="zh-CN" altLang="en-US" sz="3600" b="1" i="0" dirty="0">
                <a:solidFill>
                  <a:srgbClr val="FFFFFF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12" name="组合2"/>
          <p:cNvGrpSpPr/>
          <p:nvPr/>
        </p:nvGrpSpPr>
        <p:grpSpPr>
          <a:xfrm>
            <a:off x="8897407" y="2950843"/>
            <a:ext cx="1777232" cy="2362228"/>
            <a:chOff x="0" y="0"/>
            <a:chExt cx="1777232" cy="2362228"/>
          </a:xfrm>
        </p:grpSpPr>
        <p:pic>
          <p:nvPicPr>
            <p:cNvPr id="13" name="圆锥体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777232" cy="2362228"/>
            </a:xfrm>
            <a:prstGeom prst="rect">
              <a:avLst/>
            </a:prstGeom>
          </p:spPr>
        </p:pic>
        <p:sp>
          <p:nvSpPr>
            <p:cNvPr id="14" name="形状8"/>
            <p:cNvSpPr txBox="1"/>
            <p:nvPr/>
          </p:nvSpPr>
          <p:spPr>
            <a:xfrm>
              <a:off x="42589" y="2040836"/>
              <a:ext cx="871202" cy="1191"/>
            </a:xfrm>
            <a:prstGeom prst="line">
              <a:avLst/>
            </a:prstGeom>
            <a:ln w="46037">
              <a:solidFill>
                <a:srgbClr val="FF0000">
                  <a:alpha val="100000"/>
                </a:srgbClr>
              </a:solidFill>
              <a:prstDash val="dash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5" name="形状9"/>
            <p:cNvSpPr txBox="1"/>
            <p:nvPr/>
          </p:nvSpPr>
          <p:spPr>
            <a:xfrm>
              <a:off x="888683" y="9220"/>
              <a:ext cx="19050" cy="2043102"/>
            </a:xfrm>
            <a:prstGeom prst="line">
              <a:avLst/>
            </a:prstGeom>
            <a:ln w="47625">
              <a:solidFill>
                <a:srgbClr val="FF0000">
                  <a:alpha val="100000"/>
                </a:srgbClr>
              </a:solidFill>
              <a:prstDash val="dash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6" name="形状10"/>
            <p:cNvSpPr txBox="1"/>
            <p:nvPr/>
          </p:nvSpPr>
          <p:spPr>
            <a:xfrm>
              <a:off x="877282" y="9220"/>
              <a:ext cx="893822" cy="2033900"/>
            </a:xfrm>
            <a:prstGeom prst="line">
              <a:avLst/>
            </a:prstGeom>
            <a:ln w="47625">
              <a:solidFill>
                <a:srgbClr val="FF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  <p:sp>
        <p:nvSpPr>
          <p:cNvPr id="17" name="形状5"/>
          <p:cNvSpPr txBox="1"/>
          <p:nvPr/>
        </p:nvSpPr>
        <p:spPr>
          <a:xfrm>
            <a:off x="10094290" y="5543159"/>
            <a:ext cx="1808550" cy="522684"/>
          </a:xfrm>
          <a:custGeom>
            <a:avLst/>
            <a:gdLst>
              <a:gd name="connsiteX0" fmla="*/ 0 w 1808550"/>
              <a:gd name="connsiteY0" fmla="*/ 0 h 522684"/>
              <a:gd name="connsiteX1" fmla="*/ 1808550 w 1808550"/>
              <a:gd name="connsiteY1" fmla="*/ 0 h 522684"/>
              <a:gd name="connsiteX2" fmla="*/ 1808550 w 1808550"/>
              <a:gd name="connsiteY2" fmla="*/ 522684 h 522684"/>
              <a:gd name="connsiteX3" fmla="*/ 0 w 1808550"/>
              <a:gd name="connsiteY3" fmla="*/ 522684 h 522684"/>
              <a:gd name="connsiteX4" fmla="*/ 0 w 1808550"/>
              <a:gd name="connsiteY4" fmla="*/ 0 h 522684"/>
              <a:gd name="connsiteX0-1" fmla="*/ -370 w 1808550"/>
              <a:gd name="connsiteY0-2" fmla="*/ -14381 h 522684"/>
              <a:gd name="connsiteX1-3" fmla="*/ 4891 w 1808550"/>
              <a:gd name="connsiteY1-4" fmla="*/ -14381 h 522684"/>
              <a:gd name="connsiteX2-5" fmla="*/ 9155 w 1808550"/>
              <a:gd name="connsiteY2-6" fmla="*/ 405 h 522684"/>
              <a:gd name="connsiteX3-7" fmla="*/ -757381 w 1808550"/>
              <a:gd name="connsiteY3-8" fmla="*/ 4668 h 522684"/>
              <a:gd name="connsiteX4-9" fmla="*/ -759965 w 1808550"/>
              <a:gd name="connsiteY4-10" fmla="*/ 4668 h 522684"/>
              <a:gd name="connsiteX5" fmla="*/ -766029 w 1808550"/>
              <a:gd name="connsiteY5" fmla="*/ -100 h 522684"/>
              <a:gd name="connsiteX6" fmla="*/ -748659 w 1808550"/>
              <a:gd name="connsiteY6" fmla="*/ -525067 h 522684"/>
              <a:gd name="connsiteX7" fmla="*/ -748475 w 1808550"/>
              <a:gd name="connsiteY7" fmla="*/ -530324 h 522684"/>
              <a:gd name="connsiteX8" fmla="*/ -733549 w 1808550"/>
              <a:gd name="connsiteY8" fmla="*/ -534067 h 522684"/>
              <a:gd name="connsiteX9" fmla="*/ -747862 w 1808550"/>
              <a:gd name="connsiteY9" fmla="*/ -4523 h 522684"/>
              <a:gd name="connsiteX10" fmla="*/ -757381 w 1808550"/>
              <a:gd name="connsiteY10" fmla="*/ -4857 h 522684"/>
              <a:gd name="connsiteX11" fmla="*/ -757381 w 1808550"/>
              <a:gd name="connsiteY11" fmla="*/ -14382 h 522684"/>
              <a:gd name="connsiteX12" fmla="*/ -370 w 1808550"/>
              <a:gd name="connsiteY12" fmla="*/ -14381 h 52268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575456" h="1056942">
                <a:moveTo>
                  <a:pt x="0" y="0"/>
                </a:moveTo>
                <a:lnTo>
                  <a:pt x="1808550" y="0"/>
                </a:lnTo>
                <a:lnTo>
                  <a:pt x="1808550" y="522684"/>
                </a:lnTo>
                <a:lnTo>
                  <a:pt x="0" y="522684"/>
                </a:lnTo>
                <a:lnTo>
                  <a:pt x="0" y="0"/>
                </a:lnTo>
                <a:close/>
              </a:path>
              <a:path w="2575456" h="1056942">
                <a:moveTo>
                  <a:pt x="-370" y="-14381"/>
                </a:moveTo>
                <a:cubicBezTo>
                  <a:pt x="4891" y="-14381"/>
                  <a:pt x="9155" y="-10116"/>
                  <a:pt x="9155" y="-4856"/>
                </a:cubicBezTo>
                <a:cubicBezTo>
                  <a:pt x="9155" y="405"/>
                  <a:pt x="4890" y="4669"/>
                  <a:pt x="-370" y="4669"/>
                </a:cubicBezTo>
                <a:lnTo>
                  <a:pt x="-757381" y="4668"/>
                </a:lnTo>
                <a:cubicBezTo>
                  <a:pt x="-759965" y="4668"/>
                  <a:pt x="-762439" y="3618"/>
                  <a:pt x="-764234" y="1759"/>
                </a:cubicBezTo>
                <a:cubicBezTo>
                  <a:pt x="-766029" y="-100"/>
                  <a:pt x="-766991" y="-2608"/>
                  <a:pt x="-766900" y="-5191"/>
                </a:cubicBezTo>
                <a:lnTo>
                  <a:pt x="-748659" y="-525067"/>
                </a:lnTo>
                <a:cubicBezTo>
                  <a:pt x="-748475" y="-530324"/>
                  <a:pt x="-744063" y="-534436"/>
                  <a:pt x="-738806" y="-534252"/>
                </a:cubicBezTo>
                <a:cubicBezTo>
                  <a:pt x="-733549" y="-534067"/>
                  <a:pt x="-729436" y="-529656"/>
                  <a:pt x="-729621" y="-524399"/>
                </a:cubicBezTo>
                <a:lnTo>
                  <a:pt x="-747862" y="-4523"/>
                </a:lnTo>
                <a:lnTo>
                  <a:pt x="-757381" y="-4857"/>
                </a:lnTo>
                <a:lnTo>
                  <a:pt x="-757381" y="-14382"/>
                </a:lnTo>
                <a:lnTo>
                  <a:pt x="-370" y="-14381"/>
                </a:ln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2A8C51">
                <a:alpha val="100000"/>
              </a:srgbClr>
            </a:solidFill>
            <a:prstDash val="solid"/>
          </a:ln>
        </p:spPr>
        <p:txBody>
          <a:bodyPr anchor="t"/>
          <a:lstStyle/>
          <a:p>
            <a:pPr marL="0" algn="l">
              <a:lnSpc>
                <a:spcPts val="34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底面半径</a:t>
            </a:r>
            <a:endParaRPr lang="zh-CN" altLang="en-US" sz="2800" b="0" i="0" dirty="0">
              <a:solidFill>
                <a:srgbClr val="000000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8" name="文本4"/>
          <p:cNvSpPr txBox="1"/>
          <p:nvPr/>
        </p:nvSpPr>
        <p:spPr>
          <a:xfrm>
            <a:off x="752827" y="3597859"/>
            <a:ext cx="7083428" cy="213617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如果用</a:t>
            </a:r>
            <a:r>
              <a:rPr lang="zh-CN" altLang="en-US" sz="2800" b="0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r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表示圆锥底面的半径,</a:t>
            </a:r>
            <a:r>
              <a:rPr lang="zh-CN" altLang="en-US" sz="2800" b="0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h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表示圆锥的高线长,</a:t>
            </a:r>
            <a:r>
              <a:rPr lang="zh-CN" altLang="en-US" sz="2800" b="0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l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表示圆锥的母线长,那么</a:t>
            </a:r>
            <a:r>
              <a:rPr lang="zh-CN" altLang="en-US" sz="2800" b="0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r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、</a:t>
            </a:r>
            <a:r>
              <a:rPr lang="zh-CN" altLang="en-US" sz="2800" b="0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h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、</a:t>
            </a:r>
            <a:r>
              <a:rPr lang="zh-CN" altLang="en-US" sz="2800" b="0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 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之间数量关系是：</a:t>
            </a:r>
            <a:endParaRPr lang="zh-CN" altLang="en-US" sz="2800" b="0" i="0" dirty="0">
              <a:solidFill>
                <a:srgbClr val="000000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19" name="公式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5848" y="4878324"/>
            <a:ext cx="2637854" cy="990600"/>
          </a:xfrm>
          <a:prstGeom prst="rect">
            <a:avLst/>
          </a:prstGeom>
        </p:spPr>
      </p:pic>
      <p:sp>
        <p:nvSpPr>
          <p:cNvPr id="21" name="文本5"/>
          <p:cNvSpPr txBox="1"/>
          <p:nvPr/>
        </p:nvSpPr>
        <p:spPr>
          <a:xfrm>
            <a:off x="3054534" y="237039"/>
            <a:ext cx="4851718" cy="746934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圆锥及其相关概念</a:t>
            </a:r>
            <a:endParaRPr lang="zh-CN" altLang="en-US" sz="3600" b="1" i="0" dirty="0">
              <a:solidFill>
                <a:srgbClr val="FF0000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4" grpId="0" animBg="1"/>
      <p:bldP spid="6" grpId="0" animBg="1"/>
      <p:bldP spid="2" grpId="0" animBg="1"/>
      <p:bldP spid="7" grpId="0" animBg="1"/>
      <p:bldP spid="8" grpId="0" animBg="1"/>
      <p:bldP spid="17" grpId="0" animBg="1"/>
      <p:bldP spid="18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721604" y="1013955"/>
            <a:ext cx="10487025" cy="4830766"/>
          </a:xfrm>
          <a:prstGeom prst="rect">
            <a:avLst/>
          </a:prstGeom>
          <a:solidFill>
            <a:srgbClr val="FFFFFF">
              <a:alpha val="0"/>
            </a:srgbClr>
          </a:solidFill>
          <a:ln w="14288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3400" b="0" i="0" dirty="0">
                <a:solidFill>
                  <a:srgbClr val="375623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填一填:</a:t>
            </a:r>
            <a:r>
              <a:rPr lang="zh-CN" altLang="en-US" sz="34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根据下列条件求值（其中</a:t>
            </a:r>
            <a:r>
              <a:rPr lang="zh-CN" altLang="en-US" sz="34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r</a:t>
            </a:r>
            <a:r>
              <a:rPr lang="zh-CN" altLang="en-US" sz="3400" b="1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、</a:t>
            </a:r>
            <a:r>
              <a:rPr lang="zh-CN" altLang="en-US" sz="34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h</a:t>
            </a:r>
            <a:r>
              <a:rPr lang="zh-CN" altLang="en-US" sz="3400" b="1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、</a:t>
            </a:r>
            <a:r>
              <a:rPr lang="zh-CN" altLang="en-US" sz="34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 </a:t>
            </a:r>
            <a:r>
              <a:rPr lang="zh-CN" altLang="en-US" sz="34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分别是圆锥的底面半径、高线、母线长）</a:t>
            </a:r>
            <a:endParaRPr lang="zh-CN" altLang="en-US" sz="3400" b="0" i="0" dirty="0">
              <a:solidFill>
                <a:srgbClr val="000000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marL="0" algn="l"/>
            <a:r>
              <a:rPr lang="zh-CN" altLang="en-US" sz="3400" b="0" i="0" dirty="0">
                <a:solidFill>
                  <a:srgbClr val="375623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（1）</a:t>
            </a:r>
            <a:r>
              <a:rPr lang="zh-CN" altLang="en-US" sz="34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l=</a:t>
            </a:r>
            <a:r>
              <a:rPr lang="zh-CN" altLang="en-US" sz="3400" b="1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2，</a:t>
            </a:r>
            <a:r>
              <a:rPr lang="zh-CN" altLang="en-US" sz="34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r=</a:t>
            </a:r>
            <a:r>
              <a:rPr lang="zh-CN" altLang="en-US" sz="3400" b="1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1，</a:t>
            </a:r>
            <a:r>
              <a:rPr lang="zh-CN" altLang="en-US" sz="34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则</a:t>
            </a:r>
            <a:r>
              <a:rPr lang="zh-CN" altLang="en-US" sz="34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h</a:t>
            </a:r>
            <a:r>
              <a:rPr lang="zh-CN" altLang="en-US" sz="3400" b="1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=_______.</a:t>
            </a:r>
            <a:endParaRPr lang="zh-CN" altLang="en-US" sz="3400" b="1" i="0" dirty="0">
              <a:solidFill>
                <a:srgbClr val="000000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marL="0" algn="l"/>
            <a:r>
              <a:rPr lang="zh-CN" altLang="en-US" sz="3400" b="0" i="0" dirty="0">
                <a:solidFill>
                  <a:srgbClr val="375623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（2）</a:t>
            </a:r>
            <a:r>
              <a:rPr lang="zh-CN" altLang="en-US" sz="34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h=</a:t>
            </a:r>
            <a:r>
              <a:rPr lang="zh-CN" altLang="en-US" sz="3400" b="1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3, </a:t>
            </a:r>
            <a:r>
              <a:rPr lang="zh-CN" altLang="en-US" sz="34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r=</a:t>
            </a:r>
            <a:r>
              <a:rPr lang="zh-CN" altLang="en-US" sz="3400" b="1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4，</a:t>
            </a:r>
            <a:r>
              <a:rPr lang="zh-CN" altLang="en-US" sz="34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则</a:t>
            </a:r>
            <a:r>
              <a:rPr lang="zh-CN" altLang="en-US" sz="34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zh-CN" altLang="en-US" sz="3400" b="1" i="1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 </a:t>
            </a:r>
            <a:r>
              <a:rPr lang="zh-CN" altLang="en-US" sz="3400" b="1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=_______.</a:t>
            </a:r>
            <a:endParaRPr lang="zh-CN" altLang="en-US" sz="3400" b="1" i="0" dirty="0">
              <a:solidFill>
                <a:srgbClr val="000000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marL="0" algn="l"/>
            <a:r>
              <a:rPr lang="zh-CN" altLang="en-US" sz="3400" b="0" i="0" dirty="0">
                <a:solidFill>
                  <a:srgbClr val="375623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（3）</a:t>
            </a:r>
            <a:r>
              <a:rPr lang="zh-CN" altLang="en-US" sz="34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 =</a:t>
            </a:r>
            <a:r>
              <a:rPr lang="zh-CN" altLang="en-US" sz="3400" b="1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10, </a:t>
            </a:r>
            <a:r>
              <a:rPr lang="zh-CN" altLang="en-US" sz="34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h=</a:t>
            </a:r>
            <a:r>
              <a:rPr lang="zh-CN" altLang="en-US" sz="3400" b="1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8，</a:t>
            </a:r>
            <a:r>
              <a:rPr lang="zh-CN" altLang="en-US" sz="34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则</a:t>
            </a:r>
            <a:r>
              <a:rPr lang="zh-CN" altLang="en-US" sz="34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r</a:t>
            </a:r>
            <a:r>
              <a:rPr lang="zh-CN" altLang="en-US" sz="3400" b="1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=_______.</a:t>
            </a:r>
            <a:endParaRPr lang="zh-CN" altLang="en-US" sz="3400" b="1" i="0" dirty="0">
              <a:solidFill>
                <a:srgbClr val="000000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3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8007" y="2091461"/>
            <a:ext cx="576263" cy="576262"/>
          </a:xfrm>
          <a:prstGeom prst="rect">
            <a:avLst/>
          </a:prstGeom>
        </p:spPr>
      </p:pic>
      <p:sp>
        <p:nvSpPr>
          <p:cNvPr id="4" name="文本1"/>
          <p:cNvSpPr txBox="1"/>
          <p:nvPr/>
        </p:nvSpPr>
        <p:spPr>
          <a:xfrm>
            <a:off x="5506641" y="2777004"/>
            <a:ext cx="655634" cy="68913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900"/>
              </a:lnSpc>
            </a:pPr>
            <a:r>
              <a:rPr lang="zh-CN" altLang="en-US" sz="32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5</a:t>
            </a:r>
            <a:endParaRPr lang="zh-CN" altLang="en-US" sz="3200" b="1" i="0" dirty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5" name="文本2"/>
          <p:cNvSpPr txBox="1"/>
          <p:nvPr/>
        </p:nvSpPr>
        <p:spPr>
          <a:xfrm>
            <a:off x="5579812" y="3465700"/>
            <a:ext cx="1055687" cy="769937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900"/>
              </a:lnSpc>
            </a:pPr>
            <a:r>
              <a:rPr lang="zh-CN" altLang="en-US" sz="32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6</a:t>
            </a:r>
            <a:endParaRPr lang="zh-CN" altLang="en-US" sz="3200" b="1" i="0" dirty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grpSp>
        <p:nvGrpSpPr>
          <p:cNvPr id="6" name="组合1"/>
          <p:cNvGrpSpPr/>
          <p:nvPr/>
        </p:nvGrpSpPr>
        <p:grpSpPr>
          <a:xfrm>
            <a:off x="205321" y="259185"/>
            <a:ext cx="2611307" cy="650369"/>
            <a:chOff x="0" y="0"/>
            <a:chExt cx="2611307" cy="650369"/>
          </a:xfrm>
        </p:grpSpPr>
        <p:sp>
          <p:nvSpPr>
            <p:cNvPr id="7" name="形状2"/>
            <p:cNvSpPr txBox="1"/>
            <p:nvPr/>
          </p:nvSpPr>
          <p:spPr>
            <a:xfrm>
              <a:off x="0" y="0"/>
              <a:ext cx="2611307" cy="650369"/>
            </a:xfrm>
            <a:prstGeom prst="rect">
              <a:avLst/>
            </a:prstGeom>
            <a:solidFill>
              <a:srgbClr val="264C34">
                <a:alpha val="100000"/>
              </a:srgbClr>
            </a:solidFill>
            <a:ln w="2857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8" name="形状3"/>
            <p:cNvSpPr txBox="1"/>
            <p:nvPr/>
          </p:nvSpPr>
          <p:spPr>
            <a:xfrm>
              <a:off x="41350" y="21892"/>
              <a:ext cx="2542990" cy="600987"/>
            </a:xfrm>
            <a:prstGeom prst="rect">
              <a:avLst/>
            </a:prstGeom>
            <a:solidFill>
              <a:srgbClr val="2E7349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t"/>
            <a:lstStyle/>
            <a:p>
              <a:pPr marL="0" algn="ctr"/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楷体" panose="02010609060101010101" charset="-122"/>
                  <a:ea typeface="楷体" panose="02010609060101010101" charset="-122"/>
                </a:rPr>
                <a:t>牛刀小试</a:t>
              </a:r>
              <a:endParaRPr lang="zh-CN" altLang="en-US" sz="3600" b="1" i="0" dirty="0">
                <a:solidFill>
                  <a:srgbClr val="FFFFFF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9" name="组合2"/>
          <p:cNvGrpSpPr/>
          <p:nvPr/>
        </p:nvGrpSpPr>
        <p:grpSpPr>
          <a:xfrm>
            <a:off x="8182670" y="1815520"/>
            <a:ext cx="1777232" cy="2362228"/>
            <a:chOff x="0" y="0"/>
            <a:chExt cx="1777232" cy="2362228"/>
          </a:xfrm>
        </p:grpSpPr>
        <p:pic>
          <p:nvPicPr>
            <p:cNvPr id="10" name="圆锥体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1777232" cy="2362228"/>
            </a:xfrm>
            <a:prstGeom prst="rect">
              <a:avLst/>
            </a:prstGeom>
          </p:spPr>
        </p:pic>
        <p:sp>
          <p:nvSpPr>
            <p:cNvPr id="11" name="形状4"/>
            <p:cNvSpPr txBox="1"/>
            <p:nvPr/>
          </p:nvSpPr>
          <p:spPr>
            <a:xfrm>
              <a:off x="42589" y="2040836"/>
              <a:ext cx="871202" cy="1191"/>
            </a:xfrm>
            <a:prstGeom prst="line">
              <a:avLst/>
            </a:prstGeom>
            <a:ln w="46037">
              <a:solidFill>
                <a:srgbClr val="FF0000">
                  <a:alpha val="100000"/>
                </a:srgbClr>
              </a:solidFill>
              <a:prstDash val="dash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2" name="形状5"/>
            <p:cNvSpPr txBox="1"/>
            <p:nvPr/>
          </p:nvSpPr>
          <p:spPr>
            <a:xfrm>
              <a:off x="888683" y="9221"/>
              <a:ext cx="19050" cy="2043102"/>
            </a:xfrm>
            <a:prstGeom prst="line">
              <a:avLst/>
            </a:prstGeom>
            <a:ln w="47625">
              <a:solidFill>
                <a:srgbClr val="FF0000">
                  <a:alpha val="100000"/>
                </a:srgbClr>
              </a:solidFill>
              <a:prstDash val="dash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3" name="形状6"/>
            <p:cNvSpPr txBox="1"/>
            <p:nvPr/>
          </p:nvSpPr>
          <p:spPr>
            <a:xfrm>
              <a:off x="877282" y="9221"/>
              <a:ext cx="893822" cy="2033900"/>
            </a:xfrm>
            <a:prstGeom prst="line">
              <a:avLst/>
            </a:prstGeom>
            <a:ln w="47625">
              <a:solidFill>
                <a:srgbClr val="FF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277016" y="875929"/>
            <a:ext cx="11668201" cy="3577066"/>
          </a:xfrm>
          <a:prstGeom prst="rect">
            <a:avLst/>
          </a:prstGeom>
          <a:solidFill>
            <a:srgbClr val="9DF5C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活动一：探索圆锥的侧面积和全面积</a:t>
            </a:r>
            <a:endParaRPr lang="zh-CN" altLang="en-US" sz="3600" b="1" i="0" dirty="0">
              <a:solidFill>
                <a:srgbClr val="FF0000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marL="0" algn="l">
              <a:lnSpc>
                <a:spcPts val="3600"/>
              </a:lnSpc>
            </a:pPr>
            <a:r>
              <a:rPr lang="zh-CN" altLang="en-US" sz="2800" b="1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  </a:t>
            </a:r>
            <a:r>
              <a:rPr lang="zh-CN" altLang="en-US" sz="3000" b="1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问题1：</a:t>
            </a:r>
            <a:r>
              <a:rPr lang="zh-CN" altLang="en-US" sz="3000" b="1" i="0" dirty="0">
                <a:solidFill>
                  <a:srgbClr val="AA00FF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沿着圆锥的母线，把一个圆锥的侧面展开，请问侧面展开是什么图形？</a:t>
            </a:r>
            <a:endParaRPr lang="zh-CN" altLang="en-US" sz="3000" b="1" i="0" dirty="0">
              <a:solidFill>
                <a:srgbClr val="AA00FF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marL="0" algn="l"/>
          </a:p>
          <a:p>
            <a:pPr marL="0" algn="l">
              <a:lnSpc>
                <a:spcPts val="3600"/>
              </a:lnSpc>
            </a:pPr>
            <a:r>
              <a:rPr lang="zh-CN" altLang="en-US" sz="2800" b="1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  </a:t>
            </a:r>
            <a:r>
              <a:rPr lang="zh-CN" altLang="en-US" sz="3000" b="1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问题2：</a:t>
            </a:r>
            <a:r>
              <a:rPr lang="zh-CN" altLang="en-US" sz="3000" b="1" i="0" dirty="0">
                <a:solidFill>
                  <a:srgbClr val="AA00FF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圆锥侧面展开图的线条与圆锥中的线条有怎样的关系？</a:t>
            </a:r>
            <a:endParaRPr lang="zh-CN" altLang="en-US" sz="3000" b="1" i="0" dirty="0">
              <a:solidFill>
                <a:srgbClr val="AA00FF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marL="0" algn="l"/>
          </a:p>
          <a:p>
            <a:pPr marL="0" algn="l">
              <a:lnSpc>
                <a:spcPts val="3600"/>
              </a:lnSpc>
            </a:pPr>
            <a:r>
              <a:rPr lang="zh-CN" altLang="en-US" sz="2800" b="1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  </a:t>
            </a:r>
            <a:r>
              <a:rPr lang="zh-CN" altLang="en-US" sz="3000" b="1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问题3：</a:t>
            </a:r>
            <a:r>
              <a:rPr lang="zh-CN" altLang="en-US" sz="3000" b="1" i="0" dirty="0">
                <a:solidFill>
                  <a:srgbClr val="AA00FF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怎么计算圆锥的侧面展开图形侧面积和全面积？</a:t>
            </a:r>
            <a:endParaRPr lang="zh-CN" altLang="en-US" sz="3000" b="1" i="0" dirty="0">
              <a:solidFill>
                <a:srgbClr val="AA00FF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3" name="组合1"/>
          <p:cNvGrpSpPr/>
          <p:nvPr/>
        </p:nvGrpSpPr>
        <p:grpSpPr>
          <a:xfrm>
            <a:off x="205273" y="287684"/>
            <a:ext cx="2611307" cy="650369"/>
            <a:chOff x="0" y="0"/>
            <a:chExt cx="2611307" cy="650369"/>
          </a:xfrm>
        </p:grpSpPr>
        <p:sp>
          <p:nvSpPr>
            <p:cNvPr id="4" name="形状2"/>
            <p:cNvSpPr txBox="1"/>
            <p:nvPr/>
          </p:nvSpPr>
          <p:spPr>
            <a:xfrm>
              <a:off x="0" y="0"/>
              <a:ext cx="2611307" cy="650369"/>
            </a:xfrm>
            <a:prstGeom prst="rect">
              <a:avLst/>
            </a:prstGeom>
            <a:solidFill>
              <a:srgbClr val="264C34">
                <a:alpha val="100000"/>
              </a:srgbClr>
            </a:solidFill>
            <a:ln w="2857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" name="形状3"/>
            <p:cNvSpPr txBox="1"/>
            <p:nvPr/>
          </p:nvSpPr>
          <p:spPr>
            <a:xfrm>
              <a:off x="41350" y="21892"/>
              <a:ext cx="2542990" cy="600987"/>
            </a:xfrm>
            <a:prstGeom prst="rect">
              <a:avLst/>
            </a:prstGeom>
            <a:solidFill>
              <a:srgbClr val="2E7349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t"/>
            <a:lstStyle/>
            <a:p>
              <a:pPr marL="0" algn="ctr"/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楷体" panose="02010609060101010101" charset="-122"/>
                  <a:ea typeface="楷体" panose="02010609060101010101" charset="-122"/>
                </a:rPr>
                <a:t>新知探索</a:t>
              </a:r>
              <a:endParaRPr lang="zh-CN" altLang="en-US" sz="3600" b="1" i="0" dirty="0">
                <a:solidFill>
                  <a:srgbClr val="FFFFFF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pic>
        <p:nvPicPr>
          <p:cNvPr id="6" name="圆锥体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011" y="4452604"/>
            <a:ext cx="1754005" cy="206657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1524000" y="-184666"/>
            <a:ext cx="184731" cy="369332"/>
          </a:xfrm>
          <a:prstGeom prst="rect">
            <a:avLst/>
          </a:prstGeom>
          <a:solidFill>
            <a:srgbClr val="FFFFFF">
              <a:alpha val="0"/>
            </a:srgbClr>
          </a:solidFill>
          <a:ln w="4762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形状2"/>
          <p:cNvSpPr txBox="1"/>
          <p:nvPr/>
        </p:nvSpPr>
        <p:spPr>
          <a:xfrm>
            <a:off x="640880" y="4473130"/>
            <a:ext cx="10621966" cy="1146172"/>
          </a:xfrm>
          <a:prstGeom prst="rect">
            <a:avLst/>
          </a:prstGeom>
          <a:solidFill>
            <a:srgbClr val="FFFFFF">
              <a:alpha val="0"/>
            </a:srgbClr>
          </a:solidFill>
          <a:ln w="14288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>
              <a:lnSpc>
                <a:spcPts val="5800"/>
              </a:lnSpc>
            </a:pPr>
            <a:r>
              <a:rPr lang="zh-CN" altLang="en-US" sz="3000" b="1" i="0" dirty="0">
                <a:solidFill>
                  <a:srgbClr val="AA00FF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2.扇形圆心 → 圆锥顶点        扇形半径 → 圆锥母线</a:t>
            </a:r>
            <a:endParaRPr lang="zh-CN" altLang="en-US" sz="3000" b="1" i="0" dirty="0">
              <a:solidFill>
                <a:srgbClr val="AA00FF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marL="0" algn="l">
              <a:lnSpc>
                <a:spcPts val="4400"/>
              </a:lnSpc>
            </a:pPr>
            <a:r>
              <a:rPr lang="zh-CN" altLang="en-US" sz="3000" b="1" i="0" dirty="0">
                <a:solidFill>
                  <a:srgbClr val="AA00FF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  扇形弧长 → 圆锥底面周长    扇形面积 → 圆锥侧面积</a:t>
            </a:r>
            <a:endParaRPr lang="zh-CN" altLang="en-US" sz="3000" b="1" i="0" dirty="0">
              <a:solidFill>
                <a:srgbClr val="AA00FF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4" name="组合1"/>
          <p:cNvGrpSpPr/>
          <p:nvPr/>
        </p:nvGrpSpPr>
        <p:grpSpPr>
          <a:xfrm>
            <a:off x="214789" y="201435"/>
            <a:ext cx="2611307" cy="650369"/>
            <a:chOff x="0" y="0"/>
            <a:chExt cx="2611307" cy="650369"/>
          </a:xfrm>
        </p:grpSpPr>
        <p:sp>
          <p:nvSpPr>
            <p:cNvPr id="5" name="形状4"/>
            <p:cNvSpPr txBox="1"/>
            <p:nvPr/>
          </p:nvSpPr>
          <p:spPr>
            <a:xfrm>
              <a:off x="0" y="0"/>
              <a:ext cx="2611307" cy="650369"/>
            </a:xfrm>
            <a:prstGeom prst="rect">
              <a:avLst/>
            </a:prstGeom>
            <a:solidFill>
              <a:srgbClr val="264C34">
                <a:alpha val="100000"/>
              </a:srgbClr>
            </a:solidFill>
            <a:ln w="2857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6" name="形状5"/>
            <p:cNvSpPr txBox="1"/>
            <p:nvPr/>
          </p:nvSpPr>
          <p:spPr>
            <a:xfrm>
              <a:off x="41350" y="21892"/>
              <a:ext cx="2542990" cy="600987"/>
            </a:xfrm>
            <a:prstGeom prst="rect">
              <a:avLst/>
            </a:prstGeom>
            <a:solidFill>
              <a:srgbClr val="2E7349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t"/>
            <a:lstStyle/>
            <a:p>
              <a:pPr marL="0" algn="ctr"/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楷体" panose="02010609060101010101" charset="-122"/>
                  <a:ea typeface="楷体" panose="02010609060101010101" charset="-122"/>
                </a:rPr>
                <a:t>新知探索</a:t>
              </a:r>
              <a:endParaRPr lang="zh-CN" altLang="en-US" sz="3600" b="1" i="0" dirty="0">
                <a:solidFill>
                  <a:srgbClr val="FFFFFF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pic>
        <p:nvPicPr>
          <p:cNvPr id="7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2392" y="1335815"/>
            <a:ext cx="3629025" cy="2800350"/>
          </a:xfrm>
          <a:prstGeom prst="rect">
            <a:avLst/>
          </a:prstGeom>
        </p:spPr>
      </p:pic>
      <p:pic>
        <p:nvPicPr>
          <p:cNvPr id="8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258" y="1554813"/>
            <a:ext cx="3286125" cy="2581275"/>
          </a:xfrm>
          <a:prstGeom prst="rect">
            <a:avLst/>
          </a:prstGeom>
        </p:spPr>
      </p:pic>
      <p:sp>
        <p:nvSpPr>
          <p:cNvPr id="9" name="形状3"/>
          <p:cNvSpPr txBox="1"/>
          <p:nvPr/>
        </p:nvSpPr>
        <p:spPr>
          <a:xfrm>
            <a:off x="4893221" y="2459812"/>
            <a:ext cx="2299345" cy="899531"/>
          </a:xfrm>
          <a:custGeom>
            <a:avLst/>
            <a:gdLst>
              <a:gd name="connsiteX0" fmla="*/ 449766 w 2299345"/>
              <a:gd name="connsiteY0" fmla="*/ 0 h 899531"/>
              <a:gd name="connsiteX1" fmla="*/ 449766 w 2299345"/>
              <a:gd name="connsiteY1" fmla="*/ 185400 h 899531"/>
              <a:gd name="connsiteX2" fmla="*/ 1849579 w 2299345"/>
              <a:gd name="connsiteY2" fmla="*/ 185400 h 899531"/>
              <a:gd name="connsiteX3" fmla="*/ 1849579 w 2299345"/>
              <a:gd name="connsiteY3" fmla="*/ 0 h 899531"/>
              <a:gd name="connsiteX4" fmla="*/ 2299345 w 2299345"/>
              <a:gd name="connsiteY4" fmla="*/ 449766 h 899531"/>
              <a:gd name="connsiteX5" fmla="*/ 1849579 w 2299345"/>
              <a:gd name="connsiteY5" fmla="*/ 899532 h 899531"/>
              <a:gd name="connsiteX6" fmla="*/ 1849579 w 2299345"/>
              <a:gd name="connsiteY6" fmla="*/ 714132 h 899531"/>
              <a:gd name="connsiteX7" fmla="*/ 449766 w 2299345"/>
              <a:gd name="connsiteY7" fmla="*/ 714132 h 899531"/>
              <a:gd name="connsiteX8" fmla="*/ 449766 w 2299345"/>
              <a:gd name="connsiteY8" fmla="*/ 899532 h 899531"/>
              <a:gd name="connsiteX9" fmla="*/ 0 w 2299345"/>
              <a:gd name="connsiteY9" fmla="*/ 449766 h 899531"/>
              <a:gd name="connsiteX10" fmla="*/ 449766 w 2299345"/>
              <a:gd name="connsiteY10" fmla="*/ 0 h 899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99345" h="899531">
                <a:moveTo>
                  <a:pt x="449766" y="0"/>
                </a:moveTo>
                <a:lnTo>
                  <a:pt x="449766" y="185400"/>
                </a:lnTo>
                <a:lnTo>
                  <a:pt x="1849579" y="185400"/>
                </a:lnTo>
                <a:lnTo>
                  <a:pt x="1849579" y="0"/>
                </a:lnTo>
                <a:lnTo>
                  <a:pt x="2299345" y="449766"/>
                </a:lnTo>
                <a:lnTo>
                  <a:pt x="1849579" y="899532"/>
                </a:lnTo>
                <a:lnTo>
                  <a:pt x="1849579" y="714132"/>
                </a:lnTo>
                <a:lnTo>
                  <a:pt x="449766" y="714132"/>
                </a:lnTo>
                <a:lnTo>
                  <a:pt x="449766" y="899532"/>
                </a:lnTo>
                <a:lnTo>
                  <a:pt x="0" y="449766"/>
                </a:lnTo>
                <a:lnTo>
                  <a:pt x="449766" y="0"/>
                </a:lnTo>
                <a:close/>
              </a:path>
            </a:pathLst>
          </a:custGeom>
          <a:solidFill>
            <a:srgbClr val="C2FFDB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r>
              <a:rPr lang="zh-CN" altLang="en-US" sz="3200" b="0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对比</a:t>
            </a:r>
            <a:endParaRPr lang="zh-CN" altLang="en-US" sz="3200" b="0" i="0" dirty="0">
              <a:solidFill>
                <a:srgbClr val="FF0000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0" name="文本1"/>
          <p:cNvSpPr txBox="1"/>
          <p:nvPr/>
        </p:nvSpPr>
        <p:spPr>
          <a:xfrm>
            <a:off x="552983" y="625935"/>
            <a:ext cx="6997903" cy="929267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800"/>
              </a:lnSpc>
            </a:pPr>
            <a:r>
              <a:rPr lang="zh-CN" altLang="en-US" sz="3000" b="1" i="0" dirty="0">
                <a:solidFill>
                  <a:srgbClr val="AA00FF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1.圆锥的侧面展开图是扇形</a:t>
            </a:r>
            <a:endParaRPr lang="zh-CN" altLang="en-US" sz="3000" b="1" i="0" dirty="0">
              <a:solidFill>
                <a:srgbClr val="AA00FF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 animBg="1"/>
      <p:bldP spid="9" grpId="0" animBg="1"/>
      <p:bldP spid="7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214789" y="222856"/>
            <a:ext cx="2611307" cy="650369"/>
            <a:chOff x="0" y="0"/>
            <a:chExt cx="2611307" cy="650369"/>
          </a:xfrm>
        </p:grpSpPr>
        <p:sp>
          <p:nvSpPr>
            <p:cNvPr id="3" name="形状1"/>
            <p:cNvSpPr txBox="1"/>
            <p:nvPr/>
          </p:nvSpPr>
          <p:spPr>
            <a:xfrm>
              <a:off x="0" y="0"/>
              <a:ext cx="2611307" cy="650369"/>
            </a:xfrm>
            <a:prstGeom prst="rect">
              <a:avLst/>
            </a:prstGeom>
            <a:solidFill>
              <a:srgbClr val="264C34">
                <a:alpha val="100000"/>
              </a:srgbClr>
            </a:solidFill>
            <a:ln w="2857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形状2"/>
            <p:cNvSpPr txBox="1"/>
            <p:nvPr/>
          </p:nvSpPr>
          <p:spPr>
            <a:xfrm>
              <a:off x="41350" y="21893"/>
              <a:ext cx="2542990" cy="600987"/>
            </a:xfrm>
            <a:prstGeom prst="rect">
              <a:avLst/>
            </a:prstGeom>
            <a:solidFill>
              <a:srgbClr val="2E7349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t"/>
            <a:lstStyle/>
            <a:p>
              <a:pPr marL="0" algn="ctr"/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楷体" panose="02010609060101010101" charset="-122"/>
                  <a:ea typeface="楷体" panose="02010609060101010101" charset="-122"/>
                </a:rPr>
                <a:t>新知探索</a:t>
              </a:r>
              <a:endParaRPr lang="zh-CN" altLang="en-US" sz="3600" b="1" i="0" dirty="0">
                <a:solidFill>
                  <a:srgbClr val="FFFFFF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967" y="1410110"/>
            <a:ext cx="5524186" cy="2935957"/>
          </a:xfrm>
          <a:prstGeom prst="rect">
            <a:avLst/>
          </a:prstGeom>
        </p:spPr>
      </p:pic>
      <p:sp>
        <p:nvSpPr>
          <p:cNvPr id="6" name="文本1"/>
          <p:cNvSpPr txBox="1"/>
          <p:nvPr/>
        </p:nvSpPr>
        <p:spPr>
          <a:xfrm>
            <a:off x="643004" y="887282"/>
            <a:ext cx="5453243" cy="62506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buFont typeface="Wingdings" panose="05000000000000000000"/>
              <a:buChar char="l"/>
            </a:pPr>
            <a:r>
              <a:rPr lang="zh-CN" altLang="en-US" sz="3000" b="1" i="0" dirty="0">
                <a:solidFill>
                  <a:srgbClr val="AA00FF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圆锥的侧面积计算公式</a:t>
            </a:r>
            <a:endParaRPr lang="zh-CN" altLang="en-US" sz="3000" b="1" i="0" dirty="0">
              <a:solidFill>
                <a:srgbClr val="AA00FF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" name="文本2"/>
          <p:cNvSpPr txBox="1"/>
          <p:nvPr/>
        </p:nvSpPr>
        <p:spPr>
          <a:xfrm>
            <a:off x="643223" y="4345934"/>
            <a:ext cx="5097847" cy="62506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buFont typeface="Wingdings" panose="05000000000000000000"/>
              <a:buChar char="l"/>
            </a:pPr>
            <a:r>
              <a:rPr lang="zh-CN" altLang="en-US" sz="3000" b="1" i="0" dirty="0">
                <a:solidFill>
                  <a:srgbClr val="AA00FF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圆锥的全面积计算公式</a:t>
            </a:r>
            <a:endParaRPr lang="zh-CN" altLang="en-US" sz="3000" b="1" i="0" dirty="0">
              <a:solidFill>
                <a:srgbClr val="AA00FF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8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315" y="4941941"/>
            <a:ext cx="3924300" cy="714375"/>
          </a:xfrm>
          <a:prstGeom prst="rect">
            <a:avLst/>
          </a:prstGeom>
        </p:spPr>
      </p:pic>
      <p:pic>
        <p:nvPicPr>
          <p:cNvPr id="9" name="图片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8401" y="3304927"/>
            <a:ext cx="3320529" cy="2677849"/>
          </a:xfrm>
          <a:prstGeom prst="rect">
            <a:avLst/>
          </a:prstGeom>
        </p:spPr>
      </p:pic>
      <p:pic>
        <p:nvPicPr>
          <p:cNvPr id="10" name="图片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8353" y="887435"/>
            <a:ext cx="2582818" cy="2028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863898" y="749856"/>
            <a:ext cx="10082212" cy="2165347"/>
          </a:xfrm>
          <a:prstGeom prst="rect">
            <a:avLst/>
          </a:prstGeom>
          <a:solidFill>
            <a:srgbClr val="FFFFFF">
              <a:alpha val="0"/>
            </a:srgbClr>
          </a:solidFill>
          <a:ln w="14288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>
              <a:lnSpc>
                <a:spcPts val="6700"/>
              </a:lnSpc>
            </a:pPr>
            <a:r>
              <a:rPr lang="zh-CN" altLang="en-US" sz="2800" b="0" i="0" dirty="0">
                <a:solidFill>
                  <a:srgbClr val="538135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 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  如图，已知一个圆锥的底面半径为</a:t>
            </a:r>
            <a:r>
              <a:rPr lang="zh-CN" altLang="en-US" sz="28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12cm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，母线长为</a:t>
            </a:r>
            <a:r>
              <a:rPr lang="zh-CN" altLang="en-US" sz="28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20cm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，则这个圆锥的侧面积为</a:t>
            </a:r>
            <a:r>
              <a:rPr lang="zh-CN" altLang="en-US" sz="2800" b="0" i="0" u="sng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          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，全面积为</a:t>
            </a:r>
            <a:r>
              <a:rPr lang="zh-CN" altLang="en-US" sz="2800" b="0" i="0" u="sng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          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.</a:t>
            </a:r>
            <a:endParaRPr lang="zh-CN" altLang="en-US" sz="2800" b="0" i="0" dirty="0">
              <a:solidFill>
                <a:srgbClr val="000000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marL="0" algn="l">
              <a:lnSpc>
                <a:spcPts val="2200"/>
              </a:lnSpc>
            </a:pP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 </a:t>
            </a:r>
            <a:endParaRPr lang="zh-CN" altLang="en-US" sz="1800" b="0" i="0" dirty="0">
              <a:solidFill>
                <a:srgbClr val="000000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pic>
        <p:nvPicPr>
          <p:cNvPr id="3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3535" y="1826752"/>
            <a:ext cx="1309688" cy="447675"/>
          </a:xfrm>
          <a:prstGeom prst="rect">
            <a:avLst/>
          </a:prstGeom>
        </p:spPr>
      </p:pic>
      <p:pic>
        <p:nvPicPr>
          <p:cNvPr id="4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7253" y="1924383"/>
            <a:ext cx="1263650" cy="431800"/>
          </a:xfrm>
          <a:prstGeom prst="rect">
            <a:avLst/>
          </a:prstGeom>
        </p:spPr>
      </p:pic>
      <p:grpSp>
        <p:nvGrpSpPr>
          <p:cNvPr id="5" name="组合1"/>
          <p:cNvGrpSpPr/>
          <p:nvPr/>
        </p:nvGrpSpPr>
        <p:grpSpPr>
          <a:xfrm>
            <a:off x="190967" y="268691"/>
            <a:ext cx="2611307" cy="650369"/>
            <a:chOff x="0" y="0"/>
            <a:chExt cx="2611307" cy="650369"/>
          </a:xfrm>
        </p:grpSpPr>
        <p:sp>
          <p:nvSpPr>
            <p:cNvPr id="6" name="形状2"/>
            <p:cNvSpPr txBox="1"/>
            <p:nvPr/>
          </p:nvSpPr>
          <p:spPr>
            <a:xfrm>
              <a:off x="0" y="0"/>
              <a:ext cx="2611307" cy="650369"/>
            </a:xfrm>
            <a:prstGeom prst="rect">
              <a:avLst/>
            </a:prstGeom>
            <a:solidFill>
              <a:srgbClr val="264C34">
                <a:alpha val="100000"/>
              </a:srgbClr>
            </a:solidFill>
            <a:ln w="2857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形状3"/>
            <p:cNvSpPr txBox="1"/>
            <p:nvPr/>
          </p:nvSpPr>
          <p:spPr>
            <a:xfrm>
              <a:off x="41350" y="21892"/>
              <a:ext cx="2542990" cy="600987"/>
            </a:xfrm>
            <a:prstGeom prst="rect">
              <a:avLst/>
            </a:prstGeom>
            <a:solidFill>
              <a:srgbClr val="2E7349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t"/>
            <a:lstStyle/>
            <a:p>
              <a:pPr marL="0" algn="ctr"/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楷体" panose="02010609060101010101" charset="-122"/>
                  <a:ea typeface="楷体" panose="02010609060101010101" charset="-122"/>
                </a:rPr>
                <a:t>牛刀小试</a:t>
              </a:r>
              <a:endParaRPr lang="zh-CN" altLang="en-US" sz="3600" b="1" i="0" dirty="0">
                <a:solidFill>
                  <a:srgbClr val="FFFFFF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pic>
        <p:nvPicPr>
          <p:cNvPr id="8" name="圆锥体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6645" y="4096462"/>
            <a:ext cx="1389669" cy="2196606"/>
          </a:xfrm>
          <a:prstGeom prst="rect">
            <a:avLst/>
          </a:prstGeom>
        </p:spPr>
      </p:pic>
      <p:pic>
        <p:nvPicPr>
          <p:cNvPr id="9" name="圆锥体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18071" y="2356233"/>
            <a:ext cx="4105711" cy="41676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258756" y="862984"/>
            <a:ext cx="11675844" cy="1377524"/>
            <a:chOff x="0" y="0"/>
            <a:chExt cx="11675844" cy="1377524"/>
          </a:xfrm>
        </p:grpSpPr>
        <p:sp>
          <p:nvSpPr>
            <p:cNvPr id="3" name="形状1"/>
            <p:cNvSpPr txBox="1"/>
            <p:nvPr/>
          </p:nvSpPr>
          <p:spPr>
            <a:xfrm>
              <a:off x="0" y="0"/>
              <a:ext cx="11675844" cy="1377524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14288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>
                <a:lnSpc>
                  <a:spcPts val="5400"/>
                </a:lnSpc>
              </a:pPr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楷体" panose="02010609060101010101" charset="-122"/>
                  <a:ea typeface="楷体" panose="02010609060101010101" charset="-122"/>
                </a:rPr>
                <a:t> 例1 一个圆锥的侧面展开图是一个圆心角为120°，弧长为20  的扇形，试求该圆锥底面的半径及它的母线的长.</a:t>
              </a:r>
              <a:endParaRPr lang="zh-CN" altLang="en-US" sz="30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  <p:pic>
          <p:nvPicPr>
            <p:cNvPr id="4" name="图片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375193" y="204616"/>
              <a:ext cx="441205" cy="447855"/>
            </a:xfrm>
            <a:prstGeom prst="rect">
              <a:avLst/>
            </a:prstGeom>
          </p:spPr>
        </p:pic>
      </p:grpSp>
      <p:grpSp>
        <p:nvGrpSpPr>
          <p:cNvPr id="5" name="组合2"/>
          <p:cNvGrpSpPr/>
          <p:nvPr/>
        </p:nvGrpSpPr>
        <p:grpSpPr>
          <a:xfrm>
            <a:off x="493357" y="2447020"/>
            <a:ext cx="7845425" cy="3151434"/>
            <a:chOff x="0" y="0"/>
            <a:chExt cx="7845425" cy="3151434"/>
          </a:xfrm>
        </p:grpSpPr>
        <p:sp>
          <p:nvSpPr>
            <p:cNvPr id="6" name="文本1"/>
            <p:cNvSpPr txBox="1"/>
            <p:nvPr/>
          </p:nvSpPr>
          <p:spPr>
            <a:xfrm>
              <a:off x="0" y="0"/>
              <a:ext cx="7845425" cy="71278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400"/>
                </a:lnSpc>
              </a:pPr>
              <a:r>
                <a:rPr lang="zh-CN" altLang="en-US" sz="2800" b="0" i="0" dirty="0">
                  <a:solidFill>
                    <a:srgbClr val="FF0000">
                      <a:alpha val="100000"/>
                    </a:srgbClr>
                  </a:solidFill>
                  <a:latin typeface="楷体" panose="02010609060101010101" charset="-122"/>
                  <a:ea typeface="楷体" panose="02010609060101010101" charset="-122"/>
                </a:rPr>
                <a:t>解：设该圆锥的底面的半径为</a:t>
              </a:r>
              <a:r>
                <a:rPr lang="zh-CN" altLang="en-US" sz="2800" b="0" i="1" dirty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r</a:t>
              </a:r>
              <a:r>
                <a:rPr lang="zh-CN" altLang="en-US" sz="2800" b="0" i="0" dirty="0">
                  <a:solidFill>
                    <a:srgbClr val="FF0000">
                      <a:alpha val="100000"/>
                    </a:srgbClr>
                  </a:solidFill>
                  <a:latin typeface="楷体" panose="02010609060101010101" charset="-122"/>
                  <a:ea typeface="楷体" panose="02010609060101010101" charset="-122"/>
                </a:rPr>
                <a:t>，母线长为</a:t>
              </a:r>
              <a:r>
                <a:rPr lang="zh-CN" altLang="en-US" sz="2800" b="0" i="1" dirty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a</a:t>
              </a:r>
              <a:r>
                <a:rPr lang="zh-CN" altLang="en-US" sz="2800" b="0" i="0" dirty="0">
                  <a:solidFill>
                    <a:srgbClr val="FF0000">
                      <a:alpha val="100000"/>
                    </a:srgbClr>
                  </a:solidFill>
                  <a:latin typeface="黑体" panose="02010609060101010101" charset="-122"/>
                  <a:ea typeface="黑体" panose="02010609060101010101" charset="-122"/>
                </a:rPr>
                <a:t>.</a:t>
              </a:r>
              <a:endPara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  <p:sp>
          <p:nvSpPr>
            <p:cNvPr id="7" name="文本2"/>
            <p:cNvSpPr txBox="1"/>
            <p:nvPr/>
          </p:nvSpPr>
          <p:spPr>
            <a:xfrm>
              <a:off x="745798" y="976513"/>
              <a:ext cx="1093311" cy="71372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400"/>
                </a:lnSpc>
              </a:pPr>
              <a:r>
                <a:rPr lang="zh-CN" altLang="en-US" sz="2800" b="0" i="0" dirty="0">
                  <a:solidFill>
                    <a:srgbClr val="FF0000">
                      <a:alpha val="100000"/>
                    </a:srgbClr>
                  </a:solidFill>
                  <a:latin typeface="楷体" panose="02010609060101010101" charset="-122"/>
                  <a:ea typeface="楷体" panose="02010609060101010101" charset="-122"/>
                </a:rPr>
                <a:t>可得</a:t>
              </a:r>
              <a:endPara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8" name="文本3"/>
            <p:cNvSpPr txBox="1"/>
            <p:nvPr/>
          </p:nvSpPr>
          <p:spPr>
            <a:xfrm>
              <a:off x="1546793" y="977532"/>
              <a:ext cx="1157287" cy="71278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400"/>
                </a:lnSpc>
              </a:pPr>
              <a:r>
                <a:rPr lang="zh-CN" altLang="en-US" sz="2800" b="0" i="1" dirty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r</a:t>
              </a:r>
              <a:r>
                <a:rPr lang="zh-CN" altLang="en-US" sz="2800" b="0" i="0" dirty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=10.</a:t>
              </a:r>
              <a:endPara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sp>
          <p:nvSpPr>
            <p:cNvPr id="9" name="文本4"/>
            <p:cNvSpPr txBox="1"/>
            <p:nvPr/>
          </p:nvSpPr>
          <p:spPr>
            <a:xfrm>
              <a:off x="873490" y="2437714"/>
              <a:ext cx="1093311" cy="71372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400"/>
                </a:lnSpc>
              </a:pPr>
              <a:r>
                <a:rPr lang="zh-CN" altLang="en-US" sz="2800" b="0" i="0" dirty="0">
                  <a:solidFill>
                    <a:srgbClr val="FF0000">
                      <a:alpha val="100000"/>
                    </a:srgbClr>
                  </a:solidFill>
                  <a:latin typeface="楷体" panose="02010609060101010101" charset="-122"/>
                  <a:ea typeface="楷体" panose="02010609060101010101" charset="-122"/>
                </a:rPr>
                <a:t>可得</a:t>
              </a:r>
              <a:endPara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10" name="文本5"/>
            <p:cNvSpPr txBox="1"/>
            <p:nvPr/>
          </p:nvSpPr>
          <p:spPr>
            <a:xfrm>
              <a:off x="1756324" y="2335787"/>
              <a:ext cx="1196975" cy="71120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400"/>
                </a:lnSpc>
              </a:pPr>
              <a:r>
                <a:rPr lang="zh-CN" altLang="en-US" sz="2800" b="0" i="1" dirty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a</a:t>
              </a:r>
              <a:r>
                <a:rPr lang="zh-CN" altLang="en-US" sz="2800" b="0" i="0" dirty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=30.</a:t>
              </a:r>
              <a:endPara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  <p:pic>
          <p:nvPicPr>
            <p:cNvPr id="11" name="图片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3909" y="551631"/>
              <a:ext cx="1674809" cy="425453"/>
            </a:xfrm>
            <a:prstGeom prst="rect">
              <a:avLst/>
            </a:prstGeom>
          </p:spPr>
        </p:pic>
        <p:sp>
          <p:nvSpPr>
            <p:cNvPr id="12" name="文本6"/>
            <p:cNvSpPr txBox="1"/>
            <p:nvPr/>
          </p:nvSpPr>
          <p:spPr>
            <a:xfrm>
              <a:off x="745445" y="1680363"/>
              <a:ext cx="729092" cy="71315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400"/>
                </a:lnSpc>
              </a:pPr>
              <a:r>
                <a:rPr lang="zh-CN" altLang="en-US" sz="2800" b="0" i="0" dirty="0">
                  <a:solidFill>
                    <a:srgbClr val="FF0000">
                      <a:alpha val="100000"/>
                    </a:srgbClr>
                  </a:solidFill>
                  <a:latin typeface="楷体" panose="02010609060101010101" charset="-122"/>
                  <a:ea typeface="楷体" panose="02010609060101010101" charset="-122"/>
                </a:rPr>
                <a:t>又</a:t>
              </a:r>
              <a:endPara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  <p:pic>
          <p:nvPicPr>
            <p:cNvPr id="13" name="图片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92905" y="1561500"/>
              <a:ext cx="2430017" cy="877888"/>
            </a:xfrm>
            <a:prstGeom prst="rect">
              <a:avLst/>
            </a:prstGeom>
          </p:spPr>
        </p:pic>
      </p:grpSp>
      <p:grpSp>
        <p:nvGrpSpPr>
          <p:cNvPr id="14" name="组合3"/>
          <p:cNvGrpSpPr/>
          <p:nvPr/>
        </p:nvGrpSpPr>
        <p:grpSpPr>
          <a:xfrm>
            <a:off x="237573" y="244354"/>
            <a:ext cx="2611307" cy="650369"/>
            <a:chOff x="0" y="0"/>
            <a:chExt cx="2611307" cy="650369"/>
          </a:xfrm>
        </p:grpSpPr>
        <p:sp>
          <p:nvSpPr>
            <p:cNvPr id="15" name="形状2"/>
            <p:cNvSpPr txBox="1"/>
            <p:nvPr/>
          </p:nvSpPr>
          <p:spPr>
            <a:xfrm>
              <a:off x="0" y="0"/>
              <a:ext cx="2611307" cy="650369"/>
            </a:xfrm>
            <a:prstGeom prst="rect">
              <a:avLst/>
            </a:prstGeom>
            <a:solidFill>
              <a:srgbClr val="264C34">
                <a:alpha val="100000"/>
              </a:srgbClr>
            </a:solidFill>
            <a:ln w="2857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6" name="形状3"/>
            <p:cNvSpPr txBox="1"/>
            <p:nvPr/>
          </p:nvSpPr>
          <p:spPr>
            <a:xfrm>
              <a:off x="41350" y="21893"/>
              <a:ext cx="2542990" cy="600987"/>
            </a:xfrm>
            <a:prstGeom prst="rect">
              <a:avLst/>
            </a:prstGeom>
            <a:solidFill>
              <a:srgbClr val="2E7349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t"/>
            <a:lstStyle/>
            <a:p>
              <a:pPr marL="0" algn="ctr"/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楷体" panose="02010609060101010101" charset="-122"/>
                  <a:ea typeface="楷体" panose="02010609060101010101" charset="-122"/>
                </a:rPr>
                <a:t>精例解析</a:t>
              </a:r>
              <a:endParaRPr lang="zh-CN" altLang="en-US" sz="3600" b="1" i="0" dirty="0">
                <a:solidFill>
                  <a:srgbClr val="FFFFFF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17" name="组合4"/>
          <p:cNvGrpSpPr/>
          <p:nvPr/>
        </p:nvGrpSpPr>
        <p:grpSpPr>
          <a:xfrm>
            <a:off x="7495203" y="1547117"/>
            <a:ext cx="4697137" cy="4167673"/>
            <a:chOff x="0" y="0"/>
            <a:chExt cx="4697137" cy="4167673"/>
          </a:xfrm>
        </p:grpSpPr>
        <p:pic>
          <p:nvPicPr>
            <p:cNvPr id="18" name="圆锥体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1740229"/>
              <a:ext cx="1389669" cy="2196606"/>
            </a:xfrm>
            <a:prstGeom prst="rect">
              <a:avLst/>
            </a:prstGeom>
          </p:spPr>
        </p:pic>
        <p:pic>
          <p:nvPicPr>
            <p:cNvPr id="19" name="圆锥体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91426" y="0"/>
              <a:ext cx="4105711" cy="416767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761038" y="73038"/>
            <a:ext cx="2611307" cy="650369"/>
            <a:chOff x="0" y="0"/>
            <a:chExt cx="2611307" cy="650369"/>
          </a:xfrm>
        </p:grpSpPr>
        <p:sp>
          <p:nvSpPr>
            <p:cNvPr id="3" name="形状1"/>
            <p:cNvSpPr txBox="1"/>
            <p:nvPr/>
          </p:nvSpPr>
          <p:spPr>
            <a:xfrm>
              <a:off x="0" y="0"/>
              <a:ext cx="2611307" cy="650369"/>
            </a:xfrm>
            <a:prstGeom prst="rect">
              <a:avLst/>
            </a:prstGeom>
            <a:solidFill>
              <a:srgbClr val="264C34">
                <a:alpha val="100000"/>
              </a:srgbClr>
            </a:solidFill>
            <a:ln w="2857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形状2"/>
            <p:cNvSpPr txBox="1"/>
            <p:nvPr/>
          </p:nvSpPr>
          <p:spPr>
            <a:xfrm>
              <a:off x="41350" y="21892"/>
              <a:ext cx="2542990" cy="600987"/>
            </a:xfrm>
            <a:prstGeom prst="rect">
              <a:avLst/>
            </a:prstGeom>
            <a:solidFill>
              <a:srgbClr val="2E7349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t"/>
            <a:lstStyle/>
            <a:p>
              <a:pPr marL="0" algn="ctr"/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楷体" panose="02010609060101010101" charset="-122"/>
                  <a:ea typeface="楷体" panose="02010609060101010101" charset="-122"/>
                </a:rPr>
                <a:t>变式练习</a:t>
              </a:r>
              <a:endParaRPr lang="zh-CN" altLang="en-US" sz="3600" b="1" i="0" dirty="0">
                <a:solidFill>
                  <a:srgbClr val="FFFFFF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2"/>
          <a:srcRect l="22696" t="38336" r="54157"/>
          <a:stretch>
            <a:fillRect/>
          </a:stretch>
        </p:blipFill>
        <p:spPr>
          <a:xfrm>
            <a:off x="7656366" y="1418615"/>
            <a:ext cx="1854784" cy="3078842"/>
          </a:xfrm>
          <a:prstGeom prst="rect">
            <a:avLst/>
          </a:prstGeom>
        </p:spPr>
      </p:pic>
      <p:pic>
        <p:nvPicPr>
          <p:cNvPr id="6" name="图片2"/>
          <p:cNvPicPr>
            <a:picLocks noChangeAspect="1"/>
          </p:cNvPicPr>
          <p:nvPr/>
        </p:nvPicPr>
        <p:blipFill>
          <a:blip r:embed="rId2"/>
          <a:srcRect l="54269" t="37613" r="21797"/>
          <a:stretch>
            <a:fillRect/>
          </a:stretch>
        </p:blipFill>
        <p:spPr>
          <a:xfrm>
            <a:off x="9716938" y="1495663"/>
            <a:ext cx="1855660" cy="3001175"/>
          </a:xfrm>
          <a:prstGeom prst="rect">
            <a:avLst/>
          </a:prstGeom>
        </p:spPr>
      </p:pic>
      <p:grpSp>
        <p:nvGrpSpPr>
          <p:cNvPr id="7" name="组合2"/>
          <p:cNvGrpSpPr/>
          <p:nvPr/>
        </p:nvGrpSpPr>
        <p:grpSpPr>
          <a:xfrm>
            <a:off x="415547" y="737359"/>
            <a:ext cx="7034918" cy="4020550"/>
            <a:chOff x="0" y="0"/>
            <a:chExt cx="7034918" cy="4020550"/>
          </a:xfrm>
        </p:grpSpPr>
        <p:pic>
          <p:nvPicPr>
            <p:cNvPr id="8" name="图片4"/>
            <p:cNvPicPr>
              <a:picLocks noChangeAspect="1"/>
            </p:cNvPicPr>
            <p:nvPr/>
          </p:nvPicPr>
          <p:blipFill>
            <a:blip r:embed="rId3"/>
            <a:srcRect t="35687"/>
            <a:stretch>
              <a:fillRect/>
            </a:stretch>
          </p:blipFill>
          <p:spPr>
            <a:xfrm>
              <a:off x="502" y="233"/>
              <a:ext cx="7034416" cy="2479586"/>
            </a:xfrm>
            <a:prstGeom prst="rect">
              <a:avLst/>
            </a:prstGeom>
          </p:spPr>
        </p:pic>
        <p:pic>
          <p:nvPicPr>
            <p:cNvPr id="9" name="图片5"/>
            <p:cNvPicPr>
              <a:picLocks noChangeAspect="1"/>
            </p:cNvPicPr>
            <p:nvPr/>
          </p:nvPicPr>
          <p:blipFill>
            <a:blip r:embed="rId2"/>
            <a:srcRect b="61121"/>
            <a:stretch>
              <a:fillRect/>
            </a:stretch>
          </p:blipFill>
          <p:spPr>
            <a:xfrm>
              <a:off x="0" y="2479281"/>
              <a:ext cx="6876777" cy="1541269"/>
            </a:xfrm>
            <a:prstGeom prst="rect">
              <a:avLst/>
            </a:prstGeom>
          </p:spPr>
        </p:pic>
        <p:sp>
          <p:nvSpPr>
            <p:cNvPr id="10" name="形状3"/>
            <p:cNvSpPr txBox="1"/>
            <p:nvPr/>
          </p:nvSpPr>
          <p:spPr>
            <a:xfrm>
              <a:off x="348272" y="0"/>
              <a:ext cx="1246007" cy="454724"/>
            </a:xfrm>
            <a:prstGeom prst="rect">
              <a:avLst/>
            </a:prstGeom>
            <a:solidFill>
              <a:srgbClr val="FFFFFF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r>
                <a:rPr lang="zh-CN" altLang="en-US" sz="2800" b="0" i="0" dirty="0">
                  <a:solidFill>
                    <a:srgbClr val="FF0000">
                      <a:alpha val="100000"/>
                    </a:srgbClr>
                  </a:solidFill>
                  <a:latin typeface="楷体" panose="02010609060101010101" charset="-122"/>
                  <a:ea typeface="楷体" panose="02010609060101010101" charset="-122"/>
                </a:rPr>
                <a:t>变式</a:t>
              </a:r>
              <a:endPara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pic>
        <p:nvPicPr>
          <p:cNvPr id="11" name="图片3"/>
          <p:cNvPicPr>
            <a:picLocks noChangeAspect="1"/>
          </p:cNvPicPr>
          <p:nvPr/>
        </p:nvPicPr>
        <p:blipFill>
          <a:blip r:embed="rId4"/>
          <a:srcRect b="50000"/>
          <a:stretch>
            <a:fillRect/>
          </a:stretch>
        </p:blipFill>
        <p:spPr>
          <a:xfrm>
            <a:off x="484337" y="4864865"/>
            <a:ext cx="6966490" cy="141481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/>
          <p:cNvPicPr>
            <a:picLocks noChangeAspect="1"/>
          </p:cNvPicPr>
          <p:nvPr/>
        </p:nvPicPr>
        <p:blipFill>
          <a:blip r:embed="rId2"/>
          <a:srcRect l="27884" t="37457" r="11177" b="53050"/>
          <a:stretch>
            <a:fillRect/>
          </a:stretch>
        </p:blipFill>
        <p:spPr>
          <a:xfrm>
            <a:off x="294513" y="1997535"/>
            <a:ext cx="4771701" cy="531524"/>
          </a:xfrm>
          <a:prstGeom prst="rect">
            <a:avLst/>
          </a:prstGeom>
        </p:spPr>
      </p:pic>
      <p:grpSp>
        <p:nvGrpSpPr>
          <p:cNvPr id="3" name="组合1"/>
          <p:cNvGrpSpPr/>
          <p:nvPr/>
        </p:nvGrpSpPr>
        <p:grpSpPr>
          <a:xfrm>
            <a:off x="252614" y="2528487"/>
            <a:ext cx="8061871" cy="550974"/>
            <a:chOff x="0" y="0"/>
            <a:chExt cx="8061871" cy="550974"/>
          </a:xfrm>
        </p:grpSpPr>
        <p:pic>
          <p:nvPicPr>
            <p:cNvPr id="4" name="图片5"/>
            <p:cNvPicPr>
              <a:picLocks noChangeAspect="1"/>
            </p:cNvPicPr>
            <p:nvPr/>
          </p:nvPicPr>
          <p:blipFill>
            <a:blip r:embed="rId2"/>
            <a:srcRect t="46271" r="33052" b="44745"/>
            <a:stretch>
              <a:fillRect/>
            </a:stretch>
          </p:blipFill>
          <p:spPr>
            <a:xfrm>
              <a:off x="0" y="0"/>
              <a:ext cx="5225360" cy="500112"/>
            </a:xfrm>
            <a:prstGeom prst="rect">
              <a:avLst/>
            </a:prstGeom>
          </p:spPr>
        </p:pic>
        <p:pic>
          <p:nvPicPr>
            <p:cNvPr id="5" name="图片6"/>
            <p:cNvPicPr>
              <a:picLocks noChangeAspect="1"/>
            </p:cNvPicPr>
            <p:nvPr/>
          </p:nvPicPr>
          <p:blipFill>
            <a:blip r:embed="rId2"/>
            <a:srcRect t="56101" r="63581" b="34745"/>
            <a:stretch>
              <a:fillRect/>
            </a:stretch>
          </p:blipFill>
          <p:spPr>
            <a:xfrm>
              <a:off x="5222148" y="41044"/>
              <a:ext cx="2839723" cy="509930"/>
            </a:xfrm>
            <a:prstGeom prst="rect">
              <a:avLst/>
            </a:prstGeom>
          </p:spPr>
        </p:pic>
      </p:grpSp>
      <p:pic>
        <p:nvPicPr>
          <p:cNvPr id="6" name="图片2"/>
          <p:cNvPicPr>
            <a:picLocks noChangeAspect="1"/>
          </p:cNvPicPr>
          <p:nvPr/>
        </p:nvPicPr>
        <p:blipFill>
          <a:blip r:embed="rId2"/>
          <a:srcRect l="480" t="65593" r="71514" b="25423"/>
          <a:stretch>
            <a:fillRect/>
          </a:stretch>
        </p:blipFill>
        <p:spPr>
          <a:xfrm>
            <a:off x="252441" y="3079071"/>
            <a:ext cx="2140829" cy="490690"/>
          </a:xfrm>
          <a:prstGeom prst="rect">
            <a:avLst/>
          </a:prstGeom>
        </p:spPr>
      </p:pic>
      <p:pic>
        <p:nvPicPr>
          <p:cNvPr id="7" name="图片3"/>
          <p:cNvPicPr>
            <a:picLocks noChangeAspect="1"/>
          </p:cNvPicPr>
          <p:nvPr/>
        </p:nvPicPr>
        <p:blipFill>
          <a:blip r:embed="rId2"/>
          <a:srcRect l="480" t="74745" r="76802" b="16271"/>
          <a:stretch>
            <a:fillRect/>
          </a:stretch>
        </p:blipFill>
        <p:spPr>
          <a:xfrm>
            <a:off x="252917" y="3569818"/>
            <a:ext cx="1737084" cy="490918"/>
          </a:xfrm>
          <a:prstGeom prst="rect">
            <a:avLst/>
          </a:prstGeom>
        </p:spPr>
      </p:pic>
      <p:pic>
        <p:nvPicPr>
          <p:cNvPr id="8" name="图片4"/>
          <p:cNvPicPr>
            <a:picLocks noChangeAspect="1"/>
          </p:cNvPicPr>
          <p:nvPr/>
        </p:nvPicPr>
        <p:blipFill>
          <a:blip r:embed="rId2"/>
          <a:srcRect l="600" t="86779" r="12259" b="169"/>
          <a:stretch>
            <a:fillRect/>
          </a:stretch>
        </p:blipFill>
        <p:spPr>
          <a:xfrm>
            <a:off x="252851" y="4060165"/>
            <a:ext cx="6347460" cy="678971"/>
          </a:xfrm>
          <a:prstGeom prst="rect">
            <a:avLst/>
          </a:prstGeom>
        </p:spPr>
      </p:pic>
      <p:grpSp>
        <p:nvGrpSpPr>
          <p:cNvPr id="9" name="组合2"/>
          <p:cNvGrpSpPr/>
          <p:nvPr/>
        </p:nvGrpSpPr>
        <p:grpSpPr>
          <a:xfrm>
            <a:off x="8176651" y="2057762"/>
            <a:ext cx="3557282" cy="3825707"/>
            <a:chOff x="0" y="0"/>
            <a:chExt cx="3557282" cy="3825707"/>
          </a:xfrm>
        </p:grpSpPr>
        <p:pic>
          <p:nvPicPr>
            <p:cNvPr id="10" name="图片7"/>
            <p:cNvPicPr>
              <a:picLocks noChangeAspect="1"/>
            </p:cNvPicPr>
            <p:nvPr/>
          </p:nvPicPr>
          <p:blipFill>
            <a:blip r:embed="rId2"/>
            <a:srcRect l="70793" t="39152" b="14237"/>
            <a:stretch>
              <a:fillRect/>
            </a:stretch>
          </p:blipFill>
          <p:spPr>
            <a:xfrm>
              <a:off x="178197" y="137"/>
              <a:ext cx="3379085" cy="3825570"/>
            </a:xfrm>
            <a:prstGeom prst="rect">
              <a:avLst/>
            </a:prstGeom>
          </p:spPr>
        </p:pic>
        <p:sp>
          <p:nvSpPr>
            <p:cNvPr id="11" name="形状1"/>
            <p:cNvSpPr txBox="1"/>
            <p:nvPr/>
          </p:nvSpPr>
          <p:spPr>
            <a:xfrm>
              <a:off x="0" y="0"/>
              <a:ext cx="2429709" cy="785653"/>
            </a:xfrm>
            <a:prstGeom prst="rect">
              <a:avLst/>
            </a:prstGeom>
            <a:solidFill>
              <a:srgbClr val="FFFFFF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12" name="组合3"/>
          <p:cNvGrpSpPr/>
          <p:nvPr/>
        </p:nvGrpSpPr>
        <p:grpSpPr>
          <a:xfrm>
            <a:off x="806644" y="143808"/>
            <a:ext cx="2611307" cy="650369"/>
            <a:chOff x="0" y="0"/>
            <a:chExt cx="2611307" cy="650369"/>
          </a:xfrm>
        </p:grpSpPr>
        <p:sp>
          <p:nvSpPr>
            <p:cNvPr id="13" name="形状2"/>
            <p:cNvSpPr txBox="1"/>
            <p:nvPr/>
          </p:nvSpPr>
          <p:spPr>
            <a:xfrm>
              <a:off x="0" y="0"/>
              <a:ext cx="2611307" cy="650369"/>
            </a:xfrm>
            <a:prstGeom prst="rect">
              <a:avLst/>
            </a:prstGeom>
            <a:solidFill>
              <a:srgbClr val="264C34">
                <a:alpha val="100000"/>
              </a:srgbClr>
            </a:solidFill>
            <a:ln w="2857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4" name="形状3"/>
            <p:cNvSpPr txBox="1"/>
            <p:nvPr/>
          </p:nvSpPr>
          <p:spPr>
            <a:xfrm>
              <a:off x="41350" y="21893"/>
              <a:ext cx="2542990" cy="600987"/>
            </a:xfrm>
            <a:prstGeom prst="rect">
              <a:avLst/>
            </a:prstGeom>
            <a:solidFill>
              <a:srgbClr val="2E7349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t"/>
            <a:lstStyle/>
            <a:p>
              <a:pPr marL="0" algn="ctr"/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楷体" panose="02010609060101010101" charset="-122"/>
                  <a:ea typeface="楷体" panose="02010609060101010101" charset="-122"/>
                </a:rPr>
                <a:t>归纳小结</a:t>
              </a:r>
              <a:endParaRPr lang="zh-CN" altLang="en-US" sz="3600" b="1" i="0" dirty="0">
                <a:solidFill>
                  <a:srgbClr val="FFFFFF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sp>
        <p:nvSpPr>
          <p:cNvPr id="15" name="文本1"/>
          <p:cNvSpPr txBox="1"/>
          <p:nvPr/>
        </p:nvSpPr>
        <p:spPr>
          <a:xfrm>
            <a:off x="454676" y="808396"/>
            <a:ext cx="9251461" cy="107994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0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   </a:t>
            </a:r>
            <a:r>
              <a:rPr lang="zh-CN" altLang="en-US" sz="3000" b="0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如图：设圆锥母线长为</a:t>
            </a:r>
            <a:r>
              <a:rPr lang="zh-CN" altLang="en-US" sz="3000" b="0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zh-CN" altLang="en-US" sz="3000" b="0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，高为</a:t>
            </a:r>
            <a:r>
              <a:rPr lang="zh-CN" altLang="en-US" sz="3000" b="0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h</a:t>
            </a:r>
            <a:r>
              <a:rPr lang="zh-CN" altLang="en-US" sz="3000" b="0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，底面半径为</a:t>
            </a:r>
            <a:r>
              <a:rPr lang="zh-CN" altLang="en-US" sz="3000" b="0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r</a:t>
            </a:r>
            <a:r>
              <a:rPr lang="zh-CN" altLang="en-US" sz="3000" b="0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，侧面展开扇形圆心角为</a:t>
            </a:r>
            <a:r>
              <a:rPr lang="zh-CN" altLang="en-US" sz="3000" b="0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θ</a:t>
            </a:r>
            <a:r>
              <a:rPr lang="zh-CN" altLang="en-US" sz="2800" b="1" i="1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，</a:t>
            </a:r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弧长为了</a:t>
            </a:r>
            <a:r>
              <a:rPr lang="zh-CN" altLang="en-US" sz="3000" b="0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zh-CN" altLang="en-US" sz="3000" b="0" i="1" dirty="0">
                <a:solidFill>
                  <a:srgbClr val="FF0000">
                    <a:alpha val="100000"/>
                  </a:srgbClr>
                </a:solidFill>
                <a:latin typeface="Webdings" panose="05030102010509060703"/>
                <a:ea typeface="Webdings" panose="05030102010509060703"/>
              </a:rPr>
              <a:t>’</a:t>
            </a:r>
            <a:r>
              <a:rPr lang="zh-CN" altLang="en-US" sz="3000" b="0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，则有如下结论：</a:t>
            </a:r>
            <a:endParaRPr lang="zh-CN" altLang="en-US" sz="3000" b="0" i="0" dirty="0">
              <a:solidFill>
                <a:srgbClr val="FF0000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806644" y="143808"/>
            <a:ext cx="2611307" cy="650369"/>
            <a:chOff x="0" y="0"/>
            <a:chExt cx="2611307" cy="650369"/>
          </a:xfrm>
        </p:grpSpPr>
        <p:sp>
          <p:nvSpPr>
            <p:cNvPr id="3" name="形状1"/>
            <p:cNvSpPr txBox="1"/>
            <p:nvPr/>
          </p:nvSpPr>
          <p:spPr>
            <a:xfrm>
              <a:off x="0" y="0"/>
              <a:ext cx="2611307" cy="650369"/>
            </a:xfrm>
            <a:prstGeom prst="rect">
              <a:avLst/>
            </a:prstGeom>
            <a:solidFill>
              <a:srgbClr val="264C34">
                <a:alpha val="100000"/>
              </a:srgbClr>
            </a:solidFill>
            <a:ln w="2857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形状2"/>
            <p:cNvSpPr txBox="1"/>
            <p:nvPr/>
          </p:nvSpPr>
          <p:spPr>
            <a:xfrm>
              <a:off x="41350" y="21893"/>
              <a:ext cx="2542990" cy="600987"/>
            </a:xfrm>
            <a:prstGeom prst="rect">
              <a:avLst/>
            </a:prstGeom>
            <a:solidFill>
              <a:srgbClr val="2E7349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t"/>
            <a:lstStyle/>
            <a:p>
              <a:pPr marL="0" algn="ctr"/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楷体" panose="02010609060101010101" charset="-122"/>
                  <a:ea typeface="楷体" panose="02010609060101010101" charset="-122"/>
                </a:rPr>
                <a:t>课堂小结</a:t>
              </a:r>
              <a:endParaRPr lang="zh-CN" altLang="en-US" sz="3600" b="1" i="0" dirty="0">
                <a:solidFill>
                  <a:srgbClr val="FFFFFF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pic>
        <p:nvPicPr>
          <p:cNvPr id="5" name="思维导图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268" y="1579312"/>
            <a:ext cx="6115050" cy="3352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736</Words>
  <Application>WPS 演示</Application>
  <PresentationFormat>宽屏</PresentationFormat>
  <Paragraphs>90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5" baseType="lpstr">
      <vt:lpstr>Arial</vt:lpstr>
      <vt:lpstr>宋体</vt:lpstr>
      <vt:lpstr>Wingdings</vt:lpstr>
      <vt:lpstr>楷体</vt:lpstr>
      <vt:lpstr>Wingdings</vt:lpstr>
      <vt:lpstr>Times New Roman</vt:lpstr>
      <vt:lpstr>Arial</vt:lpstr>
      <vt:lpstr>黑体</vt:lpstr>
      <vt:lpstr>Webdings</vt:lpstr>
      <vt:lpstr>等线</vt:lpstr>
      <vt:lpstr>微软雅黑</vt:lpstr>
      <vt:lpstr>Arial Unicode MS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1201圆锥的侧面积与全面积</dc:title>
  <dc:creator>李老师</dc:creator>
  <cp:lastModifiedBy>涛</cp:lastModifiedBy>
  <cp:revision>5</cp:revision>
  <dcterms:created xsi:type="dcterms:W3CDTF">2026-01-26T03:34:00Z</dcterms:created>
  <dcterms:modified xsi:type="dcterms:W3CDTF">2026-01-28T12:21:40Z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licationName">
    <vt:lpwstr>EasiNote5</vt:lpwstr>
  </property>
  <property fmtid="{D5CDD505-2E9C-101B-9397-08002B2CF9AE}" pid="3" name="ApplicationVersion">
    <vt:lpwstr>5.2.4.9158</vt:lpwstr>
  </property>
  <property fmtid="{D5CDD505-2E9C-101B-9397-08002B2CF9AE}" pid="4" name="EasiNoteCoursewareInfo">
    <vt:lpwstr/>
  </property>
  <property fmtid="{D5CDD505-2E9C-101B-9397-08002B2CF9AE}" pid="5" name="EasiNoteDocumentName">
    <vt:lpwstr>1201圆锥的侧面积与全面积</vt:lpwstr>
  </property>
  <property fmtid="{D5CDD505-2E9C-101B-9397-08002B2CF9AE}" pid="6" name="EasiNoteAuthor">
    <vt:lpwstr>39f89cce3e664588ad1932ed3c94d622</vt:lpwstr>
  </property>
  <property fmtid="{D5CDD505-2E9C-101B-9397-08002B2CF9AE}" pid="7" name="EasiNoteUpstreamCoursewareInfo_0">
    <vt:lpwstr>62c766a4-37c4-4e10-b6f1-77c9a67e12a8</vt:lpwstr>
  </property>
  <property fmtid="{D5CDD505-2E9C-101B-9397-08002B2CF9AE}" pid="8" name="EasiNoteUpstreamCoursewareInfo_1">
    <vt:lpwstr>b88e8cd8-0b87-45f4-84d7-1b67188bb85d</vt:lpwstr>
  </property>
  <property fmtid="{D5CDD505-2E9C-101B-9397-08002B2CF9AE}" pid="9" name="ICV">
    <vt:lpwstr>3E5C13809E954C159952890CE4E96C98_12</vt:lpwstr>
  </property>
  <property fmtid="{D5CDD505-2E9C-101B-9397-08002B2CF9AE}" pid="10" name="KSOProductBuildVer">
    <vt:lpwstr>2052-12.1.0.24657</vt:lpwstr>
  </property>
</Properties>
</file>