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3" r:id="rId7"/>
    <p:sldId id="261" r:id="rId8"/>
    <p:sldId id="262" r:id="rId9"/>
    <p:sldId id="263" r:id="rId10"/>
    <p:sldId id="264" r:id="rId11"/>
    <p:sldId id="274" r:id="rId12"/>
    <p:sldId id="265" r:id="rId13"/>
    <p:sldId id="278" r:id="rId14"/>
    <p:sldId id="266" r:id="rId15"/>
    <p:sldId id="276" r:id="rId16"/>
    <p:sldId id="272" r:id="rId17"/>
    <p:sldId id="277" r:id="rId18"/>
    <p:sldId id="275" r:id="rId19"/>
  </p:sldIdLst>
  <p:sldSz cx="9144000" cy="6858000" type="screen4x3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tags" Target="tags/tag1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2021/9/26 Sunday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pn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0"/>
            <a:r>
              <a:rPr lang="zh-CN" altLang="en-US" smtClean="0"/>
              <a:t>第二级</a:t>
            </a:r>
          </a:p>
          <a:p>
            <a:pPr lvl="0"/>
            <a:r>
              <a:rPr lang="zh-CN" altLang="en-US" smtClean="0"/>
              <a:t>第三级</a:t>
            </a:r>
          </a:p>
          <a:p>
            <a:pPr lvl="0"/>
            <a:r>
              <a:rPr lang="zh-CN" altLang="en-US" smtClean="0"/>
              <a:t>第四级</a:t>
            </a:r>
          </a:p>
          <a:p>
            <a:pPr lvl="0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AAB2D-DD9A-43FC-946E-4F473938946A}" type="datetimeFigureOut">
              <a:rPr lang="zh-CN" altLang="en-US" smtClean="0"/>
              <a:t>2021/9/26 Sunday</a:t>
            </a:fld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630CB-2B49-41D8-ABBE-D29013575B18}" type="slidenum">
              <a:rPr lang="zh-CN" altLang="en-US" smtClean="0"/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Relationship Id="rId3" Type="http://schemas.openxmlformats.org/officeDocument/2006/relationships/image" Target="../media/image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zh-CN" sz="5400" b="1" smtClean="0"/>
              <a:t>13.3.2    等边三角形</a:t>
            </a:r>
          </a:p>
        </p:txBody>
      </p:sp>
    </p:spTree>
    <p:extLst>
      <p:ext uri="{BB962C8B-B14F-4D97-AF65-F5344CB8AC3E}">
        <p14:creationId xmlns:p14="http://schemas.microsoft.com/office/powerpoint/2010/main" val="2055790921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横卷形 3"/>
          <p:cNvSpPr/>
          <p:nvPr/>
        </p:nvSpPr>
        <p:spPr>
          <a:xfrm>
            <a:off x="248972" y="188640"/>
            <a:ext cx="2090779" cy="79208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smtClean="0"/>
              <a:t>复习旧知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653390" y="1120557"/>
            <a:ext cx="6647048" cy="5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smtClean="0">
                <a:latin typeface="宋体" charset="-122"/>
              </a:rPr>
              <a:t>1、认识等腰三角形 </a:t>
            </a: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89151" y="5157192"/>
            <a:ext cx="8689498" cy="11887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2400" b="1">
                <a:latin typeface="宋体" charset="-122"/>
              </a:rPr>
              <a:t>    等腰三角形中，相等的两边都叫做腰，另一边叫做底边，两腰的夹角叫做顶角，腰和底边的夹角叫做底角.</a:t>
            </a:r>
          </a:p>
        </p:txBody>
      </p:sp>
      <p:grpSp>
        <p:nvGrpSpPr>
          <p:cNvPr id="7" name="Group 4"/>
          <p:cNvGrpSpPr/>
          <p:nvPr/>
        </p:nvGrpSpPr>
        <p:grpSpPr>
          <a:xfrm>
            <a:off x="2895600" y="1538288"/>
            <a:ext cx="3352800" cy="3200400"/>
            <a:chOff x="1440" y="1248"/>
            <a:chExt cx="2112" cy="2016"/>
          </a:xfrm>
        </p:grpSpPr>
        <p:sp>
          <p:nvSpPr>
            <p:cNvPr id="8" name="AutoShape 5"/>
            <p:cNvSpPr>
              <a:spLocks noChangeArrowheads="1"/>
            </p:cNvSpPr>
            <p:nvPr/>
          </p:nvSpPr>
          <p:spPr bwMode="auto">
            <a:xfrm>
              <a:off x="1728" y="1536"/>
              <a:ext cx="1536" cy="1536"/>
            </a:xfrm>
            <a:prstGeom prst="triangle">
              <a:avLst>
                <a:gd name="adj" fmla="val 50000"/>
              </a:avLst>
            </a:prstGeom>
            <a:noFill/>
            <a:ln w="38100">
              <a:solidFill>
                <a:srgbClr val="FF505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ctr"/>
              <a:endParaRPr kumimoji="1" lang="zh-CN" altLang="zh-CN" sz="2400">
                <a:latin typeface="Tahoma" pitchFamily="34" charset="0"/>
                <a:ea typeface="隶书" pitchFamily="49" charset="-122"/>
              </a:endParaRPr>
            </a:p>
          </p:txBody>
        </p:sp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2352" y="124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 b="1">
                  <a:latin typeface="Times New Roman" pitchFamily="18" charset="0"/>
                  <a:ea typeface="隶书" pitchFamily="49" charset="-122"/>
                </a:rPr>
                <a:t>A</a:t>
              </a:r>
            </a:p>
          </p:txBody>
        </p:sp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3312" y="2928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 b="1">
                  <a:latin typeface="Times New Roman" pitchFamily="18" charset="0"/>
                  <a:ea typeface="隶书" pitchFamily="49" charset="-122"/>
                </a:rPr>
                <a:t>C</a:t>
              </a:r>
            </a:p>
          </p:txBody>
        </p:sp>
        <p:sp>
          <p:nvSpPr>
            <p:cNvPr id="11" name="Text Box 8"/>
            <p:cNvSpPr txBox="1">
              <a:spLocks noChangeArrowheads="1"/>
            </p:cNvSpPr>
            <p:nvPr/>
          </p:nvSpPr>
          <p:spPr bwMode="auto">
            <a:xfrm>
              <a:off x="1440" y="2976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 b="1">
                  <a:latin typeface="Times New Roman" pitchFamily="18" charset="0"/>
                  <a:ea typeface="隶书" pitchFamily="49" charset="-122"/>
                </a:rPr>
                <a:t>B</a:t>
              </a:r>
            </a:p>
          </p:txBody>
        </p:sp>
      </p:grpSp>
      <p:grpSp>
        <p:nvGrpSpPr>
          <p:cNvPr id="12" name="Group 9"/>
          <p:cNvGrpSpPr/>
          <p:nvPr/>
        </p:nvGrpSpPr>
        <p:grpSpPr>
          <a:xfrm>
            <a:off x="3352800" y="1995488"/>
            <a:ext cx="2438400" cy="2438400"/>
            <a:chOff x="1632" y="1536"/>
            <a:chExt cx="1536" cy="1536"/>
          </a:xfrm>
        </p:grpSpPr>
        <p:sp>
          <p:nvSpPr>
            <p:cNvPr id="13" name="Line 10"/>
            <p:cNvSpPr>
              <a:spLocks noChangeShapeType="1"/>
            </p:cNvSpPr>
            <p:nvPr/>
          </p:nvSpPr>
          <p:spPr bwMode="auto">
            <a:xfrm flipH="1">
              <a:off x="1632" y="1536"/>
              <a:ext cx="768" cy="15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" name="Line 11"/>
            <p:cNvSpPr>
              <a:spLocks noChangeShapeType="1"/>
            </p:cNvSpPr>
            <p:nvPr/>
          </p:nvSpPr>
          <p:spPr bwMode="auto">
            <a:xfrm>
              <a:off x="2400" y="1536"/>
              <a:ext cx="768" cy="15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3352800" y="4433888"/>
            <a:ext cx="2438400" cy="1587"/>
          </a:xfrm>
          <a:prstGeom prst="line">
            <a:avLst/>
          </a:prstGeom>
          <a:noFill/>
          <a:ln w="38100">
            <a:solidFill>
              <a:srgbClr val="66FF6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grpSp>
        <p:nvGrpSpPr>
          <p:cNvPr id="16" name="Group 13"/>
          <p:cNvGrpSpPr/>
          <p:nvPr/>
        </p:nvGrpSpPr>
        <p:grpSpPr>
          <a:xfrm>
            <a:off x="3030538" y="2490788"/>
            <a:ext cx="3217862" cy="609600"/>
            <a:chOff x="1488" y="1776"/>
            <a:chExt cx="1872" cy="336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auto">
            <a:xfrm>
              <a:off x="2928" y="1776"/>
              <a:ext cx="432" cy="336"/>
            </a:xfrm>
            <a:prstGeom prst="wedgeEllipseCallout">
              <a:avLst>
                <a:gd name="adj1" fmla="val -97222"/>
                <a:gd name="adj2" fmla="val 53870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1" lang="zh-CN" altLang="en-US" sz="2400" b="1">
                  <a:latin typeface="Tahoma" pitchFamily="34" charset="0"/>
                </a:rPr>
                <a:t>腰</a:t>
              </a: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auto">
            <a:xfrm>
              <a:off x="1488" y="1776"/>
              <a:ext cx="432" cy="336"/>
            </a:xfrm>
            <a:prstGeom prst="wedgeEllipseCallout">
              <a:avLst>
                <a:gd name="adj1" fmla="val 83102"/>
                <a:gd name="adj2" fmla="val 50000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1" lang="zh-CN" altLang="en-US" sz="2400" b="1">
                  <a:latin typeface="Tahoma" pitchFamily="34" charset="0"/>
                </a:rPr>
                <a:t>腰</a:t>
              </a:r>
            </a:p>
          </p:txBody>
        </p:sp>
      </p:grpSp>
      <p:sp>
        <p:nvSpPr>
          <p:cNvPr id="19" name="AutoShape 16"/>
          <p:cNvSpPr>
            <a:spLocks noChangeArrowheads="1"/>
          </p:cNvSpPr>
          <p:nvPr/>
        </p:nvSpPr>
        <p:spPr bwMode="auto">
          <a:xfrm>
            <a:off x="4419600" y="4586288"/>
            <a:ext cx="914400" cy="457200"/>
          </a:xfrm>
          <a:prstGeom prst="wedgeRoundRectCallout">
            <a:avLst>
              <a:gd name="adj1" fmla="val -43921"/>
              <a:gd name="adj2" fmla="val -83333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kumimoji="1" lang="zh-CN" altLang="en-US" sz="2400" b="1">
                <a:latin typeface="Tahoma" pitchFamily="34" charset="0"/>
              </a:rPr>
              <a:t>底边</a:t>
            </a:r>
          </a:p>
        </p:txBody>
      </p:sp>
      <p:grpSp>
        <p:nvGrpSpPr>
          <p:cNvPr id="20" name="Group 17"/>
          <p:cNvGrpSpPr/>
          <p:nvPr/>
        </p:nvGrpSpPr>
        <p:grpSpPr>
          <a:xfrm>
            <a:off x="4340225" y="2147888"/>
            <a:ext cx="492125" cy="769937"/>
            <a:chOff x="2254" y="1531"/>
            <a:chExt cx="310" cy="485"/>
          </a:xfrm>
        </p:grpSpPr>
        <p:sp>
          <p:nvSpPr>
            <p:cNvPr id="21" name="Arc 18"/>
            <p:cNvSpPr/>
            <p:nvPr/>
          </p:nvSpPr>
          <p:spPr bwMode="auto">
            <a:xfrm rot="-15571545">
              <a:off x="2367" y="1516"/>
              <a:ext cx="66" cy="96"/>
            </a:xfrm>
            <a:custGeom>
              <a:gdLst>
                <a:gd name="G0" fmla="+- 7904 0 0"/>
                <a:gd name="G1" fmla="+- 21600 0 0"/>
                <a:gd name="G2" fmla="+- 21600 0 0"/>
                <a:gd name="T0" fmla="*/ 0 w 29504"/>
                <a:gd name="T1" fmla="*/ 1498 h 21600"/>
                <a:gd name="T2" fmla="*/ 29504 w 29504"/>
                <a:gd name="T3" fmla="*/ 21600 h 21600"/>
                <a:gd name="T4" fmla="*/ 7904 w 29504"/>
                <a:gd name="T5" fmla="*/ 21600 h 2160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504" h="21600" fill="none" extrusionOk="0">
                  <a:moveTo>
                    <a:pt x="0" y="1498"/>
                  </a:moveTo>
                  <a:cubicBezTo>
                    <a:pt x="2517" y="508"/>
                    <a:pt x="5198" y="-1"/>
                    <a:pt x="7904" y="0"/>
                  </a:cubicBezTo>
                  <a:cubicBezTo>
                    <a:pt x="19833" y="0"/>
                    <a:pt x="29504" y="9670"/>
                    <a:pt x="29504" y="21600"/>
                  </a:cubicBezTo>
                </a:path>
                <a:path w="29504" h="21600" stroke="0" extrusionOk="0">
                  <a:moveTo>
                    <a:pt x="0" y="1498"/>
                  </a:moveTo>
                  <a:cubicBezTo>
                    <a:pt x="2517" y="508"/>
                    <a:pt x="5198" y="-1"/>
                    <a:pt x="7904" y="0"/>
                  </a:cubicBezTo>
                  <a:cubicBezTo>
                    <a:pt x="19833" y="0"/>
                    <a:pt x="29504" y="9670"/>
                    <a:pt x="29504" y="21600"/>
                  </a:cubicBezTo>
                  <a:lnTo>
                    <a:pt x="7904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" name="Text Box 19"/>
            <p:cNvSpPr txBox="1">
              <a:spLocks noChangeArrowheads="1"/>
            </p:cNvSpPr>
            <p:nvPr/>
          </p:nvSpPr>
          <p:spPr bwMode="auto">
            <a:xfrm>
              <a:off x="2255" y="1584"/>
              <a:ext cx="307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2000" b="1">
                  <a:latin typeface="Tahoma" pitchFamily="34" charset="0"/>
                </a:rPr>
                <a:t>顶角</a:t>
              </a:r>
            </a:p>
          </p:txBody>
        </p:sp>
      </p:grpSp>
      <p:grpSp>
        <p:nvGrpSpPr>
          <p:cNvPr id="23" name="Group 20"/>
          <p:cNvGrpSpPr/>
          <p:nvPr/>
        </p:nvGrpSpPr>
        <p:grpSpPr>
          <a:xfrm>
            <a:off x="3352800" y="3976688"/>
            <a:ext cx="2819400" cy="396875"/>
            <a:chOff x="1728" y="2736"/>
            <a:chExt cx="1358" cy="250"/>
          </a:xfrm>
        </p:grpSpPr>
        <p:sp>
          <p:nvSpPr>
            <p:cNvPr id="24" name="Arc 21"/>
            <p:cNvSpPr/>
            <p:nvPr/>
          </p:nvSpPr>
          <p:spPr bwMode="auto">
            <a:xfrm>
              <a:off x="1728" y="2832"/>
              <a:ext cx="48" cy="154"/>
            </a:xfrm>
            <a:custGeom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3037"/>
                <a:gd name="T2" fmla="*/ 21552 w 21600"/>
                <a:gd name="T3" fmla="*/ 23037 h 23037"/>
                <a:gd name="T4" fmla="*/ 0 w 21600"/>
                <a:gd name="T5" fmla="*/ 21600 h 2303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3037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079"/>
                    <a:pt x="21584" y="22558"/>
                    <a:pt x="21552" y="23037"/>
                  </a:cubicBezTo>
                </a:path>
                <a:path w="21600" h="23037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2079"/>
                    <a:pt x="21584" y="22558"/>
                    <a:pt x="21552" y="23037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Arc 22"/>
            <p:cNvSpPr/>
            <p:nvPr/>
          </p:nvSpPr>
          <p:spPr bwMode="auto">
            <a:xfrm rot="13069966">
              <a:off x="3038" y="2791"/>
              <a:ext cx="48" cy="190"/>
            </a:xfrm>
            <a:custGeom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8474"/>
                <a:gd name="T2" fmla="*/ 20477 w 21600"/>
                <a:gd name="T3" fmla="*/ 28474 h 28474"/>
                <a:gd name="T4" fmla="*/ 0 w 21600"/>
                <a:gd name="T5" fmla="*/ 21600 h 2847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8474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3936"/>
                    <a:pt x="21220" y="26258"/>
                    <a:pt x="20477" y="28474"/>
                  </a:cubicBezTo>
                </a:path>
                <a:path w="21600" h="28474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3936"/>
                    <a:pt x="21220" y="26258"/>
                    <a:pt x="20477" y="28474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Text Box 23"/>
            <p:cNvSpPr txBox="1">
              <a:spLocks noChangeArrowheads="1"/>
            </p:cNvSpPr>
            <p:nvPr/>
          </p:nvSpPr>
          <p:spPr bwMode="auto">
            <a:xfrm>
              <a:off x="2592" y="2736"/>
              <a:ext cx="480" cy="231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1" lang="zh-CN" altLang="en-US" sz="2400" b="1">
                  <a:latin typeface="Tahoma" pitchFamily="34" charset="0"/>
                </a:rPr>
                <a:t>底角</a:t>
              </a:r>
            </a:p>
          </p:txBody>
        </p:sp>
        <p:sp>
          <p:nvSpPr>
            <p:cNvPr id="27" name="Text Box 24"/>
            <p:cNvSpPr txBox="1">
              <a:spLocks noChangeArrowheads="1"/>
            </p:cNvSpPr>
            <p:nvPr/>
          </p:nvSpPr>
          <p:spPr bwMode="auto">
            <a:xfrm>
              <a:off x="1728" y="2745"/>
              <a:ext cx="480" cy="231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/>
            <a:lstStyle/>
            <a:p>
              <a:pPr algn="ctr"/>
              <a:r>
                <a:rPr kumimoji="1" lang="zh-CN" altLang="en-US" sz="2400" b="1">
                  <a:latin typeface="Tahoma" pitchFamily="34" charset="0"/>
                </a:rPr>
                <a:t>底角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29645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  <p:cond evt="onBegin" delay="0">
                          <p:tn val="27"/>
                        </p:cond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  <p:cond evt="onBegin" delay="0">
                          <p:tn val="37"/>
                        </p:cond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5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39552" y="853280"/>
            <a:ext cx="4536504" cy="57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 smtClean="0">
                <a:latin typeface="+mn-ea"/>
              </a:rPr>
              <a:t>2、等腰三角形的性质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0" y="2133600"/>
            <a:ext cx="6172200" cy="5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+mn-ea"/>
              </a:rPr>
              <a:t>性质1  等腰三角形的两个底角相等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79512" y="3886200"/>
            <a:ext cx="7288088" cy="94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+mn-ea"/>
              </a:rPr>
              <a:t>性质2  等腰三角形的顶角平分线、底边上的中线、底边上的高相互重合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5638800" y="2133600"/>
            <a:ext cx="2743200" cy="5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+mn-ea"/>
              </a:rPr>
              <a:t>(等边对等角);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5672066" y="4359275"/>
            <a:ext cx="2819400" cy="5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+mn-ea"/>
              </a:rPr>
              <a:t>(三线合一)。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914400" y="2819400"/>
            <a:ext cx="5867400" cy="1005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400" b="1">
                <a:latin typeface="+mn-ea"/>
              </a:rPr>
              <a:t>几何符号语言: ∵ AB=AC</a:t>
            </a:r>
          </a:p>
          <a:p>
            <a:pPr algn="ctr">
              <a:spcBef>
                <a:spcPct val="50000"/>
              </a:spcBef>
            </a:pPr>
            <a:r>
              <a:rPr kumimoji="1" lang="zh-CN" altLang="en-US" sz="2400" b="1">
                <a:latin typeface="+mn-ea"/>
              </a:rPr>
              <a:t>              ∴∠B=∠C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94039" y="331787"/>
            <a:ext cx="1852613" cy="162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12568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981200" y="990600"/>
            <a:ext cx="7415336" cy="4297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endParaRPr kumimoji="1" lang="en-US" altLang="zh-CN" sz="2400" smtClean="0">
              <a:solidFill>
                <a:schemeClr val="tx2"/>
              </a:solidFill>
              <a:latin typeface="宋体" charset="-122"/>
            </a:endParaRPr>
          </a:p>
          <a:p>
            <a:pPr algn="just">
              <a:spcBef>
                <a:spcPct val="50000"/>
              </a:spcBef>
            </a:pPr>
            <a:endParaRPr kumimoji="1" lang="en-US" altLang="zh-CN" sz="2400" smtClean="0">
              <a:solidFill>
                <a:schemeClr val="tx2"/>
              </a:solidFill>
              <a:latin typeface="宋体" charset="-122"/>
            </a:endParaRPr>
          </a:p>
          <a:p>
            <a:pPr algn="just">
              <a:spcBef>
                <a:spcPct val="50000"/>
              </a:spcBef>
            </a:pPr>
            <a:r>
              <a:rPr kumimoji="1" lang="en-US" altLang="zh-CN" sz="2400" smtClean="0">
                <a:solidFill>
                  <a:schemeClr val="tx2"/>
                </a:solidFill>
                <a:latin typeface="宋体" charset="-122"/>
              </a:rPr>
              <a:t>（1）∵AB=AC，AD平分∠BAC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400" smtClean="0">
                <a:solidFill>
                  <a:schemeClr val="tx2"/>
                </a:solidFill>
                <a:latin typeface="宋体" charset="-122"/>
              </a:rPr>
              <a:t>∴________⊥_______,   ______=_______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400" smtClean="0">
                <a:solidFill>
                  <a:schemeClr val="tx2"/>
                </a:solidFill>
                <a:latin typeface="宋体" charset="-122"/>
              </a:rPr>
              <a:t>(2) ∵AB=AC，AD⊥BC , 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400" smtClean="0">
                <a:solidFill>
                  <a:schemeClr val="tx2"/>
                </a:solidFill>
                <a:latin typeface="宋体" charset="-122"/>
              </a:rPr>
              <a:t>∴∠_____=∠____,  ______=_______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400" smtClean="0">
                <a:solidFill>
                  <a:schemeClr val="tx2"/>
                </a:solidFill>
                <a:latin typeface="宋体" charset="-122"/>
              </a:rPr>
              <a:t>(3) ∵AB=AC，BD=CD，</a:t>
            </a:r>
          </a:p>
          <a:p>
            <a:pPr algn="just">
              <a:spcBef>
                <a:spcPct val="50000"/>
              </a:spcBef>
            </a:pPr>
            <a:r>
              <a:rPr kumimoji="1" lang="en-US" altLang="zh-CN" sz="2400" smtClean="0">
                <a:solidFill>
                  <a:schemeClr val="tx2"/>
                </a:solidFill>
                <a:latin typeface="宋体" charset="-122"/>
              </a:rPr>
              <a:t>∴  ∠_____=∠____,________⊥_______,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77413" y="2590800"/>
            <a:ext cx="243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99"/>
                </a:solidFill>
                <a:latin typeface="宋体" charset="-122"/>
              </a:rPr>
              <a:t>AD      BC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791200" y="2542042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99"/>
                </a:solidFill>
                <a:latin typeface="宋体" charset="-122"/>
              </a:rPr>
              <a:t>BD   CD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362200" y="3732213"/>
            <a:ext cx="2514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400">
                <a:solidFill>
                  <a:srgbClr val="FF3399"/>
                </a:solidFill>
                <a:latin typeface="Tahoma" pitchFamily="34" charset="0"/>
              </a:rPr>
              <a:t>BAD     CAD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5257800" y="3710443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99"/>
                </a:solidFill>
                <a:latin typeface="宋体" charset="-122"/>
              </a:rPr>
              <a:t>BD   CD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743200" y="4753429"/>
            <a:ext cx="2514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400">
                <a:solidFill>
                  <a:srgbClr val="FF3399"/>
                </a:solidFill>
                <a:latin typeface="Tahoma" pitchFamily="34" charset="0"/>
              </a:rPr>
              <a:t>BAD     CAD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5257800" y="4749800"/>
            <a:ext cx="243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400" b="1">
                <a:solidFill>
                  <a:srgbClr val="FF3399"/>
                </a:solidFill>
                <a:latin typeface="宋体" charset="-122"/>
              </a:rPr>
              <a:t>AD      BC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304800" y="1676400"/>
            <a:ext cx="2020888" cy="2513013"/>
            <a:chOff x="3024" y="720"/>
            <a:chExt cx="1273" cy="1583"/>
          </a:xfrm>
        </p:grpSpPr>
        <p:sp>
          <p:nvSpPr>
            <p:cNvPr id="12" name="AutoShape 11"/>
            <p:cNvSpPr>
              <a:spLocks noChangeArrowheads="1"/>
            </p:cNvSpPr>
            <p:nvPr/>
          </p:nvSpPr>
          <p:spPr bwMode="auto">
            <a:xfrm>
              <a:off x="3204" y="969"/>
              <a:ext cx="882" cy="1100"/>
            </a:xfrm>
            <a:prstGeom prst="triangle">
              <a:avLst>
                <a:gd name="adj" fmla="val 50000"/>
              </a:avLst>
            </a:prstGeom>
            <a:noFill/>
            <a:ln w="38100">
              <a:solidFill>
                <a:srgbClr val="000099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auto">
            <a:xfrm>
              <a:off x="3504" y="720"/>
              <a:ext cx="25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solidFill>
                    <a:srgbClr val="000099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4" name="Text Box 13"/>
            <p:cNvSpPr txBox="1">
              <a:spLocks noChangeArrowheads="1"/>
            </p:cNvSpPr>
            <p:nvPr/>
          </p:nvSpPr>
          <p:spPr bwMode="auto">
            <a:xfrm>
              <a:off x="3024" y="2015"/>
              <a:ext cx="24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solidFill>
                    <a:srgbClr val="000099"/>
                  </a:solidFill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5" name="Text Box 14"/>
            <p:cNvSpPr txBox="1">
              <a:spLocks noChangeArrowheads="1"/>
            </p:cNvSpPr>
            <p:nvPr/>
          </p:nvSpPr>
          <p:spPr bwMode="auto">
            <a:xfrm>
              <a:off x="4042" y="2015"/>
              <a:ext cx="25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400" b="1">
                  <a:solidFill>
                    <a:srgbClr val="000099"/>
                  </a:solidFill>
                  <a:latin typeface="Times New Roman" pitchFamily="18" charset="0"/>
                </a:rPr>
                <a:t>C</a:t>
              </a:r>
            </a:p>
          </p:txBody>
        </p:sp>
      </p:grpSp>
      <p:sp>
        <p:nvSpPr>
          <p:cNvPr id="16" name="Line 15"/>
          <p:cNvSpPr>
            <a:spLocks noChangeShapeType="1"/>
          </p:cNvSpPr>
          <p:nvPr/>
        </p:nvSpPr>
        <p:spPr bwMode="auto">
          <a:xfrm flipH="1">
            <a:off x="1295400" y="2133600"/>
            <a:ext cx="0" cy="1676400"/>
          </a:xfrm>
          <a:prstGeom prst="line">
            <a:avLst/>
          </a:prstGeom>
          <a:noFill/>
          <a:ln w="28575">
            <a:solidFill>
              <a:srgbClr val="000099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991235" y="3733800"/>
            <a:ext cx="40354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en-US" altLang="zh-CN" sz="2400" b="1">
                <a:solidFill>
                  <a:srgbClr val="000099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100" y="728990"/>
            <a:ext cx="912090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2800" b="1" smtClean="0">
                <a:latin typeface="宋体" charset="-122"/>
              </a:rPr>
              <a:t>3、等腰三角形“三线合一”性质用几何符号语言表示为</a:t>
            </a:r>
          </a:p>
        </p:txBody>
      </p:sp>
    </p:spTree>
    <p:extLst>
      <p:ext uri="{BB962C8B-B14F-4D97-AF65-F5344CB8AC3E}">
        <p14:creationId xmlns:p14="http://schemas.microsoft.com/office/powerpoint/2010/main" val="11683712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横卷形 3"/>
          <p:cNvSpPr/>
          <p:nvPr/>
        </p:nvSpPr>
        <p:spPr>
          <a:xfrm>
            <a:off x="248972" y="188640"/>
            <a:ext cx="2090779" cy="79208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smtClean="0"/>
              <a:t>探究新课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5225" y="3501008"/>
            <a:ext cx="1952559" cy="2863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云形标注 5"/>
          <p:cNvSpPr/>
          <p:nvPr/>
        </p:nvSpPr>
        <p:spPr>
          <a:xfrm>
            <a:off x="2173469" y="584684"/>
            <a:ext cx="5328592" cy="2124236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686270" y="990577"/>
            <a:ext cx="3709888" cy="1920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smtClean="0">
                <a:solidFill>
                  <a:srgbClr val="000000"/>
                </a:solidFill>
                <a:latin typeface="+mn-ea"/>
              </a:rPr>
              <a:t>   等边三角形有哪些性质呢？</a:t>
            </a:r>
          </a:p>
        </p:txBody>
      </p:sp>
      <p:sp>
        <p:nvSpPr>
          <p:cNvPr id="8" name="AutoShape 5"/>
          <p:cNvSpPr>
            <a:spLocks noChangeArrowheads="1"/>
          </p:cNvSpPr>
          <p:nvPr/>
        </p:nvSpPr>
        <p:spPr bwMode="auto">
          <a:xfrm>
            <a:off x="4960219" y="2806862"/>
            <a:ext cx="2286000" cy="1752600"/>
          </a:xfrm>
          <a:prstGeom prst="triangle">
            <a:avLst>
              <a:gd name="adj" fmla="val 50000"/>
            </a:avLst>
          </a:prstGeom>
          <a:solidFill>
            <a:srgbClr val="B0FDA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5789940" y="2480320"/>
            <a:ext cx="33528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宋体" pitchFamily="2" charset="-122"/>
              </a:rPr>
              <a:t>A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655419" y="4453100"/>
            <a:ext cx="33528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宋体" pitchFamily="2" charset="-122"/>
              </a:rPr>
              <a:t>B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7170020" y="4483262"/>
            <a:ext cx="33528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latin typeface="宋体" pitchFamily="2" charset="-122"/>
              </a:rPr>
              <a:t>C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3275856" y="5168020"/>
            <a:ext cx="5868144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宋体" pitchFamily="2" charset="-122"/>
              </a:rPr>
              <a:t>⑴三边之间 AB＿AC＿BC</a:t>
            </a:r>
          </a:p>
          <a:p>
            <a:endParaRPr lang="en-US" altLang="zh-CN" sz="2800" b="1">
              <a:latin typeface="宋体" pitchFamily="2" charset="-122"/>
            </a:endParaRPr>
          </a:p>
          <a:p>
            <a:r>
              <a:rPr lang="en-US" altLang="zh-CN" sz="2800" b="1">
                <a:latin typeface="宋体" pitchFamily="2" charset="-122"/>
              </a:rPr>
              <a:t>⑵三角之间∠A＿∠B＿∠C=600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6481387" y="5976938"/>
            <a:ext cx="700416" cy="5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rgbClr val="CC00FF"/>
                </a:solidFill>
              </a:rPr>
              <a:t>＝</a:t>
            </a: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5719387" y="5976938"/>
            <a:ext cx="700416" cy="5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rgbClr val="CC00FF"/>
                </a:solidFill>
              </a:rPr>
              <a:t>＝</a:t>
            </a: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6330574" y="5214938"/>
            <a:ext cx="700416" cy="5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rgbClr val="CC00FF"/>
                </a:solidFill>
              </a:rPr>
              <a:t>＝</a:t>
            </a: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5719194" y="5214938"/>
            <a:ext cx="702481" cy="51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CC00FF"/>
                </a:solidFill>
                <a:latin typeface="宋体" pitchFamily="2" charset="-122"/>
              </a:rPr>
              <a:t>＝</a:t>
            </a:r>
          </a:p>
        </p:txBody>
      </p:sp>
    </p:spTree>
    <p:extLst>
      <p:ext uri="{BB962C8B-B14F-4D97-AF65-F5344CB8AC3E}">
        <p14:creationId xmlns:p14="http://schemas.microsoft.com/office/powerpoint/2010/main" val="27639683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横卷形 3"/>
          <p:cNvSpPr/>
          <p:nvPr/>
        </p:nvSpPr>
        <p:spPr>
          <a:xfrm>
            <a:off x="248972" y="188640"/>
            <a:ext cx="2090779" cy="79208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smtClean="0"/>
              <a:t>探究新课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7192" y="3770268"/>
            <a:ext cx="1952559" cy="2863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云形标注 5"/>
          <p:cNvSpPr/>
          <p:nvPr/>
        </p:nvSpPr>
        <p:spPr>
          <a:xfrm>
            <a:off x="2173468" y="584684"/>
            <a:ext cx="5926923" cy="2700300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43809" y="221548"/>
            <a:ext cx="4829540" cy="2834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zh-CN" altLang="en-US" sz="4000"/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4000"/>
              <a:t>那我们怎么判定一个三角形就是等边三角形呢？</a:t>
            </a:r>
          </a:p>
        </p:txBody>
      </p:sp>
      <p:sp>
        <p:nvSpPr>
          <p:cNvPr id="17" name="AutoShape 6"/>
          <p:cNvSpPr>
            <a:spLocks noChangeArrowheads="1"/>
          </p:cNvSpPr>
          <p:nvPr/>
        </p:nvSpPr>
        <p:spPr bwMode="auto">
          <a:xfrm>
            <a:off x="5159918" y="4338184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EA9A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8" name="Group 7"/>
          <p:cNvGrpSpPr/>
          <p:nvPr/>
        </p:nvGrpSpPr>
        <p:grpSpPr>
          <a:xfrm>
            <a:off x="2631030" y="3673021"/>
            <a:ext cx="2160588" cy="2016125"/>
            <a:chOff x="793" y="122"/>
            <a:chExt cx="1361" cy="1270"/>
          </a:xfrm>
        </p:grpSpPr>
        <p:grpSp>
          <p:nvGrpSpPr>
            <p:cNvPr id="19" name="Group 8"/>
            <p:cNvGrpSpPr/>
            <p:nvPr/>
          </p:nvGrpSpPr>
          <p:grpSpPr>
            <a:xfrm>
              <a:off x="793" y="122"/>
              <a:ext cx="1361" cy="1270"/>
              <a:chOff x="521" y="1661"/>
              <a:chExt cx="1361" cy="1270"/>
            </a:xfrm>
          </p:grpSpPr>
          <p:sp>
            <p:nvSpPr>
              <p:cNvPr id="21" name="Line 9"/>
              <p:cNvSpPr>
                <a:spLocks noChangeShapeType="1"/>
              </p:cNvSpPr>
              <p:nvPr/>
            </p:nvSpPr>
            <p:spPr bwMode="auto">
              <a:xfrm>
                <a:off x="521" y="2931"/>
                <a:ext cx="1361" cy="0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Line 10"/>
              <p:cNvSpPr>
                <a:spLocks noChangeShapeType="1"/>
              </p:cNvSpPr>
              <p:nvPr/>
            </p:nvSpPr>
            <p:spPr bwMode="auto">
              <a:xfrm flipH="1">
                <a:off x="521" y="1661"/>
                <a:ext cx="998" cy="1270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Line 11"/>
              <p:cNvSpPr>
                <a:spLocks noChangeShapeType="1"/>
              </p:cNvSpPr>
              <p:nvPr/>
            </p:nvSpPr>
            <p:spPr bwMode="auto">
              <a:xfrm>
                <a:off x="1519" y="1661"/>
                <a:ext cx="363" cy="1270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0" name="Text Box 12"/>
            <p:cNvSpPr txBox="1">
              <a:spLocks noChangeArrowheads="1"/>
            </p:cNvSpPr>
            <p:nvPr/>
          </p:nvSpPr>
          <p:spPr bwMode="auto">
            <a:xfrm>
              <a:off x="1033" y="981"/>
              <a:ext cx="107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/>
                <a:t>一般三角形</a:t>
              </a:r>
            </a:p>
          </p:txBody>
        </p:sp>
      </p:grpSp>
      <p:grpSp>
        <p:nvGrpSpPr>
          <p:cNvPr id="24" name="Group 13"/>
          <p:cNvGrpSpPr/>
          <p:nvPr/>
        </p:nvGrpSpPr>
        <p:grpSpPr>
          <a:xfrm>
            <a:off x="6364830" y="3977821"/>
            <a:ext cx="2514600" cy="1727200"/>
            <a:chOff x="3424" y="119"/>
            <a:chExt cx="1451" cy="1088"/>
          </a:xfrm>
        </p:grpSpPr>
        <p:sp>
          <p:nvSpPr>
            <p:cNvPr id="25" name="AutoShape 14"/>
            <p:cNvSpPr>
              <a:spLocks noChangeArrowheads="1"/>
            </p:cNvSpPr>
            <p:nvPr/>
          </p:nvSpPr>
          <p:spPr bwMode="auto">
            <a:xfrm>
              <a:off x="3424" y="119"/>
              <a:ext cx="1451" cy="10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zh-CN" sz="2400"/>
            </a:p>
          </p:txBody>
        </p:sp>
        <p:sp>
          <p:nvSpPr>
            <p:cNvPr id="26" name="Text Box 15"/>
            <p:cNvSpPr txBox="1">
              <a:spLocks noChangeArrowheads="1"/>
            </p:cNvSpPr>
            <p:nvPr/>
          </p:nvSpPr>
          <p:spPr bwMode="auto">
            <a:xfrm>
              <a:off x="3593" y="890"/>
              <a:ext cx="108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 b="1"/>
                <a:t>等边三角形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7969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4016124" y="1323721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EA9A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5" name="Group 7"/>
          <p:cNvGrpSpPr/>
          <p:nvPr/>
        </p:nvGrpSpPr>
        <p:grpSpPr>
          <a:xfrm>
            <a:off x="1487236" y="658558"/>
            <a:ext cx="2160588" cy="2489200"/>
            <a:chOff x="793" y="122"/>
            <a:chExt cx="1361" cy="1568"/>
          </a:xfrm>
        </p:grpSpPr>
        <p:grpSp>
          <p:nvGrpSpPr>
            <p:cNvPr id="6" name="Group 8"/>
            <p:cNvGrpSpPr/>
            <p:nvPr/>
          </p:nvGrpSpPr>
          <p:grpSpPr>
            <a:xfrm>
              <a:off x="793" y="122"/>
              <a:ext cx="1361" cy="1270"/>
              <a:chOff x="521" y="1661"/>
              <a:chExt cx="1361" cy="1270"/>
            </a:xfrm>
          </p:grpSpPr>
          <p:sp>
            <p:nvSpPr>
              <p:cNvPr id="8" name="Line 9"/>
              <p:cNvSpPr>
                <a:spLocks noChangeShapeType="1"/>
              </p:cNvSpPr>
              <p:nvPr/>
            </p:nvSpPr>
            <p:spPr bwMode="auto">
              <a:xfrm>
                <a:off x="521" y="2931"/>
                <a:ext cx="1361" cy="0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 flipH="1">
                <a:off x="521" y="1661"/>
                <a:ext cx="998" cy="1270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Line 11"/>
              <p:cNvSpPr>
                <a:spLocks noChangeShapeType="1"/>
              </p:cNvSpPr>
              <p:nvPr/>
            </p:nvSpPr>
            <p:spPr bwMode="auto">
              <a:xfrm>
                <a:off x="1519" y="1661"/>
                <a:ext cx="363" cy="1270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933" y="1402"/>
              <a:ext cx="107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/>
                <a:t>一般三角形</a:t>
              </a:r>
            </a:p>
          </p:txBody>
        </p:sp>
      </p:grpSp>
      <p:grpSp>
        <p:nvGrpSpPr>
          <p:cNvPr id="11" name="Group 13"/>
          <p:cNvGrpSpPr/>
          <p:nvPr/>
        </p:nvGrpSpPr>
        <p:grpSpPr>
          <a:xfrm>
            <a:off x="5221036" y="963358"/>
            <a:ext cx="2514600" cy="2184400"/>
            <a:chOff x="3424" y="119"/>
            <a:chExt cx="1451" cy="1376"/>
          </a:xfrm>
        </p:grpSpPr>
        <p:sp>
          <p:nvSpPr>
            <p:cNvPr id="12" name="AutoShape 14"/>
            <p:cNvSpPr>
              <a:spLocks noChangeArrowheads="1"/>
            </p:cNvSpPr>
            <p:nvPr/>
          </p:nvSpPr>
          <p:spPr bwMode="auto">
            <a:xfrm>
              <a:off x="3424" y="119"/>
              <a:ext cx="1451" cy="10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zh-CN" sz="2400"/>
            </a:p>
          </p:txBody>
        </p:sp>
        <p:sp>
          <p:nvSpPr>
            <p:cNvPr id="13" name="Text Box 15"/>
            <p:cNvSpPr txBox="1">
              <a:spLocks noChangeArrowheads="1"/>
            </p:cNvSpPr>
            <p:nvPr/>
          </p:nvSpPr>
          <p:spPr bwMode="auto">
            <a:xfrm>
              <a:off x="3609" y="1207"/>
              <a:ext cx="108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 b="1"/>
                <a:t>等边三角形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02056" y="3338764"/>
            <a:ext cx="8604448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判定方法1：三条边都相等的两个三角形全等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2056" y="4293096"/>
            <a:ext cx="8604448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判定方法2：三条角都相等的两个三角形全等</a:t>
            </a:r>
          </a:p>
        </p:txBody>
      </p:sp>
      <p:sp>
        <p:nvSpPr>
          <p:cNvPr id="16" name="云形标注 15"/>
          <p:cNvSpPr/>
          <p:nvPr/>
        </p:nvSpPr>
        <p:spPr>
          <a:xfrm rot="11360799">
            <a:off x="3202852" y="5007530"/>
            <a:ext cx="3456290" cy="1359441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693383" y="5318361"/>
            <a:ext cx="2475226" cy="82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      还有其他的判定方法吗？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59311" y="4877871"/>
            <a:ext cx="2152650" cy="157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93193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云形标注 4"/>
          <p:cNvSpPr/>
          <p:nvPr/>
        </p:nvSpPr>
        <p:spPr>
          <a:xfrm>
            <a:off x="395536" y="224813"/>
            <a:ext cx="5400600" cy="1980220"/>
          </a:xfrm>
          <a:prstGeom prst="cloud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smtClean="0"/>
              <a:t>         什么样的等腰三角形是等边三角形呢？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13" y="2564904"/>
            <a:ext cx="2153513" cy="15714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AutoShape 3"/>
          <p:cNvSpPr>
            <a:spLocks noChangeArrowheads="1"/>
          </p:cNvSpPr>
          <p:nvPr/>
        </p:nvSpPr>
        <p:spPr bwMode="auto">
          <a:xfrm>
            <a:off x="4670354" y="3726657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rgbClr val="FEA9A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8" name="Group 4"/>
          <p:cNvGrpSpPr/>
          <p:nvPr/>
        </p:nvGrpSpPr>
        <p:grpSpPr>
          <a:xfrm>
            <a:off x="6119741" y="2905919"/>
            <a:ext cx="2590800" cy="2259013"/>
            <a:chOff x="3424" y="119"/>
            <a:chExt cx="1451" cy="1423"/>
          </a:xfrm>
        </p:grpSpPr>
        <p:sp>
          <p:nvSpPr>
            <p:cNvPr id="19" name="AutoShape 5"/>
            <p:cNvSpPr>
              <a:spLocks noChangeArrowheads="1"/>
            </p:cNvSpPr>
            <p:nvPr/>
          </p:nvSpPr>
          <p:spPr bwMode="auto">
            <a:xfrm>
              <a:off x="3424" y="119"/>
              <a:ext cx="1451" cy="108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zh-CN" sz="3200"/>
            </a:p>
          </p:txBody>
        </p:sp>
        <p:sp>
          <p:nvSpPr>
            <p:cNvPr id="20" name="Text Box 6"/>
            <p:cNvSpPr txBox="1">
              <a:spLocks noChangeArrowheads="1"/>
            </p:cNvSpPr>
            <p:nvPr/>
          </p:nvSpPr>
          <p:spPr bwMode="auto">
            <a:xfrm>
              <a:off x="3669" y="1254"/>
              <a:ext cx="9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/>
                <a:t>等边三角形</a:t>
              </a:r>
            </a:p>
          </p:txBody>
        </p:sp>
      </p:grpSp>
      <p:grpSp>
        <p:nvGrpSpPr>
          <p:cNvPr id="21" name="Group 7"/>
          <p:cNvGrpSpPr/>
          <p:nvPr/>
        </p:nvGrpSpPr>
        <p:grpSpPr>
          <a:xfrm>
            <a:off x="2190679" y="2764633"/>
            <a:ext cx="2176462" cy="2386013"/>
            <a:chOff x="884" y="1872"/>
            <a:chExt cx="1120" cy="1503"/>
          </a:xfrm>
        </p:grpSpPr>
        <p:sp>
          <p:nvSpPr>
            <p:cNvPr id="22" name="AutoShape 8"/>
            <p:cNvSpPr>
              <a:spLocks noChangeArrowheads="1"/>
            </p:cNvSpPr>
            <p:nvPr/>
          </p:nvSpPr>
          <p:spPr bwMode="auto">
            <a:xfrm>
              <a:off x="884" y="1872"/>
              <a:ext cx="1120" cy="1224"/>
            </a:xfrm>
            <a:prstGeom prst="triangle">
              <a:avLst>
                <a:gd name="adj" fmla="val 50000"/>
              </a:avLst>
            </a:prstGeom>
            <a:noFill/>
            <a:ln w="38100">
              <a:solidFill>
                <a:schemeClr val="hlink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" name="Text Box 9"/>
            <p:cNvSpPr txBox="1">
              <a:spLocks noChangeArrowheads="1"/>
            </p:cNvSpPr>
            <p:nvPr/>
          </p:nvSpPr>
          <p:spPr bwMode="auto">
            <a:xfrm>
              <a:off x="1019" y="3096"/>
              <a:ext cx="846" cy="2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300" b="1"/>
                <a:t>等腰三角形</a:t>
              </a:r>
            </a:p>
          </p:txBody>
        </p:sp>
      </p:grpSp>
      <p:sp>
        <p:nvSpPr>
          <p:cNvPr id="24" name="弧形 23"/>
          <p:cNvSpPr/>
          <p:nvPr/>
        </p:nvSpPr>
        <p:spPr>
          <a:xfrm rot="7749896">
            <a:off x="2962006" y="2579165"/>
            <a:ext cx="504056" cy="785705"/>
          </a:xfrm>
          <a:prstGeom prst="arc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2988450" y="3353671"/>
            <a:ext cx="689346" cy="94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smtClean="0">
                <a:solidFill>
                  <a:srgbClr val="FF0000"/>
                </a:solidFill>
              </a:rPr>
              <a:t>600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06429" y="5517232"/>
            <a:ext cx="8604448" cy="1066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判定方法3：有一个角是600度的等腰三角形是等边三角形</a:t>
            </a:r>
          </a:p>
        </p:txBody>
      </p:sp>
    </p:spTree>
    <p:extLst>
      <p:ext uri="{BB962C8B-B14F-4D97-AF65-F5344CB8AC3E}">
        <p14:creationId xmlns:p14="http://schemas.microsoft.com/office/powerpoint/2010/main" val="18900834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横卷形 3"/>
          <p:cNvSpPr/>
          <p:nvPr/>
        </p:nvSpPr>
        <p:spPr>
          <a:xfrm>
            <a:off x="248972" y="188640"/>
            <a:ext cx="2090779" cy="79208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/>
              <a:t>归纳总结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90305" y="1896675"/>
            <a:ext cx="3098892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smtClean="0"/>
              <a:t>等边三角形的性质是：</a:t>
            </a:r>
          </a:p>
        </p:txBody>
      </p:sp>
      <p:sp>
        <p:nvSpPr>
          <p:cNvPr id="6" name="左大括号 5"/>
          <p:cNvSpPr/>
          <p:nvPr/>
        </p:nvSpPr>
        <p:spPr>
          <a:xfrm rot="10800000" flipH="1">
            <a:off x="4209412" y="1289422"/>
            <a:ext cx="408306" cy="1676172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67277" y="4576633"/>
            <a:ext cx="3640225" cy="457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smtClean="0"/>
              <a:t>等边三角形的判定方法是：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4683607" y="3798622"/>
            <a:ext cx="314538" cy="2376264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683606" y="1045366"/>
            <a:ext cx="3704817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/>
              <a:t>1、三条边都相等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83607" y="2644714"/>
            <a:ext cx="3704817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2、三个角都相等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00692" y="3537012"/>
            <a:ext cx="3704817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/>
              <a:t>1、三条边都相等的三角形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33800" y="4576633"/>
            <a:ext cx="3704817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2、三条角都相等的三角形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60869" y="5721222"/>
            <a:ext cx="3975627" cy="82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/>
              <a:t>3、有一个角是600的等腰三角形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98" y="5251595"/>
            <a:ext cx="1606405" cy="1606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796429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横卷形 3"/>
          <p:cNvSpPr/>
          <p:nvPr/>
        </p:nvSpPr>
        <p:spPr>
          <a:xfrm>
            <a:off x="248972" y="188640"/>
            <a:ext cx="2090779" cy="79208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smtClean="0"/>
              <a:t>巩固新课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50825" y="1090613"/>
            <a:ext cx="8893175" cy="1456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320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例题： 如图,在等边三角形ABC中，DE∥BC, 请问△ADE是等边三角形吗?试说明理由.</a:t>
            </a:r>
          </a:p>
        </p:txBody>
      </p:sp>
      <p:grpSp>
        <p:nvGrpSpPr>
          <p:cNvPr id="6" name="Group 26"/>
          <p:cNvGrpSpPr/>
          <p:nvPr/>
        </p:nvGrpSpPr>
        <p:grpSpPr>
          <a:xfrm>
            <a:off x="6324873" y="1854069"/>
            <a:ext cx="2808287" cy="2193925"/>
            <a:chOff x="3243" y="1525"/>
            <a:chExt cx="1769" cy="1382"/>
          </a:xfrm>
        </p:grpSpPr>
        <p:sp>
          <p:nvSpPr>
            <p:cNvPr id="7" name="Text Box 5"/>
            <p:cNvSpPr txBox="1">
              <a:spLocks noChangeArrowheads="1"/>
            </p:cNvSpPr>
            <p:nvPr/>
          </p:nvSpPr>
          <p:spPr bwMode="auto">
            <a:xfrm>
              <a:off x="3892" y="1525"/>
              <a:ext cx="2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solidFill>
                    <a:srgbClr val="00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auto">
            <a:xfrm>
              <a:off x="4717" y="2618"/>
              <a:ext cx="29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solidFill>
                    <a:srgbClr val="000000"/>
                  </a:solidFill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3243" y="2618"/>
              <a:ext cx="29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solidFill>
                    <a:srgbClr val="000000"/>
                  </a:solidFill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0" name="AutoShape 8"/>
            <p:cNvSpPr>
              <a:spLocks noChangeArrowheads="1"/>
            </p:cNvSpPr>
            <p:nvPr/>
          </p:nvSpPr>
          <p:spPr bwMode="auto">
            <a:xfrm>
              <a:off x="3479" y="1785"/>
              <a:ext cx="1238" cy="946"/>
            </a:xfrm>
            <a:prstGeom prst="triangle">
              <a:avLst>
                <a:gd name="adj" fmla="val 50000"/>
              </a:avLst>
            </a:prstGeom>
            <a:noFill/>
            <a:ln w="38100" cap="sq">
              <a:solidFill>
                <a:srgbClr val="00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auto">
            <a:xfrm>
              <a:off x="3651" y="2462"/>
              <a:ext cx="884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3390" y="2264"/>
              <a:ext cx="29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solidFill>
                    <a:srgbClr val="000000"/>
                  </a:solidFill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4503" y="2251"/>
              <a:ext cx="29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solidFill>
                    <a:srgbClr val="000000"/>
                  </a:solidFill>
                  <a:latin typeface="Times New Roman" pitchFamily="18" charset="0"/>
                </a:rPr>
                <a:t>E</a:t>
              </a: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98279" y="2458680"/>
            <a:ext cx="5426594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解： ADE是等边三角形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96032" y="2939567"/>
            <a:ext cx="3827988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∵ABC是等边三角形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38742" y="3619461"/>
            <a:ext cx="3827988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∴∠A=∠B=∠C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661009" y="4282563"/>
            <a:ext cx="3827988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∵ DE∥BC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61009" y="4805783"/>
            <a:ext cx="5239123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∴∠ADE=∠B，∠AED=∠C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14000" y="5329003"/>
            <a:ext cx="5239123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∴∠ADE==∠AED=∠A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97232" y="6014073"/>
            <a:ext cx="4032448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ym typeface="Wingdings 3"/>
              </a:rPr>
              <a:t>∴ADE是等边三角形</a:t>
            </a:r>
          </a:p>
        </p:txBody>
      </p:sp>
    </p:spTree>
    <p:extLst>
      <p:ext uri="{BB962C8B-B14F-4D97-AF65-F5344CB8AC3E}">
        <p14:creationId xmlns:p14="http://schemas.microsoft.com/office/powerpoint/2010/main" val="1128616350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50825" y="692696"/>
            <a:ext cx="8893175" cy="1456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320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   如图,在等边三角形ABC中，DE∥BC, 请问△ADE是等边三角形吗?试说明理由.</a:t>
            </a:r>
          </a:p>
        </p:txBody>
      </p:sp>
      <p:grpSp>
        <p:nvGrpSpPr>
          <p:cNvPr id="6" name="Group 26"/>
          <p:cNvGrpSpPr/>
          <p:nvPr/>
        </p:nvGrpSpPr>
        <p:grpSpPr>
          <a:xfrm>
            <a:off x="5148263" y="2205583"/>
            <a:ext cx="2808287" cy="2193925"/>
            <a:chOff x="3243" y="1525"/>
            <a:chExt cx="1769" cy="1382"/>
          </a:xfrm>
        </p:grpSpPr>
        <p:sp>
          <p:nvSpPr>
            <p:cNvPr id="7" name="Text Box 5"/>
            <p:cNvSpPr txBox="1">
              <a:spLocks noChangeArrowheads="1"/>
            </p:cNvSpPr>
            <p:nvPr/>
          </p:nvSpPr>
          <p:spPr bwMode="auto">
            <a:xfrm>
              <a:off x="3892" y="1525"/>
              <a:ext cx="2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solidFill>
                    <a:srgbClr val="00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8" name="Text Box 6"/>
            <p:cNvSpPr txBox="1">
              <a:spLocks noChangeArrowheads="1"/>
            </p:cNvSpPr>
            <p:nvPr/>
          </p:nvSpPr>
          <p:spPr bwMode="auto">
            <a:xfrm>
              <a:off x="4717" y="2618"/>
              <a:ext cx="29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solidFill>
                    <a:srgbClr val="000000"/>
                  </a:solidFill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3243" y="2618"/>
              <a:ext cx="29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solidFill>
                    <a:srgbClr val="000000"/>
                  </a:solidFill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0" name="AutoShape 8"/>
            <p:cNvSpPr>
              <a:spLocks noChangeArrowheads="1"/>
            </p:cNvSpPr>
            <p:nvPr/>
          </p:nvSpPr>
          <p:spPr bwMode="auto">
            <a:xfrm>
              <a:off x="3479" y="1785"/>
              <a:ext cx="1238" cy="946"/>
            </a:xfrm>
            <a:prstGeom prst="triangle">
              <a:avLst>
                <a:gd name="adj" fmla="val 50000"/>
              </a:avLst>
            </a:prstGeom>
            <a:noFill/>
            <a:ln w="38100" cap="sq">
              <a:solidFill>
                <a:srgbClr val="00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auto">
            <a:xfrm>
              <a:off x="3651" y="2462"/>
              <a:ext cx="884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3390" y="2264"/>
              <a:ext cx="29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solidFill>
                    <a:srgbClr val="000000"/>
                  </a:solidFill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4503" y="2251"/>
              <a:ext cx="29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solidFill>
                    <a:srgbClr val="000000"/>
                  </a:solidFill>
                  <a:latin typeface="Times New Roman" pitchFamily="18" charset="0"/>
                </a:rPr>
                <a:t>E</a:t>
              </a:r>
            </a:p>
          </p:txBody>
        </p:sp>
      </p:grpSp>
      <p:sp>
        <p:nvSpPr>
          <p:cNvPr id="14" name="Rectangle 21"/>
          <p:cNvSpPr>
            <a:spLocks noChangeArrowheads="1"/>
          </p:cNvSpPr>
          <p:nvPr/>
        </p:nvSpPr>
        <p:spPr bwMode="auto">
          <a:xfrm>
            <a:off x="484981" y="4581127"/>
            <a:ext cx="8424862" cy="151790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3600" b="1" smtClean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上题中,若将条件DE∥BC改为AD=AE, △ADE还是等边三角形吗?试说明理由.</a:t>
            </a:r>
          </a:p>
        </p:txBody>
      </p:sp>
      <p:sp>
        <p:nvSpPr>
          <p:cNvPr id="15" name="Text Box 23"/>
          <p:cNvSpPr txBox="1">
            <a:spLocks noChangeArrowheads="1"/>
          </p:cNvSpPr>
          <p:nvPr/>
        </p:nvSpPr>
        <p:spPr bwMode="auto">
          <a:xfrm>
            <a:off x="229819" y="107921"/>
            <a:ext cx="1861500" cy="5791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Verdana" pitchFamily="34" charset="0"/>
              </a:rPr>
              <a:t>变式练习</a:t>
            </a:r>
          </a:p>
        </p:txBody>
      </p:sp>
    </p:spTree>
    <p:extLst>
      <p:ext uri="{BB962C8B-B14F-4D97-AF65-F5344CB8AC3E}">
        <p14:creationId xmlns:p14="http://schemas.microsoft.com/office/powerpoint/2010/main" val="29274769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横卷形 3"/>
          <p:cNvSpPr/>
          <p:nvPr/>
        </p:nvSpPr>
        <p:spPr>
          <a:xfrm>
            <a:off x="248972" y="188640"/>
            <a:ext cx="2090779" cy="79208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smtClean="0"/>
              <a:t>习题训练</a:t>
            </a:r>
          </a:p>
        </p:txBody>
      </p:sp>
      <p:sp>
        <p:nvSpPr>
          <p:cNvPr id="5" name="Rectangle 2"/>
          <p:cNvSpPr txBox="1">
            <a:spLocks noRot="1" noChangeArrowheads="1"/>
          </p:cNvSpPr>
          <p:nvPr/>
        </p:nvSpPr>
        <p:spPr>
          <a:xfrm>
            <a:off x="375972" y="1484784"/>
            <a:ext cx="8748713" cy="1656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5000"/>
              </a:lnSpc>
              <a:spcBef>
                <a:spcPct val="50000"/>
              </a:spcBef>
              <a:buFontTx/>
              <a:buNone/>
            </a:pPr>
            <a:r>
              <a:rPr kumimoji="1" lang="en-US" altLang="zh-CN" sz="2800" b="1" smtClean="0">
                <a:latin typeface="黑体" pitchFamily="49" charset="-122"/>
                <a:ea typeface="黑体" pitchFamily="49" charset="-122"/>
              </a:rPr>
              <a:t> 1、已知△ABC中，∠A=∠B=60°，AB=3cm，则△ABC的周长为______cm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555776" y="1992560"/>
            <a:ext cx="648741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Verdana" pitchFamily="34" charset="0"/>
              </a:rPr>
              <a:t>9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73615" y="2936650"/>
            <a:ext cx="8353425" cy="120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2、如图：等边三角形ABC的三条角平分线交于点O，DE∥BC，则这个图形中的等腰三角形共有（    ）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400404" y="4394562"/>
            <a:ext cx="6048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latin typeface="Times New Roman" pitchFamily="18" charset="0"/>
              </a:rPr>
              <a:t>A.   4个      B.   5个   C.   6个      D.   7个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544895" y="3535253"/>
            <a:ext cx="863600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Verdana" pitchFamily="34" charset="0"/>
              </a:rPr>
              <a:t>D</a:t>
            </a:r>
          </a:p>
        </p:txBody>
      </p:sp>
      <p:grpSp>
        <p:nvGrpSpPr>
          <p:cNvPr id="10" name="Group 28"/>
          <p:cNvGrpSpPr/>
          <p:nvPr/>
        </p:nvGrpSpPr>
        <p:grpSpPr>
          <a:xfrm>
            <a:off x="5506771" y="4025995"/>
            <a:ext cx="2855913" cy="2170113"/>
            <a:chOff x="3288" y="2205"/>
            <a:chExt cx="1799" cy="1367"/>
          </a:xfrm>
        </p:grpSpPr>
        <p:grpSp>
          <p:nvGrpSpPr>
            <p:cNvPr id="11" name="Group 27"/>
            <p:cNvGrpSpPr/>
            <p:nvPr/>
          </p:nvGrpSpPr>
          <p:grpSpPr>
            <a:xfrm>
              <a:off x="3560" y="2387"/>
              <a:ext cx="1225" cy="1135"/>
              <a:chOff x="1292" y="2931"/>
              <a:chExt cx="1089" cy="953"/>
            </a:xfrm>
          </p:grpSpPr>
          <p:sp>
            <p:nvSpPr>
              <p:cNvPr id="18" name="AutoShape 22"/>
              <p:cNvSpPr>
                <a:spLocks noChangeArrowheads="1"/>
              </p:cNvSpPr>
              <p:nvPr/>
            </p:nvSpPr>
            <p:spPr bwMode="auto">
              <a:xfrm>
                <a:off x="1292" y="2931"/>
                <a:ext cx="1089" cy="94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25400">
                <a:solidFill>
                  <a:srgbClr val="000000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1400"/>
              </a:p>
            </p:txBody>
          </p:sp>
          <p:sp>
            <p:nvSpPr>
              <p:cNvPr id="19" name="Line 23"/>
              <p:cNvSpPr>
                <a:spLocks noChangeShapeType="1"/>
              </p:cNvSpPr>
              <p:nvPr/>
            </p:nvSpPr>
            <p:spPr bwMode="auto">
              <a:xfrm flipH="1">
                <a:off x="1837" y="2931"/>
                <a:ext cx="0" cy="635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400"/>
              </a:p>
            </p:txBody>
          </p:sp>
          <p:sp>
            <p:nvSpPr>
              <p:cNvPr id="20" name="Line 24"/>
              <p:cNvSpPr>
                <a:spLocks noChangeShapeType="1"/>
              </p:cNvSpPr>
              <p:nvPr/>
            </p:nvSpPr>
            <p:spPr bwMode="auto">
              <a:xfrm flipV="1">
                <a:off x="1292" y="3566"/>
                <a:ext cx="545" cy="318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400"/>
              </a:p>
            </p:txBody>
          </p:sp>
          <p:sp>
            <p:nvSpPr>
              <p:cNvPr id="21" name="Line 25"/>
              <p:cNvSpPr>
                <a:spLocks noChangeShapeType="1"/>
              </p:cNvSpPr>
              <p:nvPr/>
            </p:nvSpPr>
            <p:spPr bwMode="auto">
              <a:xfrm>
                <a:off x="1837" y="3566"/>
                <a:ext cx="544" cy="318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400"/>
              </a:p>
            </p:txBody>
          </p:sp>
          <p:sp>
            <p:nvSpPr>
              <p:cNvPr id="22" name="Line 26"/>
              <p:cNvSpPr>
                <a:spLocks noChangeShapeType="1"/>
              </p:cNvSpPr>
              <p:nvPr/>
            </p:nvSpPr>
            <p:spPr bwMode="auto">
              <a:xfrm>
                <a:off x="1474" y="3566"/>
                <a:ext cx="726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 sz="1400"/>
              </a:p>
            </p:txBody>
          </p:sp>
        </p:grpSp>
        <p:sp>
          <p:nvSpPr>
            <p:cNvPr id="12" name="Text Box 9"/>
            <p:cNvSpPr txBox="1">
              <a:spLocks noChangeArrowheads="1"/>
            </p:cNvSpPr>
            <p:nvPr/>
          </p:nvSpPr>
          <p:spPr bwMode="auto">
            <a:xfrm>
              <a:off x="3969" y="2205"/>
              <a:ext cx="242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3" name="Text Box 10"/>
            <p:cNvSpPr txBox="1">
              <a:spLocks noChangeArrowheads="1"/>
            </p:cNvSpPr>
            <p:nvPr/>
          </p:nvSpPr>
          <p:spPr bwMode="auto">
            <a:xfrm>
              <a:off x="4785" y="3339"/>
              <a:ext cx="302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auto">
            <a:xfrm>
              <a:off x="3288" y="3339"/>
              <a:ext cx="303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5" name="Text Box 14"/>
            <p:cNvSpPr txBox="1">
              <a:spLocks noChangeArrowheads="1"/>
            </p:cNvSpPr>
            <p:nvPr/>
          </p:nvSpPr>
          <p:spPr bwMode="auto">
            <a:xfrm>
              <a:off x="3515" y="2931"/>
              <a:ext cx="303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6" name="Text Box 15"/>
            <p:cNvSpPr txBox="1">
              <a:spLocks noChangeArrowheads="1"/>
            </p:cNvSpPr>
            <p:nvPr/>
          </p:nvSpPr>
          <p:spPr bwMode="auto">
            <a:xfrm>
              <a:off x="4604" y="2976"/>
              <a:ext cx="303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>
                  <a:latin typeface="Times New Roman" pitchFamily="18" charset="0"/>
                </a:rPr>
                <a:t>E</a:t>
              </a:r>
            </a:p>
          </p:txBody>
        </p:sp>
        <p:sp>
          <p:nvSpPr>
            <p:cNvPr id="17" name="Text Box 20"/>
            <p:cNvSpPr txBox="1">
              <a:spLocks noChangeArrowheads="1"/>
            </p:cNvSpPr>
            <p:nvPr/>
          </p:nvSpPr>
          <p:spPr bwMode="auto">
            <a:xfrm>
              <a:off x="4059" y="3113"/>
              <a:ext cx="303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>
                  <a:latin typeface="Times New Roman" pitchFamily="18" charset="0"/>
                </a:rPr>
                <a:t>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77041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39750" y="836712"/>
            <a:ext cx="8353425" cy="1993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20000"/>
              </a:spcBef>
            </a:pPr>
            <a:r>
              <a:rPr lang="en-US" altLang="zh-CN" sz="3200" smtClean="0">
                <a:latin typeface="黑体" pitchFamily="49" charset="-122"/>
                <a:ea typeface="黑体" pitchFamily="49" charset="-122"/>
              </a:rPr>
              <a:t>3、如图：等边三角形ABC的三条角平分线交于点O，DE∥BC，则这个图形中的等腰三角形共有（    ）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961231" y="3280204"/>
            <a:ext cx="6048375" cy="131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A.   4个      B.   5个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latin typeface="Times New Roman" pitchFamily="18" charset="0"/>
              </a:rPr>
              <a:t>C.   6个      D.   7个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403648" y="2117427"/>
            <a:ext cx="863600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Verdana" pitchFamily="34" charset="0"/>
              </a:rPr>
              <a:t>D</a:t>
            </a:r>
          </a:p>
        </p:txBody>
      </p:sp>
      <p:grpSp>
        <p:nvGrpSpPr>
          <p:cNvPr id="7" name="Group 28"/>
          <p:cNvGrpSpPr/>
          <p:nvPr/>
        </p:nvGrpSpPr>
        <p:grpSpPr>
          <a:xfrm>
            <a:off x="5064918" y="2632504"/>
            <a:ext cx="2855913" cy="2262187"/>
            <a:chOff x="3288" y="2205"/>
            <a:chExt cx="1799" cy="1425"/>
          </a:xfrm>
        </p:grpSpPr>
        <p:grpSp>
          <p:nvGrpSpPr>
            <p:cNvPr id="8" name="Group 27"/>
            <p:cNvGrpSpPr/>
            <p:nvPr/>
          </p:nvGrpSpPr>
          <p:grpSpPr>
            <a:xfrm>
              <a:off x="3560" y="2387"/>
              <a:ext cx="1225" cy="1135"/>
              <a:chOff x="1292" y="2931"/>
              <a:chExt cx="1089" cy="953"/>
            </a:xfrm>
          </p:grpSpPr>
          <p:sp>
            <p:nvSpPr>
              <p:cNvPr id="15" name="AutoShape 22"/>
              <p:cNvSpPr>
                <a:spLocks noChangeArrowheads="1"/>
              </p:cNvSpPr>
              <p:nvPr/>
            </p:nvSpPr>
            <p:spPr bwMode="auto">
              <a:xfrm>
                <a:off x="1292" y="2931"/>
                <a:ext cx="1089" cy="94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 w="25400">
                <a:solidFill>
                  <a:srgbClr val="000000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6" name="Line 23"/>
              <p:cNvSpPr>
                <a:spLocks noChangeShapeType="1"/>
              </p:cNvSpPr>
              <p:nvPr/>
            </p:nvSpPr>
            <p:spPr bwMode="auto">
              <a:xfrm flipH="1">
                <a:off x="1837" y="2931"/>
                <a:ext cx="0" cy="635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" name="Line 24"/>
              <p:cNvSpPr>
                <a:spLocks noChangeShapeType="1"/>
              </p:cNvSpPr>
              <p:nvPr/>
            </p:nvSpPr>
            <p:spPr bwMode="auto">
              <a:xfrm flipV="1">
                <a:off x="1292" y="3566"/>
                <a:ext cx="545" cy="318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Line 25"/>
              <p:cNvSpPr>
                <a:spLocks noChangeShapeType="1"/>
              </p:cNvSpPr>
              <p:nvPr/>
            </p:nvSpPr>
            <p:spPr bwMode="auto">
              <a:xfrm>
                <a:off x="1837" y="3566"/>
                <a:ext cx="544" cy="318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Line 26"/>
              <p:cNvSpPr>
                <a:spLocks noChangeShapeType="1"/>
              </p:cNvSpPr>
              <p:nvPr/>
            </p:nvSpPr>
            <p:spPr bwMode="auto">
              <a:xfrm>
                <a:off x="1474" y="3566"/>
                <a:ext cx="726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3969" y="2205"/>
              <a:ext cx="24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4785" y="3339"/>
              <a:ext cx="30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3288" y="3339"/>
              <a:ext cx="30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3515" y="2931"/>
              <a:ext cx="30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3" name="Text Box 15"/>
            <p:cNvSpPr txBox="1">
              <a:spLocks noChangeArrowheads="1"/>
            </p:cNvSpPr>
            <p:nvPr/>
          </p:nvSpPr>
          <p:spPr bwMode="auto">
            <a:xfrm>
              <a:off x="4604" y="2976"/>
              <a:ext cx="30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latin typeface="Times New Roman" pitchFamily="18" charset="0"/>
                </a:rPr>
                <a:t>E</a:t>
              </a:r>
            </a:p>
          </p:txBody>
        </p:sp>
        <p:sp>
          <p:nvSpPr>
            <p:cNvPr id="14" name="Text Box 20"/>
            <p:cNvSpPr txBox="1">
              <a:spLocks noChangeArrowheads="1"/>
            </p:cNvSpPr>
            <p:nvPr/>
          </p:nvSpPr>
          <p:spPr bwMode="auto">
            <a:xfrm>
              <a:off x="4059" y="3113"/>
              <a:ext cx="30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en-US" altLang="zh-CN" sz="2400">
                  <a:latin typeface="Times New Roman" pitchFamily="18" charset="0"/>
                </a:rPr>
                <a:t>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565302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Rectangle 25"/>
          <p:cNvSpPr>
            <a:spLocks noChangeArrowheads="1"/>
          </p:cNvSpPr>
          <p:nvPr/>
        </p:nvSpPr>
        <p:spPr bwMode="auto">
          <a:xfrm>
            <a:off x="189980" y="339354"/>
            <a:ext cx="892651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2800" b="1">
                <a:latin typeface="宋体" pitchFamily="2" charset="-122"/>
              </a:rPr>
              <a:t>　4、　若△ABC 是等边三角形点D、E 在边AB、AC 的反向延长线上，且DE∥BC，求证： ∴　△ADE 是等边三角形</a:t>
            </a:r>
          </a:p>
        </p:txBody>
      </p:sp>
      <p:sp>
        <p:nvSpPr>
          <p:cNvPr id="5" name="Text Box 27"/>
          <p:cNvSpPr txBox="1">
            <a:spLocks noChangeArrowheads="1"/>
          </p:cNvSpPr>
          <p:nvPr/>
        </p:nvSpPr>
        <p:spPr bwMode="auto">
          <a:xfrm>
            <a:off x="220564" y="1971774"/>
            <a:ext cx="7481887" cy="3078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800" b="1" smtClean="0">
                <a:solidFill>
                  <a:schemeClr val="hlink"/>
                </a:solidFill>
                <a:latin typeface="宋体" pitchFamily="2" charset="-122"/>
              </a:rPr>
              <a:t>证明： ∵　△ABC 是等边三角形，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2800" b="1" smtClean="0">
                <a:solidFill>
                  <a:schemeClr val="hlink"/>
                </a:solidFill>
                <a:latin typeface="宋体" pitchFamily="2" charset="-122"/>
              </a:rPr>
              <a:t>    ∴　∠BAC =∠B =∠C =60°．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2800" b="1" smtClean="0">
                <a:solidFill>
                  <a:schemeClr val="hlink"/>
                </a:solidFill>
                <a:latin typeface="宋体" pitchFamily="2" charset="-122"/>
              </a:rPr>
              <a:t>    ∵　DE∥BC，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2800" b="1" smtClean="0">
                <a:solidFill>
                  <a:schemeClr val="hlink"/>
                </a:solidFill>
                <a:latin typeface="宋体" pitchFamily="2" charset="-122"/>
              </a:rPr>
              <a:t>    ∴　∠B =∠D，∠C =∠E．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2800" b="1" smtClean="0">
                <a:solidFill>
                  <a:schemeClr val="hlink"/>
                </a:solidFill>
                <a:latin typeface="宋体" pitchFamily="2" charset="-122"/>
              </a:rPr>
              <a:t>    ∴　∠EAD =∠D =∠E．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 sz="2800" b="1" smtClean="0">
                <a:solidFill>
                  <a:schemeClr val="hlink"/>
                </a:solidFill>
                <a:latin typeface="宋体" pitchFamily="2" charset="-122"/>
              </a:rPr>
              <a:t>    ∴　△ADE 是等边三角形．</a:t>
            </a:r>
          </a:p>
        </p:txBody>
      </p:sp>
      <p:grpSp>
        <p:nvGrpSpPr>
          <p:cNvPr id="6" name="Group 39"/>
          <p:cNvGrpSpPr/>
          <p:nvPr/>
        </p:nvGrpSpPr>
        <p:grpSpPr>
          <a:xfrm>
            <a:off x="5830789" y="1933674"/>
            <a:ext cx="3051175" cy="3516313"/>
            <a:chOff x="3663" y="1714"/>
            <a:chExt cx="1922" cy="2215"/>
          </a:xfrm>
        </p:grpSpPr>
        <p:sp>
          <p:nvSpPr>
            <p:cNvPr id="7" name="AutoShape 30"/>
            <p:cNvSpPr>
              <a:spLocks noChangeArrowheads="1"/>
            </p:cNvSpPr>
            <p:nvPr/>
          </p:nvSpPr>
          <p:spPr bwMode="auto">
            <a:xfrm>
              <a:off x="3935" y="2598"/>
              <a:ext cx="1362" cy="1179"/>
            </a:xfrm>
            <a:prstGeom prst="triangle">
              <a:avLst>
                <a:gd name="adj" fmla="val 50000"/>
              </a:avLst>
            </a:prstGeom>
            <a:noFill/>
            <a:ln w="2857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Line 31"/>
            <p:cNvSpPr>
              <a:spLocks noChangeShapeType="1"/>
            </p:cNvSpPr>
            <p:nvPr/>
          </p:nvSpPr>
          <p:spPr bwMode="auto">
            <a:xfrm>
              <a:off x="4281" y="2041"/>
              <a:ext cx="6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Rectangle 32"/>
            <p:cNvSpPr>
              <a:spLocks noChangeArrowheads="1"/>
            </p:cNvSpPr>
            <p:nvPr/>
          </p:nvSpPr>
          <p:spPr bwMode="auto">
            <a:xfrm>
              <a:off x="4652" y="2426"/>
              <a:ext cx="252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 i="1"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0" name="Rectangle 33"/>
            <p:cNvSpPr>
              <a:spLocks noChangeArrowheads="1"/>
            </p:cNvSpPr>
            <p:nvPr/>
          </p:nvSpPr>
          <p:spPr bwMode="auto">
            <a:xfrm>
              <a:off x="4789" y="1714"/>
              <a:ext cx="27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 i="1">
                  <a:latin typeface="Times New Roman" pitchFamily="18" charset="0"/>
                </a:rPr>
                <a:t>D</a:t>
              </a:r>
            </a:p>
          </p:txBody>
        </p:sp>
        <p:sp>
          <p:nvSpPr>
            <p:cNvPr id="11" name="Rectangle 34"/>
            <p:cNvSpPr>
              <a:spLocks noChangeArrowheads="1"/>
            </p:cNvSpPr>
            <p:nvPr/>
          </p:nvSpPr>
          <p:spPr bwMode="auto">
            <a:xfrm>
              <a:off x="4171" y="1714"/>
              <a:ext cx="252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 i="1">
                  <a:latin typeface="Times New Roman" pitchFamily="18" charset="0"/>
                </a:rPr>
                <a:t>E</a:t>
              </a:r>
            </a:p>
          </p:txBody>
        </p:sp>
        <p:sp>
          <p:nvSpPr>
            <p:cNvPr id="12" name="Rectangle 35"/>
            <p:cNvSpPr>
              <a:spLocks noChangeArrowheads="1"/>
            </p:cNvSpPr>
            <p:nvPr/>
          </p:nvSpPr>
          <p:spPr bwMode="auto">
            <a:xfrm>
              <a:off x="3663" y="3602"/>
              <a:ext cx="252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 i="1">
                  <a:latin typeface="Times New Roman" pitchFamily="18" charset="0"/>
                </a:rPr>
                <a:t>B</a:t>
              </a:r>
            </a:p>
          </p:txBody>
        </p:sp>
        <p:sp>
          <p:nvSpPr>
            <p:cNvPr id="13" name="Rectangle 36"/>
            <p:cNvSpPr>
              <a:spLocks noChangeArrowheads="1"/>
            </p:cNvSpPr>
            <p:nvPr/>
          </p:nvSpPr>
          <p:spPr bwMode="auto">
            <a:xfrm>
              <a:off x="5320" y="3595"/>
              <a:ext cx="264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2800" i="1">
                  <a:latin typeface="Times New Roman" pitchFamily="18" charset="0"/>
                </a:rPr>
                <a:t>C</a:t>
              </a:r>
            </a:p>
          </p:txBody>
        </p:sp>
        <p:sp>
          <p:nvSpPr>
            <p:cNvPr id="14" name="Line 37"/>
            <p:cNvSpPr>
              <a:spLocks noChangeShapeType="1"/>
            </p:cNvSpPr>
            <p:nvPr/>
          </p:nvSpPr>
          <p:spPr bwMode="auto">
            <a:xfrm flipV="1">
              <a:off x="3936" y="2032"/>
              <a:ext cx="1000" cy="17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Line 38"/>
            <p:cNvSpPr>
              <a:spLocks noChangeShapeType="1"/>
            </p:cNvSpPr>
            <p:nvPr/>
          </p:nvSpPr>
          <p:spPr bwMode="auto">
            <a:xfrm flipH="1" flipV="1">
              <a:off x="4288" y="2040"/>
              <a:ext cx="1000" cy="17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612783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Group 15"/>
          <p:cNvGrpSpPr/>
          <p:nvPr/>
        </p:nvGrpSpPr>
        <p:grpSpPr>
          <a:xfrm>
            <a:off x="5868194" y="1484784"/>
            <a:ext cx="2952750" cy="2800350"/>
            <a:chOff x="2925" y="1530"/>
            <a:chExt cx="1860" cy="1764"/>
          </a:xfrm>
        </p:grpSpPr>
        <p:sp>
          <p:nvSpPr>
            <p:cNvPr id="5" name="Line 4"/>
            <p:cNvSpPr>
              <a:spLocks noChangeShapeType="1"/>
            </p:cNvSpPr>
            <p:nvPr/>
          </p:nvSpPr>
          <p:spPr bwMode="auto">
            <a:xfrm>
              <a:off x="3833" y="1893"/>
              <a:ext cx="635" cy="108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Line 5"/>
            <p:cNvSpPr>
              <a:spLocks noChangeShapeType="1"/>
            </p:cNvSpPr>
            <p:nvPr/>
          </p:nvSpPr>
          <p:spPr bwMode="auto">
            <a:xfrm flipH="1">
              <a:off x="3198" y="1893"/>
              <a:ext cx="635" cy="108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3198" y="2981"/>
              <a:ext cx="127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 flipH="1">
              <a:off x="3833" y="1893"/>
              <a:ext cx="0" cy="108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 flipH="1">
              <a:off x="3833" y="2800"/>
              <a:ext cx="544" cy="18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Text Box 9"/>
            <p:cNvSpPr txBox="1">
              <a:spLocks noChangeArrowheads="1"/>
            </p:cNvSpPr>
            <p:nvPr/>
          </p:nvSpPr>
          <p:spPr bwMode="auto">
            <a:xfrm>
              <a:off x="3696" y="1530"/>
              <a:ext cx="363" cy="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00"/>
                  </a:solidFill>
                  <a:latin typeface="宋体" pitchFamily="2" charset="-122"/>
                </a:rPr>
                <a:t>B</a:t>
              </a:r>
            </a:p>
          </p:txBody>
        </p:sp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2925" y="2857"/>
              <a:ext cx="317" cy="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00"/>
                  </a:solidFill>
                  <a:latin typeface="宋体" pitchFamily="2" charset="-122"/>
                </a:rPr>
                <a:t>C</a:t>
              </a:r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auto">
            <a:xfrm>
              <a:off x="3696" y="2890"/>
              <a:ext cx="272" cy="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00"/>
                  </a:solidFill>
                  <a:latin typeface="宋体" pitchFamily="2" charset="-122"/>
                </a:rPr>
                <a:t>D</a:t>
              </a:r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auto">
            <a:xfrm>
              <a:off x="4468" y="2845"/>
              <a:ext cx="317" cy="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00"/>
                  </a:solidFill>
                  <a:latin typeface="宋体" pitchFamily="2" charset="-122"/>
                </a:rPr>
                <a:t>A</a:t>
              </a:r>
            </a:p>
          </p:txBody>
        </p:sp>
        <p:sp>
          <p:nvSpPr>
            <p:cNvPr id="14" name="Text Box 13"/>
            <p:cNvSpPr txBox="1">
              <a:spLocks noChangeArrowheads="1"/>
            </p:cNvSpPr>
            <p:nvPr/>
          </p:nvSpPr>
          <p:spPr bwMode="auto">
            <a:xfrm>
              <a:off x="4332" y="2482"/>
              <a:ext cx="318" cy="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>
                  <a:solidFill>
                    <a:srgbClr val="000000"/>
                  </a:solidFill>
                  <a:latin typeface="宋体" pitchFamily="2" charset="-122"/>
                </a:rPr>
                <a:t>E</a:t>
              </a:r>
            </a:p>
          </p:txBody>
        </p:sp>
      </p:grp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467544" y="212309"/>
            <a:ext cx="8280400" cy="1572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5000"/>
              </a:lnSpc>
              <a:spcBef>
                <a:spcPct val="20000"/>
              </a:spcBef>
            </a:pPr>
            <a:r>
              <a:rPr lang="en-US" altLang="zh-CN" sz="3600" smtClean="0">
                <a:latin typeface="黑体" pitchFamily="49" charset="-122"/>
                <a:ea typeface="黑体" pitchFamily="49" charset="-122"/>
              </a:rPr>
              <a:t>5、如图，等边三角形ABC中,BD是AC边上的中线,BD=BE,求∠EDA的度数.</a:t>
            </a:r>
          </a:p>
        </p:txBody>
      </p:sp>
    </p:spTree>
    <p:extLst>
      <p:ext uri="{BB962C8B-B14F-4D97-AF65-F5344CB8AC3E}">
        <p14:creationId xmlns:p14="http://schemas.microsoft.com/office/powerpoint/2010/main" val="1903415125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流程图: 可选过程 3"/>
          <p:cNvSpPr/>
          <p:nvPr/>
        </p:nvSpPr>
        <p:spPr>
          <a:xfrm>
            <a:off x="215729" y="1105287"/>
            <a:ext cx="8208912" cy="1512169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28417" y="1449415"/>
            <a:ext cx="7920880" cy="155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smtClean="0">
                <a:solidFill>
                  <a:prstClr val="black"/>
                </a:solidFill>
                <a:latin typeface="Century Schoolbook"/>
              </a:rPr>
              <a:t>今天我们主要学习了什么呢？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12565" y="3766692"/>
            <a:ext cx="2739955" cy="31178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72085" y="3501008"/>
            <a:ext cx="7696200" cy="2097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23913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319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39888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2800" b="1">
                <a:latin typeface="宋体" pitchFamily="2" charset="-122"/>
              </a:rPr>
              <a:t>1.理解并掌握等边三角形的定义，探索等边三角形的性质和判定方法；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en-US" altLang="zh-CN" sz="2800" b="1">
                <a:latin typeface="宋体" pitchFamily="2" charset="-122"/>
              </a:rPr>
              <a:t>2.能够用等边三角形的知识解决相应的数学问题.</a:t>
            </a:r>
          </a:p>
        </p:txBody>
      </p:sp>
      <p:sp>
        <p:nvSpPr>
          <p:cNvPr id="9" name="横卷形 8"/>
          <p:cNvSpPr/>
          <p:nvPr/>
        </p:nvSpPr>
        <p:spPr>
          <a:xfrm>
            <a:off x="248972" y="188640"/>
            <a:ext cx="2090779" cy="792088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3200" b="1" smtClean="0"/>
              <a:t>课堂小结</a:t>
            </a:r>
          </a:p>
        </p:txBody>
      </p:sp>
    </p:spTree>
    <p:extLst>
      <p:ext uri="{BB962C8B-B14F-4D97-AF65-F5344CB8AC3E}">
        <p14:creationId xmlns:p14="http://schemas.microsoft.com/office/powerpoint/2010/main" val="22187380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AutoShape 230"/>
          <p:cNvSpPr>
            <a:spLocks noChangeArrowheads="1"/>
          </p:cNvSpPr>
          <p:nvPr/>
        </p:nvSpPr>
        <p:spPr bwMode="auto">
          <a:xfrm>
            <a:off x="5508625" y="4751388"/>
            <a:ext cx="2303463" cy="201612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aphicFrame>
        <p:nvGraphicFramePr>
          <p:cNvPr id="5" name="Group 2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943914"/>
              </p:ext>
            </p:extLst>
          </p:nvPr>
        </p:nvGraphicFramePr>
        <p:xfrm>
          <a:off x="65544" y="690562"/>
          <a:ext cx="8966200" cy="3649663"/>
        </p:xfrm>
        <a:graphic>
          <a:graphicData uri="http://schemas.openxmlformats.org/drawingml/2006/table">
            <a:tbl>
              <a:tblPr/>
              <a:tblGrid>
                <a:gridCol w="936625"/>
                <a:gridCol w="3713163"/>
                <a:gridCol w="4316412"/>
              </a:tblGrid>
              <a:tr h="714375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图形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等腰三角形</a:t>
                      </a: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31825">
                <a:tc rowSpan="4">
                  <a:txBody>
                    <a:bodyPr vert="eaVert" wrap="square"/>
                    <a:lstStyle>
                      <a:lvl1pPr indent="74613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7461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7200F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　性      质</a:t>
                      </a:r>
                    </a:p>
                  </a:txBody>
                  <a:tcPr marL="90000" marR="90000" marT="46800" marB="46800" vert="eaVert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华文行楷" pitchFamily="2" charset="-122"/>
                        <a:ea typeface="华文行楷" pitchFamily="2" charset="-122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华文行楷" pitchFamily="2" charset="-122"/>
                        <a:ea typeface="华文行楷" pitchFamily="2" charset="-122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20725"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华文行楷" pitchFamily="2" charset="-122"/>
                        <a:ea typeface="华文行楷" pitchFamily="2" charset="-122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华文行楷" pitchFamily="2" charset="-122"/>
                        <a:ea typeface="华文行楷" pitchFamily="2" charset="-122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46163"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华文行楷" pitchFamily="2" charset="-122"/>
                        <a:ea typeface="华文行楷" pitchFamily="2" charset="-122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36575">
                <a:tc vMerge="1">
                  <a:txBody>
                    <a:bodyPr vert="horz" wrap="square"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华文行楷" pitchFamily="2" charset="-122"/>
                        <a:ea typeface="华文行楷" pitchFamily="2" charset="-122"/>
                      </a:endParaRPr>
                    </a:p>
                  </a:txBody>
                  <a:tcPr marL="90000" marR="90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华文行楷" pitchFamily="2" charset="-122"/>
                        <a:ea typeface="华文行楷" pitchFamily="2" charset="-122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29"/>
          <p:cNvSpPr>
            <a:spLocks noChangeArrowheads="1"/>
          </p:cNvSpPr>
          <p:nvPr/>
        </p:nvSpPr>
        <p:spPr bwMode="auto">
          <a:xfrm>
            <a:off x="4708982" y="2827337"/>
            <a:ext cx="4387850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每一边上的中线、高和这一边所对的角的平分线互相重合</a:t>
            </a: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4708982" y="2092325"/>
            <a:ext cx="3024187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三个角都相等，</a:t>
            </a:r>
          </a:p>
        </p:txBody>
      </p:sp>
      <p:sp>
        <p:nvSpPr>
          <p:cNvPr id="8" name="Rectangle 31"/>
          <p:cNvSpPr>
            <a:spLocks noChangeArrowheads="1"/>
          </p:cNvSpPr>
          <p:nvPr/>
        </p:nvSpPr>
        <p:spPr bwMode="auto">
          <a:xfrm>
            <a:off x="1854657" y="2503487"/>
            <a:ext cx="2597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en-US" altLang="zh-CN" sz="2400" b="1">
              <a:solidFill>
                <a:schemeClr val="accent2"/>
              </a:solidFill>
              <a:latin typeface="华文新魏" pitchFamily="2" charset="-122"/>
              <a:ea typeface="华文新魏" pitchFamily="2" charset="-122"/>
              <a:cs typeface="Times New Roman" pitchFamily="18" charset="0"/>
            </a:endParaRPr>
          </a:p>
        </p:txBody>
      </p:sp>
      <p:sp>
        <p:nvSpPr>
          <p:cNvPr id="9" name="Rectangle 34"/>
          <p:cNvSpPr>
            <a:spLocks noChangeArrowheads="1"/>
          </p:cNvSpPr>
          <p:nvPr/>
        </p:nvSpPr>
        <p:spPr bwMode="auto">
          <a:xfrm>
            <a:off x="5069344" y="3763962"/>
            <a:ext cx="3600450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轴对称图形（3条）</a:t>
            </a:r>
          </a:p>
        </p:txBody>
      </p:sp>
      <p:sp>
        <p:nvSpPr>
          <p:cNvPr id="10" name="Rectangle 36"/>
          <p:cNvSpPr>
            <a:spLocks noChangeArrowheads="1"/>
          </p:cNvSpPr>
          <p:nvPr/>
        </p:nvSpPr>
        <p:spPr bwMode="auto">
          <a:xfrm>
            <a:off x="5501144" y="690562"/>
            <a:ext cx="2368550" cy="57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Clr>
                <a:schemeClr val="accent1"/>
              </a:buClr>
              <a:buSzPct val="80000"/>
              <a:buFont typeface="Wingdings" pitchFamily="2" charset="2"/>
              <a:buNone/>
            </a:pPr>
            <a:r>
              <a:rPr kumimoji="1"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等边三角形</a:t>
            </a: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1252994" y="3763962"/>
            <a:ext cx="3529013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轴对称图形（1条）</a:t>
            </a:r>
          </a:p>
        </p:txBody>
      </p:sp>
      <p:sp>
        <p:nvSpPr>
          <p:cNvPr id="12" name="Rectangle 42"/>
          <p:cNvSpPr>
            <a:spLocks noChangeArrowheads="1"/>
          </p:cNvSpPr>
          <p:nvPr/>
        </p:nvSpPr>
        <p:spPr bwMode="auto">
          <a:xfrm>
            <a:off x="1541919" y="2092325"/>
            <a:ext cx="2735263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两个底角相等</a:t>
            </a:r>
          </a:p>
        </p:txBody>
      </p:sp>
      <p:sp>
        <p:nvSpPr>
          <p:cNvPr id="13" name="Rectangle 43"/>
          <p:cNvSpPr>
            <a:spLocks noChangeArrowheads="1"/>
          </p:cNvSpPr>
          <p:nvPr/>
        </p:nvSpPr>
        <p:spPr bwMode="auto">
          <a:xfrm>
            <a:off x="1037094" y="2797175"/>
            <a:ext cx="3816350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底边上的中线、高和顶角的平分线互相重合</a:t>
            </a:r>
          </a:p>
        </p:txBody>
      </p:sp>
      <p:sp>
        <p:nvSpPr>
          <p:cNvPr id="14" name="Line 107"/>
          <p:cNvSpPr>
            <a:spLocks noChangeShapeType="1"/>
          </p:cNvSpPr>
          <p:nvPr/>
        </p:nvSpPr>
        <p:spPr bwMode="auto">
          <a:xfrm flipH="1">
            <a:off x="6659563" y="4583113"/>
            <a:ext cx="0" cy="251777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112"/>
          <p:cNvSpPr>
            <a:spLocks noChangeShapeType="1"/>
          </p:cNvSpPr>
          <p:nvPr/>
        </p:nvSpPr>
        <p:spPr bwMode="auto">
          <a:xfrm flipV="1">
            <a:off x="5221288" y="5473700"/>
            <a:ext cx="2735262" cy="1439863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Line 113"/>
          <p:cNvSpPr>
            <a:spLocks noChangeShapeType="1"/>
          </p:cNvSpPr>
          <p:nvPr/>
        </p:nvSpPr>
        <p:spPr bwMode="auto">
          <a:xfrm>
            <a:off x="5076825" y="5330825"/>
            <a:ext cx="3168650" cy="165735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AutoShape 229"/>
          <p:cNvSpPr>
            <a:spLocks noChangeArrowheads="1"/>
          </p:cNvSpPr>
          <p:nvPr/>
        </p:nvSpPr>
        <p:spPr bwMode="auto">
          <a:xfrm>
            <a:off x="2124075" y="4800600"/>
            <a:ext cx="1439863" cy="19431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25400">
            <a:solidFill>
              <a:schemeClr val="tx1"/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8" name="Rectangle 231"/>
          <p:cNvSpPr>
            <a:spLocks noChangeArrowheads="1"/>
          </p:cNvSpPr>
          <p:nvPr/>
        </p:nvSpPr>
        <p:spPr bwMode="auto">
          <a:xfrm>
            <a:off x="7085470" y="2070100"/>
            <a:ext cx="2376488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且都是60º</a:t>
            </a:r>
          </a:p>
        </p:txBody>
      </p:sp>
      <p:sp>
        <p:nvSpPr>
          <p:cNvPr id="19" name="Line 232"/>
          <p:cNvSpPr>
            <a:spLocks noChangeShapeType="1"/>
          </p:cNvSpPr>
          <p:nvPr/>
        </p:nvSpPr>
        <p:spPr bwMode="auto">
          <a:xfrm flipH="1">
            <a:off x="2843213" y="4654550"/>
            <a:ext cx="0" cy="2205038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Rectangle 242"/>
          <p:cNvSpPr>
            <a:spLocks noChangeArrowheads="1"/>
          </p:cNvSpPr>
          <p:nvPr/>
        </p:nvSpPr>
        <p:spPr bwMode="auto">
          <a:xfrm>
            <a:off x="1541919" y="1373187"/>
            <a:ext cx="2735263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  <a:cs typeface="Times New Roman" pitchFamily="18" charset="0"/>
              </a:rPr>
              <a:t>两条边相等</a:t>
            </a:r>
          </a:p>
        </p:txBody>
      </p:sp>
      <p:sp>
        <p:nvSpPr>
          <p:cNvPr id="21" name="Rectangle 243"/>
          <p:cNvSpPr>
            <a:spLocks noChangeArrowheads="1"/>
          </p:cNvSpPr>
          <p:nvPr/>
        </p:nvSpPr>
        <p:spPr bwMode="auto">
          <a:xfrm>
            <a:off x="4708982" y="1373187"/>
            <a:ext cx="3024187" cy="51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三条边都相等</a:t>
            </a:r>
          </a:p>
        </p:txBody>
      </p:sp>
    </p:spTree>
    <p:extLst>
      <p:ext uri="{BB962C8B-B14F-4D97-AF65-F5344CB8AC3E}">
        <p14:creationId xmlns:p14="http://schemas.microsoft.com/office/powerpoint/2010/main" val="1538085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Box 5"/>
          <p:cNvSpPr txBox="1"/>
          <p:nvPr/>
        </p:nvSpPr>
        <p:spPr>
          <a:xfrm>
            <a:off x="11405" y="3065315"/>
            <a:ext cx="4300462" cy="518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smtClean="0"/>
              <a:t>等边三角形的判定方法是：</a:t>
            </a:r>
          </a:p>
        </p:txBody>
      </p:sp>
      <p:sp>
        <p:nvSpPr>
          <p:cNvPr id="7" name="左大括号 6"/>
          <p:cNvSpPr/>
          <p:nvPr/>
        </p:nvSpPr>
        <p:spPr>
          <a:xfrm>
            <a:off x="4347522" y="2287304"/>
            <a:ext cx="314537" cy="2376264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0" name="TextBox 9"/>
          <p:cNvSpPr txBox="1"/>
          <p:nvPr/>
        </p:nvSpPr>
        <p:spPr>
          <a:xfrm>
            <a:off x="4628952" y="2025694"/>
            <a:ext cx="4695577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1、三条边都相等的三角形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2059" y="3065315"/>
            <a:ext cx="4662469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2、三条角都相等的三角形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89128" y="4209904"/>
            <a:ext cx="4275360" cy="944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/>
              <a:t>3、有一个角是600的等腰三角形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" y="25170"/>
            <a:ext cx="1606405" cy="1606405"/>
          </a:xfrm>
          <a:prstGeom prst="rect">
            <a:avLst/>
          </a:prstGeom>
        </p:spPr>
      </p:pic>
      <p:pic>
        <p:nvPicPr>
          <p:cNvPr id="14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446000" y="11214100"/>
            <a:ext cx="3556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3664325809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150</Paragraphs>
  <Slides>18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baseType="lpstr" size="33">
      <vt:lpstr>Arial</vt:lpstr>
      <vt:lpstr>Calibri</vt:lpstr>
      <vt:lpstr>宋体</vt:lpstr>
      <vt:lpstr>Tahoma</vt:lpstr>
      <vt:lpstr>隶书</vt:lpstr>
      <vt:lpstr>Times New Roman</vt:lpstr>
      <vt:lpstr>黑体</vt:lpstr>
      <vt:lpstr>Wingdings 3</vt:lpstr>
      <vt:lpstr>Verdana</vt:lpstr>
      <vt:lpstr>Century Schoolbook</vt:lpstr>
      <vt:lpstr>华文行楷</vt:lpstr>
      <vt:lpstr>华文新魏</vt:lpstr>
      <vt:lpstr>Wingdings</vt:lpstr>
      <vt:lpstr>楷体_GB2312</vt:lpstr>
      <vt:lpstr>Office 主题</vt:lpstr>
      <vt:lpstr>13.3.2    等边三角形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2021-09-26T09:21:52.616</cp:lastPrinted>
  <dcterms:created xsi:type="dcterms:W3CDTF">2021-09-26T09:21:52Z</dcterms:created>
  <dcterms:modified xsi:type="dcterms:W3CDTF">2021-09-26T01:21:52Z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