
<file path=[Content_Types].xml><?xml version="1.0" encoding="utf-8"?>
<Types xmlns="http://schemas.openxmlformats.org/package/2006/content-types">
  <Default Extension="png" ContentType="image/png"/>
  <Default Extension="wdp" ContentType="image/vnd.ms-photo"/>
  <Default Extension="emf" ContentType="image/x-e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81"/>
  </p:notesMasterIdLst>
  <p:handoutMasterIdLst>
    <p:handoutMasterId r:id="rId82"/>
  </p:handoutMasterIdLst>
  <p:sldIdLst>
    <p:sldId id="1892" r:id="rId3"/>
    <p:sldId id="1677" r:id="rId4"/>
    <p:sldId id="1790" r:id="rId5"/>
    <p:sldId id="1678" r:id="rId6"/>
    <p:sldId id="1679" r:id="rId7"/>
    <p:sldId id="1799" r:id="rId8"/>
    <p:sldId id="1796" r:id="rId9"/>
    <p:sldId id="1893" r:id="rId10"/>
    <p:sldId id="1894" r:id="rId11"/>
    <p:sldId id="1895" r:id="rId12"/>
    <p:sldId id="1896" r:id="rId13"/>
    <p:sldId id="1742" r:id="rId14"/>
    <p:sldId id="1980" r:id="rId15"/>
    <p:sldId id="1979" r:id="rId16"/>
    <p:sldId id="1981" r:id="rId17"/>
    <p:sldId id="1743" r:id="rId18"/>
    <p:sldId id="1746" r:id="rId19"/>
    <p:sldId id="1906" r:id="rId20"/>
    <p:sldId id="1819" r:id="rId21"/>
    <p:sldId id="1920" r:id="rId22"/>
    <p:sldId id="1921" r:id="rId23"/>
    <p:sldId id="1908" r:id="rId24"/>
    <p:sldId id="1922" r:id="rId25"/>
    <p:sldId id="1898" r:id="rId26"/>
    <p:sldId id="1839" r:id="rId27"/>
    <p:sldId id="1977" r:id="rId28"/>
    <p:sldId id="1978" r:id="rId29"/>
    <p:sldId id="1912" r:id="rId30"/>
    <p:sldId id="1870" r:id="rId31"/>
    <p:sldId id="1809" r:id="rId32"/>
    <p:sldId id="1897" r:id="rId33"/>
    <p:sldId id="1823" r:id="rId34"/>
    <p:sldId id="1825" r:id="rId35"/>
    <p:sldId id="1907" r:id="rId36"/>
    <p:sldId id="1826" r:id="rId37"/>
    <p:sldId id="1827" r:id="rId38"/>
    <p:sldId id="1829" r:id="rId39"/>
    <p:sldId id="1830" r:id="rId40"/>
    <p:sldId id="1832" r:id="rId41"/>
    <p:sldId id="1899" r:id="rId42"/>
    <p:sldId id="1810" r:id="rId43"/>
    <p:sldId id="1910" r:id="rId44"/>
    <p:sldId id="1900" r:id="rId45"/>
    <p:sldId id="1911" r:id="rId46"/>
    <p:sldId id="1812" r:id="rId47"/>
    <p:sldId id="1813" r:id="rId48"/>
    <p:sldId id="1815" r:id="rId49"/>
    <p:sldId id="1816" r:id="rId50"/>
    <p:sldId id="1852" r:id="rId51"/>
    <p:sldId id="1863" r:id="rId52"/>
    <p:sldId id="1864" r:id="rId53"/>
    <p:sldId id="1865" r:id="rId54"/>
    <p:sldId id="1866" r:id="rId55"/>
    <p:sldId id="1903" r:id="rId56"/>
    <p:sldId id="1868" r:id="rId57"/>
    <p:sldId id="1913" r:id="rId58"/>
    <p:sldId id="1693" r:id="rId59"/>
    <p:sldId id="1713" r:id="rId60"/>
    <p:sldId id="1914" r:id="rId61"/>
    <p:sldId id="1872" r:id="rId62"/>
    <p:sldId id="1873" r:id="rId63"/>
    <p:sldId id="1874" r:id="rId64"/>
    <p:sldId id="1875" r:id="rId65"/>
    <p:sldId id="1876" r:id="rId66"/>
    <p:sldId id="1877" r:id="rId67"/>
    <p:sldId id="1878" r:id="rId68"/>
    <p:sldId id="1879" r:id="rId69"/>
    <p:sldId id="1915" r:id="rId70"/>
    <p:sldId id="1881" r:id="rId71"/>
    <p:sldId id="1916" r:id="rId72"/>
    <p:sldId id="1882" r:id="rId73"/>
    <p:sldId id="1883" r:id="rId74"/>
    <p:sldId id="1884" r:id="rId75"/>
    <p:sldId id="1917" r:id="rId76"/>
    <p:sldId id="1886" r:id="rId77"/>
    <p:sldId id="1918" r:id="rId78"/>
    <p:sldId id="1905" r:id="rId79"/>
    <p:sldId id="1919" r:id="rId80"/>
  </p:sldIdLst>
  <p:sldSz cx="12190095" cy="6859270"/>
  <p:notesSz cx="6858000" cy="9144000"/>
  <p:defaultTex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0000CC"/>
    <a:srgbClr val="FFD966"/>
    <a:srgbClr val="660033"/>
    <a:srgbClr val="C0504D"/>
    <a:srgbClr val="C04F4D"/>
    <a:srgbClr val="B4C7E7"/>
    <a:srgbClr val="F3EFE5"/>
    <a:srgbClr val="00CCFF"/>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814" autoAdjust="0"/>
    <p:restoredTop sz="96206" autoAdjust="0"/>
  </p:normalViewPr>
  <p:slideViewPr>
    <p:cSldViewPr>
      <p:cViewPr varScale="1">
        <p:scale>
          <a:sx n="67" d="100"/>
          <a:sy n="67" d="100"/>
        </p:scale>
        <p:origin x="-870" y="-102"/>
      </p:cViewPr>
      <p:guideLst>
        <p:guide orient="horz" pos="2161"/>
        <p:guide pos="3840"/>
      </p:guideLst>
    </p:cSldViewPr>
  </p:slideViewPr>
  <p:notesTextViewPr>
    <p:cViewPr>
      <p:scale>
        <a:sx n="100" d="100"/>
        <a:sy n="100" d="100"/>
      </p:scale>
      <p:origin x="0" y="0"/>
    </p:cViewPr>
  </p:notesTextViewPr>
  <p:sorterViewPr>
    <p:cViewPr>
      <p:scale>
        <a:sx n="100" d="100"/>
        <a:sy n="100" d="100"/>
      </p:scale>
      <p:origin x="0" y="0"/>
    </p:cViewPr>
  </p:sorterViewPr>
  <p:notesViewPr>
    <p:cSldViewPr>
      <p:cViewPr varScale="1">
        <p:scale>
          <a:sx n="79" d="100"/>
          <a:sy n="79" d="100"/>
        </p:scale>
        <p:origin x="-3966" y="-10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5" Type="http://schemas.openxmlformats.org/officeDocument/2006/relationships/tableStyles" Target="tableStyles.xml"/><Relationship Id="rId84" Type="http://schemas.openxmlformats.org/officeDocument/2006/relationships/viewProps" Target="viewProps.xml"/><Relationship Id="rId83" Type="http://schemas.openxmlformats.org/officeDocument/2006/relationships/presProps" Target="presProps.xml"/><Relationship Id="rId82" Type="http://schemas.openxmlformats.org/officeDocument/2006/relationships/handoutMaster" Target="handoutMasters/handoutMaster1.xml"/><Relationship Id="rId81" Type="http://schemas.openxmlformats.org/officeDocument/2006/relationships/notesMaster" Target="notesMasters/notesMaster1.xml"/><Relationship Id="rId80" Type="http://schemas.openxmlformats.org/officeDocument/2006/relationships/slide" Target="slides/slide78.xml"/><Relationship Id="rId8" Type="http://schemas.openxmlformats.org/officeDocument/2006/relationships/slide" Target="slides/slide6.xml"/><Relationship Id="rId79" Type="http://schemas.openxmlformats.org/officeDocument/2006/relationships/slide" Target="slides/slide77.xml"/><Relationship Id="rId78" Type="http://schemas.openxmlformats.org/officeDocument/2006/relationships/slide" Target="slides/slide76.xml"/><Relationship Id="rId77" Type="http://schemas.openxmlformats.org/officeDocument/2006/relationships/slide" Target="slides/slide75.xml"/><Relationship Id="rId76" Type="http://schemas.openxmlformats.org/officeDocument/2006/relationships/slide" Target="slides/slide74.xml"/><Relationship Id="rId75" Type="http://schemas.openxmlformats.org/officeDocument/2006/relationships/slide" Target="slides/slide73.xml"/><Relationship Id="rId74" Type="http://schemas.openxmlformats.org/officeDocument/2006/relationships/slide" Target="slides/slide72.xml"/><Relationship Id="rId73" Type="http://schemas.openxmlformats.org/officeDocument/2006/relationships/slide" Target="slides/slide71.xml"/><Relationship Id="rId72" Type="http://schemas.openxmlformats.org/officeDocument/2006/relationships/slide" Target="slides/slide70.xml"/><Relationship Id="rId71" Type="http://schemas.openxmlformats.org/officeDocument/2006/relationships/slide" Target="slides/slide69.xml"/><Relationship Id="rId70" Type="http://schemas.openxmlformats.org/officeDocument/2006/relationships/slide" Target="slides/slide68.xml"/><Relationship Id="rId7" Type="http://schemas.openxmlformats.org/officeDocument/2006/relationships/slide" Target="slides/slide5.xml"/><Relationship Id="rId69" Type="http://schemas.openxmlformats.org/officeDocument/2006/relationships/slide" Target="slides/slide67.xml"/><Relationship Id="rId68" Type="http://schemas.openxmlformats.org/officeDocument/2006/relationships/slide" Target="slides/slide66.xml"/><Relationship Id="rId67" Type="http://schemas.openxmlformats.org/officeDocument/2006/relationships/slide" Target="slides/slide65.xml"/><Relationship Id="rId66" Type="http://schemas.openxmlformats.org/officeDocument/2006/relationships/slide" Target="slides/slide64.xml"/><Relationship Id="rId65" Type="http://schemas.openxmlformats.org/officeDocument/2006/relationships/slide" Target="slides/slide63.xml"/><Relationship Id="rId64" Type="http://schemas.openxmlformats.org/officeDocument/2006/relationships/slide" Target="slides/slide62.xml"/><Relationship Id="rId63" Type="http://schemas.openxmlformats.org/officeDocument/2006/relationships/slide" Target="slides/slide61.xml"/><Relationship Id="rId62" Type="http://schemas.openxmlformats.org/officeDocument/2006/relationships/slide" Target="slides/slide60.xml"/><Relationship Id="rId61" Type="http://schemas.openxmlformats.org/officeDocument/2006/relationships/slide" Target="slides/slide59.xml"/><Relationship Id="rId60" Type="http://schemas.openxmlformats.org/officeDocument/2006/relationships/slide" Target="slides/slide58.xml"/><Relationship Id="rId6" Type="http://schemas.openxmlformats.org/officeDocument/2006/relationships/slide" Target="slides/slide4.xml"/><Relationship Id="rId59" Type="http://schemas.openxmlformats.org/officeDocument/2006/relationships/slide" Target="slides/slide57.xml"/><Relationship Id="rId58" Type="http://schemas.openxmlformats.org/officeDocument/2006/relationships/slide" Target="slides/slide56.xml"/><Relationship Id="rId57" Type="http://schemas.openxmlformats.org/officeDocument/2006/relationships/slide" Target="slides/slide55.xml"/><Relationship Id="rId56" Type="http://schemas.openxmlformats.org/officeDocument/2006/relationships/slide" Target="slides/slide54.xml"/><Relationship Id="rId55" Type="http://schemas.openxmlformats.org/officeDocument/2006/relationships/slide" Target="slides/slide53.xml"/><Relationship Id="rId54" Type="http://schemas.openxmlformats.org/officeDocument/2006/relationships/slide" Target="slides/slide52.xml"/><Relationship Id="rId53" Type="http://schemas.openxmlformats.org/officeDocument/2006/relationships/slide" Target="slides/slide51.xml"/><Relationship Id="rId52" Type="http://schemas.openxmlformats.org/officeDocument/2006/relationships/slide" Target="slides/slide50.xml"/><Relationship Id="rId51" Type="http://schemas.openxmlformats.org/officeDocument/2006/relationships/slide" Target="slides/slide49.xml"/><Relationship Id="rId50" Type="http://schemas.openxmlformats.org/officeDocument/2006/relationships/slide" Target="slides/slide48.xml"/><Relationship Id="rId5" Type="http://schemas.openxmlformats.org/officeDocument/2006/relationships/slide" Target="slides/slide3.xml"/><Relationship Id="rId49" Type="http://schemas.openxmlformats.org/officeDocument/2006/relationships/slide" Target="slides/slide47.xml"/><Relationship Id="rId48" Type="http://schemas.openxmlformats.org/officeDocument/2006/relationships/slide" Target="slides/slide46.xml"/><Relationship Id="rId47" Type="http://schemas.openxmlformats.org/officeDocument/2006/relationships/slide" Target="slides/slide45.xml"/><Relationship Id="rId46" Type="http://schemas.openxmlformats.org/officeDocument/2006/relationships/slide" Target="slides/slide44.xml"/><Relationship Id="rId45" Type="http://schemas.openxmlformats.org/officeDocument/2006/relationships/slide" Target="slides/slide43.xml"/><Relationship Id="rId44" Type="http://schemas.openxmlformats.org/officeDocument/2006/relationships/slide" Target="slides/slide42.xml"/><Relationship Id="rId43" Type="http://schemas.openxmlformats.org/officeDocument/2006/relationships/slide" Target="slides/slide41.xml"/><Relationship Id="rId42" Type="http://schemas.openxmlformats.org/officeDocument/2006/relationships/slide" Target="slides/slide40.xml"/><Relationship Id="rId41" Type="http://schemas.openxmlformats.org/officeDocument/2006/relationships/slide" Target="slides/slide39.xml"/><Relationship Id="rId40" Type="http://schemas.openxmlformats.org/officeDocument/2006/relationships/slide" Target="slides/slide38.xml"/><Relationship Id="rId4" Type="http://schemas.openxmlformats.org/officeDocument/2006/relationships/slide" Target="slides/slide2.xml"/><Relationship Id="rId39" Type="http://schemas.openxmlformats.org/officeDocument/2006/relationships/slide" Target="slides/slide37.xml"/><Relationship Id="rId38" Type="http://schemas.openxmlformats.org/officeDocument/2006/relationships/slide" Target="slides/slide36.xml"/><Relationship Id="rId37" Type="http://schemas.openxmlformats.org/officeDocument/2006/relationships/slide" Target="slides/slide35.xml"/><Relationship Id="rId36" Type="http://schemas.openxmlformats.org/officeDocument/2006/relationships/slide" Target="slides/slide34.xml"/><Relationship Id="rId35" Type="http://schemas.openxmlformats.org/officeDocument/2006/relationships/slide" Target="slides/slide33.xml"/><Relationship Id="rId34" Type="http://schemas.openxmlformats.org/officeDocument/2006/relationships/slide" Target="slides/slide32.xml"/><Relationship Id="rId33" Type="http://schemas.openxmlformats.org/officeDocument/2006/relationships/slide" Target="slides/slide31.xml"/><Relationship Id="rId32" Type="http://schemas.openxmlformats.org/officeDocument/2006/relationships/slide" Target="slides/slide30.xml"/><Relationship Id="rId31" Type="http://schemas.openxmlformats.org/officeDocument/2006/relationships/slide" Target="slides/slide29.xml"/><Relationship Id="rId30" Type="http://schemas.openxmlformats.org/officeDocument/2006/relationships/slide" Target="slides/slide28.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BED594FB-2808-45A5-BDC8-80C0F481B27E}"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985B4082-C5AE-46D0-A000-D929E8B25956}"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29FAA0F-2349-45DA-9EBD-9D94C9A1CFA0}"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3F37086-15D0-443D-AF17-A3F21825C045}"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1218565" rtl="0" eaLnBrk="1" latinLnBrk="0" hangingPunct="1">
      <a:defRPr sz="1600" kern="1200">
        <a:solidFill>
          <a:schemeClr val="tx1"/>
        </a:solidFill>
        <a:latin typeface="+mn-lt"/>
        <a:ea typeface="+mn-ea"/>
        <a:cs typeface="+mn-cs"/>
      </a:defRPr>
    </a:lvl1pPr>
    <a:lvl2pPr marL="609600" algn="l" defTabSz="1218565" rtl="0" eaLnBrk="1" latinLnBrk="0" hangingPunct="1">
      <a:defRPr sz="1600" kern="1200">
        <a:solidFill>
          <a:schemeClr val="tx1"/>
        </a:solidFill>
        <a:latin typeface="+mn-lt"/>
        <a:ea typeface="+mn-ea"/>
        <a:cs typeface="+mn-cs"/>
      </a:defRPr>
    </a:lvl2pPr>
    <a:lvl3pPr marL="1219200" algn="l" defTabSz="1218565" rtl="0" eaLnBrk="1" latinLnBrk="0" hangingPunct="1">
      <a:defRPr sz="1600" kern="1200">
        <a:solidFill>
          <a:schemeClr val="tx1"/>
        </a:solidFill>
        <a:latin typeface="+mn-lt"/>
        <a:ea typeface="+mn-ea"/>
        <a:cs typeface="+mn-cs"/>
      </a:defRPr>
    </a:lvl3pPr>
    <a:lvl4pPr marL="1828800" algn="l" defTabSz="1218565" rtl="0" eaLnBrk="1" latinLnBrk="0" hangingPunct="1">
      <a:defRPr sz="1600" kern="1200">
        <a:solidFill>
          <a:schemeClr val="tx1"/>
        </a:solidFill>
        <a:latin typeface="+mn-lt"/>
        <a:ea typeface="+mn-ea"/>
        <a:cs typeface="+mn-cs"/>
      </a:defRPr>
    </a:lvl4pPr>
    <a:lvl5pPr marL="2438400" algn="l" defTabSz="1218565" rtl="0" eaLnBrk="1" latinLnBrk="0" hangingPunct="1">
      <a:defRPr sz="1600" kern="1200">
        <a:solidFill>
          <a:schemeClr val="tx1"/>
        </a:solidFill>
        <a:latin typeface="+mn-lt"/>
        <a:ea typeface="+mn-ea"/>
        <a:cs typeface="+mn-cs"/>
      </a:defRPr>
    </a:lvl5pPr>
    <a:lvl6pPr marL="3048000" algn="l" defTabSz="1218565" rtl="0" eaLnBrk="1" latinLnBrk="0" hangingPunct="1">
      <a:defRPr sz="1600" kern="1200">
        <a:solidFill>
          <a:schemeClr val="tx1"/>
        </a:solidFill>
        <a:latin typeface="+mn-lt"/>
        <a:ea typeface="+mn-ea"/>
        <a:cs typeface="+mn-cs"/>
      </a:defRPr>
    </a:lvl6pPr>
    <a:lvl7pPr marL="3657600" algn="l" defTabSz="1218565" rtl="0" eaLnBrk="1" latinLnBrk="0" hangingPunct="1">
      <a:defRPr sz="1600" kern="1200">
        <a:solidFill>
          <a:schemeClr val="tx1"/>
        </a:solidFill>
        <a:latin typeface="+mn-lt"/>
        <a:ea typeface="+mn-ea"/>
        <a:cs typeface="+mn-cs"/>
      </a:defRPr>
    </a:lvl7pPr>
    <a:lvl8pPr marL="4267200" algn="l" defTabSz="1218565" rtl="0" eaLnBrk="1" latinLnBrk="0" hangingPunct="1">
      <a:defRPr sz="1600" kern="1200">
        <a:solidFill>
          <a:schemeClr val="tx1"/>
        </a:solidFill>
        <a:latin typeface="+mn-lt"/>
        <a:ea typeface="+mn-ea"/>
        <a:cs typeface="+mn-cs"/>
      </a:defRPr>
    </a:lvl8pPr>
    <a:lvl9pPr marL="4876800" algn="l" defTabSz="1218565" rtl="0" eaLnBrk="1" latinLnBrk="0" hangingPunct="1">
      <a:defRPr sz="16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6_标题幻灯片">
    <p:spTree>
      <p:nvGrpSpPr>
        <p:cNvPr id="1" name=""/>
        <p:cNvGrpSpPr/>
        <p:nvPr/>
      </p:nvGrpSpPr>
      <p:grpSpPr>
        <a:xfrm>
          <a:off x="0" y="0"/>
          <a:ext cx="0" cy="0"/>
          <a:chOff x="0" y="0"/>
          <a:chExt cx="0" cy="0"/>
        </a:xfrm>
      </p:grpSpPr>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image" Target="../media/image1.png"/><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 y="1"/>
            <a:ext cx="12192000" cy="4446737"/>
          </a:xfrm>
          <a:prstGeom prst="rect">
            <a:avLst/>
          </a:prstGeom>
        </p:spPr>
      </p:pic>
      <p:pic>
        <p:nvPicPr>
          <p:cNvPr id="3" name="图片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3" y="2411264"/>
            <a:ext cx="12192000" cy="4446737"/>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Lst>
  <p:txStyles>
    <p:titleStyle>
      <a:lvl1pPr algn="ctr" defTabSz="1218565" rtl="0" eaLnBrk="1" latinLnBrk="0" hangingPunct="1">
        <a:spcBef>
          <a:spcPct val="0"/>
        </a:spcBef>
        <a:buNone/>
        <a:defRPr sz="5900" kern="1200">
          <a:solidFill>
            <a:schemeClr val="tx1"/>
          </a:solidFill>
          <a:latin typeface="+mj-lt"/>
          <a:ea typeface="+mj-ea"/>
          <a:cs typeface="+mj-cs"/>
        </a:defRPr>
      </a:lvl1pPr>
    </p:titleStyle>
    <p:body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p:bodyStyle>
    <p:other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9" Type="http://schemas.openxmlformats.org/officeDocument/2006/relationships/slideLayout" Target="../slideLayouts/slideLayout1.xml"/><Relationship Id="rId8" Type="http://schemas.openxmlformats.org/officeDocument/2006/relationships/image" Target="../media/image6.emf"/><Relationship Id="rId7" Type="http://schemas.openxmlformats.org/officeDocument/2006/relationships/image" Target="../media/image5.png"/><Relationship Id="rId6" Type="http://schemas.openxmlformats.org/officeDocument/2006/relationships/tags" Target="../tags/tag3.xml"/><Relationship Id="rId5" Type="http://schemas.microsoft.com/office/2007/relationships/hdphoto" Target="../media/image4.wdp"/><Relationship Id="rId4" Type="http://schemas.openxmlformats.org/officeDocument/2006/relationships/image" Target="../media/image3.png"/><Relationship Id="rId3" Type="http://schemas.openxmlformats.org/officeDocument/2006/relationships/tags" Target="../tags/tag2.xml"/><Relationship Id="rId2" Type="http://schemas.openxmlformats.org/officeDocument/2006/relationships/image" Target="../media/image2.png"/><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9" Type="http://schemas.openxmlformats.org/officeDocument/2006/relationships/slide" Target="slide57.xml"/><Relationship Id="rId8" Type="http://schemas.openxmlformats.org/officeDocument/2006/relationships/image" Target="../media/image11.png"/><Relationship Id="rId7" Type="http://schemas.openxmlformats.org/officeDocument/2006/relationships/slide" Target="slide49.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slide" Target="slide12.xml"/><Relationship Id="rId3" Type="http://schemas.openxmlformats.org/officeDocument/2006/relationships/image" Target="../media/image8.png"/><Relationship Id="rId2" Type="http://schemas.openxmlformats.org/officeDocument/2006/relationships/image" Target="../media/image7.png"/><Relationship Id="rId11" Type="http://schemas.openxmlformats.org/officeDocument/2006/relationships/slideLayout" Target="../slideLayouts/slideLayout1.xml"/><Relationship Id="rId10" Type="http://schemas.openxmlformats.org/officeDocument/2006/relationships/image" Target="../media/image12.png"/><Relationship Id="rId1" Type="http://schemas.openxmlformats.org/officeDocument/2006/relationships/slide" Target="slide4.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4.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14.png"/><Relationship Id="rId1" Type="http://schemas.openxmlformats.org/officeDocument/2006/relationships/image" Target="../media/image13.pn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5.pn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5.pn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5.pn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5.png"/></Relationships>
</file>

<file path=ppt/slides/_rels/slide11.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16.png"/><Relationship Id="rId2" Type="http://schemas.openxmlformats.org/officeDocument/2006/relationships/slide" Target="slide3.xml"/><Relationship Id="rId1" Type="http://schemas.openxmlformats.org/officeDocument/2006/relationships/image" Target="../media/image15.pn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microsoft.com/office/2007/relationships/hdphoto" Target="../media/image18.wdp"/><Relationship Id="rId1" Type="http://schemas.openxmlformats.org/officeDocument/2006/relationships/image" Target="../media/image17.png"/></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9.png"/></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0.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6.xml"/></Relationships>
</file>

<file path=ppt/slides/_rels/slide22.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tags" Target="../tags/tag7.xml"/><Relationship Id="rId2" Type="http://schemas.microsoft.com/office/2007/relationships/hdphoto" Target="../media/image18.wdp"/><Relationship Id="rId1" Type="http://schemas.openxmlformats.org/officeDocument/2006/relationships/image" Target="../media/image17.png"/></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1.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16.png"/><Relationship Id="rId3" Type="http://schemas.openxmlformats.org/officeDocument/2006/relationships/slide" Target="slide3.xml"/><Relationship Id="rId2" Type="http://schemas.openxmlformats.org/officeDocument/2006/relationships/image" Target="../media/image13.png"/><Relationship Id="rId1" Type="http://schemas.openxmlformats.org/officeDocument/2006/relationships/slide" Target="slide29.xml"/></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16.png"/><Relationship Id="rId1" Type="http://schemas.openxmlformats.org/officeDocument/2006/relationships/slide" Target="slide3.xml"/></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microsoft.com/office/2007/relationships/hdphoto" Target="../media/image18.wdp"/><Relationship Id="rId1" Type="http://schemas.openxmlformats.org/officeDocument/2006/relationships/image" Target="../media/image17.png"/></Relationships>
</file>

<file path=ppt/slides/_rels/slide31.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22.png"/><Relationship Id="rId2" Type="http://schemas.openxmlformats.org/officeDocument/2006/relationships/slide" Target="slide32.xml"/><Relationship Id="rId1" Type="http://schemas.openxmlformats.org/officeDocument/2006/relationships/image" Target="../media/image13.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22.png"/><Relationship Id="rId2" Type="http://schemas.openxmlformats.org/officeDocument/2006/relationships/slide" Target="slide34.xml"/><Relationship Id="rId1" Type="http://schemas.openxmlformats.org/officeDocument/2006/relationships/image" Target="../media/image13.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22.png"/><Relationship Id="rId2" Type="http://schemas.openxmlformats.org/officeDocument/2006/relationships/slide" Target="slide36.xml"/><Relationship Id="rId1" Type="http://schemas.openxmlformats.org/officeDocument/2006/relationships/image" Target="../media/image13.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microsoft.com/office/2007/relationships/hdphoto" Target="../media/image18.wdp"/><Relationship Id="rId3" Type="http://schemas.openxmlformats.org/officeDocument/2006/relationships/image" Target="../media/image17.png"/><Relationship Id="rId2" Type="http://schemas.openxmlformats.org/officeDocument/2006/relationships/image" Target="../media/image22.png"/><Relationship Id="rId1" Type="http://schemas.openxmlformats.org/officeDocument/2006/relationships/image" Target="../media/image13.png"/></Relationships>
</file>

<file path=ppt/slides/_rels/slide38.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22.png"/><Relationship Id="rId2" Type="http://schemas.openxmlformats.org/officeDocument/2006/relationships/slide" Target="slide39.xml"/><Relationship Id="rId1" Type="http://schemas.openxmlformats.org/officeDocument/2006/relationships/image" Target="../media/image13.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microsoft.com/office/2007/relationships/hdphoto" Target="../media/image18.wdp"/><Relationship Id="rId1" Type="http://schemas.openxmlformats.org/officeDocument/2006/relationships/image" Target="../media/image17.png"/></Relationships>
</file>

<file path=ppt/slides/_rels/slide41.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22.png"/><Relationship Id="rId2" Type="http://schemas.openxmlformats.org/officeDocument/2006/relationships/slide" Target="slide42.xml"/><Relationship Id="rId1" Type="http://schemas.openxmlformats.org/officeDocument/2006/relationships/image" Target="../media/image13.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22.png"/><Relationship Id="rId2" Type="http://schemas.openxmlformats.org/officeDocument/2006/relationships/slide" Target="slide44.xml"/><Relationship Id="rId1" Type="http://schemas.openxmlformats.org/officeDocument/2006/relationships/image" Target="../media/image13.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22.png"/><Relationship Id="rId2" Type="http://schemas.openxmlformats.org/officeDocument/2006/relationships/slide" Target="slide46.xml"/><Relationship Id="rId1" Type="http://schemas.openxmlformats.org/officeDocument/2006/relationships/image" Target="../media/image13.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microsoft.com/office/2007/relationships/hdphoto" Target="../media/image18.wdp"/><Relationship Id="rId3" Type="http://schemas.openxmlformats.org/officeDocument/2006/relationships/image" Target="../media/image17.png"/><Relationship Id="rId2" Type="http://schemas.openxmlformats.org/officeDocument/2006/relationships/image" Target="../media/image22.png"/><Relationship Id="rId1" Type="http://schemas.openxmlformats.org/officeDocument/2006/relationships/image" Target="../media/image13.png"/></Relationships>
</file>

<file path=ppt/slides/_rels/slide48.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16.png"/><Relationship Id="rId3" Type="http://schemas.openxmlformats.org/officeDocument/2006/relationships/slide" Target="slide3.xml"/><Relationship Id="rId2" Type="http://schemas.openxmlformats.org/officeDocument/2006/relationships/image" Target="../media/image22.png"/><Relationship Id="rId1" Type="http://schemas.openxmlformats.org/officeDocument/2006/relationships/image" Target="../media/image13.png"/></Relationships>
</file>

<file path=ppt/slides/_rels/slide4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9.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microsoft.com/office/2007/relationships/hdphoto" Target="../media/image18.wdp"/><Relationship Id="rId1" Type="http://schemas.openxmlformats.org/officeDocument/2006/relationships/image" Target="../media/image17.pn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microsoft.com/office/2007/relationships/hdphoto" Target="../media/image18.wdp"/><Relationship Id="rId1" Type="http://schemas.openxmlformats.org/officeDocument/2006/relationships/image" Target="../media/image17.png"/></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0.xml"/></Relationships>
</file>

<file path=ppt/slides/_rels/slide58.xml.rels><?xml version="1.0" encoding="UTF-8" standalone="yes"?>
<Relationships xmlns="http://schemas.openxmlformats.org/package/2006/relationships"><Relationship Id="rId9" Type="http://schemas.openxmlformats.org/officeDocument/2006/relationships/slide" Target="slide66.xml"/><Relationship Id="rId8" Type="http://schemas.openxmlformats.org/officeDocument/2006/relationships/slide" Target="slide65.xml"/><Relationship Id="rId7" Type="http://schemas.openxmlformats.org/officeDocument/2006/relationships/slide" Target="slide64.xml"/><Relationship Id="rId6" Type="http://schemas.openxmlformats.org/officeDocument/2006/relationships/slide" Target="slide63.xml"/><Relationship Id="rId5" Type="http://schemas.openxmlformats.org/officeDocument/2006/relationships/slide" Target="slide62.xml"/><Relationship Id="rId4" Type="http://schemas.openxmlformats.org/officeDocument/2006/relationships/slide" Target="slide61.xml"/><Relationship Id="rId3" Type="http://schemas.openxmlformats.org/officeDocument/2006/relationships/slide" Target="slide60.xml"/><Relationship Id="rId2" Type="http://schemas.openxmlformats.org/officeDocument/2006/relationships/slide" Target="slide58.xml"/><Relationship Id="rId18" Type="http://schemas.openxmlformats.org/officeDocument/2006/relationships/slideLayout" Target="../slideLayouts/slideLayout1.xml"/><Relationship Id="rId17" Type="http://schemas.openxmlformats.org/officeDocument/2006/relationships/image" Target="../media/image22.png"/><Relationship Id="rId16" Type="http://schemas.openxmlformats.org/officeDocument/2006/relationships/slide" Target="slide59.xml"/><Relationship Id="rId15" Type="http://schemas.openxmlformats.org/officeDocument/2006/relationships/slide" Target="slide75.xml"/><Relationship Id="rId14" Type="http://schemas.openxmlformats.org/officeDocument/2006/relationships/slide" Target="slide73.xml"/><Relationship Id="rId13" Type="http://schemas.openxmlformats.org/officeDocument/2006/relationships/slide" Target="slide72.xml"/><Relationship Id="rId12" Type="http://schemas.openxmlformats.org/officeDocument/2006/relationships/slide" Target="slide71.xml"/><Relationship Id="rId11" Type="http://schemas.openxmlformats.org/officeDocument/2006/relationships/slide" Target="slide69.xml"/><Relationship Id="rId10" Type="http://schemas.openxmlformats.org/officeDocument/2006/relationships/slide" Target="slide67.xml"/><Relationship Id="rId1" Type="http://schemas.openxmlformats.org/officeDocument/2006/relationships/image" Target="../media/image13.png"/></Relationships>
</file>

<file path=ppt/slides/_rels/slide59.xml.rels><?xml version="1.0" encoding="UTF-8" standalone="yes"?>
<Relationships xmlns="http://schemas.openxmlformats.org/package/2006/relationships"><Relationship Id="rId9" Type="http://schemas.openxmlformats.org/officeDocument/2006/relationships/slide" Target="slide67.xml"/><Relationship Id="rId8" Type="http://schemas.openxmlformats.org/officeDocument/2006/relationships/slide" Target="slide66.xml"/><Relationship Id="rId7" Type="http://schemas.openxmlformats.org/officeDocument/2006/relationships/slide" Target="slide65.xml"/><Relationship Id="rId6" Type="http://schemas.openxmlformats.org/officeDocument/2006/relationships/slide" Target="slide64.xml"/><Relationship Id="rId5" Type="http://schemas.openxmlformats.org/officeDocument/2006/relationships/slide" Target="slide63.xml"/><Relationship Id="rId4" Type="http://schemas.openxmlformats.org/officeDocument/2006/relationships/slide" Target="slide62.xml"/><Relationship Id="rId3" Type="http://schemas.openxmlformats.org/officeDocument/2006/relationships/slide" Target="slide61.xml"/><Relationship Id="rId2" Type="http://schemas.openxmlformats.org/officeDocument/2006/relationships/slide" Target="slide60.xml"/><Relationship Id="rId15" Type="http://schemas.openxmlformats.org/officeDocument/2006/relationships/slideLayout" Target="../slideLayouts/slideLayout1.xml"/><Relationship Id="rId14" Type="http://schemas.openxmlformats.org/officeDocument/2006/relationships/slide" Target="slide75.xml"/><Relationship Id="rId13" Type="http://schemas.openxmlformats.org/officeDocument/2006/relationships/slide" Target="slide73.xml"/><Relationship Id="rId12" Type="http://schemas.openxmlformats.org/officeDocument/2006/relationships/slide" Target="slide72.xml"/><Relationship Id="rId11" Type="http://schemas.openxmlformats.org/officeDocument/2006/relationships/slide" Target="slide71.xml"/><Relationship Id="rId10" Type="http://schemas.openxmlformats.org/officeDocument/2006/relationships/slide" Target="slide69.xml"/><Relationship Id="rId1" Type="http://schemas.openxmlformats.org/officeDocument/2006/relationships/slide" Target="slide58.xml"/></Relationships>
</file>

<file path=ppt/slides/_rels/slide60.xml.rels><?xml version="1.0" encoding="UTF-8" standalone="yes"?>
<Relationships xmlns="http://schemas.openxmlformats.org/package/2006/relationships"><Relationship Id="rId9" Type="http://schemas.openxmlformats.org/officeDocument/2006/relationships/slide" Target="slide65.xml"/><Relationship Id="rId8" Type="http://schemas.openxmlformats.org/officeDocument/2006/relationships/slide" Target="slide64.xml"/><Relationship Id="rId7" Type="http://schemas.openxmlformats.org/officeDocument/2006/relationships/slide" Target="slide63.xml"/><Relationship Id="rId6" Type="http://schemas.openxmlformats.org/officeDocument/2006/relationships/slide" Target="slide62.xml"/><Relationship Id="rId5" Type="http://schemas.openxmlformats.org/officeDocument/2006/relationships/slide" Target="slide61.xml"/><Relationship Id="rId4" Type="http://schemas.openxmlformats.org/officeDocument/2006/relationships/slide" Target="slide60.xml"/><Relationship Id="rId3" Type="http://schemas.openxmlformats.org/officeDocument/2006/relationships/slide" Target="slide58.xml"/><Relationship Id="rId2" Type="http://schemas.openxmlformats.org/officeDocument/2006/relationships/image" Target="../media/image22.png"/><Relationship Id="rId17" Type="http://schemas.openxmlformats.org/officeDocument/2006/relationships/slideLayout" Target="../slideLayouts/slideLayout1.xml"/><Relationship Id="rId16" Type="http://schemas.openxmlformats.org/officeDocument/2006/relationships/slide" Target="slide75.xml"/><Relationship Id="rId15" Type="http://schemas.openxmlformats.org/officeDocument/2006/relationships/slide" Target="slide73.xml"/><Relationship Id="rId14" Type="http://schemas.openxmlformats.org/officeDocument/2006/relationships/slide" Target="slide72.xml"/><Relationship Id="rId13" Type="http://schemas.openxmlformats.org/officeDocument/2006/relationships/slide" Target="slide71.xml"/><Relationship Id="rId12" Type="http://schemas.openxmlformats.org/officeDocument/2006/relationships/slide" Target="slide69.xml"/><Relationship Id="rId11" Type="http://schemas.openxmlformats.org/officeDocument/2006/relationships/slide" Target="slide67.xml"/><Relationship Id="rId10" Type="http://schemas.openxmlformats.org/officeDocument/2006/relationships/slide" Target="slide66.xml"/><Relationship Id="rId1" Type="http://schemas.openxmlformats.org/officeDocument/2006/relationships/image" Target="../media/image13.png"/></Relationships>
</file>

<file path=ppt/slides/_rels/slide61.xml.rels><?xml version="1.0" encoding="UTF-8" standalone="yes"?>
<Relationships xmlns="http://schemas.openxmlformats.org/package/2006/relationships"><Relationship Id="rId9" Type="http://schemas.openxmlformats.org/officeDocument/2006/relationships/slide" Target="slide65.xml"/><Relationship Id="rId8" Type="http://schemas.openxmlformats.org/officeDocument/2006/relationships/slide" Target="slide64.xml"/><Relationship Id="rId7" Type="http://schemas.openxmlformats.org/officeDocument/2006/relationships/slide" Target="slide63.xml"/><Relationship Id="rId6" Type="http://schemas.openxmlformats.org/officeDocument/2006/relationships/slide" Target="slide62.xml"/><Relationship Id="rId5" Type="http://schemas.openxmlformats.org/officeDocument/2006/relationships/slide" Target="slide61.xml"/><Relationship Id="rId4" Type="http://schemas.openxmlformats.org/officeDocument/2006/relationships/slide" Target="slide60.xml"/><Relationship Id="rId3" Type="http://schemas.openxmlformats.org/officeDocument/2006/relationships/slide" Target="slide58.xml"/><Relationship Id="rId2" Type="http://schemas.openxmlformats.org/officeDocument/2006/relationships/image" Target="../media/image22.png"/><Relationship Id="rId17" Type="http://schemas.openxmlformats.org/officeDocument/2006/relationships/slideLayout" Target="../slideLayouts/slideLayout1.xml"/><Relationship Id="rId16" Type="http://schemas.openxmlformats.org/officeDocument/2006/relationships/slide" Target="slide75.xml"/><Relationship Id="rId15" Type="http://schemas.openxmlformats.org/officeDocument/2006/relationships/slide" Target="slide73.xml"/><Relationship Id="rId14" Type="http://schemas.openxmlformats.org/officeDocument/2006/relationships/slide" Target="slide72.xml"/><Relationship Id="rId13" Type="http://schemas.openxmlformats.org/officeDocument/2006/relationships/slide" Target="slide71.xml"/><Relationship Id="rId12" Type="http://schemas.openxmlformats.org/officeDocument/2006/relationships/slide" Target="slide69.xml"/><Relationship Id="rId11" Type="http://schemas.openxmlformats.org/officeDocument/2006/relationships/slide" Target="slide67.xml"/><Relationship Id="rId10" Type="http://schemas.openxmlformats.org/officeDocument/2006/relationships/slide" Target="slide66.xml"/><Relationship Id="rId1" Type="http://schemas.openxmlformats.org/officeDocument/2006/relationships/image" Target="../media/image13.png"/></Relationships>
</file>

<file path=ppt/slides/_rels/slide62.xml.rels><?xml version="1.0" encoding="UTF-8" standalone="yes"?>
<Relationships xmlns="http://schemas.openxmlformats.org/package/2006/relationships"><Relationship Id="rId9" Type="http://schemas.openxmlformats.org/officeDocument/2006/relationships/slide" Target="slide65.xml"/><Relationship Id="rId8" Type="http://schemas.openxmlformats.org/officeDocument/2006/relationships/slide" Target="slide64.xml"/><Relationship Id="rId7" Type="http://schemas.openxmlformats.org/officeDocument/2006/relationships/slide" Target="slide63.xml"/><Relationship Id="rId6" Type="http://schemas.openxmlformats.org/officeDocument/2006/relationships/slide" Target="slide62.xml"/><Relationship Id="rId5" Type="http://schemas.openxmlformats.org/officeDocument/2006/relationships/slide" Target="slide61.xml"/><Relationship Id="rId4" Type="http://schemas.openxmlformats.org/officeDocument/2006/relationships/slide" Target="slide60.xml"/><Relationship Id="rId3" Type="http://schemas.openxmlformats.org/officeDocument/2006/relationships/slide" Target="slide58.xml"/><Relationship Id="rId2" Type="http://schemas.openxmlformats.org/officeDocument/2006/relationships/image" Target="../media/image22.png"/><Relationship Id="rId17" Type="http://schemas.openxmlformats.org/officeDocument/2006/relationships/slideLayout" Target="../slideLayouts/slideLayout1.xml"/><Relationship Id="rId16" Type="http://schemas.openxmlformats.org/officeDocument/2006/relationships/slide" Target="slide75.xml"/><Relationship Id="rId15" Type="http://schemas.openxmlformats.org/officeDocument/2006/relationships/slide" Target="slide73.xml"/><Relationship Id="rId14" Type="http://schemas.openxmlformats.org/officeDocument/2006/relationships/slide" Target="slide72.xml"/><Relationship Id="rId13" Type="http://schemas.openxmlformats.org/officeDocument/2006/relationships/slide" Target="slide71.xml"/><Relationship Id="rId12" Type="http://schemas.openxmlformats.org/officeDocument/2006/relationships/slide" Target="slide69.xml"/><Relationship Id="rId11" Type="http://schemas.openxmlformats.org/officeDocument/2006/relationships/slide" Target="slide67.xml"/><Relationship Id="rId10" Type="http://schemas.openxmlformats.org/officeDocument/2006/relationships/slide" Target="slide66.xml"/><Relationship Id="rId1" Type="http://schemas.openxmlformats.org/officeDocument/2006/relationships/image" Target="../media/image13.png"/></Relationships>
</file>

<file path=ppt/slides/_rels/slide63.xml.rels><?xml version="1.0" encoding="UTF-8" standalone="yes"?>
<Relationships xmlns="http://schemas.openxmlformats.org/package/2006/relationships"><Relationship Id="rId9" Type="http://schemas.openxmlformats.org/officeDocument/2006/relationships/slide" Target="slide65.xml"/><Relationship Id="rId8" Type="http://schemas.openxmlformats.org/officeDocument/2006/relationships/slide" Target="slide64.xml"/><Relationship Id="rId7" Type="http://schemas.openxmlformats.org/officeDocument/2006/relationships/slide" Target="slide63.xml"/><Relationship Id="rId6" Type="http://schemas.openxmlformats.org/officeDocument/2006/relationships/slide" Target="slide62.xml"/><Relationship Id="rId5" Type="http://schemas.openxmlformats.org/officeDocument/2006/relationships/slide" Target="slide61.xml"/><Relationship Id="rId4" Type="http://schemas.openxmlformats.org/officeDocument/2006/relationships/slide" Target="slide60.xml"/><Relationship Id="rId3" Type="http://schemas.openxmlformats.org/officeDocument/2006/relationships/slide" Target="slide58.xml"/><Relationship Id="rId2" Type="http://schemas.openxmlformats.org/officeDocument/2006/relationships/image" Target="../media/image22.png"/><Relationship Id="rId17" Type="http://schemas.openxmlformats.org/officeDocument/2006/relationships/slideLayout" Target="../slideLayouts/slideLayout1.xml"/><Relationship Id="rId16" Type="http://schemas.openxmlformats.org/officeDocument/2006/relationships/slide" Target="slide75.xml"/><Relationship Id="rId15" Type="http://schemas.openxmlformats.org/officeDocument/2006/relationships/slide" Target="slide73.xml"/><Relationship Id="rId14" Type="http://schemas.openxmlformats.org/officeDocument/2006/relationships/slide" Target="slide72.xml"/><Relationship Id="rId13" Type="http://schemas.openxmlformats.org/officeDocument/2006/relationships/slide" Target="slide71.xml"/><Relationship Id="rId12" Type="http://schemas.openxmlformats.org/officeDocument/2006/relationships/slide" Target="slide69.xml"/><Relationship Id="rId11" Type="http://schemas.openxmlformats.org/officeDocument/2006/relationships/slide" Target="slide67.xml"/><Relationship Id="rId10" Type="http://schemas.openxmlformats.org/officeDocument/2006/relationships/slide" Target="slide66.xml"/><Relationship Id="rId1" Type="http://schemas.openxmlformats.org/officeDocument/2006/relationships/image" Target="../media/image13.png"/></Relationships>
</file>

<file path=ppt/slides/_rels/slide64.xml.rels><?xml version="1.0" encoding="UTF-8" standalone="yes"?>
<Relationships xmlns="http://schemas.openxmlformats.org/package/2006/relationships"><Relationship Id="rId9" Type="http://schemas.openxmlformats.org/officeDocument/2006/relationships/slide" Target="slide65.xml"/><Relationship Id="rId8" Type="http://schemas.openxmlformats.org/officeDocument/2006/relationships/slide" Target="slide64.xml"/><Relationship Id="rId7" Type="http://schemas.openxmlformats.org/officeDocument/2006/relationships/slide" Target="slide63.xml"/><Relationship Id="rId6" Type="http://schemas.openxmlformats.org/officeDocument/2006/relationships/slide" Target="slide62.xml"/><Relationship Id="rId5" Type="http://schemas.openxmlformats.org/officeDocument/2006/relationships/slide" Target="slide61.xml"/><Relationship Id="rId4" Type="http://schemas.openxmlformats.org/officeDocument/2006/relationships/slide" Target="slide60.xml"/><Relationship Id="rId3" Type="http://schemas.openxmlformats.org/officeDocument/2006/relationships/slide" Target="slide58.xml"/><Relationship Id="rId2" Type="http://schemas.openxmlformats.org/officeDocument/2006/relationships/image" Target="../media/image22.png"/><Relationship Id="rId17" Type="http://schemas.openxmlformats.org/officeDocument/2006/relationships/slideLayout" Target="../slideLayouts/slideLayout1.xml"/><Relationship Id="rId16" Type="http://schemas.openxmlformats.org/officeDocument/2006/relationships/slide" Target="slide75.xml"/><Relationship Id="rId15" Type="http://schemas.openxmlformats.org/officeDocument/2006/relationships/slide" Target="slide73.xml"/><Relationship Id="rId14" Type="http://schemas.openxmlformats.org/officeDocument/2006/relationships/slide" Target="slide72.xml"/><Relationship Id="rId13" Type="http://schemas.openxmlformats.org/officeDocument/2006/relationships/slide" Target="slide71.xml"/><Relationship Id="rId12" Type="http://schemas.openxmlformats.org/officeDocument/2006/relationships/slide" Target="slide69.xml"/><Relationship Id="rId11" Type="http://schemas.openxmlformats.org/officeDocument/2006/relationships/slide" Target="slide67.xml"/><Relationship Id="rId10" Type="http://schemas.openxmlformats.org/officeDocument/2006/relationships/slide" Target="slide66.xml"/><Relationship Id="rId1" Type="http://schemas.openxmlformats.org/officeDocument/2006/relationships/image" Target="../media/image13.png"/></Relationships>
</file>

<file path=ppt/slides/_rels/slide65.xml.rels><?xml version="1.0" encoding="UTF-8" standalone="yes"?>
<Relationships xmlns="http://schemas.openxmlformats.org/package/2006/relationships"><Relationship Id="rId9" Type="http://schemas.openxmlformats.org/officeDocument/2006/relationships/slide" Target="slide65.xml"/><Relationship Id="rId8" Type="http://schemas.openxmlformats.org/officeDocument/2006/relationships/slide" Target="slide64.xml"/><Relationship Id="rId7" Type="http://schemas.openxmlformats.org/officeDocument/2006/relationships/slide" Target="slide63.xml"/><Relationship Id="rId6" Type="http://schemas.openxmlformats.org/officeDocument/2006/relationships/slide" Target="slide62.xml"/><Relationship Id="rId5" Type="http://schemas.openxmlformats.org/officeDocument/2006/relationships/slide" Target="slide61.xml"/><Relationship Id="rId4" Type="http://schemas.openxmlformats.org/officeDocument/2006/relationships/slide" Target="slide60.xml"/><Relationship Id="rId3" Type="http://schemas.openxmlformats.org/officeDocument/2006/relationships/slide" Target="slide58.xml"/><Relationship Id="rId2" Type="http://schemas.openxmlformats.org/officeDocument/2006/relationships/image" Target="../media/image22.png"/><Relationship Id="rId17" Type="http://schemas.openxmlformats.org/officeDocument/2006/relationships/slideLayout" Target="../slideLayouts/slideLayout1.xml"/><Relationship Id="rId16" Type="http://schemas.openxmlformats.org/officeDocument/2006/relationships/slide" Target="slide75.xml"/><Relationship Id="rId15" Type="http://schemas.openxmlformats.org/officeDocument/2006/relationships/slide" Target="slide73.xml"/><Relationship Id="rId14" Type="http://schemas.openxmlformats.org/officeDocument/2006/relationships/slide" Target="slide72.xml"/><Relationship Id="rId13" Type="http://schemas.openxmlformats.org/officeDocument/2006/relationships/slide" Target="slide71.xml"/><Relationship Id="rId12" Type="http://schemas.openxmlformats.org/officeDocument/2006/relationships/slide" Target="slide69.xml"/><Relationship Id="rId11" Type="http://schemas.openxmlformats.org/officeDocument/2006/relationships/slide" Target="slide67.xml"/><Relationship Id="rId10" Type="http://schemas.openxmlformats.org/officeDocument/2006/relationships/slide" Target="slide66.xml"/><Relationship Id="rId1" Type="http://schemas.openxmlformats.org/officeDocument/2006/relationships/image" Target="../media/image13.png"/></Relationships>
</file>

<file path=ppt/slides/_rels/slide66.xml.rels><?xml version="1.0" encoding="UTF-8" standalone="yes"?>
<Relationships xmlns="http://schemas.openxmlformats.org/package/2006/relationships"><Relationship Id="rId9" Type="http://schemas.openxmlformats.org/officeDocument/2006/relationships/slide" Target="slide65.xml"/><Relationship Id="rId8" Type="http://schemas.openxmlformats.org/officeDocument/2006/relationships/slide" Target="slide64.xml"/><Relationship Id="rId7" Type="http://schemas.openxmlformats.org/officeDocument/2006/relationships/slide" Target="slide63.xml"/><Relationship Id="rId6" Type="http://schemas.openxmlformats.org/officeDocument/2006/relationships/slide" Target="slide62.xml"/><Relationship Id="rId5" Type="http://schemas.openxmlformats.org/officeDocument/2006/relationships/slide" Target="slide61.xml"/><Relationship Id="rId4" Type="http://schemas.openxmlformats.org/officeDocument/2006/relationships/slide" Target="slide60.xml"/><Relationship Id="rId3" Type="http://schemas.openxmlformats.org/officeDocument/2006/relationships/slide" Target="slide58.xml"/><Relationship Id="rId2" Type="http://schemas.openxmlformats.org/officeDocument/2006/relationships/image" Target="../media/image22.png"/><Relationship Id="rId17" Type="http://schemas.openxmlformats.org/officeDocument/2006/relationships/slideLayout" Target="../slideLayouts/slideLayout1.xml"/><Relationship Id="rId16" Type="http://schemas.openxmlformats.org/officeDocument/2006/relationships/slide" Target="slide75.xml"/><Relationship Id="rId15" Type="http://schemas.openxmlformats.org/officeDocument/2006/relationships/slide" Target="slide73.xml"/><Relationship Id="rId14" Type="http://schemas.openxmlformats.org/officeDocument/2006/relationships/slide" Target="slide72.xml"/><Relationship Id="rId13" Type="http://schemas.openxmlformats.org/officeDocument/2006/relationships/slide" Target="slide71.xml"/><Relationship Id="rId12" Type="http://schemas.openxmlformats.org/officeDocument/2006/relationships/slide" Target="slide69.xml"/><Relationship Id="rId11" Type="http://schemas.openxmlformats.org/officeDocument/2006/relationships/slide" Target="slide67.xml"/><Relationship Id="rId10" Type="http://schemas.openxmlformats.org/officeDocument/2006/relationships/slide" Target="slide66.xml"/><Relationship Id="rId1" Type="http://schemas.openxmlformats.org/officeDocument/2006/relationships/image" Target="../media/image13.png"/></Relationships>
</file>

<file path=ppt/slides/_rels/slide67.xml.rels><?xml version="1.0" encoding="UTF-8" standalone="yes"?>
<Relationships xmlns="http://schemas.openxmlformats.org/package/2006/relationships"><Relationship Id="rId9" Type="http://schemas.openxmlformats.org/officeDocument/2006/relationships/slide" Target="slide66.xml"/><Relationship Id="rId8" Type="http://schemas.openxmlformats.org/officeDocument/2006/relationships/slide" Target="slide65.xml"/><Relationship Id="rId7" Type="http://schemas.openxmlformats.org/officeDocument/2006/relationships/slide" Target="slide64.xml"/><Relationship Id="rId6" Type="http://schemas.openxmlformats.org/officeDocument/2006/relationships/slide" Target="slide63.xml"/><Relationship Id="rId5" Type="http://schemas.openxmlformats.org/officeDocument/2006/relationships/slide" Target="slide62.xml"/><Relationship Id="rId4" Type="http://schemas.openxmlformats.org/officeDocument/2006/relationships/slide" Target="slide61.xml"/><Relationship Id="rId3" Type="http://schemas.openxmlformats.org/officeDocument/2006/relationships/slide" Target="slide60.xml"/><Relationship Id="rId2" Type="http://schemas.openxmlformats.org/officeDocument/2006/relationships/slide" Target="slide58.xml"/><Relationship Id="rId18" Type="http://schemas.openxmlformats.org/officeDocument/2006/relationships/slideLayout" Target="../slideLayouts/slideLayout1.xml"/><Relationship Id="rId17" Type="http://schemas.openxmlformats.org/officeDocument/2006/relationships/image" Target="../media/image22.png"/><Relationship Id="rId16" Type="http://schemas.openxmlformats.org/officeDocument/2006/relationships/slide" Target="slide68.xml"/><Relationship Id="rId15" Type="http://schemas.openxmlformats.org/officeDocument/2006/relationships/slide" Target="slide75.xml"/><Relationship Id="rId14" Type="http://schemas.openxmlformats.org/officeDocument/2006/relationships/slide" Target="slide73.xml"/><Relationship Id="rId13" Type="http://schemas.openxmlformats.org/officeDocument/2006/relationships/slide" Target="slide72.xml"/><Relationship Id="rId12" Type="http://schemas.openxmlformats.org/officeDocument/2006/relationships/slide" Target="slide71.xml"/><Relationship Id="rId11" Type="http://schemas.openxmlformats.org/officeDocument/2006/relationships/slide" Target="slide69.xml"/><Relationship Id="rId10" Type="http://schemas.openxmlformats.org/officeDocument/2006/relationships/slide" Target="slide67.xml"/><Relationship Id="rId1" Type="http://schemas.openxmlformats.org/officeDocument/2006/relationships/image" Target="../media/image13.png"/></Relationships>
</file>

<file path=ppt/slides/_rels/slide68.xml.rels><?xml version="1.0" encoding="UTF-8" standalone="yes"?>
<Relationships xmlns="http://schemas.openxmlformats.org/package/2006/relationships"><Relationship Id="rId9" Type="http://schemas.openxmlformats.org/officeDocument/2006/relationships/slide" Target="slide67.xml"/><Relationship Id="rId8" Type="http://schemas.openxmlformats.org/officeDocument/2006/relationships/slide" Target="slide66.xml"/><Relationship Id="rId7" Type="http://schemas.openxmlformats.org/officeDocument/2006/relationships/slide" Target="slide65.xml"/><Relationship Id="rId6" Type="http://schemas.openxmlformats.org/officeDocument/2006/relationships/slide" Target="slide64.xml"/><Relationship Id="rId5" Type="http://schemas.openxmlformats.org/officeDocument/2006/relationships/slide" Target="slide63.xml"/><Relationship Id="rId4" Type="http://schemas.openxmlformats.org/officeDocument/2006/relationships/slide" Target="slide62.xml"/><Relationship Id="rId3" Type="http://schemas.openxmlformats.org/officeDocument/2006/relationships/slide" Target="slide61.xml"/><Relationship Id="rId2" Type="http://schemas.openxmlformats.org/officeDocument/2006/relationships/slide" Target="slide60.xml"/><Relationship Id="rId15" Type="http://schemas.openxmlformats.org/officeDocument/2006/relationships/slideLayout" Target="../slideLayouts/slideLayout1.xml"/><Relationship Id="rId14" Type="http://schemas.openxmlformats.org/officeDocument/2006/relationships/slide" Target="slide75.xml"/><Relationship Id="rId13" Type="http://schemas.openxmlformats.org/officeDocument/2006/relationships/slide" Target="slide73.xml"/><Relationship Id="rId12" Type="http://schemas.openxmlformats.org/officeDocument/2006/relationships/slide" Target="slide72.xml"/><Relationship Id="rId11" Type="http://schemas.openxmlformats.org/officeDocument/2006/relationships/slide" Target="slide71.xml"/><Relationship Id="rId10" Type="http://schemas.openxmlformats.org/officeDocument/2006/relationships/slide" Target="slide69.xml"/><Relationship Id="rId1" Type="http://schemas.openxmlformats.org/officeDocument/2006/relationships/slide" Target="slide58.xml"/></Relationships>
</file>

<file path=ppt/slides/_rels/slide69.xml.rels><?xml version="1.0" encoding="UTF-8" standalone="yes"?>
<Relationships xmlns="http://schemas.openxmlformats.org/package/2006/relationships"><Relationship Id="rId9" Type="http://schemas.openxmlformats.org/officeDocument/2006/relationships/slide" Target="slide64.xml"/><Relationship Id="rId8" Type="http://schemas.openxmlformats.org/officeDocument/2006/relationships/slide" Target="slide63.xml"/><Relationship Id="rId7" Type="http://schemas.openxmlformats.org/officeDocument/2006/relationships/slide" Target="slide62.xml"/><Relationship Id="rId6" Type="http://schemas.openxmlformats.org/officeDocument/2006/relationships/slide" Target="slide61.xml"/><Relationship Id="rId5" Type="http://schemas.openxmlformats.org/officeDocument/2006/relationships/slide" Target="slide60.xml"/><Relationship Id="rId4" Type="http://schemas.openxmlformats.org/officeDocument/2006/relationships/slide" Target="slide58.xml"/><Relationship Id="rId3" Type="http://schemas.openxmlformats.org/officeDocument/2006/relationships/image" Target="../media/image22.png"/><Relationship Id="rId2" Type="http://schemas.openxmlformats.org/officeDocument/2006/relationships/slide" Target="slide70.xml"/><Relationship Id="rId18" Type="http://schemas.openxmlformats.org/officeDocument/2006/relationships/slideLayout" Target="../slideLayouts/slideLayout1.xml"/><Relationship Id="rId17" Type="http://schemas.openxmlformats.org/officeDocument/2006/relationships/slide" Target="slide75.xml"/><Relationship Id="rId16" Type="http://schemas.openxmlformats.org/officeDocument/2006/relationships/slide" Target="slide73.xml"/><Relationship Id="rId15" Type="http://schemas.openxmlformats.org/officeDocument/2006/relationships/slide" Target="slide72.xml"/><Relationship Id="rId14" Type="http://schemas.openxmlformats.org/officeDocument/2006/relationships/slide" Target="slide71.xml"/><Relationship Id="rId13" Type="http://schemas.openxmlformats.org/officeDocument/2006/relationships/slide" Target="slide69.xml"/><Relationship Id="rId12" Type="http://schemas.openxmlformats.org/officeDocument/2006/relationships/slide" Target="slide67.xml"/><Relationship Id="rId11" Type="http://schemas.openxmlformats.org/officeDocument/2006/relationships/slide" Target="slide66.xml"/><Relationship Id="rId10" Type="http://schemas.openxmlformats.org/officeDocument/2006/relationships/slide" Target="slide65.xml"/><Relationship Id="rId1" Type="http://schemas.openxmlformats.org/officeDocument/2006/relationships/image" Target="../media/image13.png"/></Relationships>
</file>

<file path=ppt/slides/_rels/slide70.xml.rels><?xml version="1.0" encoding="UTF-8" standalone="yes"?>
<Relationships xmlns="http://schemas.openxmlformats.org/package/2006/relationships"><Relationship Id="rId9" Type="http://schemas.openxmlformats.org/officeDocument/2006/relationships/slide" Target="slide67.xml"/><Relationship Id="rId8" Type="http://schemas.openxmlformats.org/officeDocument/2006/relationships/slide" Target="slide66.xml"/><Relationship Id="rId7" Type="http://schemas.openxmlformats.org/officeDocument/2006/relationships/slide" Target="slide65.xml"/><Relationship Id="rId6" Type="http://schemas.openxmlformats.org/officeDocument/2006/relationships/slide" Target="slide64.xml"/><Relationship Id="rId5" Type="http://schemas.openxmlformats.org/officeDocument/2006/relationships/slide" Target="slide63.xml"/><Relationship Id="rId4" Type="http://schemas.openxmlformats.org/officeDocument/2006/relationships/slide" Target="slide62.xml"/><Relationship Id="rId3" Type="http://schemas.openxmlformats.org/officeDocument/2006/relationships/slide" Target="slide61.xml"/><Relationship Id="rId2" Type="http://schemas.openxmlformats.org/officeDocument/2006/relationships/slide" Target="slide60.xml"/><Relationship Id="rId15" Type="http://schemas.openxmlformats.org/officeDocument/2006/relationships/slideLayout" Target="../slideLayouts/slideLayout1.xml"/><Relationship Id="rId14" Type="http://schemas.openxmlformats.org/officeDocument/2006/relationships/slide" Target="slide75.xml"/><Relationship Id="rId13" Type="http://schemas.openxmlformats.org/officeDocument/2006/relationships/slide" Target="slide73.xml"/><Relationship Id="rId12" Type="http://schemas.openxmlformats.org/officeDocument/2006/relationships/slide" Target="slide72.xml"/><Relationship Id="rId11" Type="http://schemas.openxmlformats.org/officeDocument/2006/relationships/slide" Target="slide71.xml"/><Relationship Id="rId10" Type="http://schemas.openxmlformats.org/officeDocument/2006/relationships/slide" Target="slide69.xml"/><Relationship Id="rId1" Type="http://schemas.openxmlformats.org/officeDocument/2006/relationships/slide" Target="slide58.xml"/></Relationships>
</file>

<file path=ppt/slides/_rels/slide71.xml.rels><?xml version="1.0" encoding="UTF-8" standalone="yes"?>
<Relationships xmlns="http://schemas.openxmlformats.org/package/2006/relationships"><Relationship Id="rId9" Type="http://schemas.openxmlformats.org/officeDocument/2006/relationships/slide" Target="slide65.xml"/><Relationship Id="rId8" Type="http://schemas.openxmlformats.org/officeDocument/2006/relationships/slide" Target="slide64.xml"/><Relationship Id="rId7" Type="http://schemas.openxmlformats.org/officeDocument/2006/relationships/slide" Target="slide63.xml"/><Relationship Id="rId6" Type="http://schemas.openxmlformats.org/officeDocument/2006/relationships/slide" Target="slide62.xml"/><Relationship Id="rId5" Type="http://schemas.openxmlformats.org/officeDocument/2006/relationships/slide" Target="slide61.xml"/><Relationship Id="rId4" Type="http://schemas.openxmlformats.org/officeDocument/2006/relationships/slide" Target="slide60.xml"/><Relationship Id="rId3" Type="http://schemas.openxmlformats.org/officeDocument/2006/relationships/slide" Target="slide58.xml"/><Relationship Id="rId2" Type="http://schemas.openxmlformats.org/officeDocument/2006/relationships/image" Target="../media/image22.png"/><Relationship Id="rId17" Type="http://schemas.openxmlformats.org/officeDocument/2006/relationships/slideLayout" Target="../slideLayouts/slideLayout1.xml"/><Relationship Id="rId16" Type="http://schemas.openxmlformats.org/officeDocument/2006/relationships/slide" Target="slide75.xml"/><Relationship Id="rId15" Type="http://schemas.openxmlformats.org/officeDocument/2006/relationships/slide" Target="slide73.xml"/><Relationship Id="rId14" Type="http://schemas.openxmlformats.org/officeDocument/2006/relationships/slide" Target="slide72.xml"/><Relationship Id="rId13" Type="http://schemas.openxmlformats.org/officeDocument/2006/relationships/slide" Target="slide71.xml"/><Relationship Id="rId12" Type="http://schemas.openxmlformats.org/officeDocument/2006/relationships/slide" Target="slide69.xml"/><Relationship Id="rId11" Type="http://schemas.openxmlformats.org/officeDocument/2006/relationships/slide" Target="slide67.xml"/><Relationship Id="rId10" Type="http://schemas.openxmlformats.org/officeDocument/2006/relationships/slide" Target="slide66.xml"/><Relationship Id="rId1" Type="http://schemas.openxmlformats.org/officeDocument/2006/relationships/image" Target="../media/image13.png"/></Relationships>
</file>

<file path=ppt/slides/_rels/slide72.xml.rels><?xml version="1.0" encoding="UTF-8" standalone="yes"?>
<Relationships xmlns="http://schemas.openxmlformats.org/package/2006/relationships"><Relationship Id="rId9" Type="http://schemas.openxmlformats.org/officeDocument/2006/relationships/slide" Target="slide65.xml"/><Relationship Id="rId8" Type="http://schemas.openxmlformats.org/officeDocument/2006/relationships/slide" Target="slide64.xml"/><Relationship Id="rId7" Type="http://schemas.openxmlformats.org/officeDocument/2006/relationships/slide" Target="slide63.xml"/><Relationship Id="rId6" Type="http://schemas.openxmlformats.org/officeDocument/2006/relationships/slide" Target="slide62.xml"/><Relationship Id="rId5" Type="http://schemas.openxmlformats.org/officeDocument/2006/relationships/slide" Target="slide61.xml"/><Relationship Id="rId4" Type="http://schemas.openxmlformats.org/officeDocument/2006/relationships/slide" Target="slide60.xml"/><Relationship Id="rId3" Type="http://schemas.openxmlformats.org/officeDocument/2006/relationships/slide" Target="slide58.xml"/><Relationship Id="rId2" Type="http://schemas.openxmlformats.org/officeDocument/2006/relationships/image" Target="../media/image22.png"/><Relationship Id="rId17" Type="http://schemas.openxmlformats.org/officeDocument/2006/relationships/slideLayout" Target="../slideLayouts/slideLayout1.xml"/><Relationship Id="rId16" Type="http://schemas.openxmlformats.org/officeDocument/2006/relationships/slide" Target="slide75.xml"/><Relationship Id="rId15" Type="http://schemas.openxmlformats.org/officeDocument/2006/relationships/slide" Target="slide73.xml"/><Relationship Id="rId14" Type="http://schemas.openxmlformats.org/officeDocument/2006/relationships/slide" Target="slide72.xml"/><Relationship Id="rId13" Type="http://schemas.openxmlformats.org/officeDocument/2006/relationships/slide" Target="slide71.xml"/><Relationship Id="rId12" Type="http://schemas.openxmlformats.org/officeDocument/2006/relationships/slide" Target="slide69.xml"/><Relationship Id="rId11" Type="http://schemas.openxmlformats.org/officeDocument/2006/relationships/slide" Target="slide67.xml"/><Relationship Id="rId10" Type="http://schemas.openxmlformats.org/officeDocument/2006/relationships/slide" Target="slide66.xml"/><Relationship Id="rId1" Type="http://schemas.openxmlformats.org/officeDocument/2006/relationships/image" Target="../media/image13.png"/></Relationships>
</file>

<file path=ppt/slides/_rels/slide73.xml.rels><?xml version="1.0" encoding="UTF-8" standalone="yes"?>
<Relationships xmlns="http://schemas.openxmlformats.org/package/2006/relationships"><Relationship Id="rId9" Type="http://schemas.openxmlformats.org/officeDocument/2006/relationships/slide" Target="slide65.xml"/><Relationship Id="rId8" Type="http://schemas.openxmlformats.org/officeDocument/2006/relationships/slide" Target="slide64.xml"/><Relationship Id="rId7" Type="http://schemas.openxmlformats.org/officeDocument/2006/relationships/slide" Target="slide63.xml"/><Relationship Id="rId6" Type="http://schemas.openxmlformats.org/officeDocument/2006/relationships/slide" Target="slide62.xml"/><Relationship Id="rId5" Type="http://schemas.openxmlformats.org/officeDocument/2006/relationships/slide" Target="slide61.xml"/><Relationship Id="rId4" Type="http://schemas.openxmlformats.org/officeDocument/2006/relationships/slide" Target="slide60.xml"/><Relationship Id="rId3" Type="http://schemas.openxmlformats.org/officeDocument/2006/relationships/slide" Target="slide58.xml"/><Relationship Id="rId2" Type="http://schemas.openxmlformats.org/officeDocument/2006/relationships/image" Target="../media/image13.png"/><Relationship Id="rId17" Type="http://schemas.openxmlformats.org/officeDocument/2006/relationships/slideLayout" Target="../slideLayouts/slideLayout1.xml"/><Relationship Id="rId16" Type="http://schemas.openxmlformats.org/officeDocument/2006/relationships/slide" Target="slide75.xml"/><Relationship Id="rId15" Type="http://schemas.openxmlformats.org/officeDocument/2006/relationships/slide" Target="slide73.xml"/><Relationship Id="rId14" Type="http://schemas.openxmlformats.org/officeDocument/2006/relationships/slide" Target="slide72.xml"/><Relationship Id="rId13" Type="http://schemas.openxmlformats.org/officeDocument/2006/relationships/slide" Target="slide71.xml"/><Relationship Id="rId12" Type="http://schemas.openxmlformats.org/officeDocument/2006/relationships/slide" Target="slide69.xml"/><Relationship Id="rId11" Type="http://schemas.openxmlformats.org/officeDocument/2006/relationships/slide" Target="slide67.xml"/><Relationship Id="rId10" Type="http://schemas.openxmlformats.org/officeDocument/2006/relationships/slide" Target="slide66.xml"/><Relationship Id="rId1" Type="http://schemas.openxmlformats.org/officeDocument/2006/relationships/slide" Target="slide74.xml"/></Relationships>
</file>

<file path=ppt/slides/_rels/slide74.xml.rels><?xml version="1.0" encoding="UTF-8" standalone="yes"?>
<Relationships xmlns="http://schemas.openxmlformats.org/package/2006/relationships"><Relationship Id="rId9" Type="http://schemas.openxmlformats.org/officeDocument/2006/relationships/slide" Target="slide67.xml"/><Relationship Id="rId8" Type="http://schemas.openxmlformats.org/officeDocument/2006/relationships/slide" Target="slide66.xml"/><Relationship Id="rId7" Type="http://schemas.openxmlformats.org/officeDocument/2006/relationships/slide" Target="slide65.xml"/><Relationship Id="rId6" Type="http://schemas.openxmlformats.org/officeDocument/2006/relationships/slide" Target="slide64.xml"/><Relationship Id="rId5" Type="http://schemas.openxmlformats.org/officeDocument/2006/relationships/slide" Target="slide63.xml"/><Relationship Id="rId4" Type="http://schemas.openxmlformats.org/officeDocument/2006/relationships/slide" Target="slide62.xml"/><Relationship Id="rId3" Type="http://schemas.openxmlformats.org/officeDocument/2006/relationships/slide" Target="slide61.xml"/><Relationship Id="rId2" Type="http://schemas.openxmlformats.org/officeDocument/2006/relationships/slide" Target="slide60.xml"/><Relationship Id="rId15" Type="http://schemas.openxmlformats.org/officeDocument/2006/relationships/slideLayout" Target="../slideLayouts/slideLayout1.xml"/><Relationship Id="rId14" Type="http://schemas.openxmlformats.org/officeDocument/2006/relationships/slide" Target="slide75.xml"/><Relationship Id="rId13" Type="http://schemas.openxmlformats.org/officeDocument/2006/relationships/slide" Target="slide73.xml"/><Relationship Id="rId12" Type="http://schemas.openxmlformats.org/officeDocument/2006/relationships/slide" Target="slide72.xml"/><Relationship Id="rId11" Type="http://schemas.openxmlformats.org/officeDocument/2006/relationships/slide" Target="slide71.xml"/><Relationship Id="rId10" Type="http://schemas.openxmlformats.org/officeDocument/2006/relationships/slide" Target="slide69.xml"/><Relationship Id="rId1" Type="http://schemas.openxmlformats.org/officeDocument/2006/relationships/slide" Target="slide58.xml"/></Relationships>
</file>

<file path=ppt/slides/_rels/slide75.xml.rels><?xml version="1.0" encoding="UTF-8" standalone="yes"?>
<Relationships xmlns="http://schemas.openxmlformats.org/package/2006/relationships"><Relationship Id="rId9" Type="http://schemas.openxmlformats.org/officeDocument/2006/relationships/slide" Target="slide67.xml"/><Relationship Id="rId8" Type="http://schemas.openxmlformats.org/officeDocument/2006/relationships/slide" Target="slide66.xml"/><Relationship Id="rId7" Type="http://schemas.openxmlformats.org/officeDocument/2006/relationships/slide" Target="slide65.xml"/><Relationship Id="rId6" Type="http://schemas.openxmlformats.org/officeDocument/2006/relationships/slide" Target="slide64.xml"/><Relationship Id="rId5" Type="http://schemas.openxmlformats.org/officeDocument/2006/relationships/slide" Target="slide63.xml"/><Relationship Id="rId4" Type="http://schemas.openxmlformats.org/officeDocument/2006/relationships/slide" Target="slide62.xml"/><Relationship Id="rId3" Type="http://schemas.openxmlformats.org/officeDocument/2006/relationships/slide" Target="slide61.xml"/><Relationship Id="rId2" Type="http://schemas.openxmlformats.org/officeDocument/2006/relationships/slide" Target="slide60.xml"/><Relationship Id="rId17" Type="http://schemas.openxmlformats.org/officeDocument/2006/relationships/slideLayout" Target="../slideLayouts/slideLayout1.xml"/><Relationship Id="rId16" Type="http://schemas.openxmlformats.org/officeDocument/2006/relationships/image" Target="../media/image13.png"/><Relationship Id="rId15" Type="http://schemas.openxmlformats.org/officeDocument/2006/relationships/slide" Target="slide76.xml"/><Relationship Id="rId14" Type="http://schemas.openxmlformats.org/officeDocument/2006/relationships/slide" Target="slide75.xml"/><Relationship Id="rId13" Type="http://schemas.openxmlformats.org/officeDocument/2006/relationships/slide" Target="slide73.xml"/><Relationship Id="rId12" Type="http://schemas.openxmlformats.org/officeDocument/2006/relationships/slide" Target="slide72.xml"/><Relationship Id="rId11" Type="http://schemas.openxmlformats.org/officeDocument/2006/relationships/slide" Target="slide71.xml"/><Relationship Id="rId10" Type="http://schemas.openxmlformats.org/officeDocument/2006/relationships/slide" Target="slide69.xml"/><Relationship Id="rId1" Type="http://schemas.openxmlformats.org/officeDocument/2006/relationships/slide" Target="slide58.xml"/></Relationships>
</file>

<file path=ppt/slides/_rels/slide76.xml.rels><?xml version="1.0" encoding="UTF-8" standalone="yes"?>
<Relationships xmlns="http://schemas.openxmlformats.org/package/2006/relationships"><Relationship Id="rId9" Type="http://schemas.openxmlformats.org/officeDocument/2006/relationships/slide" Target="slide67.xml"/><Relationship Id="rId8" Type="http://schemas.openxmlformats.org/officeDocument/2006/relationships/slide" Target="slide66.xml"/><Relationship Id="rId7" Type="http://schemas.openxmlformats.org/officeDocument/2006/relationships/slide" Target="slide65.xml"/><Relationship Id="rId6" Type="http://schemas.openxmlformats.org/officeDocument/2006/relationships/slide" Target="slide64.xml"/><Relationship Id="rId5" Type="http://schemas.openxmlformats.org/officeDocument/2006/relationships/slide" Target="slide63.xml"/><Relationship Id="rId4" Type="http://schemas.openxmlformats.org/officeDocument/2006/relationships/slide" Target="slide62.xml"/><Relationship Id="rId3" Type="http://schemas.openxmlformats.org/officeDocument/2006/relationships/slide" Target="slide61.xml"/><Relationship Id="rId2" Type="http://schemas.openxmlformats.org/officeDocument/2006/relationships/slide" Target="slide60.xml"/><Relationship Id="rId15" Type="http://schemas.openxmlformats.org/officeDocument/2006/relationships/slideLayout" Target="../slideLayouts/slideLayout1.xml"/><Relationship Id="rId14" Type="http://schemas.openxmlformats.org/officeDocument/2006/relationships/slide" Target="slide75.xml"/><Relationship Id="rId13" Type="http://schemas.openxmlformats.org/officeDocument/2006/relationships/slide" Target="slide73.xml"/><Relationship Id="rId12" Type="http://schemas.openxmlformats.org/officeDocument/2006/relationships/slide" Target="slide72.xml"/><Relationship Id="rId11" Type="http://schemas.openxmlformats.org/officeDocument/2006/relationships/slide" Target="slide71.xml"/><Relationship Id="rId10" Type="http://schemas.openxmlformats.org/officeDocument/2006/relationships/slide" Target="slide69.xml"/><Relationship Id="rId1" Type="http://schemas.openxmlformats.org/officeDocument/2006/relationships/slide" Target="slide58.xml"/></Relationships>
</file>

<file path=ppt/slides/_rels/slide77.xml.rels><?xml version="1.0" encoding="UTF-8" standalone="yes"?>
<Relationships xmlns="http://schemas.openxmlformats.org/package/2006/relationships"><Relationship Id="rId9" Type="http://schemas.openxmlformats.org/officeDocument/2006/relationships/slide" Target="slide64.xml"/><Relationship Id="rId8" Type="http://schemas.openxmlformats.org/officeDocument/2006/relationships/slide" Target="slide63.xml"/><Relationship Id="rId7" Type="http://schemas.openxmlformats.org/officeDocument/2006/relationships/slide" Target="slide62.xml"/><Relationship Id="rId6" Type="http://schemas.openxmlformats.org/officeDocument/2006/relationships/slide" Target="slide61.xml"/><Relationship Id="rId5" Type="http://schemas.openxmlformats.org/officeDocument/2006/relationships/slide" Target="slide60.xml"/><Relationship Id="rId4" Type="http://schemas.openxmlformats.org/officeDocument/2006/relationships/slide" Target="slide58.xml"/><Relationship Id="rId3" Type="http://schemas.openxmlformats.org/officeDocument/2006/relationships/image" Target="../media/image16.png"/><Relationship Id="rId2" Type="http://schemas.openxmlformats.org/officeDocument/2006/relationships/slide" Target="slide3.xml"/><Relationship Id="rId18" Type="http://schemas.openxmlformats.org/officeDocument/2006/relationships/slideLayout" Target="../slideLayouts/slideLayout1.xml"/><Relationship Id="rId17" Type="http://schemas.openxmlformats.org/officeDocument/2006/relationships/slide" Target="slide75.xml"/><Relationship Id="rId16" Type="http://schemas.openxmlformats.org/officeDocument/2006/relationships/slide" Target="slide73.xml"/><Relationship Id="rId15" Type="http://schemas.openxmlformats.org/officeDocument/2006/relationships/slide" Target="slide72.xml"/><Relationship Id="rId14" Type="http://schemas.openxmlformats.org/officeDocument/2006/relationships/slide" Target="slide71.xml"/><Relationship Id="rId13" Type="http://schemas.openxmlformats.org/officeDocument/2006/relationships/slide" Target="slide69.xml"/><Relationship Id="rId12" Type="http://schemas.openxmlformats.org/officeDocument/2006/relationships/slide" Target="slide67.xml"/><Relationship Id="rId11" Type="http://schemas.openxmlformats.org/officeDocument/2006/relationships/slide" Target="slide66.xml"/><Relationship Id="rId10" Type="http://schemas.openxmlformats.org/officeDocument/2006/relationships/slide" Target="slide65.xml"/><Relationship Id="rId1" Type="http://schemas.openxmlformats.org/officeDocument/2006/relationships/image" Target="../media/image13.png"/></Relationships>
</file>

<file path=ppt/slides/_rels/slide78.xml.rels><?xml version="1.0" encoding="UTF-8" standalone="yes"?>
<Relationships xmlns="http://schemas.openxmlformats.org/package/2006/relationships"><Relationship Id="rId9" Type="http://schemas.openxmlformats.org/officeDocument/2006/relationships/slideLayout" Target="../slideLayouts/slideLayout1.xml"/><Relationship Id="rId8" Type="http://schemas.openxmlformats.org/officeDocument/2006/relationships/image" Target="../media/image6.emf"/><Relationship Id="rId7" Type="http://schemas.openxmlformats.org/officeDocument/2006/relationships/image" Target="../media/image5.png"/><Relationship Id="rId6" Type="http://schemas.openxmlformats.org/officeDocument/2006/relationships/tags" Target="../tags/tag13.xml"/><Relationship Id="rId5" Type="http://schemas.microsoft.com/office/2007/relationships/hdphoto" Target="../media/image4.wdp"/><Relationship Id="rId4" Type="http://schemas.openxmlformats.org/officeDocument/2006/relationships/image" Target="../media/image3.png"/><Relationship Id="rId3" Type="http://schemas.openxmlformats.org/officeDocument/2006/relationships/tags" Target="../tags/tag12.xml"/><Relationship Id="rId2" Type="http://schemas.openxmlformats.org/officeDocument/2006/relationships/image" Target="../media/image2.png"/><Relationship Id="rId1" Type="http://schemas.openxmlformats.org/officeDocument/2006/relationships/tags" Target="../tags/tag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A_图片 23"/>
          <p:cNvPicPr>
            <a:picLocks noChangeAspect="1"/>
          </p:cNvPicPr>
          <p:nvPr>
            <p:custDataLst>
              <p:tags r:id="rId1"/>
            </p:custDataLst>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112720" y="5182425"/>
            <a:ext cx="7087494" cy="1596666"/>
          </a:xfrm>
          <a:prstGeom prst="rect">
            <a:avLst/>
          </a:prstGeom>
        </p:spPr>
      </p:pic>
      <p:pic>
        <p:nvPicPr>
          <p:cNvPr id="17" name="PA_图片 21"/>
          <p:cNvPicPr>
            <a:picLocks noChangeAspect="1"/>
          </p:cNvPicPr>
          <p:nvPr>
            <p:custDataLst>
              <p:tags r:id="rId3"/>
            </p:custDataLst>
          </p:nvPr>
        </p:nvPicPr>
        <p:blipFill>
          <a:blip r:embed="rId4" cstate="hqprint">
            <a:duotone>
              <a:schemeClr val="bg2">
                <a:shade val="45000"/>
                <a:satMod val="135000"/>
              </a:schemeClr>
              <a:prstClr val="white"/>
            </a:duotone>
            <a:extLst>
              <a:ext uri="{BEBA8EAE-BF5A-486C-A8C5-ECC9F3942E4B}">
                <a14:imgProps xmlns:a14="http://schemas.microsoft.com/office/drawing/2010/main">
                  <a14:imgLayer r:embed="rId5">
                    <a14:imgEffect>
                      <a14:colorTemperature colorTemp="4200"/>
                    </a14:imgEffect>
                  </a14:imgLayer>
                </a14:imgProps>
              </a:ext>
              <a:ext uri="{28A0092B-C50C-407E-A947-70E740481C1C}">
                <a14:useLocalDpi xmlns:a14="http://schemas.microsoft.com/office/drawing/2010/main" val="0"/>
              </a:ext>
            </a:extLst>
          </a:blip>
          <a:stretch>
            <a:fillRect/>
          </a:stretch>
        </p:blipFill>
        <p:spPr>
          <a:xfrm>
            <a:off x="29188" y="3504317"/>
            <a:ext cx="1561490" cy="3275321"/>
          </a:xfrm>
          <a:prstGeom prst="rect">
            <a:avLst/>
          </a:prstGeom>
        </p:spPr>
      </p:pic>
      <p:pic>
        <p:nvPicPr>
          <p:cNvPr id="18" name="PA_图片 22"/>
          <p:cNvPicPr>
            <a:picLocks noChangeAspect="1"/>
          </p:cNvPicPr>
          <p:nvPr>
            <p:custDataLst>
              <p:tags r:id="rId6"/>
            </p:custDataLst>
          </p:nvPr>
        </p:nvPicPr>
        <p:blipFill rotWithShape="1">
          <a:blip r:embed="rId7" cstate="print">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a:xfrm>
            <a:off x="1135939" y="5045859"/>
            <a:ext cx="3184998" cy="1733780"/>
          </a:xfrm>
          <a:prstGeom prst="rect">
            <a:avLst/>
          </a:prstGeom>
        </p:spPr>
      </p:pic>
      <p:grpSp>
        <p:nvGrpSpPr>
          <p:cNvPr id="14" name="组合 13"/>
          <p:cNvGrpSpPr/>
          <p:nvPr/>
        </p:nvGrpSpPr>
        <p:grpSpPr>
          <a:xfrm>
            <a:off x="5007118" y="379378"/>
            <a:ext cx="2176176" cy="1610256"/>
            <a:chOff x="4495094" y="189434"/>
            <a:chExt cx="2624160" cy="1728192"/>
          </a:xfrm>
        </p:grpSpPr>
        <p:sp>
          <p:nvSpPr>
            <p:cNvPr id="15" name="矩形 14"/>
            <p:cNvSpPr/>
            <p:nvPr/>
          </p:nvSpPr>
          <p:spPr>
            <a:xfrm>
              <a:off x="4943078" y="189434"/>
              <a:ext cx="1728192" cy="1728192"/>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16" name="图片 15"/>
            <p:cNvPicPr>
              <a:picLocks noChangeAspect="1"/>
            </p:cNvPicPr>
            <p:nvPr/>
          </p:nvPicPr>
          <p:blipFill>
            <a:blip r:embed="rId8"/>
            <a:stretch>
              <a:fillRect/>
            </a:stretch>
          </p:blipFill>
          <p:spPr>
            <a:xfrm>
              <a:off x="5316709" y="279024"/>
              <a:ext cx="980931" cy="1169918"/>
            </a:xfrm>
            <a:prstGeom prst="rect">
              <a:avLst/>
            </a:prstGeom>
          </p:spPr>
        </p:pic>
        <p:sp>
          <p:nvSpPr>
            <p:cNvPr id="20" name="文本框 21"/>
            <p:cNvSpPr txBox="1"/>
            <p:nvPr/>
          </p:nvSpPr>
          <p:spPr>
            <a:xfrm>
              <a:off x="4495094" y="1491913"/>
              <a:ext cx="2624160" cy="330319"/>
            </a:xfrm>
            <a:prstGeom prst="rect">
              <a:avLst/>
            </a:prstGeom>
            <a:noFill/>
          </p:spPr>
          <p:txBody>
            <a:bodyPr wrap="square" rtlCol="0">
              <a:spAutoFit/>
            </a:bodyPr>
            <a:lstStyle/>
            <a:p>
              <a:pPr algn="ctr"/>
              <a:r>
                <a:rPr kumimoji="1" lang="zh-CN" altLang="en-US" sz="1400" dirty="0" smtClean="0">
                  <a:solidFill>
                    <a:schemeClr val="bg1"/>
                  </a:solidFill>
                  <a:latin typeface="+mj-ea"/>
                  <a:ea typeface="+mj-ea"/>
                </a:rPr>
                <a:t>大一轮复习讲义</a:t>
              </a:r>
              <a:endParaRPr kumimoji="1" lang="zh-CN" altLang="en-US" sz="1400" dirty="0">
                <a:solidFill>
                  <a:schemeClr val="bg1"/>
                </a:solidFill>
                <a:latin typeface="+mj-ea"/>
                <a:ea typeface="+mj-ea"/>
              </a:endParaRPr>
            </a:p>
          </p:txBody>
        </p:sp>
      </p:grpSp>
      <p:grpSp>
        <p:nvGrpSpPr>
          <p:cNvPr id="25" name="组合 24"/>
          <p:cNvGrpSpPr/>
          <p:nvPr/>
        </p:nvGrpSpPr>
        <p:grpSpPr>
          <a:xfrm>
            <a:off x="4194233" y="2621292"/>
            <a:ext cx="3801947" cy="504056"/>
            <a:chOff x="4093459" y="2621292"/>
            <a:chExt cx="3801947" cy="504056"/>
          </a:xfrm>
        </p:grpSpPr>
        <p:sp>
          <p:nvSpPr>
            <p:cNvPr id="32" name="副标题 3"/>
            <p:cNvSpPr txBox="1"/>
            <p:nvPr/>
          </p:nvSpPr>
          <p:spPr>
            <a:xfrm>
              <a:off x="5064695" y="2621292"/>
              <a:ext cx="2830711" cy="504056"/>
            </a:xfrm>
            <a:prstGeom prst="rect">
              <a:avLst/>
            </a:prstGeom>
          </p:spPr>
          <p:txBody>
            <a:bodyPr anchor="ctr">
              <a:normAutofit/>
            </a:bodyPr>
            <a:lst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a:lstStyle>
            <a:p>
              <a:pPr marL="0" indent="0">
                <a:buNone/>
              </a:pPr>
              <a:r>
                <a:rPr lang="zh-CN" altLang="zh-CN" sz="2000" dirty="0" smtClean="0">
                  <a:latin typeface="+mj-ea"/>
                  <a:ea typeface="+mj-ea"/>
                </a:rPr>
                <a:t>第</a:t>
              </a:r>
              <a:r>
                <a:rPr lang="zh-CN" altLang="en-US" sz="2000" dirty="0" smtClean="0">
                  <a:latin typeface="+mj-ea"/>
                  <a:ea typeface="+mj-ea"/>
                </a:rPr>
                <a:t>九</a:t>
              </a:r>
              <a:r>
                <a:rPr lang="zh-CN" altLang="zh-CN" sz="2000" dirty="0" smtClean="0">
                  <a:latin typeface="+mj-ea"/>
                  <a:ea typeface="+mj-ea"/>
                </a:rPr>
                <a:t>单元</a:t>
              </a:r>
              <a:r>
                <a:rPr lang="zh-CN" altLang="zh-CN" sz="2000" dirty="0">
                  <a:latin typeface="+mj-ea"/>
                  <a:ea typeface="+mj-ea"/>
                </a:rPr>
                <a:t>　</a:t>
              </a:r>
              <a:r>
                <a:rPr lang="zh-CN" altLang="en-US" sz="2000" dirty="0" smtClean="0">
                  <a:latin typeface="+mj-ea"/>
                  <a:ea typeface="+mj-ea"/>
                </a:rPr>
                <a:t>文化与生活</a:t>
              </a:r>
              <a:endParaRPr lang="zh-CN" altLang="en-US" sz="2000" dirty="0">
                <a:latin typeface="+mj-ea"/>
                <a:ea typeface="+mj-ea"/>
              </a:endParaRPr>
            </a:p>
          </p:txBody>
        </p:sp>
        <p:sp>
          <p:nvSpPr>
            <p:cNvPr id="33" name="副标题 3"/>
            <p:cNvSpPr txBox="1"/>
            <p:nvPr/>
          </p:nvSpPr>
          <p:spPr>
            <a:xfrm>
              <a:off x="4093459" y="2621292"/>
              <a:ext cx="971236" cy="504056"/>
            </a:xfrm>
            <a:prstGeom prst="rect">
              <a:avLst/>
            </a:prstGeom>
          </p:spPr>
          <p:txBody>
            <a:bodyPr anchor="ctr">
              <a:normAutofit/>
            </a:bodyPr>
            <a:lst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a:lstStyle>
            <a:p>
              <a:pPr marL="0" indent="0">
                <a:buNone/>
              </a:pPr>
              <a:r>
                <a:rPr lang="zh-CN" altLang="en-US" sz="2000" dirty="0" smtClean="0">
                  <a:latin typeface="+mj-ea"/>
                  <a:ea typeface="+mj-ea"/>
                </a:rPr>
                <a:t>必修</a:t>
              </a:r>
              <a:r>
                <a:rPr lang="en-US" altLang="zh-CN" sz="2000" dirty="0" smtClean="0">
                  <a:latin typeface="Times New Roman" panose="02020603050405020304" pitchFamily="18" charset="0"/>
                  <a:ea typeface="Times New Roman" panose="02020603050405020304" pitchFamily="18" charset="0"/>
                  <a:cs typeface="Times New Roman" panose="02020603050405020304" pitchFamily="18" charset="0"/>
                </a:rPr>
                <a:t>3</a:t>
              </a:r>
              <a:endParaRPr lang="zh-CN" altLang="en-US" sz="2000" dirty="0">
                <a:latin typeface="+mj-ea"/>
                <a:ea typeface="+mj-ea"/>
              </a:endParaRPr>
            </a:p>
          </p:txBody>
        </p:sp>
        <p:sp>
          <p:nvSpPr>
            <p:cNvPr id="34" name="矩形 33"/>
            <p:cNvSpPr/>
            <p:nvPr/>
          </p:nvSpPr>
          <p:spPr>
            <a:xfrm flipH="1">
              <a:off x="4958244" y="2693065"/>
              <a:ext cx="18000" cy="360000"/>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chemeClr val="tx1"/>
                </a:solidFill>
              </a:endParaRPr>
            </a:p>
          </p:txBody>
        </p:sp>
      </p:grpSp>
      <p:sp>
        <p:nvSpPr>
          <p:cNvPr id="36" name="标题 2"/>
          <p:cNvSpPr txBox="1"/>
          <p:nvPr/>
        </p:nvSpPr>
        <p:spPr>
          <a:xfrm>
            <a:off x="2828206" y="3513464"/>
            <a:ext cx="6534000" cy="683910"/>
          </a:xfrm>
          <a:prstGeom prst="rect">
            <a:avLst/>
          </a:prstGeom>
        </p:spPr>
        <p:txBody>
          <a:bodyPr>
            <a:noAutofit/>
          </a:bodyPr>
          <a:lstStyle>
            <a:lvl1pPr algn="ctr" defTabSz="1218565" rtl="0" eaLnBrk="1" latinLnBrk="0" hangingPunct="1">
              <a:spcBef>
                <a:spcPct val="0"/>
              </a:spcBef>
              <a:buNone/>
              <a:defRPr sz="5900" kern="1200">
                <a:solidFill>
                  <a:schemeClr val="tx1"/>
                </a:solidFill>
                <a:latin typeface="+mj-lt"/>
                <a:ea typeface="+mj-ea"/>
                <a:cs typeface="+mj-cs"/>
              </a:defRPr>
            </a:lvl1pPr>
          </a:lstStyle>
          <a:p>
            <a:pPr>
              <a:tabLst>
                <a:tab pos="2250440" algn="l"/>
              </a:tabLst>
            </a:pPr>
            <a:r>
              <a:rPr lang="zh-CN" altLang="en-US" sz="4400" b="1" kern="100" dirty="0">
                <a:latin typeface="Times New Roman" panose="02020603050405020304"/>
                <a:ea typeface="微软雅黑" panose="020B0503020204020204" pitchFamily="34" charset="-122"/>
                <a:cs typeface="Times New Roman" panose="02020603050405020304"/>
              </a:rPr>
              <a:t>第</a:t>
            </a:r>
            <a:r>
              <a:rPr lang="en-US" altLang="zh-CN" sz="4400" b="1" kern="100" dirty="0">
                <a:latin typeface="+mj-ea"/>
                <a:cs typeface="Times New Roman" panose="02020603050405020304"/>
              </a:rPr>
              <a:t>22</a:t>
            </a:r>
            <a:r>
              <a:rPr lang="zh-CN" altLang="en-US" sz="4400" b="1" kern="100" dirty="0">
                <a:latin typeface="Times New Roman" panose="02020603050405020304"/>
                <a:ea typeface="微软雅黑" panose="020B0503020204020204" pitchFamily="34" charset="-122"/>
                <a:cs typeface="Times New Roman" panose="02020603050405020304"/>
              </a:rPr>
              <a:t>课　文化对人的影响</a:t>
            </a:r>
            <a:endParaRPr lang="zh-CN" altLang="en-US" sz="4400" b="1" kern="100" dirty="0">
              <a:latin typeface="Times New Roman" panose="02020603050405020304"/>
              <a:ea typeface="微软雅黑" panose="020B0503020204020204" pitchFamily="34" charset="-122"/>
              <a:cs typeface="Times New Roman" panose="02020603050405020304"/>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17"/>
          <p:cNvSpPr/>
          <p:nvPr/>
        </p:nvSpPr>
        <p:spPr>
          <a:xfrm>
            <a:off x="712024" y="1673279"/>
            <a:ext cx="10514394"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spc="-20" dirty="0">
                <a:latin typeface="Times New Roman" panose="02020603050405020304"/>
                <a:ea typeface="微软雅黑" panose="020B0503020204020204" pitchFamily="34" charset="-122"/>
              </a:rPr>
              <a:t>1.</a:t>
            </a:r>
            <a:r>
              <a:rPr lang="zh-CN" altLang="zh-CN" sz="2600" kern="100" spc="-20" dirty="0">
                <a:latin typeface="Times New Roman" panose="02020603050405020304"/>
                <a:ea typeface="微软雅黑" panose="020B0503020204020204" pitchFamily="34" charset="-122"/>
                <a:cs typeface="Times New Roman" panose="02020603050405020304"/>
              </a:rPr>
              <a:t>文化对人影响的表现</a:t>
            </a:r>
            <a:r>
              <a:rPr lang="zh-CN" altLang="zh-CN" sz="2600" kern="100" spc="-20" dirty="0" smtClean="0">
                <a:latin typeface="Times New Roman" panose="02020603050405020304"/>
                <a:ea typeface="微软雅黑" panose="020B0503020204020204" pitchFamily="34" charset="-122"/>
                <a:cs typeface="Times New Roman" panose="02020603050405020304"/>
              </a:rPr>
              <a:t>。</a:t>
            </a:r>
            <a:endParaRPr lang="en-US" altLang="zh-CN" sz="2600" kern="100" spc="-20" dirty="0" smtClean="0">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spc="-20" dirty="0" smtClean="0">
                <a:latin typeface="Times New Roman" panose="02020603050405020304"/>
                <a:ea typeface="微软雅黑" panose="020B0503020204020204" pitchFamily="34" charset="-122"/>
              </a:rPr>
              <a:t>2</a:t>
            </a:r>
            <a:r>
              <a:rPr lang="en-US" altLang="zh-CN" sz="2600" kern="100" spc="-20" dirty="0">
                <a:latin typeface="Times New Roman" panose="02020603050405020304"/>
                <a:ea typeface="微软雅黑" panose="020B0503020204020204" pitchFamily="34" charset="-122"/>
              </a:rPr>
              <a:t>.</a:t>
            </a:r>
            <a:r>
              <a:rPr lang="zh-CN" altLang="zh-CN" sz="2600" kern="100" spc="-20" dirty="0">
                <a:latin typeface="Times New Roman" panose="02020603050405020304"/>
                <a:ea typeface="微软雅黑" panose="020B0503020204020204" pitchFamily="34" charset="-122"/>
                <a:cs typeface="Times New Roman" panose="02020603050405020304"/>
              </a:rPr>
              <a:t>文化对人影响的特点</a:t>
            </a:r>
            <a:r>
              <a:rPr lang="zh-CN" altLang="zh-CN" sz="2600" kern="100" spc="-20" dirty="0" smtClean="0">
                <a:latin typeface="Times New Roman" panose="02020603050405020304"/>
                <a:ea typeface="微软雅黑" panose="020B0503020204020204" pitchFamily="34" charset="-122"/>
                <a:cs typeface="Times New Roman" panose="02020603050405020304"/>
              </a:rPr>
              <a:t>。</a:t>
            </a:r>
            <a:endParaRPr lang="en-US" altLang="zh-CN" sz="2600" kern="100" spc="-20" dirty="0" smtClean="0">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spc="-20" dirty="0" smtClean="0">
                <a:latin typeface="Times New Roman" panose="02020603050405020304"/>
                <a:ea typeface="微软雅黑" panose="020B0503020204020204" pitchFamily="34" charset="-122"/>
              </a:rPr>
              <a:t>3</a:t>
            </a:r>
            <a:r>
              <a:rPr lang="en-US" altLang="zh-CN" sz="2600" kern="100" spc="-20" dirty="0">
                <a:latin typeface="Times New Roman" panose="02020603050405020304"/>
                <a:ea typeface="微软雅黑" panose="020B0503020204020204" pitchFamily="34" charset="-122"/>
              </a:rPr>
              <a:t>.</a:t>
            </a:r>
            <a:r>
              <a:rPr lang="zh-CN" altLang="zh-CN" sz="2600" kern="100" spc="-20" dirty="0">
                <a:latin typeface="Times New Roman" panose="02020603050405020304"/>
                <a:ea typeface="微软雅黑" panose="020B0503020204020204" pitchFamily="34" charset="-122"/>
                <a:cs typeface="Times New Roman" panose="02020603050405020304"/>
              </a:rPr>
              <a:t>丰富精神世界，促进全面发展。</a:t>
            </a:r>
            <a:endParaRPr lang="zh-CN" altLang="zh-CN" sz="1050" kern="100" dirty="0">
              <a:effectLst/>
              <a:latin typeface="宋体" panose="02010600030101010101" pitchFamily="2" charset="-122"/>
              <a:cs typeface="Courier New" panose="02070309020205020404"/>
            </a:endParaRPr>
          </a:p>
        </p:txBody>
      </p:sp>
      <p:sp>
        <p:nvSpPr>
          <p:cNvPr id="19" name="矩形 18"/>
          <p:cNvSpPr/>
          <p:nvPr/>
        </p:nvSpPr>
        <p:spPr>
          <a:xfrm>
            <a:off x="712024" y="837506"/>
            <a:ext cx="2031325" cy="646331"/>
          </a:xfrm>
          <a:prstGeom prst="rect">
            <a:avLst/>
          </a:prstGeom>
        </p:spPr>
        <p:txBody>
          <a:bodyPr wrap="none">
            <a:spAutoFit/>
          </a:bodyPr>
          <a:lstStyle/>
          <a:p>
            <a:pPr defTabSz="913765" fontAlgn="base">
              <a:spcBef>
                <a:spcPct val="0"/>
              </a:spcBef>
              <a:spcAft>
                <a:spcPct val="0"/>
              </a:spcAft>
            </a:pPr>
            <a:r>
              <a:rPr lang="zh-CN" altLang="en-US" sz="3600" b="1" dirty="0" smtClean="0">
                <a:latin typeface="微软雅黑" panose="020B0503020204020204" pitchFamily="34" charset="-122"/>
                <a:ea typeface="微软雅黑" panose="020B0503020204020204" pitchFamily="34" charset="-122"/>
                <a:cs typeface="方正苏新诗柳楷简体-yolan" panose="02000000000000000000" pitchFamily="2" charset="-122"/>
              </a:rPr>
              <a:t>最新考纲</a:t>
            </a:r>
            <a:endParaRPr lang="en-US" altLang="zh-CN" sz="3600" b="1" dirty="0">
              <a:latin typeface="微软雅黑" panose="020B0503020204020204" pitchFamily="34" charset="-122"/>
              <a:ea typeface="微软雅黑" panose="020B0503020204020204" pitchFamily="34" charset="-122"/>
              <a:cs typeface="方正苏新诗柳楷简体-yolan" panose="02000000000000000000" pitchFamily="2" charset="-122"/>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4042978" y="1701602"/>
            <a:ext cx="4211910" cy="760478"/>
            <a:chOff x="3467472" y="2623735"/>
            <a:chExt cx="4211910" cy="760478"/>
          </a:xfrm>
        </p:grpSpPr>
        <p:pic>
          <p:nvPicPr>
            <p:cNvPr id="5" name="图片 4">
              <a:hlinkClick r:id="rId1" action="ppaction://hlinksldjump"/>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84898" y="2623735"/>
              <a:ext cx="3494484" cy="760478"/>
            </a:xfrm>
            <a:prstGeom prst="rect">
              <a:avLst/>
            </a:prstGeom>
          </p:spPr>
        </p:pic>
        <p:pic>
          <p:nvPicPr>
            <p:cNvPr id="2" name="图片 1">
              <a:hlinkClick r:id="rId1"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67472" y="2623735"/>
              <a:ext cx="743714" cy="760478"/>
            </a:xfrm>
            <a:prstGeom prst="rect">
              <a:avLst/>
            </a:prstGeom>
          </p:spPr>
        </p:pic>
      </p:grpSp>
      <p:grpSp>
        <p:nvGrpSpPr>
          <p:cNvPr id="10" name="组合 9"/>
          <p:cNvGrpSpPr/>
          <p:nvPr/>
        </p:nvGrpSpPr>
        <p:grpSpPr>
          <a:xfrm>
            <a:off x="4042421" y="2764418"/>
            <a:ext cx="4213025" cy="793419"/>
            <a:chOff x="3467472" y="3708326"/>
            <a:chExt cx="4213025" cy="793419"/>
          </a:xfrm>
        </p:grpSpPr>
        <p:pic>
          <p:nvPicPr>
            <p:cNvPr id="14" name="图片 13">
              <a:hlinkClick r:id="rId4"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184897" y="3708326"/>
              <a:ext cx="3495600" cy="793419"/>
            </a:xfrm>
            <a:prstGeom prst="rect">
              <a:avLst/>
            </a:prstGeom>
          </p:spPr>
        </p:pic>
        <p:pic>
          <p:nvPicPr>
            <p:cNvPr id="3" name="图片 2">
              <a:hlinkClick r:id="rId4" action="ppaction://hlinksldjump"/>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467472" y="3708326"/>
              <a:ext cx="743714" cy="760478"/>
            </a:xfrm>
            <a:prstGeom prst="rect">
              <a:avLst/>
            </a:prstGeom>
          </p:spPr>
        </p:pic>
      </p:grpSp>
      <p:grpSp>
        <p:nvGrpSpPr>
          <p:cNvPr id="11" name="组合 10"/>
          <p:cNvGrpSpPr/>
          <p:nvPr/>
        </p:nvGrpSpPr>
        <p:grpSpPr>
          <a:xfrm>
            <a:off x="4042421" y="3860175"/>
            <a:ext cx="4213025" cy="793419"/>
            <a:chOff x="3467472" y="4792917"/>
            <a:chExt cx="4213025" cy="793419"/>
          </a:xfrm>
        </p:grpSpPr>
        <p:pic>
          <p:nvPicPr>
            <p:cNvPr id="15" name="图片 14">
              <a:hlinkClick r:id="rId7"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184897" y="4792917"/>
              <a:ext cx="3495600" cy="793419"/>
            </a:xfrm>
            <a:prstGeom prst="rect">
              <a:avLst/>
            </a:prstGeom>
          </p:spPr>
        </p:pic>
        <p:pic>
          <p:nvPicPr>
            <p:cNvPr id="4" name="图片 3">
              <a:hlinkClick r:id="rId7" action="ppaction://hlinksldjump"/>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467472" y="4792917"/>
              <a:ext cx="743714" cy="760478"/>
            </a:xfrm>
            <a:prstGeom prst="rect">
              <a:avLst/>
            </a:prstGeom>
          </p:spPr>
        </p:pic>
      </p:grpSp>
      <p:sp>
        <p:nvSpPr>
          <p:cNvPr id="25" name="TextBox 55">
            <a:hlinkClick r:id="rId7" action="ppaction://hlinksldjump"/>
          </p:cNvPr>
          <p:cNvSpPr txBox="1"/>
          <p:nvPr/>
        </p:nvSpPr>
        <p:spPr>
          <a:xfrm>
            <a:off x="4997003" y="4020578"/>
            <a:ext cx="2994550" cy="461485"/>
          </a:xfrm>
          <a:prstGeom prst="rect">
            <a:avLst/>
          </a:prstGeom>
          <a:noFill/>
        </p:spPr>
        <p:txBody>
          <a:bodyPr wrap="square" rtlCol="0">
            <a:spAutoFit/>
          </a:bodyPr>
          <a:lstStyle>
            <a:defPPr>
              <a:defRPr lang="zh-CN"/>
            </a:defPPr>
            <a:lvl1pPr>
              <a:defRPr sz="2400" b="1">
                <a:solidFill>
                  <a:schemeClr val="tx2"/>
                </a:solidFill>
                <a:latin typeface="微软雅黑" panose="020B0503020204020204" pitchFamily="34" charset="-122"/>
                <a:ea typeface="微软雅黑" panose="020B0503020204020204" pitchFamily="34" charset="-122"/>
              </a:defRPr>
            </a:lvl1pPr>
          </a:lstStyle>
          <a:p>
            <a:pPr defTabSz="913765" fontAlgn="base">
              <a:spcBef>
                <a:spcPct val="0"/>
              </a:spcBef>
              <a:spcAft>
                <a:spcPct val="0"/>
              </a:spcAft>
            </a:pPr>
            <a:r>
              <a:rPr lang="zh-CN" altLang="en-US" sz="2400" dirty="0" smtClean="0">
                <a:solidFill>
                  <a:srgbClr val="4D4D4D"/>
                </a:solidFill>
              </a:rPr>
              <a:t>大题提分</a:t>
            </a:r>
            <a:r>
              <a:rPr lang="zh-CN" altLang="en-US" b="0" dirty="0">
                <a:solidFill>
                  <a:prstClr val="black">
                    <a:lumMod val="65000"/>
                    <a:lumOff val="35000"/>
                  </a:prstClr>
                </a:solidFill>
                <a:cs typeface="Times New Roman" panose="02020603050405020304" pitchFamily="18" charset="0"/>
              </a:rPr>
              <a:t>　</a:t>
            </a:r>
            <a:r>
              <a:rPr lang="zh-CN" altLang="en-US" sz="2400" dirty="0" smtClean="0">
                <a:solidFill>
                  <a:srgbClr val="4D4D4D"/>
                </a:solidFill>
              </a:rPr>
              <a:t>揭秘技巧</a:t>
            </a:r>
            <a:endParaRPr lang="zh-CN" altLang="en-US" sz="2400" dirty="0">
              <a:solidFill>
                <a:srgbClr val="4D4D4D"/>
              </a:solidFill>
            </a:endParaRPr>
          </a:p>
        </p:txBody>
      </p:sp>
      <p:sp>
        <p:nvSpPr>
          <p:cNvPr id="21" name="TextBox 47">
            <a:hlinkClick r:id="rId1" action="ppaction://hlinksldjump"/>
          </p:cNvPr>
          <p:cNvSpPr txBox="1"/>
          <p:nvPr/>
        </p:nvSpPr>
        <p:spPr>
          <a:xfrm>
            <a:off x="4997003" y="1846594"/>
            <a:ext cx="2994551" cy="461537"/>
          </a:xfrm>
          <a:prstGeom prst="rect">
            <a:avLst/>
          </a:prstGeom>
          <a:noFill/>
        </p:spPr>
        <p:txBody>
          <a:bodyPr wrap="square" rtlCol="0">
            <a:spAutoFit/>
          </a:bodyPr>
          <a:lstStyle/>
          <a:p>
            <a:pPr defTabSz="913765" fontAlgn="base">
              <a:spcBef>
                <a:spcPct val="0"/>
              </a:spcBef>
              <a:spcAft>
                <a:spcPct val="0"/>
              </a:spcAft>
            </a:pPr>
            <a:r>
              <a:rPr lang="zh-CN" altLang="en-US" sz="2400" b="1" dirty="0" smtClean="0">
                <a:solidFill>
                  <a:srgbClr val="4D4D4D"/>
                </a:solidFill>
                <a:latin typeface="微软雅黑" panose="020B0503020204020204" pitchFamily="34" charset="-122"/>
                <a:ea typeface="微软雅黑" panose="020B0503020204020204" pitchFamily="34" charset="-122"/>
              </a:rPr>
              <a:t>主干构建</a:t>
            </a:r>
            <a:r>
              <a:rPr lang="zh-CN" altLang="en-US" dirty="0">
                <a:solidFill>
                  <a:prstClr val="black">
                    <a:lumMod val="65000"/>
                    <a:lumOff val="35000"/>
                  </a:prstClr>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en-US" sz="2400" b="1" dirty="0" smtClean="0">
                <a:solidFill>
                  <a:srgbClr val="4D4D4D"/>
                </a:solidFill>
                <a:latin typeface="微软雅黑" panose="020B0503020204020204" pitchFamily="34" charset="-122"/>
                <a:ea typeface="微软雅黑" panose="020B0503020204020204" pitchFamily="34" charset="-122"/>
              </a:rPr>
              <a:t>易错明辨</a:t>
            </a:r>
            <a:endParaRPr lang="zh-CN" altLang="en-US" sz="2400" b="1" dirty="0">
              <a:solidFill>
                <a:srgbClr val="4D4D4D"/>
              </a:solidFill>
              <a:latin typeface="微软雅黑" panose="020B0503020204020204" pitchFamily="34" charset="-122"/>
              <a:ea typeface="微软雅黑" panose="020B0503020204020204" pitchFamily="34" charset="-122"/>
            </a:endParaRPr>
          </a:p>
        </p:txBody>
      </p:sp>
      <p:sp>
        <p:nvSpPr>
          <p:cNvPr id="23" name="TextBox 48">
            <a:hlinkClick r:id="rId4" action="ppaction://hlinksldjump"/>
          </p:cNvPr>
          <p:cNvSpPr txBox="1"/>
          <p:nvPr/>
        </p:nvSpPr>
        <p:spPr>
          <a:xfrm>
            <a:off x="4997003" y="2933586"/>
            <a:ext cx="3111272" cy="461537"/>
          </a:xfrm>
          <a:prstGeom prst="rect">
            <a:avLst/>
          </a:prstGeom>
          <a:noFill/>
        </p:spPr>
        <p:txBody>
          <a:bodyPr wrap="square" rtlCol="0">
            <a:spAutoFit/>
          </a:bodyPr>
          <a:lstStyle>
            <a:defPPr>
              <a:defRPr lang="zh-CN"/>
            </a:defPPr>
            <a:lvl1pPr>
              <a:defRPr sz="2400" b="1">
                <a:solidFill>
                  <a:schemeClr val="tx2"/>
                </a:solidFill>
                <a:latin typeface="微软雅黑" panose="020B0503020204020204" pitchFamily="34" charset="-122"/>
                <a:ea typeface="微软雅黑" panose="020B0503020204020204" pitchFamily="34" charset="-122"/>
              </a:defRPr>
            </a:lvl1pPr>
          </a:lstStyle>
          <a:p>
            <a:pPr defTabSz="913765" fontAlgn="base">
              <a:spcBef>
                <a:spcPct val="0"/>
              </a:spcBef>
              <a:spcAft>
                <a:spcPct val="0"/>
              </a:spcAft>
            </a:pPr>
            <a:r>
              <a:rPr lang="zh-CN" altLang="en-US" sz="2400" dirty="0" smtClean="0">
                <a:solidFill>
                  <a:srgbClr val="4D4D4D"/>
                </a:solidFill>
              </a:rPr>
              <a:t>核心突破</a:t>
            </a:r>
            <a:r>
              <a:rPr lang="zh-CN" altLang="en-US" b="0" dirty="0">
                <a:solidFill>
                  <a:prstClr val="black">
                    <a:lumMod val="65000"/>
                    <a:lumOff val="35000"/>
                  </a:prstClr>
                </a:solidFill>
                <a:cs typeface="Times New Roman" panose="02020603050405020304" pitchFamily="18" charset="0"/>
              </a:rPr>
              <a:t>　</a:t>
            </a:r>
            <a:r>
              <a:rPr lang="zh-CN" altLang="en-US" sz="2400" dirty="0" smtClean="0">
                <a:solidFill>
                  <a:srgbClr val="4D4D4D"/>
                </a:solidFill>
              </a:rPr>
              <a:t>精讲考点</a:t>
            </a:r>
            <a:endParaRPr lang="zh-CN" altLang="en-US" sz="2400" dirty="0">
              <a:solidFill>
                <a:srgbClr val="4D4D4D"/>
              </a:solidFill>
            </a:endParaRPr>
          </a:p>
        </p:txBody>
      </p:sp>
      <p:grpSp>
        <p:nvGrpSpPr>
          <p:cNvPr id="6" name="组合 5"/>
          <p:cNvGrpSpPr/>
          <p:nvPr/>
        </p:nvGrpSpPr>
        <p:grpSpPr>
          <a:xfrm>
            <a:off x="4042421" y="4955933"/>
            <a:ext cx="4213025" cy="793419"/>
            <a:chOff x="3976494" y="5878066"/>
            <a:chExt cx="4213025" cy="793419"/>
          </a:xfrm>
        </p:grpSpPr>
        <p:pic>
          <p:nvPicPr>
            <p:cNvPr id="17" name="图片 16">
              <a:hlinkClick r:id="rId9"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693919" y="5878066"/>
              <a:ext cx="3495600" cy="793419"/>
            </a:xfrm>
            <a:prstGeom prst="rect">
              <a:avLst/>
            </a:prstGeom>
          </p:spPr>
        </p:pic>
        <p:pic>
          <p:nvPicPr>
            <p:cNvPr id="18" name="图片 17">
              <a:hlinkClick r:id="rId9" action="ppaction://hlinksldjump"/>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3976494" y="5878066"/>
              <a:ext cx="743714" cy="760477"/>
            </a:xfrm>
            <a:prstGeom prst="rect">
              <a:avLst/>
            </a:prstGeom>
          </p:spPr>
        </p:pic>
      </p:grpSp>
      <p:sp>
        <p:nvSpPr>
          <p:cNvPr id="19" name="TextBox 55">
            <a:hlinkClick r:id="rId9" action="ppaction://hlinksldjump"/>
          </p:cNvPr>
          <p:cNvSpPr txBox="1"/>
          <p:nvPr/>
        </p:nvSpPr>
        <p:spPr>
          <a:xfrm>
            <a:off x="4997003" y="5107518"/>
            <a:ext cx="2994550" cy="461485"/>
          </a:xfrm>
          <a:prstGeom prst="rect">
            <a:avLst/>
          </a:prstGeom>
          <a:noFill/>
        </p:spPr>
        <p:txBody>
          <a:bodyPr wrap="square" rtlCol="0">
            <a:spAutoFit/>
          </a:bodyPr>
          <a:lstStyle>
            <a:defPPr>
              <a:defRPr lang="zh-CN"/>
            </a:defPPr>
            <a:lvl1pPr>
              <a:defRPr sz="2400" b="1">
                <a:solidFill>
                  <a:schemeClr val="tx2"/>
                </a:solidFill>
                <a:latin typeface="微软雅黑" panose="020B0503020204020204" pitchFamily="34" charset="-122"/>
                <a:ea typeface="微软雅黑" panose="020B0503020204020204" pitchFamily="34" charset="-122"/>
              </a:defRPr>
            </a:lvl1pPr>
          </a:lstStyle>
          <a:p>
            <a:pPr defTabSz="913765" fontAlgn="base">
              <a:spcBef>
                <a:spcPct val="0"/>
              </a:spcBef>
              <a:spcAft>
                <a:spcPct val="0"/>
              </a:spcAft>
            </a:pPr>
            <a:r>
              <a:rPr lang="zh-CN" altLang="en-US" sz="2400" dirty="0" smtClean="0">
                <a:solidFill>
                  <a:srgbClr val="4D4D4D"/>
                </a:solidFill>
              </a:rPr>
              <a:t>课时作业</a:t>
            </a:r>
            <a:endParaRPr lang="zh-CN" altLang="en-US" sz="2400" dirty="0">
              <a:solidFill>
                <a:srgbClr val="4D4D4D"/>
              </a:solidFill>
            </a:endParaRPr>
          </a:p>
        </p:txBody>
      </p:sp>
      <p:sp>
        <p:nvSpPr>
          <p:cNvPr id="24" name="矩形 23"/>
          <p:cNvSpPr/>
          <p:nvPr/>
        </p:nvSpPr>
        <p:spPr>
          <a:xfrm>
            <a:off x="712024" y="837506"/>
            <a:ext cx="2031325" cy="646331"/>
          </a:xfrm>
          <a:prstGeom prst="rect">
            <a:avLst/>
          </a:prstGeom>
        </p:spPr>
        <p:txBody>
          <a:bodyPr wrap="none">
            <a:spAutoFit/>
          </a:bodyPr>
          <a:lstStyle/>
          <a:p>
            <a:pPr defTabSz="913765" fontAlgn="base">
              <a:spcBef>
                <a:spcPct val="0"/>
              </a:spcBef>
              <a:spcAft>
                <a:spcPct val="0"/>
              </a:spcAft>
            </a:pPr>
            <a:r>
              <a:rPr lang="zh-CN" altLang="en-US" sz="3600" b="1" dirty="0">
                <a:latin typeface="微软雅黑" panose="020B0503020204020204" pitchFamily="34" charset="-122"/>
                <a:ea typeface="微软雅黑" panose="020B0503020204020204" pitchFamily="34" charset="-122"/>
                <a:cs typeface="方正苏新诗柳楷简体-yolan" panose="02000000000000000000" pitchFamily="2" charset="-122"/>
              </a:rPr>
              <a:t>内容索引</a:t>
            </a:r>
            <a:endParaRPr lang="en-US" altLang="zh-CN" sz="3600" b="1" dirty="0">
              <a:latin typeface="微软雅黑" panose="020B0503020204020204" pitchFamily="34" charset="-122"/>
              <a:ea typeface="微软雅黑" panose="020B0503020204020204" pitchFamily="34" charset="-122"/>
              <a:cs typeface="方正苏新诗柳楷简体-yolan" panose="02000000000000000000" pitchFamily="2" charset="-122"/>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任意多边形 10"/>
          <p:cNvSpPr/>
          <p:nvPr>
            <p:custDataLst>
              <p:tags r:id="rId1"/>
            </p:custDataLst>
          </p:nvPr>
        </p:nvSpPr>
        <p:spPr>
          <a:xfrm rot="16200000">
            <a:off x="13365" y="2313593"/>
            <a:ext cx="1797442" cy="1875119"/>
          </a:xfrm>
          <a:custGeom>
            <a:avLst/>
            <a:gdLst>
              <a:gd name="connsiteX0" fmla="*/ 0 w 2223821"/>
              <a:gd name="connsiteY0" fmla="*/ 0 h 1389888"/>
              <a:gd name="connsiteX1" fmla="*/ 2223821 w 2223821"/>
              <a:gd name="connsiteY1" fmla="*/ 0 h 1389888"/>
              <a:gd name="connsiteX2" fmla="*/ 2223821 w 2223821"/>
              <a:gd name="connsiteY2" fmla="*/ 1209578 h 1389888"/>
              <a:gd name="connsiteX3" fmla="*/ 1235874 w 2223821"/>
              <a:gd name="connsiteY3" fmla="*/ 1209578 h 1389888"/>
              <a:gd name="connsiteX4" fmla="*/ 1111911 w 2223821"/>
              <a:gd name="connsiteY4" fmla="*/ 1389888 h 1389888"/>
              <a:gd name="connsiteX5" fmla="*/ 987948 w 2223821"/>
              <a:gd name="connsiteY5" fmla="*/ 1209578 h 1389888"/>
              <a:gd name="connsiteX6" fmla="*/ 0 w 2223821"/>
              <a:gd name="connsiteY6" fmla="*/ 1209578 h 13898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23821" h="1389888">
                <a:moveTo>
                  <a:pt x="0" y="0"/>
                </a:moveTo>
                <a:lnTo>
                  <a:pt x="2223821" y="0"/>
                </a:lnTo>
                <a:lnTo>
                  <a:pt x="2223821" y="1209578"/>
                </a:lnTo>
                <a:lnTo>
                  <a:pt x="1235874" y="1209578"/>
                </a:lnTo>
                <a:lnTo>
                  <a:pt x="1111911" y="1389888"/>
                </a:lnTo>
                <a:lnTo>
                  <a:pt x="987948" y="1209578"/>
                </a:lnTo>
                <a:lnTo>
                  <a:pt x="0" y="1209578"/>
                </a:lnTo>
                <a:close/>
              </a:path>
            </a:pathLst>
          </a:custGeom>
          <a:solidFill>
            <a:schemeClr val="accent5">
              <a:lumMod val="50000"/>
            </a:schemeClr>
          </a:solidFill>
          <a:ln w="19050" cap="flat" cmpd="sng" algn="ctr">
            <a:noFill/>
            <a:prstDash val="solid"/>
            <a:miter lim="800000"/>
          </a:ln>
          <a:effectLst/>
        </p:spPr>
        <p:txBody>
          <a:bodyPr anchor="ctr"/>
          <a:lstStyle/>
          <a:p>
            <a:pPr algn="ctr" defTabSz="913765" fontAlgn="base">
              <a:spcBef>
                <a:spcPct val="0"/>
              </a:spcBef>
              <a:spcAft>
                <a:spcPct val="0"/>
              </a:spcAft>
              <a:defRPr/>
            </a:pPr>
            <a:endParaRPr lang="zh-CN" altLang="en-US" sz="2400" b="1" kern="0" spc="400" dirty="0">
              <a:solidFill>
                <a:srgbClr val="FFFAF0"/>
              </a:solidFill>
              <a:latin typeface="微软雅黑" panose="020B0503020204020204" pitchFamily="34" charset="-122"/>
              <a:ea typeface="微软雅黑" panose="020B0503020204020204" pitchFamily="34" charset="-122"/>
              <a:cs typeface="Microsoft New Tai Lue" panose="020B0502040204020203" pitchFamily="34" charset="0"/>
            </a:endParaRPr>
          </a:p>
        </p:txBody>
      </p:sp>
      <p:sp>
        <p:nvSpPr>
          <p:cNvPr id="7" name="任意多边形: 形状 23"/>
          <p:cNvSpPr/>
          <p:nvPr/>
        </p:nvSpPr>
        <p:spPr bwMode="auto">
          <a:xfrm>
            <a:off x="1780782" y="2352429"/>
            <a:ext cx="9931047" cy="1797445"/>
          </a:xfrm>
          <a:custGeom>
            <a:avLst/>
            <a:gdLst>
              <a:gd name="connsiteX0" fmla="*/ 0 w 9501313"/>
              <a:gd name="connsiteY0" fmla="*/ 0 h 2096834"/>
              <a:gd name="connsiteX1" fmla="*/ 9501313 w 9501313"/>
              <a:gd name="connsiteY1" fmla="*/ 0 h 2096834"/>
              <a:gd name="connsiteX2" fmla="*/ 9501313 w 9501313"/>
              <a:gd name="connsiteY2" fmla="*/ 2096834 h 2096834"/>
              <a:gd name="connsiteX3" fmla="*/ 20043 w 9501313"/>
              <a:gd name="connsiteY3" fmla="*/ 2096834 h 2096834"/>
              <a:gd name="connsiteX4" fmla="*/ 20043 w 9501313"/>
              <a:gd name="connsiteY4" fmla="*/ 1171544 h 2096834"/>
              <a:gd name="connsiteX5" fmla="*/ 313696 w 9501313"/>
              <a:gd name="connsiteY5" fmla="*/ 1054660 h 2096834"/>
              <a:gd name="connsiteX6" fmla="*/ 20043 w 9501313"/>
              <a:gd name="connsiteY6" fmla="*/ 937776 h 2096834"/>
              <a:gd name="connsiteX7" fmla="*/ 20043 w 9501313"/>
              <a:gd name="connsiteY7" fmla="*/ 6244 h 2096834"/>
              <a:gd name="connsiteX8" fmla="*/ 0 w 9501313"/>
              <a:gd name="connsiteY8" fmla="*/ 6244 h 2096834"/>
              <a:gd name="connsiteX9" fmla="*/ 0 w 9501313"/>
              <a:gd name="connsiteY9" fmla="*/ 0 h 20968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501313" h="2096834">
                <a:moveTo>
                  <a:pt x="0" y="0"/>
                </a:moveTo>
                <a:lnTo>
                  <a:pt x="9501313" y="0"/>
                </a:lnTo>
                <a:lnTo>
                  <a:pt x="9501313" y="2096834"/>
                </a:lnTo>
                <a:lnTo>
                  <a:pt x="20043" y="2096834"/>
                </a:lnTo>
                <a:lnTo>
                  <a:pt x="20043" y="1171544"/>
                </a:lnTo>
                <a:lnTo>
                  <a:pt x="313696" y="1054660"/>
                </a:lnTo>
                <a:lnTo>
                  <a:pt x="20043" y="937776"/>
                </a:lnTo>
                <a:lnTo>
                  <a:pt x="20043" y="6244"/>
                </a:lnTo>
                <a:lnTo>
                  <a:pt x="0" y="6244"/>
                </a:lnTo>
                <a:lnTo>
                  <a:pt x="0" y="0"/>
                </a:lnTo>
                <a:close/>
              </a:path>
            </a:pathLst>
          </a:custGeom>
          <a:solidFill>
            <a:schemeClr val="bg1">
              <a:lumMod val="85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a:solidFill>
                <a:srgbClr val="C00000"/>
              </a:solidFill>
              <a:latin typeface="Arial" panose="020B0604020202020204" pitchFamily="34" charset="0"/>
              <a:ea typeface="宋体" panose="02010600030101010101" pitchFamily="2" charset="-122"/>
            </a:endParaRPr>
          </a:p>
        </p:txBody>
      </p:sp>
      <p:sp>
        <p:nvSpPr>
          <p:cNvPr id="8" name="任意多边形: 形状 19"/>
          <p:cNvSpPr/>
          <p:nvPr/>
        </p:nvSpPr>
        <p:spPr bwMode="auto">
          <a:xfrm>
            <a:off x="11854392" y="2352429"/>
            <a:ext cx="341352" cy="1797445"/>
          </a:xfrm>
          <a:custGeom>
            <a:avLst/>
            <a:gdLst>
              <a:gd name="connsiteX0" fmla="*/ 0 w 341485"/>
              <a:gd name="connsiteY0" fmla="*/ 0 h 2096834"/>
              <a:gd name="connsiteX1" fmla="*/ 341485 w 341485"/>
              <a:gd name="connsiteY1" fmla="*/ 0 h 2096834"/>
              <a:gd name="connsiteX2" fmla="*/ 341485 w 341485"/>
              <a:gd name="connsiteY2" fmla="*/ 2096834 h 2096834"/>
              <a:gd name="connsiteX3" fmla="*/ 0 w 341485"/>
              <a:gd name="connsiteY3" fmla="*/ 2096834 h 2096834"/>
              <a:gd name="connsiteX4" fmla="*/ 0 w 341485"/>
              <a:gd name="connsiteY4" fmla="*/ 0 h 20968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1485" h="2096834">
                <a:moveTo>
                  <a:pt x="0" y="0"/>
                </a:moveTo>
                <a:lnTo>
                  <a:pt x="341485" y="0"/>
                </a:lnTo>
                <a:lnTo>
                  <a:pt x="341485" y="2096834"/>
                </a:lnTo>
                <a:lnTo>
                  <a:pt x="0" y="2096834"/>
                </a:lnTo>
                <a:lnTo>
                  <a:pt x="0" y="0"/>
                </a:lnTo>
                <a:close/>
              </a:path>
            </a:pathLst>
          </a:custGeom>
          <a:solidFill>
            <a:schemeClr val="accent5">
              <a:lumMod val="50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dirty="0">
              <a:solidFill>
                <a:srgbClr val="C00000"/>
              </a:solidFill>
              <a:latin typeface="Arial" panose="020B0604020202020204" pitchFamily="34" charset="0"/>
              <a:ea typeface="宋体" panose="02010600030101010101" pitchFamily="2" charset="-122"/>
            </a:endParaRPr>
          </a:p>
        </p:txBody>
      </p:sp>
      <p:sp>
        <p:nvSpPr>
          <p:cNvPr id="9" name="TextBox 26"/>
          <p:cNvSpPr txBox="1"/>
          <p:nvPr/>
        </p:nvSpPr>
        <p:spPr>
          <a:xfrm>
            <a:off x="2091063" y="2806230"/>
            <a:ext cx="9115342" cy="1015663"/>
          </a:xfrm>
          <a:prstGeom prst="rect">
            <a:avLst/>
          </a:prstGeom>
          <a:noFill/>
        </p:spPr>
        <p:txBody>
          <a:bodyPr wrap="square" rtlCol="0">
            <a:spAutoFit/>
          </a:bodyPr>
          <a:lstStyle>
            <a:defPPr>
              <a:defRPr lang="zh-CN"/>
            </a:defPPr>
            <a:lvl1pPr>
              <a:defRPr sz="5400" b="1">
                <a:solidFill>
                  <a:schemeClr val="accent2"/>
                </a:solidFill>
                <a:latin typeface="微软雅黑" panose="020B0503020204020204" pitchFamily="34" charset="-122"/>
                <a:ea typeface="微软雅黑" panose="020B0503020204020204" pitchFamily="34" charset="-122"/>
              </a:defRPr>
            </a:lvl1pPr>
          </a:lstStyle>
          <a:p>
            <a:pPr algn="ctr" defTabSz="913765" fontAlgn="base">
              <a:spcBef>
                <a:spcPct val="0"/>
              </a:spcBef>
              <a:spcAft>
                <a:spcPct val="0"/>
              </a:spcAft>
            </a:pPr>
            <a:r>
              <a:rPr lang="zh-CN" altLang="en-US" sz="6000" dirty="0">
                <a:solidFill>
                  <a:schemeClr val="tx1"/>
                </a:solidFill>
              </a:rPr>
              <a:t>主干构建　易错明辨</a:t>
            </a:r>
            <a:endParaRPr lang="zh-CN" altLang="en-US" sz="6000" dirty="0">
              <a:solidFill>
                <a:schemeClr val="tx1"/>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矩形 48"/>
          <p:cNvSpPr/>
          <p:nvPr/>
        </p:nvSpPr>
        <p:spPr>
          <a:xfrm>
            <a:off x="2450038" y="981522"/>
            <a:ext cx="851515" cy="492443"/>
          </a:xfrm>
          <a:prstGeom prst="rect">
            <a:avLst/>
          </a:prstGeom>
        </p:spPr>
        <p:txBody>
          <a:bodyPr wrap="none">
            <a:spAutoFit/>
          </a:bodyPr>
          <a:lstStyle/>
          <a:p>
            <a:r>
              <a:rPr lang="zh-CN" altLang="en-US" sz="2600" kern="100" dirty="0">
                <a:latin typeface="Times New Roman" panose="02020603050405020304"/>
                <a:ea typeface="微软雅黑" panose="020B0503020204020204" pitchFamily="34" charset="-122"/>
                <a:cs typeface="Times New Roman" panose="02020603050405020304"/>
              </a:rPr>
              <a:t>来源</a:t>
            </a:r>
            <a:endParaRPr lang="zh-CN" altLang="en-US" sz="2600" dirty="0">
              <a:ea typeface="微软雅黑" panose="020B0503020204020204" pitchFamily="34" charset="-122"/>
            </a:endParaRPr>
          </a:p>
        </p:txBody>
      </p:sp>
      <p:sp>
        <p:nvSpPr>
          <p:cNvPr id="50" name="矩形 49"/>
          <p:cNvSpPr/>
          <p:nvPr/>
        </p:nvSpPr>
        <p:spPr>
          <a:xfrm>
            <a:off x="2450038" y="2609489"/>
            <a:ext cx="851515" cy="492443"/>
          </a:xfrm>
          <a:prstGeom prst="rect">
            <a:avLst/>
          </a:prstGeom>
        </p:spPr>
        <p:txBody>
          <a:bodyPr wrap="none">
            <a:spAutoFit/>
          </a:bodyPr>
          <a:lstStyle/>
          <a:p>
            <a:r>
              <a:rPr lang="zh-CN" altLang="en-US" sz="2600" kern="100" dirty="0">
                <a:latin typeface="Times New Roman" panose="02020603050405020304"/>
                <a:ea typeface="微软雅黑" panose="020B0503020204020204" pitchFamily="34" charset="-122"/>
                <a:cs typeface="Times New Roman" panose="02020603050405020304"/>
              </a:rPr>
              <a:t>表现</a:t>
            </a:r>
            <a:endParaRPr lang="zh-CN" altLang="en-US" sz="2600" dirty="0">
              <a:ea typeface="微软雅黑" panose="020B0503020204020204" pitchFamily="34" charset="-122"/>
            </a:endParaRPr>
          </a:p>
        </p:txBody>
      </p:sp>
      <p:sp>
        <p:nvSpPr>
          <p:cNvPr id="53" name="矩形 52"/>
          <p:cNvSpPr/>
          <p:nvPr/>
        </p:nvSpPr>
        <p:spPr>
          <a:xfrm>
            <a:off x="1165850" y="2205658"/>
            <a:ext cx="1184940" cy="1292662"/>
          </a:xfrm>
          <a:prstGeom prst="rect">
            <a:avLst/>
          </a:prstGeom>
        </p:spPr>
        <p:txBody>
          <a:bodyPr wrap="none">
            <a:spAutoFit/>
          </a:bodyPr>
          <a:lstStyle/>
          <a:p>
            <a:pPr>
              <a:lnSpc>
                <a:spcPct val="150000"/>
              </a:lnSpc>
            </a:pPr>
            <a:r>
              <a:rPr lang="zh-CN" altLang="en-US" sz="2600" kern="100" dirty="0" smtClean="0">
                <a:latin typeface="Times New Roman" panose="02020603050405020304"/>
                <a:ea typeface="微软雅黑" panose="020B0503020204020204" pitchFamily="34" charset="-122"/>
                <a:cs typeface="Times New Roman" panose="02020603050405020304"/>
              </a:rPr>
              <a:t>文化</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nSpc>
                <a:spcPct val="150000"/>
              </a:lnSpc>
            </a:pPr>
            <a:r>
              <a:rPr lang="zh-CN" altLang="en-US" sz="2600" kern="100" dirty="0" smtClean="0">
                <a:latin typeface="Times New Roman" panose="02020603050405020304"/>
                <a:ea typeface="微软雅黑" panose="020B0503020204020204" pitchFamily="34" charset="-122"/>
                <a:cs typeface="Times New Roman" panose="02020603050405020304"/>
              </a:rPr>
              <a:t>影响</a:t>
            </a:r>
            <a:r>
              <a:rPr lang="zh-CN" altLang="en-US" sz="2600" kern="100" dirty="0">
                <a:latin typeface="Times New Roman" panose="02020603050405020304"/>
                <a:ea typeface="微软雅黑" panose="020B0503020204020204" pitchFamily="34" charset="-122"/>
                <a:cs typeface="Times New Roman" panose="02020603050405020304"/>
              </a:rPr>
              <a:t>人</a:t>
            </a:r>
            <a:endParaRPr lang="zh-CN" altLang="en-US" sz="2600" dirty="0">
              <a:ea typeface="微软雅黑" panose="020B0503020204020204" pitchFamily="34" charset="-122"/>
            </a:endParaRPr>
          </a:p>
        </p:txBody>
      </p:sp>
      <p:sp>
        <p:nvSpPr>
          <p:cNvPr id="59" name="矩形 58"/>
          <p:cNvSpPr/>
          <p:nvPr/>
        </p:nvSpPr>
        <p:spPr>
          <a:xfrm>
            <a:off x="3674174" y="568328"/>
            <a:ext cx="6092825" cy="1292662"/>
          </a:xfrm>
          <a:prstGeom prst="rect">
            <a:avLst/>
          </a:prstGeom>
        </p:spPr>
        <p:txBody>
          <a:bodyPr>
            <a:spAutoFit/>
          </a:bodyPr>
          <a:lstStyle/>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来自特定的文化</a:t>
            </a:r>
            <a:r>
              <a:rPr lang="zh-CN" altLang="en-US" sz="2600" kern="100" dirty="0" smtClean="0">
                <a:latin typeface="Times New Roman" panose="02020603050405020304"/>
                <a:ea typeface="微软雅黑" panose="020B0503020204020204" pitchFamily="34" charset="-122"/>
                <a:cs typeface="Times New Roman" panose="02020603050405020304"/>
              </a:rPr>
              <a:t>①</a:t>
            </a:r>
            <a:r>
              <a:rPr lang="en-US" altLang="zh-CN" sz="2600" kern="100" dirty="0" smtClean="0">
                <a:latin typeface="Times New Roman" panose="02020603050405020304"/>
                <a:ea typeface="微软雅黑" panose="020B0503020204020204" pitchFamily="34" charset="-122"/>
                <a:cs typeface="Times New Roman" panose="02020603050405020304"/>
              </a:rPr>
              <a:t>_____</a:t>
            </a:r>
            <a:endParaRPr lang="zh-CN" altLang="en-US" sz="2600" kern="100" dirty="0">
              <a:latin typeface="Times New Roman" panose="02020603050405020304"/>
              <a:ea typeface="微软雅黑" panose="020B0503020204020204" pitchFamily="34" charset="-122"/>
              <a:cs typeface="Times New Roman" panose="02020603050405020304"/>
            </a:endParaRPr>
          </a:p>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来自各种形式的</a:t>
            </a:r>
            <a:r>
              <a:rPr lang="zh-CN" altLang="en-US" sz="2600" kern="100" dirty="0" smtClean="0">
                <a:latin typeface="Times New Roman" panose="02020603050405020304"/>
                <a:ea typeface="微软雅黑" panose="020B0503020204020204" pitchFamily="34" charset="-122"/>
                <a:cs typeface="Times New Roman" panose="02020603050405020304"/>
              </a:rPr>
              <a:t>②</a:t>
            </a:r>
            <a:r>
              <a:rPr lang="en-US" altLang="zh-CN" sz="2600" kern="100" dirty="0" smtClean="0">
                <a:latin typeface="Times New Roman" panose="02020603050405020304"/>
                <a:ea typeface="微软雅黑" panose="020B0503020204020204" pitchFamily="34" charset="-122"/>
                <a:cs typeface="Times New Roman" panose="02020603050405020304"/>
              </a:rPr>
              <a:t>_________</a:t>
            </a:r>
            <a:endParaRPr lang="zh-CN" altLang="en-US" sz="2600" dirty="0">
              <a:ea typeface="微软雅黑" panose="020B0503020204020204" pitchFamily="34" charset="-122"/>
            </a:endParaRPr>
          </a:p>
        </p:txBody>
      </p:sp>
      <p:sp>
        <p:nvSpPr>
          <p:cNvPr id="63" name="矩形 62"/>
          <p:cNvSpPr/>
          <p:nvPr/>
        </p:nvSpPr>
        <p:spPr>
          <a:xfrm>
            <a:off x="3689250" y="2155986"/>
            <a:ext cx="7848872" cy="1292662"/>
          </a:xfrm>
          <a:prstGeom prst="rect">
            <a:avLst/>
          </a:prstGeom>
        </p:spPr>
        <p:txBody>
          <a:bodyPr wrap="square">
            <a:spAutoFit/>
          </a:bodyPr>
          <a:lstStyle/>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文化影响人们的</a:t>
            </a:r>
            <a:r>
              <a:rPr lang="zh-CN" altLang="en-US" sz="2600" kern="100" dirty="0" smtClean="0">
                <a:latin typeface="Times New Roman" panose="02020603050405020304"/>
                <a:ea typeface="微软雅黑" panose="020B0503020204020204" pitchFamily="34" charset="-122"/>
                <a:cs typeface="Times New Roman" panose="02020603050405020304"/>
              </a:rPr>
              <a:t>③</a:t>
            </a:r>
            <a:r>
              <a:rPr lang="zh-CN" altLang="en-US" sz="2600" u="sng" kern="100" dirty="0" smtClean="0">
                <a:latin typeface="Times New Roman" panose="02020603050405020304"/>
                <a:ea typeface="微软雅黑" panose="020B0503020204020204" pitchFamily="34" charset="-122"/>
                <a:cs typeface="Times New Roman" panose="02020603050405020304"/>
              </a:rPr>
              <a:t>                   </a:t>
            </a:r>
            <a:r>
              <a:rPr lang="zh-CN" altLang="en-US" sz="2600" kern="100" dirty="0" smtClean="0">
                <a:latin typeface="Times New Roman" panose="02020603050405020304"/>
                <a:ea typeface="微软雅黑" panose="020B0503020204020204" pitchFamily="34" charset="-122"/>
                <a:cs typeface="Times New Roman" panose="02020603050405020304"/>
              </a:rPr>
              <a:t>和</a:t>
            </a:r>
            <a:r>
              <a:rPr lang="zh-CN" altLang="en-US" sz="2600" kern="100" dirty="0">
                <a:latin typeface="Times New Roman" panose="02020603050405020304"/>
                <a:ea typeface="微软雅黑" panose="020B0503020204020204" pitchFamily="34" charset="-122"/>
                <a:cs typeface="Times New Roman" panose="02020603050405020304"/>
              </a:rPr>
              <a:t>交往方式</a:t>
            </a:r>
            <a:endParaRPr lang="zh-CN" altLang="en-US" sz="2600" kern="100" dirty="0">
              <a:latin typeface="Times New Roman" panose="02020603050405020304"/>
              <a:ea typeface="微软雅黑" panose="020B0503020204020204" pitchFamily="34" charset="-122"/>
              <a:cs typeface="Times New Roman" panose="02020603050405020304"/>
            </a:endParaRPr>
          </a:p>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文化影响人们的实践活动、认识活动和</a:t>
            </a:r>
            <a:r>
              <a:rPr lang="zh-CN" altLang="en-US" sz="2600" kern="100" dirty="0" smtClean="0">
                <a:latin typeface="Times New Roman" panose="02020603050405020304"/>
                <a:ea typeface="微软雅黑" panose="020B0503020204020204" pitchFamily="34" charset="-122"/>
                <a:cs typeface="Times New Roman" panose="02020603050405020304"/>
              </a:rPr>
              <a:t>④</a:t>
            </a:r>
            <a:r>
              <a:rPr lang="en-US" altLang="zh-CN" sz="2600" kern="100" dirty="0" smtClean="0">
                <a:latin typeface="Times New Roman" panose="02020603050405020304"/>
                <a:ea typeface="微软雅黑" panose="020B0503020204020204" pitchFamily="34" charset="-122"/>
                <a:cs typeface="Times New Roman" panose="02020603050405020304"/>
              </a:rPr>
              <a:t>_________</a:t>
            </a:r>
            <a:endParaRPr lang="zh-CN" altLang="en-US" sz="2600" dirty="0">
              <a:ea typeface="微软雅黑" panose="020B0503020204020204" pitchFamily="34" charset="-122"/>
            </a:endParaRPr>
          </a:p>
        </p:txBody>
      </p:sp>
      <p:sp>
        <p:nvSpPr>
          <p:cNvPr id="66" name="矩形 65"/>
          <p:cNvSpPr/>
          <p:nvPr/>
        </p:nvSpPr>
        <p:spPr>
          <a:xfrm>
            <a:off x="2450038" y="4233495"/>
            <a:ext cx="851515" cy="492443"/>
          </a:xfrm>
          <a:prstGeom prst="rect">
            <a:avLst/>
          </a:prstGeom>
        </p:spPr>
        <p:txBody>
          <a:bodyPr wrap="none">
            <a:spAutoFit/>
          </a:bodyPr>
          <a:lstStyle/>
          <a:p>
            <a:r>
              <a:rPr lang="zh-CN" altLang="en-US" sz="2600" kern="100" dirty="0">
                <a:latin typeface="Times New Roman" panose="02020603050405020304"/>
                <a:ea typeface="微软雅黑" panose="020B0503020204020204" pitchFamily="34" charset="-122"/>
                <a:cs typeface="Times New Roman" panose="02020603050405020304"/>
              </a:rPr>
              <a:t>特点</a:t>
            </a:r>
            <a:endParaRPr lang="zh-CN" altLang="en-US" sz="2600" dirty="0">
              <a:ea typeface="微软雅黑" panose="020B0503020204020204" pitchFamily="34" charset="-122"/>
            </a:endParaRPr>
          </a:p>
        </p:txBody>
      </p:sp>
      <p:sp>
        <p:nvSpPr>
          <p:cNvPr id="71" name="矩形 70"/>
          <p:cNvSpPr/>
          <p:nvPr/>
        </p:nvSpPr>
        <p:spPr>
          <a:xfrm>
            <a:off x="3646934" y="3789834"/>
            <a:ext cx="8530603" cy="1292662"/>
          </a:xfrm>
          <a:prstGeom prst="rect">
            <a:avLst/>
          </a:prstGeom>
        </p:spPr>
        <p:txBody>
          <a:bodyPr wrap="square">
            <a:spAutoFit/>
          </a:bodyPr>
          <a:lstStyle/>
          <a:p>
            <a:pPr algn="just">
              <a:lnSpc>
                <a:spcPct val="150000"/>
              </a:lnSpc>
            </a:pPr>
            <a:r>
              <a:rPr lang="zh-CN" altLang="en-US" sz="2600" kern="100" dirty="0" smtClean="0">
                <a:latin typeface="Times New Roman" panose="02020603050405020304"/>
                <a:ea typeface="微软雅黑" panose="020B0503020204020204" pitchFamily="34" charset="-122"/>
                <a:cs typeface="Times New Roman" panose="02020603050405020304"/>
              </a:rPr>
              <a:t>⑤</a:t>
            </a:r>
            <a:r>
              <a:rPr lang="zh-CN" altLang="en-US" sz="2600" u="sng" kern="100" dirty="0" smtClean="0">
                <a:latin typeface="Times New Roman" panose="02020603050405020304"/>
                <a:ea typeface="微软雅黑" panose="020B0503020204020204" pitchFamily="34" charset="-122"/>
                <a:cs typeface="Times New Roman" panose="02020603050405020304"/>
              </a:rPr>
              <a:t>                </a:t>
            </a:r>
            <a:r>
              <a:rPr lang="zh-CN" altLang="en-US" sz="2600" kern="100" dirty="0" smtClean="0">
                <a:latin typeface="Times New Roman" panose="02020603050405020304"/>
                <a:ea typeface="微软雅黑" panose="020B0503020204020204" pitchFamily="34" charset="-122"/>
                <a:cs typeface="Times New Roman" panose="02020603050405020304"/>
              </a:rPr>
              <a:t>      </a:t>
            </a:r>
            <a:r>
              <a:rPr lang="zh-CN" altLang="en-US" sz="2600" kern="100" dirty="0">
                <a:latin typeface="Times New Roman" panose="02020603050405020304"/>
                <a:ea typeface="微软雅黑" panose="020B0503020204020204" pitchFamily="34" charset="-122"/>
                <a:cs typeface="Times New Roman" panose="02020603050405020304"/>
              </a:rPr>
              <a:t>要参加</a:t>
            </a:r>
            <a:r>
              <a:rPr lang="zh-CN" altLang="en-US" sz="2600" kern="100" dirty="0" smtClean="0">
                <a:latin typeface="Times New Roman" panose="02020603050405020304"/>
                <a:ea typeface="微软雅黑" panose="020B0503020204020204" pitchFamily="34" charset="-122"/>
                <a:cs typeface="Times New Roman" panose="02020603050405020304"/>
              </a:rPr>
              <a:t>⑥</a:t>
            </a:r>
            <a:r>
              <a:rPr lang="zh-CN" altLang="en-US" sz="2600" u="sng" kern="100" dirty="0" smtClean="0">
                <a:latin typeface="Times New Roman" panose="02020603050405020304"/>
                <a:ea typeface="微软雅黑" panose="020B0503020204020204" pitchFamily="34" charset="-122"/>
                <a:cs typeface="Times New Roman" panose="02020603050405020304"/>
              </a:rPr>
              <a:t>                  </a:t>
            </a:r>
            <a:r>
              <a:rPr lang="zh-CN" altLang="en-US" sz="2600" kern="100" dirty="0" smtClean="0">
                <a:latin typeface="Times New Roman" panose="02020603050405020304"/>
                <a:ea typeface="微软雅黑" panose="020B0503020204020204" pitchFamily="34" charset="-122"/>
                <a:cs typeface="Times New Roman" panose="02020603050405020304"/>
              </a:rPr>
              <a:t>的</a:t>
            </a:r>
            <a:r>
              <a:rPr lang="zh-CN" altLang="en-US" sz="2600" kern="100" dirty="0">
                <a:latin typeface="Times New Roman" panose="02020603050405020304"/>
                <a:ea typeface="微软雅黑" panose="020B0503020204020204" pitchFamily="34" charset="-122"/>
                <a:cs typeface="Times New Roman" panose="02020603050405020304"/>
              </a:rPr>
              <a:t>文化活动</a:t>
            </a:r>
            <a:endParaRPr lang="zh-CN" altLang="en-US" sz="2600" kern="100" dirty="0">
              <a:latin typeface="Times New Roman" panose="02020603050405020304"/>
              <a:ea typeface="微软雅黑" panose="020B0503020204020204" pitchFamily="34" charset="-122"/>
              <a:cs typeface="Times New Roman" panose="02020603050405020304"/>
            </a:endParaRPr>
          </a:p>
          <a:p>
            <a:pPr algn="just">
              <a:lnSpc>
                <a:spcPct val="150000"/>
              </a:lnSpc>
            </a:pPr>
            <a:r>
              <a:rPr lang="zh-CN" altLang="en-US" sz="2600" kern="100" dirty="0" smtClean="0">
                <a:latin typeface="Times New Roman" panose="02020603050405020304"/>
                <a:ea typeface="微软雅黑" panose="020B0503020204020204" pitchFamily="34" charset="-122"/>
                <a:cs typeface="Times New Roman" panose="02020603050405020304"/>
              </a:rPr>
              <a:t>⑦</a:t>
            </a:r>
            <a:r>
              <a:rPr lang="zh-CN" altLang="en-US" sz="2600" u="sng" kern="100" dirty="0" smtClean="0">
                <a:latin typeface="Times New Roman" panose="02020603050405020304"/>
                <a:ea typeface="微软雅黑" panose="020B0503020204020204" pitchFamily="34" charset="-122"/>
                <a:cs typeface="Times New Roman" panose="02020603050405020304"/>
              </a:rPr>
              <a:t>                </a:t>
            </a:r>
            <a:r>
              <a:rPr lang="zh-CN" altLang="en-US" sz="2600" kern="100" dirty="0" smtClean="0">
                <a:latin typeface="Times New Roman" panose="02020603050405020304"/>
                <a:ea typeface="微软雅黑" panose="020B0503020204020204" pitchFamily="34" charset="-122"/>
                <a:cs typeface="Times New Roman" panose="02020603050405020304"/>
              </a:rPr>
              <a:t>      </a:t>
            </a:r>
            <a:r>
              <a:rPr lang="zh-CN" altLang="en-US" sz="2600" kern="100" dirty="0">
                <a:latin typeface="Times New Roman" panose="02020603050405020304"/>
                <a:ea typeface="微软雅黑" panose="020B0503020204020204" pitchFamily="34" charset="-122"/>
                <a:cs typeface="Times New Roman" panose="02020603050405020304"/>
              </a:rPr>
              <a:t>要树立</a:t>
            </a:r>
            <a:r>
              <a:rPr lang="zh-CN" altLang="en-US" sz="2600" kern="100" dirty="0" smtClean="0">
                <a:latin typeface="Times New Roman" panose="02020603050405020304"/>
                <a:ea typeface="微软雅黑" panose="020B0503020204020204" pitchFamily="34" charset="-122"/>
                <a:cs typeface="Times New Roman" panose="02020603050405020304"/>
              </a:rPr>
              <a:t>⑧</a:t>
            </a:r>
            <a:r>
              <a:rPr lang="zh-CN" altLang="en-US" sz="2600" u="sng" kern="100" dirty="0" smtClean="0">
                <a:latin typeface="Times New Roman" panose="02020603050405020304"/>
                <a:ea typeface="微软雅黑" panose="020B0503020204020204" pitchFamily="34" charset="-122"/>
                <a:cs typeface="Times New Roman" panose="02020603050405020304"/>
              </a:rPr>
              <a:t>          </a:t>
            </a:r>
            <a:r>
              <a:rPr lang="zh-CN" altLang="en-US" sz="2600" kern="100" dirty="0" smtClean="0">
                <a:latin typeface="Times New Roman" panose="02020603050405020304"/>
                <a:ea typeface="微软雅黑" panose="020B0503020204020204" pitchFamily="34" charset="-122"/>
                <a:cs typeface="Times New Roman" panose="02020603050405020304"/>
              </a:rPr>
              <a:t>的</a:t>
            </a:r>
            <a:r>
              <a:rPr lang="zh-CN" altLang="en-US" sz="2600" kern="100" dirty="0">
                <a:latin typeface="Times New Roman" panose="02020603050405020304"/>
                <a:ea typeface="微软雅黑" panose="020B0503020204020204" pitchFamily="34" charset="-122"/>
                <a:cs typeface="Times New Roman" panose="02020603050405020304"/>
              </a:rPr>
              <a:t>世界观、人生观、价值观</a:t>
            </a:r>
            <a:endParaRPr lang="zh-CN" altLang="en-US" sz="2600" dirty="0">
              <a:ea typeface="微软雅黑" panose="020B0503020204020204" pitchFamily="34" charset="-122"/>
            </a:endParaRPr>
          </a:p>
        </p:txBody>
      </p:sp>
      <p:sp>
        <p:nvSpPr>
          <p:cNvPr id="76" name="矩形 75"/>
          <p:cNvSpPr/>
          <p:nvPr/>
        </p:nvSpPr>
        <p:spPr>
          <a:xfrm>
            <a:off x="6356700" y="651764"/>
            <a:ext cx="851515" cy="492443"/>
          </a:xfrm>
          <a:prstGeom prst="rect">
            <a:avLst/>
          </a:prstGeom>
        </p:spPr>
        <p:txBody>
          <a:bodyPr wrap="none">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环境</a:t>
            </a:r>
            <a:endPar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endParaRPr>
          </a:p>
        </p:txBody>
      </p:sp>
      <p:sp>
        <p:nvSpPr>
          <p:cNvPr id="80" name="矩形 79"/>
          <p:cNvSpPr/>
          <p:nvPr/>
        </p:nvSpPr>
        <p:spPr>
          <a:xfrm>
            <a:off x="6353546" y="1252005"/>
            <a:ext cx="1518364" cy="492443"/>
          </a:xfrm>
          <a:prstGeom prst="rect">
            <a:avLst/>
          </a:prstGeom>
        </p:spPr>
        <p:txBody>
          <a:bodyPr wrap="none">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文化活动</a:t>
            </a:r>
            <a:endPar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endParaRPr>
          </a:p>
        </p:txBody>
      </p:sp>
      <p:sp>
        <p:nvSpPr>
          <p:cNvPr id="81" name="矩形 80"/>
          <p:cNvSpPr/>
          <p:nvPr/>
        </p:nvSpPr>
        <p:spPr>
          <a:xfrm>
            <a:off x="6462896" y="2179442"/>
            <a:ext cx="1518364" cy="492443"/>
          </a:xfrm>
          <a:prstGeom prst="rect">
            <a:avLst/>
          </a:prstGeom>
        </p:spPr>
        <p:txBody>
          <a:bodyPr wrap="none">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交往行为</a:t>
            </a:r>
            <a:endPar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endParaRPr>
          </a:p>
        </p:txBody>
      </p:sp>
      <p:sp>
        <p:nvSpPr>
          <p:cNvPr id="82" name="矩形 81"/>
          <p:cNvSpPr/>
          <p:nvPr/>
        </p:nvSpPr>
        <p:spPr>
          <a:xfrm>
            <a:off x="9731434" y="2826669"/>
            <a:ext cx="1518364" cy="492443"/>
          </a:xfrm>
          <a:prstGeom prst="rect">
            <a:avLst/>
          </a:prstGeom>
        </p:spPr>
        <p:txBody>
          <a:bodyPr wrap="none">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思维方式</a:t>
            </a:r>
            <a:endPar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endParaRPr>
          </a:p>
        </p:txBody>
      </p:sp>
      <p:sp>
        <p:nvSpPr>
          <p:cNvPr id="83" name="矩形 82"/>
          <p:cNvSpPr/>
          <p:nvPr/>
        </p:nvSpPr>
        <p:spPr>
          <a:xfrm>
            <a:off x="3959839" y="3825322"/>
            <a:ext cx="1518364" cy="492443"/>
          </a:xfrm>
          <a:prstGeom prst="rect">
            <a:avLst/>
          </a:prstGeom>
        </p:spPr>
        <p:txBody>
          <a:bodyPr wrap="none">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潜移默化</a:t>
            </a:r>
            <a:endPar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endParaRPr>
          </a:p>
        </p:txBody>
      </p:sp>
      <p:sp>
        <p:nvSpPr>
          <p:cNvPr id="84" name="矩形 83"/>
          <p:cNvSpPr/>
          <p:nvPr/>
        </p:nvSpPr>
        <p:spPr>
          <a:xfrm>
            <a:off x="7219053" y="3846990"/>
            <a:ext cx="1518364" cy="492443"/>
          </a:xfrm>
          <a:prstGeom prst="rect">
            <a:avLst/>
          </a:prstGeom>
        </p:spPr>
        <p:txBody>
          <a:bodyPr wrap="none">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健康向上</a:t>
            </a:r>
            <a:endPar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endParaRPr>
          </a:p>
        </p:txBody>
      </p:sp>
      <p:sp>
        <p:nvSpPr>
          <p:cNvPr id="85" name="矩形 84"/>
          <p:cNvSpPr/>
          <p:nvPr/>
        </p:nvSpPr>
        <p:spPr>
          <a:xfrm>
            <a:off x="3979069" y="4429918"/>
            <a:ext cx="1518364" cy="492443"/>
          </a:xfrm>
          <a:prstGeom prst="rect">
            <a:avLst/>
          </a:prstGeom>
        </p:spPr>
        <p:txBody>
          <a:bodyPr wrap="none">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深远持久</a:t>
            </a:r>
            <a:endPar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endParaRPr>
          </a:p>
        </p:txBody>
      </p:sp>
      <p:sp>
        <p:nvSpPr>
          <p:cNvPr id="86" name="矩形 85"/>
          <p:cNvSpPr/>
          <p:nvPr/>
        </p:nvSpPr>
        <p:spPr>
          <a:xfrm>
            <a:off x="7217527" y="4423954"/>
            <a:ext cx="851515" cy="492443"/>
          </a:xfrm>
          <a:prstGeom prst="rect">
            <a:avLst/>
          </a:prstGeom>
        </p:spPr>
        <p:txBody>
          <a:bodyPr wrap="none">
            <a:spAutoFit/>
          </a:bodyPr>
          <a:lstStyle/>
          <a:p>
            <a:pPr lvl="0"/>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正确</a:t>
            </a:r>
            <a:endPar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endParaRPr>
          </a:p>
        </p:txBody>
      </p:sp>
      <p:grpSp>
        <p:nvGrpSpPr>
          <p:cNvPr id="16" name="组合 15"/>
          <p:cNvGrpSpPr/>
          <p:nvPr/>
        </p:nvGrpSpPr>
        <p:grpSpPr>
          <a:xfrm>
            <a:off x="3314134" y="844749"/>
            <a:ext cx="405486" cy="784845"/>
            <a:chOff x="2448151" y="537226"/>
            <a:chExt cx="653039" cy="536059"/>
          </a:xfrm>
        </p:grpSpPr>
        <p:cxnSp>
          <p:nvCxnSpPr>
            <p:cNvPr id="7" name="直接连接符 6"/>
            <p:cNvCxnSpPr/>
            <p:nvPr/>
          </p:nvCxnSpPr>
          <p:spPr>
            <a:xfrm flipH="1">
              <a:off x="2785303" y="537226"/>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88" name="直接连接符 87"/>
            <p:cNvCxnSpPr/>
            <p:nvPr/>
          </p:nvCxnSpPr>
          <p:spPr>
            <a:xfrm flipH="1">
              <a:off x="2785303" y="1073285"/>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9" name="直接连接符 8"/>
            <p:cNvCxnSpPr/>
            <p:nvPr/>
          </p:nvCxnSpPr>
          <p:spPr>
            <a:xfrm>
              <a:off x="2776461" y="537226"/>
              <a:ext cx="0" cy="536059"/>
            </a:xfrm>
            <a:prstGeom prst="line">
              <a:avLst/>
            </a:prstGeom>
          </p:spPr>
          <p:style>
            <a:lnRef idx="1">
              <a:schemeClr val="dk1"/>
            </a:lnRef>
            <a:fillRef idx="0">
              <a:schemeClr val="dk1"/>
            </a:fillRef>
            <a:effectRef idx="0">
              <a:schemeClr val="dk1"/>
            </a:effectRef>
            <a:fontRef idx="minor">
              <a:schemeClr val="tx1"/>
            </a:fontRef>
          </p:style>
        </p:cxnSp>
        <p:cxnSp>
          <p:nvCxnSpPr>
            <p:cNvPr id="89" name="直接连接符 88"/>
            <p:cNvCxnSpPr/>
            <p:nvPr/>
          </p:nvCxnSpPr>
          <p:spPr>
            <a:xfrm flipH="1">
              <a:off x="2448151" y="796465"/>
              <a:ext cx="315887" cy="0"/>
            </a:xfrm>
            <a:prstGeom prst="line">
              <a:avLst/>
            </a:prstGeom>
          </p:spPr>
          <p:style>
            <a:lnRef idx="1">
              <a:schemeClr val="dk1"/>
            </a:lnRef>
            <a:fillRef idx="0">
              <a:schemeClr val="dk1"/>
            </a:fillRef>
            <a:effectRef idx="0">
              <a:schemeClr val="dk1"/>
            </a:effectRef>
            <a:fontRef idx="minor">
              <a:schemeClr val="tx1"/>
            </a:fontRef>
          </p:style>
        </p:cxnSp>
      </p:grpSp>
      <p:grpSp>
        <p:nvGrpSpPr>
          <p:cNvPr id="3" name="组合 2"/>
          <p:cNvGrpSpPr/>
          <p:nvPr/>
        </p:nvGrpSpPr>
        <p:grpSpPr>
          <a:xfrm>
            <a:off x="766614" y="616207"/>
            <a:ext cx="360040" cy="4662735"/>
            <a:chOff x="955554" y="1020824"/>
            <a:chExt cx="637832" cy="3853500"/>
          </a:xfrm>
        </p:grpSpPr>
        <p:cxnSp>
          <p:nvCxnSpPr>
            <p:cNvPr id="103" name="直接连接符 102"/>
            <p:cNvCxnSpPr/>
            <p:nvPr/>
          </p:nvCxnSpPr>
          <p:spPr>
            <a:xfrm flipH="1">
              <a:off x="1277499" y="1020824"/>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105" name="直接连接符 104"/>
            <p:cNvCxnSpPr/>
            <p:nvPr/>
          </p:nvCxnSpPr>
          <p:spPr>
            <a:xfrm flipH="1">
              <a:off x="1277499" y="4874324"/>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106" name="直接连接符 105"/>
            <p:cNvCxnSpPr/>
            <p:nvPr/>
          </p:nvCxnSpPr>
          <p:spPr>
            <a:xfrm>
              <a:off x="1273437" y="1028899"/>
              <a:ext cx="0" cy="3844528"/>
            </a:xfrm>
            <a:prstGeom prst="line">
              <a:avLst/>
            </a:prstGeom>
          </p:spPr>
          <p:style>
            <a:lnRef idx="1">
              <a:schemeClr val="dk1"/>
            </a:lnRef>
            <a:fillRef idx="0">
              <a:schemeClr val="dk1"/>
            </a:fillRef>
            <a:effectRef idx="0">
              <a:schemeClr val="dk1"/>
            </a:effectRef>
            <a:fontRef idx="minor">
              <a:schemeClr val="tx1"/>
            </a:fontRef>
          </p:style>
        </p:cxnSp>
        <p:cxnSp>
          <p:nvCxnSpPr>
            <p:cNvPr id="108" name="直接连接符 107"/>
            <p:cNvCxnSpPr/>
            <p:nvPr/>
          </p:nvCxnSpPr>
          <p:spPr>
            <a:xfrm flipH="1">
              <a:off x="955554" y="2882420"/>
              <a:ext cx="582047" cy="0"/>
            </a:xfrm>
            <a:prstGeom prst="line">
              <a:avLst/>
            </a:prstGeom>
          </p:spPr>
          <p:style>
            <a:lnRef idx="1">
              <a:schemeClr val="dk1"/>
            </a:lnRef>
            <a:fillRef idx="0">
              <a:schemeClr val="dk1"/>
            </a:fillRef>
            <a:effectRef idx="0">
              <a:schemeClr val="dk1"/>
            </a:effectRef>
            <a:fontRef idx="minor">
              <a:schemeClr val="tx1"/>
            </a:fontRef>
          </p:style>
        </p:cxnSp>
      </p:grpSp>
      <p:pic>
        <p:nvPicPr>
          <p:cNvPr id="205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
        <p:nvSpPr>
          <p:cNvPr id="2" name="矩形 1"/>
          <p:cNvSpPr/>
          <p:nvPr/>
        </p:nvSpPr>
        <p:spPr>
          <a:xfrm>
            <a:off x="118542" y="1313657"/>
            <a:ext cx="576063" cy="3412281"/>
          </a:xfrm>
          <a:prstGeom prst="rect">
            <a:avLst/>
          </a:prstGeom>
          <a:solidFill>
            <a:schemeClr val="accent5">
              <a:lumMod val="40000"/>
              <a:lumOff val="60000"/>
            </a:schemeClr>
          </a:solidFill>
        </p:spPr>
        <p:txBody>
          <a:bodyPr wrap="square">
            <a:spAutoFit/>
          </a:bodyPr>
          <a:lstStyle/>
          <a:p>
            <a:pPr algn="ctr">
              <a:lnSpc>
                <a:spcPct val="120000"/>
              </a:lnSpc>
            </a:pPr>
            <a:r>
              <a:rPr lang="zh-CN" altLang="en-US" sz="2600" kern="100" dirty="0">
                <a:latin typeface="Times New Roman" panose="02020603050405020304"/>
                <a:ea typeface="微软雅黑" panose="020B0503020204020204" pitchFamily="34" charset="-122"/>
                <a:cs typeface="Times New Roman" panose="02020603050405020304"/>
              </a:rPr>
              <a:t>文化对</a:t>
            </a:r>
            <a:endParaRPr lang="zh-CN" altLang="en-US" sz="2600" kern="100" dirty="0">
              <a:latin typeface="Times New Roman" panose="02020603050405020304"/>
              <a:ea typeface="微软雅黑" panose="020B0503020204020204" pitchFamily="34" charset="-122"/>
              <a:cs typeface="Times New Roman" panose="02020603050405020304"/>
            </a:endParaRPr>
          </a:p>
          <a:p>
            <a:pPr algn="ctr">
              <a:lnSpc>
                <a:spcPct val="120000"/>
              </a:lnSpc>
            </a:pPr>
            <a:r>
              <a:rPr lang="zh-CN" altLang="en-US" sz="2600" kern="100" dirty="0">
                <a:latin typeface="Times New Roman" panose="02020603050405020304"/>
                <a:ea typeface="微软雅黑" panose="020B0503020204020204" pitchFamily="34" charset="-122"/>
                <a:cs typeface="Times New Roman" panose="02020603050405020304"/>
              </a:rPr>
              <a:t>人的影响</a:t>
            </a:r>
            <a:endParaRPr lang="zh-CN" altLang="zh-CN" sz="2600" kern="100" dirty="0">
              <a:latin typeface="Times New Roman" panose="02020603050405020304"/>
              <a:ea typeface="微软雅黑" panose="020B0503020204020204" pitchFamily="34" charset="-122"/>
              <a:cs typeface="Times New Roman" panose="02020603050405020304"/>
            </a:endParaRPr>
          </a:p>
        </p:txBody>
      </p:sp>
      <p:grpSp>
        <p:nvGrpSpPr>
          <p:cNvPr id="44" name="组合 43"/>
          <p:cNvGrpSpPr/>
          <p:nvPr/>
        </p:nvGrpSpPr>
        <p:grpSpPr>
          <a:xfrm>
            <a:off x="3314134" y="2454626"/>
            <a:ext cx="405486" cy="863330"/>
            <a:chOff x="2448151" y="537226"/>
            <a:chExt cx="653039" cy="536059"/>
          </a:xfrm>
        </p:grpSpPr>
        <p:cxnSp>
          <p:nvCxnSpPr>
            <p:cNvPr id="45" name="直接连接符 44"/>
            <p:cNvCxnSpPr/>
            <p:nvPr/>
          </p:nvCxnSpPr>
          <p:spPr>
            <a:xfrm flipH="1">
              <a:off x="2785303" y="537226"/>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46" name="直接连接符 45"/>
            <p:cNvCxnSpPr/>
            <p:nvPr/>
          </p:nvCxnSpPr>
          <p:spPr>
            <a:xfrm flipH="1">
              <a:off x="2785303" y="1073285"/>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48" name="直接连接符 47"/>
            <p:cNvCxnSpPr/>
            <p:nvPr/>
          </p:nvCxnSpPr>
          <p:spPr>
            <a:xfrm>
              <a:off x="2776461" y="537226"/>
              <a:ext cx="0" cy="536059"/>
            </a:xfrm>
            <a:prstGeom prst="line">
              <a:avLst/>
            </a:prstGeom>
          </p:spPr>
          <p:style>
            <a:lnRef idx="1">
              <a:schemeClr val="dk1"/>
            </a:lnRef>
            <a:fillRef idx="0">
              <a:schemeClr val="dk1"/>
            </a:fillRef>
            <a:effectRef idx="0">
              <a:schemeClr val="dk1"/>
            </a:effectRef>
            <a:fontRef idx="minor">
              <a:schemeClr val="tx1"/>
            </a:fontRef>
          </p:style>
        </p:cxnSp>
        <p:cxnSp>
          <p:nvCxnSpPr>
            <p:cNvPr id="51" name="直接连接符 50"/>
            <p:cNvCxnSpPr/>
            <p:nvPr/>
          </p:nvCxnSpPr>
          <p:spPr>
            <a:xfrm flipH="1">
              <a:off x="2448151" y="796465"/>
              <a:ext cx="315887" cy="0"/>
            </a:xfrm>
            <a:prstGeom prst="line">
              <a:avLst/>
            </a:prstGeom>
          </p:spPr>
          <p:style>
            <a:lnRef idx="1">
              <a:schemeClr val="dk1"/>
            </a:lnRef>
            <a:fillRef idx="0">
              <a:schemeClr val="dk1"/>
            </a:fillRef>
            <a:effectRef idx="0">
              <a:schemeClr val="dk1"/>
            </a:effectRef>
            <a:fontRef idx="minor">
              <a:schemeClr val="tx1"/>
            </a:fontRef>
          </p:style>
        </p:cxnSp>
      </p:grpSp>
      <p:grpSp>
        <p:nvGrpSpPr>
          <p:cNvPr id="52" name="组合 51"/>
          <p:cNvGrpSpPr/>
          <p:nvPr/>
        </p:nvGrpSpPr>
        <p:grpSpPr>
          <a:xfrm>
            <a:off x="3314134" y="4077866"/>
            <a:ext cx="405486" cy="863330"/>
            <a:chOff x="2448151" y="537226"/>
            <a:chExt cx="653039" cy="536059"/>
          </a:xfrm>
        </p:grpSpPr>
        <p:cxnSp>
          <p:nvCxnSpPr>
            <p:cNvPr id="54" name="直接连接符 53"/>
            <p:cNvCxnSpPr/>
            <p:nvPr/>
          </p:nvCxnSpPr>
          <p:spPr>
            <a:xfrm flipH="1">
              <a:off x="2785303" y="537226"/>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55" name="直接连接符 54"/>
            <p:cNvCxnSpPr/>
            <p:nvPr/>
          </p:nvCxnSpPr>
          <p:spPr>
            <a:xfrm flipH="1">
              <a:off x="2785303" y="1073285"/>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56" name="直接连接符 55"/>
            <p:cNvCxnSpPr/>
            <p:nvPr/>
          </p:nvCxnSpPr>
          <p:spPr>
            <a:xfrm>
              <a:off x="2776461" y="537226"/>
              <a:ext cx="0" cy="536059"/>
            </a:xfrm>
            <a:prstGeom prst="line">
              <a:avLst/>
            </a:prstGeom>
          </p:spPr>
          <p:style>
            <a:lnRef idx="1">
              <a:schemeClr val="dk1"/>
            </a:lnRef>
            <a:fillRef idx="0">
              <a:schemeClr val="dk1"/>
            </a:fillRef>
            <a:effectRef idx="0">
              <a:schemeClr val="dk1"/>
            </a:effectRef>
            <a:fontRef idx="minor">
              <a:schemeClr val="tx1"/>
            </a:fontRef>
          </p:style>
        </p:cxnSp>
        <p:cxnSp>
          <p:nvCxnSpPr>
            <p:cNvPr id="57" name="直接连接符 56"/>
            <p:cNvCxnSpPr/>
            <p:nvPr/>
          </p:nvCxnSpPr>
          <p:spPr>
            <a:xfrm flipH="1">
              <a:off x="2448151" y="796465"/>
              <a:ext cx="315887" cy="0"/>
            </a:xfrm>
            <a:prstGeom prst="line">
              <a:avLst/>
            </a:prstGeom>
          </p:spPr>
          <p:style>
            <a:lnRef idx="1">
              <a:schemeClr val="dk1"/>
            </a:lnRef>
            <a:fillRef idx="0">
              <a:schemeClr val="dk1"/>
            </a:fillRef>
            <a:effectRef idx="0">
              <a:schemeClr val="dk1"/>
            </a:effectRef>
            <a:fontRef idx="minor">
              <a:schemeClr val="tx1"/>
            </a:fontRef>
          </p:style>
        </p:cxnSp>
      </p:grpSp>
      <p:grpSp>
        <p:nvGrpSpPr>
          <p:cNvPr id="58" name="组合 57"/>
          <p:cNvGrpSpPr/>
          <p:nvPr/>
        </p:nvGrpSpPr>
        <p:grpSpPr>
          <a:xfrm>
            <a:off x="2206774" y="1253195"/>
            <a:ext cx="270504" cy="3184711"/>
            <a:chOff x="955554" y="1020824"/>
            <a:chExt cx="637832" cy="3853500"/>
          </a:xfrm>
        </p:grpSpPr>
        <p:cxnSp>
          <p:nvCxnSpPr>
            <p:cNvPr id="60" name="直接连接符 59"/>
            <p:cNvCxnSpPr/>
            <p:nvPr/>
          </p:nvCxnSpPr>
          <p:spPr>
            <a:xfrm flipH="1">
              <a:off x="1277499" y="1020824"/>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61" name="直接连接符 60"/>
            <p:cNvCxnSpPr/>
            <p:nvPr/>
          </p:nvCxnSpPr>
          <p:spPr>
            <a:xfrm flipH="1">
              <a:off x="1277499" y="4874324"/>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62" name="直接连接符 61"/>
            <p:cNvCxnSpPr/>
            <p:nvPr/>
          </p:nvCxnSpPr>
          <p:spPr>
            <a:xfrm>
              <a:off x="1273437" y="1028899"/>
              <a:ext cx="0" cy="3844528"/>
            </a:xfrm>
            <a:prstGeom prst="line">
              <a:avLst/>
            </a:prstGeom>
          </p:spPr>
          <p:style>
            <a:lnRef idx="1">
              <a:schemeClr val="dk1"/>
            </a:lnRef>
            <a:fillRef idx="0">
              <a:schemeClr val="dk1"/>
            </a:fillRef>
            <a:effectRef idx="0">
              <a:schemeClr val="dk1"/>
            </a:effectRef>
            <a:fontRef idx="minor">
              <a:schemeClr val="tx1"/>
            </a:fontRef>
          </p:style>
        </p:cxnSp>
        <p:cxnSp>
          <p:nvCxnSpPr>
            <p:cNvPr id="64" name="直接连接符 63"/>
            <p:cNvCxnSpPr/>
            <p:nvPr/>
          </p:nvCxnSpPr>
          <p:spPr>
            <a:xfrm flipH="1">
              <a:off x="955554" y="2882420"/>
              <a:ext cx="582047" cy="0"/>
            </a:xfrm>
            <a:prstGeom prst="line">
              <a:avLst/>
            </a:prstGeom>
          </p:spPr>
          <p:style>
            <a:lnRef idx="1">
              <a:schemeClr val="dk1"/>
            </a:lnRef>
            <a:fillRef idx="0">
              <a:schemeClr val="dk1"/>
            </a:fillRef>
            <a:effectRef idx="0">
              <a:schemeClr val="dk1"/>
            </a:effectRef>
            <a:fontRef idx="minor">
              <a:schemeClr val="tx1"/>
            </a:fontRef>
          </p:style>
        </p:cxnSp>
      </p:grpSp>
      <p:cxnSp>
        <p:nvCxnSpPr>
          <p:cNvPr id="65" name="直接箭头连接符 64"/>
          <p:cNvCxnSpPr/>
          <p:nvPr/>
        </p:nvCxnSpPr>
        <p:spPr>
          <a:xfrm>
            <a:off x="5492711" y="4192226"/>
            <a:ext cx="314463" cy="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69" name="直接箭头连接符 68"/>
          <p:cNvCxnSpPr/>
          <p:nvPr/>
        </p:nvCxnSpPr>
        <p:spPr>
          <a:xfrm>
            <a:off x="5492711" y="4739890"/>
            <a:ext cx="314463" cy="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5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blinds(horizontal)">
                                      <p:cBhvr>
                                        <p:cTn id="7" dur="500"/>
                                        <p:tgtEl>
                                          <p:spTgt spid="7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0"/>
                                        </p:tgtEl>
                                        <p:attrNameLst>
                                          <p:attrName>style.visibility</p:attrName>
                                        </p:attrNameLst>
                                      </p:cBhvr>
                                      <p:to>
                                        <p:strVal val="visible"/>
                                      </p:to>
                                    </p:set>
                                    <p:animEffect transition="in" filter="blinds(horizontal)">
                                      <p:cBhvr>
                                        <p:cTn id="12" dur="500"/>
                                        <p:tgtEl>
                                          <p:spTgt spid="80"/>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81"/>
                                        </p:tgtEl>
                                        <p:attrNameLst>
                                          <p:attrName>style.visibility</p:attrName>
                                        </p:attrNameLst>
                                      </p:cBhvr>
                                      <p:to>
                                        <p:strVal val="visible"/>
                                      </p:to>
                                    </p:set>
                                    <p:animEffect transition="in" filter="blinds(horizontal)">
                                      <p:cBhvr>
                                        <p:cTn id="17" dur="500"/>
                                        <p:tgtEl>
                                          <p:spTgt spid="81"/>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82"/>
                                        </p:tgtEl>
                                        <p:attrNameLst>
                                          <p:attrName>style.visibility</p:attrName>
                                        </p:attrNameLst>
                                      </p:cBhvr>
                                      <p:to>
                                        <p:strVal val="visible"/>
                                      </p:to>
                                    </p:set>
                                    <p:animEffect transition="in" filter="blinds(horizontal)">
                                      <p:cBhvr>
                                        <p:cTn id="22" dur="500"/>
                                        <p:tgtEl>
                                          <p:spTgt spid="82"/>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83"/>
                                        </p:tgtEl>
                                        <p:attrNameLst>
                                          <p:attrName>style.visibility</p:attrName>
                                        </p:attrNameLst>
                                      </p:cBhvr>
                                      <p:to>
                                        <p:strVal val="visible"/>
                                      </p:to>
                                    </p:set>
                                    <p:animEffect transition="in" filter="blinds(horizontal)">
                                      <p:cBhvr>
                                        <p:cTn id="27" dur="500"/>
                                        <p:tgtEl>
                                          <p:spTgt spid="83"/>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84"/>
                                        </p:tgtEl>
                                        <p:attrNameLst>
                                          <p:attrName>style.visibility</p:attrName>
                                        </p:attrNameLst>
                                      </p:cBhvr>
                                      <p:to>
                                        <p:strVal val="visible"/>
                                      </p:to>
                                    </p:set>
                                    <p:animEffect transition="in" filter="blinds(horizontal)">
                                      <p:cBhvr>
                                        <p:cTn id="32" dur="500"/>
                                        <p:tgtEl>
                                          <p:spTgt spid="84"/>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85"/>
                                        </p:tgtEl>
                                        <p:attrNameLst>
                                          <p:attrName>style.visibility</p:attrName>
                                        </p:attrNameLst>
                                      </p:cBhvr>
                                      <p:to>
                                        <p:strVal val="visible"/>
                                      </p:to>
                                    </p:set>
                                    <p:animEffect transition="in" filter="blinds(horizontal)">
                                      <p:cBhvr>
                                        <p:cTn id="37" dur="500"/>
                                        <p:tgtEl>
                                          <p:spTgt spid="85"/>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86"/>
                                        </p:tgtEl>
                                        <p:attrNameLst>
                                          <p:attrName>style.visibility</p:attrName>
                                        </p:attrNameLst>
                                      </p:cBhvr>
                                      <p:to>
                                        <p:strVal val="visible"/>
                                      </p:to>
                                    </p:set>
                                    <p:animEffect transition="in" filter="blinds(horizontal)">
                                      <p:cBhvr>
                                        <p:cTn id="42" dur="500"/>
                                        <p:tgtEl>
                                          <p:spTgt spid="86"/>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xit" presetSubtype="0" fill="hold" grpId="1" nodeType="clickEffect">
                                  <p:stCondLst>
                                    <p:cond delay="0"/>
                                  </p:stCondLst>
                                  <p:childTnLst>
                                    <p:animEffect transition="out" filter="fade">
                                      <p:cBhvr>
                                        <p:cTn id="46" dur="500"/>
                                        <p:tgtEl>
                                          <p:spTgt spid="76"/>
                                        </p:tgtEl>
                                      </p:cBhvr>
                                    </p:animEffect>
                                    <p:set>
                                      <p:cBhvr>
                                        <p:cTn id="47" dur="1" fill="hold">
                                          <p:stCondLst>
                                            <p:cond delay="499"/>
                                          </p:stCondLst>
                                        </p:cTn>
                                        <p:tgtEl>
                                          <p:spTgt spid="76"/>
                                        </p:tgtEl>
                                        <p:attrNameLst>
                                          <p:attrName>style.visibility</p:attrName>
                                        </p:attrNameLst>
                                      </p:cBhvr>
                                      <p:to>
                                        <p:strVal val="hidden"/>
                                      </p:to>
                                    </p:set>
                                  </p:childTnLst>
                                </p:cTn>
                              </p:par>
                              <p:par>
                                <p:cTn id="48" presetID="10" presetClass="exit" presetSubtype="0" fill="hold" grpId="1" nodeType="withEffect">
                                  <p:stCondLst>
                                    <p:cond delay="0"/>
                                  </p:stCondLst>
                                  <p:childTnLst>
                                    <p:animEffect transition="out" filter="fade">
                                      <p:cBhvr>
                                        <p:cTn id="49" dur="500"/>
                                        <p:tgtEl>
                                          <p:spTgt spid="80"/>
                                        </p:tgtEl>
                                      </p:cBhvr>
                                    </p:animEffect>
                                    <p:set>
                                      <p:cBhvr>
                                        <p:cTn id="50" dur="1" fill="hold">
                                          <p:stCondLst>
                                            <p:cond delay="499"/>
                                          </p:stCondLst>
                                        </p:cTn>
                                        <p:tgtEl>
                                          <p:spTgt spid="80"/>
                                        </p:tgtEl>
                                        <p:attrNameLst>
                                          <p:attrName>style.visibility</p:attrName>
                                        </p:attrNameLst>
                                      </p:cBhvr>
                                      <p:to>
                                        <p:strVal val="hidden"/>
                                      </p:to>
                                    </p:set>
                                  </p:childTnLst>
                                </p:cTn>
                              </p:par>
                              <p:par>
                                <p:cTn id="51" presetID="10" presetClass="exit" presetSubtype="0" fill="hold" grpId="1" nodeType="withEffect">
                                  <p:stCondLst>
                                    <p:cond delay="0"/>
                                  </p:stCondLst>
                                  <p:childTnLst>
                                    <p:animEffect transition="out" filter="fade">
                                      <p:cBhvr>
                                        <p:cTn id="52" dur="500"/>
                                        <p:tgtEl>
                                          <p:spTgt spid="81"/>
                                        </p:tgtEl>
                                      </p:cBhvr>
                                    </p:animEffect>
                                    <p:set>
                                      <p:cBhvr>
                                        <p:cTn id="53" dur="1" fill="hold">
                                          <p:stCondLst>
                                            <p:cond delay="499"/>
                                          </p:stCondLst>
                                        </p:cTn>
                                        <p:tgtEl>
                                          <p:spTgt spid="81"/>
                                        </p:tgtEl>
                                        <p:attrNameLst>
                                          <p:attrName>style.visibility</p:attrName>
                                        </p:attrNameLst>
                                      </p:cBhvr>
                                      <p:to>
                                        <p:strVal val="hidden"/>
                                      </p:to>
                                    </p:set>
                                  </p:childTnLst>
                                </p:cTn>
                              </p:par>
                              <p:par>
                                <p:cTn id="54" presetID="10" presetClass="exit" presetSubtype="0" fill="hold" grpId="1" nodeType="withEffect">
                                  <p:stCondLst>
                                    <p:cond delay="0"/>
                                  </p:stCondLst>
                                  <p:childTnLst>
                                    <p:animEffect transition="out" filter="fade">
                                      <p:cBhvr>
                                        <p:cTn id="55" dur="500"/>
                                        <p:tgtEl>
                                          <p:spTgt spid="82"/>
                                        </p:tgtEl>
                                      </p:cBhvr>
                                    </p:animEffect>
                                    <p:set>
                                      <p:cBhvr>
                                        <p:cTn id="56" dur="1" fill="hold">
                                          <p:stCondLst>
                                            <p:cond delay="499"/>
                                          </p:stCondLst>
                                        </p:cTn>
                                        <p:tgtEl>
                                          <p:spTgt spid="82"/>
                                        </p:tgtEl>
                                        <p:attrNameLst>
                                          <p:attrName>style.visibility</p:attrName>
                                        </p:attrNameLst>
                                      </p:cBhvr>
                                      <p:to>
                                        <p:strVal val="hidden"/>
                                      </p:to>
                                    </p:set>
                                  </p:childTnLst>
                                </p:cTn>
                              </p:par>
                              <p:par>
                                <p:cTn id="57" presetID="10" presetClass="exit" presetSubtype="0" fill="hold" grpId="1" nodeType="withEffect">
                                  <p:stCondLst>
                                    <p:cond delay="0"/>
                                  </p:stCondLst>
                                  <p:childTnLst>
                                    <p:animEffect transition="out" filter="fade">
                                      <p:cBhvr>
                                        <p:cTn id="58" dur="500"/>
                                        <p:tgtEl>
                                          <p:spTgt spid="83"/>
                                        </p:tgtEl>
                                      </p:cBhvr>
                                    </p:animEffect>
                                    <p:set>
                                      <p:cBhvr>
                                        <p:cTn id="59" dur="1" fill="hold">
                                          <p:stCondLst>
                                            <p:cond delay="499"/>
                                          </p:stCondLst>
                                        </p:cTn>
                                        <p:tgtEl>
                                          <p:spTgt spid="83"/>
                                        </p:tgtEl>
                                        <p:attrNameLst>
                                          <p:attrName>style.visibility</p:attrName>
                                        </p:attrNameLst>
                                      </p:cBhvr>
                                      <p:to>
                                        <p:strVal val="hidden"/>
                                      </p:to>
                                    </p:set>
                                  </p:childTnLst>
                                </p:cTn>
                              </p:par>
                              <p:par>
                                <p:cTn id="60" presetID="10" presetClass="exit" presetSubtype="0" fill="hold" grpId="1" nodeType="withEffect">
                                  <p:stCondLst>
                                    <p:cond delay="0"/>
                                  </p:stCondLst>
                                  <p:childTnLst>
                                    <p:animEffect transition="out" filter="fade">
                                      <p:cBhvr>
                                        <p:cTn id="61" dur="500"/>
                                        <p:tgtEl>
                                          <p:spTgt spid="84"/>
                                        </p:tgtEl>
                                      </p:cBhvr>
                                    </p:animEffect>
                                    <p:set>
                                      <p:cBhvr>
                                        <p:cTn id="62" dur="1" fill="hold">
                                          <p:stCondLst>
                                            <p:cond delay="499"/>
                                          </p:stCondLst>
                                        </p:cTn>
                                        <p:tgtEl>
                                          <p:spTgt spid="84"/>
                                        </p:tgtEl>
                                        <p:attrNameLst>
                                          <p:attrName>style.visibility</p:attrName>
                                        </p:attrNameLst>
                                      </p:cBhvr>
                                      <p:to>
                                        <p:strVal val="hidden"/>
                                      </p:to>
                                    </p:set>
                                  </p:childTnLst>
                                </p:cTn>
                              </p:par>
                              <p:par>
                                <p:cTn id="63" presetID="10" presetClass="exit" presetSubtype="0" fill="hold" grpId="1" nodeType="withEffect">
                                  <p:stCondLst>
                                    <p:cond delay="0"/>
                                  </p:stCondLst>
                                  <p:childTnLst>
                                    <p:animEffect transition="out" filter="fade">
                                      <p:cBhvr>
                                        <p:cTn id="64" dur="500"/>
                                        <p:tgtEl>
                                          <p:spTgt spid="85"/>
                                        </p:tgtEl>
                                      </p:cBhvr>
                                    </p:animEffect>
                                    <p:set>
                                      <p:cBhvr>
                                        <p:cTn id="65" dur="1" fill="hold">
                                          <p:stCondLst>
                                            <p:cond delay="499"/>
                                          </p:stCondLst>
                                        </p:cTn>
                                        <p:tgtEl>
                                          <p:spTgt spid="85"/>
                                        </p:tgtEl>
                                        <p:attrNameLst>
                                          <p:attrName>style.visibility</p:attrName>
                                        </p:attrNameLst>
                                      </p:cBhvr>
                                      <p:to>
                                        <p:strVal val="hidden"/>
                                      </p:to>
                                    </p:set>
                                  </p:childTnLst>
                                </p:cTn>
                              </p:par>
                              <p:par>
                                <p:cTn id="66" presetID="10" presetClass="exit" presetSubtype="0" fill="hold" grpId="1" nodeType="withEffect">
                                  <p:stCondLst>
                                    <p:cond delay="0"/>
                                  </p:stCondLst>
                                  <p:childTnLst>
                                    <p:animEffect transition="out" filter="fade">
                                      <p:cBhvr>
                                        <p:cTn id="67" dur="500"/>
                                        <p:tgtEl>
                                          <p:spTgt spid="86"/>
                                        </p:tgtEl>
                                      </p:cBhvr>
                                    </p:animEffect>
                                    <p:set>
                                      <p:cBhvr>
                                        <p:cTn id="68" dur="1" fill="hold">
                                          <p:stCondLst>
                                            <p:cond delay="499"/>
                                          </p:stCondLst>
                                        </p:cTn>
                                        <p:tgtEl>
                                          <p:spTgt spid="86"/>
                                        </p:tgtEl>
                                        <p:attrNameLst>
                                          <p:attrName>style.visibility</p:attrName>
                                        </p:attrNameLst>
                                      </p:cBhvr>
                                      <p:to>
                                        <p:strVal val="hidden"/>
                                      </p:to>
                                    </p:set>
                                  </p:childTnLst>
                                </p:cTn>
                              </p:par>
                            </p:childTnLst>
                          </p:cTn>
                        </p:par>
                      </p:childTnLst>
                    </p:cTn>
                  </p:par>
                </p:childTnLst>
              </p:cTn>
              <p:nextCondLst>
                <p:cond evt="onClick" delay="0">
                  <p:tgtEl>
                    <p:spTgt spid="2052"/>
                  </p:tgtEl>
                </p:cond>
              </p:nextCondLst>
            </p:seq>
          </p:childTnLst>
        </p:cTn>
      </p:par>
    </p:tnLst>
    <p:bldLst>
      <p:bldP spid="76" grpId="0"/>
      <p:bldP spid="76" grpId="1"/>
      <p:bldP spid="80" grpId="0"/>
      <p:bldP spid="80" grpId="1"/>
      <p:bldP spid="81" grpId="0"/>
      <p:bldP spid="81" grpId="1"/>
      <p:bldP spid="82" grpId="0"/>
      <p:bldP spid="82" grpId="1"/>
      <p:bldP spid="83" grpId="0"/>
      <p:bldP spid="83" grpId="1"/>
      <p:bldP spid="84" grpId="0"/>
      <p:bldP spid="84" grpId="1"/>
      <p:bldP spid="85" grpId="0"/>
      <p:bldP spid="85" grpId="1"/>
      <p:bldP spid="86" grpId="0"/>
      <p:bldP spid="86" grpId="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矩形 46"/>
          <p:cNvSpPr/>
          <p:nvPr/>
        </p:nvSpPr>
        <p:spPr>
          <a:xfrm>
            <a:off x="1126654" y="600752"/>
            <a:ext cx="1851789" cy="492443"/>
          </a:xfrm>
          <a:prstGeom prst="rect">
            <a:avLst/>
          </a:prstGeom>
        </p:spPr>
        <p:txBody>
          <a:bodyPr wrap="none">
            <a:spAutoFit/>
          </a:bodyPr>
          <a:lstStyle/>
          <a:p>
            <a:r>
              <a:rPr lang="zh-CN" altLang="en-US" sz="2600" kern="100" dirty="0">
                <a:latin typeface="Times New Roman" panose="02020603050405020304"/>
                <a:ea typeface="微软雅黑" panose="020B0503020204020204" pitchFamily="34" charset="-122"/>
                <a:cs typeface="Times New Roman" panose="02020603050405020304"/>
              </a:rPr>
              <a:t>文化影响人</a:t>
            </a:r>
            <a:endParaRPr lang="zh-CN" altLang="en-US" sz="2600" kern="100" dirty="0">
              <a:latin typeface="Times New Roman" panose="02020603050405020304"/>
              <a:ea typeface="微软雅黑" panose="020B0503020204020204" pitchFamily="34" charset="-122"/>
              <a:cs typeface="Times New Roman" panose="02020603050405020304"/>
            </a:endParaRPr>
          </a:p>
        </p:txBody>
      </p:sp>
      <p:sp>
        <p:nvSpPr>
          <p:cNvPr id="66" name="矩形 65"/>
          <p:cNvSpPr/>
          <p:nvPr/>
        </p:nvSpPr>
        <p:spPr>
          <a:xfrm>
            <a:off x="1904707" y="1520999"/>
            <a:ext cx="518091" cy="1692771"/>
          </a:xfrm>
          <a:prstGeom prst="rect">
            <a:avLst/>
          </a:prstGeom>
        </p:spPr>
        <p:txBody>
          <a:bodyPr wrap="none">
            <a:spAutoFit/>
          </a:bodyPr>
          <a:lstStyle/>
          <a:p>
            <a:r>
              <a:rPr lang="zh-CN" altLang="en-US" sz="2600" kern="100" dirty="0" smtClean="0">
                <a:latin typeface="Times New Roman" panose="02020603050405020304"/>
                <a:ea typeface="微软雅黑" panose="020B0503020204020204" pitchFamily="34" charset="-122"/>
                <a:cs typeface="Times New Roman" panose="02020603050405020304"/>
              </a:rPr>
              <a:t>优</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r>
              <a:rPr lang="zh-CN" altLang="en-US" sz="2600" kern="100" dirty="0" smtClean="0">
                <a:latin typeface="Times New Roman" panose="02020603050405020304"/>
                <a:ea typeface="微软雅黑" panose="020B0503020204020204" pitchFamily="34" charset="-122"/>
                <a:cs typeface="Times New Roman" panose="02020603050405020304"/>
              </a:rPr>
              <a:t>秀</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r>
              <a:rPr lang="zh-CN" altLang="en-US" sz="2600" kern="100" dirty="0" smtClean="0">
                <a:latin typeface="Times New Roman" panose="02020603050405020304"/>
                <a:ea typeface="微软雅黑" panose="020B0503020204020204" pitchFamily="34" charset="-122"/>
                <a:cs typeface="Times New Roman" panose="02020603050405020304"/>
              </a:rPr>
              <a:t>文</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r>
              <a:rPr lang="zh-CN" altLang="en-US" sz="2600" kern="100" dirty="0" smtClean="0">
                <a:latin typeface="Times New Roman" panose="02020603050405020304"/>
                <a:ea typeface="微软雅黑" panose="020B0503020204020204" pitchFamily="34" charset="-122"/>
                <a:cs typeface="Times New Roman" panose="02020603050405020304"/>
              </a:rPr>
              <a:t>化</a:t>
            </a:r>
            <a:endParaRPr lang="zh-CN" altLang="en-US" sz="2600" kern="100" dirty="0">
              <a:latin typeface="Times New Roman" panose="02020603050405020304"/>
              <a:ea typeface="微软雅黑" panose="020B0503020204020204" pitchFamily="34" charset="-122"/>
              <a:cs typeface="Times New Roman" panose="02020603050405020304"/>
            </a:endParaRPr>
          </a:p>
        </p:txBody>
      </p:sp>
      <p:sp>
        <p:nvSpPr>
          <p:cNvPr id="68" name="矩形 67"/>
          <p:cNvSpPr/>
          <p:nvPr/>
        </p:nvSpPr>
        <p:spPr>
          <a:xfrm>
            <a:off x="1120458" y="3861842"/>
            <a:ext cx="1184940" cy="1292662"/>
          </a:xfrm>
          <a:prstGeom prst="rect">
            <a:avLst/>
          </a:prstGeom>
        </p:spPr>
        <p:txBody>
          <a:bodyPr wrap="none">
            <a:spAutoFit/>
          </a:bodyPr>
          <a:lstStyle/>
          <a:p>
            <a:pPr>
              <a:lnSpc>
                <a:spcPct val="150000"/>
              </a:lnSpc>
            </a:pPr>
            <a:r>
              <a:rPr lang="zh-CN" altLang="en-US" sz="2600" kern="100" dirty="0" smtClean="0">
                <a:latin typeface="Times New Roman" panose="02020603050405020304"/>
                <a:ea typeface="微软雅黑" panose="020B0503020204020204" pitchFamily="34" charset="-122"/>
                <a:cs typeface="Times New Roman" panose="02020603050405020304"/>
              </a:rPr>
              <a:t>文化塑</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nSpc>
                <a:spcPct val="150000"/>
              </a:lnSpc>
            </a:pPr>
            <a:r>
              <a:rPr lang="zh-CN" altLang="en-US" sz="2600" kern="100" dirty="0" smtClean="0">
                <a:latin typeface="Times New Roman" panose="02020603050405020304"/>
                <a:ea typeface="微软雅黑" panose="020B0503020204020204" pitchFamily="34" charset="-122"/>
                <a:cs typeface="Times New Roman" panose="02020603050405020304"/>
              </a:rPr>
              <a:t>造人生</a:t>
            </a:r>
            <a:endParaRPr lang="zh-CN" altLang="zh-CN" sz="2600" kern="100" dirty="0">
              <a:latin typeface="Times New Roman" panose="02020603050405020304"/>
              <a:ea typeface="微软雅黑" panose="020B0503020204020204" pitchFamily="34" charset="-122"/>
              <a:cs typeface="Times New Roman" panose="02020603050405020304"/>
            </a:endParaRPr>
          </a:p>
        </p:txBody>
      </p:sp>
      <p:sp>
        <p:nvSpPr>
          <p:cNvPr id="71" name="矩形 70"/>
          <p:cNvSpPr/>
          <p:nvPr/>
        </p:nvSpPr>
        <p:spPr>
          <a:xfrm>
            <a:off x="2635895" y="2928928"/>
            <a:ext cx="9226234" cy="3093154"/>
          </a:xfrm>
          <a:prstGeom prst="rect">
            <a:avLst/>
          </a:prstGeom>
        </p:spPr>
        <p:txBody>
          <a:bodyPr wrap="square">
            <a:spAutoFit/>
          </a:bodyPr>
          <a:lstStyle/>
          <a:p>
            <a:pPr algn="just">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丰富精神世界：优秀文化能够丰富人的精神世界</a:t>
            </a:r>
            <a:endParaRPr lang="zh-CN" altLang="en-US" sz="2600" kern="100" dirty="0">
              <a:latin typeface="Times New Roman" panose="02020603050405020304"/>
              <a:ea typeface="微软雅黑" panose="020B0503020204020204" pitchFamily="34" charset="-122"/>
              <a:cs typeface="Times New Roman" panose="02020603050405020304"/>
            </a:endParaRPr>
          </a:p>
          <a:p>
            <a:pPr algn="just">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增强精神力量：优秀文化作品总能以其特有的</a:t>
            </a:r>
            <a:r>
              <a:rPr lang="zh-CN" altLang="en-US" sz="2600" kern="100" dirty="0" smtClean="0">
                <a:latin typeface="Times New Roman" panose="02020603050405020304"/>
                <a:ea typeface="微软雅黑" panose="020B0503020204020204" pitchFamily="34" charset="-122"/>
                <a:cs typeface="Times New Roman" panose="02020603050405020304"/>
              </a:rPr>
              <a:t>⑨</a:t>
            </a:r>
            <a:r>
              <a:rPr lang="zh-CN" altLang="en-US" sz="2600" u="sng" kern="100" dirty="0" smtClean="0">
                <a:latin typeface="Times New Roman" panose="02020603050405020304"/>
                <a:ea typeface="微软雅黑" panose="020B0503020204020204" pitchFamily="34" charset="-122"/>
                <a:cs typeface="Times New Roman" panose="02020603050405020304"/>
              </a:rPr>
              <a:t>                </a:t>
            </a:r>
            <a:r>
              <a:rPr lang="zh-CN" altLang="en-US" sz="2600" kern="100" dirty="0" smtClean="0">
                <a:latin typeface="Times New Roman" panose="02020603050405020304"/>
                <a:ea typeface="微软雅黑" panose="020B0503020204020204" pitchFamily="34" charset="-122"/>
                <a:cs typeface="Times New Roman" panose="02020603050405020304"/>
              </a:rPr>
              <a:t>和</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gn="just">
              <a:lnSpc>
                <a:spcPct val="150000"/>
              </a:lnSpc>
            </a:pPr>
            <a:r>
              <a:rPr lang="en-US" altLang="zh-CN" sz="2600" kern="100" dirty="0">
                <a:latin typeface="Times New Roman" panose="02020603050405020304"/>
                <a:ea typeface="微软雅黑" panose="020B0503020204020204" pitchFamily="34" charset="-122"/>
                <a:cs typeface="Times New Roman" panose="02020603050405020304"/>
              </a:rPr>
              <a:t> </a:t>
            </a:r>
            <a:r>
              <a:rPr lang="en-US" altLang="zh-CN" sz="2600" kern="100" dirty="0" smtClean="0">
                <a:latin typeface="Times New Roman" panose="02020603050405020304"/>
                <a:ea typeface="微软雅黑" panose="020B0503020204020204" pitchFamily="34" charset="-122"/>
                <a:cs typeface="Times New Roman" panose="02020603050405020304"/>
              </a:rPr>
              <a:t>   </a:t>
            </a:r>
            <a:r>
              <a:rPr lang="zh-CN" altLang="en-US" sz="2600" kern="100" dirty="0" smtClean="0">
                <a:latin typeface="Times New Roman" panose="02020603050405020304"/>
                <a:ea typeface="微软雅黑" panose="020B0503020204020204" pitchFamily="34" charset="-122"/>
                <a:cs typeface="Times New Roman" panose="02020603050405020304"/>
              </a:rPr>
              <a:t>⑩</a:t>
            </a:r>
            <a:r>
              <a:rPr lang="zh-CN" altLang="en-US" sz="2600" u="sng" kern="100" dirty="0" smtClean="0">
                <a:latin typeface="Times New Roman" panose="02020603050405020304"/>
                <a:ea typeface="微软雅黑" panose="020B0503020204020204" pitchFamily="34" charset="-122"/>
                <a:cs typeface="Times New Roman" panose="02020603050405020304"/>
              </a:rPr>
              <a:t>               </a:t>
            </a:r>
            <a:r>
              <a:rPr lang="zh-CN" altLang="en-US" sz="2600" kern="100" dirty="0" smtClean="0">
                <a:latin typeface="Times New Roman" panose="02020603050405020304"/>
                <a:ea typeface="微软雅黑" panose="020B0503020204020204" pitchFamily="34" charset="-122"/>
                <a:cs typeface="Times New Roman" panose="02020603050405020304"/>
              </a:rPr>
              <a:t>，</a:t>
            </a:r>
            <a:r>
              <a:rPr lang="zh-CN" altLang="en-US" sz="2600" kern="100" dirty="0">
                <a:latin typeface="Times New Roman" panose="02020603050405020304"/>
                <a:ea typeface="微软雅黑" panose="020B0503020204020204" pitchFamily="34" charset="-122"/>
                <a:cs typeface="Times New Roman" panose="02020603050405020304"/>
              </a:rPr>
              <a:t>使人深受震撼、力量</a:t>
            </a:r>
            <a:r>
              <a:rPr lang="zh-CN" altLang="en-US" sz="2600" kern="100" dirty="0" smtClean="0">
                <a:latin typeface="Times New Roman" panose="02020603050405020304"/>
                <a:ea typeface="微软雅黑" panose="020B0503020204020204" pitchFamily="34" charset="-122"/>
                <a:cs typeface="Times New Roman" panose="02020603050405020304"/>
              </a:rPr>
              <a:t>倍增</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gn="just">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促进人的全面发展：优秀文化为人的健康成长提供 </a:t>
            </a:r>
            <a:r>
              <a:rPr lang="zh-CN" altLang="en-US" sz="2600" kern="100" dirty="0" smtClean="0">
                <a:latin typeface="Times New Roman" panose="02020603050405020304"/>
                <a:ea typeface="微软雅黑" panose="020B0503020204020204" pitchFamily="34" charset="-122"/>
                <a:cs typeface="Times New Roman" panose="02020603050405020304"/>
              </a:rPr>
              <a:t>   </a:t>
            </a:r>
            <a:r>
              <a:rPr lang="zh-CN" altLang="en-US" sz="2600" u="sng" kern="100" dirty="0" smtClean="0">
                <a:latin typeface="Times New Roman" panose="02020603050405020304"/>
                <a:ea typeface="微软雅黑" panose="020B0503020204020204" pitchFamily="34" charset="-122"/>
                <a:cs typeface="Times New Roman" panose="02020603050405020304"/>
              </a:rPr>
              <a:t>              </a:t>
            </a:r>
            <a:r>
              <a:rPr lang="zh-CN" altLang="en-US" sz="2600" kern="100" dirty="0" smtClean="0">
                <a:latin typeface="Times New Roman" panose="02020603050405020304"/>
                <a:ea typeface="微软雅黑" panose="020B0503020204020204" pitchFamily="34" charset="-122"/>
                <a:cs typeface="Times New Roman" panose="02020603050405020304"/>
              </a:rPr>
              <a:t>，</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gn="just">
              <a:lnSpc>
                <a:spcPct val="150000"/>
              </a:lnSpc>
            </a:pPr>
            <a:r>
              <a:rPr lang="en-US" altLang="zh-CN" sz="2600" kern="100" dirty="0">
                <a:latin typeface="Times New Roman" panose="02020603050405020304"/>
                <a:ea typeface="微软雅黑" panose="020B0503020204020204" pitchFamily="34" charset="-122"/>
                <a:cs typeface="Times New Roman" panose="02020603050405020304"/>
              </a:rPr>
              <a:t> </a:t>
            </a:r>
            <a:r>
              <a:rPr lang="en-US" altLang="zh-CN" sz="2600" kern="100" dirty="0" smtClean="0">
                <a:latin typeface="Times New Roman" panose="02020603050405020304"/>
                <a:ea typeface="微软雅黑" panose="020B0503020204020204" pitchFamily="34" charset="-122"/>
                <a:cs typeface="Times New Roman" panose="02020603050405020304"/>
              </a:rPr>
              <a:t>   </a:t>
            </a:r>
            <a:r>
              <a:rPr lang="zh-CN" altLang="en-US" sz="2600" kern="100" dirty="0" smtClean="0">
                <a:latin typeface="Times New Roman" panose="02020603050405020304"/>
                <a:ea typeface="微软雅黑" panose="020B0503020204020204" pitchFamily="34" charset="-122"/>
                <a:cs typeface="Times New Roman" panose="02020603050405020304"/>
              </a:rPr>
              <a:t>对</a:t>
            </a:r>
            <a:r>
              <a:rPr lang="zh-CN" altLang="en-US" sz="2600" kern="100" dirty="0">
                <a:latin typeface="Times New Roman" panose="02020603050405020304"/>
                <a:ea typeface="微软雅黑" panose="020B0503020204020204" pitchFamily="34" charset="-122"/>
                <a:cs typeface="Times New Roman" panose="02020603050405020304"/>
              </a:rPr>
              <a:t>促进人的全面发展起着不可替代的作用</a:t>
            </a:r>
            <a:endParaRPr lang="zh-CN" altLang="zh-CN" sz="2600" kern="100" dirty="0">
              <a:latin typeface="Times New Roman" panose="02020603050405020304"/>
              <a:ea typeface="微软雅黑" panose="020B0503020204020204" pitchFamily="34" charset="-122"/>
              <a:cs typeface="Times New Roman" panose="02020603050405020304"/>
            </a:endParaRPr>
          </a:p>
        </p:txBody>
      </p:sp>
      <p:grpSp>
        <p:nvGrpSpPr>
          <p:cNvPr id="2048" name="组合 2047"/>
          <p:cNvGrpSpPr/>
          <p:nvPr/>
        </p:nvGrpSpPr>
        <p:grpSpPr>
          <a:xfrm>
            <a:off x="2422798" y="3268418"/>
            <a:ext cx="271529" cy="2533117"/>
            <a:chOff x="2460940" y="4473634"/>
            <a:chExt cx="640250" cy="1181717"/>
          </a:xfrm>
        </p:grpSpPr>
        <p:cxnSp>
          <p:nvCxnSpPr>
            <p:cNvPr id="99" name="直接连接符 98"/>
            <p:cNvCxnSpPr/>
            <p:nvPr/>
          </p:nvCxnSpPr>
          <p:spPr>
            <a:xfrm flipH="1">
              <a:off x="2785303" y="4473634"/>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100" name="直接连接符 99"/>
            <p:cNvCxnSpPr/>
            <p:nvPr/>
          </p:nvCxnSpPr>
          <p:spPr>
            <a:xfrm flipH="1">
              <a:off x="2785303" y="5653755"/>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101" name="直接连接符 100"/>
            <p:cNvCxnSpPr/>
            <p:nvPr/>
          </p:nvCxnSpPr>
          <p:spPr>
            <a:xfrm>
              <a:off x="2776461" y="4478830"/>
              <a:ext cx="0" cy="1176521"/>
            </a:xfrm>
            <a:prstGeom prst="line">
              <a:avLst/>
            </a:prstGeom>
          </p:spPr>
          <p:style>
            <a:lnRef idx="1">
              <a:schemeClr val="dk1"/>
            </a:lnRef>
            <a:fillRef idx="0">
              <a:schemeClr val="dk1"/>
            </a:fillRef>
            <a:effectRef idx="0">
              <a:schemeClr val="dk1"/>
            </a:effectRef>
            <a:fontRef idx="minor">
              <a:schemeClr val="tx1"/>
            </a:fontRef>
          </p:style>
        </p:cxnSp>
        <p:cxnSp>
          <p:nvCxnSpPr>
            <p:cNvPr id="102" name="直接连接符 101"/>
            <p:cNvCxnSpPr/>
            <p:nvPr/>
          </p:nvCxnSpPr>
          <p:spPr>
            <a:xfrm flipH="1">
              <a:off x="2460940" y="5059029"/>
              <a:ext cx="640250" cy="0"/>
            </a:xfrm>
            <a:prstGeom prst="line">
              <a:avLst/>
            </a:prstGeom>
          </p:spPr>
          <p:style>
            <a:lnRef idx="1">
              <a:schemeClr val="dk1"/>
            </a:lnRef>
            <a:fillRef idx="0">
              <a:schemeClr val="dk1"/>
            </a:fillRef>
            <a:effectRef idx="0">
              <a:schemeClr val="dk1"/>
            </a:effectRef>
            <a:fontRef idx="minor">
              <a:schemeClr val="tx1"/>
            </a:fontRef>
          </p:style>
        </p:cxnSp>
      </p:grpSp>
      <p:grpSp>
        <p:nvGrpSpPr>
          <p:cNvPr id="2" name="组合 1"/>
          <p:cNvGrpSpPr/>
          <p:nvPr/>
        </p:nvGrpSpPr>
        <p:grpSpPr>
          <a:xfrm>
            <a:off x="732553" y="909514"/>
            <a:ext cx="361405" cy="3633292"/>
            <a:chOff x="953136" y="863274"/>
            <a:chExt cx="640250" cy="4396283"/>
          </a:xfrm>
        </p:grpSpPr>
        <p:cxnSp>
          <p:nvCxnSpPr>
            <p:cNvPr id="103" name="直接连接符 102"/>
            <p:cNvCxnSpPr/>
            <p:nvPr/>
          </p:nvCxnSpPr>
          <p:spPr>
            <a:xfrm flipH="1">
              <a:off x="1277499" y="863274"/>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105" name="直接连接符 104"/>
            <p:cNvCxnSpPr/>
            <p:nvPr/>
          </p:nvCxnSpPr>
          <p:spPr>
            <a:xfrm flipH="1">
              <a:off x="1277499" y="5256737"/>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106" name="直接连接符 105"/>
            <p:cNvCxnSpPr/>
            <p:nvPr/>
          </p:nvCxnSpPr>
          <p:spPr>
            <a:xfrm>
              <a:off x="1273437" y="863833"/>
              <a:ext cx="0" cy="4395724"/>
            </a:xfrm>
            <a:prstGeom prst="line">
              <a:avLst/>
            </a:prstGeom>
          </p:spPr>
          <p:style>
            <a:lnRef idx="1">
              <a:schemeClr val="dk1"/>
            </a:lnRef>
            <a:fillRef idx="0">
              <a:schemeClr val="dk1"/>
            </a:fillRef>
            <a:effectRef idx="0">
              <a:schemeClr val="dk1"/>
            </a:effectRef>
            <a:fontRef idx="minor">
              <a:schemeClr val="tx1"/>
            </a:fontRef>
          </p:style>
        </p:cxnSp>
        <p:cxnSp>
          <p:nvCxnSpPr>
            <p:cNvPr id="108" name="直接连接符 107"/>
            <p:cNvCxnSpPr/>
            <p:nvPr/>
          </p:nvCxnSpPr>
          <p:spPr>
            <a:xfrm flipH="1">
              <a:off x="953136" y="2869685"/>
              <a:ext cx="640250" cy="0"/>
            </a:xfrm>
            <a:prstGeom prst="line">
              <a:avLst/>
            </a:prstGeom>
          </p:spPr>
          <p:style>
            <a:lnRef idx="1">
              <a:schemeClr val="dk1"/>
            </a:lnRef>
            <a:fillRef idx="0">
              <a:schemeClr val="dk1"/>
            </a:fillRef>
            <a:effectRef idx="0">
              <a:schemeClr val="dk1"/>
            </a:effectRef>
            <a:fontRef idx="minor">
              <a:schemeClr val="tx1"/>
            </a:fontRef>
          </p:style>
        </p:cxnSp>
      </p:grpSp>
      <p:cxnSp>
        <p:nvCxnSpPr>
          <p:cNvPr id="111" name="直接箭头连接符 110"/>
          <p:cNvCxnSpPr/>
          <p:nvPr/>
        </p:nvCxnSpPr>
        <p:spPr>
          <a:xfrm>
            <a:off x="1904707" y="1130519"/>
            <a:ext cx="0" cy="2659315"/>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6" name="矩形 5"/>
          <p:cNvSpPr/>
          <p:nvPr/>
        </p:nvSpPr>
        <p:spPr>
          <a:xfrm>
            <a:off x="9745419" y="3661525"/>
            <a:ext cx="1184940" cy="492443"/>
          </a:xfrm>
          <a:prstGeom prst="rect">
            <a:avLst/>
          </a:prstGeom>
        </p:spPr>
        <p:txBody>
          <a:bodyPr wrap="none">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感染力</a:t>
            </a:r>
            <a:endParaRPr lang="zh-CN" altLang="en-US" dirty="0">
              <a:solidFill>
                <a:srgbClr val="C00000"/>
              </a:solidFill>
            </a:endParaRPr>
          </a:p>
        </p:txBody>
      </p:sp>
      <p:sp>
        <p:nvSpPr>
          <p:cNvPr id="8" name="矩形 7"/>
          <p:cNvSpPr/>
          <p:nvPr/>
        </p:nvSpPr>
        <p:spPr>
          <a:xfrm>
            <a:off x="3441935" y="4153869"/>
            <a:ext cx="1184940" cy="492443"/>
          </a:xfrm>
          <a:prstGeom prst="rect">
            <a:avLst/>
          </a:prstGeom>
        </p:spPr>
        <p:txBody>
          <a:bodyPr wrap="none">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感召力</a:t>
            </a:r>
            <a:endPar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endParaRPr>
          </a:p>
        </p:txBody>
      </p:sp>
      <p:sp>
        <p:nvSpPr>
          <p:cNvPr id="10" name="矩形 9"/>
          <p:cNvSpPr/>
          <p:nvPr/>
        </p:nvSpPr>
        <p:spPr>
          <a:xfrm>
            <a:off x="10349034" y="4737551"/>
            <a:ext cx="1518364" cy="492443"/>
          </a:xfrm>
          <a:prstGeom prst="rect">
            <a:avLst/>
          </a:prstGeom>
        </p:spPr>
        <p:txBody>
          <a:bodyPr wrap="none">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精神食粮</a:t>
            </a:r>
            <a:endPar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endParaRPr>
          </a:p>
        </p:txBody>
      </p:sp>
      <p:pic>
        <p:nvPicPr>
          <p:cNvPr id="205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
        <p:nvSpPr>
          <p:cNvPr id="28" name="矩形 27"/>
          <p:cNvSpPr/>
          <p:nvPr/>
        </p:nvSpPr>
        <p:spPr>
          <a:xfrm>
            <a:off x="118542" y="1485578"/>
            <a:ext cx="576063" cy="3412281"/>
          </a:xfrm>
          <a:prstGeom prst="rect">
            <a:avLst/>
          </a:prstGeom>
          <a:solidFill>
            <a:schemeClr val="accent5">
              <a:lumMod val="40000"/>
              <a:lumOff val="60000"/>
            </a:schemeClr>
          </a:solidFill>
        </p:spPr>
        <p:txBody>
          <a:bodyPr wrap="square">
            <a:spAutoFit/>
          </a:bodyPr>
          <a:lstStyle/>
          <a:p>
            <a:pPr algn="ctr">
              <a:lnSpc>
                <a:spcPct val="120000"/>
              </a:lnSpc>
            </a:pPr>
            <a:r>
              <a:rPr lang="zh-CN" altLang="en-US" sz="2600" kern="100" dirty="0">
                <a:latin typeface="Times New Roman" panose="02020603050405020304"/>
                <a:ea typeface="微软雅黑" panose="020B0503020204020204" pitchFamily="34" charset="-122"/>
                <a:cs typeface="Times New Roman" panose="02020603050405020304"/>
              </a:rPr>
              <a:t>文化对</a:t>
            </a:r>
            <a:endParaRPr lang="zh-CN" altLang="en-US" sz="2600" kern="100" dirty="0">
              <a:latin typeface="Times New Roman" panose="02020603050405020304"/>
              <a:ea typeface="微软雅黑" panose="020B0503020204020204" pitchFamily="34" charset="-122"/>
              <a:cs typeface="Times New Roman" panose="02020603050405020304"/>
            </a:endParaRPr>
          </a:p>
          <a:p>
            <a:pPr algn="ctr">
              <a:lnSpc>
                <a:spcPct val="120000"/>
              </a:lnSpc>
            </a:pPr>
            <a:r>
              <a:rPr lang="zh-CN" altLang="en-US" sz="2600" kern="100" dirty="0">
                <a:latin typeface="Times New Roman" panose="02020603050405020304"/>
                <a:ea typeface="微软雅黑" panose="020B0503020204020204" pitchFamily="34" charset="-122"/>
                <a:cs typeface="Times New Roman" panose="02020603050405020304"/>
              </a:rPr>
              <a:t>人的影响</a:t>
            </a:r>
            <a:endParaRPr lang="zh-CN" altLang="zh-CN" sz="2600" kern="100" dirty="0">
              <a:latin typeface="Times New Roman" panose="02020603050405020304"/>
              <a:ea typeface="微软雅黑" panose="020B0503020204020204" pitchFamily="34" charset="-122"/>
              <a:cs typeface="Times New Roman" panose="02020603050405020304"/>
            </a:endParaRPr>
          </a:p>
        </p:txBody>
      </p:sp>
      <p:pic>
        <p:nvPicPr>
          <p:cNvPr id="5" name="图片 4"/>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0016897" y="4898420"/>
            <a:ext cx="346651" cy="346651"/>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5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linds(horizont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linds(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1" nodeType="clickEffect">
                                  <p:stCondLst>
                                    <p:cond delay="0"/>
                                  </p:stCondLst>
                                  <p:childTnLst>
                                    <p:animEffect transition="out" filter="fade">
                                      <p:cBhvr>
                                        <p:cTn id="21" dur="500"/>
                                        <p:tgtEl>
                                          <p:spTgt spid="6"/>
                                        </p:tgtEl>
                                      </p:cBhvr>
                                    </p:animEffect>
                                    <p:set>
                                      <p:cBhvr>
                                        <p:cTn id="22" dur="1" fill="hold">
                                          <p:stCondLst>
                                            <p:cond delay="499"/>
                                          </p:stCondLst>
                                        </p:cTn>
                                        <p:tgtEl>
                                          <p:spTgt spid="6"/>
                                        </p:tgtEl>
                                        <p:attrNameLst>
                                          <p:attrName>style.visibility</p:attrName>
                                        </p:attrNameLst>
                                      </p:cBhvr>
                                      <p:to>
                                        <p:strVal val="hidden"/>
                                      </p:to>
                                    </p:set>
                                  </p:childTnLst>
                                </p:cTn>
                              </p:par>
                              <p:par>
                                <p:cTn id="23" presetID="10" presetClass="exit" presetSubtype="0" fill="hold" grpId="1" nodeType="withEffect">
                                  <p:stCondLst>
                                    <p:cond delay="0"/>
                                  </p:stCondLst>
                                  <p:childTnLst>
                                    <p:animEffect transition="out" filter="fade">
                                      <p:cBhvr>
                                        <p:cTn id="24" dur="500"/>
                                        <p:tgtEl>
                                          <p:spTgt spid="8"/>
                                        </p:tgtEl>
                                      </p:cBhvr>
                                    </p:animEffect>
                                    <p:set>
                                      <p:cBhvr>
                                        <p:cTn id="25" dur="1" fill="hold">
                                          <p:stCondLst>
                                            <p:cond delay="499"/>
                                          </p:stCondLst>
                                        </p:cTn>
                                        <p:tgtEl>
                                          <p:spTgt spid="8"/>
                                        </p:tgtEl>
                                        <p:attrNameLst>
                                          <p:attrName>style.visibility</p:attrName>
                                        </p:attrNameLst>
                                      </p:cBhvr>
                                      <p:to>
                                        <p:strVal val="hidden"/>
                                      </p:to>
                                    </p:set>
                                  </p:childTnLst>
                                </p:cTn>
                              </p:par>
                              <p:par>
                                <p:cTn id="26" presetID="10" presetClass="exit" presetSubtype="0" fill="hold" grpId="1" nodeType="withEffect">
                                  <p:stCondLst>
                                    <p:cond delay="0"/>
                                  </p:stCondLst>
                                  <p:childTnLst>
                                    <p:animEffect transition="out" filter="fade">
                                      <p:cBhvr>
                                        <p:cTn id="27" dur="500"/>
                                        <p:tgtEl>
                                          <p:spTgt spid="10"/>
                                        </p:tgtEl>
                                      </p:cBhvr>
                                    </p:animEffect>
                                    <p:set>
                                      <p:cBhvr>
                                        <p:cTn id="28" dur="1" fill="hold">
                                          <p:stCondLst>
                                            <p:cond delay="499"/>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2052"/>
                  </p:tgtEl>
                </p:cond>
              </p:nextCondLst>
            </p:seq>
          </p:childTnLst>
        </p:cTn>
      </p:par>
    </p:tnLst>
    <p:bldLst>
      <p:bldP spid="6" grpId="0"/>
      <p:bldP spid="6" grpId="1"/>
      <p:bldP spid="8" grpId="0"/>
      <p:bldP spid="8" grpId="1"/>
      <p:bldP spid="10" grpId="0"/>
      <p:bldP spid="10" grpId="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406574" y="1121963"/>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处在较好的文化环境中就一定能形成较高的文化素养。</a:t>
            </a:r>
            <a:endParaRPr lang="zh-CN" altLang="zh-CN" sz="1050" kern="100" dirty="0">
              <a:effectLst/>
              <a:latin typeface="宋体" panose="02010600030101010101" pitchFamily="2" charset="-122"/>
              <a:cs typeface="Courier New" panose="02070309020205020404"/>
            </a:endParaRPr>
          </a:p>
        </p:txBody>
      </p:sp>
      <p:sp>
        <p:nvSpPr>
          <p:cNvPr id="5" name="矩形 4"/>
          <p:cNvSpPr/>
          <p:nvPr/>
        </p:nvSpPr>
        <p:spPr>
          <a:xfrm>
            <a:off x="406574" y="1851118"/>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错误。文化对人的影响，来自特定的文化环境，处在较好的文化环境中有利于形成较高的文化素养，但不是一定能形成较高的文化素养。</a:t>
            </a:r>
            <a:endParaRPr lang="zh-CN" altLang="zh-CN" sz="1050" kern="100" dirty="0">
              <a:effectLst/>
              <a:latin typeface="宋体" panose="02010600030101010101" pitchFamily="2" charset="-122"/>
              <a:cs typeface="Courier New" panose="02070309020205020404"/>
            </a:endParaRPr>
          </a:p>
        </p:txBody>
      </p:sp>
      <p:sp>
        <p:nvSpPr>
          <p:cNvPr id="6" name="矩形 5"/>
          <p:cNvSpPr/>
          <p:nvPr/>
        </p:nvSpPr>
        <p:spPr>
          <a:xfrm>
            <a:off x="406574" y="3180437"/>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文化决定人们的交往行为和交往方式。</a:t>
            </a:r>
            <a:endParaRPr lang="zh-CN" altLang="zh-CN" sz="1050" kern="100" dirty="0">
              <a:effectLst/>
              <a:latin typeface="宋体" panose="02010600030101010101" pitchFamily="2" charset="-122"/>
              <a:cs typeface="Courier New" panose="02070309020205020404"/>
            </a:endParaRPr>
          </a:p>
        </p:txBody>
      </p:sp>
      <p:sp>
        <p:nvSpPr>
          <p:cNvPr id="7" name="矩形 6"/>
          <p:cNvSpPr/>
          <p:nvPr/>
        </p:nvSpPr>
        <p:spPr>
          <a:xfrm>
            <a:off x="406574" y="3909592"/>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错误。文化影响人们的交往行为和交往方式，但不决定人们的交往行为和交往方式。</a:t>
            </a:r>
            <a:endParaRPr lang="zh-CN" altLang="zh-CN" sz="1050" kern="100" dirty="0">
              <a:effectLst/>
              <a:latin typeface="宋体" panose="02010600030101010101" pitchFamily="2" charset="-122"/>
              <a:cs typeface="Courier New" panose="02070309020205020404"/>
            </a:endParaRPr>
          </a:p>
        </p:txBody>
      </p:sp>
      <p:sp>
        <p:nvSpPr>
          <p:cNvPr id="18" name="矩形 17"/>
          <p:cNvSpPr/>
          <p:nvPr/>
        </p:nvSpPr>
        <p:spPr>
          <a:xfrm>
            <a:off x="406574" y="392808"/>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smtClean="0">
                <a:solidFill>
                  <a:srgbClr val="C00000"/>
                </a:solidFill>
                <a:latin typeface="IPAPANNEW"/>
                <a:ea typeface="微软雅黑" panose="020B0503020204020204" pitchFamily="34" charset="-122"/>
                <a:cs typeface="Times New Roman" panose="02020603050405020304"/>
              </a:rPr>
              <a:t>试判断</a:t>
            </a:r>
            <a:endParaRPr lang="zh-CN" altLang="zh-CN" sz="1050" kern="100" dirty="0" smtClean="0">
              <a:solidFill>
                <a:srgbClr val="C00000"/>
              </a:solidFill>
              <a:latin typeface="宋体" panose="02010600030101010101" pitchFamily="2" charset="-122"/>
              <a:cs typeface="Courier New" panose="02070309020205020404"/>
            </a:endParaRPr>
          </a:p>
        </p:txBody>
      </p:sp>
      <p:pic>
        <p:nvPicPr>
          <p:cNvPr id="2052" name="Picture 4"/>
          <p:cNvPicPr>
            <a:picLocks noChangeAspect="1" noChangeArrowheads="1"/>
          </p:cNvPicPr>
          <p:nvPr/>
        </p:nvPicPr>
        <p:blipFill>
          <a:blip r:embed="rId1" cstate="print">
            <a:extLst>
              <a:ext uri="{28A0092B-C50C-407E-A947-70E740481C1C}">
                <a14:useLocalDpi xmlns:a14="http://schemas.microsoft.com/office/drawing/2010/main" val="0"/>
              </a:ext>
            </a:extLst>
          </a:blip>
          <a:stretch>
            <a:fillRect/>
          </a:stretch>
        </p:blipFill>
        <p:spPr bwMode="auto">
          <a:xfrm>
            <a:off x="11260138" y="6430652"/>
            <a:ext cx="977900" cy="45543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5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blinds(horizontal)">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5">
                                            <p:txEl>
                                              <p:pRg st="0" end="0"/>
                                            </p:txEl>
                                          </p:spTgt>
                                        </p:tgtEl>
                                      </p:cBhvr>
                                    </p:animEffect>
                                    <p:set>
                                      <p:cBhvr>
                                        <p:cTn id="17" dur="1" fill="hold">
                                          <p:stCondLst>
                                            <p:cond delay="499"/>
                                          </p:stCondLst>
                                        </p:cTn>
                                        <p:tgtEl>
                                          <p:spTgt spid="5">
                                            <p:txEl>
                                              <p:pRg st="0" end="0"/>
                                            </p:txEl>
                                          </p:spTgt>
                                        </p:tgtEl>
                                        <p:attrNameLst>
                                          <p:attrName>style.visibility</p:attrName>
                                        </p:attrNameLst>
                                      </p:cBhvr>
                                      <p:to>
                                        <p:strVal val="hidden"/>
                                      </p:to>
                                    </p:set>
                                  </p:childTnLst>
                                </p:cTn>
                              </p:par>
                              <p:par>
                                <p:cTn id="18" presetID="10" presetClass="exit" presetSubtype="0" fill="hold" grpId="0" nodeType="withEffect">
                                  <p:stCondLst>
                                    <p:cond delay="0"/>
                                  </p:stCondLst>
                                  <p:childTnLst>
                                    <p:animEffect transition="out" filter="fade">
                                      <p:cBhvr>
                                        <p:cTn id="19" dur="500"/>
                                        <p:tgtEl>
                                          <p:spTgt spid="7">
                                            <p:txEl>
                                              <p:pRg st="0" end="0"/>
                                            </p:txEl>
                                          </p:spTgt>
                                        </p:tgtEl>
                                      </p:cBhvr>
                                    </p:animEffect>
                                    <p:set>
                                      <p:cBhvr>
                                        <p:cTn id="20" dur="1" fill="hold">
                                          <p:stCondLst>
                                            <p:cond delay="499"/>
                                          </p:stCondLst>
                                        </p:cTn>
                                        <p:tgtEl>
                                          <p:spTgt spid="7">
                                            <p:txEl>
                                              <p:pRg st="0" end="0"/>
                                            </p:txEl>
                                          </p:spTgt>
                                        </p:tgtEl>
                                        <p:attrNameLst>
                                          <p:attrName>style.visibility</p:attrName>
                                        </p:attrNameLst>
                                      </p:cBhvr>
                                      <p:to>
                                        <p:strVal val="hidden"/>
                                      </p:to>
                                    </p:set>
                                  </p:childTnLst>
                                </p:cTn>
                              </p:par>
                            </p:childTnLst>
                          </p:cTn>
                        </p:par>
                      </p:childTnLst>
                    </p:cTn>
                  </p:par>
                </p:childTnLst>
              </p:cTn>
              <p:nextCondLst>
                <p:cond evt="onClick" delay="0">
                  <p:tgtEl>
                    <p:spTgt spid="2052"/>
                  </p:tgtEl>
                </p:cond>
              </p:nextCondLst>
            </p:seq>
          </p:childTnLst>
        </p:cTn>
      </p:par>
    </p:tnLst>
    <p:bldLst>
      <p:bldP spid="5" grpId="0" build="allAtOnce"/>
      <p:bldP spid="7" grpId="0" build="allAtOnce"/>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54662" y="765498"/>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3.</a:t>
            </a:r>
            <a:r>
              <a:rPr lang="zh-CN" altLang="zh-CN" sz="2600" kern="100" dirty="0">
                <a:latin typeface="Times New Roman" panose="02020603050405020304"/>
                <a:ea typeface="微软雅黑" panose="020B0503020204020204" pitchFamily="34" charset="-122"/>
                <a:cs typeface="Times New Roman" panose="02020603050405020304"/>
              </a:rPr>
              <a:t>文化对人的影响总是无形的、非强制的。</a:t>
            </a:r>
            <a:endParaRPr lang="zh-CN" altLang="zh-CN" sz="1050" kern="100" dirty="0">
              <a:effectLst/>
              <a:latin typeface="宋体" panose="02010600030101010101" pitchFamily="2" charset="-122"/>
              <a:cs typeface="Courier New" panose="02070309020205020404"/>
            </a:endParaRPr>
          </a:p>
        </p:txBody>
      </p:sp>
      <p:sp>
        <p:nvSpPr>
          <p:cNvPr id="5" name="矩形 4"/>
          <p:cNvSpPr/>
          <p:nvPr/>
        </p:nvSpPr>
        <p:spPr>
          <a:xfrm>
            <a:off x="354662" y="1485578"/>
            <a:ext cx="11412000"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错误。文化对人的影响是潜移默化、深远持久的。潜移默化是指文化对人的影响往往是无形的，不知不觉发生的，非强制的，但并不总是无形的、非强制的。</a:t>
            </a:r>
            <a:endParaRPr lang="zh-CN" altLang="zh-CN" sz="1050" kern="100" dirty="0">
              <a:effectLst/>
              <a:latin typeface="宋体" panose="02010600030101010101" pitchFamily="2" charset="-122"/>
              <a:cs typeface="Courier New" panose="02070309020205020404"/>
            </a:endParaRPr>
          </a:p>
        </p:txBody>
      </p:sp>
      <p:sp>
        <p:nvSpPr>
          <p:cNvPr id="6" name="矩形 5"/>
          <p:cNvSpPr/>
          <p:nvPr/>
        </p:nvSpPr>
        <p:spPr>
          <a:xfrm>
            <a:off x="354662" y="3333528"/>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4.</a:t>
            </a:r>
            <a:r>
              <a:rPr lang="zh-CN" altLang="zh-CN" sz="2600" kern="100" dirty="0">
                <a:latin typeface="Times New Roman" panose="02020603050405020304"/>
                <a:ea typeface="微软雅黑" panose="020B0503020204020204" pitchFamily="34" charset="-122"/>
                <a:cs typeface="Times New Roman" panose="02020603050405020304"/>
              </a:rPr>
              <a:t>文化对人的影响是潜移默化的，每个人接受文化的影响都是消极被动的、无目的的。</a:t>
            </a:r>
            <a:endParaRPr lang="zh-CN" altLang="zh-CN" sz="1050" kern="100" dirty="0">
              <a:effectLst/>
              <a:latin typeface="宋体" panose="02010600030101010101" pitchFamily="2" charset="-122"/>
              <a:cs typeface="Courier New" panose="02070309020205020404"/>
            </a:endParaRPr>
          </a:p>
        </p:txBody>
      </p:sp>
      <p:sp>
        <p:nvSpPr>
          <p:cNvPr id="7" name="矩形 6"/>
          <p:cNvSpPr/>
          <p:nvPr/>
        </p:nvSpPr>
        <p:spPr>
          <a:xfrm>
            <a:off x="354662" y="4585036"/>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错误。人们接受健康向上的文化影响，往往是自觉学习、主动接受文化熏陶的过程。</a:t>
            </a:r>
            <a:endParaRPr lang="zh-CN" altLang="zh-CN" sz="1050" kern="100" dirty="0">
              <a:effectLst/>
              <a:latin typeface="宋体" panose="02010600030101010101" pitchFamily="2" charset="-122"/>
              <a:cs typeface="Courier New" panose="02070309020205020404"/>
            </a:endParaRPr>
          </a:p>
        </p:txBody>
      </p:sp>
      <p:pic>
        <p:nvPicPr>
          <p:cNvPr id="2052" name="Picture 4"/>
          <p:cNvPicPr>
            <a:picLocks noChangeAspect="1" noChangeArrowheads="1"/>
          </p:cNvPicPr>
          <p:nvPr/>
        </p:nvPicPr>
        <p:blipFill>
          <a:blip r:embed="rId1" cstate="print">
            <a:extLst>
              <a:ext uri="{28A0092B-C50C-407E-A947-70E740481C1C}">
                <a14:useLocalDpi xmlns:a14="http://schemas.microsoft.com/office/drawing/2010/main" val="0"/>
              </a:ext>
            </a:extLst>
          </a:blip>
          <a:stretch>
            <a:fillRect/>
          </a:stretch>
        </p:blipFill>
        <p:spPr bwMode="auto">
          <a:xfrm>
            <a:off x="11260138" y="6430652"/>
            <a:ext cx="977900" cy="45543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5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blinds(horizontal)">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5">
                                            <p:txEl>
                                              <p:pRg st="0" end="0"/>
                                            </p:txEl>
                                          </p:spTgt>
                                        </p:tgtEl>
                                      </p:cBhvr>
                                    </p:animEffect>
                                    <p:set>
                                      <p:cBhvr>
                                        <p:cTn id="17" dur="1" fill="hold">
                                          <p:stCondLst>
                                            <p:cond delay="499"/>
                                          </p:stCondLst>
                                        </p:cTn>
                                        <p:tgtEl>
                                          <p:spTgt spid="5">
                                            <p:txEl>
                                              <p:pRg st="0" end="0"/>
                                            </p:txEl>
                                          </p:spTgt>
                                        </p:tgtEl>
                                        <p:attrNameLst>
                                          <p:attrName>style.visibility</p:attrName>
                                        </p:attrNameLst>
                                      </p:cBhvr>
                                      <p:to>
                                        <p:strVal val="hidden"/>
                                      </p:to>
                                    </p:set>
                                  </p:childTnLst>
                                </p:cTn>
                              </p:par>
                              <p:par>
                                <p:cTn id="18" presetID="10" presetClass="exit" presetSubtype="0" fill="hold" grpId="0" nodeType="withEffect">
                                  <p:stCondLst>
                                    <p:cond delay="0"/>
                                  </p:stCondLst>
                                  <p:childTnLst>
                                    <p:animEffect transition="out" filter="fade">
                                      <p:cBhvr>
                                        <p:cTn id="19" dur="500"/>
                                        <p:tgtEl>
                                          <p:spTgt spid="7">
                                            <p:txEl>
                                              <p:pRg st="0" end="0"/>
                                            </p:txEl>
                                          </p:spTgt>
                                        </p:tgtEl>
                                      </p:cBhvr>
                                    </p:animEffect>
                                    <p:set>
                                      <p:cBhvr>
                                        <p:cTn id="20" dur="1" fill="hold">
                                          <p:stCondLst>
                                            <p:cond delay="499"/>
                                          </p:stCondLst>
                                        </p:cTn>
                                        <p:tgtEl>
                                          <p:spTgt spid="7">
                                            <p:txEl>
                                              <p:pRg st="0" end="0"/>
                                            </p:txEl>
                                          </p:spTgt>
                                        </p:tgtEl>
                                        <p:attrNameLst>
                                          <p:attrName>style.visibility</p:attrName>
                                        </p:attrNameLst>
                                      </p:cBhvr>
                                      <p:to>
                                        <p:strVal val="hidden"/>
                                      </p:to>
                                    </p:set>
                                  </p:childTnLst>
                                </p:cTn>
                              </p:par>
                            </p:childTnLst>
                          </p:cTn>
                        </p:par>
                      </p:childTnLst>
                    </p:cTn>
                  </p:par>
                </p:childTnLst>
              </p:cTn>
              <p:nextCondLst>
                <p:cond evt="onClick" delay="0">
                  <p:tgtEl>
                    <p:spTgt spid="2052"/>
                  </p:tgtEl>
                </p:cond>
              </p:nextCondLst>
            </p:seq>
          </p:childTnLst>
        </p:cTn>
      </p:par>
    </p:tnLst>
    <p:bldLst>
      <p:bldP spid="5" grpId="0" build="allAtOnce"/>
      <p:bldP spid="7" grpId="0" build="allAtOnce"/>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54662" y="765498"/>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5.</a:t>
            </a:r>
            <a:r>
              <a:rPr lang="zh-CN" altLang="zh-CN" sz="2600" kern="100" dirty="0">
                <a:latin typeface="Times New Roman" panose="02020603050405020304"/>
                <a:ea typeface="微软雅黑" panose="020B0503020204020204" pitchFamily="34" charset="-122"/>
                <a:cs typeface="Times New Roman" panose="02020603050405020304"/>
              </a:rPr>
              <a:t>对于文化环境的影响人是无能为力的。</a:t>
            </a:r>
            <a:endParaRPr lang="zh-CN" altLang="zh-CN" sz="1050" kern="100" dirty="0">
              <a:effectLst/>
              <a:latin typeface="宋体" panose="02010600030101010101" pitchFamily="2" charset="-122"/>
              <a:cs typeface="Courier New" panose="02070309020205020404"/>
            </a:endParaRPr>
          </a:p>
        </p:txBody>
      </p:sp>
      <p:sp>
        <p:nvSpPr>
          <p:cNvPr id="5" name="矩形 4"/>
          <p:cNvSpPr/>
          <p:nvPr/>
        </p:nvSpPr>
        <p:spPr>
          <a:xfrm>
            <a:off x="354662" y="1413570"/>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错误。文化对人的影响，是个人主动参与的过程，个人可以防止不良文化环境的影响。</a:t>
            </a:r>
            <a:endParaRPr lang="zh-CN" altLang="zh-CN" sz="1050" kern="100" dirty="0">
              <a:effectLst/>
              <a:latin typeface="宋体" panose="02010600030101010101" pitchFamily="2" charset="-122"/>
              <a:cs typeface="Courier New" panose="02070309020205020404"/>
            </a:endParaRPr>
          </a:p>
        </p:txBody>
      </p:sp>
      <p:sp>
        <p:nvSpPr>
          <p:cNvPr id="6" name="矩形 5"/>
          <p:cNvSpPr/>
          <p:nvPr/>
        </p:nvSpPr>
        <p:spPr>
          <a:xfrm>
            <a:off x="354662" y="2730801"/>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6.</a:t>
            </a:r>
            <a:r>
              <a:rPr lang="zh-CN" altLang="zh-CN" sz="2600" kern="100" dirty="0">
                <a:latin typeface="Times New Roman" panose="02020603050405020304"/>
                <a:ea typeface="微软雅黑" panose="020B0503020204020204" pitchFamily="34" charset="-122"/>
                <a:cs typeface="Times New Roman" panose="02020603050405020304"/>
              </a:rPr>
              <a:t>文化能够增强人的精神力量。</a:t>
            </a:r>
            <a:endParaRPr lang="zh-CN" altLang="zh-CN" sz="1050" kern="100" dirty="0">
              <a:effectLst/>
              <a:latin typeface="宋体" panose="02010600030101010101" pitchFamily="2" charset="-122"/>
              <a:cs typeface="Courier New" panose="02070309020205020404"/>
            </a:endParaRPr>
          </a:p>
        </p:txBody>
      </p:sp>
      <p:sp>
        <p:nvSpPr>
          <p:cNvPr id="7" name="矩形 6"/>
          <p:cNvSpPr/>
          <p:nvPr/>
        </p:nvSpPr>
        <p:spPr>
          <a:xfrm>
            <a:off x="354662" y="3450881"/>
            <a:ext cx="11573192" cy="723251"/>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错误。不同性质的文化作用不同，只有优秀文化才能增强人的精神力量。</a:t>
            </a:r>
            <a:endParaRPr lang="zh-CN" altLang="zh-CN" sz="1050" kern="100" dirty="0">
              <a:effectLst/>
              <a:latin typeface="宋体" panose="02010600030101010101" pitchFamily="2" charset="-122"/>
              <a:cs typeface="Courier New" panose="02070309020205020404"/>
            </a:endParaRPr>
          </a:p>
        </p:txBody>
      </p:sp>
      <p:pic>
        <p:nvPicPr>
          <p:cNvPr id="2052" name="Picture 4"/>
          <p:cNvPicPr>
            <a:picLocks noChangeAspect="1" noChangeArrowheads="1"/>
          </p:cNvPicPr>
          <p:nvPr/>
        </p:nvPicPr>
        <p:blipFill>
          <a:blip r:embed="rId1" cstate="print">
            <a:extLst>
              <a:ext uri="{28A0092B-C50C-407E-A947-70E740481C1C}">
                <a14:useLocalDpi xmlns:a14="http://schemas.microsoft.com/office/drawing/2010/main" val="0"/>
              </a:ext>
            </a:extLst>
          </a:blip>
          <a:stretch>
            <a:fillRect/>
          </a:stretch>
        </p:blipFill>
        <p:spPr bwMode="auto">
          <a:xfrm>
            <a:off x="11260138" y="6430652"/>
            <a:ext cx="977900" cy="45543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5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blinds(horizontal)">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5">
                                            <p:txEl>
                                              <p:pRg st="0" end="0"/>
                                            </p:txEl>
                                          </p:spTgt>
                                        </p:tgtEl>
                                      </p:cBhvr>
                                    </p:animEffect>
                                    <p:set>
                                      <p:cBhvr>
                                        <p:cTn id="17" dur="1" fill="hold">
                                          <p:stCondLst>
                                            <p:cond delay="499"/>
                                          </p:stCondLst>
                                        </p:cTn>
                                        <p:tgtEl>
                                          <p:spTgt spid="5">
                                            <p:txEl>
                                              <p:pRg st="0" end="0"/>
                                            </p:txEl>
                                          </p:spTgt>
                                        </p:tgtEl>
                                        <p:attrNameLst>
                                          <p:attrName>style.visibility</p:attrName>
                                        </p:attrNameLst>
                                      </p:cBhvr>
                                      <p:to>
                                        <p:strVal val="hidden"/>
                                      </p:to>
                                    </p:set>
                                  </p:childTnLst>
                                </p:cTn>
                              </p:par>
                              <p:par>
                                <p:cTn id="18" presetID="10" presetClass="exit" presetSubtype="0" fill="hold" grpId="0" nodeType="withEffect">
                                  <p:stCondLst>
                                    <p:cond delay="0"/>
                                  </p:stCondLst>
                                  <p:childTnLst>
                                    <p:animEffect transition="out" filter="fade">
                                      <p:cBhvr>
                                        <p:cTn id="19" dur="500"/>
                                        <p:tgtEl>
                                          <p:spTgt spid="7">
                                            <p:txEl>
                                              <p:pRg st="0" end="0"/>
                                            </p:txEl>
                                          </p:spTgt>
                                        </p:tgtEl>
                                      </p:cBhvr>
                                    </p:animEffect>
                                    <p:set>
                                      <p:cBhvr>
                                        <p:cTn id="20" dur="1" fill="hold">
                                          <p:stCondLst>
                                            <p:cond delay="499"/>
                                          </p:stCondLst>
                                        </p:cTn>
                                        <p:tgtEl>
                                          <p:spTgt spid="7">
                                            <p:txEl>
                                              <p:pRg st="0" end="0"/>
                                            </p:txEl>
                                          </p:spTgt>
                                        </p:tgtEl>
                                        <p:attrNameLst>
                                          <p:attrName>style.visibility</p:attrName>
                                        </p:attrNameLst>
                                      </p:cBhvr>
                                      <p:to>
                                        <p:strVal val="hidden"/>
                                      </p:to>
                                    </p:set>
                                  </p:childTnLst>
                                </p:cTn>
                              </p:par>
                            </p:childTnLst>
                          </p:cTn>
                        </p:par>
                      </p:childTnLst>
                    </p:cTn>
                  </p:par>
                </p:childTnLst>
              </p:cTn>
              <p:nextCondLst>
                <p:cond evt="onClick" delay="0">
                  <p:tgtEl>
                    <p:spTgt spid="2052"/>
                  </p:tgtEl>
                </p:cond>
              </p:nextCondLst>
            </p:seq>
          </p:childTnLst>
        </p:cTn>
      </p:par>
    </p:tnLst>
    <p:bldLst>
      <p:bldP spid="5" grpId="0" build="allAtOnce"/>
      <p:bldP spid="7" grpId="0" build="allAtOnce"/>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54662" y="443527"/>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7.</a:t>
            </a:r>
            <a:r>
              <a:rPr lang="zh-CN" altLang="zh-CN" sz="2600" kern="100" dirty="0">
                <a:latin typeface="Times New Roman" panose="02020603050405020304"/>
                <a:ea typeface="微软雅黑" panose="020B0503020204020204" pitchFamily="34" charset="-122"/>
                <a:cs typeface="Times New Roman" panose="02020603050405020304"/>
              </a:rPr>
              <a:t>优秀文化对促进人的全面发展起决定作用。</a:t>
            </a:r>
            <a:endParaRPr lang="zh-CN" altLang="zh-CN" sz="1050" kern="100" dirty="0">
              <a:effectLst/>
              <a:latin typeface="宋体" panose="02010600030101010101" pitchFamily="2" charset="-122"/>
              <a:cs typeface="Courier New" panose="02070309020205020404"/>
            </a:endParaRPr>
          </a:p>
        </p:txBody>
      </p:sp>
      <p:sp>
        <p:nvSpPr>
          <p:cNvPr id="5" name="矩形 4"/>
          <p:cNvSpPr/>
          <p:nvPr/>
        </p:nvSpPr>
        <p:spPr>
          <a:xfrm>
            <a:off x="354662" y="1163607"/>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错误。优秀文化为人的健康成长提供不可缺少的精神食粮，对促进人的全面发展起着不可替代的作用，但不能说起决定作用。</a:t>
            </a:r>
            <a:endParaRPr lang="zh-CN" altLang="zh-CN" sz="1050" kern="100" dirty="0">
              <a:effectLst/>
              <a:latin typeface="宋体" panose="02010600030101010101" pitchFamily="2" charset="-122"/>
              <a:cs typeface="Courier New" panose="02070309020205020404"/>
            </a:endParaRPr>
          </a:p>
        </p:txBody>
      </p:sp>
      <p:sp>
        <p:nvSpPr>
          <p:cNvPr id="6" name="矩形 5"/>
          <p:cNvSpPr/>
          <p:nvPr/>
        </p:nvSpPr>
        <p:spPr>
          <a:xfrm>
            <a:off x="354662" y="2493690"/>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8.</a:t>
            </a:r>
            <a:r>
              <a:rPr lang="zh-CN" altLang="zh-CN" sz="2600" kern="100" dirty="0">
                <a:latin typeface="Times New Roman" panose="02020603050405020304"/>
                <a:ea typeface="微软雅黑" panose="020B0503020204020204" pitchFamily="34" charset="-122"/>
                <a:cs typeface="Times New Roman" panose="02020603050405020304"/>
              </a:rPr>
              <a:t>积极参加各种文化活动，是培养健全人格的重要途径。</a:t>
            </a:r>
            <a:endParaRPr lang="zh-CN" altLang="zh-CN" sz="1050" kern="100" dirty="0">
              <a:effectLst/>
              <a:latin typeface="宋体" panose="02010600030101010101" pitchFamily="2" charset="-122"/>
              <a:cs typeface="Courier New" panose="02070309020205020404"/>
            </a:endParaRPr>
          </a:p>
        </p:txBody>
      </p:sp>
      <p:sp>
        <p:nvSpPr>
          <p:cNvPr id="7" name="矩形 6"/>
          <p:cNvSpPr/>
          <p:nvPr/>
        </p:nvSpPr>
        <p:spPr>
          <a:xfrm>
            <a:off x="354662" y="3213770"/>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错误。文化活动包括健康有益的和落后有害的，积极参加健康有益的文化活动，不断丰富自身的精神世界，是培养健全人格的重要途径。</a:t>
            </a:r>
            <a:endParaRPr lang="zh-CN" altLang="zh-CN" sz="1050" kern="100" dirty="0">
              <a:effectLst/>
              <a:latin typeface="宋体" panose="02010600030101010101" pitchFamily="2" charset="-122"/>
              <a:cs typeface="Courier New" panose="02070309020205020404"/>
            </a:endParaRPr>
          </a:p>
        </p:txBody>
      </p:sp>
      <p:pic>
        <p:nvPicPr>
          <p:cNvPr id="2052" name="Picture 4"/>
          <p:cNvPicPr>
            <a:picLocks noChangeAspect="1" noChangeArrowheads="1"/>
          </p:cNvPicPr>
          <p:nvPr/>
        </p:nvPicPr>
        <p:blipFill>
          <a:blip r:embed="rId1" cstate="print">
            <a:extLst>
              <a:ext uri="{28A0092B-C50C-407E-A947-70E740481C1C}">
                <a14:useLocalDpi xmlns:a14="http://schemas.microsoft.com/office/drawing/2010/main" val="0"/>
              </a:ext>
            </a:extLst>
          </a:blip>
          <a:stretch>
            <a:fillRect/>
          </a:stretch>
        </p:blipFill>
        <p:spPr bwMode="auto">
          <a:xfrm>
            <a:off x="11260138" y="6430652"/>
            <a:ext cx="977900" cy="45543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5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blinds(horizontal)">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5">
                                            <p:txEl>
                                              <p:pRg st="0" end="0"/>
                                            </p:txEl>
                                          </p:spTgt>
                                        </p:tgtEl>
                                      </p:cBhvr>
                                    </p:animEffect>
                                    <p:set>
                                      <p:cBhvr>
                                        <p:cTn id="17" dur="1" fill="hold">
                                          <p:stCondLst>
                                            <p:cond delay="499"/>
                                          </p:stCondLst>
                                        </p:cTn>
                                        <p:tgtEl>
                                          <p:spTgt spid="5">
                                            <p:txEl>
                                              <p:pRg st="0" end="0"/>
                                            </p:txEl>
                                          </p:spTgt>
                                        </p:tgtEl>
                                        <p:attrNameLst>
                                          <p:attrName>style.visibility</p:attrName>
                                        </p:attrNameLst>
                                      </p:cBhvr>
                                      <p:to>
                                        <p:strVal val="hidden"/>
                                      </p:to>
                                    </p:set>
                                  </p:childTnLst>
                                </p:cTn>
                              </p:par>
                              <p:par>
                                <p:cTn id="18" presetID="10" presetClass="exit" presetSubtype="0" fill="hold" grpId="0" nodeType="withEffect">
                                  <p:stCondLst>
                                    <p:cond delay="0"/>
                                  </p:stCondLst>
                                  <p:childTnLst>
                                    <p:animEffect transition="out" filter="fade">
                                      <p:cBhvr>
                                        <p:cTn id="19" dur="500"/>
                                        <p:tgtEl>
                                          <p:spTgt spid="7">
                                            <p:txEl>
                                              <p:pRg st="0" end="0"/>
                                            </p:txEl>
                                          </p:spTgt>
                                        </p:tgtEl>
                                      </p:cBhvr>
                                    </p:animEffect>
                                    <p:set>
                                      <p:cBhvr>
                                        <p:cTn id="20" dur="1" fill="hold">
                                          <p:stCondLst>
                                            <p:cond delay="499"/>
                                          </p:stCondLst>
                                        </p:cTn>
                                        <p:tgtEl>
                                          <p:spTgt spid="7">
                                            <p:txEl>
                                              <p:pRg st="0" end="0"/>
                                            </p:txEl>
                                          </p:spTgt>
                                        </p:tgtEl>
                                        <p:attrNameLst>
                                          <p:attrName>style.visibility</p:attrName>
                                        </p:attrNameLst>
                                      </p:cBhvr>
                                      <p:to>
                                        <p:strVal val="hidden"/>
                                      </p:to>
                                    </p:set>
                                  </p:childTnLst>
                                </p:cTn>
                              </p:par>
                            </p:childTnLst>
                          </p:cTn>
                        </p:par>
                      </p:childTnLst>
                    </p:cTn>
                  </p:par>
                </p:childTnLst>
              </p:cTn>
              <p:nextCondLst>
                <p:cond evt="onClick" delay="0">
                  <p:tgtEl>
                    <p:spTgt spid="2052"/>
                  </p:tgtEl>
                </p:cond>
              </p:nextCondLst>
            </p:seq>
          </p:childTnLst>
        </p:cTn>
      </p:par>
    </p:tnLst>
    <p:bldLst>
      <p:bldP spid="5" grpId="0" build="allAtOnce"/>
      <p:bldP spid="7" grpId="0" build="allAtOnce"/>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54662" y="954469"/>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9.</a:t>
            </a:r>
            <a:r>
              <a:rPr lang="zh-CN" altLang="zh-CN" sz="2600" kern="100" dirty="0">
                <a:latin typeface="Times New Roman" panose="02020603050405020304"/>
                <a:ea typeface="微软雅黑" panose="020B0503020204020204" pitchFamily="34" charset="-122"/>
                <a:cs typeface="Times New Roman" panose="02020603050405020304"/>
              </a:rPr>
              <a:t>人创造文化，文化也在塑造人，文化不断丰富人的精神世界。</a:t>
            </a:r>
            <a:endParaRPr lang="zh-CN" altLang="zh-CN" sz="1050" kern="100" dirty="0">
              <a:effectLst/>
              <a:latin typeface="宋体" panose="02010600030101010101" pitchFamily="2" charset="-122"/>
              <a:cs typeface="Courier New" panose="02070309020205020404"/>
            </a:endParaRPr>
          </a:p>
        </p:txBody>
      </p:sp>
      <p:sp>
        <p:nvSpPr>
          <p:cNvPr id="5" name="矩形 4"/>
          <p:cNvSpPr/>
          <p:nvPr/>
        </p:nvSpPr>
        <p:spPr>
          <a:xfrm>
            <a:off x="354662" y="1674707"/>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错误。优秀文化丰富人的精神世界。</a:t>
            </a:r>
            <a:endParaRPr lang="zh-CN" altLang="zh-CN" sz="1050" kern="100" dirty="0">
              <a:effectLst/>
              <a:latin typeface="宋体" panose="02010600030101010101" pitchFamily="2" charset="-122"/>
              <a:cs typeface="Courier New" panose="02070309020205020404"/>
            </a:endParaRPr>
          </a:p>
        </p:txBody>
      </p:sp>
      <p:sp>
        <p:nvSpPr>
          <p:cNvPr id="6" name="矩形 5"/>
          <p:cNvSpPr/>
          <p:nvPr/>
        </p:nvSpPr>
        <p:spPr>
          <a:xfrm>
            <a:off x="354662" y="2394945"/>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10.</a:t>
            </a:r>
            <a:r>
              <a:rPr lang="zh-CN" altLang="zh-CN" sz="2600" kern="100" dirty="0">
                <a:latin typeface="Times New Roman" panose="02020603050405020304"/>
                <a:ea typeface="微软雅黑" panose="020B0503020204020204" pitchFamily="34" charset="-122"/>
                <a:cs typeface="Times New Roman" panose="02020603050405020304"/>
              </a:rPr>
              <a:t>要不断加强对学生社会主义核心价值观的培育，是因为他们的文化素养是先天和后天的因素共同造就的。</a:t>
            </a:r>
            <a:endParaRPr lang="zh-CN" altLang="zh-CN" sz="1050" kern="100" dirty="0">
              <a:effectLst/>
              <a:latin typeface="宋体" panose="02010600030101010101" pitchFamily="2" charset="-122"/>
              <a:cs typeface="Courier New" panose="02070309020205020404"/>
            </a:endParaRPr>
          </a:p>
        </p:txBody>
      </p:sp>
      <p:sp>
        <p:nvSpPr>
          <p:cNvPr id="7" name="矩形 6"/>
          <p:cNvSpPr/>
          <p:nvPr/>
        </p:nvSpPr>
        <p:spPr>
          <a:xfrm>
            <a:off x="354662" y="3693568"/>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错误。每个人的文化素养不是天生的，而是通过参与文化活动、接受文化知识教育而逐步培养出来的。</a:t>
            </a:r>
            <a:endParaRPr lang="zh-CN" altLang="zh-CN" sz="1050" kern="100" dirty="0">
              <a:effectLst/>
              <a:latin typeface="宋体" panose="02010600030101010101" pitchFamily="2" charset="-122"/>
              <a:cs typeface="Courier New" panose="02070309020205020404"/>
            </a:endParaRPr>
          </a:p>
        </p:txBody>
      </p:sp>
      <p:pic>
        <p:nvPicPr>
          <p:cNvPr id="9" name="Picture 4"/>
          <p:cNvPicPr>
            <a:picLocks noChangeAspect="1" noChangeArrowheads="1"/>
          </p:cNvPicPr>
          <p:nvPr/>
        </p:nvPicPr>
        <p:blipFill>
          <a:blip r:embed="rId1" cstate="print">
            <a:extLst>
              <a:ext uri="{28A0092B-C50C-407E-A947-70E740481C1C}">
                <a14:useLocalDpi xmlns:a14="http://schemas.microsoft.com/office/drawing/2010/main" val="0"/>
              </a:ext>
            </a:extLst>
          </a:blip>
          <a:stretch>
            <a:fillRect/>
          </a:stretch>
        </p:blipFill>
        <p:spPr bwMode="auto">
          <a:xfrm>
            <a:off x="10394210" y="6430652"/>
            <a:ext cx="977900" cy="455439"/>
          </a:xfrm>
          <a:prstGeom prst="rect">
            <a:avLst/>
          </a:prstGeom>
          <a:noFill/>
          <a:extLst>
            <a:ext uri="{909E8E84-426E-40DD-AFC4-6F175D3DCCD1}">
              <a14:hiddenFill xmlns:a14="http://schemas.microsoft.com/office/drawing/2010/main">
                <a:solidFill>
                  <a:srgbClr val="FFFFFF"/>
                </a:solidFill>
              </a14:hiddenFill>
            </a:ext>
          </a:extLst>
        </p:spPr>
      </p:pic>
      <p:pic>
        <p:nvPicPr>
          <p:cNvPr id="10" name="图片 9">
            <a:hlinkClick r:id="rId2"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59628" y="6430501"/>
            <a:ext cx="978410" cy="455677"/>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blinds(horizontal)">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5">
                                            <p:txEl>
                                              <p:pRg st="0" end="0"/>
                                            </p:txEl>
                                          </p:spTgt>
                                        </p:tgtEl>
                                      </p:cBhvr>
                                    </p:animEffect>
                                    <p:set>
                                      <p:cBhvr>
                                        <p:cTn id="17" dur="1" fill="hold">
                                          <p:stCondLst>
                                            <p:cond delay="499"/>
                                          </p:stCondLst>
                                        </p:cTn>
                                        <p:tgtEl>
                                          <p:spTgt spid="5">
                                            <p:txEl>
                                              <p:pRg st="0" end="0"/>
                                            </p:txEl>
                                          </p:spTgt>
                                        </p:tgtEl>
                                        <p:attrNameLst>
                                          <p:attrName>style.visibility</p:attrName>
                                        </p:attrNameLst>
                                      </p:cBhvr>
                                      <p:to>
                                        <p:strVal val="hidden"/>
                                      </p:to>
                                    </p:set>
                                  </p:childTnLst>
                                </p:cTn>
                              </p:par>
                              <p:par>
                                <p:cTn id="18" presetID="10" presetClass="exit" presetSubtype="0" fill="hold" grpId="0" nodeType="withEffect">
                                  <p:stCondLst>
                                    <p:cond delay="0"/>
                                  </p:stCondLst>
                                  <p:childTnLst>
                                    <p:animEffect transition="out" filter="fade">
                                      <p:cBhvr>
                                        <p:cTn id="19" dur="500"/>
                                        <p:tgtEl>
                                          <p:spTgt spid="7">
                                            <p:txEl>
                                              <p:pRg st="0" end="0"/>
                                            </p:txEl>
                                          </p:spTgt>
                                        </p:tgtEl>
                                      </p:cBhvr>
                                    </p:animEffect>
                                    <p:set>
                                      <p:cBhvr>
                                        <p:cTn id="20" dur="1" fill="hold">
                                          <p:stCondLst>
                                            <p:cond delay="499"/>
                                          </p:stCondLst>
                                        </p:cTn>
                                        <p:tgtEl>
                                          <p:spTgt spid="7">
                                            <p:txEl>
                                              <p:pRg st="0" end="0"/>
                                            </p:txEl>
                                          </p:spTgt>
                                        </p:tgtEl>
                                        <p:attrNameLst>
                                          <p:attrName>style.visibility</p:attrName>
                                        </p:attrNameLst>
                                      </p:cBhvr>
                                      <p:to>
                                        <p:strVal val="hidden"/>
                                      </p:to>
                                    </p:set>
                                  </p:childTnLst>
                                </p:cTn>
                              </p:par>
                            </p:childTnLst>
                          </p:cTn>
                        </p:par>
                      </p:childTnLst>
                    </p:cTn>
                  </p:par>
                </p:childTnLst>
              </p:cTn>
              <p:nextCondLst>
                <p:cond evt="onClick" delay="0">
                  <p:tgtEl>
                    <p:spTgt spid="9"/>
                  </p:tgtEl>
                </p:cond>
              </p:nextCondLst>
            </p:seq>
          </p:childTnLst>
        </p:cTn>
      </p:par>
    </p:tnLst>
    <p:bldLst>
      <p:bldP spid="5" grpId="0" build="allAtOnce"/>
      <p:bldP spid="7" grpId="0" build="allAtOnce"/>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任意多边形 10"/>
          <p:cNvSpPr/>
          <p:nvPr>
            <p:custDataLst>
              <p:tags r:id="rId1"/>
            </p:custDataLst>
          </p:nvPr>
        </p:nvSpPr>
        <p:spPr>
          <a:xfrm rot="16200000">
            <a:off x="13365" y="2313593"/>
            <a:ext cx="1797442" cy="1875119"/>
          </a:xfrm>
          <a:custGeom>
            <a:avLst/>
            <a:gdLst>
              <a:gd name="connsiteX0" fmla="*/ 0 w 2223821"/>
              <a:gd name="connsiteY0" fmla="*/ 0 h 1389888"/>
              <a:gd name="connsiteX1" fmla="*/ 2223821 w 2223821"/>
              <a:gd name="connsiteY1" fmla="*/ 0 h 1389888"/>
              <a:gd name="connsiteX2" fmla="*/ 2223821 w 2223821"/>
              <a:gd name="connsiteY2" fmla="*/ 1209578 h 1389888"/>
              <a:gd name="connsiteX3" fmla="*/ 1235874 w 2223821"/>
              <a:gd name="connsiteY3" fmla="*/ 1209578 h 1389888"/>
              <a:gd name="connsiteX4" fmla="*/ 1111911 w 2223821"/>
              <a:gd name="connsiteY4" fmla="*/ 1389888 h 1389888"/>
              <a:gd name="connsiteX5" fmla="*/ 987948 w 2223821"/>
              <a:gd name="connsiteY5" fmla="*/ 1209578 h 1389888"/>
              <a:gd name="connsiteX6" fmla="*/ 0 w 2223821"/>
              <a:gd name="connsiteY6" fmla="*/ 1209578 h 13898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23821" h="1389888">
                <a:moveTo>
                  <a:pt x="0" y="0"/>
                </a:moveTo>
                <a:lnTo>
                  <a:pt x="2223821" y="0"/>
                </a:lnTo>
                <a:lnTo>
                  <a:pt x="2223821" y="1209578"/>
                </a:lnTo>
                <a:lnTo>
                  <a:pt x="1235874" y="1209578"/>
                </a:lnTo>
                <a:lnTo>
                  <a:pt x="1111911" y="1389888"/>
                </a:lnTo>
                <a:lnTo>
                  <a:pt x="987948" y="1209578"/>
                </a:lnTo>
                <a:lnTo>
                  <a:pt x="0" y="1209578"/>
                </a:lnTo>
                <a:close/>
              </a:path>
            </a:pathLst>
          </a:custGeom>
          <a:solidFill>
            <a:schemeClr val="accent5">
              <a:lumMod val="50000"/>
            </a:schemeClr>
          </a:solidFill>
          <a:ln w="19050" cap="flat" cmpd="sng" algn="ctr">
            <a:noFill/>
            <a:prstDash val="solid"/>
            <a:miter lim="800000"/>
          </a:ln>
          <a:effectLst/>
        </p:spPr>
        <p:txBody>
          <a:bodyPr anchor="ctr"/>
          <a:lstStyle/>
          <a:p>
            <a:pPr algn="ctr" defTabSz="913765" fontAlgn="base">
              <a:spcBef>
                <a:spcPct val="0"/>
              </a:spcBef>
              <a:spcAft>
                <a:spcPct val="0"/>
              </a:spcAft>
              <a:defRPr/>
            </a:pPr>
            <a:endParaRPr lang="zh-CN" altLang="en-US" sz="2400" b="1" kern="0" spc="400" dirty="0">
              <a:solidFill>
                <a:srgbClr val="FFFAF0"/>
              </a:solidFill>
              <a:latin typeface="微软雅黑" panose="020B0503020204020204" pitchFamily="34" charset="-122"/>
              <a:ea typeface="微软雅黑" panose="020B0503020204020204" pitchFamily="34" charset="-122"/>
              <a:cs typeface="Microsoft New Tai Lue" panose="020B0502040204020203" pitchFamily="34" charset="0"/>
            </a:endParaRPr>
          </a:p>
        </p:txBody>
      </p:sp>
      <p:sp>
        <p:nvSpPr>
          <p:cNvPr id="10" name="任意多边形: 形状 23"/>
          <p:cNvSpPr/>
          <p:nvPr/>
        </p:nvSpPr>
        <p:spPr bwMode="auto">
          <a:xfrm>
            <a:off x="1780782" y="2352429"/>
            <a:ext cx="9931047" cy="1797445"/>
          </a:xfrm>
          <a:custGeom>
            <a:avLst/>
            <a:gdLst>
              <a:gd name="connsiteX0" fmla="*/ 0 w 9501313"/>
              <a:gd name="connsiteY0" fmla="*/ 0 h 2096834"/>
              <a:gd name="connsiteX1" fmla="*/ 9501313 w 9501313"/>
              <a:gd name="connsiteY1" fmla="*/ 0 h 2096834"/>
              <a:gd name="connsiteX2" fmla="*/ 9501313 w 9501313"/>
              <a:gd name="connsiteY2" fmla="*/ 2096834 h 2096834"/>
              <a:gd name="connsiteX3" fmla="*/ 20043 w 9501313"/>
              <a:gd name="connsiteY3" fmla="*/ 2096834 h 2096834"/>
              <a:gd name="connsiteX4" fmla="*/ 20043 w 9501313"/>
              <a:gd name="connsiteY4" fmla="*/ 1171544 h 2096834"/>
              <a:gd name="connsiteX5" fmla="*/ 313696 w 9501313"/>
              <a:gd name="connsiteY5" fmla="*/ 1054660 h 2096834"/>
              <a:gd name="connsiteX6" fmla="*/ 20043 w 9501313"/>
              <a:gd name="connsiteY6" fmla="*/ 937776 h 2096834"/>
              <a:gd name="connsiteX7" fmla="*/ 20043 w 9501313"/>
              <a:gd name="connsiteY7" fmla="*/ 6244 h 2096834"/>
              <a:gd name="connsiteX8" fmla="*/ 0 w 9501313"/>
              <a:gd name="connsiteY8" fmla="*/ 6244 h 2096834"/>
              <a:gd name="connsiteX9" fmla="*/ 0 w 9501313"/>
              <a:gd name="connsiteY9" fmla="*/ 0 h 20968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501313" h="2096834">
                <a:moveTo>
                  <a:pt x="0" y="0"/>
                </a:moveTo>
                <a:lnTo>
                  <a:pt x="9501313" y="0"/>
                </a:lnTo>
                <a:lnTo>
                  <a:pt x="9501313" y="2096834"/>
                </a:lnTo>
                <a:lnTo>
                  <a:pt x="20043" y="2096834"/>
                </a:lnTo>
                <a:lnTo>
                  <a:pt x="20043" y="1171544"/>
                </a:lnTo>
                <a:lnTo>
                  <a:pt x="313696" y="1054660"/>
                </a:lnTo>
                <a:lnTo>
                  <a:pt x="20043" y="937776"/>
                </a:lnTo>
                <a:lnTo>
                  <a:pt x="20043" y="6244"/>
                </a:lnTo>
                <a:lnTo>
                  <a:pt x="0" y="6244"/>
                </a:lnTo>
                <a:lnTo>
                  <a:pt x="0" y="0"/>
                </a:lnTo>
                <a:close/>
              </a:path>
            </a:pathLst>
          </a:custGeom>
          <a:solidFill>
            <a:schemeClr val="bg1">
              <a:lumMod val="85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a:solidFill>
                <a:srgbClr val="C00000"/>
              </a:solidFill>
              <a:latin typeface="Arial" panose="020B0604020202020204" pitchFamily="34" charset="0"/>
              <a:ea typeface="宋体" panose="02010600030101010101" pitchFamily="2" charset="-122"/>
            </a:endParaRPr>
          </a:p>
        </p:txBody>
      </p:sp>
      <p:sp>
        <p:nvSpPr>
          <p:cNvPr id="11" name="任意多边形: 形状 19"/>
          <p:cNvSpPr/>
          <p:nvPr/>
        </p:nvSpPr>
        <p:spPr bwMode="auto">
          <a:xfrm>
            <a:off x="11854392" y="2352429"/>
            <a:ext cx="341352" cy="1797445"/>
          </a:xfrm>
          <a:custGeom>
            <a:avLst/>
            <a:gdLst>
              <a:gd name="connsiteX0" fmla="*/ 0 w 341485"/>
              <a:gd name="connsiteY0" fmla="*/ 0 h 2096834"/>
              <a:gd name="connsiteX1" fmla="*/ 341485 w 341485"/>
              <a:gd name="connsiteY1" fmla="*/ 0 h 2096834"/>
              <a:gd name="connsiteX2" fmla="*/ 341485 w 341485"/>
              <a:gd name="connsiteY2" fmla="*/ 2096834 h 2096834"/>
              <a:gd name="connsiteX3" fmla="*/ 0 w 341485"/>
              <a:gd name="connsiteY3" fmla="*/ 2096834 h 2096834"/>
              <a:gd name="connsiteX4" fmla="*/ 0 w 341485"/>
              <a:gd name="connsiteY4" fmla="*/ 0 h 20968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1485" h="2096834">
                <a:moveTo>
                  <a:pt x="0" y="0"/>
                </a:moveTo>
                <a:lnTo>
                  <a:pt x="341485" y="0"/>
                </a:lnTo>
                <a:lnTo>
                  <a:pt x="341485" y="2096834"/>
                </a:lnTo>
                <a:lnTo>
                  <a:pt x="0" y="2096834"/>
                </a:lnTo>
                <a:lnTo>
                  <a:pt x="0" y="0"/>
                </a:lnTo>
                <a:close/>
              </a:path>
            </a:pathLst>
          </a:custGeom>
          <a:solidFill>
            <a:schemeClr val="accent5">
              <a:lumMod val="50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dirty="0">
              <a:solidFill>
                <a:srgbClr val="C00000"/>
              </a:solidFill>
              <a:latin typeface="Arial" panose="020B0604020202020204" pitchFamily="34" charset="0"/>
              <a:ea typeface="宋体" panose="02010600030101010101" pitchFamily="2" charset="-122"/>
            </a:endParaRPr>
          </a:p>
        </p:txBody>
      </p:sp>
      <p:sp>
        <p:nvSpPr>
          <p:cNvPr id="9" name="TextBox 26"/>
          <p:cNvSpPr txBox="1"/>
          <p:nvPr/>
        </p:nvSpPr>
        <p:spPr>
          <a:xfrm>
            <a:off x="2278782" y="2806230"/>
            <a:ext cx="9115342" cy="1015663"/>
          </a:xfrm>
          <a:prstGeom prst="rect">
            <a:avLst/>
          </a:prstGeom>
          <a:noFill/>
        </p:spPr>
        <p:txBody>
          <a:bodyPr wrap="square" rtlCol="0">
            <a:spAutoFit/>
          </a:bodyPr>
          <a:lstStyle>
            <a:defPPr>
              <a:defRPr lang="zh-CN"/>
            </a:defPPr>
            <a:lvl1pPr>
              <a:defRPr sz="5400" b="1">
                <a:solidFill>
                  <a:schemeClr val="accent2"/>
                </a:solidFill>
                <a:latin typeface="微软雅黑" panose="020B0503020204020204" pitchFamily="34" charset="-122"/>
                <a:ea typeface="微软雅黑" panose="020B0503020204020204" pitchFamily="34" charset="-122"/>
              </a:defRPr>
            </a:lvl1pPr>
          </a:lstStyle>
          <a:p>
            <a:pPr algn="ctr" defTabSz="913765" fontAlgn="base">
              <a:spcBef>
                <a:spcPct val="0"/>
              </a:spcBef>
              <a:spcAft>
                <a:spcPct val="0"/>
              </a:spcAft>
            </a:pPr>
            <a:r>
              <a:rPr lang="zh-CN" altLang="en-US" sz="6000" dirty="0">
                <a:solidFill>
                  <a:schemeClr val="tx1"/>
                </a:solidFill>
              </a:rPr>
              <a:t>核心突破　精讲考点</a:t>
            </a:r>
            <a:endParaRPr lang="zh-CN" altLang="en-US" sz="6000" dirty="0">
              <a:solidFill>
                <a:schemeClr val="tx1"/>
              </a:solidFill>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87038" y="631766"/>
            <a:ext cx="11017224" cy="6227445"/>
          </a:xfrm>
          <a:prstGeom prst="rect">
            <a:avLst/>
          </a:prstGeom>
        </p:spPr>
        <p:txBody>
          <a:bodyPr wrap="square">
            <a:spAutoFit/>
          </a:bodyPr>
          <a:lstStyle/>
          <a:p>
            <a:pPr algn="just">
              <a:lnSpc>
                <a:spcPct val="160000"/>
              </a:lnSpc>
              <a:spcAft>
                <a:spcPts val="0"/>
              </a:spcAft>
            </a:pPr>
            <a:r>
              <a:rPr lang="en-US" altLang="zh-CN" kern="100" dirty="0" smtClean="0">
                <a:latin typeface="楷体" panose="02010609060101010101" pitchFamily="49" charset="-122"/>
                <a:ea typeface="楷体" panose="02010609060101010101" pitchFamily="49" charset="-122"/>
                <a:cs typeface="Times New Roman" panose="02020603050405020304"/>
              </a:rPr>
              <a:t>    </a:t>
            </a:r>
            <a:r>
              <a:rPr lang="zh-CN" altLang="zh-CN" kern="100" dirty="0" smtClean="0">
                <a:latin typeface="楷体" panose="02010609060101010101" pitchFamily="49" charset="-122"/>
                <a:ea typeface="楷体" panose="02010609060101010101" pitchFamily="49" charset="-122"/>
                <a:cs typeface="Times New Roman" panose="02020603050405020304"/>
              </a:rPr>
              <a:t>为</a:t>
            </a:r>
            <a:r>
              <a:rPr lang="zh-CN" altLang="zh-CN" kern="100" dirty="0">
                <a:latin typeface="楷体" panose="02010609060101010101" pitchFamily="49" charset="-122"/>
                <a:ea typeface="楷体" panose="02010609060101010101" pitchFamily="49" charset="-122"/>
                <a:cs typeface="Times New Roman" panose="02020603050405020304"/>
              </a:rPr>
              <a:t>发展农村生产力，满足广大农民摆脱贫困、过上富裕生活的期盼，党中央先后出台了一系列关于农业改革发展的文件，如</a:t>
            </a:r>
            <a:r>
              <a:rPr lang="en-US" altLang="zh-CN" kern="100" dirty="0">
                <a:latin typeface="楷体" panose="02010609060101010101" pitchFamily="49" charset="-122"/>
                <a:ea typeface="楷体" panose="02010609060101010101" pitchFamily="49" charset="-122"/>
                <a:cs typeface="Courier New" panose="02070309020205020404"/>
              </a:rPr>
              <a:t>1982</a:t>
            </a:r>
            <a:r>
              <a:rPr lang="zh-CN" altLang="zh-CN" kern="100" dirty="0">
                <a:latin typeface="楷体" panose="02010609060101010101" pitchFamily="49" charset="-122"/>
                <a:ea typeface="楷体" panose="02010609060101010101" pitchFamily="49" charset="-122"/>
                <a:cs typeface="Times New Roman" panose="02020603050405020304"/>
              </a:rPr>
              <a:t>年发布《全国农村工作会议纪要》，明确肯定</a:t>
            </a:r>
            <a:r>
              <a:rPr lang="en-US" altLang="zh-CN" kern="100" dirty="0">
                <a:latin typeface="楷体" panose="02010609060101010101" pitchFamily="49" charset="-122"/>
                <a:ea typeface="楷体" panose="02010609060101010101" pitchFamily="49" charset="-122"/>
                <a:cs typeface="Times New Roman" panose="02020603050405020304"/>
              </a:rPr>
              <a:t>“</a:t>
            </a:r>
            <a:r>
              <a:rPr lang="zh-CN" altLang="zh-CN" kern="100" dirty="0">
                <a:latin typeface="楷体" panose="02010609060101010101" pitchFamily="49" charset="-122"/>
                <a:ea typeface="楷体" panose="02010609060101010101" pitchFamily="49" charset="-122"/>
                <a:cs typeface="Times New Roman" panose="02020603050405020304"/>
              </a:rPr>
              <a:t>包干到户</a:t>
            </a:r>
            <a:r>
              <a:rPr lang="en-US" altLang="zh-CN" kern="100" dirty="0">
                <a:latin typeface="楷体" panose="02010609060101010101" pitchFamily="49" charset="-122"/>
                <a:ea typeface="楷体" panose="02010609060101010101" pitchFamily="49" charset="-122"/>
                <a:cs typeface="Times New Roman" panose="02020603050405020304"/>
              </a:rPr>
              <a:t>”</a:t>
            </a:r>
            <a:r>
              <a:rPr lang="zh-CN" altLang="zh-CN" kern="100" dirty="0">
                <a:latin typeface="楷体" panose="02010609060101010101" pitchFamily="49" charset="-122"/>
                <a:ea typeface="楷体" panose="02010609060101010101" pitchFamily="49" charset="-122"/>
                <a:cs typeface="Times New Roman" panose="02020603050405020304"/>
              </a:rPr>
              <a:t>等形式的责任制的社会主义性质；</a:t>
            </a:r>
            <a:r>
              <a:rPr lang="en-US" altLang="zh-CN" kern="100" dirty="0">
                <a:latin typeface="楷体" panose="02010609060101010101" pitchFamily="49" charset="-122"/>
                <a:ea typeface="楷体" panose="02010609060101010101" pitchFamily="49" charset="-122"/>
                <a:cs typeface="Courier New" panose="02070309020205020404"/>
              </a:rPr>
              <a:t>1991</a:t>
            </a:r>
            <a:r>
              <a:rPr lang="zh-CN" altLang="zh-CN" kern="100" dirty="0">
                <a:latin typeface="楷体" panose="02010609060101010101" pitchFamily="49" charset="-122"/>
                <a:ea typeface="楷体" panose="02010609060101010101" pitchFamily="49" charset="-122"/>
                <a:cs typeface="Times New Roman" panose="02020603050405020304"/>
              </a:rPr>
              <a:t>年颁发《中共中央关于进一步加强农业和农村工作的决定》，把以家庭联产承包经营为主的责任制和统分结合的双层经营体制确立为我国农村的一项基本经营制度；</a:t>
            </a:r>
            <a:r>
              <a:rPr lang="en-US" altLang="zh-CN" kern="100" dirty="0">
                <a:latin typeface="楷体" panose="02010609060101010101" pitchFamily="49" charset="-122"/>
                <a:ea typeface="楷体" panose="02010609060101010101" pitchFamily="49" charset="-122"/>
                <a:cs typeface="Courier New" panose="02070309020205020404"/>
              </a:rPr>
              <a:t>2016</a:t>
            </a:r>
            <a:r>
              <a:rPr lang="zh-CN" altLang="zh-CN" kern="100" dirty="0">
                <a:latin typeface="楷体" panose="02010609060101010101" pitchFamily="49" charset="-122"/>
                <a:ea typeface="楷体" panose="02010609060101010101" pitchFamily="49" charset="-122"/>
                <a:cs typeface="Times New Roman" panose="02020603050405020304"/>
              </a:rPr>
              <a:t>年制定《关于完善农村土地所有权承包权经营权分置办法的意见》，推进</a:t>
            </a:r>
            <a:r>
              <a:rPr lang="en-US" altLang="zh-CN" kern="100" dirty="0">
                <a:latin typeface="楷体" panose="02010609060101010101" pitchFamily="49" charset="-122"/>
                <a:ea typeface="楷体" panose="02010609060101010101" pitchFamily="49" charset="-122"/>
                <a:cs typeface="Times New Roman" panose="02020603050405020304"/>
              </a:rPr>
              <a:t>“</a:t>
            </a:r>
            <a:r>
              <a:rPr lang="zh-CN" altLang="zh-CN" kern="100" dirty="0">
                <a:latin typeface="楷体" panose="02010609060101010101" pitchFamily="49" charset="-122"/>
                <a:ea typeface="楷体" panose="02010609060101010101" pitchFamily="49" charset="-122"/>
                <a:cs typeface="Times New Roman" panose="02020603050405020304"/>
              </a:rPr>
              <a:t>三权分置</a:t>
            </a:r>
            <a:r>
              <a:rPr lang="en-US" altLang="zh-CN" kern="100" dirty="0">
                <a:latin typeface="楷体" panose="02010609060101010101" pitchFamily="49" charset="-122"/>
                <a:ea typeface="楷体" panose="02010609060101010101" pitchFamily="49" charset="-122"/>
                <a:cs typeface="Times New Roman" panose="02020603050405020304"/>
              </a:rPr>
              <a:t>”</a:t>
            </a:r>
            <a:r>
              <a:rPr lang="zh-CN" altLang="zh-CN" kern="100" dirty="0">
                <a:latin typeface="楷体" panose="02010609060101010101" pitchFamily="49" charset="-122"/>
                <a:ea typeface="楷体" panose="02010609060101010101" pitchFamily="49" charset="-122"/>
                <a:cs typeface="Times New Roman" panose="02020603050405020304"/>
              </a:rPr>
              <a:t>改革；</a:t>
            </a:r>
            <a:r>
              <a:rPr lang="en-US" altLang="zh-CN" kern="100" dirty="0">
                <a:latin typeface="楷体" panose="02010609060101010101" pitchFamily="49" charset="-122"/>
                <a:ea typeface="楷体" panose="02010609060101010101" pitchFamily="49" charset="-122"/>
                <a:cs typeface="Courier New" panose="02070309020205020404"/>
              </a:rPr>
              <a:t>2018</a:t>
            </a:r>
            <a:r>
              <a:rPr lang="zh-CN" altLang="zh-CN" kern="100" dirty="0">
                <a:latin typeface="楷体" panose="02010609060101010101" pitchFamily="49" charset="-122"/>
                <a:ea typeface="楷体" panose="02010609060101010101" pitchFamily="49" charset="-122"/>
                <a:cs typeface="Times New Roman" panose="02020603050405020304"/>
              </a:rPr>
              <a:t>年出台《中共中央国务院关于实施乡村振兴战略的意见》，指导农村改革发展不断深入</a:t>
            </a:r>
            <a:r>
              <a:rPr lang="zh-CN" altLang="zh-CN" kern="100" dirty="0" smtClean="0">
                <a:latin typeface="楷体" panose="02010609060101010101" pitchFamily="49" charset="-122"/>
                <a:ea typeface="楷体" panose="02010609060101010101" pitchFamily="49" charset="-122"/>
                <a:cs typeface="Times New Roman" panose="02020603050405020304"/>
              </a:rPr>
              <a:t>。</a:t>
            </a:r>
            <a:endParaRPr lang="en-US" altLang="zh-CN" kern="100" dirty="0" smtClean="0">
              <a:latin typeface="楷体" panose="02010609060101010101" pitchFamily="49" charset="-122"/>
              <a:ea typeface="楷体" panose="02010609060101010101" pitchFamily="49" charset="-122"/>
              <a:cs typeface="Times New Roman" panose="02020603050405020304"/>
            </a:endParaRPr>
          </a:p>
          <a:p>
            <a:pPr algn="just">
              <a:lnSpc>
                <a:spcPct val="160000"/>
              </a:lnSpc>
            </a:pPr>
            <a:r>
              <a:rPr lang="en-US" altLang="zh-CN" kern="100" dirty="0" smtClean="0">
                <a:latin typeface="Times New Roman" panose="02020603050405020304"/>
                <a:ea typeface="微软雅黑" panose="020B0503020204020204" pitchFamily="34" charset="-122"/>
                <a:cs typeface="Times New Roman" panose="02020603050405020304"/>
              </a:rPr>
              <a:t>       </a:t>
            </a:r>
            <a:r>
              <a:rPr lang="zh-CN" altLang="zh-CN" kern="100" dirty="0" smtClean="0">
                <a:latin typeface="Times New Roman" panose="02020603050405020304"/>
                <a:ea typeface="微软雅黑" panose="020B0503020204020204" pitchFamily="34" charset="-122"/>
                <a:cs typeface="Times New Roman" panose="02020603050405020304"/>
              </a:rPr>
              <a:t>运用</a:t>
            </a:r>
            <a:r>
              <a:rPr lang="zh-CN" altLang="zh-CN" kern="100" dirty="0">
                <a:latin typeface="Times New Roman" panose="02020603050405020304"/>
                <a:ea typeface="微软雅黑" panose="020B0503020204020204" pitchFamily="34" charset="-122"/>
                <a:cs typeface="Times New Roman" panose="02020603050405020304"/>
              </a:rPr>
              <a:t>文化生活的有关知识并结合材料，分析先进文化在推动我国农村改革发展中的作用。</a:t>
            </a:r>
            <a:endParaRPr lang="zh-CN" altLang="zh-CN" kern="100" dirty="0">
              <a:latin typeface="宋体" panose="02010600030101010101" pitchFamily="2" charset="-122"/>
              <a:cs typeface="Courier New" panose="02070309020205020404"/>
            </a:endParaRPr>
          </a:p>
          <a:p>
            <a:pPr algn="just">
              <a:lnSpc>
                <a:spcPct val="150000"/>
              </a:lnSpc>
              <a:spcAft>
                <a:spcPts val="0"/>
              </a:spcAft>
            </a:pPr>
            <a:endParaRPr lang="zh-CN" altLang="zh-CN" sz="1000" kern="100" dirty="0">
              <a:latin typeface="楷体" panose="02010609060101010101" pitchFamily="49" charset="-122"/>
              <a:ea typeface="楷体" panose="02010609060101010101" pitchFamily="49" charset="-122"/>
              <a:cs typeface="Courier New" panose="02070309020205020404"/>
            </a:endParaRPr>
          </a:p>
        </p:txBody>
      </p:sp>
      <p:sp>
        <p:nvSpPr>
          <p:cNvPr id="3" name="矩形 2"/>
          <p:cNvSpPr/>
          <p:nvPr/>
        </p:nvSpPr>
        <p:spPr>
          <a:xfrm>
            <a:off x="406574" y="102617"/>
            <a:ext cx="3095719" cy="461665"/>
          </a:xfrm>
          <a:prstGeom prst="rect">
            <a:avLst/>
          </a:prstGeom>
        </p:spPr>
        <p:txBody>
          <a:bodyPr wrap="none">
            <a:spAutoFit/>
          </a:bodyPr>
          <a:lstStyle/>
          <a:p>
            <a:r>
              <a:rPr lang="en-US" altLang="zh-CN" kern="100" dirty="0">
                <a:latin typeface="方正舒体" panose="02010601030101010101" pitchFamily="2" charset="-122"/>
                <a:ea typeface="方正舒体" panose="02010601030101010101" pitchFamily="2" charset="-122"/>
                <a:cs typeface="Courier New" panose="02070309020205020404"/>
              </a:rPr>
              <a:t>(2018·</a:t>
            </a:r>
            <a:r>
              <a:rPr lang="zh-CN" altLang="zh-CN" kern="100" dirty="0">
                <a:latin typeface="方正舒体" panose="02010601030101010101" pitchFamily="2" charset="-122"/>
                <a:ea typeface="方正舒体" panose="02010601030101010101" pitchFamily="2" charset="-122"/>
                <a:cs typeface="Times New Roman" panose="02020603050405020304"/>
              </a:rPr>
              <a:t>全国</a:t>
            </a:r>
            <a:r>
              <a:rPr lang="en-US" altLang="zh-CN" kern="100" dirty="0">
                <a:latin typeface="方正舒体" panose="02010601030101010101" pitchFamily="2" charset="-122"/>
                <a:ea typeface="方正舒体" panose="02010601030101010101" pitchFamily="2" charset="-122"/>
                <a:cs typeface="Times New Roman" panose="02020603050405020304"/>
              </a:rPr>
              <a:t>Ⅰ</a:t>
            </a:r>
            <a:r>
              <a:rPr lang="zh-CN" altLang="zh-CN" kern="100" dirty="0">
                <a:latin typeface="方正舒体" panose="02010601030101010101" pitchFamily="2" charset="-122"/>
                <a:ea typeface="方正舒体" panose="02010601030101010101" pitchFamily="2" charset="-122"/>
                <a:cs typeface="Times New Roman" panose="02020603050405020304"/>
              </a:rPr>
              <a:t>，节选</a:t>
            </a:r>
            <a:r>
              <a:rPr lang="en-US" altLang="zh-CN" kern="100" dirty="0">
                <a:latin typeface="方正舒体" panose="02010601030101010101" pitchFamily="2" charset="-122"/>
                <a:ea typeface="方正舒体" panose="02010601030101010101" pitchFamily="2" charset="-122"/>
                <a:cs typeface="Courier New" panose="02070309020205020404"/>
              </a:rPr>
              <a:t>)</a:t>
            </a:r>
            <a:endParaRPr lang="zh-CN" altLang="en-US" dirty="0">
              <a:latin typeface="方正舒体" panose="02010601030101010101" pitchFamily="2" charset="-122"/>
              <a:ea typeface="方正舒体" panose="02010601030101010101" pitchFamily="2" charset="-122"/>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22598" y="477466"/>
            <a:ext cx="11017224" cy="6124754"/>
          </a:xfrm>
          <a:prstGeom prst="rect">
            <a:avLst/>
          </a:prstGeom>
        </p:spPr>
        <p:txBody>
          <a:bodyPr wrap="square">
            <a:spAutoFit/>
          </a:bodyPr>
          <a:lstStyle/>
          <a:p>
            <a:pPr marL="71755">
              <a:lnSpc>
                <a:spcPct val="200000"/>
              </a:lnSpc>
            </a:pPr>
            <a:r>
              <a:rPr lang="zh-CN" altLang="zh-CN" sz="2800" kern="100" dirty="0">
                <a:solidFill>
                  <a:srgbClr val="FF0000"/>
                </a:solidFill>
                <a:latin typeface="Times New Roman" panose="02020603050405020304"/>
                <a:ea typeface="微软雅黑" panose="020B0503020204020204" pitchFamily="34" charset="-122"/>
                <a:cs typeface="Times New Roman" panose="02020603050405020304"/>
              </a:rPr>
              <a:t>文化是一种精神力量，能够在人们的实践中转化为物质力量，对社会发展产生深刻影响</a:t>
            </a:r>
            <a:r>
              <a:rPr lang="zh-CN" altLang="zh-CN" sz="2800" kern="100" dirty="0" smtClean="0">
                <a:solidFill>
                  <a:srgbClr val="FF0000"/>
                </a:solidFill>
                <a:latin typeface="Times New Roman" panose="02020603050405020304"/>
                <a:ea typeface="微软雅黑" panose="020B0503020204020204" pitchFamily="34" charset="-122"/>
                <a:cs typeface="Times New Roman" panose="02020603050405020304"/>
              </a:rPr>
              <a:t>；</a:t>
            </a:r>
            <a:r>
              <a:rPr lang="zh-CN" altLang="zh-CN" sz="2800" dirty="0"/>
              <a:t>（</a:t>
            </a:r>
            <a:r>
              <a:rPr lang="en-US" altLang="zh-CN" sz="2800" dirty="0"/>
              <a:t>4</a:t>
            </a:r>
            <a:r>
              <a:rPr lang="zh-CN" altLang="zh-CN" sz="2800" dirty="0"/>
              <a:t>分）</a:t>
            </a:r>
            <a:endParaRPr lang="en-US" altLang="zh-CN" sz="2800" kern="100" dirty="0" smtClean="0">
              <a:solidFill>
                <a:srgbClr val="FF0000"/>
              </a:solidFill>
              <a:latin typeface="Times New Roman" panose="02020603050405020304"/>
              <a:ea typeface="微软雅黑" panose="020B0503020204020204" pitchFamily="34" charset="-122"/>
              <a:cs typeface="Times New Roman" panose="02020603050405020304"/>
            </a:endParaRPr>
          </a:p>
          <a:p>
            <a:pPr marL="71755">
              <a:lnSpc>
                <a:spcPct val="200000"/>
              </a:lnSpc>
            </a:pPr>
            <a:r>
              <a:rPr lang="zh-CN" altLang="zh-CN" sz="2800" kern="100" dirty="0" smtClean="0">
                <a:solidFill>
                  <a:srgbClr val="FF0000"/>
                </a:solidFill>
                <a:latin typeface="Times New Roman" panose="02020603050405020304"/>
                <a:ea typeface="微软雅黑" panose="020B0503020204020204" pitchFamily="34" charset="-122"/>
                <a:cs typeface="Times New Roman" panose="02020603050405020304"/>
              </a:rPr>
              <a:t>先进</a:t>
            </a:r>
            <a:r>
              <a:rPr lang="zh-CN" altLang="zh-CN" sz="2800" kern="100" dirty="0">
                <a:solidFill>
                  <a:srgbClr val="FF0000"/>
                </a:solidFill>
                <a:latin typeface="Times New Roman" panose="02020603050405020304"/>
                <a:ea typeface="微软雅黑" panose="020B0503020204020204" pitchFamily="34" charset="-122"/>
                <a:cs typeface="Times New Roman" panose="02020603050405020304"/>
              </a:rPr>
              <a:t>的文化促进社会的发展，落后的文化阻碍社会的发展</a:t>
            </a:r>
            <a:r>
              <a:rPr lang="zh-CN" altLang="zh-CN" sz="2800" kern="100" dirty="0" smtClean="0">
                <a:solidFill>
                  <a:srgbClr val="FF0000"/>
                </a:solidFill>
                <a:latin typeface="Times New Roman" panose="02020603050405020304"/>
                <a:ea typeface="微软雅黑" panose="020B0503020204020204" pitchFamily="34" charset="-122"/>
                <a:cs typeface="Times New Roman" panose="02020603050405020304"/>
              </a:rPr>
              <a:t>。</a:t>
            </a:r>
            <a:r>
              <a:rPr lang="zh-CN" altLang="zh-CN" sz="2800" dirty="0" smtClean="0"/>
              <a:t>（</a:t>
            </a:r>
            <a:r>
              <a:rPr lang="en-US" altLang="zh-CN" sz="2800" dirty="0" smtClean="0"/>
              <a:t>2</a:t>
            </a:r>
            <a:r>
              <a:rPr lang="zh-CN" altLang="zh-CN" sz="2800" dirty="0" smtClean="0"/>
              <a:t>分</a:t>
            </a:r>
            <a:r>
              <a:rPr lang="zh-CN" altLang="zh-CN" sz="2800" dirty="0"/>
              <a:t>）</a:t>
            </a:r>
            <a:endParaRPr lang="en-US" altLang="zh-CN" sz="2800" kern="100" dirty="0" smtClean="0">
              <a:solidFill>
                <a:srgbClr val="FF0000"/>
              </a:solidFill>
              <a:latin typeface="Times New Roman" panose="02020603050405020304"/>
              <a:ea typeface="微软雅黑" panose="020B0503020204020204" pitchFamily="34" charset="-122"/>
              <a:cs typeface="Times New Roman" panose="02020603050405020304"/>
            </a:endParaRPr>
          </a:p>
          <a:p>
            <a:pPr marL="71755">
              <a:lnSpc>
                <a:spcPct val="200000"/>
              </a:lnSpc>
            </a:pPr>
            <a:r>
              <a:rPr lang="zh-CN" altLang="zh-CN" sz="2800" kern="100" dirty="0" smtClean="0">
                <a:latin typeface="Times New Roman" panose="02020603050405020304"/>
                <a:ea typeface="微软雅黑" panose="020B0503020204020204" pitchFamily="34" charset="-122"/>
                <a:cs typeface="Times New Roman" panose="02020603050405020304"/>
              </a:rPr>
              <a:t>党中央</a:t>
            </a:r>
            <a:r>
              <a:rPr lang="zh-CN" altLang="zh-CN" sz="2800" kern="100" dirty="0">
                <a:latin typeface="Times New Roman" panose="02020603050405020304"/>
                <a:ea typeface="微软雅黑" panose="020B0503020204020204" pitchFamily="34" charset="-122"/>
                <a:cs typeface="Times New Roman" panose="02020603050405020304"/>
              </a:rPr>
              <a:t>关于农村改革发展的意见和决定，是当代中国社会主义先进文化的重要组成部分，反映了农村生产力发展的客观要求，顺应了广大农民的愿望，破除了阻碍改革的思想障碍和政策障碍，指导了农村改革，推动了农村经济社会发展</a:t>
            </a:r>
            <a:r>
              <a:rPr lang="zh-CN" altLang="zh-CN" sz="2800" kern="100" dirty="0" smtClean="0">
                <a:latin typeface="Times New Roman" panose="02020603050405020304"/>
                <a:ea typeface="微软雅黑" panose="020B0503020204020204" pitchFamily="34" charset="-122"/>
                <a:cs typeface="Times New Roman" panose="02020603050405020304"/>
              </a:rPr>
              <a:t>。</a:t>
            </a:r>
            <a:r>
              <a:rPr lang="zh-CN" altLang="zh-CN" sz="2800" dirty="0"/>
              <a:t>（</a:t>
            </a:r>
            <a:r>
              <a:rPr lang="en-US" altLang="zh-CN" sz="2800" dirty="0"/>
              <a:t>4</a:t>
            </a:r>
            <a:r>
              <a:rPr lang="zh-CN" altLang="zh-CN" sz="2800" dirty="0"/>
              <a:t>分）</a:t>
            </a:r>
            <a:endParaRPr lang="zh-CN" altLang="zh-CN" sz="2800" kern="100" dirty="0">
              <a:latin typeface="宋体" panose="02010600030101010101" pitchFamily="2" charset="-122"/>
              <a:cs typeface="Courier New" panose="02070309020205020404"/>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42714" y="353328"/>
            <a:ext cx="10873208" cy="5987216"/>
          </a:xfrm>
          <a:prstGeom prst="rect">
            <a:avLst/>
          </a:prstGeom>
        </p:spPr>
        <p:txBody>
          <a:bodyPr wrap="square">
            <a:spAutoFit/>
          </a:bodyPr>
          <a:lstStyle/>
          <a:p>
            <a:pPr>
              <a:lnSpc>
                <a:spcPct val="200000"/>
              </a:lnSpc>
            </a:pPr>
            <a:r>
              <a:rPr lang="zh-CN" altLang="zh-CN" sz="2800" dirty="0"/>
              <a:t>评分细则：</a:t>
            </a:r>
            <a:endParaRPr lang="zh-CN" altLang="zh-CN" sz="2800" dirty="0"/>
          </a:p>
          <a:p>
            <a:pPr>
              <a:lnSpc>
                <a:spcPct val="200000"/>
              </a:lnSpc>
            </a:pPr>
            <a:r>
              <a:rPr lang="zh-CN" altLang="zh-CN" sz="2800" dirty="0"/>
              <a:t>文化是一种精神力量</a:t>
            </a:r>
            <a:r>
              <a:rPr lang="en-US" altLang="zh-CN" sz="2800" dirty="0"/>
              <a:t>2</a:t>
            </a:r>
            <a:r>
              <a:rPr lang="zh-CN" altLang="zh-CN" sz="2800" dirty="0"/>
              <a:t>分 </a:t>
            </a:r>
            <a:endParaRPr lang="en-US" altLang="zh-CN" sz="2800" dirty="0" smtClean="0"/>
          </a:p>
          <a:p>
            <a:pPr>
              <a:lnSpc>
                <a:spcPct val="200000"/>
              </a:lnSpc>
            </a:pPr>
            <a:r>
              <a:rPr lang="zh-CN" altLang="zh-CN" sz="2800" dirty="0" smtClean="0"/>
              <a:t>先进</a:t>
            </a:r>
            <a:r>
              <a:rPr lang="zh-CN" altLang="zh-CN" sz="2800" dirty="0"/>
              <a:t>的文化促进。。。落后文化阻碍。。。</a:t>
            </a:r>
            <a:r>
              <a:rPr lang="en-US" altLang="zh-CN" sz="2800" dirty="0"/>
              <a:t> 2</a:t>
            </a:r>
            <a:r>
              <a:rPr lang="zh-CN" altLang="zh-CN" sz="2800" dirty="0"/>
              <a:t>分</a:t>
            </a:r>
            <a:endParaRPr lang="zh-CN" altLang="zh-CN" sz="2800" dirty="0"/>
          </a:p>
          <a:p>
            <a:pPr>
              <a:lnSpc>
                <a:spcPct val="200000"/>
              </a:lnSpc>
            </a:pPr>
            <a:r>
              <a:rPr lang="zh-CN" altLang="zh-CN" sz="2800" dirty="0"/>
              <a:t>党关于三农的一号文件是先进文化</a:t>
            </a:r>
            <a:r>
              <a:rPr lang="en-US" altLang="zh-CN" sz="2800" dirty="0"/>
              <a:t> 2</a:t>
            </a:r>
            <a:r>
              <a:rPr lang="zh-CN" altLang="zh-CN" sz="2800" dirty="0"/>
              <a:t>分</a:t>
            </a:r>
            <a:endParaRPr lang="zh-CN" altLang="zh-CN" sz="2800" dirty="0"/>
          </a:p>
          <a:p>
            <a:pPr>
              <a:lnSpc>
                <a:spcPct val="200000"/>
              </a:lnSpc>
            </a:pPr>
            <a:r>
              <a:rPr lang="zh-CN" altLang="zh-CN" sz="2800" dirty="0"/>
              <a:t>反映了生产力发展的客观要求、经济社会发展、广大人民的愿望</a:t>
            </a:r>
            <a:r>
              <a:rPr lang="en-US" altLang="zh-CN" sz="2800" dirty="0"/>
              <a:t> 2</a:t>
            </a:r>
            <a:r>
              <a:rPr lang="zh-CN" altLang="zh-CN" sz="2800" dirty="0"/>
              <a:t>分</a:t>
            </a:r>
            <a:endParaRPr lang="zh-CN" altLang="zh-CN" sz="2800" dirty="0"/>
          </a:p>
          <a:p>
            <a:pPr>
              <a:lnSpc>
                <a:spcPct val="200000"/>
              </a:lnSpc>
            </a:pPr>
            <a:r>
              <a:rPr lang="zh-CN" altLang="zh-CN" sz="2800" dirty="0"/>
              <a:t>促进了农村生产力发展、破除农村发展的障碍、指导农村改革、激发了农民的积极性创造性。</a:t>
            </a:r>
            <a:r>
              <a:rPr lang="en-US" altLang="zh-CN" sz="2800" dirty="0"/>
              <a:t> 2</a:t>
            </a:r>
            <a:r>
              <a:rPr lang="zh-CN" altLang="zh-CN" sz="2800" dirty="0"/>
              <a:t>分</a:t>
            </a:r>
            <a:endParaRPr lang="zh-CN" altLang="zh-CN" sz="28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矩形 39"/>
          <p:cNvSpPr/>
          <p:nvPr/>
        </p:nvSpPr>
        <p:spPr>
          <a:xfrm>
            <a:off x="434648" y="1845618"/>
            <a:ext cx="1116124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en-US" altLang="zh-CN" sz="2600" b="1" kern="100" dirty="0" smtClean="0">
                <a:latin typeface="+mj-ea"/>
                <a:ea typeface="+mj-ea"/>
                <a:cs typeface="Courier New" panose="02070309020205020404"/>
              </a:rPr>
              <a:t>1.</a:t>
            </a:r>
            <a:r>
              <a:rPr lang="zh-CN" altLang="en-US" sz="2600" b="1" kern="100" dirty="0" smtClean="0">
                <a:latin typeface="+mj-ea"/>
                <a:ea typeface="+mj-ea"/>
                <a:cs typeface="Courier New" panose="02070309020205020404"/>
              </a:rPr>
              <a:t>文化对人影响</a:t>
            </a:r>
            <a:r>
              <a:rPr lang="zh-CN" altLang="en-US" sz="2600" b="1" kern="100" dirty="0" smtClean="0">
                <a:latin typeface="+mj-ea"/>
                <a:ea typeface="+mj-ea"/>
                <a:cs typeface="Courier New" panose="02070309020205020404"/>
              </a:rPr>
              <a:t>的途径（</a:t>
            </a:r>
            <a:r>
              <a:rPr lang="zh-CN" altLang="en-US" sz="2600" b="1" kern="100" dirty="0" smtClean="0">
                <a:latin typeface="+mj-ea"/>
                <a:cs typeface="Courier New" panose="02070309020205020404"/>
              </a:rPr>
              <a:t>来源</a:t>
            </a:r>
            <a:r>
              <a:rPr lang="zh-CN" altLang="en-US" sz="2600" b="1" kern="100" dirty="0" smtClean="0">
                <a:latin typeface="+mj-ea"/>
                <a:ea typeface="+mj-ea"/>
                <a:cs typeface="Courier New" panose="02070309020205020404"/>
              </a:rPr>
              <a:t>）</a:t>
            </a:r>
            <a:r>
              <a:rPr lang="en-US" altLang="zh-CN" sz="2600" kern="100" dirty="0" smtClean="0">
                <a:latin typeface="Times New Roman" panose="02020603050405020304"/>
                <a:ea typeface="微软雅黑" panose="020B0503020204020204" pitchFamily="34" charset="-122"/>
                <a:cs typeface="Times New Roman" panose="02020603050405020304"/>
              </a:rPr>
              <a:t>      </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gn="just">
              <a:lnSpc>
                <a:spcPct val="150000"/>
              </a:lnSpc>
            </a:pPr>
            <a:r>
              <a:rPr lang="en-US" altLang="zh-CN" sz="2600" kern="100" dirty="0">
                <a:latin typeface="Times New Roman" panose="02020603050405020304"/>
                <a:ea typeface="微软雅黑" panose="020B0503020204020204" pitchFamily="34" charset="-122"/>
                <a:cs typeface="Times New Roman" panose="02020603050405020304"/>
              </a:rPr>
              <a:t> </a:t>
            </a:r>
            <a:r>
              <a:rPr lang="en-US" altLang="zh-CN" sz="2600" kern="100" dirty="0" smtClean="0">
                <a:latin typeface="Times New Roman" panose="02020603050405020304"/>
                <a:ea typeface="微软雅黑" panose="020B0503020204020204" pitchFamily="34" charset="-122"/>
                <a:cs typeface="Times New Roman" panose="02020603050405020304"/>
              </a:rPr>
              <a:t>    </a:t>
            </a:r>
            <a:r>
              <a:rPr lang="zh-CN" altLang="zh-CN" sz="2600" kern="100" dirty="0" smtClean="0">
                <a:latin typeface="Times New Roman" panose="02020603050405020304"/>
                <a:ea typeface="微软雅黑" panose="020B0503020204020204" pitchFamily="34" charset="-122"/>
                <a:cs typeface="Times New Roman" panose="02020603050405020304"/>
              </a:rPr>
              <a:t>文化</a:t>
            </a:r>
            <a:r>
              <a:rPr lang="zh-CN" altLang="zh-CN" sz="2600" kern="100" dirty="0">
                <a:latin typeface="Times New Roman" panose="02020603050405020304"/>
                <a:ea typeface="微软雅黑" panose="020B0503020204020204" pitchFamily="34" charset="-122"/>
                <a:cs typeface="Times New Roman" panose="02020603050405020304"/>
              </a:rPr>
              <a:t>对人的影响，来自特定的文化环境，来自各种形式的文化活动</a:t>
            </a:r>
            <a:r>
              <a:rPr lang="zh-CN" altLang="zh-CN" sz="2600" kern="100" dirty="0" smtClean="0">
                <a:latin typeface="Times New Roman" panose="02020603050405020304"/>
                <a:ea typeface="微软雅黑" panose="020B0503020204020204" pitchFamily="34" charset="-122"/>
                <a:cs typeface="Times New Roman" panose="02020603050405020304"/>
              </a:rPr>
              <a:t>。</a:t>
            </a:r>
            <a:endParaRPr lang="zh-CN" altLang="zh-CN" sz="2600" kern="100" dirty="0">
              <a:latin typeface="宋体" panose="02010600030101010101" pitchFamily="2" charset="-122"/>
              <a:cs typeface="Courier New" panose="02070309020205020404"/>
            </a:endParaRPr>
          </a:p>
        </p:txBody>
      </p:sp>
      <p:grpSp>
        <p:nvGrpSpPr>
          <p:cNvPr id="18" name="组合 17"/>
          <p:cNvGrpSpPr/>
          <p:nvPr/>
        </p:nvGrpSpPr>
        <p:grpSpPr>
          <a:xfrm>
            <a:off x="537664" y="965664"/>
            <a:ext cx="2191165" cy="468000"/>
            <a:chOff x="537664" y="845964"/>
            <a:chExt cx="2191165" cy="468000"/>
          </a:xfrm>
        </p:grpSpPr>
        <p:pic>
          <p:nvPicPr>
            <p:cNvPr id="21" name="图片 20"/>
            <p:cNvPicPr>
              <a:picLocks noChangeAspect="1"/>
            </p:cNvPicPr>
            <p:nvPr/>
          </p:nvPicPr>
          <p:blipFill>
            <a:blip r:embed="rId1" cstate="print">
              <a:duotone>
                <a:schemeClr val="accent1">
                  <a:shade val="45000"/>
                  <a:satMod val="135000"/>
                </a:schemeClr>
                <a:prstClr val="white"/>
              </a:duotone>
              <a:extLst>
                <a:ext uri="{BEBA8EAE-BF5A-486C-A8C5-ECC9F3942E4B}">
                  <a14:imgProps xmlns:a14="http://schemas.microsoft.com/office/drawing/2010/main">
                    <a14:imgLayer r:embed="rId2">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30" name="矩形 29"/>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2" name="矩形 31"/>
          <p:cNvSpPr/>
          <p:nvPr/>
        </p:nvSpPr>
        <p:spPr>
          <a:xfrm>
            <a:off x="1088698" y="945604"/>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spcAft>
                <a:spcPts val="0"/>
              </a:spcAft>
            </a:pPr>
            <a:r>
              <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rPr>
              <a:t>考点整合</a:t>
            </a:r>
            <a:endPar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endParaRPr>
          </a:p>
        </p:txBody>
      </p:sp>
      <p:sp>
        <p:nvSpPr>
          <p:cNvPr id="27" name="矩形 26"/>
          <p:cNvSpPr/>
          <p:nvPr/>
        </p:nvSpPr>
        <p:spPr>
          <a:xfrm>
            <a:off x="23266" y="-26590"/>
            <a:ext cx="12143880" cy="540000"/>
          </a:xfrm>
          <a:prstGeom prst="rect">
            <a:avLst/>
          </a:prstGeom>
          <a:solidFill>
            <a:schemeClr val="tx1"/>
          </a:solidFill>
          <a:ln>
            <a:solidFill>
              <a:schemeClr val="bg1"/>
            </a:solidFill>
          </a:ln>
          <a:effectLst>
            <a:outerShdw blurRad="63500" sx="102000" sy="102000" algn="ctr" rotWithShape="0">
              <a:prstClr val="black">
                <a:alpha val="40000"/>
              </a:prstClr>
            </a:outerShdw>
          </a:effectLst>
        </p:spPr>
        <p:style>
          <a:lnRef idx="1">
            <a:schemeClr val="accent3"/>
          </a:lnRef>
          <a:fillRef idx="3">
            <a:schemeClr val="accent3"/>
          </a:fillRef>
          <a:effectRef idx="2">
            <a:schemeClr val="accent3"/>
          </a:effectRef>
          <a:fontRef idx="minor">
            <a:schemeClr val="lt1"/>
          </a:fontRef>
        </p:style>
        <p:txBody>
          <a:bodyPr rtlCol="0" anchor="ctr"/>
          <a:lstStyle/>
          <a:p>
            <a:pPr algn="ctr">
              <a:defRPr/>
            </a:pPr>
            <a:endParaRPr lang="zh-CN" altLang="zh-CN" sz="2600" b="1" kern="100" dirty="0">
              <a:solidFill>
                <a:srgbClr val="FFFF00"/>
              </a:solidFill>
              <a:latin typeface="Times New Roman" panose="02020603050405020304" pitchFamily="18" charset="0"/>
              <a:ea typeface="微软雅黑" panose="020B0503020204020204" pitchFamily="34" charset="-122"/>
              <a:cs typeface="Times New Roman" panose="02020603050405020304" pitchFamily="18" charset="0"/>
            </a:endParaRPr>
          </a:p>
        </p:txBody>
      </p:sp>
      <p:grpSp>
        <p:nvGrpSpPr>
          <p:cNvPr id="28" name="组合 27"/>
          <p:cNvGrpSpPr/>
          <p:nvPr/>
        </p:nvGrpSpPr>
        <p:grpSpPr>
          <a:xfrm>
            <a:off x="1059312" y="-9240"/>
            <a:ext cx="10071789" cy="523951"/>
            <a:chOff x="1054646" y="-9240"/>
            <a:chExt cx="10071789" cy="523951"/>
          </a:xfrm>
        </p:grpSpPr>
        <p:sp>
          <p:nvSpPr>
            <p:cNvPr id="29" name="矩形 15"/>
            <p:cNvSpPr/>
            <p:nvPr/>
          </p:nvSpPr>
          <p:spPr>
            <a:xfrm>
              <a:off x="10155895" y="-9240"/>
              <a:ext cx="829484" cy="521862"/>
            </a:xfrm>
            <a:custGeom>
              <a:avLst/>
              <a:gdLst>
                <a:gd name="connsiteX0" fmla="*/ 0 w 4586990"/>
                <a:gd name="connsiteY0" fmla="*/ 0 h 442210"/>
                <a:gd name="connsiteX1" fmla="*/ 4586990 w 4586990"/>
                <a:gd name="connsiteY1" fmla="*/ 0 h 442210"/>
                <a:gd name="connsiteX2" fmla="*/ 4586990 w 4586990"/>
                <a:gd name="connsiteY2" fmla="*/ 442210 h 442210"/>
                <a:gd name="connsiteX3" fmla="*/ 0 w 4586990"/>
                <a:gd name="connsiteY3" fmla="*/ 442210 h 442210"/>
                <a:gd name="connsiteX4" fmla="*/ 0 w 4586990"/>
                <a:gd name="connsiteY4" fmla="*/ 0 h 442210"/>
                <a:gd name="connsiteX0-1" fmla="*/ 0 w 4586990"/>
                <a:gd name="connsiteY0-2" fmla="*/ 0 h 449085"/>
                <a:gd name="connsiteX1-3" fmla="*/ 4586990 w 4586990"/>
                <a:gd name="connsiteY1-4" fmla="*/ 0 h 449085"/>
                <a:gd name="connsiteX2-5" fmla="*/ 4401360 w 4586990"/>
                <a:gd name="connsiteY2-6" fmla="*/ 449085 h 449085"/>
                <a:gd name="connsiteX3-7" fmla="*/ 0 w 4586990"/>
                <a:gd name="connsiteY3-8" fmla="*/ 442210 h 449085"/>
                <a:gd name="connsiteX4-9" fmla="*/ 0 w 4586990"/>
                <a:gd name="connsiteY4-10" fmla="*/ 0 h 449085"/>
                <a:gd name="connsiteX0-11" fmla="*/ 2215872 w 4586990"/>
                <a:gd name="connsiteY0-12" fmla="*/ 0 h 449085"/>
                <a:gd name="connsiteX1-13" fmla="*/ 4586990 w 4586990"/>
                <a:gd name="connsiteY1-14" fmla="*/ 0 h 449085"/>
                <a:gd name="connsiteX2-15" fmla="*/ 4401360 w 4586990"/>
                <a:gd name="connsiteY2-16" fmla="*/ 449085 h 449085"/>
                <a:gd name="connsiteX3-17" fmla="*/ 0 w 4586990"/>
                <a:gd name="connsiteY3-18" fmla="*/ 442210 h 449085"/>
                <a:gd name="connsiteX4-19" fmla="*/ 2215872 w 4586990"/>
                <a:gd name="connsiteY4-20" fmla="*/ 0 h 449085"/>
                <a:gd name="connsiteX0-21" fmla="*/ 127349 w 2498467"/>
                <a:gd name="connsiteY0-22" fmla="*/ 0 h 449085"/>
                <a:gd name="connsiteX1-23" fmla="*/ 2498467 w 2498467"/>
                <a:gd name="connsiteY1-24" fmla="*/ 0 h 449085"/>
                <a:gd name="connsiteX2-25" fmla="*/ 2312837 w 2498467"/>
                <a:gd name="connsiteY2-26" fmla="*/ 449085 h 449085"/>
                <a:gd name="connsiteX3-27" fmla="*/ 0 w 2498467"/>
                <a:gd name="connsiteY3-28" fmla="*/ 442210 h 449085"/>
                <a:gd name="connsiteX4-29" fmla="*/ 127349 w 2498467"/>
                <a:gd name="connsiteY4-30" fmla="*/ 0 h 449085"/>
                <a:gd name="connsiteX0-31" fmla="*/ 0 w 2506957"/>
                <a:gd name="connsiteY0-32" fmla="*/ 8031 h 449085"/>
                <a:gd name="connsiteX1-33" fmla="*/ 2506957 w 2506957"/>
                <a:gd name="connsiteY1-34" fmla="*/ 0 h 449085"/>
                <a:gd name="connsiteX2-35" fmla="*/ 2321327 w 2506957"/>
                <a:gd name="connsiteY2-36" fmla="*/ 449085 h 449085"/>
                <a:gd name="connsiteX3-37" fmla="*/ 8490 w 2506957"/>
                <a:gd name="connsiteY3-38" fmla="*/ 442210 h 449085"/>
                <a:gd name="connsiteX4-39" fmla="*/ 0 w 2506957"/>
                <a:gd name="connsiteY4-40" fmla="*/ 8031 h 449085"/>
                <a:gd name="connsiteX0-41" fmla="*/ 0 w 2498467"/>
                <a:gd name="connsiteY0-42" fmla="*/ 0 h 449085"/>
                <a:gd name="connsiteX1-43" fmla="*/ 2498467 w 2498467"/>
                <a:gd name="connsiteY1-44" fmla="*/ 0 h 449085"/>
                <a:gd name="connsiteX2-45" fmla="*/ 2312837 w 2498467"/>
                <a:gd name="connsiteY2-46" fmla="*/ 449085 h 449085"/>
                <a:gd name="connsiteX3-47" fmla="*/ 0 w 2498467"/>
                <a:gd name="connsiteY3-48" fmla="*/ 442210 h 449085"/>
                <a:gd name="connsiteX4-49" fmla="*/ 0 w 2498467"/>
                <a:gd name="connsiteY4-50" fmla="*/ 0 h 449085"/>
                <a:gd name="connsiteX0-51" fmla="*/ 733111 w 2498467"/>
                <a:gd name="connsiteY0-52" fmla="*/ 0 h 449085"/>
                <a:gd name="connsiteX1-53" fmla="*/ 2498467 w 2498467"/>
                <a:gd name="connsiteY1-54" fmla="*/ 0 h 449085"/>
                <a:gd name="connsiteX2-55" fmla="*/ 2312837 w 2498467"/>
                <a:gd name="connsiteY2-56" fmla="*/ 449085 h 449085"/>
                <a:gd name="connsiteX3-57" fmla="*/ 0 w 2498467"/>
                <a:gd name="connsiteY3-58" fmla="*/ 442210 h 449085"/>
                <a:gd name="connsiteX4-59" fmla="*/ 733111 w 2498467"/>
                <a:gd name="connsiteY4-60" fmla="*/ 0 h 449085"/>
                <a:gd name="connsiteX0-61" fmla="*/ 20176 w 1785532"/>
                <a:gd name="connsiteY0-62" fmla="*/ 0 h 449085"/>
                <a:gd name="connsiteX1-63" fmla="*/ 1785532 w 1785532"/>
                <a:gd name="connsiteY1-64" fmla="*/ 0 h 449085"/>
                <a:gd name="connsiteX2-65" fmla="*/ 1599902 w 1785532"/>
                <a:gd name="connsiteY2-66" fmla="*/ 449085 h 449085"/>
                <a:gd name="connsiteX3-67" fmla="*/ 0 w 1785532"/>
                <a:gd name="connsiteY3-68" fmla="*/ 448573 h 449085"/>
                <a:gd name="connsiteX4-69" fmla="*/ 20176 w 1785532"/>
                <a:gd name="connsiteY4-70" fmla="*/ 0 h 449085"/>
                <a:gd name="connsiteX0-71" fmla="*/ 40353 w 1805709"/>
                <a:gd name="connsiteY0-72" fmla="*/ 0 h 454936"/>
                <a:gd name="connsiteX1-73" fmla="*/ 1805709 w 1805709"/>
                <a:gd name="connsiteY1-74" fmla="*/ 0 h 454936"/>
                <a:gd name="connsiteX2-75" fmla="*/ 1620079 w 1805709"/>
                <a:gd name="connsiteY2-76" fmla="*/ 449085 h 454936"/>
                <a:gd name="connsiteX3-77" fmla="*/ 0 w 1805709"/>
                <a:gd name="connsiteY3-78" fmla="*/ 454936 h 454936"/>
                <a:gd name="connsiteX4-79" fmla="*/ 40353 w 1805709"/>
                <a:gd name="connsiteY4-80" fmla="*/ 0 h 454936"/>
                <a:gd name="connsiteX0-81" fmla="*/ 0 w 1805711"/>
                <a:gd name="connsiteY0-82" fmla="*/ 6363 h 454936"/>
                <a:gd name="connsiteX1-83" fmla="*/ 1805711 w 1805711"/>
                <a:gd name="connsiteY1-84" fmla="*/ 0 h 454936"/>
                <a:gd name="connsiteX2-85" fmla="*/ 1620081 w 1805711"/>
                <a:gd name="connsiteY2-86" fmla="*/ 449085 h 454936"/>
                <a:gd name="connsiteX3-87" fmla="*/ 2 w 1805711"/>
                <a:gd name="connsiteY3-88" fmla="*/ 454936 h 454936"/>
                <a:gd name="connsiteX4-89" fmla="*/ 0 w 1805711"/>
                <a:gd name="connsiteY4-90" fmla="*/ 6363 h 454936"/>
                <a:gd name="connsiteX0-91" fmla="*/ 0 w 1805711"/>
                <a:gd name="connsiteY0-92" fmla="*/ 0 h 454936"/>
                <a:gd name="connsiteX1-93" fmla="*/ 1805711 w 1805711"/>
                <a:gd name="connsiteY1-94" fmla="*/ 0 h 454936"/>
                <a:gd name="connsiteX2-95" fmla="*/ 1620081 w 1805711"/>
                <a:gd name="connsiteY2-96" fmla="*/ 449085 h 454936"/>
                <a:gd name="connsiteX3-97" fmla="*/ 2 w 1805711"/>
                <a:gd name="connsiteY3-98" fmla="*/ 454936 h 454936"/>
                <a:gd name="connsiteX4-99" fmla="*/ 0 w 1805711"/>
                <a:gd name="connsiteY4-100" fmla="*/ 0 h 454936"/>
                <a:gd name="connsiteX0-101" fmla="*/ 0 w 1805711"/>
                <a:gd name="connsiteY0-102" fmla="*/ 0 h 449085"/>
                <a:gd name="connsiteX1-103" fmla="*/ 1805711 w 1805711"/>
                <a:gd name="connsiteY1-104" fmla="*/ 0 h 449085"/>
                <a:gd name="connsiteX2-105" fmla="*/ 1620081 w 1805711"/>
                <a:gd name="connsiteY2-106" fmla="*/ 449085 h 449085"/>
                <a:gd name="connsiteX3-107" fmla="*/ 2 w 1805711"/>
                <a:gd name="connsiteY3-108" fmla="*/ 448574 h 449085"/>
                <a:gd name="connsiteX4-109" fmla="*/ 0 w 1805711"/>
                <a:gd name="connsiteY4-110" fmla="*/ 0 h 44908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805711" h="449085">
                  <a:moveTo>
                    <a:pt x="0" y="0"/>
                  </a:moveTo>
                  <a:lnTo>
                    <a:pt x="1805711" y="0"/>
                  </a:lnTo>
                  <a:lnTo>
                    <a:pt x="1620081" y="449085"/>
                  </a:lnTo>
                  <a:lnTo>
                    <a:pt x="2" y="448574"/>
                  </a:lnTo>
                  <a:cubicBezTo>
                    <a:pt x="1" y="299050"/>
                    <a:pt x="1" y="149524"/>
                    <a:pt x="0" y="0"/>
                  </a:cubicBez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sp>
          <p:nvSpPr>
            <p:cNvPr id="33" name="平行四边形 32"/>
            <p:cNvSpPr/>
            <p:nvPr userDrawn="1"/>
          </p:nvSpPr>
          <p:spPr>
            <a:xfrm>
              <a:off x="10913317" y="-9239"/>
              <a:ext cx="14207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34" name="平行四边形 32"/>
            <p:cNvSpPr/>
            <p:nvPr userDrawn="1"/>
          </p:nvSpPr>
          <p:spPr>
            <a:xfrm>
              <a:off x="10984356" y="-9239"/>
              <a:ext cx="14207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35" name="矩形 15"/>
            <p:cNvSpPr/>
            <p:nvPr userDrawn="1"/>
          </p:nvSpPr>
          <p:spPr>
            <a:xfrm flipH="1">
              <a:off x="1184008" y="-9240"/>
              <a:ext cx="752699" cy="521862"/>
            </a:xfrm>
            <a:custGeom>
              <a:avLst/>
              <a:gdLst>
                <a:gd name="connsiteX0" fmla="*/ 0 w 4586990"/>
                <a:gd name="connsiteY0" fmla="*/ 0 h 442210"/>
                <a:gd name="connsiteX1" fmla="*/ 4586990 w 4586990"/>
                <a:gd name="connsiteY1" fmla="*/ 0 h 442210"/>
                <a:gd name="connsiteX2" fmla="*/ 4586990 w 4586990"/>
                <a:gd name="connsiteY2" fmla="*/ 442210 h 442210"/>
                <a:gd name="connsiteX3" fmla="*/ 0 w 4586990"/>
                <a:gd name="connsiteY3" fmla="*/ 442210 h 442210"/>
                <a:gd name="connsiteX4" fmla="*/ 0 w 4586990"/>
                <a:gd name="connsiteY4" fmla="*/ 0 h 442210"/>
                <a:gd name="connsiteX0-1" fmla="*/ 0 w 4586990"/>
                <a:gd name="connsiteY0-2" fmla="*/ 0 h 449085"/>
                <a:gd name="connsiteX1-3" fmla="*/ 4586990 w 4586990"/>
                <a:gd name="connsiteY1-4" fmla="*/ 0 h 449085"/>
                <a:gd name="connsiteX2-5" fmla="*/ 4401360 w 4586990"/>
                <a:gd name="connsiteY2-6" fmla="*/ 449085 h 449085"/>
                <a:gd name="connsiteX3-7" fmla="*/ 0 w 4586990"/>
                <a:gd name="connsiteY3-8" fmla="*/ 442210 h 449085"/>
                <a:gd name="connsiteX4-9" fmla="*/ 0 w 4586990"/>
                <a:gd name="connsiteY4-10" fmla="*/ 0 h 449085"/>
                <a:gd name="connsiteX0-11" fmla="*/ 2215872 w 4586990"/>
                <a:gd name="connsiteY0-12" fmla="*/ 0 h 449085"/>
                <a:gd name="connsiteX1-13" fmla="*/ 4586990 w 4586990"/>
                <a:gd name="connsiteY1-14" fmla="*/ 0 h 449085"/>
                <a:gd name="connsiteX2-15" fmla="*/ 4401360 w 4586990"/>
                <a:gd name="connsiteY2-16" fmla="*/ 449085 h 449085"/>
                <a:gd name="connsiteX3-17" fmla="*/ 0 w 4586990"/>
                <a:gd name="connsiteY3-18" fmla="*/ 442210 h 449085"/>
                <a:gd name="connsiteX4-19" fmla="*/ 2215872 w 4586990"/>
                <a:gd name="connsiteY4-20" fmla="*/ 0 h 449085"/>
                <a:gd name="connsiteX0-21" fmla="*/ 127349 w 2498467"/>
                <a:gd name="connsiteY0-22" fmla="*/ 0 h 449085"/>
                <a:gd name="connsiteX1-23" fmla="*/ 2498467 w 2498467"/>
                <a:gd name="connsiteY1-24" fmla="*/ 0 h 449085"/>
                <a:gd name="connsiteX2-25" fmla="*/ 2312837 w 2498467"/>
                <a:gd name="connsiteY2-26" fmla="*/ 449085 h 449085"/>
                <a:gd name="connsiteX3-27" fmla="*/ 0 w 2498467"/>
                <a:gd name="connsiteY3-28" fmla="*/ 442210 h 449085"/>
                <a:gd name="connsiteX4-29" fmla="*/ 127349 w 2498467"/>
                <a:gd name="connsiteY4-30" fmla="*/ 0 h 449085"/>
                <a:gd name="connsiteX0-31" fmla="*/ 0 w 2506957"/>
                <a:gd name="connsiteY0-32" fmla="*/ 8031 h 449085"/>
                <a:gd name="connsiteX1-33" fmla="*/ 2506957 w 2506957"/>
                <a:gd name="connsiteY1-34" fmla="*/ 0 h 449085"/>
                <a:gd name="connsiteX2-35" fmla="*/ 2321327 w 2506957"/>
                <a:gd name="connsiteY2-36" fmla="*/ 449085 h 449085"/>
                <a:gd name="connsiteX3-37" fmla="*/ 8490 w 2506957"/>
                <a:gd name="connsiteY3-38" fmla="*/ 442210 h 449085"/>
                <a:gd name="connsiteX4-39" fmla="*/ 0 w 2506957"/>
                <a:gd name="connsiteY4-40" fmla="*/ 8031 h 449085"/>
                <a:gd name="connsiteX0-41" fmla="*/ 0 w 2498467"/>
                <a:gd name="connsiteY0-42" fmla="*/ 0 h 449085"/>
                <a:gd name="connsiteX1-43" fmla="*/ 2498467 w 2498467"/>
                <a:gd name="connsiteY1-44" fmla="*/ 0 h 449085"/>
                <a:gd name="connsiteX2-45" fmla="*/ 2312837 w 2498467"/>
                <a:gd name="connsiteY2-46" fmla="*/ 449085 h 449085"/>
                <a:gd name="connsiteX3-47" fmla="*/ 0 w 2498467"/>
                <a:gd name="connsiteY3-48" fmla="*/ 442210 h 449085"/>
                <a:gd name="connsiteX4-49" fmla="*/ 0 w 2498467"/>
                <a:gd name="connsiteY4-50" fmla="*/ 0 h 449085"/>
                <a:gd name="connsiteX0-51" fmla="*/ 733111 w 2498467"/>
                <a:gd name="connsiteY0-52" fmla="*/ 0 h 449085"/>
                <a:gd name="connsiteX1-53" fmla="*/ 2498467 w 2498467"/>
                <a:gd name="connsiteY1-54" fmla="*/ 0 h 449085"/>
                <a:gd name="connsiteX2-55" fmla="*/ 2312837 w 2498467"/>
                <a:gd name="connsiteY2-56" fmla="*/ 449085 h 449085"/>
                <a:gd name="connsiteX3-57" fmla="*/ 0 w 2498467"/>
                <a:gd name="connsiteY3-58" fmla="*/ 442210 h 449085"/>
                <a:gd name="connsiteX4-59" fmla="*/ 733111 w 2498467"/>
                <a:gd name="connsiteY4-60" fmla="*/ 0 h 449085"/>
                <a:gd name="connsiteX0-61" fmla="*/ 20176 w 1785532"/>
                <a:gd name="connsiteY0-62" fmla="*/ 0 h 449085"/>
                <a:gd name="connsiteX1-63" fmla="*/ 1785532 w 1785532"/>
                <a:gd name="connsiteY1-64" fmla="*/ 0 h 449085"/>
                <a:gd name="connsiteX2-65" fmla="*/ 1599902 w 1785532"/>
                <a:gd name="connsiteY2-66" fmla="*/ 449085 h 449085"/>
                <a:gd name="connsiteX3-67" fmla="*/ 0 w 1785532"/>
                <a:gd name="connsiteY3-68" fmla="*/ 448573 h 449085"/>
                <a:gd name="connsiteX4-69" fmla="*/ 20176 w 1785532"/>
                <a:gd name="connsiteY4-70" fmla="*/ 0 h 449085"/>
                <a:gd name="connsiteX0-71" fmla="*/ 40353 w 1805709"/>
                <a:gd name="connsiteY0-72" fmla="*/ 0 h 454936"/>
                <a:gd name="connsiteX1-73" fmla="*/ 1805709 w 1805709"/>
                <a:gd name="connsiteY1-74" fmla="*/ 0 h 454936"/>
                <a:gd name="connsiteX2-75" fmla="*/ 1620079 w 1805709"/>
                <a:gd name="connsiteY2-76" fmla="*/ 449085 h 454936"/>
                <a:gd name="connsiteX3-77" fmla="*/ 0 w 1805709"/>
                <a:gd name="connsiteY3-78" fmla="*/ 454936 h 454936"/>
                <a:gd name="connsiteX4-79" fmla="*/ 40353 w 1805709"/>
                <a:gd name="connsiteY4-80" fmla="*/ 0 h 454936"/>
                <a:gd name="connsiteX0-81" fmla="*/ 0 w 1805711"/>
                <a:gd name="connsiteY0-82" fmla="*/ 6363 h 454936"/>
                <a:gd name="connsiteX1-83" fmla="*/ 1805711 w 1805711"/>
                <a:gd name="connsiteY1-84" fmla="*/ 0 h 454936"/>
                <a:gd name="connsiteX2-85" fmla="*/ 1620081 w 1805711"/>
                <a:gd name="connsiteY2-86" fmla="*/ 449085 h 454936"/>
                <a:gd name="connsiteX3-87" fmla="*/ 2 w 1805711"/>
                <a:gd name="connsiteY3-88" fmla="*/ 454936 h 454936"/>
                <a:gd name="connsiteX4-89" fmla="*/ 0 w 1805711"/>
                <a:gd name="connsiteY4-90" fmla="*/ 6363 h 454936"/>
                <a:gd name="connsiteX0-91" fmla="*/ 0 w 1805711"/>
                <a:gd name="connsiteY0-92" fmla="*/ 0 h 454936"/>
                <a:gd name="connsiteX1-93" fmla="*/ 1805711 w 1805711"/>
                <a:gd name="connsiteY1-94" fmla="*/ 0 h 454936"/>
                <a:gd name="connsiteX2-95" fmla="*/ 1620081 w 1805711"/>
                <a:gd name="connsiteY2-96" fmla="*/ 449085 h 454936"/>
                <a:gd name="connsiteX3-97" fmla="*/ 2 w 1805711"/>
                <a:gd name="connsiteY3-98" fmla="*/ 454936 h 454936"/>
                <a:gd name="connsiteX4-99" fmla="*/ 0 w 1805711"/>
                <a:gd name="connsiteY4-100" fmla="*/ 0 h 454936"/>
                <a:gd name="connsiteX0-101" fmla="*/ 0 w 1805711"/>
                <a:gd name="connsiteY0-102" fmla="*/ 0 h 449085"/>
                <a:gd name="connsiteX1-103" fmla="*/ 1805711 w 1805711"/>
                <a:gd name="connsiteY1-104" fmla="*/ 0 h 449085"/>
                <a:gd name="connsiteX2-105" fmla="*/ 1620081 w 1805711"/>
                <a:gd name="connsiteY2-106" fmla="*/ 449085 h 449085"/>
                <a:gd name="connsiteX3-107" fmla="*/ 2 w 1805711"/>
                <a:gd name="connsiteY3-108" fmla="*/ 448574 h 449085"/>
                <a:gd name="connsiteX4-109" fmla="*/ 0 w 1805711"/>
                <a:gd name="connsiteY4-110" fmla="*/ 0 h 44908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805711" h="449085">
                  <a:moveTo>
                    <a:pt x="0" y="0"/>
                  </a:moveTo>
                  <a:lnTo>
                    <a:pt x="1805711" y="0"/>
                  </a:lnTo>
                  <a:lnTo>
                    <a:pt x="1620081" y="449085"/>
                  </a:lnTo>
                  <a:lnTo>
                    <a:pt x="2" y="448574"/>
                  </a:lnTo>
                  <a:cubicBezTo>
                    <a:pt x="1" y="299050"/>
                    <a:pt x="1" y="149524"/>
                    <a:pt x="0" y="0"/>
                  </a:cubicBez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sp>
          <p:nvSpPr>
            <p:cNvPr id="36" name="平行四边形 32"/>
            <p:cNvSpPr/>
            <p:nvPr userDrawn="1"/>
          </p:nvSpPr>
          <p:spPr>
            <a:xfrm flipH="1">
              <a:off x="1119378" y="-9240"/>
              <a:ext cx="12945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37" name="平行四边形 32"/>
            <p:cNvSpPr/>
            <p:nvPr userDrawn="1"/>
          </p:nvSpPr>
          <p:spPr>
            <a:xfrm flipH="1">
              <a:off x="1054646" y="-9240"/>
              <a:ext cx="12945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38" name="矩形 37"/>
            <p:cNvSpPr/>
            <p:nvPr/>
          </p:nvSpPr>
          <p:spPr>
            <a:xfrm>
              <a:off x="1874268" y="-7289"/>
              <a:ext cx="8353397" cy="522000"/>
            </a:xfrm>
            <a:prstGeom prst="rect">
              <a:avLst/>
            </a:pr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solidFill>
                  <a:prstClr val="white"/>
                </a:solidFill>
              </a:endParaRPr>
            </a:p>
          </p:txBody>
        </p:sp>
      </p:grpSp>
      <p:sp>
        <p:nvSpPr>
          <p:cNvPr id="39" name="矩形 38"/>
          <p:cNvSpPr/>
          <p:nvPr/>
        </p:nvSpPr>
        <p:spPr>
          <a:xfrm>
            <a:off x="2436436" y="-8554"/>
            <a:ext cx="7379185" cy="523220"/>
          </a:xfrm>
          <a:prstGeom prst="rect">
            <a:avLst/>
          </a:prstGeom>
        </p:spPr>
        <p:txBody>
          <a:bodyPr wrap="square">
            <a:spAutoFit/>
          </a:bodyPr>
          <a:lstStyle/>
          <a:p>
            <a:pPr algn="ctr">
              <a:defRPr/>
            </a:pPr>
            <a:r>
              <a:rPr lang="zh-CN" altLang="en-US" sz="2800" b="1" kern="100" dirty="0">
                <a:solidFill>
                  <a:prstClr val="white"/>
                </a:solidFill>
                <a:latin typeface="Times New Roman" panose="02020603050405020304"/>
                <a:ea typeface="微软雅黑" panose="020B0503020204020204" pitchFamily="34" charset="-122"/>
                <a:cs typeface="Times New Roman" panose="02020603050405020304"/>
              </a:rPr>
              <a:t>核心考点一　文化对人影响的表现和特点</a:t>
            </a:r>
            <a:endParaRPr lang="zh-CN" altLang="en-US" sz="2800" b="1" kern="100" dirty="0">
              <a:solidFill>
                <a:prstClr val="white"/>
              </a:solidFill>
              <a:latin typeface="Times New Roman" panose="02020603050405020304"/>
              <a:ea typeface="微软雅黑" panose="020B0503020204020204" pitchFamily="34" charset="-122"/>
              <a:cs typeface="Times New Roman" panose="02020603050405020304"/>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43846" y="477466"/>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b="1" kern="100" dirty="0">
                <a:latin typeface="+mj-ea"/>
                <a:ea typeface="+mj-ea"/>
                <a:cs typeface="Courier New" panose="02070309020205020404"/>
              </a:rPr>
              <a:t>2.</a:t>
            </a:r>
            <a:r>
              <a:rPr lang="zh-CN" altLang="zh-CN" sz="2600" b="1" kern="100" dirty="0">
                <a:latin typeface="+mj-ea"/>
                <a:ea typeface="+mj-ea"/>
                <a:cs typeface="Times New Roman" panose="02020603050405020304"/>
              </a:rPr>
              <a:t>文化对人影响的表现</a:t>
            </a:r>
            <a:endParaRPr lang="zh-CN" altLang="zh-CN" sz="2600" b="1" kern="100" dirty="0">
              <a:latin typeface="+mj-ea"/>
              <a:ea typeface="+mj-ea"/>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文化影响人们的交往行为和交往方式</a:t>
            </a:r>
            <a:endParaRPr lang="zh-CN" altLang="zh-CN" sz="2600" kern="100" dirty="0">
              <a:latin typeface="宋体" panose="02010600030101010101" pitchFamily="2" charset="-122"/>
              <a:cs typeface="Courier New" panose="02070309020205020404"/>
            </a:endParaRPr>
          </a:p>
        </p:txBody>
      </p:sp>
      <p:pic>
        <p:nvPicPr>
          <p:cNvPr id="5" name="Picture 2" descr="\\高慧颖\e\原文件\2019\一轮\政治一轮通用\111.TIF"/>
          <p:cNvPicPr>
            <a:picLocks noChangeAspect="1" noChangeArrowheads="1"/>
          </p:cNvPicPr>
          <p:nvPr/>
        </p:nvPicPr>
        <p:blipFill>
          <a:blip r:embed="rId1">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305263" y="1917626"/>
            <a:ext cx="9579886" cy="4017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43846" y="693490"/>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文化影响人们的实践活动、认识活动和思维方式</a:t>
            </a:r>
            <a:endParaRPr lang="zh-CN" altLang="zh-CN" sz="1050" kern="100" dirty="0">
              <a:effectLst/>
              <a:latin typeface="宋体" panose="02010600030101010101" pitchFamily="2" charset="-122"/>
              <a:cs typeface="Courier New" panose="02070309020205020404"/>
            </a:endParaRPr>
          </a:p>
        </p:txBody>
      </p:sp>
      <p:pic>
        <p:nvPicPr>
          <p:cNvPr id="2051" name="Picture 3" descr="\\高慧颖\e\原文件\2019\一轮\政治一轮通用\112.TIF"/>
          <p:cNvPicPr>
            <a:picLocks noChangeAspect="1" noChangeArrowheads="1"/>
          </p:cNvPicPr>
          <p:nvPr/>
        </p:nvPicPr>
        <p:blipFill>
          <a:blip r:embed="rId1">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351851" y="1659495"/>
            <a:ext cx="9486710" cy="39952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762327"/>
            <a:ext cx="11412000"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7030A0"/>
                </a:solidFill>
                <a:latin typeface="Times New Roman" panose="02020603050405020304"/>
                <a:ea typeface="微软雅黑" panose="020B0503020204020204" pitchFamily="34" charset="-122"/>
                <a:cs typeface="Times New Roman" panose="02020603050405020304"/>
              </a:rPr>
              <a:t>提醒　</a:t>
            </a:r>
            <a:r>
              <a:rPr lang="zh-CN" altLang="zh-CN" sz="2600" kern="100" dirty="0">
                <a:latin typeface="Times New Roman" panose="02020603050405020304"/>
                <a:ea typeface="微软雅黑" panose="020B0503020204020204" pitchFamily="34" charset="-122"/>
                <a:cs typeface="Times New Roman" panose="02020603050405020304"/>
              </a:rPr>
              <a:t>文化对人影响的表现，可按照从微观到宏观、从具体到一般的思路来把握。从微观上，它影响人们具体的交往行为和交往方式，即人的言行举止；从宏观上，它影响人们对整个世界的认识和改造。</a:t>
            </a:r>
            <a:endParaRPr lang="zh-CN" altLang="zh-CN" sz="1050" kern="100" dirty="0">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189434"/>
            <a:ext cx="11412000" cy="652527"/>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b="1" kern="100" dirty="0">
                <a:latin typeface="+mj-ea"/>
                <a:ea typeface="+mj-ea"/>
                <a:cs typeface="Courier New" panose="02070309020205020404"/>
              </a:rPr>
              <a:t>3.</a:t>
            </a:r>
            <a:r>
              <a:rPr lang="zh-CN" altLang="en-US" sz="2600" b="1" kern="100" dirty="0">
                <a:latin typeface="+mj-ea"/>
                <a:ea typeface="+mj-ea"/>
                <a:cs typeface="Courier New" panose="02070309020205020404"/>
              </a:rPr>
              <a:t>文化对人影响的特点</a:t>
            </a:r>
            <a:endParaRPr lang="zh-CN" altLang="zh-CN" sz="1050" b="1" kern="100" dirty="0">
              <a:effectLst/>
              <a:latin typeface="+mj-ea"/>
              <a:ea typeface="+mj-ea"/>
              <a:cs typeface="Courier New" panose="02070309020205020404"/>
            </a:endParaRPr>
          </a:p>
        </p:txBody>
      </p:sp>
      <p:graphicFrame>
        <p:nvGraphicFramePr>
          <p:cNvPr id="3" name="表格 2"/>
          <p:cNvGraphicFramePr>
            <a:graphicFrameLocks noGrp="1"/>
          </p:cNvGraphicFramePr>
          <p:nvPr/>
        </p:nvGraphicFramePr>
        <p:xfrm>
          <a:off x="442578" y="981522"/>
          <a:ext cx="11305256" cy="5632672"/>
        </p:xfrm>
        <a:graphic>
          <a:graphicData uri="http://schemas.openxmlformats.org/drawingml/2006/table">
            <a:tbl>
              <a:tblPr/>
              <a:tblGrid>
                <a:gridCol w="864096"/>
                <a:gridCol w="5616624"/>
                <a:gridCol w="4824536"/>
              </a:tblGrid>
              <a:tr h="149818">
                <a:tc>
                  <a:txBody>
                    <a:bodyPr/>
                    <a:lstStyle/>
                    <a:p>
                      <a:pPr algn="ctr">
                        <a:lnSpc>
                          <a:spcPct val="140000"/>
                        </a:lnSpc>
                        <a:spcAft>
                          <a:spcPts val="0"/>
                        </a:spcAft>
                      </a:pPr>
                      <a:r>
                        <a:rPr lang="en-US" sz="2600" kern="100" dirty="0">
                          <a:effectLst/>
                          <a:latin typeface="Times New Roman" panose="02020603050405020304"/>
                          <a:ea typeface="微软雅黑" panose="020B0503020204020204" pitchFamily="34" charset="-122"/>
                          <a:cs typeface="Courier New" panose="02070309020205020404"/>
                        </a:rPr>
                        <a:t> </a:t>
                      </a:r>
                      <a:endParaRPr lang="zh-CN" sz="2600" kern="100" dirty="0">
                        <a:effectLst/>
                        <a:latin typeface="宋体" panose="02010600030101010101" pitchFamily="2" charset="-122"/>
                        <a:cs typeface="Courier New" panose="02070309020205020404"/>
                      </a:endParaRPr>
                    </a:p>
                  </a:txBody>
                  <a:tcPr marL="15335" marR="153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4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潜移默化</a:t>
                      </a:r>
                      <a:endParaRPr lang="zh-CN" sz="2600" kern="100">
                        <a:effectLst/>
                        <a:latin typeface="宋体" panose="02010600030101010101" pitchFamily="2" charset="-122"/>
                        <a:cs typeface="Courier New" panose="02070309020205020404"/>
                      </a:endParaRPr>
                    </a:p>
                  </a:txBody>
                  <a:tcPr marL="15335" marR="153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4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深远持久</a:t>
                      </a:r>
                      <a:endParaRPr lang="zh-CN" sz="2600" kern="100">
                        <a:effectLst/>
                        <a:latin typeface="宋体" panose="02010600030101010101" pitchFamily="2" charset="-122"/>
                        <a:cs typeface="Courier New" panose="02070309020205020404"/>
                      </a:endParaRPr>
                    </a:p>
                  </a:txBody>
                  <a:tcPr marL="15335" marR="153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01448">
                <a:tc>
                  <a:txBody>
                    <a:bodyPr/>
                    <a:lstStyle/>
                    <a:p>
                      <a:pPr algn="ctr">
                        <a:lnSpc>
                          <a:spcPct val="14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内涵</a:t>
                      </a:r>
                      <a:endParaRPr lang="zh-CN" sz="2600" kern="100">
                        <a:effectLst/>
                        <a:latin typeface="宋体" panose="02010600030101010101" pitchFamily="2" charset="-122"/>
                        <a:cs typeface="Courier New" panose="02070309020205020404"/>
                      </a:endParaRPr>
                    </a:p>
                  </a:txBody>
                  <a:tcPr marL="15335" marR="153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4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是指每时每刻、不知不觉地受到文化的影响</a:t>
                      </a:r>
                      <a:endParaRPr lang="zh-CN" sz="2600" kern="100">
                        <a:effectLst/>
                        <a:latin typeface="宋体" panose="02010600030101010101" pitchFamily="2" charset="-122"/>
                        <a:cs typeface="Courier New" panose="02070309020205020404"/>
                      </a:endParaRPr>
                    </a:p>
                  </a:txBody>
                  <a:tcPr marL="15335" marR="153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4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是指经年累月、难以抹去的文化影响</a:t>
                      </a:r>
                      <a:endParaRPr lang="zh-CN" sz="2600" kern="100">
                        <a:effectLst/>
                        <a:latin typeface="宋体" panose="02010600030101010101" pitchFamily="2" charset="-122"/>
                        <a:cs typeface="Courier New" panose="02070309020205020404"/>
                      </a:endParaRPr>
                    </a:p>
                  </a:txBody>
                  <a:tcPr marL="15335" marR="153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52128">
                <a:tc>
                  <a:txBody>
                    <a:bodyPr/>
                    <a:lstStyle/>
                    <a:p>
                      <a:pPr algn="ctr">
                        <a:lnSpc>
                          <a:spcPct val="14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角度</a:t>
                      </a:r>
                      <a:endParaRPr lang="zh-CN" sz="2600" kern="100">
                        <a:effectLst/>
                        <a:latin typeface="宋体" panose="02010600030101010101" pitchFamily="2" charset="-122"/>
                        <a:cs typeface="Courier New" panose="02070309020205020404"/>
                      </a:endParaRPr>
                    </a:p>
                  </a:txBody>
                  <a:tcPr marL="15335" marR="153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4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侧重影响的过程和无形性，强调影响的方式</a:t>
                      </a:r>
                      <a:endParaRPr lang="zh-CN" sz="2600" kern="100" dirty="0">
                        <a:effectLst/>
                        <a:latin typeface="宋体" panose="02010600030101010101" pitchFamily="2" charset="-122"/>
                        <a:cs typeface="Courier New" panose="02070309020205020404"/>
                      </a:endParaRPr>
                    </a:p>
                  </a:txBody>
                  <a:tcPr marL="15335" marR="153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4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侧重影响的效果和持久性，强调影响的时间</a:t>
                      </a:r>
                      <a:endParaRPr lang="zh-CN" sz="2600" kern="100">
                        <a:effectLst/>
                        <a:latin typeface="宋体" panose="02010600030101010101" pitchFamily="2" charset="-122"/>
                        <a:cs typeface="Courier New" panose="02070309020205020404"/>
                      </a:endParaRPr>
                    </a:p>
                  </a:txBody>
                  <a:tcPr marL="15335" marR="153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52128">
                <a:tc>
                  <a:txBody>
                    <a:bodyPr/>
                    <a:lstStyle/>
                    <a:p>
                      <a:pPr algn="ctr">
                        <a:lnSpc>
                          <a:spcPct val="14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特点</a:t>
                      </a:r>
                      <a:endParaRPr lang="zh-CN" sz="2600" kern="100">
                        <a:effectLst/>
                        <a:latin typeface="宋体" panose="02010600030101010101" pitchFamily="2" charset="-122"/>
                        <a:cs typeface="Courier New" panose="02070309020205020404"/>
                      </a:endParaRPr>
                    </a:p>
                  </a:txBody>
                  <a:tcPr marL="15335" marR="153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4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一般不是有形的、强制的</a:t>
                      </a:r>
                      <a:endParaRPr lang="zh-CN" sz="2600" kern="100" dirty="0">
                        <a:effectLst/>
                        <a:latin typeface="宋体" panose="02010600030101010101" pitchFamily="2" charset="-122"/>
                        <a:cs typeface="Courier New" panose="02070309020205020404"/>
                      </a:endParaRPr>
                    </a:p>
                  </a:txBody>
                  <a:tcPr marL="15335" marR="153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4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具有相对稳定性，短期内一般不会改变</a:t>
                      </a:r>
                      <a:endParaRPr lang="zh-CN" sz="2600" kern="100">
                        <a:effectLst/>
                        <a:latin typeface="宋体" panose="02010600030101010101" pitchFamily="2" charset="-122"/>
                        <a:cs typeface="Courier New" panose="02070309020205020404"/>
                      </a:endParaRPr>
                    </a:p>
                  </a:txBody>
                  <a:tcPr marL="15335" marR="153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48723">
                <a:tc>
                  <a:txBody>
                    <a:bodyPr/>
                    <a:lstStyle/>
                    <a:p>
                      <a:pPr algn="ctr">
                        <a:lnSpc>
                          <a:spcPct val="14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注意</a:t>
                      </a:r>
                      <a:endParaRPr lang="zh-CN" sz="2600" kern="100">
                        <a:effectLst/>
                        <a:latin typeface="宋体" panose="02010600030101010101" pitchFamily="2" charset="-122"/>
                        <a:cs typeface="Courier New" panose="02070309020205020404"/>
                      </a:endParaRPr>
                    </a:p>
                  </a:txBody>
                  <a:tcPr marL="15335" marR="153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4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人们接受健康向上的文化影响，并不都是一个消极被动的过程，而是一个自觉学习、主动接受文化熏陶的过程</a:t>
                      </a:r>
                      <a:endParaRPr lang="zh-CN" sz="2600" kern="100" dirty="0">
                        <a:effectLst/>
                        <a:latin typeface="宋体" panose="02010600030101010101" pitchFamily="2" charset="-122"/>
                        <a:cs typeface="Courier New" panose="02070309020205020404"/>
                      </a:endParaRPr>
                    </a:p>
                  </a:txBody>
                  <a:tcPr marL="15335" marR="153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4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文化对人的影响是深远持久的，但并不是一成不变的</a:t>
                      </a:r>
                      <a:endParaRPr lang="zh-CN" sz="2600" kern="100" dirty="0">
                        <a:effectLst/>
                        <a:latin typeface="宋体" panose="02010600030101010101" pitchFamily="2" charset="-122"/>
                        <a:cs typeface="Courier New" panose="02070309020205020404"/>
                      </a:endParaRPr>
                    </a:p>
                  </a:txBody>
                  <a:tcPr marL="15335" marR="153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custDataLst>
              <p:tags r:id="rId1"/>
            </p:custDataLst>
          </p:nvPr>
        </p:nvGraphicFramePr>
        <p:xfrm>
          <a:off x="262558" y="693490"/>
          <a:ext cx="11737304" cy="4600893"/>
        </p:xfrm>
        <a:graphic>
          <a:graphicData uri="http://schemas.openxmlformats.org/drawingml/2006/table">
            <a:tbl>
              <a:tblPr/>
              <a:tblGrid>
                <a:gridCol w="970993"/>
                <a:gridCol w="5293703"/>
                <a:gridCol w="5472608"/>
              </a:tblGrid>
              <a:tr h="922579">
                <a:tc>
                  <a:txBody>
                    <a:bodyPr/>
                    <a:lstStyle/>
                    <a:p>
                      <a:pPr algn="ctr">
                        <a:lnSpc>
                          <a:spcPct val="14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要求</a:t>
                      </a:r>
                      <a:endParaRPr lang="zh-CN" sz="2600" kern="100" dirty="0">
                        <a:effectLst/>
                        <a:latin typeface="宋体" panose="02010600030101010101" pitchFamily="2" charset="-122"/>
                        <a:cs typeface="Courier New" panose="02070309020205020404"/>
                      </a:endParaRPr>
                    </a:p>
                  </a:txBody>
                  <a:tcPr marL="15335" marR="153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24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启示我们要自觉学习、主动接受健康向上的文化影响，提高自身素养</a:t>
                      </a:r>
                      <a:endParaRPr lang="zh-CN" sz="2600" kern="100">
                        <a:effectLst/>
                        <a:latin typeface="宋体" panose="02010600030101010101" pitchFamily="2" charset="-122"/>
                        <a:cs typeface="Courier New" panose="02070309020205020404"/>
                      </a:endParaRPr>
                    </a:p>
                  </a:txBody>
                  <a:tcPr marL="15335" marR="153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4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启示我们应树立正确的世界观、人生观和价值观，促进自身的全面发展</a:t>
                      </a:r>
                      <a:endParaRPr lang="zh-CN" sz="2600" kern="100">
                        <a:effectLst/>
                        <a:latin typeface="宋体" panose="02010600030101010101" pitchFamily="2" charset="-122"/>
                        <a:cs typeface="Courier New" panose="02070309020205020404"/>
                      </a:endParaRPr>
                    </a:p>
                  </a:txBody>
                  <a:tcPr marL="15335" marR="153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68816">
                <a:tc>
                  <a:txBody>
                    <a:bodyPr/>
                    <a:lstStyle/>
                    <a:p>
                      <a:pPr algn="ctr">
                        <a:lnSpc>
                          <a:spcPct val="14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标志词语</a:t>
                      </a:r>
                      <a:endParaRPr lang="zh-CN" sz="2600" kern="100">
                        <a:effectLst/>
                        <a:latin typeface="宋体" panose="02010600030101010101" pitchFamily="2" charset="-122"/>
                        <a:cs typeface="Courier New" panose="02070309020205020404"/>
                      </a:endParaRPr>
                    </a:p>
                  </a:txBody>
                  <a:tcPr marL="15335" marR="153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4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无形中、熏陶、耳濡目染、润物细无声、</a:t>
                      </a:r>
                      <a:r>
                        <a:rPr lang="en-US" sz="2600" kern="100">
                          <a:effectLst/>
                          <a:latin typeface="宋体" panose="02010600030101010101" pitchFamily="2" charset="-122"/>
                          <a:ea typeface="微软雅黑" panose="020B0503020204020204" pitchFamily="34" charset="-122"/>
                          <a:cs typeface="Times New Roman" panose="02020603050405020304"/>
                        </a:rPr>
                        <a:t>“</a:t>
                      </a:r>
                      <a:r>
                        <a:rPr lang="zh-CN" sz="2600" kern="100">
                          <a:effectLst/>
                          <a:latin typeface="Times New Roman" panose="02020603050405020304"/>
                          <a:ea typeface="微软雅黑" panose="020B0503020204020204" pitchFamily="34" charset="-122"/>
                          <a:cs typeface="Times New Roman" panose="02020603050405020304"/>
                        </a:rPr>
                        <a:t>近朱者赤、近墨者黑</a:t>
                      </a:r>
                      <a:r>
                        <a:rPr lang="en-US" sz="2600" kern="100">
                          <a:effectLst/>
                          <a:latin typeface="宋体" panose="02010600030101010101" pitchFamily="2" charset="-122"/>
                          <a:ea typeface="微软雅黑" panose="020B0503020204020204" pitchFamily="34" charset="-122"/>
                          <a:cs typeface="Times New Roman" panose="02020603050405020304"/>
                        </a:rPr>
                        <a:t>”</a:t>
                      </a:r>
                      <a:r>
                        <a:rPr lang="zh-CN" sz="2600" kern="100">
                          <a:effectLst/>
                          <a:latin typeface="Times New Roman" panose="02020603050405020304"/>
                          <a:ea typeface="微软雅黑" panose="020B0503020204020204" pitchFamily="34" charset="-122"/>
                          <a:cs typeface="Times New Roman" panose="02020603050405020304"/>
                        </a:rPr>
                        <a:t>等</a:t>
                      </a:r>
                      <a:endParaRPr lang="zh-CN" sz="2600" kern="100">
                        <a:effectLst/>
                        <a:latin typeface="宋体" panose="02010600030101010101" pitchFamily="2" charset="-122"/>
                        <a:cs typeface="Courier New" panose="02070309020205020404"/>
                      </a:endParaRPr>
                    </a:p>
                  </a:txBody>
                  <a:tcPr marL="15335" marR="153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4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难以改变、保持、</a:t>
                      </a:r>
                      <a:r>
                        <a:rPr lang="en-US" sz="2600" kern="100">
                          <a:effectLst/>
                          <a:latin typeface="宋体" panose="02010600030101010101" pitchFamily="2" charset="-122"/>
                          <a:ea typeface="微软雅黑" panose="020B0503020204020204" pitchFamily="34" charset="-122"/>
                          <a:cs typeface="Times New Roman" panose="02020603050405020304"/>
                        </a:rPr>
                        <a:t>“</a:t>
                      </a:r>
                      <a:r>
                        <a:rPr lang="zh-CN" sz="2600" kern="100">
                          <a:effectLst/>
                          <a:latin typeface="Times New Roman" panose="02020603050405020304"/>
                          <a:ea typeface="微软雅黑" panose="020B0503020204020204" pitchFamily="34" charset="-122"/>
                          <a:cs typeface="Times New Roman" panose="02020603050405020304"/>
                        </a:rPr>
                        <a:t>乡音无改鬓毛衰</a:t>
                      </a:r>
                      <a:r>
                        <a:rPr lang="en-US" sz="2600" kern="100">
                          <a:effectLst/>
                          <a:latin typeface="宋体" panose="02010600030101010101" pitchFamily="2" charset="-122"/>
                          <a:ea typeface="微软雅黑" panose="020B0503020204020204" pitchFamily="34" charset="-122"/>
                          <a:cs typeface="Times New Roman" panose="02020603050405020304"/>
                        </a:rPr>
                        <a:t>”</a:t>
                      </a:r>
                      <a:r>
                        <a:rPr lang="zh-CN" sz="2600" kern="100">
                          <a:effectLst/>
                          <a:latin typeface="Times New Roman" panose="02020603050405020304"/>
                          <a:ea typeface="微软雅黑" panose="020B0503020204020204" pitchFamily="34" charset="-122"/>
                          <a:cs typeface="Times New Roman" panose="02020603050405020304"/>
                        </a:rPr>
                        <a:t>等</a:t>
                      </a:r>
                      <a:endParaRPr lang="zh-CN" sz="2600" kern="100">
                        <a:effectLst/>
                        <a:latin typeface="宋体" panose="02010600030101010101" pitchFamily="2" charset="-122"/>
                        <a:cs typeface="Courier New" panose="02070309020205020404"/>
                      </a:endParaRPr>
                    </a:p>
                  </a:txBody>
                  <a:tcPr marL="15335" marR="153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381949">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联系</a:t>
                      </a:r>
                      <a:endParaRPr lang="zh-CN" sz="2600" kern="100">
                        <a:effectLst/>
                        <a:latin typeface="宋体" panose="02010600030101010101" pitchFamily="2" charset="-122"/>
                        <a:cs typeface="Courier New" panose="02070309020205020404"/>
                      </a:endParaRPr>
                    </a:p>
                  </a:txBody>
                  <a:tcPr marL="15335" marR="153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二者密切联系，文化对人深远持久的影响是通过潜移默化的方式实现的。人们长久地生活在一定的文化环境中，不知不觉受到影响，这种影响一旦内化为人的态度和信念，就会形成惯性和定势思维，对人产生深远持久的影响</a:t>
                      </a:r>
                      <a:endParaRPr lang="zh-CN" sz="2600" kern="100" dirty="0">
                        <a:effectLst/>
                        <a:latin typeface="宋体" panose="02010600030101010101" pitchFamily="2" charset="-122"/>
                        <a:cs typeface="Courier New" panose="02070309020205020404"/>
                      </a:endParaRPr>
                    </a:p>
                  </a:txBody>
                  <a:tcPr marL="15335" marR="153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a:tc>
              </a:tr>
            </a:tbl>
          </a:graphicData>
        </a:graphic>
      </p:graphicFrame>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17"/>
          <p:cNvSpPr/>
          <p:nvPr/>
        </p:nvSpPr>
        <p:spPr>
          <a:xfrm>
            <a:off x="434648" y="1241288"/>
            <a:ext cx="1116124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b="1" kern="100" dirty="0">
                <a:latin typeface="+mj-ea"/>
                <a:ea typeface="+mj-ea"/>
                <a:cs typeface="Times New Roman" panose="02020603050405020304"/>
              </a:rPr>
              <a:t>1.</a:t>
            </a:r>
            <a:r>
              <a:rPr lang="zh-CN" altLang="en-US" sz="2600" b="1" kern="100" dirty="0">
                <a:latin typeface="+mj-ea"/>
                <a:ea typeface="+mj-ea"/>
                <a:cs typeface="Times New Roman" panose="02020603050405020304"/>
              </a:rPr>
              <a:t>优秀文化塑造人生</a:t>
            </a:r>
            <a:endParaRPr lang="zh-CN" altLang="zh-CN" sz="1050" kern="100" dirty="0">
              <a:effectLst/>
              <a:latin typeface="+mj-ea"/>
              <a:ea typeface="+mj-ea"/>
              <a:cs typeface="Courier New" panose="02070309020205020404"/>
            </a:endParaRPr>
          </a:p>
        </p:txBody>
      </p:sp>
      <p:sp>
        <p:nvSpPr>
          <p:cNvPr id="3" name="矩形 2"/>
          <p:cNvSpPr/>
          <p:nvPr/>
        </p:nvSpPr>
        <p:spPr>
          <a:xfrm>
            <a:off x="23266" y="-26590"/>
            <a:ext cx="12143880" cy="540000"/>
          </a:xfrm>
          <a:prstGeom prst="rect">
            <a:avLst/>
          </a:prstGeom>
          <a:solidFill>
            <a:schemeClr val="tx1"/>
          </a:solidFill>
          <a:ln>
            <a:solidFill>
              <a:schemeClr val="bg1"/>
            </a:solidFill>
          </a:ln>
          <a:effectLst>
            <a:outerShdw blurRad="63500" sx="102000" sy="102000" algn="ctr" rotWithShape="0">
              <a:prstClr val="black">
                <a:alpha val="40000"/>
              </a:prstClr>
            </a:outerShdw>
          </a:effectLst>
        </p:spPr>
        <p:style>
          <a:lnRef idx="1">
            <a:schemeClr val="accent3"/>
          </a:lnRef>
          <a:fillRef idx="3">
            <a:schemeClr val="accent3"/>
          </a:fillRef>
          <a:effectRef idx="2">
            <a:schemeClr val="accent3"/>
          </a:effectRef>
          <a:fontRef idx="minor">
            <a:schemeClr val="lt1"/>
          </a:fontRef>
        </p:style>
        <p:txBody>
          <a:bodyPr rtlCol="0" anchor="ctr"/>
          <a:lstStyle/>
          <a:p>
            <a:pPr algn="ctr">
              <a:defRPr/>
            </a:pPr>
            <a:endParaRPr lang="zh-CN" altLang="zh-CN" sz="2600" b="1" kern="100" dirty="0">
              <a:solidFill>
                <a:srgbClr val="FFFF00"/>
              </a:solidFill>
              <a:latin typeface="Times New Roman" panose="02020603050405020304" pitchFamily="18" charset="0"/>
              <a:ea typeface="微软雅黑" panose="020B0503020204020204" pitchFamily="34" charset="-122"/>
              <a:cs typeface="Times New Roman" panose="02020603050405020304" pitchFamily="18" charset="0"/>
            </a:endParaRPr>
          </a:p>
        </p:txBody>
      </p:sp>
      <p:grpSp>
        <p:nvGrpSpPr>
          <p:cNvPr id="4" name="组合 3"/>
          <p:cNvGrpSpPr/>
          <p:nvPr/>
        </p:nvGrpSpPr>
        <p:grpSpPr>
          <a:xfrm>
            <a:off x="1059312" y="-9240"/>
            <a:ext cx="10071789" cy="523951"/>
            <a:chOff x="1054646" y="-9240"/>
            <a:chExt cx="10071789" cy="523951"/>
          </a:xfrm>
        </p:grpSpPr>
        <p:sp>
          <p:nvSpPr>
            <p:cNvPr id="5" name="矩形 15"/>
            <p:cNvSpPr/>
            <p:nvPr/>
          </p:nvSpPr>
          <p:spPr>
            <a:xfrm>
              <a:off x="10155895" y="-9240"/>
              <a:ext cx="829484" cy="521862"/>
            </a:xfrm>
            <a:custGeom>
              <a:avLst/>
              <a:gdLst>
                <a:gd name="connsiteX0" fmla="*/ 0 w 4586990"/>
                <a:gd name="connsiteY0" fmla="*/ 0 h 442210"/>
                <a:gd name="connsiteX1" fmla="*/ 4586990 w 4586990"/>
                <a:gd name="connsiteY1" fmla="*/ 0 h 442210"/>
                <a:gd name="connsiteX2" fmla="*/ 4586990 w 4586990"/>
                <a:gd name="connsiteY2" fmla="*/ 442210 h 442210"/>
                <a:gd name="connsiteX3" fmla="*/ 0 w 4586990"/>
                <a:gd name="connsiteY3" fmla="*/ 442210 h 442210"/>
                <a:gd name="connsiteX4" fmla="*/ 0 w 4586990"/>
                <a:gd name="connsiteY4" fmla="*/ 0 h 442210"/>
                <a:gd name="connsiteX0-1" fmla="*/ 0 w 4586990"/>
                <a:gd name="connsiteY0-2" fmla="*/ 0 h 449085"/>
                <a:gd name="connsiteX1-3" fmla="*/ 4586990 w 4586990"/>
                <a:gd name="connsiteY1-4" fmla="*/ 0 h 449085"/>
                <a:gd name="connsiteX2-5" fmla="*/ 4401360 w 4586990"/>
                <a:gd name="connsiteY2-6" fmla="*/ 449085 h 449085"/>
                <a:gd name="connsiteX3-7" fmla="*/ 0 w 4586990"/>
                <a:gd name="connsiteY3-8" fmla="*/ 442210 h 449085"/>
                <a:gd name="connsiteX4-9" fmla="*/ 0 w 4586990"/>
                <a:gd name="connsiteY4-10" fmla="*/ 0 h 449085"/>
                <a:gd name="connsiteX0-11" fmla="*/ 2215872 w 4586990"/>
                <a:gd name="connsiteY0-12" fmla="*/ 0 h 449085"/>
                <a:gd name="connsiteX1-13" fmla="*/ 4586990 w 4586990"/>
                <a:gd name="connsiteY1-14" fmla="*/ 0 h 449085"/>
                <a:gd name="connsiteX2-15" fmla="*/ 4401360 w 4586990"/>
                <a:gd name="connsiteY2-16" fmla="*/ 449085 h 449085"/>
                <a:gd name="connsiteX3-17" fmla="*/ 0 w 4586990"/>
                <a:gd name="connsiteY3-18" fmla="*/ 442210 h 449085"/>
                <a:gd name="connsiteX4-19" fmla="*/ 2215872 w 4586990"/>
                <a:gd name="connsiteY4-20" fmla="*/ 0 h 449085"/>
                <a:gd name="connsiteX0-21" fmla="*/ 127349 w 2498467"/>
                <a:gd name="connsiteY0-22" fmla="*/ 0 h 449085"/>
                <a:gd name="connsiteX1-23" fmla="*/ 2498467 w 2498467"/>
                <a:gd name="connsiteY1-24" fmla="*/ 0 h 449085"/>
                <a:gd name="connsiteX2-25" fmla="*/ 2312837 w 2498467"/>
                <a:gd name="connsiteY2-26" fmla="*/ 449085 h 449085"/>
                <a:gd name="connsiteX3-27" fmla="*/ 0 w 2498467"/>
                <a:gd name="connsiteY3-28" fmla="*/ 442210 h 449085"/>
                <a:gd name="connsiteX4-29" fmla="*/ 127349 w 2498467"/>
                <a:gd name="connsiteY4-30" fmla="*/ 0 h 449085"/>
                <a:gd name="connsiteX0-31" fmla="*/ 0 w 2506957"/>
                <a:gd name="connsiteY0-32" fmla="*/ 8031 h 449085"/>
                <a:gd name="connsiteX1-33" fmla="*/ 2506957 w 2506957"/>
                <a:gd name="connsiteY1-34" fmla="*/ 0 h 449085"/>
                <a:gd name="connsiteX2-35" fmla="*/ 2321327 w 2506957"/>
                <a:gd name="connsiteY2-36" fmla="*/ 449085 h 449085"/>
                <a:gd name="connsiteX3-37" fmla="*/ 8490 w 2506957"/>
                <a:gd name="connsiteY3-38" fmla="*/ 442210 h 449085"/>
                <a:gd name="connsiteX4-39" fmla="*/ 0 w 2506957"/>
                <a:gd name="connsiteY4-40" fmla="*/ 8031 h 449085"/>
                <a:gd name="connsiteX0-41" fmla="*/ 0 w 2498467"/>
                <a:gd name="connsiteY0-42" fmla="*/ 0 h 449085"/>
                <a:gd name="connsiteX1-43" fmla="*/ 2498467 w 2498467"/>
                <a:gd name="connsiteY1-44" fmla="*/ 0 h 449085"/>
                <a:gd name="connsiteX2-45" fmla="*/ 2312837 w 2498467"/>
                <a:gd name="connsiteY2-46" fmla="*/ 449085 h 449085"/>
                <a:gd name="connsiteX3-47" fmla="*/ 0 w 2498467"/>
                <a:gd name="connsiteY3-48" fmla="*/ 442210 h 449085"/>
                <a:gd name="connsiteX4-49" fmla="*/ 0 w 2498467"/>
                <a:gd name="connsiteY4-50" fmla="*/ 0 h 449085"/>
                <a:gd name="connsiteX0-51" fmla="*/ 733111 w 2498467"/>
                <a:gd name="connsiteY0-52" fmla="*/ 0 h 449085"/>
                <a:gd name="connsiteX1-53" fmla="*/ 2498467 w 2498467"/>
                <a:gd name="connsiteY1-54" fmla="*/ 0 h 449085"/>
                <a:gd name="connsiteX2-55" fmla="*/ 2312837 w 2498467"/>
                <a:gd name="connsiteY2-56" fmla="*/ 449085 h 449085"/>
                <a:gd name="connsiteX3-57" fmla="*/ 0 w 2498467"/>
                <a:gd name="connsiteY3-58" fmla="*/ 442210 h 449085"/>
                <a:gd name="connsiteX4-59" fmla="*/ 733111 w 2498467"/>
                <a:gd name="connsiteY4-60" fmla="*/ 0 h 449085"/>
                <a:gd name="connsiteX0-61" fmla="*/ 20176 w 1785532"/>
                <a:gd name="connsiteY0-62" fmla="*/ 0 h 449085"/>
                <a:gd name="connsiteX1-63" fmla="*/ 1785532 w 1785532"/>
                <a:gd name="connsiteY1-64" fmla="*/ 0 h 449085"/>
                <a:gd name="connsiteX2-65" fmla="*/ 1599902 w 1785532"/>
                <a:gd name="connsiteY2-66" fmla="*/ 449085 h 449085"/>
                <a:gd name="connsiteX3-67" fmla="*/ 0 w 1785532"/>
                <a:gd name="connsiteY3-68" fmla="*/ 448573 h 449085"/>
                <a:gd name="connsiteX4-69" fmla="*/ 20176 w 1785532"/>
                <a:gd name="connsiteY4-70" fmla="*/ 0 h 449085"/>
                <a:gd name="connsiteX0-71" fmla="*/ 40353 w 1805709"/>
                <a:gd name="connsiteY0-72" fmla="*/ 0 h 454936"/>
                <a:gd name="connsiteX1-73" fmla="*/ 1805709 w 1805709"/>
                <a:gd name="connsiteY1-74" fmla="*/ 0 h 454936"/>
                <a:gd name="connsiteX2-75" fmla="*/ 1620079 w 1805709"/>
                <a:gd name="connsiteY2-76" fmla="*/ 449085 h 454936"/>
                <a:gd name="connsiteX3-77" fmla="*/ 0 w 1805709"/>
                <a:gd name="connsiteY3-78" fmla="*/ 454936 h 454936"/>
                <a:gd name="connsiteX4-79" fmla="*/ 40353 w 1805709"/>
                <a:gd name="connsiteY4-80" fmla="*/ 0 h 454936"/>
                <a:gd name="connsiteX0-81" fmla="*/ 0 w 1805711"/>
                <a:gd name="connsiteY0-82" fmla="*/ 6363 h 454936"/>
                <a:gd name="connsiteX1-83" fmla="*/ 1805711 w 1805711"/>
                <a:gd name="connsiteY1-84" fmla="*/ 0 h 454936"/>
                <a:gd name="connsiteX2-85" fmla="*/ 1620081 w 1805711"/>
                <a:gd name="connsiteY2-86" fmla="*/ 449085 h 454936"/>
                <a:gd name="connsiteX3-87" fmla="*/ 2 w 1805711"/>
                <a:gd name="connsiteY3-88" fmla="*/ 454936 h 454936"/>
                <a:gd name="connsiteX4-89" fmla="*/ 0 w 1805711"/>
                <a:gd name="connsiteY4-90" fmla="*/ 6363 h 454936"/>
                <a:gd name="connsiteX0-91" fmla="*/ 0 w 1805711"/>
                <a:gd name="connsiteY0-92" fmla="*/ 0 h 454936"/>
                <a:gd name="connsiteX1-93" fmla="*/ 1805711 w 1805711"/>
                <a:gd name="connsiteY1-94" fmla="*/ 0 h 454936"/>
                <a:gd name="connsiteX2-95" fmla="*/ 1620081 w 1805711"/>
                <a:gd name="connsiteY2-96" fmla="*/ 449085 h 454936"/>
                <a:gd name="connsiteX3-97" fmla="*/ 2 w 1805711"/>
                <a:gd name="connsiteY3-98" fmla="*/ 454936 h 454936"/>
                <a:gd name="connsiteX4-99" fmla="*/ 0 w 1805711"/>
                <a:gd name="connsiteY4-100" fmla="*/ 0 h 454936"/>
                <a:gd name="connsiteX0-101" fmla="*/ 0 w 1805711"/>
                <a:gd name="connsiteY0-102" fmla="*/ 0 h 449085"/>
                <a:gd name="connsiteX1-103" fmla="*/ 1805711 w 1805711"/>
                <a:gd name="connsiteY1-104" fmla="*/ 0 h 449085"/>
                <a:gd name="connsiteX2-105" fmla="*/ 1620081 w 1805711"/>
                <a:gd name="connsiteY2-106" fmla="*/ 449085 h 449085"/>
                <a:gd name="connsiteX3-107" fmla="*/ 2 w 1805711"/>
                <a:gd name="connsiteY3-108" fmla="*/ 448574 h 449085"/>
                <a:gd name="connsiteX4-109" fmla="*/ 0 w 1805711"/>
                <a:gd name="connsiteY4-110" fmla="*/ 0 h 44908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805711" h="449085">
                  <a:moveTo>
                    <a:pt x="0" y="0"/>
                  </a:moveTo>
                  <a:lnTo>
                    <a:pt x="1805711" y="0"/>
                  </a:lnTo>
                  <a:lnTo>
                    <a:pt x="1620081" y="449085"/>
                  </a:lnTo>
                  <a:lnTo>
                    <a:pt x="2" y="448574"/>
                  </a:lnTo>
                  <a:cubicBezTo>
                    <a:pt x="1" y="299050"/>
                    <a:pt x="1" y="149524"/>
                    <a:pt x="0" y="0"/>
                  </a:cubicBez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sp>
          <p:nvSpPr>
            <p:cNvPr id="6" name="平行四边形 32"/>
            <p:cNvSpPr/>
            <p:nvPr userDrawn="1"/>
          </p:nvSpPr>
          <p:spPr>
            <a:xfrm>
              <a:off x="10913317" y="-9239"/>
              <a:ext cx="14207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7" name="平行四边形 32"/>
            <p:cNvSpPr/>
            <p:nvPr userDrawn="1"/>
          </p:nvSpPr>
          <p:spPr>
            <a:xfrm>
              <a:off x="10984356" y="-9239"/>
              <a:ext cx="14207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9" name="矩形 15"/>
            <p:cNvSpPr/>
            <p:nvPr userDrawn="1"/>
          </p:nvSpPr>
          <p:spPr>
            <a:xfrm flipH="1">
              <a:off x="1184008" y="-9240"/>
              <a:ext cx="752699" cy="521862"/>
            </a:xfrm>
            <a:custGeom>
              <a:avLst/>
              <a:gdLst>
                <a:gd name="connsiteX0" fmla="*/ 0 w 4586990"/>
                <a:gd name="connsiteY0" fmla="*/ 0 h 442210"/>
                <a:gd name="connsiteX1" fmla="*/ 4586990 w 4586990"/>
                <a:gd name="connsiteY1" fmla="*/ 0 h 442210"/>
                <a:gd name="connsiteX2" fmla="*/ 4586990 w 4586990"/>
                <a:gd name="connsiteY2" fmla="*/ 442210 h 442210"/>
                <a:gd name="connsiteX3" fmla="*/ 0 w 4586990"/>
                <a:gd name="connsiteY3" fmla="*/ 442210 h 442210"/>
                <a:gd name="connsiteX4" fmla="*/ 0 w 4586990"/>
                <a:gd name="connsiteY4" fmla="*/ 0 h 442210"/>
                <a:gd name="connsiteX0-1" fmla="*/ 0 w 4586990"/>
                <a:gd name="connsiteY0-2" fmla="*/ 0 h 449085"/>
                <a:gd name="connsiteX1-3" fmla="*/ 4586990 w 4586990"/>
                <a:gd name="connsiteY1-4" fmla="*/ 0 h 449085"/>
                <a:gd name="connsiteX2-5" fmla="*/ 4401360 w 4586990"/>
                <a:gd name="connsiteY2-6" fmla="*/ 449085 h 449085"/>
                <a:gd name="connsiteX3-7" fmla="*/ 0 w 4586990"/>
                <a:gd name="connsiteY3-8" fmla="*/ 442210 h 449085"/>
                <a:gd name="connsiteX4-9" fmla="*/ 0 w 4586990"/>
                <a:gd name="connsiteY4-10" fmla="*/ 0 h 449085"/>
                <a:gd name="connsiteX0-11" fmla="*/ 2215872 w 4586990"/>
                <a:gd name="connsiteY0-12" fmla="*/ 0 h 449085"/>
                <a:gd name="connsiteX1-13" fmla="*/ 4586990 w 4586990"/>
                <a:gd name="connsiteY1-14" fmla="*/ 0 h 449085"/>
                <a:gd name="connsiteX2-15" fmla="*/ 4401360 w 4586990"/>
                <a:gd name="connsiteY2-16" fmla="*/ 449085 h 449085"/>
                <a:gd name="connsiteX3-17" fmla="*/ 0 w 4586990"/>
                <a:gd name="connsiteY3-18" fmla="*/ 442210 h 449085"/>
                <a:gd name="connsiteX4-19" fmla="*/ 2215872 w 4586990"/>
                <a:gd name="connsiteY4-20" fmla="*/ 0 h 449085"/>
                <a:gd name="connsiteX0-21" fmla="*/ 127349 w 2498467"/>
                <a:gd name="connsiteY0-22" fmla="*/ 0 h 449085"/>
                <a:gd name="connsiteX1-23" fmla="*/ 2498467 w 2498467"/>
                <a:gd name="connsiteY1-24" fmla="*/ 0 h 449085"/>
                <a:gd name="connsiteX2-25" fmla="*/ 2312837 w 2498467"/>
                <a:gd name="connsiteY2-26" fmla="*/ 449085 h 449085"/>
                <a:gd name="connsiteX3-27" fmla="*/ 0 w 2498467"/>
                <a:gd name="connsiteY3-28" fmla="*/ 442210 h 449085"/>
                <a:gd name="connsiteX4-29" fmla="*/ 127349 w 2498467"/>
                <a:gd name="connsiteY4-30" fmla="*/ 0 h 449085"/>
                <a:gd name="connsiteX0-31" fmla="*/ 0 w 2506957"/>
                <a:gd name="connsiteY0-32" fmla="*/ 8031 h 449085"/>
                <a:gd name="connsiteX1-33" fmla="*/ 2506957 w 2506957"/>
                <a:gd name="connsiteY1-34" fmla="*/ 0 h 449085"/>
                <a:gd name="connsiteX2-35" fmla="*/ 2321327 w 2506957"/>
                <a:gd name="connsiteY2-36" fmla="*/ 449085 h 449085"/>
                <a:gd name="connsiteX3-37" fmla="*/ 8490 w 2506957"/>
                <a:gd name="connsiteY3-38" fmla="*/ 442210 h 449085"/>
                <a:gd name="connsiteX4-39" fmla="*/ 0 w 2506957"/>
                <a:gd name="connsiteY4-40" fmla="*/ 8031 h 449085"/>
                <a:gd name="connsiteX0-41" fmla="*/ 0 w 2498467"/>
                <a:gd name="connsiteY0-42" fmla="*/ 0 h 449085"/>
                <a:gd name="connsiteX1-43" fmla="*/ 2498467 w 2498467"/>
                <a:gd name="connsiteY1-44" fmla="*/ 0 h 449085"/>
                <a:gd name="connsiteX2-45" fmla="*/ 2312837 w 2498467"/>
                <a:gd name="connsiteY2-46" fmla="*/ 449085 h 449085"/>
                <a:gd name="connsiteX3-47" fmla="*/ 0 w 2498467"/>
                <a:gd name="connsiteY3-48" fmla="*/ 442210 h 449085"/>
                <a:gd name="connsiteX4-49" fmla="*/ 0 w 2498467"/>
                <a:gd name="connsiteY4-50" fmla="*/ 0 h 449085"/>
                <a:gd name="connsiteX0-51" fmla="*/ 733111 w 2498467"/>
                <a:gd name="connsiteY0-52" fmla="*/ 0 h 449085"/>
                <a:gd name="connsiteX1-53" fmla="*/ 2498467 w 2498467"/>
                <a:gd name="connsiteY1-54" fmla="*/ 0 h 449085"/>
                <a:gd name="connsiteX2-55" fmla="*/ 2312837 w 2498467"/>
                <a:gd name="connsiteY2-56" fmla="*/ 449085 h 449085"/>
                <a:gd name="connsiteX3-57" fmla="*/ 0 w 2498467"/>
                <a:gd name="connsiteY3-58" fmla="*/ 442210 h 449085"/>
                <a:gd name="connsiteX4-59" fmla="*/ 733111 w 2498467"/>
                <a:gd name="connsiteY4-60" fmla="*/ 0 h 449085"/>
                <a:gd name="connsiteX0-61" fmla="*/ 20176 w 1785532"/>
                <a:gd name="connsiteY0-62" fmla="*/ 0 h 449085"/>
                <a:gd name="connsiteX1-63" fmla="*/ 1785532 w 1785532"/>
                <a:gd name="connsiteY1-64" fmla="*/ 0 h 449085"/>
                <a:gd name="connsiteX2-65" fmla="*/ 1599902 w 1785532"/>
                <a:gd name="connsiteY2-66" fmla="*/ 449085 h 449085"/>
                <a:gd name="connsiteX3-67" fmla="*/ 0 w 1785532"/>
                <a:gd name="connsiteY3-68" fmla="*/ 448573 h 449085"/>
                <a:gd name="connsiteX4-69" fmla="*/ 20176 w 1785532"/>
                <a:gd name="connsiteY4-70" fmla="*/ 0 h 449085"/>
                <a:gd name="connsiteX0-71" fmla="*/ 40353 w 1805709"/>
                <a:gd name="connsiteY0-72" fmla="*/ 0 h 454936"/>
                <a:gd name="connsiteX1-73" fmla="*/ 1805709 w 1805709"/>
                <a:gd name="connsiteY1-74" fmla="*/ 0 h 454936"/>
                <a:gd name="connsiteX2-75" fmla="*/ 1620079 w 1805709"/>
                <a:gd name="connsiteY2-76" fmla="*/ 449085 h 454936"/>
                <a:gd name="connsiteX3-77" fmla="*/ 0 w 1805709"/>
                <a:gd name="connsiteY3-78" fmla="*/ 454936 h 454936"/>
                <a:gd name="connsiteX4-79" fmla="*/ 40353 w 1805709"/>
                <a:gd name="connsiteY4-80" fmla="*/ 0 h 454936"/>
                <a:gd name="connsiteX0-81" fmla="*/ 0 w 1805711"/>
                <a:gd name="connsiteY0-82" fmla="*/ 6363 h 454936"/>
                <a:gd name="connsiteX1-83" fmla="*/ 1805711 w 1805711"/>
                <a:gd name="connsiteY1-84" fmla="*/ 0 h 454936"/>
                <a:gd name="connsiteX2-85" fmla="*/ 1620081 w 1805711"/>
                <a:gd name="connsiteY2-86" fmla="*/ 449085 h 454936"/>
                <a:gd name="connsiteX3-87" fmla="*/ 2 w 1805711"/>
                <a:gd name="connsiteY3-88" fmla="*/ 454936 h 454936"/>
                <a:gd name="connsiteX4-89" fmla="*/ 0 w 1805711"/>
                <a:gd name="connsiteY4-90" fmla="*/ 6363 h 454936"/>
                <a:gd name="connsiteX0-91" fmla="*/ 0 w 1805711"/>
                <a:gd name="connsiteY0-92" fmla="*/ 0 h 454936"/>
                <a:gd name="connsiteX1-93" fmla="*/ 1805711 w 1805711"/>
                <a:gd name="connsiteY1-94" fmla="*/ 0 h 454936"/>
                <a:gd name="connsiteX2-95" fmla="*/ 1620081 w 1805711"/>
                <a:gd name="connsiteY2-96" fmla="*/ 449085 h 454936"/>
                <a:gd name="connsiteX3-97" fmla="*/ 2 w 1805711"/>
                <a:gd name="connsiteY3-98" fmla="*/ 454936 h 454936"/>
                <a:gd name="connsiteX4-99" fmla="*/ 0 w 1805711"/>
                <a:gd name="connsiteY4-100" fmla="*/ 0 h 454936"/>
                <a:gd name="connsiteX0-101" fmla="*/ 0 w 1805711"/>
                <a:gd name="connsiteY0-102" fmla="*/ 0 h 449085"/>
                <a:gd name="connsiteX1-103" fmla="*/ 1805711 w 1805711"/>
                <a:gd name="connsiteY1-104" fmla="*/ 0 h 449085"/>
                <a:gd name="connsiteX2-105" fmla="*/ 1620081 w 1805711"/>
                <a:gd name="connsiteY2-106" fmla="*/ 449085 h 449085"/>
                <a:gd name="connsiteX3-107" fmla="*/ 2 w 1805711"/>
                <a:gd name="connsiteY3-108" fmla="*/ 448574 h 449085"/>
                <a:gd name="connsiteX4-109" fmla="*/ 0 w 1805711"/>
                <a:gd name="connsiteY4-110" fmla="*/ 0 h 44908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805711" h="449085">
                  <a:moveTo>
                    <a:pt x="0" y="0"/>
                  </a:moveTo>
                  <a:lnTo>
                    <a:pt x="1805711" y="0"/>
                  </a:lnTo>
                  <a:lnTo>
                    <a:pt x="1620081" y="449085"/>
                  </a:lnTo>
                  <a:lnTo>
                    <a:pt x="2" y="448574"/>
                  </a:lnTo>
                  <a:cubicBezTo>
                    <a:pt x="1" y="299050"/>
                    <a:pt x="1" y="149524"/>
                    <a:pt x="0" y="0"/>
                  </a:cubicBez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sp>
          <p:nvSpPr>
            <p:cNvPr id="10" name="平行四边形 32"/>
            <p:cNvSpPr/>
            <p:nvPr userDrawn="1"/>
          </p:nvSpPr>
          <p:spPr>
            <a:xfrm flipH="1">
              <a:off x="1119378" y="-9240"/>
              <a:ext cx="12945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11" name="平行四边形 32"/>
            <p:cNvSpPr/>
            <p:nvPr userDrawn="1"/>
          </p:nvSpPr>
          <p:spPr>
            <a:xfrm flipH="1">
              <a:off x="1054646" y="-9240"/>
              <a:ext cx="12945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12" name="矩形 11"/>
            <p:cNvSpPr/>
            <p:nvPr/>
          </p:nvSpPr>
          <p:spPr>
            <a:xfrm>
              <a:off x="1874268" y="-7289"/>
              <a:ext cx="8353397" cy="522000"/>
            </a:xfrm>
            <a:prstGeom prst="rect">
              <a:avLst/>
            </a:pr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solidFill>
                  <a:prstClr val="white"/>
                </a:solidFill>
              </a:endParaRPr>
            </a:p>
          </p:txBody>
        </p:sp>
      </p:grpSp>
      <p:sp>
        <p:nvSpPr>
          <p:cNvPr id="13" name="矩形 12"/>
          <p:cNvSpPr/>
          <p:nvPr/>
        </p:nvSpPr>
        <p:spPr>
          <a:xfrm>
            <a:off x="2436436" y="-8554"/>
            <a:ext cx="7379185" cy="523220"/>
          </a:xfrm>
          <a:prstGeom prst="rect">
            <a:avLst/>
          </a:prstGeom>
        </p:spPr>
        <p:txBody>
          <a:bodyPr wrap="square">
            <a:spAutoFit/>
          </a:bodyPr>
          <a:lstStyle/>
          <a:p>
            <a:pPr algn="ctr">
              <a:defRPr/>
            </a:pPr>
            <a:r>
              <a:rPr lang="zh-CN" altLang="en-US" sz="2800" b="1" kern="100" dirty="0">
                <a:solidFill>
                  <a:prstClr val="white"/>
                </a:solidFill>
                <a:latin typeface="Times New Roman" panose="02020603050405020304"/>
                <a:ea typeface="微软雅黑" panose="020B0503020204020204" pitchFamily="34" charset="-122"/>
                <a:cs typeface="Times New Roman" panose="02020603050405020304"/>
              </a:rPr>
              <a:t>核心考点二　文化对塑造人生的作用</a:t>
            </a:r>
            <a:endParaRPr lang="zh-CN" altLang="zh-CN" sz="2800" b="1" kern="100" dirty="0">
              <a:solidFill>
                <a:prstClr val="white"/>
              </a:solidFill>
              <a:latin typeface="Times New Roman" panose="02020603050405020304"/>
              <a:ea typeface="微软雅黑" panose="020B0503020204020204" pitchFamily="34" charset="-122"/>
              <a:cs typeface="Times New Roman" panose="02020603050405020304"/>
            </a:endParaRPr>
          </a:p>
        </p:txBody>
      </p:sp>
      <p:grpSp>
        <p:nvGrpSpPr>
          <p:cNvPr id="20" name="组合 19"/>
          <p:cNvGrpSpPr/>
          <p:nvPr/>
        </p:nvGrpSpPr>
        <p:grpSpPr>
          <a:xfrm>
            <a:off x="537664" y="776505"/>
            <a:ext cx="2191165" cy="468000"/>
            <a:chOff x="537664" y="845964"/>
            <a:chExt cx="2191165" cy="468000"/>
          </a:xfrm>
        </p:grpSpPr>
        <p:pic>
          <p:nvPicPr>
            <p:cNvPr id="21" name="图片 20"/>
            <p:cNvPicPr>
              <a:picLocks noChangeAspect="1"/>
            </p:cNvPicPr>
            <p:nvPr/>
          </p:nvPicPr>
          <p:blipFill>
            <a:blip r:embed="rId1" cstate="print">
              <a:duotone>
                <a:schemeClr val="accent1">
                  <a:shade val="45000"/>
                  <a:satMod val="135000"/>
                </a:schemeClr>
                <a:prstClr val="white"/>
              </a:duotone>
              <a:extLst>
                <a:ext uri="{BEBA8EAE-BF5A-486C-A8C5-ECC9F3942E4B}">
                  <a14:imgProps xmlns:a14="http://schemas.microsoft.com/office/drawing/2010/main">
                    <a14:imgLayer r:embed="rId2">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22" name="矩形 21"/>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 name="矩形 22"/>
          <p:cNvSpPr/>
          <p:nvPr/>
        </p:nvSpPr>
        <p:spPr>
          <a:xfrm>
            <a:off x="1088698" y="756445"/>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spcAft>
                <a:spcPts val="0"/>
              </a:spcAft>
            </a:pPr>
            <a:r>
              <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rPr>
              <a:t>考点整合</a:t>
            </a:r>
            <a:endPar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endParaRPr>
          </a:p>
        </p:txBody>
      </p:sp>
      <p:graphicFrame>
        <p:nvGraphicFramePr>
          <p:cNvPr id="8" name="表格 7"/>
          <p:cNvGraphicFramePr>
            <a:graphicFrameLocks noGrp="1"/>
          </p:cNvGraphicFramePr>
          <p:nvPr>
            <p:custDataLst>
              <p:tags r:id="rId3"/>
            </p:custDataLst>
          </p:nvPr>
        </p:nvGraphicFramePr>
        <p:xfrm>
          <a:off x="594526" y="2239898"/>
          <a:ext cx="11001363" cy="3638168"/>
        </p:xfrm>
        <a:graphic>
          <a:graphicData uri="http://schemas.openxmlformats.org/drawingml/2006/table">
            <a:tbl>
              <a:tblPr/>
              <a:tblGrid>
                <a:gridCol w="773772"/>
                <a:gridCol w="3409197"/>
                <a:gridCol w="3409197"/>
                <a:gridCol w="3409197"/>
              </a:tblGrid>
              <a:tr h="308301">
                <a:tc>
                  <a:txBody>
                    <a:bodyPr/>
                    <a:lstStyle/>
                    <a:p>
                      <a:pPr algn="ctr">
                        <a:lnSpc>
                          <a:spcPct val="150000"/>
                        </a:lnSpc>
                        <a:spcAft>
                          <a:spcPts val="0"/>
                        </a:spcAft>
                      </a:pPr>
                      <a:r>
                        <a:rPr lang="en-US" sz="2600" kern="100" dirty="0">
                          <a:effectLst/>
                          <a:latin typeface="Times New Roman" panose="02020603050405020304"/>
                          <a:ea typeface="微软雅黑" panose="020B0503020204020204" pitchFamily="34" charset="-122"/>
                          <a:cs typeface="Courier New" panose="02070309020205020404"/>
                        </a:rPr>
                        <a:t> </a:t>
                      </a:r>
                      <a:endParaRPr lang="zh-CN" sz="2600" kern="100" dirty="0">
                        <a:effectLst/>
                        <a:latin typeface="宋体" panose="02010600030101010101" pitchFamily="2" charset="-122"/>
                        <a:cs typeface="Courier New" panose="02070309020205020404"/>
                      </a:endParaRPr>
                    </a:p>
                  </a:txBody>
                  <a:tcPr marL="18657" marR="186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丰富精神世界</a:t>
                      </a:r>
                      <a:endParaRPr lang="zh-CN" sz="2600" kern="100">
                        <a:effectLst/>
                        <a:latin typeface="宋体" panose="02010600030101010101" pitchFamily="2" charset="-122"/>
                        <a:cs typeface="Courier New" panose="02070309020205020404"/>
                      </a:endParaRPr>
                    </a:p>
                  </a:txBody>
                  <a:tcPr marL="18657" marR="186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增强精神力量</a:t>
                      </a:r>
                      <a:endParaRPr lang="zh-CN" sz="2600" kern="100">
                        <a:effectLst/>
                        <a:latin typeface="宋体" panose="02010600030101010101" pitchFamily="2" charset="-122"/>
                        <a:cs typeface="Courier New" panose="02070309020205020404"/>
                      </a:endParaRPr>
                    </a:p>
                  </a:txBody>
                  <a:tcPr marL="18657" marR="186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促进人的全面发展</a:t>
                      </a:r>
                      <a:endParaRPr lang="zh-CN" sz="2600" kern="100">
                        <a:effectLst/>
                        <a:latin typeface="宋体" panose="02010600030101010101" pitchFamily="2" charset="-122"/>
                        <a:cs typeface="Courier New" panose="02070309020205020404"/>
                      </a:endParaRPr>
                    </a:p>
                  </a:txBody>
                  <a:tcPr marL="18657" marR="186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043808">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基本内涵</a:t>
                      </a:r>
                      <a:endParaRPr lang="zh-CN" sz="2600" kern="100">
                        <a:effectLst/>
                        <a:latin typeface="宋体" panose="02010600030101010101" pitchFamily="2" charset="-122"/>
                        <a:cs typeface="Courier New" panose="02070309020205020404"/>
                      </a:endParaRPr>
                    </a:p>
                  </a:txBody>
                  <a:tcPr marL="18657" marR="186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强调优秀文化通过特定的文化环境或一定形式的文化活动，开阔人们的视野，促进思想解放和观念更新</a:t>
                      </a:r>
                      <a:endParaRPr lang="zh-CN" sz="2600" kern="100">
                        <a:effectLst/>
                        <a:latin typeface="宋体" panose="02010600030101010101" pitchFamily="2" charset="-122"/>
                        <a:cs typeface="Courier New" panose="02070309020205020404"/>
                      </a:endParaRPr>
                    </a:p>
                  </a:txBody>
                  <a:tcPr marL="18657" marR="186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强调优秀文化作品以其特有的感染力和感召力，使人深受震撼，力量倍增</a:t>
                      </a:r>
                      <a:endParaRPr lang="zh-CN" sz="2600" kern="100">
                        <a:effectLst/>
                        <a:latin typeface="宋体" panose="02010600030101010101" pitchFamily="2" charset="-122"/>
                        <a:cs typeface="Courier New" panose="02070309020205020404"/>
                      </a:endParaRPr>
                    </a:p>
                  </a:txBody>
                  <a:tcPr marL="18657" marR="186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优秀文化为人的健康成长提供不可缺少的精神食粮，对促进人的全面发展起着不可替代的作用</a:t>
                      </a:r>
                      <a:endParaRPr lang="zh-CN" sz="2600" kern="100" dirty="0">
                        <a:effectLst/>
                        <a:latin typeface="宋体" panose="02010600030101010101" pitchFamily="2" charset="-122"/>
                        <a:cs typeface="Courier New" panose="02070309020205020404"/>
                      </a:endParaRPr>
                    </a:p>
                  </a:txBody>
                  <a:tcPr marL="18657" marR="186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custDataLst>
              <p:tags r:id="rId1"/>
            </p:custDataLst>
          </p:nvPr>
        </p:nvGraphicFramePr>
        <p:xfrm>
          <a:off x="406574" y="1201811"/>
          <a:ext cx="11377264" cy="4388223"/>
        </p:xfrm>
        <a:graphic>
          <a:graphicData uri="http://schemas.openxmlformats.org/drawingml/2006/table">
            <a:tbl>
              <a:tblPr/>
              <a:tblGrid>
                <a:gridCol w="1152128"/>
                <a:gridCol w="3280275"/>
                <a:gridCol w="3560485"/>
                <a:gridCol w="3384376"/>
              </a:tblGrid>
              <a:tr h="2444007">
                <a:tc>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侧重点</a:t>
                      </a:r>
                      <a:endParaRPr lang="zh-CN" sz="2600" kern="100" dirty="0">
                        <a:effectLst/>
                        <a:latin typeface="宋体" panose="02010600030101010101" pitchFamily="2" charset="-122"/>
                        <a:cs typeface="Courier New" panose="02070309020205020404"/>
                      </a:endParaRPr>
                    </a:p>
                  </a:txBody>
                  <a:tcPr marL="18657" marR="186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7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侧重</a:t>
                      </a:r>
                      <a:r>
                        <a:rPr lang="zh-CN" sz="2600" kern="100" dirty="0">
                          <a:solidFill>
                            <a:srgbClr val="FF0000"/>
                          </a:solidFill>
                          <a:effectLst/>
                          <a:latin typeface="Times New Roman" panose="02020603050405020304"/>
                          <a:ea typeface="微软雅黑" panose="020B0503020204020204" pitchFamily="34" charset="-122"/>
                          <a:cs typeface="Times New Roman" panose="02020603050405020304"/>
                        </a:rPr>
                        <a:t>广度</a:t>
                      </a:r>
                      <a:r>
                        <a:rPr lang="zh-CN" sz="2600" kern="100" dirty="0">
                          <a:effectLst/>
                          <a:latin typeface="Times New Roman" panose="02020603050405020304"/>
                          <a:ea typeface="微软雅黑" panose="020B0503020204020204" pitchFamily="34" charset="-122"/>
                          <a:cs typeface="Times New Roman" panose="02020603050405020304"/>
                        </a:rPr>
                        <a:t>，强调人格的完善，强调人的主观领域，人的主观精神感受</a:t>
                      </a:r>
                      <a:endParaRPr lang="zh-CN" sz="2600" kern="100" dirty="0">
                        <a:effectLst/>
                        <a:latin typeface="宋体" panose="02010600030101010101" pitchFamily="2" charset="-122"/>
                        <a:cs typeface="Courier New" panose="02070309020205020404"/>
                      </a:endParaRPr>
                    </a:p>
                  </a:txBody>
                  <a:tcPr marL="18657" marR="186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侧重</a:t>
                      </a:r>
                      <a:r>
                        <a:rPr lang="zh-CN" sz="2600" kern="100" dirty="0">
                          <a:solidFill>
                            <a:srgbClr val="FF0000"/>
                          </a:solidFill>
                          <a:effectLst/>
                          <a:latin typeface="Times New Roman" panose="02020603050405020304"/>
                          <a:ea typeface="微软雅黑" panose="020B0503020204020204" pitchFamily="34" charset="-122"/>
                          <a:cs typeface="Times New Roman" panose="02020603050405020304"/>
                        </a:rPr>
                        <a:t>力度</a:t>
                      </a:r>
                      <a:r>
                        <a:rPr lang="zh-CN" sz="2600" kern="100" dirty="0">
                          <a:effectLst/>
                          <a:latin typeface="Times New Roman" panose="02020603050405020304"/>
                          <a:ea typeface="微软雅黑" panose="020B0503020204020204" pitchFamily="34" charset="-122"/>
                          <a:cs typeface="Times New Roman" panose="02020603050405020304"/>
                        </a:rPr>
                        <a:t>，强调力度的加大，强调在具体行动中文化转化为人们行动的动力</a:t>
                      </a:r>
                      <a:endParaRPr lang="zh-CN" sz="2600" kern="100" dirty="0">
                        <a:effectLst/>
                        <a:latin typeface="宋体" panose="02010600030101010101" pitchFamily="2" charset="-122"/>
                        <a:cs typeface="Courier New" panose="02070309020205020404"/>
                      </a:endParaRPr>
                    </a:p>
                  </a:txBody>
                  <a:tcPr marL="18657" marR="186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侧重</a:t>
                      </a:r>
                      <a:r>
                        <a:rPr lang="zh-CN" sz="2600" kern="100" dirty="0">
                          <a:solidFill>
                            <a:srgbClr val="FF0000"/>
                          </a:solidFill>
                          <a:effectLst/>
                          <a:latin typeface="Times New Roman" panose="02020603050405020304"/>
                          <a:ea typeface="微软雅黑" panose="020B0503020204020204" pitchFamily="34" charset="-122"/>
                          <a:cs typeface="Times New Roman" panose="02020603050405020304"/>
                        </a:rPr>
                        <a:t>综合</a:t>
                      </a:r>
                      <a:r>
                        <a:rPr lang="zh-CN" sz="2600" kern="100" dirty="0">
                          <a:effectLst/>
                          <a:latin typeface="Times New Roman" panose="02020603050405020304"/>
                          <a:ea typeface="微软雅黑" panose="020B0503020204020204" pitchFamily="34" charset="-122"/>
                          <a:cs typeface="Times New Roman" panose="02020603050405020304"/>
                        </a:rPr>
                        <a:t>素质，强调人的核心素质的提高，使全面发展成为可能</a:t>
                      </a:r>
                      <a:endParaRPr lang="zh-CN" sz="2600" kern="100" dirty="0">
                        <a:effectLst/>
                        <a:latin typeface="宋体" panose="02010600030101010101" pitchFamily="2" charset="-122"/>
                        <a:cs typeface="Courier New" panose="02070309020205020404"/>
                      </a:endParaRPr>
                    </a:p>
                  </a:txBody>
                  <a:tcPr marL="18657" marR="186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44216">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统一性</a:t>
                      </a:r>
                      <a:endParaRPr lang="zh-CN" sz="2600" kern="100">
                        <a:effectLst/>
                        <a:latin typeface="宋体" panose="02010600030101010101" pitchFamily="2" charset="-122"/>
                        <a:cs typeface="Courier New" panose="02070309020205020404"/>
                      </a:endParaRPr>
                    </a:p>
                  </a:txBody>
                  <a:tcPr marL="18657" marR="186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丰富的精神世界有利于迸发出强大的精神力量，强大的精神力量有利于激发人们更加自觉地接受健康向上的优秀文化，从而丰富精神世界，二者都能促进人的全面发展</a:t>
                      </a:r>
                      <a:endParaRPr lang="zh-CN" sz="2600" kern="100" dirty="0">
                        <a:effectLst/>
                        <a:latin typeface="宋体" panose="02010600030101010101" pitchFamily="2" charset="-122"/>
                        <a:cs typeface="Courier New" panose="02070309020205020404"/>
                      </a:endParaRPr>
                    </a:p>
                  </a:txBody>
                  <a:tcPr marL="18657" marR="186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a:tc>
                <a:tc hMerge="1">
                  <a:tcPr/>
                </a:tc>
              </a:tr>
            </a:tbl>
          </a:graphicData>
        </a:graphic>
      </p:graphicFrame>
      <p:graphicFrame>
        <p:nvGraphicFramePr>
          <p:cNvPr id="8" name="表格 7"/>
          <p:cNvGraphicFramePr>
            <a:graphicFrameLocks noGrp="1"/>
          </p:cNvGraphicFramePr>
          <p:nvPr/>
        </p:nvGraphicFramePr>
        <p:xfrm>
          <a:off x="406400" y="607695"/>
          <a:ext cx="11377295" cy="594360"/>
        </p:xfrm>
        <a:graphic>
          <a:graphicData uri="http://schemas.openxmlformats.org/drawingml/2006/table">
            <a:tbl>
              <a:tblPr/>
              <a:tblGrid>
                <a:gridCol w="1148715"/>
                <a:gridCol w="3288030"/>
                <a:gridCol w="3560445"/>
                <a:gridCol w="3380105"/>
              </a:tblGrid>
              <a:tr h="594360">
                <a:tc>
                  <a:txBody>
                    <a:bodyPr/>
                    <a:p>
                      <a:pPr algn="ctr">
                        <a:lnSpc>
                          <a:spcPct val="150000"/>
                        </a:lnSpc>
                        <a:spcAft>
                          <a:spcPts val="0"/>
                        </a:spcAft>
                      </a:pPr>
                      <a:r>
                        <a:rPr lang="en-US" sz="2600" kern="100" dirty="0">
                          <a:effectLst/>
                          <a:latin typeface="Times New Roman" panose="02020603050405020304"/>
                          <a:ea typeface="微软雅黑" panose="020B0503020204020204" pitchFamily="34" charset="-122"/>
                          <a:cs typeface="Courier New" panose="02070309020205020404"/>
                        </a:rPr>
                        <a:t> </a:t>
                      </a:r>
                      <a:endParaRPr lang="zh-CN" sz="2600" kern="100" dirty="0">
                        <a:effectLst/>
                        <a:latin typeface="宋体" panose="02010600030101010101" pitchFamily="2" charset="-122"/>
                        <a:cs typeface="Courier New" panose="02070309020205020404"/>
                      </a:endParaRPr>
                    </a:p>
                  </a:txBody>
                  <a:tcPr marL="18657" marR="186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丰富精神世界</a:t>
                      </a:r>
                      <a:endParaRPr lang="zh-CN" sz="2600" kern="100">
                        <a:effectLst/>
                        <a:latin typeface="宋体" panose="02010600030101010101" pitchFamily="2" charset="-122"/>
                        <a:cs typeface="Courier New" panose="02070309020205020404"/>
                      </a:endParaRPr>
                    </a:p>
                  </a:txBody>
                  <a:tcPr marL="18657" marR="186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增强精神力量</a:t>
                      </a:r>
                      <a:endParaRPr lang="zh-CN" sz="2600" kern="100">
                        <a:effectLst/>
                        <a:latin typeface="宋体" panose="02010600030101010101" pitchFamily="2" charset="-122"/>
                        <a:cs typeface="Courier New" panose="02070309020205020404"/>
                      </a:endParaRPr>
                    </a:p>
                  </a:txBody>
                  <a:tcPr marL="18657" marR="186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促进人的全面发展</a:t>
                      </a:r>
                      <a:endParaRPr lang="zh-CN" sz="2600" kern="100">
                        <a:effectLst/>
                        <a:latin typeface="宋体" panose="02010600030101010101" pitchFamily="2" charset="-122"/>
                        <a:cs typeface="Courier New" panose="02070309020205020404"/>
                      </a:endParaRPr>
                    </a:p>
                  </a:txBody>
                  <a:tcPr marL="18657" marR="186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956971"/>
            <a:ext cx="11412000"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7030A0"/>
                </a:solidFill>
                <a:latin typeface="Times New Roman" panose="02020603050405020304"/>
                <a:ea typeface="微软雅黑" panose="020B0503020204020204" pitchFamily="34" charset="-122"/>
                <a:cs typeface="Times New Roman" panose="02020603050405020304"/>
              </a:rPr>
              <a:t>点拨　</a:t>
            </a:r>
            <a:r>
              <a:rPr lang="zh-CN" altLang="zh-CN" sz="2600" kern="100" dirty="0">
                <a:latin typeface="Times New Roman" panose="02020603050405020304"/>
                <a:ea typeface="微软雅黑" panose="020B0503020204020204" pitchFamily="34" charset="-122"/>
                <a:cs typeface="Times New Roman" panose="02020603050405020304"/>
              </a:rPr>
              <a:t>不同性质的文化均会对人的成长产生深刻影响。</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丰富精神世界，增强精神力量，促进人的全面发展</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特指优秀健康的文化。文化对人的塑造并非是</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决定性</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作用。</a:t>
            </a:r>
            <a:endParaRPr lang="zh-CN" altLang="zh-CN" sz="1050" kern="100" dirty="0">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16622" y="405458"/>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b="1" kern="100" dirty="0">
                <a:latin typeface="+mj-ea"/>
                <a:ea typeface="+mj-ea"/>
                <a:cs typeface="Times New Roman" panose="02020603050405020304"/>
              </a:rPr>
              <a:t>2.</a:t>
            </a:r>
            <a:r>
              <a:rPr lang="zh-CN" altLang="en-US" sz="2600" b="1" kern="100" dirty="0">
                <a:latin typeface="+mj-ea"/>
                <a:ea typeface="+mj-ea"/>
                <a:cs typeface="Times New Roman" panose="02020603050405020304"/>
              </a:rPr>
              <a:t>正确理解人的全面发展与社会发展的关系</a:t>
            </a:r>
            <a:endParaRPr lang="zh-CN" altLang="zh-CN" sz="1050" kern="100" dirty="0">
              <a:effectLst/>
              <a:latin typeface="+mj-ea"/>
              <a:ea typeface="+mj-ea"/>
              <a:cs typeface="Courier New" panose="02070309020205020404"/>
            </a:endParaRPr>
          </a:p>
        </p:txBody>
      </p:sp>
      <p:pic>
        <p:nvPicPr>
          <p:cNvPr id="10242" name="Picture 2" descr="\\高慧颖\e\原文件\2019\一轮\政治一轮通用\113.TIF"/>
          <p:cNvPicPr>
            <a:picLocks noChangeAspect="1" noChangeArrowheads="1"/>
          </p:cNvPicPr>
          <p:nvPr/>
        </p:nvPicPr>
        <p:blipFill>
          <a:blip r:embed="rId1">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658506" y="1232148"/>
            <a:ext cx="8873400" cy="2341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3"/>
          <p:cNvSpPr/>
          <p:nvPr/>
        </p:nvSpPr>
        <p:spPr>
          <a:xfrm>
            <a:off x="416622" y="3741475"/>
            <a:ext cx="11412000"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7030A0"/>
                </a:solidFill>
                <a:latin typeface="Times New Roman" panose="02020603050405020304"/>
                <a:ea typeface="微软雅黑" panose="020B0503020204020204" pitchFamily="34" charset="-122"/>
                <a:cs typeface="Times New Roman" panose="02020603050405020304"/>
              </a:rPr>
              <a:t>提醒　</a:t>
            </a:r>
            <a:r>
              <a:rPr lang="zh-CN" altLang="zh-CN" sz="2600" kern="100" dirty="0">
                <a:latin typeface="Times New Roman" panose="02020603050405020304"/>
                <a:ea typeface="微软雅黑" panose="020B0503020204020204" pitchFamily="34" charset="-122"/>
                <a:cs typeface="Times New Roman" panose="02020603050405020304"/>
              </a:rPr>
              <a:t>人的发展与社会的发展不是完全同步的，社会的发展促进人的发展不是消极被动的；社会发展促进人的素质的提高是具体的、有条件的，关键在于个人能不能把握社会发展所提供的条件和机会。</a:t>
            </a:r>
            <a:endParaRPr lang="zh-CN" altLang="zh-CN" sz="1050" kern="100" dirty="0">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730885" y="920750"/>
            <a:ext cx="10883900" cy="5688965"/>
          </a:xfrm>
          <a:prstGeom prst="rect">
            <a:avLst/>
          </a:prstGeom>
          <a:noFill/>
        </p:spPr>
        <p:txBody>
          <a:bodyPr wrap="square" rtlCol="0" anchor="t">
            <a:spAutoFit/>
          </a:bodyPr>
          <a:lstStyle/>
          <a:p>
            <a:pPr>
              <a:lnSpc>
                <a:spcPct val="130000"/>
              </a:lnSpc>
            </a:pPr>
            <a:r>
              <a:rPr lang="zh-CN" altLang="en-US" sz="2800"/>
              <a:t>25．（22分）阅读材料，完成下列问题。</a:t>
            </a:r>
            <a:endParaRPr lang="zh-CN" altLang="en-US" sz="2800"/>
          </a:p>
          <a:p>
            <a:pPr>
              <a:lnSpc>
                <a:spcPct val="130000"/>
              </a:lnSpc>
            </a:pPr>
            <a:r>
              <a:rPr lang="zh-CN" altLang="en-US" sz="2800">
                <a:latin typeface="华文楷体" panose="02010600040101010101" charset="-122"/>
                <a:ea typeface="华文楷体" panose="02010600040101010101" charset="-122"/>
                <a:cs typeface="华文楷体" panose="02010600040101010101" charset="-122"/>
              </a:rPr>
              <a:t>为了发展素质教育，我国一些中小学结合实际开展“一校一品”活动：有的学校以本地区的“最美妈妈”、“最美教师”的感人事迹带动校园文化建设，开展“美丽”德育活动，彰显美好品行文化；有的学校开展生活自理、学习自主、行为自律、身心自强的“四自”活动，培养学生自理能力和责任感；有的学校开展汉字书法教育，全校师生每天伴随着校园广播里悠悠的古筝声静心习字20分钟；有的学校开展“我是创造之星”活动，鼓励学生利用废旧材料设计创意作品……</a:t>
            </a:r>
            <a:endParaRPr lang="zh-CN" altLang="en-US" sz="2800"/>
          </a:p>
          <a:p>
            <a:pPr>
              <a:lnSpc>
                <a:spcPct val="130000"/>
              </a:lnSpc>
            </a:pPr>
            <a:r>
              <a:rPr lang="zh-CN" altLang="en-US" sz="2800"/>
              <a:t>（1）运用文化对人的影响的知识，分析开展“一校一品”活动对学生成长的意义。（10分）</a:t>
            </a:r>
            <a:endParaRPr lang="zh-CN" altLang="en-US" sz="2800"/>
          </a:p>
        </p:txBody>
      </p:sp>
      <p:sp>
        <p:nvSpPr>
          <p:cNvPr id="3" name="文本框 2"/>
          <p:cNvSpPr txBox="1"/>
          <p:nvPr/>
        </p:nvSpPr>
        <p:spPr>
          <a:xfrm>
            <a:off x="730250" y="356870"/>
            <a:ext cx="5551805" cy="460375"/>
          </a:xfrm>
          <a:prstGeom prst="rect">
            <a:avLst/>
          </a:prstGeom>
          <a:noFill/>
        </p:spPr>
        <p:txBody>
          <a:bodyPr wrap="square" rtlCol="0" anchor="t">
            <a:spAutoFit/>
          </a:bodyPr>
          <a:lstStyle/>
          <a:p>
            <a:r>
              <a:rPr lang="zh-CN" altLang="en-US">
                <a:latin typeface="方正舒体" panose="02010601030101010101" pitchFamily="2" charset="-122"/>
                <a:ea typeface="方正舒体" panose="02010601030101010101" pitchFamily="2" charset="-122"/>
                <a:cs typeface="方正舒体" panose="02010601030101010101" pitchFamily="2" charset="-122"/>
              </a:rPr>
              <a:t>2014年高考政治试题（海南卷）</a:t>
            </a:r>
            <a:endParaRPr lang="zh-CN" altLang="en-US">
              <a:latin typeface="方正舒体" panose="02010601030101010101" pitchFamily="2" charset="-122"/>
              <a:ea typeface="方正舒体" panose="02010601030101010101" pitchFamily="2" charset="-122"/>
              <a:cs typeface="方正舒体" panose="02010601030101010101" pitchFamily="2" charset="-122"/>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688975" y="714375"/>
            <a:ext cx="10673715" cy="5408295"/>
          </a:xfrm>
          <a:prstGeom prst="rect">
            <a:avLst/>
          </a:prstGeom>
          <a:noFill/>
        </p:spPr>
        <p:txBody>
          <a:bodyPr wrap="square" rtlCol="0" anchor="t">
            <a:spAutoFit/>
          </a:bodyPr>
          <a:lstStyle/>
          <a:p>
            <a:pPr>
              <a:lnSpc>
                <a:spcPct val="160000"/>
              </a:lnSpc>
            </a:pPr>
            <a:r>
              <a:rPr lang="zh-CN" altLang="en-US" sz="3600" dirty="0">
                <a:sym typeface="+mn-ea"/>
              </a:rPr>
              <a:t>“一校一品”活动引导学生积极参加校园文化活动，营造健康向上的校园文化环境，（2分）</a:t>
            </a:r>
            <a:endParaRPr lang="zh-CN" altLang="en-US" sz="3600" dirty="0">
              <a:sym typeface="+mn-ea"/>
            </a:endParaRPr>
          </a:p>
          <a:p>
            <a:pPr>
              <a:lnSpc>
                <a:spcPct val="160000"/>
              </a:lnSpc>
            </a:pPr>
            <a:r>
              <a:rPr lang="zh-CN" altLang="en-US" sz="3600" dirty="0">
                <a:sym typeface="+mn-ea"/>
              </a:rPr>
              <a:t>有利于丰富学生的精神世界，（2分）</a:t>
            </a:r>
            <a:endParaRPr lang="zh-CN" altLang="en-US" sz="3600" dirty="0">
              <a:sym typeface="+mn-ea"/>
            </a:endParaRPr>
          </a:p>
          <a:p>
            <a:pPr>
              <a:lnSpc>
                <a:spcPct val="160000"/>
              </a:lnSpc>
            </a:pPr>
            <a:r>
              <a:rPr lang="zh-CN" altLang="en-US" sz="3600" dirty="0">
                <a:sym typeface="+mn-ea"/>
              </a:rPr>
              <a:t>增强学生的精神力量，（2分）</a:t>
            </a:r>
            <a:endParaRPr lang="zh-CN" altLang="en-US" sz="3600" dirty="0">
              <a:sym typeface="+mn-ea"/>
            </a:endParaRPr>
          </a:p>
          <a:p>
            <a:pPr>
              <a:lnSpc>
                <a:spcPct val="160000"/>
              </a:lnSpc>
            </a:pPr>
            <a:r>
              <a:rPr lang="zh-CN" altLang="en-US" sz="3600" dirty="0">
                <a:sym typeface="+mn-ea"/>
              </a:rPr>
              <a:t>培养学生的创新精神和实践能力，（2分）</a:t>
            </a:r>
            <a:endParaRPr lang="zh-CN" altLang="en-US" sz="3600" dirty="0">
              <a:sym typeface="+mn-ea"/>
            </a:endParaRPr>
          </a:p>
          <a:p>
            <a:pPr>
              <a:lnSpc>
                <a:spcPct val="160000"/>
              </a:lnSpc>
            </a:pPr>
            <a:r>
              <a:rPr lang="zh-CN" altLang="en-US" sz="3600" dirty="0">
                <a:sym typeface="+mn-ea"/>
              </a:rPr>
              <a:t>促进学生全面发展。（2分）</a:t>
            </a:r>
            <a:endParaRPr lang="zh-CN" altLang="en-US" sz="3600" dirty="0">
              <a:sym typeface="+mn-ea"/>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389236" y="405051"/>
            <a:ext cx="11412000" cy="612472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smtClean="0">
                <a:latin typeface="楷体" panose="02010609060101010101" pitchFamily="49" charset="-122"/>
                <a:ea typeface="楷体" panose="02010609060101010101" pitchFamily="49" charset="-122"/>
                <a:cs typeface="Times New Roman" panose="02020603050405020304"/>
              </a:rPr>
              <a:t>    </a:t>
            </a:r>
            <a:r>
              <a:rPr lang="zh-CN" altLang="zh-CN" sz="2600" kern="100" dirty="0" smtClean="0">
                <a:latin typeface="楷体" panose="02010609060101010101" pitchFamily="49" charset="-122"/>
                <a:ea typeface="楷体" panose="02010609060101010101" pitchFamily="49" charset="-122"/>
                <a:cs typeface="Times New Roman" panose="02020603050405020304"/>
              </a:rPr>
              <a:t>在</a:t>
            </a:r>
            <a:r>
              <a:rPr lang="zh-CN" altLang="zh-CN" sz="2600" kern="100" dirty="0">
                <a:latin typeface="楷体" panose="02010609060101010101" pitchFamily="49" charset="-122"/>
                <a:ea typeface="楷体" panose="02010609060101010101" pitchFamily="49" charset="-122"/>
                <a:cs typeface="Times New Roman" panose="02020603050405020304"/>
              </a:rPr>
              <a:t>很多外国人眼中，中国高铁有着</a:t>
            </a:r>
            <a:r>
              <a:rPr lang="en-US" altLang="zh-CN" sz="2600" kern="100" dirty="0">
                <a:latin typeface="楷体" panose="02010609060101010101" pitchFamily="49" charset="-122"/>
                <a:ea typeface="楷体" panose="02010609060101010101" pitchFamily="49" charset="-122"/>
                <a:cs typeface="Times New Roman" panose="02020603050405020304"/>
              </a:rPr>
              <a:t>“</a:t>
            </a:r>
            <a:r>
              <a:rPr lang="zh-CN" altLang="zh-CN" sz="2600" kern="100" dirty="0">
                <a:latin typeface="楷体" panose="02010609060101010101" pitchFamily="49" charset="-122"/>
                <a:ea typeface="楷体" panose="02010609060101010101" pitchFamily="49" charset="-122"/>
                <a:cs typeface="Times New Roman" panose="02020603050405020304"/>
              </a:rPr>
              <a:t>高颜值、高速度、超享受、近乎完美的乘车体验</a:t>
            </a:r>
            <a:r>
              <a:rPr lang="en-US" altLang="zh-CN" sz="2600" kern="100" dirty="0">
                <a:latin typeface="楷体" panose="02010609060101010101" pitchFamily="49" charset="-122"/>
                <a:ea typeface="楷体" panose="02010609060101010101" pitchFamily="49" charset="-122"/>
                <a:cs typeface="Times New Roman" panose="02020603050405020304"/>
              </a:rPr>
              <a:t>……”</a:t>
            </a:r>
            <a:r>
              <a:rPr lang="zh-CN" altLang="zh-CN" sz="2600" kern="100" dirty="0">
                <a:latin typeface="楷体" panose="02010609060101010101" pitchFamily="49" charset="-122"/>
                <a:ea typeface="楷体" panose="02010609060101010101" pitchFamily="49" charset="-122"/>
                <a:cs typeface="Times New Roman" panose="02020603050405020304"/>
              </a:rPr>
              <a:t>无论是中国人还是来华旅游的国际友人，走进高铁高雅的车厢生活空间，发现世界和自己瞬间、无声地变了样，人们的形象和气质与低飞的动车、温馨的服务形成默契。乘客大多在车厢看电脑、杂志或休息，很少有吵闹、喧哗、乱扔杂物之人，感觉温文尔雅、亲密友善的人突然多了。旅客在享受</a:t>
            </a:r>
            <a:r>
              <a:rPr lang="en-US" altLang="zh-CN" sz="2600" kern="100" dirty="0">
                <a:latin typeface="楷体" panose="02010609060101010101" pitchFamily="49" charset="-122"/>
                <a:ea typeface="楷体" panose="02010609060101010101" pitchFamily="49" charset="-122"/>
                <a:cs typeface="Times New Roman" panose="02020603050405020304"/>
              </a:rPr>
              <a:t>“</a:t>
            </a:r>
            <a:r>
              <a:rPr lang="zh-CN" altLang="zh-CN" sz="2600" kern="100" dirty="0">
                <a:latin typeface="楷体" panose="02010609060101010101" pitchFamily="49" charset="-122"/>
                <a:ea typeface="楷体" panose="02010609060101010101" pitchFamily="49" charset="-122"/>
                <a:cs typeface="Times New Roman" panose="02020603050405020304"/>
              </a:rPr>
              <a:t>文明</a:t>
            </a:r>
            <a:r>
              <a:rPr lang="en-US" altLang="zh-CN" sz="2600" kern="100" dirty="0">
                <a:latin typeface="楷体" panose="02010609060101010101" pitchFamily="49" charset="-122"/>
                <a:ea typeface="楷体" panose="02010609060101010101" pitchFamily="49" charset="-122"/>
                <a:cs typeface="Times New Roman" panose="02020603050405020304"/>
              </a:rPr>
              <a:t>”</a:t>
            </a:r>
            <a:r>
              <a:rPr lang="zh-CN" altLang="zh-CN" sz="2600" kern="100" dirty="0">
                <a:latin typeface="楷体" panose="02010609060101010101" pitchFamily="49" charset="-122"/>
                <a:ea typeface="楷体" panose="02010609060101010101" pitchFamily="49" charset="-122"/>
                <a:cs typeface="Times New Roman" panose="02020603050405020304"/>
              </a:rPr>
              <a:t>的同时自己也</a:t>
            </a:r>
            <a:r>
              <a:rPr lang="en-US" altLang="zh-CN" sz="2600" kern="100" dirty="0">
                <a:latin typeface="楷体" panose="02010609060101010101" pitchFamily="49" charset="-122"/>
                <a:ea typeface="楷体" panose="02010609060101010101" pitchFamily="49" charset="-122"/>
                <a:cs typeface="Times New Roman" panose="02020603050405020304"/>
              </a:rPr>
              <a:t>“</a:t>
            </a:r>
            <a:r>
              <a:rPr lang="zh-CN" altLang="zh-CN" sz="2600" kern="100" dirty="0">
                <a:latin typeface="楷体" panose="02010609060101010101" pitchFamily="49" charset="-122"/>
                <a:ea typeface="楷体" panose="02010609060101010101" pitchFamily="49" charset="-122"/>
                <a:cs typeface="Times New Roman" panose="02020603050405020304"/>
              </a:rPr>
              <a:t>文明</a:t>
            </a:r>
            <a:r>
              <a:rPr lang="en-US" altLang="zh-CN" sz="2600" kern="100" dirty="0">
                <a:latin typeface="楷体" panose="02010609060101010101" pitchFamily="49" charset="-122"/>
                <a:ea typeface="楷体" panose="02010609060101010101" pitchFamily="49" charset="-122"/>
                <a:cs typeface="Times New Roman" panose="02020603050405020304"/>
              </a:rPr>
              <a:t>”</a:t>
            </a:r>
            <a:r>
              <a:rPr lang="zh-CN" altLang="zh-CN" sz="2600" kern="100" dirty="0">
                <a:latin typeface="楷体" panose="02010609060101010101" pitchFamily="49" charset="-122"/>
                <a:ea typeface="楷体" panose="02010609060101010101" pitchFamily="49" charset="-122"/>
                <a:cs typeface="Times New Roman" panose="02020603050405020304"/>
              </a:rPr>
              <a:t>起来。首次高铁之旅一般人是难以忘记的。</a:t>
            </a:r>
            <a:endParaRPr lang="zh-CN" altLang="zh-CN" sz="1050" kern="100" dirty="0">
              <a:latin typeface="楷体" panose="02010609060101010101" pitchFamily="49" charset="-122"/>
              <a:ea typeface="楷体" panose="02010609060101010101" pitchFamily="49" charset="-122"/>
              <a:cs typeface="Courier New" panose="02070309020205020404"/>
            </a:endParaRPr>
          </a:p>
          <a:p>
            <a:pPr algn="just">
              <a:lnSpc>
                <a:spcPct val="150000"/>
              </a:lnSpc>
              <a:spcAft>
                <a:spcPts val="0"/>
              </a:spcAft>
            </a:pPr>
            <a:r>
              <a:rPr lang="en-US" altLang="zh-CN" sz="2600" kern="100" dirty="0" smtClean="0">
                <a:latin typeface="楷体" panose="02010609060101010101" pitchFamily="49" charset="-122"/>
                <a:ea typeface="楷体" panose="02010609060101010101" pitchFamily="49" charset="-122"/>
                <a:cs typeface="Times New Roman" panose="02020603050405020304"/>
              </a:rPr>
              <a:t>    </a:t>
            </a:r>
            <a:r>
              <a:rPr lang="zh-CN" altLang="zh-CN" sz="2600" kern="100" dirty="0" smtClean="0">
                <a:latin typeface="楷体" panose="02010609060101010101" pitchFamily="49" charset="-122"/>
                <a:ea typeface="楷体" panose="02010609060101010101" pitchFamily="49" charset="-122"/>
                <a:cs typeface="Times New Roman" panose="02020603050405020304"/>
              </a:rPr>
              <a:t>其实</a:t>
            </a:r>
            <a:r>
              <a:rPr lang="zh-CN" altLang="zh-CN" sz="2600" kern="100" dirty="0">
                <a:latin typeface="楷体" panose="02010609060101010101" pitchFamily="49" charset="-122"/>
                <a:ea typeface="楷体" panose="02010609060101010101" pitchFamily="49" charset="-122"/>
                <a:cs typeface="Times New Roman" panose="02020603050405020304"/>
              </a:rPr>
              <a:t>，类似高铁的这种</a:t>
            </a:r>
            <a:r>
              <a:rPr lang="en-US" altLang="zh-CN" sz="2600" kern="100" dirty="0">
                <a:latin typeface="楷体" panose="02010609060101010101" pitchFamily="49" charset="-122"/>
                <a:ea typeface="楷体" panose="02010609060101010101" pitchFamily="49" charset="-122"/>
                <a:cs typeface="Times New Roman" panose="02020603050405020304"/>
              </a:rPr>
              <a:t>“</a:t>
            </a:r>
            <a:r>
              <a:rPr lang="zh-CN" altLang="zh-CN" sz="2600" kern="100" dirty="0">
                <a:latin typeface="楷体" panose="02010609060101010101" pitchFamily="49" charset="-122"/>
                <a:ea typeface="楷体" panose="02010609060101010101" pitchFamily="49" charset="-122"/>
                <a:cs typeface="Times New Roman" panose="02020603050405020304"/>
              </a:rPr>
              <a:t>环境文明</a:t>
            </a:r>
            <a:r>
              <a:rPr lang="en-US" altLang="zh-CN" sz="2600" kern="100" dirty="0">
                <a:latin typeface="楷体" panose="02010609060101010101" pitchFamily="49" charset="-122"/>
                <a:ea typeface="楷体" panose="02010609060101010101" pitchFamily="49" charset="-122"/>
                <a:cs typeface="Times New Roman" panose="02020603050405020304"/>
              </a:rPr>
              <a:t>”</a:t>
            </a:r>
            <a:r>
              <a:rPr lang="zh-CN" altLang="zh-CN" sz="2600" kern="100" dirty="0">
                <a:latin typeface="楷体" panose="02010609060101010101" pitchFamily="49" charset="-122"/>
                <a:ea typeface="楷体" panose="02010609060101010101" pitchFamily="49" charset="-122"/>
                <a:cs typeface="Times New Roman" panose="02020603050405020304"/>
              </a:rPr>
              <a:t>，日常我们在高档宾馆、饭店等场所也常常深有感触。</a:t>
            </a:r>
            <a:endParaRPr lang="zh-CN" altLang="zh-CN" sz="1050" kern="100" dirty="0">
              <a:latin typeface="楷体" panose="02010609060101010101" pitchFamily="49" charset="-122"/>
              <a:ea typeface="楷体" panose="02010609060101010101" pitchFamily="49" charset="-122"/>
              <a:cs typeface="Courier New" panose="02070309020205020404"/>
            </a:endParaRPr>
          </a:p>
          <a:p>
            <a:pPr algn="just">
              <a:lnSpc>
                <a:spcPct val="150000"/>
              </a:lnSpc>
              <a:spcAft>
                <a:spcPts val="0"/>
              </a:spcAft>
            </a:pPr>
            <a:r>
              <a:rPr lang="en-US" altLang="zh-CN" sz="2600" kern="100" dirty="0" smtClean="0">
                <a:latin typeface="Times New Roman" panose="02020603050405020304"/>
                <a:ea typeface="微软雅黑" panose="020B0503020204020204" pitchFamily="34" charset="-122"/>
                <a:cs typeface="Times New Roman" panose="02020603050405020304"/>
              </a:rPr>
              <a:t>        </a:t>
            </a:r>
            <a:r>
              <a:rPr lang="zh-CN" altLang="zh-CN" sz="2600" kern="100" dirty="0" smtClean="0">
                <a:latin typeface="Times New Roman" panose="02020603050405020304"/>
                <a:ea typeface="微软雅黑" panose="020B0503020204020204" pitchFamily="34" charset="-122"/>
                <a:cs typeface="Times New Roman" panose="02020603050405020304"/>
              </a:rPr>
              <a:t>请</a:t>
            </a:r>
            <a:r>
              <a:rPr lang="zh-CN" altLang="zh-CN" sz="2600" kern="100" dirty="0">
                <a:latin typeface="Times New Roman" panose="02020603050405020304"/>
                <a:ea typeface="微软雅黑" panose="020B0503020204020204" pitchFamily="34" charset="-122"/>
                <a:cs typeface="Times New Roman" panose="02020603050405020304"/>
              </a:rPr>
              <a:t>运用文化对人的影响的知识，分析营造高铁</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环境文明</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的作用。</a:t>
            </a:r>
            <a:endParaRPr lang="zh-CN" altLang="zh-CN" sz="1050" kern="100" dirty="0">
              <a:effectLst/>
              <a:latin typeface="宋体" panose="02010600030101010101" pitchFamily="2" charset="-122"/>
              <a:cs typeface="Courier New" panose="02070309020205020404"/>
            </a:endParaRPr>
          </a:p>
        </p:txBody>
      </p:sp>
      <p:pic>
        <p:nvPicPr>
          <p:cNvPr id="11" name="Picture 4" descr="\\0吕芳\g\答案 拷贝.png">
            <a:hlinkClick r:id="rId1" action="ppaction://hlinksldjump"/>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94210"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12" name="图片 11">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59628" y="6430501"/>
            <a:ext cx="978410" cy="455677"/>
          </a:xfrm>
          <a:prstGeom prst="rect">
            <a:avLst/>
          </a:prstGeom>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矩形 7"/>
          <p:cNvSpPr/>
          <p:nvPr/>
        </p:nvSpPr>
        <p:spPr>
          <a:xfrm>
            <a:off x="443846" y="689292"/>
            <a:ext cx="11412000" cy="432423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答案　</a:t>
            </a:r>
            <a:endParaRPr lang="en-US" altLang="zh-CN" sz="2600" b="1" kern="100" dirty="0" smtClean="0">
              <a:solidFill>
                <a:srgbClr val="0000FF"/>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C00000"/>
                </a:solidFill>
                <a:latin typeface="Times New Roman" panose="02020603050405020304"/>
                <a:ea typeface="微软雅黑" panose="020B0503020204020204" pitchFamily="34" charset="-122"/>
                <a:cs typeface="Courier New" panose="02070309020205020404"/>
              </a:rPr>
              <a:t>(</a:t>
            </a:r>
            <a:r>
              <a:rPr lang="en-US" altLang="zh-CN" sz="2600" kern="100" dirty="0">
                <a:solidFill>
                  <a:srgbClr val="C00000"/>
                </a:solidFill>
                <a:latin typeface="Times New Roman" panose="02020603050405020304"/>
                <a:ea typeface="微软雅黑" panose="020B0503020204020204" pitchFamily="34" charset="-122"/>
                <a:cs typeface="Courier New" panose="02070309020205020404"/>
              </a:rPr>
              <a:t>1)</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文化对人的影响来自特定的文化环境。高铁良好、文明的氛围能够对人产生潜移默化、深远持久的影响。</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solidFill>
                  <a:srgbClr val="C00000"/>
                </a:solidFill>
                <a:latin typeface="Times New Roman" panose="02020603050405020304"/>
                <a:ea typeface="微软雅黑" panose="020B0503020204020204" pitchFamily="34" charset="-122"/>
                <a:cs typeface="Courier New" panose="02070309020205020404"/>
              </a:rPr>
              <a:t>(2)</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高铁高雅的生活空间和良好的人际氛围，影响人的交往行为、方式，也促进了人们的文明实践。</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solidFill>
                  <a:srgbClr val="C00000"/>
                </a:solidFill>
                <a:latin typeface="Times New Roman" panose="02020603050405020304"/>
                <a:ea typeface="微软雅黑" panose="020B0503020204020204" pitchFamily="34" charset="-122"/>
              </a:rPr>
              <a:t>(3)</a:t>
            </a:r>
            <a:r>
              <a:rPr lang="zh-CN" altLang="zh-CN" sz="2600" kern="100" dirty="0">
                <a:solidFill>
                  <a:srgbClr val="C00000"/>
                </a:solidFill>
                <a:latin typeface="Times New Roman" panose="02020603050405020304"/>
                <a:ea typeface="微软雅黑" panose="020B0503020204020204" pitchFamily="34" charset="-122"/>
              </a:rPr>
              <a:t>高铁优秀的文化环境促使人们在享受文明的同时，提升了自身的文明程度，塑造更加美好的人生。</a:t>
            </a:r>
            <a:endParaRPr lang="zh-CN" altLang="zh-CN" sz="1050" kern="100" dirty="0">
              <a:effectLst/>
              <a:latin typeface="Times New Roman" panose="02020603050405020304"/>
              <a:ea typeface="宋体" panose="02010600030101010101" pitchFamily="2" charset="-122"/>
            </a:endParaRPr>
          </a:p>
        </p:txBody>
      </p:sp>
      <p:pic>
        <p:nvPicPr>
          <p:cNvPr id="6" name="图片 5">
            <a:hlinkClick r:id="rId1" action="ppaction://hlinksldjump"/>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59628" y="6430501"/>
            <a:ext cx="978410" cy="455677"/>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750"/>
                                        <p:tgtEl>
                                          <p:spTgt spid="8">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8">
                                            <p:txEl>
                                              <p:pRg st="1" end="1"/>
                                            </p:txEl>
                                          </p:spTgt>
                                        </p:tgtEl>
                                        <p:attrNameLst>
                                          <p:attrName>style.visibility</p:attrName>
                                        </p:attrNameLst>
                                      </p:cBhvr>
                                      <p:to>
                                        <p:strVal val="visible"/>
                                      </p:to>
                                    </p:set>
                                    <p:animEffect transition="in" filter="blinds(horizontal)">
                                      <p:cBhvr>
                                        <p:cTn id="10" dur="750"/>
                                        <p:tgtEl>
                                          <p:spTgt spid="8">
                                            <p:txEl>
                                              <p:pRg st="1" end="1"/>
                                            </p:txEl>
                                          </p:spTgt>
                                        </p:tgtEl>
                                      </p:cBhvr>
                                    </p:animEffect>
                                  </p:childTnLst>
                                </p:cTn>
                              </p:par>
                            </p:childTnLst>
                          </p:cTn>
                        </p:par>
                        <p:par>
                          <p:cTn id="11" fill="hold">
                            <p:stCondLst>
                              <p:cond delay="1000"/>
                            </p:stCondLst>
                            <p:childTnLst>
                              <p:par>
                                <p:cTn id="12" presetID="3" presetClass="entr" presetSubtype="10" fill="hold" nodeType="afterEffect">
                                  <p:stCondLst>
                                    <p:cond delay="0"/>
                                  </p:stCondLst>
                                  <p:childTnLst>
                                    <p:set>
                                      <p:cBhvr>
                                        <p:cTn id="13" dur="1" fill="hold">
                                          <p:stCondLst>
                                            <p:cond delay="0"/>
                                          </p:stCondLst>
                                        </p:cTn>
                                        <p:tgtEl>
                                          <p:spTgt spid="8">
                                            <p:txEl>
                                              <p:pRg st="2" end="2"/>
                                            </p:txEl>
                                          </p:spTgt>
                                        </p:tgtEl>
                                        <p:attrNameLst>
                                          <p:attrName>style.visibility</p:attrName>
                                        </p:attrNameLst>
                                      </p:cBhvr>
                                      <p:to>
                                        <p:strVal val="visible"/>
                                      </p:to>
                                    </p:set>
                                    <p:animEffect transition="in" filter="blinds(horizontal)">
                                      <p:cBhvr>
                                        <p:cTn id="14" dur="750"/>
                                        <p:tgtEl>
                                          <p:spTgt spid="8">
                                            <p:txEl>
                                              <p:pRg st="2" end="2"/>
                                            </p:txEl>
                                          </p:spTgt>
                                        </p:tgtEl>
                                      </p:cBhvr>
                                    </p:animEffect>
                                  </p:childTnLst>
                                </p:cTn>
                              </p:par>
                            </p:childTnLst>
                          </p:cTn>
                        </p:par>
                        <p:par>
                          <p:cTn id="15" fill="hold">
                            <p:stCondLst>
                              <p:cond delay="2000"/>
                            </p:stCondLst>
                            <p:childTnLst>
                              <p:par>
                                <p:cTn id="16" presetID="3" presetClass="entr" presetSubtype="10" fill="hold" nodeType="afterEffect">
                                  <p:stCondLst>
                                    <p:cond delay="0"/>
                                  </p:stCondLst>
                                  <p:childTnLst>
                                    <p:set>
                                      <p:cBhvr>
                                        <p:cTn id="17" dur="1" fill="hold">
                                          <p:stCondLst>
                                            <p:cond delay="0"/>
                                          </p:stCondLst>
                                        </p:cTn>
                                        <p:tgtEl>
                                          <p:spTgt spid="8">
                                            <p:txEl>
                                              <p:pRg st="3" end="3"/>
                                            </p:txEl>
                                          </p:spTgt>
                                        </p:tgtEl>
                                        <p:attrNameLst>
                                          <p:attrName>style.visibility</p:attrName>
                                        </p:attrNameLst>
                                      </p:cBhvr>
                                      <p:to>
                                        <p:strVal val="visible"/>
                                      </p:to>
                                    </p:set>
                                    <p:animEffect transition="in" filter="blinds(horizontal)">
                                      <p:cBhvr>
                                        <p:cTn id="18" dur="750"/>
                                        <p:tgtEl>
                                          <p:spTgt spid="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p:nvPr/>
        </p:nvGrpSpPr>
        <p:grpSpPr>
          <a:xfrm>
            <a:off x="537664" y="470367"/>
            <a:ext cx="2191165" cy="468000"/>
            <a:chOff x="537664" y="845964"/>
            <a:chExt cx="2191165" cy="468000"/>
          </a:xfrm>
        </p:grpSpPr>
        <p:pic>
          <p:nvPicPr>
            <p:cNvPr id="15" name="图片 14"/>
            <p:cNvPicPr>
              <a:picLocks noChangeAspect="1"/>
            </p:cNvPicPr>
            <p:nvPr/>
          </p:nvPicPr>
          <p:blipFill>
            <a:blip r:embed="rId1" cstate="print">
              <a:duotone>
                <a:schemeClr val="accent1">
                  <a:shade val="45000"/>
                  <a:satMod val="135000"/>
                </a:schemeClr>
                <a:prstClr val="white"/>
              </a:duotone>
              <a:extLst>
                <a:ext uri="{BEBA8EAE-BF5A-486C-A8C5-ECC9F3942E4B}">
                  <a14:imgProps xmlns:a14="http://schemas.microsoft.com/office/drawing/2010/main">
                    <a14:imgLayer r:embed="rId2">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16" name="矩形 15"/>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 name="矩形 16"/>
          <p:cNvSpPr/>
          <p:nvPr/>
        </p:nvSpPr>
        <p:spPr>
          <a:xfrm>
            <a:off x="1088698" y="450307"/>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en-US" sz="2600" b="1" kern="100" dirty="0" smtClean="0">
                <a:solidFill>
                  <a:srgbClr val="0000CC"/>
                </a:solidFill>
                <a:latin typeface="Times New Roman" panose="02020603050405020304"/>
                <a:ea typeface="微软雅黑" panose="020B0503020204020204" pitchFamily="34" charset="-122"/>
                <a:cs typeface="Times New Roman" panose="02020603050405020304"/>
              </a:rPr>
              <a:t>命题探究</a:t>
            </a:r>
            <a:endPar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endParaRPr>
          </a:p>
        </p:txBody>
      </p:sp>
      <p:graphicFrame>
        <p:nvGraphicFramePr>
          <p:cNvPr id="3" name="表格 2"/>
          <p:cNvGraphicFramePr>
            <a:graphicFrameLocks noGrp="1"/>
          </p:cNvGraphicFramePr>
          <p:nvPr/>
        </p:nvGraphicFramePr>
        <p:xfrm>
          <a:off x="406574" y="1417836"/>
          <a:ext cx="11377264" cy="3020070"/>
        </p:xfrm>
        <a:graphic>
          <a:graphicData uri="http://schemas.openxmlformats.org/drawingml/2006/table">
            <a:tbl>
              <a:tblPr/>
              <a:tblGrid>
                <a:gridCol w="3240360"/>
                <a:gridCol w="2232248"/>
                <a:gridCol w="5904656"/>
              </a:tblGrid>
              <a:tr h="859830">
                <a:tc>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考点展示</a:t>
                      </a:r>
                      <a:endParaRPr lang="zh-CN" sz="1050" kern="100" dirty="0">
                        <a:effectLst/>
                        <a:latin typeface="宋体" panose="02010600030101010101" pitchFamily="2" charset="-122"/>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五年考题</a:t>
                      </a:r>
                      <a:endParaRPr lang="zh-CN" sz="1050" kern="100">
                        <a:effectLst/>
                        <a:latin typeface="宋体" panose="02010600030101010101" pitchFamily="2" charset="-122"/>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考情分析</a:t>
                      </a:r>
                      <a:endParaRPr lang="zh-CN" sz="1050" kern="100">
                        <a:effectLst/>
                        <a:latin typeface="宋体" panose="02010600030101010101" pitchFamily="2" charset="-122"/>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160240">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文化对人影响的特点</a:t>
                      </a:r>
                      <a:endParaRPr lang="zh-CN" sz="1050" kern="100">
                        <a:effectLst/>
                        <a:latin typeface="宋体" panose="02010600030101010101" pitchFamily="2" charset="-122"/>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2600" kern="100">
                          <a:effectLst/>
                          <a:latin typeface="Times New Roman" panose="02020603050405020304"/>
                          <a:ea typeface="微软雅黑" panose="020B0503020204020204" pitchFamily="34" charset="-122"/>
                          <a:cs typeface="Courier New" panose="02070309020205020404"/>
                        </a:rPr>
                        <a:t>2013</a:t>
                      </a:r>
                      <a:r>
                        <a:rPr lang="zh-CN" sz="2600" kern="100">
                          <a:effectLst/>
                          <a:latin typeface="Times New Roman" panose="02020603050405020304"/>
                          <a:ea typeface="微软雅黑" panose="020B0503020204020204" pitchFamily="34" charset="-122"/>
                          <a:cs typeface="Times New Roman" panose="02020603050405020304"/>
                        </a:rPr>
                        <a:t>全国</a:t>
                      </a:r>
                      <a:r>
                        <a:rPr lang="en-US" sz="2600" kern="100">
                          <a:effectLst/>
                          <a:latin typeface="宋体" panose="02010600030101010101" pitchFamily="2" charset="-122"/>
                          <a:ea typeface="微软雅黑" panose="020B0503020204020204" pitchFamily="34" charset="-122"/>
                          <a:cs typeface="Times New Roman" panose="02020603050405020304"/>
                        </a:rPr>
                        <a:t>Ⅰ</a:t>
                      </a:r>
                      <a:r>
                        <a:rPr lang="en-US" sz="2600" kern="100">
                          <a:effectLst/>
                          <a:latin typeface="Times New Roman" panose="02020603050405020304"/>
                          <a:ea typeface="微软雅黑" panose="020B0503020204020204" pitchFamily="34" charset="-122"/>
                          <a:cs typeface="Courier New" panose="02070309020205020404"/>
                        </a:rPr>
                        <a:t>·20</a:t>
                      </a:r>
                      <a:endParaRPr lang="zh-CN" sz="1050" kern="100">
                        <a:effectLst/>
                        <a:latin typeface="宋体" panose="02010600030101010101" pitchFamily="2" charset="-122"/>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文化对人影响的表现和特点在高考中主要以具体事例或名言为背景，以选择题的形式考查</a:t>
                      </a:r>
                      <a:endParaRPr lang="zh-CN" sz="1050" kern="100" dirty="0">
                        <a:effectLst/>
                        <a:latin typeface="宋体" panose="02010600030101010101" pitchFamily="2" charset="-122"/>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434648" y="549474"/>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en-US" sz="2600" b="1" kern="100" dirty="0">
                <a:latin typeface="+mj-ea"/>
                <a:ea typeface="+mj-ea"/>
                <a:cs typeface="Times New Roman" panose="02020603050405020304"/>
              </a:rPr>
              <a:t>考向</a:t>
            </a:r>
            <a:r>
              <a:rPr lang="en-US" altLang="zh-CN" sz="2600" b="1" kern="100" dirty="0">
                <a:latin typeface="+mj-ea"/>
                <a:ea typeface="+mj-ea"/>
                <a:cs typeface="Times New Roman" panose="02020603050405020304"/>
              </a:rPr>
              <a:t>1</a:t>
            </a:r>
            <a:r>
              <a:rPr lang="zh-CN" altLang="en-US" sz="2600" b="1" kern="100" dirty="0">
                <a:latin typeface="+mj-ea"/>
                <a:ea typeface="+mj-ea"/>
                <a:cs typeface="Times New Roman" panose="02020603050405020304"/>
              </a:rPr>
              <a:t>　文化对人的影响的来源</a:t>
            </a:r>
            <a:endParaRPr lang="zh-CN" altLang="zh-CN" sz="1050" kern="100" dirty="0">
              <a:effectLst/>
              <a:latin typeface="宋体" panose="02010600030101010101" pitchFamily="2" charset="-122"/>
              <a:cs typeface="Courier New" panose="02070309020205020404"/>
            </a:endParaRPr>
          </a:p>
        </p:txBody>
      </p:sp>
      <p:pic>
        <p:nvPicPr>
          <p:cNvPr id="20"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6" name="矩形 5"/>
          <p:cNvSpPr/>
          <p:nvPr/>
        </p:nvSpPr>
        <p:spPr>
          <a:xfrm>
            <a:off x="478582" y="1269396"/>
            <a:ext cx="11412000" cy="432423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微软雅黑" panose="020B0503020204020204" pitchFamily="34" charset="-122"/>
                <a:ea typeface="微软雅黑" panose="020B0503020204020204" pitchFamily="34" charset="-122"/>
                <a:cs typeface="Times New Roman" panose="02020603050405020304"/>
              </a:rPr>
              <a:t>典</a:t>
            </a:r>
            <a:r>
              <a:rPr lang="zh-CN" altLang="zh-CN" sz="2600" b="1" kern="100" dirty="0" smtClean="0">
                <a:solidFill>
                  <a:srgbClr val="0000FF"/>
                </a:solidFill>
                <a:latin typeface="微软雅黑" panose="020B0503020204020204" pitchFamily="34" charset="-122"/>
                <a:ea typeface="微软雅黑" panose="020B0503020204020204" pitchFamily="34" charset="-122"/>
                <a:cs typeface="Times New Roman" panose="02020603050405020304"/>
              </a:rPr>
              <a:t>例</a:t>
            </a:r>
            <a:r>
              <a:rPr lang="en-US" altLang="zh-CN" sz="2600" b="1" kern="100" dirty="0" smtClean="0">
                <a:solidFill>
                  <a:srgbClr val="0000FF"/>
                </a:solidFill>
                <a:latin typeface="微软雅黑" panose="020B0503020204020204" pitchFamily="34" charset="-122"/>
                <a:ea typeface="微软雅黑" panose="020B0503020204020204" pitchFamily="34" charset="-122"/>
                <a:cs typeface="Times New Roman" panose="02020603050405020304"/>
              </a:rPr>
              <a:t>1  </a:t>
            </a:r>
            <a:r>
              <a:rPr lang="zh-CN" altLang="zh-CN" sz="2600" kern="100" dirty="0" smtClean="0">
                <a:latin typeface="Times New Roman" panose="02020603050405020304"/>
                <a:ea typeface="微软雅黑" panose="020B0503020204020204" pitchFamily="34" charset="-122"/>
                <a:cs typeface="Times New Roman" panose="02020603050405020304"/>
              </a:rPr>
              <a:t>近日</a:t>
            </a:r>
            <a:r>
              <a:rPr lang="zh-CN" altLang="zh-CN" sz="2600" kern="100" dirty="0">
                <a:latin typeface="Times New Roman" panose="02020603050405020304"/>
                <a:ea typeface="微软雅黑" panose="020B0503020204020204" pitchFamily="34" charset="-122"/>
                <a:cs typeface="Times New Roman" panose="02020603050405020304"/>
              </a:rPr>
              <a:t>，国家广播电视总局发出通知，要求中央人民广播电台、中央电视台等在国庆节、国际劳动节等重要的国家法定节日、纪念日，于北京时间上午</a:t>
            </a:r>
            <a:r>
              <a:rPr lang="en-US" altLang="zh-CN" sz="2600" kern="100" dirty="0">
                <a:latin typeface="Times New Roman" panose="02020603050405020304"/>
                <a:ea typeface="微软雅黑" panose="020B0503020204020204" pitchFamily="34" charset="-122"/>
                <a:cs typeface="Courier New" panose="02070309020205020404"/>
              </a:rPr>
              <a:t>10</a:t>
            </a:r>
            <a:r>
              <a:rPr lang="zh-CN" altLang="zh-CN" sz="2600" kern="100" dirty="0">
                <a:latin typeface="Times New Roman" panose="02020603050405020304"/>
                <a:ea typeface="微软雅黑" panose="020B0503020204020204" pitchFamily="34" charset="-122"/>
                <a:cs typeface="Times New Roman" panose="02020603050405020304"/>
              </a:rPr>
              <a:t>点整在其频率、主频道播放国歌。这一要求的依据是</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zh-CN" altLang="zh-CN" sz="2600" kern="100" dirty="0">
                <a:latin typeface="Times New Roman" panose="02020603050405020304"/>
                <a:ea typeface="微软雅黑" panose="020B0503020204020204" pitchFamily="34" charset="-122"/>
                <a:cs typeface="Times New Roman" panose="02020603050405020304"/>
              </a:rPr>
              <a:t>文化是一种物质力量</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B.</a:t>
            </a:r>
            <a:r>
              <a:rPr lang="zh-CN" altLang="zh-CN" sz="2600" kern="100" dirty="0">
                <a:latin typeface="Times New Roman" panose="02020603050405020304"/>
                <a:ea typeface="微软雅黑" panose="020B0503020204020204" pitchFamily="34" charset="-122"/>
                <a:cs typeface="Times New Roman" panose="02020603050405020304"/>
              </a:rPr>
              <a:t>文化能够促进社会的发展进步</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C.</a:t>
            </a:r>
            <a:r>
              <a:rPr lang="zh-CN" altLang="zh-CN" sz="2600" kern="100" dirty="0">
                <a:latin typeface="Times New Roman" panose="02020603050405020304"/>
                <a:ea typeface="微软雅黑" panose="020B0503020204020204" pitchFamily="34" charset="-122"/>
                <a:cs typeface="Times New Roman" panose="02020603050405020304"/>
              </a:rPr>
              <a:t>人的精神力量源自人的文化素养</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D.</a:t>
            </a:r>
            <a:r>
              <a:rPr lang="zh-CN" altLang="zh-CN" sz="2600" kern="100" dirty="0">
                <a:latin typeface="Times New Roman" panose="02020603050405020304"/>
                <a:ea typeface="微软雅黑" panose="020B0503020204020204" pitchFamily="34" charset="-122"/>
                <a:cs typeface="Times New Roman" panose="02020603050405020304"/>
              </a:rPr>
              <a:t>文化对人的影响来自特定的文化环境</a:t>
            </a:r>
            <a:endParaRPr lang="zh-CN" altLang="zh-CN" sz="1050" kern="100" dirty="0">
              <a:effectLst/>
              <a:latin typeface="宋体" panose="02010600030101010101" pitchFamily="2" charset="-122"/>
              <a:cs typeface="Courier New" panose="02070309020205020404"/>
            </a:endParaRPr>
          </a:p>
        </p:txBody>
      </p:sp>
      <p:sp>
        <p:nvSpPr>
          <p:cNvPr id="19" name="TextBox 18"/>
          <p:cNvSpPr txBox="1"/>
          <p:nvPr/>
        </p:nvSpPr>
        <p:spPr>
          <a:xfrm>
            <a:off x="324518" y="4883906"/>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linds(horizontal)">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9"/>
                                        </p:tgtEl>
                                      </p:cBhvr>
                                    </p:animEffect>
                                    <p:set>
                                      <p:cBhvr>
                                        <p:cTn id="12" dur="1" fill="hold">
                                          <p:stCondLst>
                                            <p:cond delay="499"/>
                                          </p:stCondLst>
                                        </p:cTn>
                                        <p:tgtEl>
                                          <p:spTgt spid="19"/>
                                        </p:tgtEl>
                                        <p:attrNameLst>
                                          <p:attrName>style.visibility</p:attrName>
                                        </p:attrNameLst>
                                      </p:cBhvr>
                                      <p:to>
                                        <p:strVal val="hidden"/>
                                      </p:to>
                                    </p:set>
                                  </p:childTnLst>
                                </p:cTn>
                              </p:par>
                            </p:childTnLst>
                          </p:cTn>
                        </p:par>
                      </p:childTnLst>
                    </p:cTn>
                  </p:par>
                </p:childTnLst>
              </p:cTn>
              <p:nextCondLst>
                <p:cond evt="onClick" delay="0">
                  <p:tgtEl>
                    <p:spTgt spid="20"/>
                  </p:tgtEl>
                </p:cond>
              </p:nextCondLst>
            </p:seq>
          </p:childTnLst>
        </p:cTn>
      </p:par>
    </p:tnLst>
    <p:bldLst>
      <p:bldP spid="19" grpId="0"/>
      <p:bldP spid="19" grpId="1"/>
    </p:bldLst>
  </p:timing>
</p:sld>
</file>

<file path=ppt/slides/slide3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矩形 7"/>
          <p:cNvSpPr/>
          <p:nvPr/>
        </p:nvSpPr>
        <p:spPr>
          <a:xfrm>
            <a:off x="406574" y="1169982"/>
            <a:ext cx="11412000" cy="3123908"/>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文化是一种精神力量，</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A</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表述错误</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优秀</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的文化促进社会发展进步，</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B</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人</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的精神力量来源于社会实践，源于特定的文化环境和各种形式的文化活动，</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C</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播放</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国歌，使人们在国歌声中铭记历史，珍惜当下美好生活，</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D</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符合题意。</a:t>
            </a:r>
            <a:endParaRPr lang="zh-CN" altLang="zh-CN" sz="1050" kern="100" dirty="0">
              <a:effectLst/>
              <a:latin typeface="宋体" panose="02010600030101010101" pitchFamily="2" charset="-122"/>
              <a:cs typeface="Courier New" panose="020703090202050204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750"/>
                                        <p:tgtEl>
                                          <p:spTgt spid="8">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Effect transition="in" filter="blinds(horizontal)">
                                      <p:cBhvr>
                                        <p:cTn id="11" dur="750"/>
                                        <p:tgtEl>
                                          <p:spTgt spid="8">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animEffect transition="in" filter="blinds(horizontal)">
                                      <p:cBhvr>
                                        <p:cTn id="15" dur="750"/>
                                        <p:tgtEl>
                                          <p:spTgt spid="8">
                                            <p:txEl>
                                              <p:pRg st="2" end="2"/>
                                            </p:txEl>
                                          </p:spTgt>
                                        </p:tgtEl>
                                      </p:cBhvr>
                                    </p:animEffect>
                                  </p:childTnLst>
                                </p:cTn>
                              </p:par>
                            </p:childTnLst>
                          </p:cTn>
                        </p:par>
                        <p:par>
                          <p:cTn id="16" fill="hold">
                            <p:stCondLst>
                              <p:cond delay="3000"/>
                            </p:stCondLst>
                            <p:childTnLst>
                              <p:par>
                                <p:cTn id="17" presetID="3" presetClass="entr" presetSubtype="10" fill="hold" nodeType="afterEffect">
                                  <p:stCondLst>
                                    <p:cond delay="0"/>
                                  </p:stCondLst>
                                  <p:childTnLst>
                                    <p:set>
                                      <p:cBhvr>
                                        <p:cTn id="18" dur="1" fill="hold">
                                          <p:stCondLst>
                                            <p:cond delay="0"/>
                                          </p:stCondLst>
                                        </p:cTn>
                                        <p:tgtEl>
                                          <p:spTgt spid="8">
                                            <p:txEl>
                                              <p:pRg st="3" end="3"/>
                                            </p:txEl>
                                          </p:spTgt>
                                        </p:tgtEl>
                                        <p:attrNameLst>
                                          <p:attrName>style.visibility</p:attrName>
                                        </p:attrNameLst>
                                      </p:cBhvr>
                                      <p:to>
                                        <p:strVal val="visible"/>
                                      </p:to>
                                    </p:set>
                                    <p:animEffect transition="in" filter="blinds(horizontal)">
                                      <p:cBhvr>
                                        <p:cTn id="19" dur="750"/>
                                        <p:tgtEl>
                                          <p:spTgt spid="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73990" y="425509"/>
            <a:ext cx="11412000" cy="552456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en-US" sz="2600" b="1" kern="100" dirty="0">
                <a:latin typeface="Times New Roman" panose="02020603050405020304"/>
                <a:ea typeface="微软雅黑" panose="020B0503020204020204" pitchFamily="34" charset="-122"/>
                <a:cs typeface="Times New Roman" panose="02020603050405020304"/>
              </a:rPr>
              <a:t>考</a:t>
            </a:r>
            <a:r>
              <a:rPr lang="zh-CN" altLang="en-US" sz="2600" b="1" kern="100" dirty="0">
                <a:latin typeface="+mj-ea"/>
                <a:ea typeface="+mj-ea"/>
                <a:cs typeface="Times New Roman" panose="02020603050405020304"/>
              </a:rPr>
              <a:t>向</a:t>
            </a:r>
            <a:r>
              <a:rPr lang="en-US" altLang="zh-CN" sz="2600" b="1" kern="100" dirty="0">
                <a:latin typeface="+mj-ea"/>
                <a:ea typeface="+mj-ea"/>
                <a:cs typeface="Times New Roman" panose="02020603050405020304"/>
              </a:rPr>
              <a:t>2</a:t>
            </a:r>
            <a:r>
              <a:rPr lang="zh-CN" altLang="en-US" sz="2600" b="1" kern="100" dirty="0">
                <a:latin typeface="Times New Roman" panose="02020603050405020304"/>
                <a:ea typeface="微软雅黑" panose="020B0503020204020204" pitchFamily="34" charset="-122"/>
                <a:cs typeface="Times New Roman" panose="02020603050405020304"/>
              </a:rPr>
              <a:t>　文化对人影响的</a:t>
            </a:r>
            <a:r>
              <a:rPr lang="zh-CN" altLang="en-US" sz="2600" b="1" kern="100" dirty="0" smtClean="0">
                <a:latin typeface="Times New Roman" panose="02020603050405020304"/>
                <a:ea typeface="微软雅黑" panose="020B0503020204020204" pitchFamily="34" charset="-122"/>
                <a:cs typeface="Times New Roman" panose="02020603050405020304"/>
              </a:rPr>
              <a:t>表现</a:t>
            </a:r>
            <a:endParaRPr lang="en-US" altLang="zh-CN" sz="2600" b="1" kern="100" dirty="0" smtClean="0">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b="1" kern="100" dirty="0" smtClean="0">
                <a:solidFill>
                  <a:srgbClr val="0000FF"/>
                </a:solidFill>
                <a:latin typeface="+mj-ea"/>
                <a:ea typeface="+mj-ea"/>
                <a:cs typeface="Times New Roman" panose="02020603050405020304"/>
              </a:rPr>
              <a:t>典例</a:t>
            </a:r>
            <a:r>
              <a:rPr lang="en-US" altLang="zh-CN" sz="2600" b="1" kern="100" dirty="0" smtClean="0">
                <a:solidFill>
                  <a:srgbClr val="0000FF"/>
                </a:solidFill>
                <a:latin typeface="+mj-ea"/>
                <a:ea typeface="+mj-ea"/>
                <a:cs typeface="Times New Roman" panose="02020603050405020304"/>
              </a:rPr>
              <a:t>2</a:t>
            </a:r>
            <a:r>
              <a:rPr lang="zh-CN" altLang="zh-CN" sz="2600" kern="100" dirty="0" smtClean="0">
                <a:latin typeface="Times New Roman" panose="02020603050405020304"/>
                <a:ea typeface="微软雅黑" panose="020B0503020204020204" pitchFamily="34" charset="-122"/>
                <a:cs typeface="Times New Roman" panose="02020603050405020304"/>
              </a:rPr>
              <a:t>　</a:t>
            </a:r>
            <a:r>
              <a:rPr lang="zh-CN" altLang="zh-CN" sz="2600" kern="100" dirty="0">
                <a:latin typeface="Times New Roman" panose="02020603050405020304"/>
                <a:ea typeface="微软雅黑" panose="020B0503020204020204" pitchFamily="34" charset="-122"/>
                <a:cs typeface="Times New Roman" panose="02020603050405020304"/>
              </a:rPr>
              <a:t>有调查显示，许多来华的外国人都喜欢上了中国。当被问及原因时，他们表示，不仅在于中国的</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生活便利</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和</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人民友好</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，还在于从中国文化中找到了</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归属感</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。有两位外国歌手还根据自己行走中国的体验，创作了歌曲《</a:t>
            </a:r>
            <a:r>
              <a:rPr lang="en-US" altLang="zh-CN" sz="2600" kern="100" dirty="0">
                <a:latin typeface="Times New Roman" panose="02020603050405020304"/>
                <a:ea typeface="微软雅黑" panose="020B0503020204020204" pitchFamily="34" charset="-122"/>
                <a:cs typeface="Courier New" panose="02070309020205020404"/>
              </a:rPr>
              <a:t>I</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en-US" altLang="zh-CN" sz="2600" kern="100" dirty="0">
                <a:latin typeface="Times New Roman" panose="02020603050405020304"/>
                <a:ea typeface="微软雅黑" panose="020B0503020204020204" pitchFamily="34" charset="-122"/>
                <a:cs typeface="Courier New" panose="02070309020205020404"/>
              </a:rPr>
              <a:t>m going to China</a:t>
            </a:r>
            <a:r>
              <a:rPr lang="zh-CN" altLang="zh-CN" sz="2600" kern="100" dirty="0">
                <a:latin typeface="Times New Roman" panose="02020603050405020304"/>
                <a:ea typeface="微软雅黑" panose="020B0503020204020204" pitchFamily="34" charset="-122"/>
                <a:cs typeface="Times New Roman" panose="02020603050405020304"/>
              </a:rPr>
              <a:t>》并走红网络。由此可见</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 </a:t>
            </a:r>
            <a:r>
              <a:rPr lang="zh-CN" altLang="zh-CN" sz="2600" kern="100" dirty="0">
                <a:latin typeface="Times New Roman" panose="02020603050405020304"/>
                <a:ea typeface="微软雅黑" panose="020B0503020204020204" pitchFamily="34" charset="-122"/>
                <a:cs typeface="Times New Roman" panose="02020603050405020304"/>
              </a:rPr>
              <a:t>文化影响人的认识活动</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B.</a:t>
            </a:r>
            <a:r>
              <a:rPr lang="zh-CN" altLang="zh-CN" sz="2600" kern="100" dirty="0">
                <a:latin typeface="Times New Roman" panose="02020603050405020304"/>
                <a:ea typeface="微软雅黑" panose="020B0503020204020204" pitchFamily="34" charset="-122"/>
                <a:cs typeface="Times New Roman" panose="02020603050405020304"/>
              </a:rPr>
              <a:t>优秀文化促进人的全面发展</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C.</a:t>
            </a:r>
            <a:r>
              <a:rPr lang="zh-CN" altLang="zh-CN" sz="2600" kern="100" dirty="0">
                <a:latin typeface="Times New Roman" panose="02020603050405020304"/>
                <a:ea typeface="微软雅黑" panose="020B0503020204020204" pitchFamily="34" charset="-122"/>
                <a:cs typeface="Times New Roman" panose="02020603050405020304"/>
              </a:rPr>
              <a:t>优秀文化增强人的精神力量</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D.</a:t>
            </a:r>
            <a:r>
              <a:rPr lang="zh-CN" altLang="zh-CN" sz="2600" kern="100" dirty="0">
                <a:latin typeface="Times New Roman" panose="02020603050405020304"/>
                <a:ea typeface="微软雅黑" panose="020B0503020204020204" pitchFamily="34" charset="-122"/>
                <a:cs typeface="Times New Roman" panose="02020603050405020304"/>
              </a:rPr>
              <a:t>优秀文化提高人的审美</a:t>
            </a:r>
            <a:r>
              <a:rPr lang="zh-CN" altLang="zh-CN" sz="2600" kern="100" dirty="0" smtClean="0">
                <a:latin typeface="Times New Roman" panose="02020603050405020304"/>
                <a:ea typeface="微软雅黑" panose="020B0503020204020204" pitchFamily="34" charset="-122"/>
                <a:cs typeface="Times New Roman" panose="02020603050405020304"/>
              </a:rPr>
              <a:t>素养</a:t>
            </a:r>
            <a:endParaRPr lang="zh-CN" altLang="zh-CN" sz="2600" kern="100" dirty="0">
              <a:latin typeface="宋体" panose="02010600030101010101" pitchFamily="2" charset="-122"/>
              <a:cs typeface="Courier New" panose="02070309020205020404"/>
            </a:endParaRPr>
          </a:p>
        </p:txBody>
      </p:sp>
      <p:sp>
        <p:nvSpPr>
          <p:cNvPr id="3" name="TextBox 2"/>
          <p:cNvSpPr txBox="1"/>
          <p:nvPr/>
        </p:nvSpPr>
        <p:spPr>
          <a:xfrm>
            <a:off x="336044" y="3472735"/>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4"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3"/>
                                        </p:tgtEl>
                                      </p:cBhvr>
                                    </p:animEffect>
                                    <p:set>
                                      <p:cBhvr>
                                        <p:cTn id="12" dur="1" fill="hold">
                                          <p:stCondLst>
                                            <p:cond delay="499"/>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4"/>
                  </p:tgtEl>
                </p:cond>
              </p:nextCondLst>
            </p:seq>
          </p:childTnLst>
        </p:cTn>
      </p:par>
    </p:tnLst>
    <p:bldLst>
      <p:bldP spid="3" grpId="0"/>
      <p:bldP spid="3" grpId="1"/>
    </p:bldLst>
  </p:timing>
</p:sld>
</file>

<file path=ppt/slides/slide3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矩形 4"/>
          <p:cNvSpPr/>
          <p:nvPr/>
        </p:nvSpPr>
        <p:spPr>
          <a:xfrm>
            <a:off x="501637" y="909514"/>
            <a:ext cx="11187139" cy="252374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从中国文化中找到了</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归属感</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，这表明不同的文化环境会影响人们认识事物的角度以及认识的深度和广度</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r>
              <a:rPr lang="en-US" altLang="zh-CN" sz="2600" kern="100" dirty="0" smtClean="0">
                <a:solidFill>
                  <a:srgbClr val="002060"/>
                </a:solidFill>
                <a:latin typeface="Times New Roman" panose="02020603050405020304"/>
                <a:ea typeface="微软雅黑" panose="020B0503020204020204" pitchFamily="34" charset="-122"/>
                <a:cs typeface="Courier New" panose="02070309020205020404"/>
              </a:rPr>
              <a:t>B</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C</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属于文化塑造人生，不符合题意</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材料</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未体现优秀文化提高人的审美素养，</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D</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不符合题意。</a:t>
            </a:r>
            <a:endParaRPr lang="zh-CN" altLang="zh-CN" sz="1050" kern="100" dirty="0">
              <a:effectLst/>
              <a:latin typeface="宋体" panose="02010600030101010101" pitchFamily="2" charset="-122"/>
              <a:cs typeface="Courier New" panose="020703090202050204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750"/>
                                        <p:tgtEl>
                                          <p:spTgt spid="5">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animEffect transition="in" filter="blinds(horizontal)">
                                      <p:cBhvr>
                                        <p:cTn id="11" dur="75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53894" y="477466"/>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en-US" sz="2600" b="1" kern="100" dirty="0">
                <a:latin typeface="+mj-ea"/>
                <a:ea typeface="+mj-ea"/>
                <a:cs typeface="Times New Roman" panose="02020603050405020304"/>
              </a:rPr>
              <a:t>考向</a:t>
            </a:r>
            <a:r>
              <a:rPr lang="en-US" altLang="zh-CN" sz="2600" b="1" kern="100" dirty="0">
                <a:latin typeface="+mj-ea"/>
                <a:ea typeface="+mj-ea"/>
                <a:cs typeface="Times New Roman" panose="02020603050405020304"/>
              </a:rPr>
              <a:t>3</a:t>
            </a:r>
            <a:r>
              <a:rPr lang="zh-CN" altLang="en-US" sz="2600" b="1" kern="100" dirty="0">
                <a:latin typeface="+mj-ea"/>
                <a:ea typeface="+mj-ea"/>
                <a:cs typeface="Times New Roman" panose="02020603050405020304"/>
              </a:rPr>
              <a:t>　文化对人影响的特点</a:t>
            </a:r>
            <a:endParaRPr lang="zh-CN" altLang="zh-CN" sz="1050" kern="100" dirty="0">
              <a:effectLst/>
              <a:latin typeface="+mj-ea"/>
              <a:ea typeface="+mj-ea"/>
              <a:cs typeface="Courier New" panose="02070309020205020404"/>
            </a:endParaRPr>
          </a:p>
        </p:txBody>
      </p:sp>
      <p:pic>
        <p:nvPicPr>
          <p:cNvPr id="4"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6" name="矩形 5"/>
          <p:cNvSpPr/>
          <p:nvPr/>
        </p:nvSpPr>
        <p:spPr>
          <a:xfrm>
            <a:off x="478582" y="1197546"/>
            <a:ext cx="11412000" cy="424921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微软雅黑" panose="020B0503020204020204" pitchFamily="34" charset="-122"/>
                <a:ea typeface="微软雅黑" panose="020B0503020204020204" pitchFamily="34" charset="-122"/>
                <a:cs typeface="Times New Roman" panose="02020603050405020304"/>
              </a:rPr>
              <a:t>典</a:t>
            </a:r>
            <a:r>
              <a:rPr lang="zh-CN" altLang="zh-CN" sz="2600" b="1" kern="100" dirty="0" smtClean="0">
                <a:solidFill>
                  <a:srgbClr val="0000FF"/>
                </a:solidFill>
                <a:latin typeface="微软雅黑" panose="020B0503020204020204" pitchFamily="34" charset="-122"/>
                <a:ea typeface="微软雅黑" panose="020B0503020204020204" pitchFamily="34" charset="-122"/>
                <a:cs typeface="Times New Roman" panose="02020603050405020304"/>
              </a:rPr>
              <a:t>例</a:t>
            </a:r>
            <a:r>
              <a:rPr lang="en-US" altLang="zh-CN" sz="2600" b="1" kern="100" dirty="0" smtClean="0">
                <a:solidFill>
                  <a:srgbClr val="0000FF"/>
                </a:solidFill>
                <a:latin typeface="微软雅黑" panose="020B0503020204020204" pitchFamily="34" charset="-122"/>
                <a:ea typeface="微软雅黑" panose="020B0503020204020204" pitchFamily="34" charset="-122"/>
                <a:cs typeface="Times New Roman" panose="02020603050405020304"/>
              </a:rPr>
              <a:t>3  </a:t>
            </a:r>
            <a:r>
              <a:rPr lang="zh-CN" altLang="zh-CN" sz="2600" kern="100" dirty="0" smtClean="0">
                <a:latin typeface="Times New Roman" panose="02020603050405020304"/>
                <a:ea typeface="微软雅黑" panose="020B0503020204020204" pitchFamily="34" charset="-122"/>
                <a:cs typeface="Times New Roman" panose="02020603050405020304"/>
              </a:rPr>
              <a:t>在</a:t>
            </a:r>
            <a:r>
              <a:rPr lang="zh-CN" altLang="zh-CN" sz="2600" kern="100" dirty="0">
                <a:latin typeface="Times New Roman" panose="02020603050405020304"/>
                <a:ea typeface="微软雅黑" panose="020B0503020204020204" pitchFamily="34" charset="-122"/>
                <a:cs typeface="Times New Roman" panose="02020603050405020304"/>
              </a:rPr>
              <a:t>路遥《平凡的世界》里，我们读出了其故乡黄土地的厚重与粗犷；在莫言《红高粱》中，我们领略了其故乡红高粱的质朴与热烈</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故乡是作家摆脱不了的存在。这说明</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zh-CN" altLang="zh-CN" sz="2600" kern="100" dirty="0">
                <a:latin typeface="Times New Roman" panose="02020603050405020304"/>
                <a:ea typeface="微软雅黑" panose="020B0503020204020204" pitchFamily="34" charset="-122"/>
                <a:cs typeface="Times New Roman" panose="02020603050405020304"/>
              </a:rPr>
              <a:t>文化对人的影响深远持久</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B.</a:t>
            </a:r>
            <a:r>
              <a:rPr lang="zh-CN" altLang="zh-CN" sz="2600" kern="100" dirty="0">
                <a:latin typeface="Times New Roman" panose="02020603050405020304"/>
                <a:ea typeface="微软雅黑" panose="020B0503020204020204" pitchFamily="34" charset="-122"/>
                <a:cs typeface="Times New Roman" panose="02020603050405020304"/>
              </a:rPr>
              <a:t>优秀文学作品对经济发展具有促进作用</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C.</a:t>
            </a:r>
            <a:r>
              <a:rPr lang="zh-CN" altLang="zh-CN" sz="2600" kern="100" dirty="0">
                <a:latin typeface="Times New Roman" panose="02020603050405020304"/>
                <a:ea typeface="微软雅黑" panose="020B0503020204020204" pitchFamily="34" charset="-122"/>
                <a:cs typeface="Times New Roman" panose="02020603050405020304"/>
              </a:rPr>
              <a:t>不同地域的文化渐趋融合</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D.</a:t>
            </a:r>
            <a:r>
              <a:rPr lang="zh-CN" altLang="zh-CN" sz="2600" kern="100" dirty="0">
                <a:latin typeface="Times New Roman" panose="02020603050405020304"/>
                <a:ea typeface="微软雅黑" panose="020B0503020204020204" pitchFamily="34" charset="-122"/>
                <a:cs typeface="Times New Roman" panose="02020603050405020304"/>
              </a:rPr>
              <a:t>文化的力量集中表现为民族精神的力量</a:t>
            </a:r>
            <a:endParaRPr lang="zh-CN" altLang="zh-CN" sz="1050" kern="100" dirty="0">
              <a:effectLst/>
              <a:latin typeface="宋体" panose="02010600030101010101" pitchFamily="2" charset="-122"/>
              <a:cs typeface="Courier New" panose="02070309020205020404"/>
            </a:endParaRPr>
          </a:p>
        </p:txBody>
      </p:sp>
      <p:sp>
        <p:nvSpPr>
          <p:cNvPr id="3" name="TextBox 2"/>
          <p:cNvSpPr txBox="1"/>
          <p:nvPr/>
        </p:nvSpPr>
        <p:spPr>
          <a:xfrm>
            <a:off x="341626" y="3083706"/>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3"/>
                                        </p:tgtEl>
                                      </p:cBhvr>
                                    </p:animEffect>
                                    <p:set>
                                      <p:cBhvr>
                                        <p:cTn id="12" dur="1" fill="hold">
                                          <p:stCondLst>
                                            <p:cond delay="499"/>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4"/>
                  </p:tgtEl>
                </p:cond>
              </p:nextCondLst>
            </p:seq>
          </p:childTnLst>
        </p:cTn>
      </p:par>
    </p:tnLst>
    <p:bldLst>
      <p:bldP spid="3" grpId="0"/>
      <p:bldP spid="3" grpId="1"/>
    </p:bldLst>
  </p:timing>
</p:sld>
</file>

<file path=ppt/slides/slide3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矩形 7"/>
          <p:cNvSpPr/>
          <p:nvPr/>
        </p:nvSpPr>
        <p:spPr>
          <a:xfrm>
            <a:off x="406574" y="1293203"/>
            <a:ext cx="11412000" cy="3649052"/>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故乡是作家摆脱不了的存在</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，突出了文化对人影响的深刻程度，是无法抹去的，故</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A</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符合题意</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题</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干强调的是文化对人的影响，没有体现文化和经济的关系，也没有体现文化和民族精神的关系，故</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B</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D</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与题干无关，排除</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题</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干分析指出不同地域文化对人影响的差异性，而不是文化渐趋融合，故</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C</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不符合题意，排除。</a:t>
            </a:r>
            <a:endParaRPr lang="zh-CN" altLang="zh-CN" sz="1050" kern="100" dirty="0">
              <a:effectLst/>
              <a:latin typeface="宋体" panose="02010600030101010101" pitchFamily="2" charset="-122"/>
              <a:cs typeface="Courier New" panose="020703090202050204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750"/>
                                        <p:tgtEl>
                                          <p:spTgt spid="8">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Effect transition="in" filter="blinds(horizontal)">
                                      <p:cBhvr>
                                        <p:cTn id="11" dur="750"/>
                                        <p:tgtEl>
                                          <p:spTgt spid="8">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animEffect transition="in" filter="blinds(horizontal)">
                                      <p:cBhvr>
                                        <p:cTn id="15" dur="75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406574" y="4841488"/>
            <a:ext cx="11198498" cy="192357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精神力量需要通过实践才可能转化为物质力量，</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A</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世界观</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、人生观、价值观是文化素养的核心和标志，</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C</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树立</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正确的就业观是就业的关键，且材料不是强调就业，</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D</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不选。</a:t>
            </a:r>
            <a:endParaRPr lang="zh-CN" altLang="zh-CN" sz="1050" kern="100" dirty="0">
              <a:effectLst/>
              <a:latin typeface="宋体" panose="02010600030101010101" pitchFamily="2" charset="-122"/>
              <a:cs typeface="Courier New" panose="02070309020205020404"/>
            </a:endParaRPr>
          </a:p>
        </p:txBody>
      </p:sp>
      <p:sp>
        <p:nvSpPr>
          <p:cNvPr id="8" name="矩形 7"/>
          <p:cNvSpPr/>
          <p:nvPr/>
        </p:nvSpPr>
        <p:spPr>
          <a:xfrm>
            <a:off x="406574" y="693490"/>
            <a:ext cx="11412000" cy="424921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1.2018</a:t>
            </a:r>
            <a:r>
              <a:rPr lang="zh-CN" altLang="zh-CN" sz="2600" kern="100" dirty="0">
                <a:latin typeface="Times New Roman" panose="02020603050405020304"/>
                <a:ea typeface="微软雅黑" panose="020B0503020204020204" pitchFamily="34" charset="-122"/>
                <a:cs typeface="Times New Roman" panose="02020603050405020304"/>
              </a:rPr>
              <a:t>年</a:t>
            </a:r>
            <a:r>
              <a:rPr lang="en-US" altLang="zh-CN" sz="2600" kern="100" dirty="0">
                <a:latin typeface="Times New Roman" panose="02020603050405020304"/>
                <a:ea typeface="微软雅黑" panose="020B0503020204020204" pitchFamily="34" charset="-122"/>
                <a:cs typeface="Courier New" panose="02070309020205020404"/>
              </a:rPr>
              <a:t>9</a:t>
            </a:r>
            <a:r>
              <a:rPr lang="zh-CN" altLang="zh-CN" sz="2600" kern="100" dirty="0">
                <a:latin typeface="Times New Roman" panose="02020603050405020304"/>
                <a:ea typeface="微软雅黑" panose="020B0503020204020204" pitchFamily="34" charset="-122"/>
                <a:cs typeface="Times New Roman" panose="02020603050405020304"/>
              </a:rPr>
              <a:t>月</a:t>
            </a:r>
            <a:r>
              <a:rPr lang="en-US" altLang="zh-CN" sz="2600" kern="100" dirty="0">
                <a:latin typeface="Times New Roman" panose="02020603050405020304"/>
                <a:ea typeface="微软雅黑" panose="020B0503020204020204" pitchFamily="34" charset="-122"/>
                <a:cs typeface="Courier New" panose="02070309020205020404"/>
              </a:rPr>
              <a:t>8</a:t>
            </a:r>
            <a:r>
              <a:rPr lang="zh-CN" altLang="zh-CN" sz="2600" kern="100" dirty="0">
                <a:latin typeface="Times New Roman" panose="02020603050405020304"/>
                <a:ea typeface="微软雅黑" panose="020B0503020204020204" pitchFamily="34" charset="-122"/>
                <a:cs typeface="Times New Roman" panose="02020603050405020304"/>
              </a:rPr>
              <a:t>日，国家新闻出版署主办的</a:t>
            </a:r>
            <a:r>
              <a:rPr lang="en-US" altLang="zh-CN" sz="2600" kern="100" dirty="0">
                <a:latin typeface="Times New Roman" panose="02020603050405020304"/>
                <a:ea typeface="微软雅黑" panose="020B0503020204020204" pitchFamily="34" charset="-122"/>
                <a:cs typeface="Courier New" panose="02070309020205020404"/>
              </a:rPr>
              <a:t>2018</a:t>
            </a:r>
            <a:r>
              <a:rPr lang="zh-CN" altLang="zh-CN" sz="2600" kern="100" dirty="0">
                <a:latin typeface="Times New Roman" panose="02020603050405020304"/>
                <a:ea typeface="微软雅黑" panose="020B0503020204020204" pitchFamily="34" charset="-122"/>
                <a:cs typeface="Times New Roman" panose="02020603050405020304"/>
              </a:rPr>
              <a:t>中国印刷业创新大会授予印刷行业专家王淮珠</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中国印刷业创新大会</a:t>
            </a:r>
            <a:r>
              <a:rPr lang="en-US" altLang="zh-CN" sz="2600" kern="100" dirty="0">
                <a:latin typeface="Times New Roman" panose="02020603050405020304"/>
                <a:ea typeface="微软雅黑" panose="020B0503020204020204" pitchFamily="34" charset="-122"/>
                <a:cs typeface="Courier New" panose="02070309020205020404"/>
              </a:rPr>
              <a:t>2018</a:t>
            </a:r>
            <a:r>
              <a:rPr lang="zh-CN" altLang="zh-CN" sz="2600" kern="100" dirty="0">
                <a:latin typeface="Times New Roman" panose="02020603050405020304"/>
                <a:ea typeface="微软雅黑" panose="020B0503020204020204" pitchFamily="34" charset="-122"/>
                <a:cs typeface="Times New Roman" panose="02020603050405020304"/>
              </a:rPr>
              <a:t>年度人物</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荣誉称号，以弘扬劳模精神和工匠精神。重视培育工匠精神是因为</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zh-CN" altLang="zh-CN" sz="2600" kern="100" dirty="0">
                <a:latin typeface="Times New Roman" panose="02020603050405020304"/>
                <a:ea typeface="微软雅黑" panose="020B0503020204020204" pitchFamily="34" charset="-122"/>
                <a:cs typeface="Times New Roman" panose="02020603050405020304"/>
              </a:rPr>
              <a:t>精神力量能够直接转化为物质力量</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B.</a:t>
            </a:r>
            <a:r>
              <a:rPr lang="zh-CN" altLang="zh-CN" sz="2600" kern="100" dirty="0">
                <a:latin typeface="Times New Roman" panose="02020603050405020304"/>
                <a:ea typeface="微软雅黑" panose="020B0503020204020204" pitchFamily="34" charset="-122"/>
                <a:cs typeface="Times New Roman" panose="02020603050405020304"/>
              </a:rPr>
              <a:t>文化影响人们的实践活动和思维方式</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C.</a:t>
            </a:r>
            <a:r>
              <a:rPr lang="zh-CN" altLang="zh-CN" sz="2600" kern="100" dirty="0">
                <a:latin typeface="Times New Roman" panose="02020603050405020304"/>
                <a:ea typeface="微软雅黑" panose="020B0503020204020204" pitchFamily="34" charset="-122"/>
                <a:cs typeface="Times New Roman" panose="02020603050405020304"/>
              </a:rPr>
              <a:t>工匠精神是工匠文化素养的核心和标志</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D.</a:t>
            </a:r>
            <a:r>
              <a:rPr lang="zh-CN" altLang="zh-CN" sz="2600" kern="100" dirty="0">
                <a:latin typeface="Times New Roman" panose="02020603050405020304"/>
                <a:ea typeface="微软雅黑" panose="020B0503020204020204" pitchFamily="34" charset="-122"/>
                <a:cs typeface="Times New Roman" panose="02020603050405020304"/>
              </a:rPr>
              <a:t>劳动技能是就业的关键</a:t>
            </a:r>
            <a:endParaRPr lang="zh-CN" altLang="zh-CN" sz="1050" kern="100" dirty="0">
              <a:effectLst/>
              <a:latin typeface="宋体" panose="02010600030101010101" pitchFamily="2" charset="-122"/>
              <a:cs typeface="Courier New" panose="02070309020205020404"/>
            </a:endParaRPr>
          </a:p>
        </p:txBody>
      </p:sp>
      <p:sp>
        <p:nvSpPr>
          <p:cNvPr id="3" name="TextBox 2"/>
          <p:cNvSpPr txBox="1"/>
          <p:nvPr/>
        </p:nvSpPr>
        <p:spPr>
          <a:xfrm>
            <a:off x="253660" y="3141200"/>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4"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grpSp>
        <p:nvGrpSpPr>
          <p:cNvPr id="12" name="组合 11"/>
          <p:cNvGrpSpPr/>
          <p:nvPr/>
        </p:nvGrpSpPr>
        <p:grpSpPr>
          <a:xfrm>
            <a:off x="537664" y="281502"/>
            <a:ext cx="2191165" cy="468000"/>
            <a:chOff x="537664" y="845964"/>
            <a:chExt cx="2191165" cy="468000"/>
          </a:xfrm>
        </p:grpSpPr>
        <p:pic>
          <p:nvPicPr>
            <p:cNvPr id="13" name="图片 12"/>
            <p:cNvPicPr>
              <a:picLocks noChangeAspect="1"/>
            </p:cNvPicPr>
            <p:nvPr/>
          </p:nvPicPr>
          <p:blipFill>
            <a:blip r:embed="rId3" cstate="print">
              <a:duotone>
                <a:schemeClr val="accent1">
                  <a:shade val="45000"/>
                  <a:satMod val="135000"/>
                </a:schemeClr>
                <a:prstClr val="white"/>
              </a:duotone>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14" name="矩形 13"/>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 name="矩形 17"/>
          <p:cNvSpPr/>
          <p:nvPr/>
        </p:nvSpPr>
        <p:spPr>
          <a:xfrm>
            <a:off x="1088698" y="261442"/>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rPr>
              <a:t>热点加练</a:t>
            </a:r>
            <a:endPar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3"/>
                                        </p:tgtEl>
                                      </p:cBhvr>
                                    </p:animEffect>
                                    <p:set>
                                      <p:cBhvr>
                                        <p:cTn id="12" dur="1" fill="hold">
                                          <p:stCondLst>
                                            <p:cond delay="499"/>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4"/>
                  </p:tgtEl>
                </p:cond>
              </p:nextCondLst>
            </p:seq>
            <p:seq concurrent="1" nextAc="seek">
              <p:cTn id="13" restart="whenNotActive" fill="hold" evtFilter="cancelBubble" nodeType="interactiveSeq">
                <p:stCondLst>
                  <p:cond evt="onClick" delay="0">
                    <p:tgtEl>
                      <p:spTgt spid="5"/>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11">
                                            <p:txEl>
                                              <p:pRg st="0" end="0"/>
                                            </p:txEl>
                                          </p:spTgt>
                                        </p:tgtEl>
                                        <p:attrNameLst>
                                          <p:attrName>style.visibility</p:attrName>
                                        </p:attrNameLst>
                                      </p:cBhvr>
                                      <p:to>
                                        <p:strVal val="visible"/>
                                      </p:to>
                                    </p:set>
                                    <p:animEffect transition="in" filter="blinds(horizontal)">
                                      <p:cBhvr>
                                        <p:cTn id="18" dur="500"/>
                                        <p:tgtEl>
                                          <p:spTgt spid="11">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11">
                                            <p:txEl>
                                              <p:pRg st="1" end="1"/>
                                            </p:txEl>
                                          </p:spTgt>
                                        </p:tgtEl>
                                        <p:attrNameLst>
                                          <p:attrName>style.visibility</p:attrName>
                                        </p:attrNameLst>
                                      </p:cBhvr>
                                      <p:to>
                                        <p:strVal val="visible"/>
                                      </p:to>
                                    </p:set>
                                    <p:animEffect transition="in" filter="blinds(horizontal)">
                                      <p:cBhvr>
                                        <p:cTn id="23" dur="500"/>
                                        <p:tgtEl>
                                          <p:spTgt spid="11">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nodeType="clickEffect">
                                  <p:stCondLst>
                                    <p:cond delay="0"/>
                                  </p:stCondLst>
                                  <p:childTnLst>
                                    <p:set>
                                      <p:cBhvr>
                                        <p:cTn id="27" dur="1" fill="hold">
                                          <p:stCondLst>
                                            <p:cond delay="0"/>
                                          </p:stCondLst>
                                        </p:cTn>
                                        <p:tgtEl>
                                          <p:spTgt spid="11">
                                            <p:txEl>
                                              <p:pRg st="2" end="2"/>
                                            </p:txEl>
                                          </p:spTgt>
                                        </p:tgtEl>
                                        <p:attrNameLst>
                                          <p:attrName>style.visibility</p:attrName>
                                        </p:attrNameLst>
                                      </p:cBhvr>
                                      <p:to>
                                        <p:strVal val="visible"/>
                                      </p:to>
                                    </p:set>
                                    <p:animEffect transition="in" filter="blinds(horizontal)">
                                      <p:cBhvr>
                                        <p:cTn id="28" dur="500"/>
                                        <p:tgtEl>
                                          <p:spTgt spid="11">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xit" presetSubtype="0" fill="hold" grpId="0" nodeType="clickEffect">
                                  <p:stCondLst>
                                    <p:cond delay="0"/>
                                  </p:stCondLst>
                                  <p:childTnLst>
                                    <p:animEffect transition="out" filter="fade">
                                      <p:cBhvr>
                                        <p:cTn id="32" dur="500"/>
                                        <p:tgtEl>
                                          <p:spTgt spid="11">
                                            <p:txEl>
                                              <p:pRg st="0" end="0"/>
                                            </p:txEl>
                                          </p:spTgt>
                                        </p:tgtEl>
                                      </p:cBhvr>
                                    </p:animEffect>
                                    <p:set>
                                      <p:cBhvr>
                                        <p:cTn id="33" dur="1" fill="hold">
                                          <p:stCondLst>
                                            <p:cond delay="499"/>
                                          </p:stCondLst>
                                        </p:cTn>
                                        <p:tgtEl>
                                          <p:spTgt spid="11">
                                            <p:txEl>
                                              <p:pRg st="0" end="0"/>
                                            </p:txEl>
                                          </p:spTgt>
                                        </p:tgtEl>
                                        <p:attrNameLst>
                                          <p:attrName>style.visibility</p:attrName>
                                        </p:attrNameLst>
                                      </p:cBhvr>
                                      <p:to>
                                        <p:strVal val="hidden"/>
                                      </p:to>
                                    </p:set>
                                  </p:childTnLst>
                                </p:cTn>
                              </p:par>
                              <p:par>
                                <p:cTn id="34" presetID="10" presetClass="exit" presetSubtype="0" fill="hold" grpId="0" nodeType="withEffect">
                                  <p:stCondLst>
                                    <p:cond delay="0"/>
                                  </p:stCondLst>
                                  <p:childTnLst>
                                    <p:animEffect transition="out" filter="fade">
                                      <p:cBhvr>
                                        <p:cTn id="35" dur="500"/>
                                        <p:tgtEl>
                                          <p:spTgt spid="11">
                                            <p:txEl>
                                              <p:pRg st="1" end="1"/>
                                            </p:txEl>
                                          </p:spTgt>
                                        </p:tgtEl>
                                      </p:cBhvr>
                                    </p:animEffect>
                                    <p:set>
                                      <p:cBhvr>
                                        <p:cTn id="36" dur="1" fill="hold">
                                          <p:stCondLst>
                                            <p:cond delay="499"/>
                                          </p:stCondLst>
                                        </p:cTn>
                                        <p:tgtEl>
                                          <p:spTgt spid="11">
                                            <p:txEl>
                                              <p:pRg st="1" end="1"/>
                                            </p:txEl>
                                          </p:spTgt>
                                        </p:tgtEl>
                                        <p:attrNameLst>
                                          <p:attrName>style.visibility</p:attrName>
                                        </p:attrNameLst>
                                      </p:cBhvr>
                                      <p:to>
                                        <p:strVal val="hidden"/>
                                      </p:to>
                                    </p:set>
                                  </p:childTnLst>
                                </p:cTn>
                              </p:par>
                              <p:par>
                                <p:cTn id="37" presetID="10" presetClass="exit" presetSubtype="0" fill="hold" grpId="0" nodeType="withEffect">
                                  <p:stCondLst>
                                    <p:cond delay="0"/>
                                  </p:stCondLst>
                                  <p:childTnLst>
                                    <p:animEffect transition="out" filter="fade">
                                      <p:cBhvr>
                                        <p:cTn id="38" dur="500"/>
                                        <p:tgtEl>
                                          <p:spTgt spid="11">
                                            <p:txEl>
                                              <p:pRg st="2" end="2"/>
                                            </p:txEl>
                                          </p:spTgt>
                                        </p:tgtEl>
                                      </p:cBhvr>
                                    </p:animEffect>
                                    <p:set>
                                      <p:cBhvr>
                                        <p:cTn id="39" dur="1" fill="hold">
                                          <p:stCondLst>
                                            <p:cond delay="499"/>
                                          </p:stCondLst>
                                        </p:cTn>
                                        <p:tgtEl>
                                          <p:spTgt spid="11">
                                            <p:txEl>
                                              <p:pRg st="2" end="2"/>
                                            </p:txEl>
                                          </p:spTgt>
                                        </p:tgtEl>
                                        <p:attrNameLst>
                                          <p:attrName>style.visibility</p:attrName>
                                        </p:attrNameLst>
                                      </p:cBhvr>
                                      <p:to>
                                        <p:strVal val="hidden"/>
                                      </p:to>
                                    </p:set>
                                  </p:childTnLst>
                                </p:cTn>
                              </p:par>
                            </p:childTnLst>
                          </p:cTn>
                        </p:par>
                      </p:childTnLst>
                    </p:cTn>
                  </p:par>
                </p:childTnLst>
              </p:cTn>
              <p:nextCondLst>
                <p:cond evt="onClick" delay="0">
                  <p:tgtEl>
                    <p:spTgt spid="5"/>
                  </p:tgtEl>
                </p:cond>
              </p:nextCondLst>
            </p:seq>
          </p:childTnLst>
        </p:cTn>
      </p:par>
    </p:tnLst>
    <p:bldLst>
      <p:bldP spid="11" grpId="0" uiExpand="1" build="allAtOnce"/>
      <p:bldP spid="3" grpId="0"/>
      <p:bldP spid="3" grpId="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354970" y="405458"/>
            <a:ext cx="11526120" cy="544954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家风，是一个家庭的灵魂和</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传家宝</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。对于不少人来说，家风的好坏甚至影响和决定人的一生。好的家风不仅是家庭传承的好习惯，还能以点带面、言传身教、带动身边人，推动整个社会风气持续良好。正如清代王豫在《蕉窗日记》中所写：</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治家严，家乃和；居乡恕，乡乃睦。</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这是因为家风</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是能在潜移默化中影响人的巨大物质力量</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是个人成长中具有持久影响力的文化印记</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总是以优良的家教家训等方式作为传播载体</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影响人们在实践中目标的确定和行为选择</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1050" kern="100" dirty="0">
              <a:effectLst/>
              <a:latin typeface="宋体" panose="02010600030101010101" pitchFamily="2" charset="-122"/>
              <a:cs typeface="Courier New" panose="02070309020205020404"/>
            </a:endParaRPr>
          </a:p>
        </p:txBody>
      </p:sp>
      <p:sp>
        <p:nvSpPr>
          <p:cNvPr id="3" name="TextBox 2"/>
          <p:cNvSpPr txBox="1"/>
          <p:nvPr/>
        </p:nvSpPr>
        <p:spPr>
          <a:xfrm>
            <a:off x="5101608" y="5199842"/>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4"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3"/>
                                        </p:tgtEl>
                                      </p:cBhvr>
                                    </p:animEffect>
                                    <p:set>
                                      <p:cBhvr>
                                        <p:cTn id="12" dur="1" fill="hold">
                                          <p:stCondLst>
                                            <p:cond delay="499"/>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4"/>
                  </p:tgtEl>
                </p:cond>
              </p:nextCondLst>
            </p:seq>
          </p:childTnLst>
        </p:cTn>
      </p:par>
    </p:tnLst>
    <p:bldLst>
      <p:bldP spid="3" grpId="0"/>
      <p:bldP spid="3" grpId="1"/>
    </p:bldLst>
  </p:timing>
</p:sld>
</file>

<file path=ppt/slides/slide3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矩形 7"/>
          <p:cNvSpPr/>
          <p:nvPr/>
        </p:nvSpPr>
        <p:spPr>
          <a:xfrm>
            <a:off x="478582" y="1197546"/>
            <a:ext cx="11076375" cy="2452763"/>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黑体" panose="02010609060101010101" charset="-122"/>
                <a:ea typeface="微软雅黑" panose="020B0503020204020204" pitchFamily="34" charset="-122"/>
              </a:rPr>
              <a:t>解析　</a:t>
            </a:r>
            <a:r>
              <a:rPr lang="zh-CN" altLang="zh-CN" sz="2600" kern="100" dirty="0">
                <a:solidFill>
                  <a:srgbClr val="002060"/>
                </a:solidFill>
                <a:latin typeface="Times New Roman" panose="02020603050405020304"/>
                <a:ea typeface="微软雅黑" panose="020B0503020204020204" pitchFamily="34" charset="-122"/>
              </a:rPr>
              <a:t>家风是一种精神力量，而不是物质力量，故</a:t>
            </a:r>
            <a:r>
              <a:rPr lang="en-US" altLang="zh-CN" sz="2600" kern="100" dirty="0">
                <a:solidFill>
                  <a:srgbClr val="002060"/>
                </a:solidFill>
                <a:latin typeface="宋体" panose="02010600030101010101" pitchFamily="2" charset="-122"/>
                <a:ea typeface="微软雅黑" panose="020B0503020204020204" pitchFamily="34" charset="-122"/>
              </a:rPr>
              <a:t>①</a:t>
            </a:r>
            <a:r>
              <a:rPr lang="zh-CN" altLang="zh-CN" sz="2600" kern="100" dirty="0">
                <a:solidFill>
                  <a:srgbClr val="002060"/>
                </a:solidFill>
                <a:latin typeface="Times New Roman" panose="02020603050405020304"/>
                <a:ea typeface="微软雅黑" panose="020B0503020204020204" pitchFamily="34" charset="-122"/>
              </a:rPr>
              <a:t>错误</a:t>
            </a:r>
            <a:r>
              <a:rPr lang="zh-CN" altLang="zh-CN" sz="2600" kern="100" dirty="0" smtClean="0">
                <a:solidFill>
                  <a:srgbClr val="002060"/>
                </a:solidFill>
                <a:latin typeface="Times New Roman" panose="02020603050405020304"/>
                <a:ea typeface="微软雅黑" panose="020B0503020204020204" pitchFamily="34" charset="-122"/>
              </a:rPr>
              <a:t>；</a:t>
            </a:r>
            <a:endParaRPr lang="en-US" altLang="zh-CN" sz="2600" kern="100" dirty="0" smtClean="0">
              <a:solidFill>
                <a:srgbClr val="002060"/>
              </a:solidFill>
              <a:latin typeface="Times New Roman" panose="02020603050405020304"/>
              <a:ea typeface="微软雅黑" panose="020B0503020204020204" pitchFamily="34" charset="-122"/>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rPr>
              <a:t>③</a:t>
            </a:r>
            <a:r>
              <a:rPr lang="zh-CN" altLang="zh-CN" sz="2600" kern="100" dirty="0">
                <a:solidFill>
                  <a:srgbClr val="002060"/>
                </a:solidFill>
                <a:latin typeface="Times New Roman" panose="02020603050405020304"/>
                <a:ea typeface="微软雅黑" panose="020B0503020204020204" pitchFamily="34" charset="-122"/>
              </a:rPr>
              <a:t>的说法太绝对</a:t>
            </a:r>
            <a:r>
              <a:rPr lang="zh-CN" altLang="zh-CN" sz="2600" kern="100" dirty="0" smtClean="0">
                <a:solidFill>
                  <a:srgbClr val="002060"/>
                </a:solidFill>
                <a:latin typeface="Times New Roman" panose="02020603050405020304"/>
                <a:ea typeface="微软雅黑" panose="020B0503020204020204" pitchFamily="34" charset="-122"/>
              </a:rPr>
              <a:t>；</a:t>
            </a:r>
            <a:endParaRPr lang="en-US" altLang="zh-CN" sz="2600" kern="100" dirty="0" smtClean="0">
              <a:solidFill>
                <a:srgbClr val="002060"/>
              </a:solidFill>
              <a:latin typeface="Times New Roman" panose="02020603050405020304"/>
              <a:ea typeface="微软雅黑" panose="020B0503020204020204" pitchFamily="34" charset="-122"/>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rPr>
              <a:t>材料</a:t>
            </a:r>
            <a:r>
              <a:rPr lang="zh-CN" altLang="zh-CN" sz="2600" kern="100" dirty="0">
                <a:solidFill>
                  <a:srgbClr val="002060"/>
                </a:solidFill>
                <a:latin typeface="Times New Roman" panose="02020603050405020304"/>
                <a:ea typeface="微软雅黑" panose="020B0503020204020204" pitchFamily="34" charset="-122"/>
              </a:rPr>
              <a:t>说明家风是个人成长中具有持久影响力的文化印记，影响人们在实践中目标的确定和行为选择，故</a:t>
            </a:r>
            <a:r>
              <a:rPr lang="en-US" altLang="zh-CN" sz="2600" kern="100" dirty="0">
                <a:solidFill>
                  <a:srgbClr val="002060"/>
                </a:solidFill>
                <a:latin typeface="宋体" panose="02010600030101010101" pitchFamily="2" charset="-122"/>
                <a:ea typeface="微软雅黑" panose="020B0503020204020204" pitchFamily="34" charset="-122"/>
              </a:rPr>
              <a:t>②④</a:t>
            </a:r>
            <a:r>
              <a:rPr lang="zh-CN" altLang="zh-CN" sz="2600" kern="100" dirty="0">
                <a:solidFill>
                  <a:srgbClr val="002060"/>
                </a:solidFill>
                <a:latin typeface="Times New Roman" panose="02020603050405020304"/>
                <a:ea typeface="微软雅黑" panose="020B0503020204020204" pitchFamily="34" charset="-122"/>
              </a:rPr>
              <a:t>正确。</a:t>
            </a:r>
            <a:endParaRPr lang="zh-CN" altLang="zh-CN" sz="1050" kern="100" dirty="0">
              <a:effectLst/>
              <a:latin typeface="Times New Roman" panose="02020603050405020304"/>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750"/>
                                        <p:tgtEl>
                                          <p:spTgt spid="8">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Effect transition="in" filter="blinds(horizontal)">
                                      <p:cBhvr>
                                        <p:cTn id="11" dur="750"/>
                                        <p:tgtEl>
                                          <p:spTgt spid="8">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animEffect transition="in" filter="blinds(horizontal)">
                                      <p:cBhvr>
                                        <p:cTn id="15" dur="75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a:off x="537664" y="470367"/>
            <a:ext cx="2191165" cy="468000"/>
            <a:chOff x="537664" y="845964"/>
            <a:chExt cx="2191165" cy="468000"/>
          </a:xfrm>
        </p:grpSpPr>
        <p:pic>
          <p:nvPicPr>
            <p:cNvPr id="16" name="图片 15"/>
            <p:cNvPicPr>
              <a:picLocks noChangeAspect="1"/>
            </p:cNvPicPr>
            <p:nvPr/>
          </p:nvPicPr>
          <p:blipFill>
            <a:blip r:embed="rId1" cstate="print">
              <a:duotone>
                <a:schemeClr val="accent1">
                  <a:shade val="45000"/>
                  <a:satMod val="135000"/>
                </a:schemeClr>
                <a:prstClr val="white"/>
              </a:duotone>
              <a:extLst>
                <a:ext uri="{BEBA8EAE-BF5A-486C-A8C5-ECC9F3942E4B}">
                  <a14:imgProps xmlns:a14="http://schemas.microsoft.com/office/drawing/2010/main">
                    <a14:imgLayer r:embed="rId2">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17" name="矩形 16"/>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 name="矩形 17"/>
          <p:cNvSpPr/>
          <p:nvPr/>
        </p:nvSpPr>
        <p:spPr>
          <a:xfrm>
            <a:off x="1088698" y="450307"/>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en-US" sz="2600" b="1" kern="100" dirty="0" smtClean="0">
                <a:solidFill>
                  <a:srgbClr val="0000CC"/>
                </a:solidFill>
                <a:latin typeface="Times New Roman" panose="02020603050405020304"/>
                <a:ea typeface="微软雅黑" panose="020B0503020204020204" pitchFamily="34" charset="-122"/>
                <a:cs typeface="Times New Roman" panose="02020603050405020304"/>
              </a:rPr>
              <a:t>命题探究</a:t>
            </a:r>
            <a:endPar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endParaRPr>
          </a:p>
        </p:txBody>
      </p:sp>
      <p:graphicFrame>
        <p:nvGraphicFramePr>
          <p:cNvPr id="3" name="表格 2"/>
          <p:cNvGraphicFramePr>
            <a:graphicFrameLocks noGrp="1"/>
          </p:cNvGraphicFramePr>
          <p:nvPr/>
        </p:nvGraphicFramePr>
        <p:xfrm>
          <a:off x="910631" y="1273820"/>
          <a:ext cx="10369152" cy="3452118"/>
        </p:xfrm>
        <a:graphic>
          <a:graphicData uri="http://schemas.openxmlformats.org/drawingml/2006/table">
            <a:tbl>
              <a:tblPr/>
              <a:tblGrid>
                <a:gridCol w="2376263"/>
                <a:gridCol w="2808312"/>
                <a:gridCol w="5184577"/>
              </a:tblGrid>
              <a:tr h="859830">
                <a:tc>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考点展示</a:t>
                      </a:r>
                      <a:endParaRPr lang="zh-CN" sz="2600" kern="100" dirty="0">
                        <a:effectLst/>
                        <a:latin typeface="宋体" panose="02010600030101010101" pitchFamily="2" charset="-122"/>
                        <a:cs typeface="Courier New" panose="02070309020205020404"/>
                      </a:endParaRPr>
                    </a:p>
                  </a:txBody>
                  <a:tcPr marL="58046" marR="580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五年考题</a:t>
                      </a:r>
                      <a:endParaRPr lang="zh-CN" sz="2600" kern="100">
                        <a:effectLst/>
                        <a:latin typeface="宋体" panose="02010600030101010101" pitchFamily="2" charset="-122"/>
                        <a:cs typeface="Courier New" panose="02070309020205020404"/>
                      </a:endParaRPr>
                    </a:p>
                  </a:txBody>
                  <a:tcPr marL="58046" marR="580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考情分析</a:t>
                      </a:r>
                      <a:endParaRPr lang="zh-CN" sz="2600" kern="100">
                        <a:effectLst/>
                        <a:latin typeface="宋体" panose="02010600030101010101" pitchFamily="2" charset="-122"/>
                        <a:cs typeface="Courier New" panose="02070309020205020404"/>
                      </a:endParaRPr>
                    </a:p>
                  </a:txBody>
                  <a:tcPr marL="58046" marR="580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592288">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丰富精神世界，增强精神力量，促进全面发展</a:t>
                      </a:r>
                      <a:endParaRPr lang="zh-CN" sz="2600" kern="100" dirty="0">
                        <a:effectLst/>
                        <a:latin typeface="宋体" panose="02010600030101010101" pitchFamily="2" charset="-122"/>
                        <a:cs typeface="Courier New" panose="02070309020205020404"/>
                      </a:endParaRPr>
                    </a:p>
                  </a:txBody>
                  <a:tcPr marL="58046" marR="580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2600" kern="100" dirty="0">
                          <a:effectLst/>
                          <a:latin typeface="Times New Roman" panose="02020603050405020304"/>
                          <a:ea typeface="微软雅黑" panose="020B0503020204020204" pitchFamily="34" charset="-122"/>
                          <a:cs typeface="Courier New" panose="02070309020205020404"/>
                        </a:rPr>
                        <a:t>2013</a:t>
                      </a:r>
                      <a:r>
                        <a:rPr lang="zh-CN" sz="2600" kern="100" dirty="0">
                          <a:effectLst/>
                          <a:latin typeface="Times New Roman" panose="02020603050405020304"/>
                          <a:ea typeface="微软雅黑" panose="020B0503020204020204" pitchFamily="34" charset="-122"/>
                          <a:cs typeface="Times New Roman" panose="02020603050405020304"/>
                        </a:rPr>
                        <a:t>全国</a:t>
                      </a:r>
                      <a:r>
                        <a:rPr lang="en-US" sz="2600" kern="100" dirty="0">
                          <a:effectLst/>
                          <a:latin typeface="宋体" panose="02010600030101010101" pitchFamily="2" charset="-122"/>
                          <a:ea typeface="微软雅黑" panose="020B0503020204020204" pitchFamily="34" charset="-122"/>
                          <a:cs typeface="Times New Roman" panose="02020603050405020304"/>
                        </a:rPr>
                        <a:t>Ⅰ</a:t>
                      </a:r>
                      <a:r>
                        <a:rPr lang="en-US" sz="2600" kern="100" dirty="0">
                          <a:effectLst/>
                          <a:latin typeface="Times New Roman" panose="02020603050405020304"/>
                          <a:ea typeface="微软雅黑" panose="020B0503020204020204" pitchFamily="34" charset="-122"/>
                          <a:cs typeface="Courier New" panose="02070309020205020404"/>
                        </a:rPr>
                        <a:t>·20</a:t>
                      </a:r>
                      <a:endParaRPr lang="zh-CN" sz="2600" kern="100" dirty="0">
                        <a:effectLst/>
                        <a:latin typeface="宋体" panose="02010600030101010101" pitchFamily="2" charset="-122"/>
                        <a:cs typeface="Courier New" panose="02070309020205020404"/>
                      </a:endParaRPr>
                    </a:p>
                    <a:p>
                      <a:pPr algn="ctr">
                        <a:lnSpc>
                          <a:spcPct val="150000"/>
                        </a:lnSpc>
                        <a:spcAft>
                          <a:spcPts val="0"/>
                        </a:spcAft>
                      </a:pPr>
                      <a:r>
                        <a:rPr lang="en-US" sz="2600" kern="100" dirty="0">
                          <a:effectLst/>
                          <a:latin typeface="Times New Roman" panose="02020603050405020304"/>
                          <a:ea typeface="微软雅黑" panose="020B0503020204020204" pitchFamily="34" charset="-122"/>
                          <a:cs typeface="Courier New" panose="02070309020205020404"/>
                        </a:rPr>
                        <a:t>2017</a:t>
                      </a:r>
                      <a:r>
                        <a:rPr lang="zh-CN" sz="2600" kern="100" dirty="0">
                          <a:effectLst/>
                          <a:latin typeface="Times New Roman" panose="02020603050405020304"/>
                          <a:ea typeface="微软雅黑" panose="020B0503020204020204" pitchFamily="34" charset="-122"/>
                          <a:cs typeface="Times New Roman" panose="02020603050405020304"/>
                        </a:rPr>
                        <a:t>全国</a:t>
                      </a:r>
                      <a:r>
                        <a:rPr lang="en-US" sz="2600" kern="100" dirty="0">
                          <a:effectLst/>
                          <a:latin typeface="宋体" panose="02010600030101010101" pitchFamily="2" charset="-122"/>
                          <a:ea typeface="微软雅黑" panose="020B0503020204020204" pitchFamily="34" charset="-122"/>
                          <a:cs typeface="Times New Roman" panose="02020603050405020304"/>
                        </a:rPr>
                        <a:t>Ⅱ</a:t>
                      </a:r>
                      <a:r>
                        <a:rPr lang="en-US" sz="2600" kern="100" dirty="0">
                          <a:effectLst/>
                          <a:latin typeface="Times New Roman" panose="02020603050405020304"/>
                          <a:ea typeface="微软雅黑" panose="020B0503020204020204" pitchFamily="34" charset="-122"/>
                          <a:cs typeface="Courier New" panose="02070309020205020404"/>
                        </a:rPr>
                        <a:t>·40(2)</a:t>
                      </a:r>
                      <a:endParaRPr lang="zh-CN" sz="2600" kern="100" dirty="0">
                        <a:effectLst/>
                        <a:latin typeface="宋体" panose="02010600030101010101" pitchFamily="2" charset="-122"/>
                        <a:cs typeface="Courier New" panose="02070309020205020404"/>
                      </a:endParaRPr>
                    </a:p>
                  </a:txBody>
                  <a:tcPr marL="58046" marR="580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一方面，常结合具体事例以选择题的形式考查文化塑造人生的具体表现；另一方面，以主观题的形式综合考查文化的作用</a:t>
                      </a:r>
                      <a:endParaRPr lang="zh-CN" sz="2600" kern="100" dirty="0">
                        <a:effectLst/>
                        <a:latin typeface="宋体" panose="02010600030101010101" pitchFamily="2" charset="-122"/>
                        <a:cs typeface="Courier New" panose="02070309020205020404"/>
                      </a:endParaRPr>
                    </a:p>
                  </a:txBody>
                  <a:tcPr marL="58046" marR="580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169338"/>
            <a:ext cx="11412000" cy="552456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en-US" sz="2600" b="1" kern="100" dirty="0">
                <a:latin typeface="+mj-ea"/>
                <a:ea typeface="+mj-ea"/>
                <a:cs typeface="Times New Roman" panose="02020603050405020304"/>
              </a:rPr>
              <a:t>考向</a:t>
            </a:r>
            <a:r>
              <a:rPr lang="en-US" altLang="zh-CN" sz="2600" b="1" kern="100" dirty="0">
                <a:latin typeface="+mj-ea"/>
                <a:ea typeface="+mj-ea"/>
                <a:cs typeface="Times New Roman" panose="02020603050405020304"/>
              </a:rPr>
              <a:t>1</a:t>
            </a:r>
            <a:r>
              <a:rPr lang="zh-CN" altLang="en-US" sz="2600" b="1" kern="100" dirty="0">
                <a:latin typeface="+mj-ea"/>
                <a:ea typeface="+mj-ea"/>
                <a:cs typeface="Times New Roman" panose="02020603050405020304"/>
              </a:rPr>
              <a:t>　</a:t>
            </a:r>
            <a:r>
              <a:rPr lang="zh-CN" altLang="en-US" sz="2600" b="1" kern="100" dirty="0">
                <a:latin typeface="宋体" panose="02010600030101010101" pitchFamily="2" charset="-122"/>
                <a:ea typeface="微软雅黑" panose="020B0503020204020204" pitchFamily="34" charset="-122"/>
                <a:cs typeface="Times New Roman" panose="02020603050405020304"/>
              </a:rPr>
              <a:t>丰富精神</a:t>
            </a:r>
            <a:r>
              <a:rPr lang="zh-CN" altLang="en-US" sz="2600" b="1" kern="100" dirty="0" smtClean="0">
                <a:latin typeface="宋体" panose="02010600030101010101" pitchFamily="2" charset="-122"/>
                <a:ea typeface="微软雅黑" panose="020B0503020204020204" pitchFamily="34" charset="-122"/>
                <a:cs typeface="Times New Roman" panose="02020603050405020304"/>
              </a:rPr>
              <a:t>世界</a:t>
            </a:r>
            <a:endParaRPr lang="en-US" altLang="zh-CN" sz="2600" b="1" kern="100" dirty="0" smtClean="0">
              <a:latin typeface="宋体" panose="02010600030101010101" pitchFamily="2" charset="-122"/>
              <a:ea typeface="微软雅黑" panose="020B0503020204020204" pitchFamily="34" charset="-122"/>
              <a:cs typeface="Times New Roman" panose="02020603050405020304"/>
            </a:endParaRPr>
          </a:p>
          <a:p>
            <a:pPr algn="just">
              <a:lnSpc>
                <a:spcPct val="150000"/>
              </a:lnSpc>
              <a:spcAft>
                <a:spcPts val="0"/>
              </a:spcAft>
            </a:pPr>
            <a:r>
              <a:rPr lang="zh-CN" altLang="zh-CN" sz="2600" b="1" kern="100" dirty="0" smtClean="0">
                <a:solidFill>
                  <a:srgbClr val="0000FF"/>
                </a:solidFill>
                <a:latin typeface="+mj-ea"/>
                <a:ea typeface="+mj-ea"/>
                <a:cs typeface="Times New Roman" panose="02020603050405020304"/>
              </a:rPr>
              <a:t>典例</a:t>
            </a:r>
            <a:r>
              <a:rPr lang="en-US" altLang="zh-CN" sz="2600" b="1" kern="100" dirty="0" smtClean="0">
                <a:solidFill>
                  <a:srgbClr val="0000FF"/>
                </a:solidFill>
                <a:latin typeface="+mj-ea"/>
                <a:ea typeface="+mj-ea"/>
                <a:cs typeface="Times New Roman" panose="02020603050405020304"/>
              </a:rPr>
              <a:t>1</a:t>
            </a:r>
            <a:r>
              <a:rPr lang="zh-CN" altLang="zh-CN" sz="2600" kern="100" dirty="0" smtClean="0">
                <a:latin typeface="Times New Roman" panose="02020603050405020304"/>
                <a:ea typeface="微软雅黑" panose="020B0503020204020204" pitchFamily="34" charset="-122"/>
                <a:cs typeface="Times New Roman" panose="02020603050405020304"/>
              </a:rPr>
              <a:t>　</a:t>
            </a:r>
            <a:r>
              <a:rPr lang="zh-CN" altLang="zh-CN" sz="2600" kern="100" dirty="0">
                <a:latin typeface="Times New Roman" panose="02020603050405020304"/>
                <a:ea typeface="微软雅黑" panose="020B0503020204020204" pitchFamily="34" charset="-122"/>
                <a:cs typeface="Times New Roman" panose="02020603050405020304"/>
              </a:rPr>
              <a:t>许多科学家在回忆成长经历时，都会提起他们青少年时代读过的《十万个为什么》《趣味物理学》《物理学的进化》等科普作品，正是这些科普作品激发了他们对于科学探索的浓厚兴趣、埋下了科学的种子。材料表明</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人创造了文化，文化也在塑造着人</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优秀文化为人的成长提供精神食粮</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文化多样性是人类进步的根本动力</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科学技术是一个民族文明程度的标志</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1050" kern="100" dirty="0">
              <a:effectLst/>
              <a:latin typeface="宋体" panose="02010600030101010101" pitchFamily="2" charset="-122"/>
              <a:cs typeface="Courier New" panose="02070309020205020404"/>
            </a:endParaRPr>
          </a:p>
        </p:txBody>
      </p:sp>
      <p:sp>
        <p:nvSpPr>
          <p:cNvPr id="11" name="TextBox 10"/>
          <p:cNvSpPr txBox="1"/>
          <p:nvPr/>
        </p:nvSpPr>
        <p:spPr>
          <a:xfrm>
            <a:off x="270706" y="4998894"/>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1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11" grpId="0"/>
      <p:bldP spid="11" grpId="1"/>
    </p:bldLst>
  </p:timing>
</p:sld>
</file>

<file path=ppt/slides/slide4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矩形 5"/>
          <p:cNvSpPr/>
          <p:nvPr/>
        </p:nvSpPr>
        <p:spPr>
          <a:xfrm>
            <a:off x="406574" y="765498"/>
            <a:ext cx="11412000" cy="3048887"/>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正是这些科普作品激发了他们对于科学探索的浓厚兴趣、埋下了科学的种子</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，这句话告诉我们材料的主旨是文化对人的影响，符合这一主旨的只有</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①②</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文化</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多样性指的是不同民族的文化各有其特点，与材料无关，材料也没有指出科学技术和一个民族文明程度的关系，所以</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③④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不选。正确答案是</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A</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a:t>
            </a:r>
            <a:endParaRPr lang="zh-CN" altLang="zh-CN" sz="1050" kern="100" dirty="0">
              <a:effectLst/>
              <a:latin typeface="宋体" panose="02010600030101010101" pitchFamily="2" charset="-122"/>
              <a:cs typeface="Courier New" panose="020703090202050204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750"/>
                                        <p:tgtEl>
                                          <p:spTgt spid="6">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animEffect transition="in" filter="blinds(horizontal)">
                                      <p:cBhvr>
                                        <p:cTn id="11" dur="75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409011"/>
            <a:ext cx="11412000" cy="612472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en-US" sz="2600" b="1" kern="100" dirty="0">
                <a:latin typeface="+mj-ea"/>
                <a:ea typeface="+mj-ea"/>
                <a:cs typeface="Times New Roman" panose="02020603050405020304"/>
              </a:rPr>
              <a:t>考向</a:t>
            </a:r>
            <a:r>
              <a:rPr lang="en-US" altLang="zh-CN" sz="2600" b="1" kern="100" dirty="0">
                <a:latin typeface="+mj-ea"/>
                <a:ea typeface="+mj-ea"/>
                <a:cs typeface="Times New Roman" panose="02020603050405020304"/>
              </a:rPr>
              <a:t>2</a:t>
            </a:r>
            <a:r>
              <a:rPr lang="zh-CN" altLang="en-US" sz="2600" b="1" kern="100" dirty="0">
                <a:latin typeface="+mj-ea"/>
                <a:ea typeface="+mj-ea"/>
                <a:cs typeface="Times New Roman" panose="02020603050405020304"/>
              </a:rPr>
              <a:t>　增强精神</a:t>
            </a:r>
            <a:r>
              <a:rPr lang="zh-CN" altLang="en-US" sz="2600" b="1" kern="100" dirty="0" smtClean="0">
                <a:latin typeface="+mj-ea"/>
                <a:ea typeface="+mj-ea"/>
                <a:cs typeface="Times New Roman" panose="02020603050405020304"/>
              </a:rPr>
              <a:t>力量</a:t>
            </a:r>
            <a:endParaRPr lang="en-US" altLang="zh-CN" sz="2600" b="1" kern="100" dirty="0" smtClean="0">
              <a:latin typeface="+mj-ea"/>
              <a:ea typeface="+mj-ea"/>
              <a:cs typeface="Times New Roman" panose="02020603050405020304"/>
            </a:endParaRPr>
          </a:p>
          <a:p>
            <a:pPr algn="just">
              <a:lnSpc>
                <a:spcPct val="150000"/>
              </a:lnSpc>
              <a:spcAft>
                <a:spcPts val="0"/>
              </a:spcAft>
            </a:pPr>
            <a:r>
              <a:rPr lang="zh-CN" altLang="zh-CN" sz="2600" b="1" kern="100" dirty="0" smtClean="0">
                <a:solidFill>
                  <a:srgbClr val="0000FF"/>
                </a:solidFill>
                <a:latin typeface="+mj-ea"/>
                <a:ea typeface="+mj-ea"/>
                <a:cs typeface="Times New Roman" panose="02020603050405020304"/>
              </a:rPr>
              <a:t>典例</a:t>
            </a:r>
            <a:r>
              <a:rPr lang="en-US" altLang="zh-CN" sz="2600" b="1" kern="100" dirty="0" smtClean="0">
                <a:solidFill>
                  <a:srgbClr val="0000FF"/>
                </a:solidFill>
                <a:latin typeface="+mj-ea"/>
                <a:ea typeface="+mj-ea"/>
                <a:cs typeface="Times New Roman" panose="02020603050405020304"/>
              </a:rPr>
              <a:t>2</a:t>
            </a:r>
            <a:r>
              <a:rPr lang="zh-CN" altLang="zh-CN" sz="2600" kern="100" dirty="0" smtClean="0">
                <a:latin typeface="Times New Roman" panose="02020603050405020304"/>
                <a:ea typeface="微软雅黑" panose="020B0503020204020204" pitchFamily="34" charset="-122"/>
                <a:cs typeface="Times New Roman" panose="02020603050405020304"/>
              </a:rPr>
              <a:t>　</a:t>
            </a:r>
            <a:r>
              <a:rPr lang="en-US" altLang="zh-CN" sz="2600" kern="100" dirty="0">
                <a:latin typeface="宋体" panose="02010600030101010101" pitchFamily="2" charset="-122"/>
                <a:ea typeface="微软雅黑" panose="020B0503020204020204" pitchFamily="34" charset="-122"/>
                <a:cs typeface="Times New Roman" panose="02020603050405020304"/>
              </a:rPr>
              <a:t> “</a:t>
            </a:r>
            <a:r>
              <a:rPr lang="zh-CN" altLang="zh-CN" sz="2600" kern="100" dirty="0">
                <a:latin typeface="Times New Roman" panose="02020603050405020304"/>
                <a:ea typeface="微软雅黑" panose="020B0503020204020204" pitchFamily="34" charset="-122"/>
                <a:cs typeface="Times New Roman" panose="02020603050405020304"/>
              </a:rPr>
              <a:t>一镇一场</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一月一镇一赛</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一镇一演</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是海南省某县着力打造的群众文化活动模式。县政府积极为群众搭建表演舞台，组织丰富多彩的文艺演出，鼓励群众自编、自导、自演文艺节目，参加演出的群众越来越多。县政府的做法</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体现了政府在文化创造中的主体作用</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激发了群众文化创作的主动性、积极性、创造性</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丰富了群众的文化生活，增强其精神力量</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扩大了群众文化权益，让群众广泛享用文化成果</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endParaRPr lang="zh-CN" altLang="zh-CN" sz="1050" kern="100" dirty="0">
              <a:effectLst/>
              <a:latin typeface="宋体" panose="02010600030101010101" pitchFamily="2" charset="-122"/>
              <a:cs typeface="Courier New" panose="02070309020205020404"/>
            </a:endParaRPr>
          </a:p>
        </p:txBody>
      </p:sp>
      <p:sp>
        <p:nvSpPr>
          <p:cNvPr id="11" name="TextBox 10"/>
          <p:cNvSpPr txBox="1"/>
          <p:nvPr/>
        </p:nvSpPr>
        <p:spPr>
          <a:xfrm>
            <a:off x="5152210" y="5806058"/>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1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11" grpId="0"/>
      <p:bldP spid="11" grpId="1"/>
    </p:bldLst>
  </p:timing>
</p:sld>
</file>

<file path=ppt/slides/slide4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矩形 5"/>
          <p:cNvSpPr/>
          <p:nvPr/>
        </p:nvSpPr>
        <p:spPr>
          <a:xfrm>
            <a:off x="203287" y="1290191"/>
            <a:ext cx="11783839" cy="192357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鼓励群众自编、自导、自演文艺节目调动了群众参与的热情和积极性，</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符合题意，入选</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这些</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文化节目和活动也丰富了群众的业余生活，</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符合题意，入选。</a:t>
            </a:r>
            <a:endParaRPr lang="zh-CN" altLang="zh-CN" sz="1050" kern="100" dirty="0">
              <a:effectLst/>
              <a:latin typeface="宋体" panose="02010600030101010101" pitchFamily="2" charset="-122"/>
              <a:cs typeface="Courier New" panose="020703090202050204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750"/>
                                        <p:tgtEl>
                                          <p:spTgt spid="6">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animEffect transition="in" filter="blinds(horizontal)">
                                      <p:cBhvr>
                                        <p:cTn id="11" dur="75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26670" y="97330"/>
            <a:ext cx="11412000" cy="552456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en-US" sz="2600" b="1" kern="100" dirty="0">
                <a:latin typeface="+mj-ea"/>
                <a:ea typeface="+mj-ea"/>
                <a:cs typeface="Times New Roman" panose="02020603050405020304"/>
              </a:rPr>
              <a:t>考向</a:t>
            </a:r>
            <a:r>
              <a:rPr lang="en-US" altLang="zh-CN" sz="2600" b="1" kern="100" dirty="0">
                <a:latin typeface="+mj-ea"/>
                <a:ea typeface="+mj-ea"/>
                <a:cs typeface="Times New Roman" panose="02020603050405020304"/>
              </a:rPr>
              <a:t>3</a:t>
            </a:r>
            <a:r>
              <a:rPr lang="zh-CN" altLang="en-US" sz="2600" b="1" kern="100" dirty="0">
                <a:latin typeface="+mj-ea"/>
                <a:ea typeface="+mj-ea"/>
                <a:cs typeface="Times New Roman" panose="02020603050405020304"/>
              </a:rPr>
              <a:t>　促进人的全面</a:t>
            </a:r>
            <a:r>
              <a:rPr lang="zh-CN" altLang="en-US" sz="2600" b="1" kern="100" dirty="0" smtClean="0">
                <a:latin typeface="+mj-ea"/>
                <a:ea typeface="+mj-ea"/>
                <a:cs typeface="Times New Roman" panose="02020603050405020304"/>
              </a:rPr>
              <a:t>发展</a:t>
            </a:r>
            <a:endParaRPr lang="en-US" altLang="zh-CN" sz="2600" b="1" kern="100" dirty="0" smtClean="0">
              <a:latin typeface="+mj-ea"/>
              <a:ea typeface="+mj-ea"/>
              <a:cs typeface="Times New Roman" panose="02020603050405020304"/>
            </a:endParaRPr>
          </a:p>
          <a:p>
            <a:pPr algn="just">
              <a:lnSpc>
                <a:spcPct val="150000"/>
              </a:lnSpc>
              <a:spcAft>
                <a:spcPts val="0"/>
              </a:spcAft>
            </a:pPr>
            <a:r>
              <a:rPr lang="zh-CN" altLang="zh-CN" sz="2600" b="1" kern="100" dirty="0" smtClean="0">
                <a:solidFill>
                  <a:srgbClr val="0000FF"/>
                </a:solidFill>
                <a:latin typeface="+mj-ea"/>
                <a:ea typeface="+mj-ea"/>
                <a:cs typeface="Times New Roman" panose="02020603050405020304"/>
              </a:rPr>
              <a:t>典例</a:t>
            </a:r>
            <a:r>
              <a:rPr lang="en-US" altLang="zh-CN" sz="2600" b="1" kern="100" dirty="0" smtClean="0">
                <a:solidFill>
                  <a:srgbClr val="0000FF"/>
                </a:solidFill>
                <a:latin typeface="+mj-ea"/>
                <a:ea typeface="+mj-ea"/>
                <a:cs typeface="Times New Roman" panose="02020603050405020304"/>
              </a:rPr>
              <a:t>3</a:t>
            </a:r>
            <a:r>
              <a:rPr lang="zh-CN" altLang="zh-CN" sz="2600" kern="100" dirty="0" smtClean="0">
                <a:latin typeface="Times New Roman" panose="02020603050405020304"/>
                <a:ea typeface="微软雅黑" panose="020B0503020204020204" pitchFamily="34" charset="-122"/>
                <a:cs typeface="Times New Roman" panose="02020603050405020304"/>
              </a:rPr>
              <a:t>　</a:t>
            </a:r>
            <a:r>
              <a:rPr lang="en-US" altLang="zh-CN" sz="2600" kern="100" dirty="0">
                <a:latin typeface="Times New Roman" panose="02020603050405020304"/>
                <a:ea typeface="微软雅黑" panose="020B0503020204020204" pitchFamily="34" charset="-122"/>
                <a:cs typeface="Courier New" panose="02070309020205020404"/>
              </a:rPr>
              <a:t> M</a:t>
            </a:r>
            <a:r>
              <a:rPr lang="zh-CN" altLang="zh-CN" sz="2600" kern="100" dirty="0">
                <a:latin typeface="Times New Roman" panose="02020603050405020304"/>
                <a:ea typeface="微软雅黑" panose="020B0503020204020204" pitchFamily="34" charset="-122"/>
                <a:cs typeface="Times New Roman" panose="02020603050405020304"/>
              </a:rPr>
              <a:t>中学</a:t>
            </a:r>
            <a:r>
              <a:rPr lang="en-US" altLang="zh-CN" sz="2600" kern="100" dirty="0">
                <a:latin typeface="Times New Roman" panose="02020603050405020304"/>
                <a:ea typeface="微软雅黑" panose="020B0503020204020204" pitchFamily="34" charset="-122"/>
                <a:cs typeface="Courier New" panose="02070309020205020404"/>
              </a:rPr>
              <a:t>T</a:t>
            </a:r>
            <a:r>
              <a:rPr lang="zh-CN" altLang="zh-CN" sz="2600" kern="100" dirty="0">
                <a:latin typeface="Times New Roman" panose="02020603050405020304"/>
                <a:ea typeface="微软雅黑" panose="020B0503020204020204" pitchFamily="34" charset="-122"/>
                <a:cs typeface="Times New Roman" panose="02020603050405020304"/>
              </a:rPr>
              <a:t>班同学小薇关心集体、乐于助人，多次荣获</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道德之星</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光荣称号，老师和同学都对她交口称赞。她因此慢慢摆脱了因学习成绩不理想而产生的自卑心理，自信心越来越强。小薇的成长经历进一步印证</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文化对人的思想和行为有潜移默化的影响</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文化对提升人的精神境界有着决定性作用</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优秀文化有利于培育和塑造人的健全人格</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优秀文化是解决人的心理问题的主导力量</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1050" kern="100" dirty="0">
              <a:effectLst/>
              <a:latin typeface="宋体" panose="02010600030101010101" pitchFamily="2" charset="-122"/>
              <a:cs typeface="Courier New" panose="02070309020205020404"/>
            </a:endParaRPr>
          </a:p>
        </p:txBody>
      </p:sp>
      <p:sp>
        <p:nvSpPr>
          <p:cNvPr id="11" name="TextBox 10"/>
          <p:cNvSpPr txBox="1"/>
          <p:nvPr/>
        </p:nvSpPr>
        <p:spPr>
          <a:xfrm>
            <a:off x="2718452" y="4898982"/>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1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11" grpId="0"/>
      <p:bldP spid="11" grpId="1"/>
    </p:bldLst>
  </p:timing>
</p:sld>
</file>

<file path=ppt/slides/slide4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矩形 7"/>
          <p:cNvSpPr/>
          <p:nvPr/>
        </p:nvSpPr>
        <p:spPr>
          <a:xfrm>
            <a:off x="298562" y="860862"/>
            <a:ext cx="11593288" cy="192357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本题考查文化对人的影响。</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符合题意</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文化</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对社会和人的发展具有反作用，而不是决定作用，</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观点错误</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不能</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认为优秀文化是解决人的心理问题的主导力量，</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夸大了优秀文化的作用。</a:t>
            </a:r>
            <a:endParaRPr lang="zh-CN" altLang="zh-CN" sz="1050" kern="100" dirty="0">
              <a:effectLst/>
              <a:latin typeface="宋体" panose="02010600030101010101" pitchFamily="2" charset="-122"/>
              <a:cs typeface="Courier New" panose="020703090202050204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750"/>
                                        <p:tgtEl>
                                          <p:spTgt spid="8">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Effect transition="in" filter="blinds(horizontal)">
                                      <p:cBhvr>
                                        <p:cTn id="11" dur="750"/>
                                        <p:tgtEl>
                                          <p:spTgt spid="8">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animEffect transition="in" filter="blinds(horizontal)">
                                      <p:cBhvr>
                                        <p:cTn id="15" dur="75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434648" y="4437906"/>
            <a:ext cx="11412000" cy="2448723"/>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错误，通过实践和文化学习可以提高人的文化素养，而不仅仅是通过阅读百万好书获得</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错误，一定的文化由一定的经济、政治所决定，又反作用于一定的政治、经济，给予政治、经济以重大影响。</a:t>
            </a:r>
            <a:endParaRPr lang="zh-CN" altLang="zh-CN" sz="1050" kern="100" dirty="0">
              <a:effectLst/>
              <a:latin typeface="宋体" panose="02010600030101010101" pitchFamily="2" charset="-122"/>
              <a:cs typeface="Courier New" panose="02070309020205020404"/>
            </a:endParaRPr>
          </a:p>
        </p:txBody>
      </p:sp>
      <p:sp>
        <p:nvSpPr>
          <p:cNvPr id="8" name="矩形 7"/>
          <p:cNvSpPr/>
          <p:nvPr/>
        </p:nvSpPr>
        <p:spPr>
          <a:xfrm>
            <a:off x="434648" y="594739"/>
            <a:ext cx="11412000" cy="3979142"/>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4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en-US" altLang="zh-CN" sz="2600" kern="100" dirty="0">
                <a:latin typeface="Times New Roman" panose="02020603050405020304"/>
                <a:ea typeface="微软雅黑" panose="020B0503020204020204" pitchFamily="34" charset="-122"/>
                <a:cs typeface="Courier New" panose="02070309020205020404"/>
              </a:rPr>
              <a:t>2018</a:t>
            </a:r>
            <a:r>
              <a:rPr lang="zh-CN" altLang="zh-CN" sz="2600" kern="100" dirty="0">
                <a:latin typeface="Times New Roman" panose="02020603050405020304"/>
                <a:ea typeface="微软雅黑" panose="020B0503020204020204" pitchFamily="34" charset="-122"/>
                <a:cs typeface="Times New Roman" panose="02020603050405020304"/>
              </a:rPr>
              <a:t>南京书展暨春季馆藏图书全国展销会</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的书展主题是</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阅读，让生活更美好</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，市民可以通过扫二维码，免费阅读经推荐的百万好书。倡导阅读百万好书是因为</a:t>
            </a:r>
            <a:endParaRPr lang="zh-CN" altLang="zh-CN" sz="2600" kern="100" dirty="0">
              <a:latin typeface="宋体" panose="02010600030101010101" pitchFamily="2" charset="-122"/>
              <a:cs typeface="Courier New" panose="02070309020205020404"/>
            </a:endParaRPr>
          </a:p>
          <a:p>
            <a:pPr algn="just">
              <a:lnSpc>
                <a:spcPct val="14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每个人所具有的文化素养是通过阅读百万好书获得</a:t>
            </a:r>
            <a:r>
              <a:rPr lang="zh-CN" altLang="zh-CN" sz="2600" kern="100" dirty="0" smtClean="0">
                <a:latin typeface="Times New Roman" panose="02020603050405020304"/>
                <a:ea typeface="微软雅黑" panose="020B0503020204020204" pitchFamily="34" charset="-122"/>
                <a:cs typeface="Times New Roman" panose="02020603050405020304"/>
              </a:rPr>
              <a:t>的</a:t>
            </a:r>
            <a:r>
              <a:rPr lang="en-US" altLang="zh-CN" sz="2600" kern="100" dirty="0" smtClean="0">
                <a:latin typeface="宋体" panose="02010600030101010101" pitchFamily="2" charset="-122"/>
                <a:cs typeface="Courier New" panose="020703090202050204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阅读可以提高人们的思想道德修养和科学文化</a:t>
            </a:r>
            <a:r>
              <a:rPr lang="zh-CN" altLang="zh-CN" sz="2600" kern="100" dirty="0" smtClean="0">
                <a:latin typeface="Times New Roman" panose="02020603050405020304"/>
                <a:ea typeface="微软雅黑" panose="020B0503020204020204" pitchFamily="34" charset="-122"/>
                <a:cs typeface="Times New Roman" panose="02020603050405020304"/>
              </a:rPr>
              <a:t>修养</a:t>
            </a:r>
            <a:r>
              <a:rPr lang="en-US" altLang="zh-CN" sz="2600" kern="100" dirty="0" smtClean="0">
                <a:latin typeface="宋体" panose="02010600030101010101" pitchFamily="2" charset="-122"/>
                <a:cs typeface="Courier New" panose="020703090202050204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文化对经济、政治有时起决定</a:t>
            </a:r>
            <a:r>
              <a:rPr lang="zh-CN" altLang="zh-CN" sz="2600" kern="100" dirty="0" smtClean="0">
                <a:latin typeface="Times New Roman" panose="02020603050405020304"/>
                <a:ea typeface="微软雅黑" panose="020B0503020204020204" pitchFamily="34" charset="-122"/>
                <a:cs typeface="Times New Roman" panose="02020603050405020304"/>
              </a:rPr>
              <a:t>作用</a:t>
            </a:r>
            <a:r>
              <a:rPr lang="en-US" altLang="zh-CN" sz="2600" kern="100" dirty="0" smtClean="0">
                <a:latin typeface="宋体" panose="02010600030101010101" pitchFamily="2" charset="-122"/>
                <a:cs typeface="Courier New" panose="020703090202050204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阅读是一个让人自觉学习、主动接受健康向上文化熏陶的过程</a:t>
            </a:r>
            <a:endParaRPr lang="zh-CN" altLang="zh-CN" sz="2600" kern="100" dirty="0">
              <a:latin typeface="宋体" panose="02010600030101010101" pitchFamily="2" charset="-122"/>
              <a:cs typeface="Courier New" panose="02070309020205020404"/>
            </a:endParaRPr>
          </a:p>
          <a:p>
            <a:pPr algn="just">
              <a:lnSpc>
                <a:spcPct val="14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2600" kern="100" dirty="0">
              <a:effectLst/>
              <a:latin typeface="宋体" panose="02010600030101010101" pitchFamily="2" charset="-122"/>
              <a:cs typeface="Courier New" panose="02070309020205020404"/>
            </a:endParaRPr>
          </a:p>
        </p:txBody>
      </p:sp>
      <p:sp>
        <p:nvSpPr>
          <p:cNvPr id="11" name="TextBox 10"/>
          <p:cNvSpPr txBox="1"/>
          <p:nvPr/>
        </p:nvSpPr>
        <p:spPr>
          <a:xfrm>
            <a:off x="5180676" y="3933288"/>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1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grpSp>
        <p:nvGrpSpPr>
          <p:cNvPr id="15" name="组合 14"/>
          <p:cNvGrpSpPr/>
          <p:nvPr/>
        </p:nvGrpSpPr>
        <p:grpSpPr>
          <a:xfrm>
            <a:off x="537664" y="209494"/>
            <a:ext cx="2191165" cy="468000"/>
            <a:chOff x="537664" y="845964"/>
            <a:chExt cx="2191165" cy="468000"/>
          </a:xfrm>
        </p:grpSpPr>
        <p:pic>
          <p:nvPicPr>
            <p:cNvPr id="16" name="图片 15"/>
            <p:cNvPicPr>
              <a:picLocks noChangeAspect="1"/>
            </p:cNvPicPr>
            <p:nvPr/>
          </p:nvPicPr>
          <p:blipFill>
            <a:blip r:embed="rId3" cstate="print">
              <a:duotone>
                <a:schemeClr val="accent1">
                  <a:shade val="45000"/>
                  <a:satMod val="135000"/>
                </a:schemeClr>
                <a:prstClr val="white"/>
              </a:duotone>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17" name="矩形 16"/>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 name="矩形 17"/>
          <p:cNvSpPr/>
          <p:nvPr/>
        </p:nvSpPr>
        <p:spPr>
          <a:xfrm>
            <a:off x="1088698" y="189434"/>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rPr>
              <a:t>热点加练</a:t>
            </a:r>
            <a:endPar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2"/>
                  </p:tgtEl>
                </p:cond>
              </p:nextCondLst>
            </p:seq>
            <p:seq concurrent="1" nextAc="seek">
              <p:cTn id="13" restart="whenNotActive" fill="hold" evtFilter="cancelBubble" nodeType="interactiveSeq">
                <p:stCondLst>
                  <p:cond evt="onClick" delay="0">
                    <p:tgtEl>
                      <p:spTgt spid="1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14">
                                            <p:txEl>
                                              <p:pRg st="0" end="0"/>
                                            </p:txEl>
                                          </p:spTgt>
                                        </p:tgtEl>
                                        <p:attrNameLst>
                                          <p:attrName>style.visibility</p:attrName>
                                        </p:attrNameLst>
                                      </p:cBhvr>
                                      <p:to>
                                        <p:strVal val="visible"/>
                                      </p:to>
                                    </p:set>
                                    <p:animEffect transition="in" filter="blinds(horizontal)">
                                      <p:cBhvr>
                                        <p:cTn id="18" dur="500"/>
                                        <p:tgtEl>
                                          <p:spTgt spid="14">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14">
                                            <p:txEl>
                                              <p:pRg st="1" end="1"/>
                                            </p:txEl>
                                          </p:spTgt>
                                        </p:tgtEl>
                                        <p:attrNameLst>
                                          <p:attrName>style.visibility</p:attrName>
                                        </p:attrNameLst>
                                      </p:cBhvr>
                                      <p:to>
                                        <p:strVal val="visible"/>
                                      </p:to>
                                    </p:set>
                                    <p:animEffect transition="in" filter="blinds(horizontal)">
                                      <p:cBhvr>
                                        <p:cTn id="23" dur="500"/>
                                        <p:tgtEl>
                                          <p:spTgt spid="14">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grpId="2" nodeType="clickEffect">
                                  <p:stCondLst>
                                    <p:cond delay="0"/>
                                  </p:stCondLst>
                                  <p:childTnLst>
                                    <p:animEffect transition="out" filter="fade">
                                      <p:cBhvr>
                                        <p:cTn id="27" dur="500"/>
                                        <p:tgtEl>
                                          <p:spTgt spid="14">
                                            <p:txEl>
                                              <p:pRg st="0" end="0"/>
                                            </p:txEl>
                                          </p:spTgt>
                                        </p:tgtEl>
                                      </p:cBhvr>
                                    </p:animEffect>
                                    <p:set>
                                      <p:cBhvr>
                                        <p:cTn id="28" dur="1" fill="hold">
                                          <p:stCondLst>
                                            <p:cond delay="499"/>
                                          </p:stCondLst>
                                        </p:cTn>
                                        <p:tgtEl>
                                          <p:spTgt spid="14">
                                            <p:txEl>
                                              <p:pRg st="0" end="0"/>
                                            </p:txEl>
                                          </p:spTgt>
                                        </p:tgtEl>
                                        <p:attrNameLst>
                                          <p:attrName>style.visibility</p:attrName>
                                        </p:attrNameLst>
                                      </p:cBhvr>
                                      <p:to>
                                        <p:strVal val="hidden"/>
                                      </p:to>
                                    </p:set>
                                  </p:childTnLst>
                                </p:cTn>
                              </p:par>
                              <p:par>
                                <p:cTn id="29" presetID="10" presetClass="exit" presetSubtype="0" fill="hold" grpId="2" nodeType="withEffect">
                                  <p:stCondLst>
                                    <p:cond delay="0"/>
                                  </p:stCondLst>
                                  <p:childTnLst>
                                    <p:animEffect transition="out" filter="fade">
                                      <p:cBhvr>
                                        <p:cTn id="30" dur="500"/>
                                        <p:tgtEl>
                                          <p:spTgt spid="14">
                                            <p:txEl>
                                              <p:pRg st="1" end="1"/>
                                            </p:txEl>
                                          </p:spTgt>
                                        </p:tgtEl>
                                      </p:cBhvr>
                                    </p:animEffect>
                                    <p:set>
                                      <p:cBhvr>
                                        <p:cTn id="31" dur="1" fill="hold">
                                          <p:stCondLst>
                                            <p:cond delay="499"/>
                                          </p:stCondLst>
                                        </p:cTn>
                                        <p:tgtEl>
                                          <p:spTgt spid="14">
                                            <p:txEl>
                                              <p:pRg st="1" end="1"/>
                                            </p:txEl>
                                          </p:spTgt>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bldLst>
      <p:bldP spid="14" grpId="2" uiExpand="1" build="allAtOnce"/>
      <p:bldP spid="11" grpId="0"/>
      <p:bldP spid="11" grpId="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203286" y="116682"/>
            <a:ext cx="11783839" cy="432423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中国学生发展核心素养》研究成果，将核心素养分为文化基础、自主发展、社会参与三个方面，综合表现为人文底蕴、科学精神、学会学习、健康生活、责任担当、实践创新六大素养。下列选项中，对核心素养认识正确的是</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zh-CN" altLang="zh-CN" sz="2600" kern="100" dirty="0">
                <a:latin typeface="Times New Roman" panose="02020603050405020304"/>
                <a:ea typeface="微软雅黑" panose="020B0503020204020204" pitchFamily="34" charset="-122"/>
                <a:cs typeface="Times New Roman" panose="02020603050405020304"/>
              </a:rPr>
              <a:t>核心素养的培育有利于促进人的全面发展</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B.</a:t>
            </a:r>
            <a:r>
              <a:rPr lang="zh-CN" altLang="zh-CN" sz="2600" kern="100" dirty="0">
                <a:latin typeface="Times New Roman" panose="02020603050405020304"/>
                <a:ea typeface="微软雅黑" panose="020B0503020204020204" pitchFamily="34" charset="-122"/>
                <a:cs typeface="Times New Roman" panose="02020603050405020304"/>
              </a:rPr>
              <a:t>世界观、人生观和价值观是其核心和标志</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C.</a:t>
            </a:r>
            <a:r>
              <a:rPr lang="zh-CN" altLang="zh-CN" sz="2600" kern="100" dirty="0">
                <a:latin typeface="Times New Roman" panose="02020603050405020304"/>
                <a:ea typeface="微软雅黑" panose="020B0503020204020204" pitchFamily="34" charset="-122"/>
                <a:cs typeface="Times New Roman" panose="02020603050405020304"/>
              </a:rPr>
              <a:t>培育核心素养是建设文化强国的必由之路</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D.</a:t>
            </a:r>
            <a:r>
              <a:rPr lang="zh-CN" altLang="zh-CN" sz="2600" kern="100" dirty="0">
                <a:latin typeface="Times New Roman" panose="02020603050405020304"/>
                <a:ea typeface="微软雅黑" panose="020B0503020204020204" pitchFamily="34" charset="-122"/>
                <a:cs typeface="Times New Roman" panose="02020603050405020304"/>
              </a:rPr>
              <a:t>当前我国教育的根本任务是培育核心素养</a:t>
            </a:r>
            <a:endParaRPr lang="zh-CN" altLang="zh-CN" sz="1050" kern="100" dirty="0">
              <a:effectLst/>
              <a:latin typeface="宋体" panose="02010600030101010101" pitchFamily="2" charset="-122"/>
              <a:cs typeface="Courier New" panose="02070309020205020404"/>
            </a:endParaRPr>
          </a:p>
        </p:txBody>
      </p:sp>
      <p:sp>
        <p:nvSpPr>
          <p:cNvPr id="6" name="矩形 5"/>
          <p:cNvSpPr/>
          <p:nvPr/>
        </p:nvSpPr>
        <p:spPr>
          <a:xfrm>
            <a:off x="203287" y="4221431"/>
            <a:ext cx="11783839" cy="252374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世界观、人生观和价值观是一个人文化素养的核心和标志，不是国家倡导的核心素养的核心和标志，</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B</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走</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中国特色社会主义文化发展道路是建设社会主义文化强国的必由之路，</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C</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我国</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教育的根本任务是立德树人，</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D</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a:t>
            </a:r>
            <a:endParaRPr lang="zh-CN" altLang="zh-CN" sz="1050" kern="100" dirty="0">
              <a:effectLst/>
              <a:latin typeface="宋体" panose="02010600030101010101" pitchFamily="2" charset="-122"/>
              <a:cs typeface="Courier New" panose="02070309020205020404"/>
            </a:endParaRPr>
          </a:p>
        </p:txBody>
      </p:sp>
      <p:sp>
        <p:nvSpPr>
          <p:cNvPr id="11" name="TextBox 10"/>
          <p:cNvSpPr txBox="1"/>
          <p:nvPr/>
        </p:nvSpPr>
        <p:spPr>
          <a:xfrm>
            <a:off x="73657" y="1989634"/>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7"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0394210"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510517"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pic>
        <p:nvPicPr>
          <p:cNvPr id="10" name="图片 9">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59628" y="6430501"/>
            <a:ext cx="978410" cy="455677"/>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7"/>
                  </p:tgtEl>
                </p:cond>
              </p:nextCondLst>
            </p:seq>
            <p:seq concurrent="1" nextAc="seek">
              <p:cTn id="13" restart="whenNotActive" fill="hold" evtFilter="cancelBubble" nodeType="interactiveSeq">
                <p:stCondLst>
                  <p:cond evt="onClick" delay="0">
                    <p:tgtEl>
                      <p:spTgt spid="9"/>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blinds(horizontal)">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nodeType="clickEffect">
                                  <p:stCondLst>
                                    <p:cond delay="0"/>
                                  </p:stCondLst>
                                  <p:childTnLst>
                                    <p:set>
                                      <p:cBhvr>
                                        <p:cTn id="27" dur="1" fill="hold">
                                          <p:stCondLst>
                                            <p:cond delay="0"/>
                                          </p:stCondLst>
                                        </p:cTn>
                                        <p:tgtEl>
                                          <p:spTgt spid="6">
                                            <p:txEl>
                                              <p:pRg st="2" end="2"/>
                                            </p:txEl>
                                          </p:spTgt>
                                        </p:tgtEl>
                                        <p:attrNameLst>
                                          <p:attrName>style.visibility</p:attrName>
                                        </p:attrNameLst>
                                      </p:cBhvr>
                                      <p:to>
                                        <p:strVal val="visible"/>
                                      </p:to>
                                    </p:set>
                                    <p:animEffect transition="in" filter="blinds(horizontal)">
                                      <p:cBhvr>
                                        <p:cTn id="28" dur="500"/>
                                        <p:tgtEl>
                                          <p:spTgt spid="6">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xit" presetSubtype="0" fill="hold" grpId="2" nodeType="clickEffect">
                                  <p:stCondLst>
                                    <p:cond delay="0"/>
                                  </p:stCondLst>
                                  <p:childTnLst>
                                    <p:animEffect transition="out" filter="fade">
                                      <p:cBhvr>
                                        <p:cTn id="32" dur="500"/>
                                        <p:tgtEl>
                                          <p:spTgt spid="6">
                                            <p:txEl>
                                              <p:pRg st="0" end="0"/>
                                            </p:txEl>
                                          </p:spTgt>
                                        </p:tgtEl>
                                      </p:cBhvr>
                                    </p:animEffect>
                                    <p:set>
                                      <p:cBhvr>
                                        <p:cTn id="33" dur="1" fill="hold">
                                          <p:stCondLst>
                                            <p:cond delay="499"/>
                                          </p:stCondLst>
                                        </p:cTn>
                                        <p:tgtEl>
                                          <p:spTgt spid="6">
                                            <p:txEl>
                                              <p:pRg st="0" end="0"/>
                                            </p:txEl>
                                          </p:spTgt>
                                        </p:tgtEl>
                                        <p:attrNameLst>
                                          <p:attrName>style.visibility</p:attrName>
                                        </p:attrNameLst>
                                      </p:cBhvr>
                                      <p:to>
                                        <p:strVal val="hidden"/>
                                      </p:to>
                                    </p:set>
                                  </p:childTnLst>
                                </p:cTn>
                              </p:par>
                              <p:par>
                                <p:cTn id="34" presetID="10" presetClass="exit" presetSubtype="0" fill="hold" grpId="2" nodeType="withEffect">
                                  <p:stCondLst>
                                    <p:cond delay="0"/>
                                  </p:stCondLst>
                                  <p:childTnLst>
                                    <p:animEffect transition="out" filter="fade">
                                      <p:cBhvr>
                                        <p:cTn id="35" dur="500"/>
                                        <p:tgtEl>
                                          <p:spTgt spid="6">
                                            <p:txEl>
                                              <p:pRg st="1" end="1"/>
                                            </p:txEl>
                                          </p:spTgt>
                                        </p:tgtEl>
                                      </p:cBhvr>
                                    </p:animEffect>
                                    <p:set>
                                      <p:cBhvr>
                                        <p:cTn id="36" dur="1" fill="hold">
                                          <p:stCondLst>
                                            <p:cond delay="499"/>
                                          </p:stCondLst>
                                        </p:cTn>
                                        <p:tgtEl>
                                          <p:spTgt spid="6">
                                            <p:txEl>
                                              <p:pRg st="1" end="1"/>
                                            </p:txEl>
                                          </p:spTgt>
                                        </p:tgtEl>
                                        <p:attrNameLst>
                                          <p:attrName>style.visibility</p:attrName>
                                        </p:attrNameLst>
                                      </p:cBhvr>
                                      <p:to>
                                        <p:strVal val="hidden"/>
                                      </p:to>
                                    </p:set>
                                  </p:childTnLst>
                                </p:cTn>
                              </p:par>
                              <p:par>
                                <p:cTn id="37" presetID="10" presetClass="exit" presetSubtype="0" fill="hold" grpId="2" nodeType="withEffect">
                                  <p:stCondLst>
                                    <p:cond delay="0"/>
                                  </p:stCondLst>
                                  <p:childTnLst>
                                    <p:animEffect transition="out" filter="fade">
                                      <p:cBhvr>
                                        <p:cTn id="38" dur="500"/>
                                        <p:tgtEl>
                                          <p:spTgt spid="6">
                                            <p:txEl>
                                              <p:pRg st="2" end="2"/>
                                            </p:txEl>
                                          </p:spTgt>
                                        </p:tgtEl>
                                      </p:cBhvr>
                                    </p:animEffect>
                                    <p:set>
                                      <p:cBhvr>
                                        <p:cTn id="39" dur="1" fill="hold">
                                          <p:stCondLst>
                                            <p:cond delay="499"/>
                                          </p:stCondLst>
                                        </p:cTn>
                                        <p:tgtEl>
                                          <p:spTgt spid="6">
                                            <p:txEl>
                                              <p:pRg st="2" end="2"/>
                                            </p:txEl>
                                          </p:spTgt>
                                        </p:tgtEl>
                                        <p:attrNameLst>
                                          <p:attrName>style.visibility</p:attrName>
                                        </p:attrNameLst>
                                      </p:cBhvr>
                                      <p:to>
                                        <p:strVal val="hidden"/>
                                      </p:to>
                                    </p:set>
                                  </p:childTnLst>
                                </p:cTn>
                              </p:par>
                            </p:childTnLst>
                          </p:cTn>
                        </p:par>
                      </p:childTnLst>
                    </p:cTn>
                  </p:par>
                </p:childTnLst>
              </p:cTn>
              <p:nextCondLst>
                <p:cond evt="onClick" delay="0">
                  <p:tgtEl>
                    <p:spTgt spid="9"/>
                  </p:tgtEl>
                </p:cond>
              </p:nextCondLst>
            </p:seq>
          </p:childTnLst>
        </p:cTn>
      </p:par>
    </p:tnLst>
    <p:bldLst>
      <p:bldP spid="6" grpId="2" uiExpand="1" build="allAtOnce"/>
      <p:bldP spid="11" grpId="0"/>
      <p:bldP spid="11" grpId="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任意多边形 10"/>
          <p:cNvSpPr/>
          <p:nvPr>
            <p:custDataLst>
              <p:tags r:id="rId1"/>
            </p:custDataLst>
          </p:nvPr>
        </p:nvSpPr>
        <p:spPr>
          <a:xfrm rot="16200000">
            <a:off x="13365" y="2313593"/>
            <a:ext cx="1797442" cy="1875119"/>
          </a:xfrm>
          <a:custGeom>
            <a:avLst/>
            <a:gdLst>
              <a:gd name="connsiteX0" fmla="*/ 0 w 2223821"/>
              <a:gd name="connsiteY0" fmla="*/ 0 h 1389888"/>
              <a:gd name="connsiteX1" fmla="*/ 2223821 w 2223821"/>
              <a:gd name="connsiteY1" fmla="*/ 0 h 1389888"/>
              <a:gd name="connsiteX2" fmla="*/ 2223821 w 2223821"/>
              <a:gd name="connsiteY2" fmla="*/ 1209578 h 1389888"/>
              <a:gd name="connsiteX3" fmla="*/ 1235874 w 2223821"/>
              <a:gd name="connsiteY3" fmla="*/ 1209578 h 1389888"/>
              <a:gd name="connsiteX4" fmla="*/ 1111911 w 2223821"/>
              <a:gd name="connsiteY4" fmla="*/ 1389888 h 1389888"/>
              <a:gd name="connsiteX5" fmla="*/ 987948 w 2223821"/>
              <a:gd name="connsiteY5" fmla="*/ 1209578 h 1389888"/>
              <a:gd name="connsiteX6" fmla="*/ 0 w 2223821"/>
              <a:gd name="connsiteY6" fmla="*/ 1209578 h 13898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23821" h="1389888">
                <a:moveTo>
                  <a:pt x="0" y="0"/>
                </a:moveTo>
                <a:lnTo>
                  <a:pt x="2223821" y="0"/>
                </a:lnTo>
                <a:lnTo>
                  <a:pt x="2223821" y="1209578"/>
                </a:lnTo>
                <a:lnTo>
                  <a:pt x="1235874" y="1209578"/>
                </a:lnTo>
                <a:lnTo>
                  <a:pt x="1111911" y="1389888"/>
                </a:lnTo>
                <a:lnTo>
                  <a:pt x="987948" y="1209578"/>
                </a:lnTo>
                <a:lnTo>
                  <a:pt x="0" y="1209578"/>
                </a:lnTo>
                <a:close/>
              </a:path>
            </a:pathLst>
          </a:custGeom>
          <a:solidFill>
            <a:schemeClr val="accent5">
              <a:lumMod val="50000"/>
            </a:schemeClr>
          </a:solidFill>
          <a:ln w="19050" cap="flat" cmpd="sng" algn="ctr">
            <a:noFill/>
            <a:prstDash val="solid"/>
            <a:miter lim="800000"/>
          </a:ln>
          <a:effectLst/>
        </p:spPr>
        <p:txBody>
          <a:bodyPr anchor="ctr"/>
          <a:lstStyle/>
          <a:p>
            <a:pPr algn="ctr" defTabSz="913765" fontAlgn="base">
              <a:spcBef>
                <a:spcPct val="0"/>
              </a:spcBef>
              <a:spcAft>
                <a:spcPct val="0"/>
              </a:spcAft>
              <a:defRPr/>
            </a:pPr>
            <a:endParaRPr lang="zh-CN" altLang="en-US" sz="2400" b="1" kern="0" spc="400" dirty="0">
              <a:solidFill>
                <a:srgbClr val="FFFAF0"/>
              </a:solidFill>
              <a:latin typeface="微软雅黑" panose="020B0503020204020204" pitchFamily="34" charset="-122"/>
              <a:ea typeface="微软雅黑" panose="020B0503020204020204" pitchFamily="34" charset="-122"/>
              <a:cs typeface="Microsoft New Tai Lue" panose="020B0502040204020203" pitchFamily="34" charset="0"/>
            </a:endParaRPr>
          </a:p>
        </p:txBody>
      </p:sp>
      <p:sp>
        <p:nvSpPr>
          <p:cNvPr id="11" name="任意多边形: 形状 23"/>
          <p:cNvSpPr/>
          <p:nvPr/>
        </p:nvSpPr>
        <p:spPr bwMode="auto">
          <a:xfrm>
            <a:off x="1780782" y="2352429"/>
            <a:ext cx="9931047" cy="1797445"/>
          </a:xfrm>
          <a:custGeom>
            <a:avLst/>
            <a:gdLst>
              <a:gd name="connsiteX0" fmla="*/ 0 w 9501313"/>
              <a:gd name="connsiteY0" fmla="*/ 0 h 2096834"/>
              <a:gd name="connsiteX1" fmla="*/ 9501313 w 9501313"/>
              <a:gd name="connsiteY1" fmla="*/ 0 h 2096834"/>
              <a:gd name="connsiteX2" fmla="*/ 9501313 w 9501313"/>
              <a:gd name="connsiteY2" fmla="*/ 2096834 h 2096834"/>
              <a:gd name="connsiteX3" fmla="*/ 20043 w 9501313"/>
              <a:gd name="connsiteY3" fmla="*/ 2096834 h 2096834"/>
              <a:gd name="connsiteX4" fmla="*/ 20043 w 9501313"/>
              <a:gd name="connsiteY4" fmla="*/ 1171544 h 2096834"/>
              <a:gd name="connsiteX5" fmla="*/ 313696 w 9501313"/>
              <a:gd name="connsiteY5" fmla="*/ 1054660 h 2096834"/>
              <a:gd name="connsiteX6" fmla="*/ 20043 w 9501313"/>
              <a:gd name="connsiteY6" fmla="*/ 937776 h 2096834"/>
              <a:gd name="connsiteX7" fmla="*/ 20043 w 9501313"/>
              <a:gd name="connsiteY7" fmla="*/ 6244 h 2096834"/>
              <a:gd name="connsiteX8" fmla="*/ 0 w 9501313"/>
              <a:gd name="connsiteY8" fmla="*/ 6244 h 2096834"/>
              <a:gd name="connsiteX9" fmla="*/ 0 w 9501313"/>
              <a:gd name="connsiteY9" fmla="*/ 0 h 20968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501313" h="2096834">
                <a:moveTo>
                  <a:pt x="0" y="0"/>
                </a:moveTo>
                <a:lnTo>
                  <a:pt x="9501313" y="0"/>
                </a:lnTo>
                <a:lnTo>
                  <a:pt x="9501313" y="2096834"/>
                </a:lnTo>
                <a:lnTo>
                  <a:pt x="20043" y="2096834"/>
                </a:lnTo>
                <a:lnTo>
                  <a:pt x="20043" y="1171544"/>
                </a:lnTo>
                <a:lnTo>
                  <a:pt x="313696" y="1054660"/>
                </a:lnTo>
                <a:lnTo>
                  <a:pt x="20043" y="937776"/>
                </a:lnTo>
                <a:lnTo>
                  <a:pt x="20043" y="6244"/>
                </a:lnTo>
                <a:lnTo>
                  <a:pt x="0" y="6244"/>
                </a:lnTo>
                <a:lnTo>
                  <a:pt x="0" y="0"/>
                </a:lnTo>
                <a:close/>
              </a:path>
            </a:pathLst>
          </a:custGeom>
          <a:solidFill>
            <a:schemeClr val="bg1">
              <a:lumMod val="85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a:solidFill>
                <a:srgbClr val="C00000"/>
              </a:solidFill>
              <a:latin typeface="Arial" panose="020B0604020202020204" pitchFamily="34" charset="0"/>
              <a:ea typeface="宋体" panose="02010600030101010101" pitchFamily="2" charset="-122"/>
            </a:endParaRPr>
          </a:p>
        </p:txBody>
      </p:sp>
      <p:sp>
        <p:nvSpPr>
          <p:cNvPr id="12" name="任意多边形: 形状 19"/>
          <p:cNvSpPr/>
          <p:nvPr/>
        </p:nvSpPr>
        <p:spPr bwMode="auto">
          <a:xfrm>
            <a:off x="11854392" y="2352429"/>
            <a:ext cx="341352" cy="1797445"/>
          </a:xfrm>
          <a:custGeom>
            <a:avLst/>
            <a:gdLst>
              <a:gd name="connsiteX0" fmla="*/ 0 w 341485"/>
              <a:gd name="connsiteY0" fmla="*/ 0 h 2096834"/>
              <a:gd name="connsiteX1" fmla="*/ 341485 w 341485"/>
              <a:gd name="connsiteY1" fmla="*/ 0 h 2096834"/>
              <a:gd name="connsiteX2" fmla="*/ 341485 w 341485"/>
              <a:gd name="connsiteY2" fmla="*/ 2096834 h 2096834"/>
              <a:gd name="connsiteX3" fmla="*/ 0 w 341485"/>
              <a:gd name="connsiteY3" fmla="*/ 2096834 h 2096834"/>
              <a:gd name="connsiteX4" fmla="*/ 0 w 341485"/>
              <a:gd name="connsiteY4" fmla="*/ 0 h 20968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1485" h="2096834">
                <a:moveTo>
                  <a:pt x="0" y="0"/>
                </a:moveTo>
                <a:lnTo>
                  <a:pt x="341485" y="0"/>
                </a:lnTo>
                <a:lnTo>
                  <a:pt x="341485" y="2096834"/>
                </a:lnTo>
                <a:lnTo>
                  <a:pt x="0" y="2096834"/>
                </a:lnTo>
                <a:lnTo>
                  <a:pt x="0" y="0"/>
                </a:lnTo>
                <a:close/>
              </a:path>
            </a:pathLst>
          </a:custGeom>
          <a:solidFill>
            <a:schemeClr val="accent5">
              <a:lumMod val="50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dirty="0">
              <a:solidFill>
                <a:srgbClr val="C00000"/>
              </a:solidFill>
              <a:latin typeface="Arial" panose="020B0604020202020204" pitchFamily="34" charset="0"/>
              <a:ea typeface="宋体" panose="02010600030101010101" pitchFamily="2" charset="-122"/>
            </a:endParaRPr>
          </a:p>
        </p:txBody>
      </p:sp>
      <p:sp>
        <p:nvSpPr>
          <p:cNvPr id="10" name="TextBox 26"/>
          <p:cNvSpPr txBox="1"/>
          <p:nvPr/>
        </p:nvSpPr>
        <p:spPr>
          <a:xfrm>
            <a:off x="2350790" y="2806230"/>
            <a:ext cx="9115342" cy="1015663"/>
          </a:xfrm>
          <a:prstGeom prst="rect">
            <a:avLst/>
          </a:prstGeom>
          <a:noFill/>
        </p:spPr>
        <p:txBody>
          <a:bodyPr wrap="square" rtlCol="0">
            <a:spAutoFit/>
          </a:bodyPr>
          <a:lstStyle>
            <a:defPPr>
              <a:defRPr lang="zh-CN"/>
            </a:defPPr>
            <a:lvl1pPr>
              <a:defRPr sz="5400" b="1">
                <a:solidFill>
                  <a:schemeClr val="accent2"/>
                </a:solidFill>
                <a:latin typeface="微软雅黑" panose="020B0503020204020204" pitchFamily="34" charset="-122"/>
                <a:ea typeface="微软雅黑" panose="020B0503020204020204" pitchFamily="34" charset="-122"/>
              </a:defRPr>
            </a:lvl1pPr>
          </a:lstStyle>
          <a:p>
            <a:pPr algn="ctr" defTabSz="913765" fontAlgn="base">
              <a:spcBef>
                <a:spcPct val="0"/>
              </a:spcBef>
              <a:spcAft>
                <a:spcPct val="0"/>
              </a:spcAft>
            </a:pPr>
            <a:r>
              <a:rPr lang="zh-CN" altLang="en-US" sz="6000" dirty="0">
                <a:solidFill>
                  <a:schemeClr val="tx1"/>
                </a:solidFill>
              </a:rPr>
              <a:t>大题提分　揭秘技巧</a:t>
            </a:r>
            <a:endParaRPr lang="zh-CN" altLang="en-US" sz="6000" dirty="0">
              <a:solidFill>
                <a:schemeClr val="tx1"/>
              </a:solidFill>
            </a:endParaRP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矩形 22"/>
          <p:cNvSpPr/>
          <p:nvPr/>
        </p:nvSpPr>
        <p:spPr>
          <a:xfrm>
            <a:off x="23266" y="-26590"/>
            <a:ext cx="12143880" cy="540000"/>
          </a:xfrm>
          <a:prstGeom prst="rect">
            <a:avLst/>
          </a:prstGeom>
          <a:solidFill>
            <a:schemeClr val="tx1"/>
          </a:solidFill>
          <a:ln>
            <a:solidFill>
              <a:schemeClr val="bg1"/>
            </a:solidFill>
          </a:ln>
          <a:effectLst>
            <a:outerShdw blurRad="63500" sx="102000" sy="102000" algn="ctr" rotWithShape="0">
              <a:prstClr val="black">
                <a:alpha val="40000"/>
              </a:prstClr>
            </a:outerShdw>
          </a:effectLst>
        </p:spPr>
        <p:style>
          <a:lnRef idx="1">
            <a:schemeClr val="accent3"/>
          </a:lnRef>
          <a:fillRef idx="3">
            <a:schemeClr val="accent3"/>
          </a:fillRef>
          <a:effectRef idx="2">
            <a:schemeClr val="accent3"/>
          </a:effectRef>
          <a:fontRef idx="minor">
            <a:schemeClr val="lt1"/>
          </a:fontRef>
        </p:style>
        <p:txBody>
          <a:bodyPr rtlCol="0" anchor="ctr"/>
          <a:lstStyle/>
          <a:p>
            <a:pPr algn="ctr">
              <a:defRPr/>
            </a:pPr>
            <a:endParaRPr lang="zh-CN" altLang="zh-CN" sz="2600" b="1" kern="100" dirty="0">
              <a:solidFill>
                <a:srgbClr val="FFFF00"/>
              </a:solidFill>
              <a:latin typeface="Times New Roman" panose="02020603050405020304" pitchFamily="18" charset="0"/>
              <a:ea typeface="微软雅黑" panose="020B0503020204020204" pitchFamily="34" charset="-122"/>
              <a:cs typeface="Times New Roman" panose="02020603050405020304" pitchFamily="18" charset="0"/>
            </a:endParaRPr>
          </a:p>
        </p:txBody>
      </p:sp>
      <p:grpSp>
        <p:nvGrpSpPr>
          <p:cNvPr id="24" name="组合 23"/>
          <p:cNvGrpSpPr/>
          <p:nvPr/>
        </p:nvGrpSpPr>
        <p:grpSpPr>
          <a:xfrm>
            <a:off x="1059312" y="-9240"/>
            <a:ext cx="10071789" cy="523951"/>
            <a:chOff x="1054646" y="-9240"/>
            <a:chExt cx="10071789" cy="523951"/>
          </a:xfrm>
        </p:grpSpPr>
        <p:sp>
          <p:nvSpPr>
            <p:cNvPr id="25" name="矩形 15"/>
            <p:cNvSpPr/>
            <p:nvPr/>
          </p:nvSpPr>
          <p:spPr>
            <a:xfrm>
              <a:off x="10155895" y="-9240"/>
              <a:ext cx="829484" cy="521862"/>
            </a:xfrm>
            <a:custGeom>
              <a:avLst/>
              <a:gdLst>
                <a:gd name="connsiteX0" fmla="*/ 0 w 4586990"/>
                <a:gd name="connsiteY0" fmla="*/ 0 h 442210"/>
                <a:gd name="connsiteX1" fmla="*/ 4586990 w 4586990"/>
                <a:gd name="connsiteY1" fmla="*/ 0 h 442210"/>
                <a:gd name="connsiteX2" fmla="*/ 4586990 w 4586990"/>
                <a:gd name="connsiteY2" fmla="*/ 442210 h 442210"/>
                <a:gd name="connsiteX3" fmla="*/ 0 w 4586990"/>
                <a:gd name="connsiteY3" fmla="*/ 442210 h 442210"/>
                <a:gd name="connsiteX4" fmla="*/ 0 w 4586990"/>
                <a:gd name="connsiteY4" fmla="*/ 0 h 442210"/>
                <a:gd name="connsiteX0-1" fmla="*/ 0 w 4586990"/>
                <a:gd name="connsiteY0-2" fmla="*/ 0 h 449085"/>
                <a:gd name="connsiteX1-3" fmla="*/ 4586990 w 4586990"/>
                <a:gd name="connsiteY1-4" fmla="*/ 0 h 449085"/>
                <a:gd name="connsiteX2-5" fmla="*/ 4401360 w 4586990"/>
                <a:gd name="connsiteY2-6" fmla="*/ 449085 h 449085"/>
                <a:gd name="connsiteX3-7" fmla="*/ 0 w 4586990"/>
                <a:gd name="connsiteY3-8" fmla="*/ 442210 h 449085"/>
                <a:gd name="connsiteX4-9" fmla="*/ 0 w 4586990"/>
                <a:gd name="connsiteY4-10" fmla="*/ 0 h 449085"/>
                <a:gd name="connsiteX0-11" fmla="*/ 2215872 w 4586990"/>
                <a:gd name="connsiteY0-12" fmla="*/ 0 h 449085"/>
                <a:gd name="connsiteX1-13" fmla="*/ 4586990 w 4586990"/>
                <a:gd name="connsiteY1-14" fmla="*/ 0 h 449085"/>
                <a:gd name="connsiteX2-15" fmla="*/ 4401360 w 4586990"/>
                <a:gd name="connsiteY2-16" fmla="*/ 449085 h 449085"/>
                <a:gd name="connsiteX3-17" fmla="*/ 0 w 4586990"/>
                <a:gd name="connsiteY3-18" fmla="*/ 442210 h 449085"/>
                <a:gd name="connsiteX4-19" fmla="*/ 2215872 w 4586990"/>
                <a:gd name="connsiteY4-20" fmla="*/ 0 h 449085"/>
                <a:gd name="connsiteX0-21" fmla="*/ 127349 w 2498467"/>
                <a:gd name="connsiteY0-22" fmla="*/ 0 h 449085"/>
                <a:gd name="connsiteX1-23" fmla="*/ 2498467 w 2498467"/>
                <a:gd name="connsiteY1-24" fmla="*/ 0 h 449085"/>
                <a:gd name="connsiteX2-25" fmla="*/ 2312837 w 2498467"/>
                <a:gd name="connsiteY2-26" fmla="*/ 449085 h 449085"/>
                <a:gd name="connsiteX3-27" fmla="*/ 0 w 2498467"/>
                <a:gd name="connsiteY3-28" fmla="*/ 442210 h 449085"/>
                <a:gd name="connsiteX4-29" fmla="*/ 127349 w 2498467"/>
                <a:gd name="connsiteY4-30" fmla="*/ 0 h 449085"/>
                <a:gd name="connsiteX0-31" fmla="*/ 0 w 2506957"/>
                <a:gd name="connsiteY0-32" fmla="*/ 8031 h 449085"/>
                <a:gd name="connsiteX1-33" fmla="*/ 2506957 w 2506957"/>
                <a:gd name="connsiteY1-34" fmla="*/ 0 h 449085"/>
                <a:gd name="connsiteX2-35" fmla="*/ 2321327 w 2506957"/>
                <a:gd name="connsiteY2-36" fmla="*/ 449085 h 449085"/>
                <a:gd name="connsiteX3-37" fmla="*/ 8490 w 2506957"/>
                <a:gd name="connsiteY3-38" fmla="*/ 442210 h 449085"/>
                <a:gd name="connsiteX4-39" fmla="*/ 0 w 2506957"/>
                <a:gd name="connsiteY4-40" fmla="*/ 8031 h 449085"/>
                <a:gd name="connsiteX0-41" fmla="*/ 0 w 2498467"/>
                <a:gd name="connsiteY0-42" fmla="*/ 0 h 449085"/>
                <a:gd name="connsiteX1-43" fmla="*/ 2498467 w 2498467"/>
                <a:gd name="connsiteY1-44" fmla="*/ 0 h 449085"/>
                <a:gd name="connsiteX2-45" fmla="*/ 2312837 w 2498467"/>
                <a:gd name="connsiteY2-46" fmla="*/ 449085 h 449085"/>
                <a:gd name="connsiteX3-47" fmla="*/ 0 w 2498467"/>
                <a:gd name="connsiteY3-48" fmla="*/ 442210 h 449085"/>
                <a:gd name="connsiteX4-49" fmla="*/ 0 w 2498467"/>
                <a:gd name="connsiteY4-50" fmla="*/ 0 h 449085"/>
                <a:gd name="connsiteX0-51" fmla="*/ 733111 w 2498467"/>
                <a:gd name="connsiteY0-52" fmla="*/ 0 h 449085"/>
                <a:gd name="connsiteX1-53" fmla="*/ 2498467 w 2498467"/>
                <a:gd name="connsiteY1-54" fmla="*/ 0 h 449085"/>
                <a:gd name="connsiteX2-55" fmla="*/ 2312837 w 2498467"/>
                <a:gd name="connsiteY2-56" fmla="*/ 449085 h 449085"/>
                <a:gd name="connsiteX3-57" fmla="*/ 0 w 2498467"/>
                <a:gd name="connsiteY3-58" fmla="*/ 442210 h 449085"/>
                <a:gd name="connsiteX4-59" fmla="*/ 733111 w 2498467"/>
                <a:gd name="connsiteY4-60" fmla="*/ 0 h 449085"/>
                <a:gd name="connsiteX0-61" fmla="*/ 20176 w 1785532"/>
                <a:gd name="connsiteY0-62" fmla="*/ 0 h 449085"/>
                <a:gd name="connsiteX1-63" fmla="*/ 1785532 w 1785532"/>
                <a:gd name="connsiteY1-64" fmla="*/ 0 h 449085"/>
                <a:gd name="connsiteX2-65" fmla="*/ 1599902 w 1785532"/>
                <a:gd name="connsiteY2-66" fmla="*/ 449085 h 449085"/>
                <a:gd name="connsiteX3-67" fmla="*/ 0 w 1785532"/>
                <a:gd name="connsiteY3-68" fmla="*/ 448573 h 449085"/>
                <a:gd name="connsiteX4-69" fmla="*/ 20176 w 1785532"/>
                <a:gd name="connsiteY4-70" fmla="*/ 0 h 449085"/>
                <a:gd name="connsiteX0-71" fmla="*/ 40353 w 1805709"/>
                <a:gd name="connsiteY0-72" fmla="*/ 0 h 454936"/>
                <a:gd name="connsiteX1-73" fmla="*/ 1805709 w 1805709"/>
                <a:gd name="connsiteY1-74" fmla="*/ 0 h 454936"/>
                <a:gd name="connsiteX2-75" fmla="*/ 1620079 w 1805709"/>
                <a:gd name="connsiteY2-76" fmla="*/ 449085 h 454936"/>
                <a:gd name="connsiteX3-77" fmla="*/ 0 w 1805709"/>
                <a:gd name="connsiteY3-78" fmla="*/ 454936 h 454936"/>
                <a:gd name="connsiteX4-79" fmla="*/ 40353 w 1805709"/>
                <a:gd name="connsiteY4-80" fmla="*/ 0 h 454936"/>
                <a:gd name="connsiteX0-81" fmla="*/ 0 w 1805711"/>
                <a:gd name="connsiteY0-82" fmla="*/ 6363 h 454936"/>
                <a:gd name="connsiteX1-83" fmla="*/ 1805711 w 1805711"/>
                <a:gd name="connsiteY1-84" fmla="*/ 0 h 454936"/>
                <a:gd name="connsiteX2-85" fmla="*/ 1620081 w 1805711"/>
                <a:gd name="connsiteY2-86" fmla="*/ 449085 h 454936"/>
                <a:gd name="connsiteX3-87" fmla="*/ 2 w 1805711"/>
                <a:gd name="connsiteY3-88" fmla="*/ 454936 h 454936"/>
                <a:gd name="connsiteX4-89" fmla="*/ 0 w 1805711"/>
                <a:gd name="connsiteY4-90" fmla="*/ 6363 h 454936"/>
                <a:gd name="connsiteX0-91" fmla="*/ 0 w 1805711"/>
                <a:gd name="connsiteY0-92" fmla="*/ 0 h 454936"/>
                <a:gd name="connsiteX1-93" fmla="*/ 1805711 w 1805711"/>
                <a:gd name="connsiteY1-94" fmla="*/ 0 h 454936"/>
                <a:gd name="connsiteX2-95" fmla="*/ 1620081 w 1805711"/>
                <a:gd name="connsiteY2-96" fmla="*/ 449085 h 454936"/>
                <a:gd name="connsiteX3-97" fmla="*/ 2 w 1805711"/>
                <a:gd name="connsiteY3-98" fmla="*/ 454936 h 454936"/>
                <a:gd name="connsiteX4-99" fmla="*/ 0 w 1805711"/>
                <a:gd name="connsiteY4-100" fmla="*/ 0 h 454936"/>
                <a:gd name="connsiteX0-101" fmla="*/ 0 w 1805711"/>
                <a:gd name="connsiteY0-102" fmla="*/ 0 h 449085"/>
                <a:gd name="connsiteX1-103" fmla="*/ 1805711 w 1805711"/>
                <a:gd name="connsiteY1-104" fmla="*/ 0 h 449085"/>
                <a:gd name="connsiteX2-105" fmla="*/ 1620081 w 1805711"/>
                <a:gd name="connsiteY2-106" fmla="*/ 449085 h 449085"/>
                <a:gd name="connsiteX3-107" fmla="*/ 2 w 1805711"/>
                <a:gd name="connsiteY3-108" fmla="*/ 448574 h 449085"/>
                <a:gd name="connsiteX4-109" fmla="*/ 0 w 1805711"/>
                <a:gd name="connsiteY4-110" fmla="*/ 0 h 44908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805711" h="449085">
                  <a:moveTo>
                    <a:pt x="0" y="0"/>
                  </a:moveTo>
                  <a:lnTo>
                    <a:pt x="1805711" y="0"/>
                  </a:lnTo>
                  <a:lnTo>
                    <a:pt x="1620081" y="449085"/>
                  </a:lnTo>
                  <a:lnTo>
                    <a:pt x="2" y="448574"/>
                  </a:lnTo>
                  <a:cubicBezTo>
                    <a:pt x="1" y="299050"/>
                    <a:pt x="1" y="149524"/>
                    <a:pt x="0" y="0"/>
                  </a:cubicBez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sp>
          <p:nvSpPr>
            <p:cNvPr id="26" name="平行四边形 32"/>
            <p:cNvSpPr/>
            <p:nvPr userDrawn="1"/>
          </p:nvSpPr>
          <p:spPr>
            <a:xfrm>
              <a:off x="10913317" y="-9239"/>
              <a:ext cx="14207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27" name="平行四边形 32"/>
            <p:cNvSpPr/>
            <p:nvPr userDrawn="1"/>
          </p:nvSpPr>
          <p:spPr>
            <a:xfrm>
              <a:off x="10984356" y="-9239"/>
              <a:ext cx="14207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28" name="矩形 15"/>
            <p:cNvSpPr/>
            <p:nvPr userDrawn="1"/>
          </p:nvSpPr>
          <p:spPr>
            <a:xfrm flipH="1">
              <a:off x="1184008" y="-9240"/>
              <a:ext cx="752699" cy="521862"/>
            </a:xfrm>
            <a:custGeom>
              <a:avLst/>
              <a:gdLst>
                <a:gd name="connsiteX0" fmla="*/ 0 w 4586990"/>
                <a:gd name="connsiteY0" fmla="*/ 0 h 442210"/>
                <a:gd name="connsiteX1" fmla="*/ 4586990 w 4586990"/>
                <a:gd name="connsiteY1" fmla="*/ 0 h 442210"/>
                <a:gd name="connsiteX2" fmla="*/ 4586990 w 4586990"/>
                <a:gd name="connsiteY2" fmla="*/ 442210 h 442210"/>
                <a:gd name="connsiteX3" fmla="*/ 0 w 4586990"/>
                <a:gd name="connsiteY3" fmla="*/ 442210 h 442210"/>
                <a:gd name="connsiteX4" fmla="*/ 0 w 4586990"/>
                <a:gd name="connsiteY4" fmla="*/ 0 h 442210"/>
                <a:gd name="connsiteX0-1" fmla="*/ 0 w 4586990"/>
                <a:gd name="connsiteY0-2" fmla="*/ 0 h 449085"/>
                <a:gd name="connsiteX1-3" fmla="*/ 4586990 w 4586990"/>
                <a:gd name="connsiteY1-4" fmla="*/ 0 h 449085"/>
                <a:gd name="connsiteX2-5" fmla="*/ 4401360 w 4586990"/>
                <a:gd name="connsiteY2-6" fmla="*/ 449085 h 449085"/>
                <a:gd name="connsiteX3-7" fmla="*/ 0 w 4586990"/>
                <a:gd name="connsiteY3-8" fmla="*/ 442210 h 449085"/>
                <a:gd name="connsiteX4-9" fmla="*/ 0 w 4586990"/>
                <a:gd name="connsiteY4-10" fmla="*/ 0 h 449085"/>
                <a:gd name="connsiteX0-11" fmla="*/ 2215872 w 4586990"/>
                <a:gd name="connsiteY0-12" fmla="*/ 0 h 449085"/>
                <a:gd name="connsiteX1-13" fmla="*/ 4586990 w 4586990"/>
                <a:gd name="connsiteY1-14" fmla="*/ 0 h 449085"/>
                <a:gd name="connsiteX2-15" fmla="*/ 4401360 w 4586990"/>
                <a:gd name="connsiteY2-16" fmla="*/ 449085 h 449085"/>
                <a:gd name="connsiteX3-17" fmla="*/ 0 w 4586990"/>
                <a:gd name="connsiteY3-18" fmla="*/ 442210 h 449085"/>
                <a:gd name="connsiteX4-19" fmla="*/ 2215872 w 4586990"/>
                <a:gd name="connsiteY4-20" fmla="*/ 0 h 449085"/>
                <a:gd name="connsiteX0-21" fmla="*/ 127349 w 2498467"/>
                <a:gd name="connsiteY0-22" fmla="*/ 0 h 449085"/>
                <a:gd name="connsiteX1-23" fmla="*/ 2498467 w 2498467"/>
                <a:gd name="connsiteY1-24" fmla="*/ 0 h 449085"/>
                <a:gd name="connsiteX2-25" fmla="*/ 2312837 w 2498467"/>
                <a:gd name="connsiteY2-26" fmla="*/ 449085 h 449085"/>
                <a:gd name="connsiteX3-27" fmla="*/ 0 w 2498467"/>
                <a:gd name="connsiteY3-28" fmla="*/ 442210 h 449085"/>
                <a:gd name="connsiteX4-29" fmla="*/ 127349 w 2498467"/>
                <a:gd name="connsiteY4-30" fmla="*/ 0 h 449085"/>
                <a:gd name="connsiteX0-31" fmla="*/ 0 w 2506957"/>
                <a:gd name="connsiteY0-32" fmla="*/ 8031 h 449085"/>
                <a:gd name="connsiteX1-33" fmla="*/ 2506957 w 2506957"/>
                <a:gd name="connsiteY1-34" fmla="*/ 0 h 449085"/>
                <a:gd name="connsiteX2-35" fmla="*/ 2321327 w 2506957"/>
                <a:gd name="connsiteY2-36" fmla="*/ 449085 h 449085"/>
                <a:gd name="connsiteX3-37" fmla="*/ 8490 w 2506957"/>
                <a:gd name="connsiteY3-38" fmla="*/ 442210 h 449085"/>
                <a:gd name="connsiteX4-39" fmla="*/ 0 w 2506957"/>
                <a:gd name="connsiteY4-40" fmla="*/ 8031 h 449085"/>
                <a:gd name="connsiteX0-41" fmla="*/ 0 w 2498467"/>
                <a:gd name="connsiteY0-42" fmla="*/ 0 h 449085"/>
                <a:gd name="connsiteX1-43" fmla="*/ 2498467 w 2498467"/>
                <a:gd name="connsiteY1-44" fmla="*/ 0 h 449085"/>
                <a:gd name="connsiteX2-45" fmla="*/ 2312837 w 2498467"/>
                <a:gd name="connsiteY2-46" fmla="*/ 449085 h 449085"/>
                <a:gd name="connsiteX3-47" fmla="*/ 0 w 2498467"/>
                <a:gd name="connsiteY3-48" fmla="*/ 442210 h 449085"/>
                <a:gd name="connsiteX4-49" fmla="*/ 0 w 2498467"/>
                <a:gd name="connsiteY4-50" fmla="*/ 0 h 449085"/>
                <a:gd name="connsiteX0-51" fmla="*/ 733111 w 2498467"/>
                <a:gd name="connsiteY0-52" fmla="*/ 0 h 449085"/>
                <a:gd name="connsiteX1-53" fmla="*/ 2498467 w 2498467"/>
                <a:gd name="connsiteY1-54" fmla="*/ 0 h 449085"/>
                <a:gd name="connsiteX2-55" fmla="*/ 2312837 w 2498467"/>
                <a:gd name="connsiteY2-56" fmla="*/ 449085 h 449085"/>
                <a:gd name="connsiteX3-57" fmla="*/ 0 w 2498467"/>
                <a:gd name="connsiteY3-58" fmla="*/ 442210 h 449085"/>
                <a:gd name="connsiteX4-59" fmla="*/ 733111 w 2498467"/>
                <a:gd name="connsiteY4-60" fmla="*/ 0 h 449085"/>
                <a:gd name="connsiteX0-61" fmla="*/ 20176 w 1785532"/>
                <a:gd name="connsiteY0-62" fmla="*/ 0 h 449085"/>
                <a:gd name="connsiteX1-63" fmla="*/ 1785532 w 1785532"/>
                <a:gd name="connsiteY1-64" fmla="*/ 0 h 449085"/>
                <a:gd name="connsiteX2-65" fmla="*/ 1599902 w 1785532"/>
                <a:gd name="connsiteY2-66" fmla="*/ 449085 h 449085"/>
                <a:gd name="connsiteX3-67" fmla="*/ 0 w 1785532"/>
                <a:gd name="connsiteY3-68" fmla="*/ 448573 h 449085"/>
                <a:gd name="connsiteX4-69" fmla="*/ 20176 w 1785532"/>
                <a:gd name="connsiteY4-70" fmla="*/ 0 h 449085"/>
                <a:gd name="connsiteX0-71" fmla="*/ 40353 w 1805709"/>
                <a:gd name="connsiteY0-72" fmla="*/ 0 h 454936"/>
                <a:gd name="connsiteX1-73" fmla="*/ 1805709 w 1805709"/>
                <a:gd name="connsiteY1-74" fmla="*/ 0 h 454936"/>
                <a:gd name="connsiteX2-75" fmla="*/ 1620079 w 1805709"/>
                <a:gd name="connsiteY2-76" fmla="*/ 449085 h 454936"/>
                <a:gd name="connsiteX3-77" fmla="*/ 0 w 1805709"/>
                <a:gd name="connsiteY3-78" fmla="*/ 454936 h 454936"/>
                <a:gd name="connsiteX4-79" fmla="*/ 40353 w 1805709"/>
                <a:gd name="connsiteY4-80" fmla="*/ 0 h 454936"/>
                <a:gd name="connsiteX0-81" fmla="*/ 0 w 1805711"/>
                <a:gd name="connsiteY0-82" fmla="*/ 6363 h 454936"/>
                <a:gd name="connsiteX1-83" fmla="*/ 1805711 w 1805711"/>
                <a:gd name="connsiteY1-84" fmla="*/ 0 h 454936"/>
                <a:gd name="connsiteX2-85" fmla="*/ 1620081 w 1805711"/>
                <a:gd name="connsiteY2-86" fmla="*/ 449085 h 454936"/>
                <a:gd name="connsiteX3-87" fmla="*/ 2 w 1805711"/>
                <a:gd name="connsiteY3-88" fmla="*/ 454936 h 454936"/>
                <a:gd name="connsiteX4-89" fmla="*/ 0 w 1805711"/>
                <a:gd name="connsiteY4-90" fmla="*/ 6363 h 454936"/>
                <a:gd name="connsiteX0-91" fmla="*/ 0 w 1805711"/>
                <a:gd name="connsiteY0-92" fmla="*/ 0 h 454936"/>
                <a:gd name="connsiteX1-93" fmla="*/ 1805711 w 1805711"/>
                <a:gd name="connsiteY1-94" fmla="*/ 0 h 454936"/>
                <a:gd name="connsiteX2-95" fmla="*/ 1620081 w 1805711"/>
                <a:gd name="connsiteY2-96" fmla="*/ 449085 h 454936"/>
                <a:gd name="connsiteX3-97" fmla="*/ 2 w 1805711"/>
                <a:gd name="connsiteY3-98" fmla="*/ 454936 h 454936"/>
                <a:gd name="connsiteX4-99" fmla="*/ 0 w 1805711"/>
                <a:gd name="connsiteY4-100" fmla="*/ 0 h 454936"/>
                <a:gd name="connsiteX0-101" fmla="*/ 0 w 1805711"/>
                <a:gd name="connsiteY0-102" fmla="*/ 0 h 449085"/>
                <a:gd name="connsiteX1-103" fmla="*/ 1805711 w 1805711"/>
                <a:gd name="connsiteY1-104" fmla="*/ 0 h 449085"/>
                <a:gd name="connsiteX2-105" fmla="*/ 1620081 w 1805711"/>
                <a:gd name="connsiteY2-106" fmla="*/ 449085 h 449085"/>
                <a:gd name="connsiteX3-107" fmla="*/ 2 w 1805711"/>
                <a:gd name="connsiteY3-108" fmla="*/ 448574 h 449085"/>
                <a:gd name="connsiteX4-109" fmla="*/ 0 w 1805711"/>
                <a:gd name="connsiteY4-110" fmla="*/ 0 h 44908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805711" h="449085">
                  <a:moveTo>
                    <a:pt x="0" y="0"/>
                  </a:moveTo>
                  <a:lnTo>
                    <a:pt x="1805711" y="0"/>
                  </a:lnTo>
                  <a:lnTo>
                    <a:pt x="1620081" y="449085"/>
                  </a:lnTo>
                  <a:lnTo>
                    <a:pt x="2" y="448574"/>
                  </a:lnTo>
                  <a:cubicBezTo>
                    <a:pt x="1" y="299050"/>
                    <a:pt x="1" y="149524"/>
                    <a:pt x="0" y="0"/>
                  </a:cubicBez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sp>
          <p:nvSpPr>
            <p:cNvPr id="29" name="平行四边形 32"/>
            <p:cNvSpPr/>
            <p:nvPr userDrawn="1"/>
          </p:nvSpPr>
          <p:spPr>
            <a:xfrm flipH="1">
              <a:off x="1119378" y="-9240"/>
              <a:ext cx="12945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30" name="平行四边形 32"/>
            <p:cNvSpPr/>
            <p:nvPr userDrawn="1"/>
          </p:nvSpPr>
          <p:spPr>
            <a:xfrm flipH="1">
              <a:off x="1054646" y="-9240"/>
              <a:ext cx="12945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31" name="矩形 30"/>
            <p:cNvSpPr/>
            <p:nvPr/>
          </p:nvSpPr>
          <p:spPr>
            <a:xfrm>
              <a:off x="1874268" y="-7289"/>
              <a:ext cx="8353397" cy="522000"/>
            </a:xfrm>
            <a:prstGeom prst="rect">
              <a:avLst/>
            </a:pr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solidFill>
                  <a:prstClr val="white"/>
                </a:solidFill>
              </a:endParaRPr>
            </a:p>
          </p:txBody>
        </p:sp>
      </p:grpSp>
      <p:sp>
        <p:nvSpPr>
          <p:cNvPr id="32" name="矩形 31"/>
          <p:cNvSpPr/>
          <p:nvPr/>
        </p:nvSpPr>
        <p:spPr>
          <a:xfrm>
            <a:off x="2436436" y="-8554"/>
            <a:ext cx="7379185" cy="523220"/>
          </a:xfrm>
          <a:prstGeom prst="rect">
            <a:avLst/>
          </a:prstGeom>
        </p:spPr>
        <p:txBody>
          <a:bodyPr wrap="square">
            <a:spAutoFit/>
          </a:bodyPr>
          <a:lstStyle/>
          <a:p>
            <a:pPr algn="ctr">
              <a:defRPr/>
            </a:pPr>
            <a:r>
              <a:rPr lang="zh-CN" altLang="en-US" sz="2800" b="1" kern="100" dirty="0">
                <a:solidFill>
                  <a:prstClr val="white"/>
                </a:solidFill>
                <a:latin typeface="Times New Roman" panose="02020603050405020304"/>
                <a:ea typeface="微软雅黑" panose="020B0503020204020204" pitchFamily="34" charset="-122"/>
                <a:cs typeface="Times New Roman" panose="02020603050405020304"/>
              </a:rPr>
              <a:t>主观题热考点</a:t>
            </a:r>
            <a:r>
              <a:rPr lang="en-US" altLang="zh-CN" sz="2800" b="1" kern="100" dirty="0">
                <a:solidFill>
                  <a:prstClr val="white"/>
                </a:solidFill>
                <a:latin typeface="Times New Roman" panose="02020603050405020304"/>
                <a:ea typeface="微软雅黑" panose="020B0503020204020204" pitchFamily="34" charset="-122"/>
                <a:cs typeface="Times New Roman" panose="02020603050405020304"/>
              </a:rPr>
              <a:t>——</a:t>
            </a:r>
            <a:r>
              <a:rPr lang="zh-CN" altLang="en-US" sz="2800" b="1" kern="100" dirty="0">
                <a:solidFill>
                  <a:prstClr val="white"/>
                </a:solidFill>
                <a:latin typeface="Times New Roman" panose="02020603050405020304"/>
                <a:ea typeface="微软雅黑" panose="020B0503020204020204" pitchFamily="34" charset="-122"/>
                <a:cs typeface="Times New Roman" panose="02020603050405020304"/>
              </a:rPr>
              <a:t>文化的作用</a:t>
            </a:r>
            <a:endParaRPr lang="zh-CN" altLang="en-US" sz="2800" b="1" kern="100" dirty="0">
              <a:solidFill>
                <a:prstClr val="white"/>
              </a:solidFill>
              <a:latin typeface="Times New Roman" panose="02020603050405020304"/>
              <a:ea typeface="微软雅黑" panose="020B0503020204020204" pitchFamily="34" charset="-122"/>
              <a:cs typeface="Times New Roman" panose="02020603050405020304"/>
            </a:endParaRPr>
          </a:p>
        </p:txBody>
      </p:sp>
      <p:graphicFrame>
        <p:nvGraphicFramePr>
          <p:cNvPr id="3" name="表格 2"/>
          <p:cNvGraphicFramePr>
            <a:graphicFrameLocks noGrp="1"/>
          </p:cNvGraphicFramePr>
          <p:nvPr/>
        </p:nvGraphicFramePr>
        <p:xfrm>
          <a:off x="982639" y="1780164"/>
          <a:ext cx="10225135" cy="3931323"/>
        </p:xfrm>
        <a:graphic>
          <a:graphicData uri="http://schemas.openxmlformats.org/drawingml/2006/table">
            <a:tbl>
              <a:tblPr/>
              <a:tblGrid>
                <a:gridCol w="1656183"/>
                <a:gridCol w="8568952"/>
              </a:tblGrid>
              <a:tr h="641518">
                <a:tc gridSpan="2">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设问</a:t>
                      </a:r>
                      <a:r>
                        <a:rPr lang="zh-CN" sz="2600" kern="100" dirty="0" smtClean="0">
                          <a:effectLst/>
                          <a:latin typeface="Times New Roman" panose="02020603050405020304"/>
                          <a:ea typeface="微软雅黑" panose="020B0503020204020204" pitchFamily="34" charset="-122"/>
                          <a:cs typeface="Times New Roman" panose="02020603050405020304"/>
                        </a:rPr>
                        <a:t>方式</a:t>
                      </a:r>
                      <a:endParaRPr lang="zh-CN" sz="2600" kern="100" dirty="0">
                        <a:effectLst/>
                        <a:latin typeface="宋体" panose="02010600030101010101" pitchFamily="2" charset="-122"/>
                        <a:cs typeface="Courier New" panose="02070309020205020404"/>
                      </a:endParaRPr>
                    </a:p>
                  </a:txBody>
                  <a:tcPr marL="52241" marR="522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85000"/>
                      </a:schemeClr>
                    </a:solidFill>
                  </a:tcPr>
                </a:tc>
                <a:tc hMerge="1">
                  <a:tcPr/>
                </a:tc>
              </a:tr>
              <a:tr h="1129565">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原因类</a:t>
                      </a:r>
                      <a:endParaRPr lang="zh-CN" sz="2600" kern="100">
                        <a:effectLst/>
                        <a:latin typeface="宋体" panose="02010600030101010101" pitchFamily="2" charset="-122"/>
                        <a:cs typeface="Courier New" panose="02070309020205020404"/>
                      </a:endParaRPr>
                    </a:p>
                  </a:txBody>
                  <a:tcPr marL="52241" marR="522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运用文化作用的知识，说明</a:t>
                      </a:r>
                      <a:r>
                        <a:rPr lang="en-US" sz="2600" kern="100">
                          <a:effectLst/>
                          <a:latin typeface="宋体" panose="02010600030101010101" pitchFamily="2" charset="-122"/>
                          <a:ea typeface="微软雅黑" panose="020B0503020204020204" pitchFamily="34" charset="-122"/>
                          <a:cs typeface="Times New Roman" panose="02020603050405020304"/>
                        </a:rPr>
                        <a:t>××</a:t>
                      </a:r>
                      <a:r>
                        <a:rPr lang="zh-CN" sz="2600" kern="100">
                          <a:effectLst/>
                          <a:latin typeface="Times New Roman" panose="02020603050405020304"/>
                          <a:ea typeface="微软雅黑" panose="020B0503020204020204" pitchFamily="34" charset="-122"/>
                          <a:cs typeface="Times New Roman" panose="02020603050405020304"/>
                        </a:rPr>
                        <a:t>的理由</a:t>
                      </a:r>
                      <a:r>
                        <a:rPr lang="en-US" sz="2600" kern="100">
                          <a:effectLst/>
                          <a:latin typeface="Times New Roman" panose="02020603050405020304"/>
                          <a:ea typeface="微软雅黑" panose="020B0503020204020204" pitchFamily="34" charset="-122"/>
                          <a:cs typeface="Courier New" panose="02070309020205020404"/>
                        </a:rPr>
                        <a:t>(</a:t>
                      </a:r>
                      <a:r>
                        <a:rPr lang="zh-CN" sz="2600" kern="100">
                          <a:effectLst/>
                          <a:latin typeface="Times New Roman" panose="02020603050405020304"/>
                          <a:ea typeface="微软雅黑" panose="020B0503020204020204" pitchFamily="34" charset="-122"/>
                          <a:cs typeface="Times New Roman" panose="02020603050405020304"/>
                        </a:rPr>
                        <a:t>重要性、依据等</a:t>
                      </a:r>
                      <a:r>
                        <a:rPr lang="en-US" sz="2600" kern="100">
                          <a:effectLst/>
                          <a:latin typeface="Times New Roman" panose="02020603050405020304"/>
                          <a:ea typeface="微软雅黑" panose="020B0503020204020204" pitchFamily="34" charset="-122"/>
                          <a:cs typeface="Courier New" panose="02070309020205020404"/>
                        </a:rPr>
                        <a:t>)</a:t>
                      </a:r>
                      <a:endParaRPr lang="zh-CN" sz="2600" kern="100">
                        <a:effectLst/>
                        <a:latin typeface="宋体" panose="02010600030101010101" pitchFamily="2" charset="-122"/>
                        <a:cs typeface="Courier New" panose="02070309020205020404"/>
                      </a:endParaRPr>
                    </a:p>
                  </a:txBody>
                  <a:tcPr marL="52241" marR="522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80120">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意义类</a:t>
                      </a:r>
                      <a:endParaRPr lang="zh-CN" sz="2600" kern="100">
                        <a:effectLst/>
                        <a:latin typeface="宋体" panose="02010600030101010101" pitchFamily="2" charset="-122"/>
                        <a:cs typeface="Courier New" panose="02070309020205020404"/>
                      </a:endParaRPr>
                    </a:p>
                  </a:txBody>
                  <a:tcPr marL="52241" marR="522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结合材料和文化作用的知识，说明</a:t>
                      </a:r>
                      <a:r>
                        <a:rPr lang="en-US" sz="2600" kern="100">
                          <a:effectLst/>
                          <a:latin typeface="宋体" panose="02010600030101010101" pitchFamily="2" charset="-122"/>
                          <a:ea typeface="微软雅黑" panose="020B0503020204020204" pitchFamily="34" charset="-122"/>
                          <a:cs typeface="Times New Roman" panose="02020603050405020304"/>
                        </a:rPr>
                        <a:t>××</a:t>
                      </a:r>
                      <a:r>
                        <a:rPr lang="zh-CN" sz="2600" kern="100">
                          <a:effectLst/>
                          <a:latin typeface="Times New Roman" panose="02020603050405020304"/>
                          <a:ea typeface="微软雅黑" panose="020B0503020204020204" pitchFamily="34" charset="-122"/>
                          <a:cs typeface="Times New Roman" panose="02020603050405020304"/>
                        </a:rPr>
                        <a:t>的积极作用</a:t>
                      </a:r>
                      <a:r>
                        <a:rPr lang="en-US" sz="2600" kern="100">
                          <a:effectLst/>
                          <a:latin typeface="Times New Roman" panose="02020603050405020304"/>
                          <a:ea typeface="微软雅黑" panose="020B0503020204020204" pitchFamily="34" charset="-122"/>
                          <a:cs typeface="Courier New" panose="02070309020205020404"/>
                        </a:rPr>
                        <a:t>(</a:t>
                      </a:r>
                      <a:r>
                        <a:rPr lang="zh-CN" sz="2600" kern="100">
                          <a:effectLst/>
                          <a:latin typeface="Times New Roman" panose="02020603050405020304"/>
                          <a:ea typeface="微软雅黑" panose="020B0503020204020204" pitchFamily="34" charset="-122"/>
                          <a:cs typeface="Times New Roman" panose="02020603050405020304"/>
                        </a:rPr>
                        <a:t>意义</a:t>
                      </a:r>
                      <a:r>
                        <a:rPr lang="en-US" sz="2600" kern="100">
                          <a:effectLst/>
                          <a:latin typeface="Times New Roman" panose="02020603050405020304"/>
                          <a:ea typeface="微软雅黑" panose="020B0503020204020204" pitchFamily="34" charset="-122"/>
                          <a:cs typeface="Courier New" panose="02070309020205020404"/>
                        </a:rPr>
                        <a:t>)</a:t>
                      </a:r>
                      <a:endParaRPr lang="zh-CN" sz="2600" kern="100">
                        <a:effectLst/>
                        <a:latin typeface="宋体" panose="02010600030101010101" pitchFamily="2" charset="-122"/>
                        <a:cs typeface="Courier New" panose="02070309020205020404"/>
                      </a:endParaRPr>
                    </a:p>
                  </a:txBody>
                  <a:tcPr marL="52241" marR="522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80120">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措施类</a:t>
                      </a:r>
                      <a:endParaRPr lang="zh-CN" sz="2600" kern="100">
                        <a:effectLst/>
                        <a:latin typeface="宋体" panose="02010600030101010101" pitchFamily="2" charset="-122"/>
                        <a:cs typeface="Courier New" panose="02070309020205020404"/>
                      </a:endParaRPr>
                    </a:p>
                  </a:txBody>
                  <a:tcPr marL="52241" marR="522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结合材料，说明</a:t>
                      </a:r>
                      <a:r>
                        <a:rPr lang="en-US" sz="2600" kern="100" dirty="0">
                          <a:effectLst/>
                          <a:latin typeface="宋体" panose="02010600030101010101" pitchFamily="2" charset="-122"/>
                          <a:ea typeface="微软雅黑" panose="020B0503020204020204" pitchFamily="34" charset="-122"/>
                          <a:cs typeface="Times New Roman" panose="02020603050405020304"/>
                        </a:rPr>
                        <a:t>××</a:t>
                      </a:r>
                      <a:r>
                        <a:rPr lang="zh-CN" sz="2600" kern="100" dirty="0">
                          <a:effectLst/>
                          <a:latin typeface="Times New Roman" panose="02020603050405020304"/>
                          <a:ea typeface="微软雅黑" panose="020B0503020204020204" pitchFamily="34" charset="-122"/>
                          <a:cs typeface="Times New Roman" panose="02020603050405020304"/>
                        </a:rPr>
                        <a:t>地方是如何发挥文化的作用的</a:t>
                      </a:r>
                      <a:endParaRPr lang="zh-CN" sz="2600" kern="100" dirty="0">
                        <a:effectLst/>
                        <a:latin typeface="宋体" panose="02010600030101010101" pitchFamily="2" charset="-122"/>
                        <a:cs typeface="Courier New" panose="02070309020205020404"/>
                      </a:endParaRPr>
                    </a:p>
                  </a:txBody>
                  <a:tcPr marL="52241" marR="522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34648" y="1073581"/>
            <a:ext cx="11349190" cy="544954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smtClean="0">
                <a:solidFill>
                  <a:srgbClr val="0000FF"/>
                </a:solidFill>
                <a:latin typeface="Times New Roman" panose="02020603050405020304"/>
                <a:ea typeface="微软雅黑" panose="020B0503020204020204" pitchFamily="34" charset="-122"/>
                <a:cs typeface="Times New Roman" panose="02020603050405020304"/>
              </a:rPr>
              <a:t>典例</a:t>
            </a:r>
            <a:r>
              <a:rPr lang="zh-CN" altLang="zh-CN" sz="2600" kern="100" dirty="0" smtClean="0">
                <a:latin typeface="Times New Roman" panose="02020603050405020304"/>
                <a:ea typeface="微软雅黑" panose="020B0503020204020204" pitchFamily="34" charset="-122"/>
                <a:cs typeface="Times New Roman" panose="02020603050405020304"/>
              </a:rPr>
              <a:t>　</a:t>
            </a:r>
            <a:r>
              <a:rPr lang="en-US" altLang="zh-CN" sz="2600" kern="100" dirty="0">
                <a:latin typeface="Times New Roman" panose="02020603050405020304"/>
                <a:ea typeface="微软雅黑" panose="020B0503020204020204" pitchFamily="34" charset="-122"/>
                <a:cs typeface="Courier New" panose="02070309020205020404"/>
              </a:rPr>
              <a:t>(2018·</a:t>
            </a:r>
            <a:r>
              <a:rPr lang="zh-CN" altLang="zh-CN" sz="2600" kern="100" dirty="0">
                <a:latin typeface="Times New Roman" panose="02020603050405020304"/>
                <a:ea typeface="微软雅黑" panose="020B0503020204020204" pitchFamily="34" charset="-122"/>
                <a:cs typeface="Times New Roman" panose="02020603050405020304"/>
              </a:rPr>
              <a:t>全国</a:t>
            </a:r>
            <a:r>
              <a:rPr lang="en-US" altLang="zh-CN" sz="2600" kern="100" dirty="0">
                <a:latin typeface="宋体" panose="02010600030101010101" pitchFamily="2" charset="-122"/>
                <a:ea typeface="微软雅黑" panose="020B0503020204020204" pitchFamily="34" charset="-122"/>
                <a:cs typeface="Times New Roman" panose="02020603050405020304"/>
              </a:rPr>
              <a:t>Ⅰ</a:t>
            </a:r>
            <a:r>
              <a:rPr lang="zh-CN" altLang="zh-CN" sz="2600" kern="100" dirty="0">
                <a:latin typeface="Times New Roman" panose="02020603050405020304"/>
                <a:ea typeface="微软雅黑" panose="020B0503020204020204" pitchFamily="34" charset="-122"/>
                <a:cs typeface="Times New Roman" panose="02020603050405020304"/>
              </a:rPr>
              <a:t>，节选</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为发展农村生产力，满足广大农民摆脱贫困、过上富裕生活的期盼，党中央先后出台了一系列关于农业改革发展的文件，如</a:t>
            </a:r>
            <a:r>
              <a:rPr lang="en-US" altLang="zh-CN" sz="2600" kern="100" dirty="0">
                <a:latin typeface="Times New Roman" panose="02020603050405020304"/>
                <a:ea typeface="微软雅黑" panose="020B0503020204020204" pitchFamily="34" charset="-122"/>
                <a:cs typeface="Courier New" panose="02070309020205020404"/>
              </a:rPr>
              <a:t>1982</a:t>
            </a:r>
            <a:r>
              <a:rPr lang="zh-CN" altLang="zh-CN" sz="2600" kern="100" dirty="0">
                <a:latin typeface="Times New Roman" panose="02020603050405020304"/>
                <a:ea typeface="微软雅黑" panose="020B0503020204020204" pitchFamily="34" charset="-122"/>
                <a:cs typeface="Times New Roman" panose="02020603050405020304"/>
              </a:rPr>
              <a:t>年发布《全国农村工作会议纪要》，明确肯定</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包干到户</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等形式的责任制的社会主义性质；</a:t>
            </a:r>
            <a:r>
              <a:rPr lang="en-US" altLang="zh-CN" sz="2600" kern="100" dirty="0">
                <a:latin typeface="Times New Roman" panose="02020603050405020304"/>
                <a:ea typeface="微软雅黑" panose="020B0503020204020204" pitchFamily="34" charset="-122"/>
                <a:cs typeface="Courier New" panose="02070309020205020404"/>
              </a:rPr>
              <a:t>1991</a:t>
            </a:r>
            <a:r>
              <a:rPr lang="zh-CN" altLang="zh-CN" sz="2600" kern="100" dirty="0">
                <a:latin typeface="Times New Roman" panose="02020603050405020304"/>
                <a:ea typeface="微软雅黑" panose="020B0503020204020204" pitchFamily="34" charset="-122"/>
                <a:cs typeface="Times New Roman" panose="02020603050405020304"/>
              </a:rPr>
              <a:t>年颁发《中共中央关于进一步加强农业和农村工作的决定》，把以家庭联产承包经营为主的责任制和统分结合的双层经营体制确立为我国农村的一项基本经营制度；</a:t>
            </a:r>
            <a:r>
              <a:rPr lang="en-US" altLang="zh-CN" sz="2600" kern="100" dirty="0">
                <a:latin typeface="Times New Roman" panose="02020603050405020304"/>
                <a:ea typeface="微软雅黑" panose="020B0503020204020204" pitchFamily="34" charset="-122"/>
                <a:cs typeface="Courier New" panose="02070309020205020404"/>
              </a:rPr>
              <a:t>2016</a:t>
            </a:r>
            <a:r>
              <a:rPr lang="zh-CN" altLang="zh-CN" sz="2600" kern="100" dirty="0">
                <a:latin typeface="Times New Roman" panose="02020603050405020304"/>
                <a:ea typeface="微软雅黑" panose="020B0503020204020204" pitchFamily="34" charset="-122"/>
                <a:cs typeface="Times New Roman" panose="02020603050405020304"/>
              </a:rPr>
              <a:t>年制定《关于完善农村土地所有权承包权经营权分置办法的意见》，推进</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三权分置</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改革；</a:t>
            </a:r>
            <a:r>
              <a:rPr lang="en-US" altLang="zh-CN" sz="2600" kern="100" dirty="0">
                <a:latin typeface="Times New Roman" panose="02020603050405020304"/>
                <a:ea typeface="微软雅黑" panose="020B0503020204020204" pitchFamily="34" charset="-122"/>
                <a:cs typeface="Courier New" panose="02070309020205020404"/>
              </a:rPr>
              <a:t>2018</a:t>
            </a:r>
            <a:r>
              <a:rPr lang="zh-CN" altLang="zh-CN" sz="2600" kern="100" dirty="0">
                <a:latin typeface="Times New Roman" panose="02020603050405020304"/>
                <a:ea typeface="微软雅黑" panose="020B0503020204020204" pitchFamily="34" charset="-122"/>
                <a:cs typeface="Times New Roman" panose="02020603050405020304"/>
              </a:rPr>
              <a:t>年出台《中共中央国务院关于实施乡村振兴战略的意见》，指导农村改革发展不断深入</a:t>
            </a:r>
            <a:r>
              <a:rPr lang="zh-CN" altLang="zh-CN" sz="2600" kern="100" dirty="0" smtClean="0">
                <a:latin typeface="Times New Roman" panose="02020603050405020304"/>
                <a:ea typeface="微软雅黑" panose="020B0503020204020204" pitchFamily="34" charset="-122"/>
                <a:cs typeface="Times New Roman" panose="02020603050405020304"/>
              </a:rPr>
              <a:t>。</a:t>
            </a:r>
            <a:endParaRPr lang="zh-CN" altLang="zh-CN" sz="1050" kern="100" dirty="0">
              <a:latin typeface="宋体" panose="02010600030101010101" pitchFamily="2" charset="-122"/>
              <a:cs typeface="Courier New" panose="02070309020205020404"/>
            </a:endParaRPr>
          </a:p>
        </p:txBody>
      </p:sp>
      <p:grpSp>
        <p:nvGrpSpPr>
          <p:cNvPr id="12" name="组合 11"/>
          <p:cNvGrpSpPr/>
          <p:nvPr/>
        </p:nvGrpSpPr>
        <p:grpSpPr>
          <a:xfrm>
            <a:off x="537664" y="452261"/>
            <a:ext cx="2191165" cy="468000"/>
            <a:chOff x="537664" y="845964"/>
            <a:chExt cx="2191165" cy="468000"/>
          </a:xfrm>
        </p:grpSpPr>
        <p:pic>
          <p:nvPicPr>
            <p:cNvPr id="13" name="图片 12"/>
            <p:cNvPicPr>
              <a:picLocks noChangeAspect="1"/>
            </p:cNvPicPr>
            <p:nvPr/>
          </p:nvPicPr>
          <p:blipFill>
            <a:blip r:embed="rId1" cstate="print">
              <a:duotone>
                <a:schemeClr val="accent1">
                  <a:shade val="45000"/>
                  <a:satMod val="135000"/>
                </a:schemeClr>
                <a:prstClr val="white"/>
              </a:duotone>
              <a:extLst>
                <a:ext uri="{BEBA8EAE-BF5A-486C-A8C5-ECC9F3942E4B}">
                  <a14:imgProps xmlns:a14="http://schemas.microsoft.com/office/drawing/2010/main">
                    <a14:imgLayer r:embed="rId2">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14" name="矩形 13"/>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5" name="矩形 14"/>
          <p:cNvSpPr/>
          <p:nvPr/>
        </p:nvSpPr>
        <p:spPr>
          <a:xfrm>
            <a:off x="1088698" y="432201"/>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rPr>
              <a:t>解题流程</a:t>
            </a:r>
            <a:endPar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endParaRP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460346"/>
            <a:ext cx="11377264"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rPr>
              <a:t>运用文化生活的有关知识并结合材料，分析先进文化在推动我国农村改革发展中的作用。</a:t>
            </a:r>
            <a:endParaRPr lang="zh-CN" altLang="zh-CN" sz="1050" kern="100" dirty="0">
              <a:effectLst/>
              <a:latin typeface="宋体" panose="02010600030101010101" pitchFamily="2" charset="-122"/>
              <a:cs typeface="Courier New" panose="02070309020205020404"/>
            </a:endParaRPr>
          </a:p>
        </p:txBody>
      </p:sp>
      <p:graphicFrame>
        <p:nvGraphicFramePr>
          <p:cNvPr id="3" name="表格 2"/>
          <p:cNvGraphicFramePr>
            <a:graphicFrameLocks noGrp="1"/>
          </p:cNvGraphicFramePr>
          <p:nvPr/>
        </p:nvGraphicFramePr>
        <p:xfrm>
          <a:off x="1486694" y="2115354"/>
          <a:ext cx="9217024" cy="2538576"/>
        </p:xfrm>
        <a:graphic>
          <a:graphicData uri="http://schemas.openxmlformats.org/drawingml/2006/table">
            <a:tbl>
              <a:tblPr/>
              <a:tblGrid>
                <a:gridCol w="1848695"/>
                <a:gridCol w="7368329"/>
              </a:tblGrid>
              <a:tr h="577240">
                <a:tc gridSpan="2">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第</a:t>
                      </a:r>
                      <a:r>
                        <a:rPr lang="en-US" sz="2600" kern="100" dirty="0">
                          <a:effectLst/>
                          <a:latin typeface="Times New Roman" panose="02020603050405020304"/>
                          <a:ea typeface="微软雅黑" panose="020B0503020204020204" pitchFamily="34" charset="-122"/>
                          <a:cs typeface="Courier New" panose="02070309020205020404"/>
                        </a:rPr>
                        <a:t>1</a:t>
                      </a:r>
                      <a:r>
                        <a:rPr lang="zh-CN" sz="2600" kern="100" dirty="0">
                          <a:effectLst/>
                          <a:latin typeface="Times New Roman" panose="02020603050405020304"/>
                          <a:ea typeface="微软雅黑" panose="020B0503020204020204" pitchFamily="34" charset="-122"/>
                          <a:cs typeface="Times New Roman" panose="02020603050405020304"/>
                        </a:rPr>
                        <a:t>步　审设问信息</a:t>
                      </a:r>
                      <a:endParaRPr lang="zh-CN" sz="2600" kern="100" dirty="0">
                        <a:effectLst/>
                        <a:latin typeface="宋体" panose="02010600030101010101" pitchFamily="2" charset="-122"/>
                        <a:cs typeface="Courier New" panose="02070309020205020404"/>
                      </a:endParaRPr>
                    </a:p>
                  </a:txBody>
                  <a:tcPr marL="14511" marR="145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85000"/>
                      </a:schemeClr>
                    </a:solidFill>
                  </a:tcPr>
                </a:tc>
                <a:tc hMerge="1">
                  <a:tcPr/>
                </a:tc>
              </a:tr>
              <a:tr h="648072">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知识限定</a:t>
                      </a:r>
                      <a:endParaRPr lang="zh-CN" sz="2600" kern="100">
                        <a:effectLst/>
                        <a:latin typeface="宋体" panose="02010600030101010101" pitchFamily="2" charset="-122"/>
                        <a:cs typeface="Courier New" panose="02070309020205020404"/>
                      </a:endParaRPr>
                    </a:p>
                  </a:txBody>
                  <a:tcPr marL="14511" marR="145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文化生活的有关知识</a:t>
                      </a:r>
                      <a:endParaRPr lang="zh-CN" sz="2600" kern="100">
                        <a:effectLst/>
                        <a:latin typeface="宋体" panose="02010600030101010101" pitchFamily="2" charset="-122"/>
                        <a:cs typeface="Courier New" panose="02070309020205020404"/>
                      </a:endParaRPr>
                    </a:p>
                  </a:txBody>
                  <a:tcPr marL="14511" marR="145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48072">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设问指向</a:t>
                      </a:r>
                      <a:endParaRPr lang="zh-CN" sz="2600" kern="100">
                        <a:effectLst/>
                        <a:latin typeface="宋体" panose="02010600030101010101" pitchFamily="2" charset="-122"/>
                        <a:cs typeface="Courier New" panose="02070309020205020404"/>
                      </a:endParaRPr>
                    </a:p>
                  </a:txBody>
                  <a:tcPr marL="14511" marR="145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分析先进文化在推动我国农村改革发展中的作用</a:t>
                      </a:r>
                      <a:endParaRPr lang="zh-CN" sz="2600" kern="100">
                        <a:effectLst/>
                        <a:latin typeface="宋体" panose="02010600030101010101" pitchFamily="2" charset="-122"/>
                        <a:cs typeface="Courier New" panose="02070309020205020404"/>
                      </a:endParaRPr>
                    </a:p>
                  </a:txBody>
                  <a:tcPr marL="14511" marR="145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48072">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试题类型</a:t>
                      </a:r>
                      <a:endParaRPr lang="zh-CN" sz="2600" kern="100">
                        <a:effectLst/>
                        <a:latin typeface="宋体" panose="02010600030101010101" pitchFamily="2" charset="-122"/>
                        <a:cs typeface="Courier New" panose="02070309020205020404"/>
                      </a:endParaRPr>
                    </a:p>
                  </a:txBody>
                  <a:tcPr marL="14511" marR="145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意义类题目</a:t>
                      </a:r>
                      <a:endParaRPr lang="zh-CN" sz="2600" kern="100" dirty="0">
                        <a:effectLst/>
                        <a:latin typeface="宋体" panose="02010600030101010101" pitchFamily="2" charset="-122"/>
                        <a:cs typeface="Courier New" panose="02070309020205020404"/>
                      </a:endParaRPr>
                    </a:p>
                  </a:txBody>
                  <a:tcPr marL="14511" marR="145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nvGraphicFramePr>
        <p:xfrm>
          <a:off x="838622" y="765498"/>
          <a:ext cx="10513168" cy="5599504"/>
        </p:xfrm>
        <a:graphic>
          <a:graphicData uri="http://schemas.openxmlformats.org/drawingml/2006/table">
            <a:tbl>
              <a:tblPr/>
              <a:tblGrid>
                <a:gridCol w="1872208"/>
                <a:gridCol w="8640960"/>
              </a:tblGrid>
              <a:tr h="648072">
                <a:tc gridSpan="2">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第</a:t>
                      </a:r>
                      <a:r>
                        <a:rPr lang="en-US" sz="2600" kern="100" dirty="0">
                          <a:effectLst/>
                          <a:latin typeface="Times New Roman" panose="02020603050405020304"/>
                          <a:ea typeface="微软雅黑" panose="020B0503020204020204" pitchFamily="34" charset="-122"/>
                          <a:cs typeface="Courier New" panose="02070309020205020404"/>
                        </a:rPr>
                        <a:t>2</a:t>
                      </a:r>
                      <a:r>
                        <a:rPr lang="zh-CN" sz="2600" kern="100" dirty="0">
                          <a:effectLst/>
                          <a:latin typeface="Times New Roman" panose="02020603050405020304"/>
                          <a:ea typeface="微软雅黑" panose="020B0503020204020204" pitchFamily="34" charset="-122"/>
                          <a:cs typeface="Times New Roman" panose="02020603050405020304"/>
                        </a:rPr>
                        <a:t>步　审材料信息</a:t>
                      </a:r>
                      <a:endParaRPr lang="zh-CN" sz="2600" kern="100" dirty="0">
                        <a:effectLst/>
                        <a:latin typeface="宋体" panose="02010600030101010101" pitchFamily="2" charset="-122"/>
                        <a:cs typeface="Courier New" panose="02070309020205020404"/>
                      </a:endParaRPr>
                    </a:p>
                  </a:txBody>
                  <a:tcPr marL="14511" marR="145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85000"/>
                      </a:schemeClr>
                    </a:solidFill>
                  </a:tcPr>
                </a:tc>
                <a:tc hMerge="1">
                  <a:tcPr/>
                </a:tc>
              </a:tr>
              <a:tr h="1208127">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获取信息</a:t>
                      </a:r>
                      <a:r>
                        <a:rPr lang="en-US" sz="2600" kern="100">
                          <a:effectLst/>
                          <a:latin typeface="Times New Roman" panose="02020603050405020304"/>
                          <a:ea typeface="微软雅黑" panose="020B0503020204020204" pitchFamily="34" charset="-122"/>
                          <a:cs typeface="Courier New" panose="02070309020205020404"/>
                        </a:rPr>
                        <a:t>(1)</a:t>
                      </a:r>
                      <a:endParaRPr lang="zh-CN" sz="2600" kern="100">
                        <a:effectLst/>
                        <a:latin typeface="宋体" panose="02010600030101010101" pitchFamily="2" charset="-122"/>
                        <a:cs typeface="Courier New" panose="02070309020205020404"/>
                      </a:endParaRPr>
                    </a:p>
                  </a:txBody>
                  <a:tcPr marL="14511" marR="145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为发展农村生产力，满足广大农民摆脱贫困、过上富裕生活的期盼，党中央先后出台了一系列关于农业改革发展的文件</a:t>
                      </a:r>
                      <a:endParaRPr lang="zh-CN" sz="2600" kern="100">
                        <a:effectLst/>
                        <a:latin typeface="宋体" panose="02010600030101010101" pitchFamily="2" charset="-122"/>
                        <a:cs typeface="Courier New" panose="02070309020205020404"/>
                      </a:endParaRPr>
                    </a:p>
                  </a:txBody>
                  <a:tcPr marL="14511" marR="145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24136">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对接知识</a:t>
                      </a:r>
                      <a:endParaRPr lang="zh-CN" sz="2600" kern="100">
                        <a:effectLst/>
                        <a:latin typeface="宋体" panose="02010600030101010101" pitchFamily="2" charset="-122"/>
                        <a:cs typeface="Courier New" panose="02070309020205020404"/>
                      </a:endParaRPr>
                    </a:p>
                  </a:txBody>
                  <a:tcPr marL="14511" marR="145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文化是一种精神力量，能够在人们的实践中转化为物质力量，对社会发展产生深刻影响</a:t>
                      </a:r>
                      <a:endParaRPr lang="zh-CN" sz="2600" kern="100" dirty="0">
                        <a:effectLst/>
                        <a:latin typeface="宋体" panose="02010600030101010101" pitchFamily="2" charset="-122"/>
                        <a:cs typeface="Courier New" panose="02070309020205020404"/>
                      </a:endParaRPr>
                    </a:p>
                  </a:txBody>
                  <a:tcPr marL="14511" marR="145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24136">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获取信息</a:t>
                      </a:r>
                      <a:r>
                        <a:rPr lang="en-US" sz="2600" kern="100">
                          <a:effectLst/>
                          <a:latin typeface="Times New Roman" panose="02020603050405020304"/>
                          <a:ea typeface="微软雅黑" panose="020B0503020204020204" pitchFamily="34" charset="-122"/>
                          <a:cs typeface="Courier New" panose="02070309020205020404"/>
                        </a:rPr>
                        <a:t>(2)</a:t>
                      </a:r>
                      <a:endParaRPr lang="zh-CN" sz="2600" kern="100">
                        <a:effectLst/>
                        <a:latin typeface="宋体" panose="02010600030101010101" pitchFamily="2" charset="-122"/>
                        <a:cs typeface="Courier New" panose="02070309020205020404"/>
                      </a:endParaRPr>
                    </a:p>
                  </a:txBody>
                  <a:tcPr marL="14511" marR="145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《全国农村工作会议纪要》，明确肯定</a:t>
                      </a:r>
                      <a:r>
                        <a:rPr lang="en-US" sz="2600" kern="100" dirty="0">
                          <a:effectLst/>
                          <a:latin typeface="宋体" panose="02010600030101010101" pitchFamily="2" charset="-122"/>
                          <a:ea typeface="微软雅黑" panose="020B0503020204020204" pitchFamily="34" charset="-122"/>
                          <a:cs typeface="Times New Roman" panose="02020603050405020304"/>
                        </a:rPr>
                        <a:t>“</a:t>
                      </a:r>
                      <a:r>
                        <a:rPr lang="zh-CN" sz="2600" kern="100" dirty="0">
                          <a:effectLst/>
                          <a:latin typeface="Times New Roman" panose="02020603050405020304"/>
                          <a:ea typeface="微软雅黑" panose="020B0503020204020204" pitchFamily="34" charset="-122"/>
                          <a:cs typeface="Times New Roman" panose="02020603050405020304"/>
                        </a:rPr>
                        <a:t>包干到户</a:t>
                      </a:r>
                      <a:r>
                        <a:rPr lang="en-US" sz="2600" kern="100" dirty="0">
                          <a:effectLst/>
                          <a:latin typeface="宋体" panose="02010600030101010101" pitchFamily="2" charset="-122"/>
                          <a:ea typeface="微软雅黑" panose="020B0503020204020204" pitchFamily="34" charset="-122"/>
                          <a:cs typeface="Times New Roman" panose="02020603050405020304"/>
                        </a:rPr>
                        <a:t>”</a:t>
                      </a:r>
                      <a:r>
                        <a:rPr lang="zh-CN" sz="2600" kern="100" dirty="0">
                          <a:effectLst/>
                          <a:latin typeface="Times New Roman" panose="02020603050405020304"/>
                          <a:ea typeface="微软雅黑" panose="020B0503020204020204" pitchFamily="34" charset="-122"/>
                          <a:cs typeface="Times New Roman" panose="02020603050405020304"/>
                        </a:rPr>
                        <a:t>等形式的责任制的社会主义性质</a:t>
                      </a:r>
                      <a:r>
                        <a:rPr lang="en-US" sz="2600" kern="100" dirty="0">
                          <a:effectLst/>
                          <a:latin typeface="宋体" panose="02010600030101010101" pitchFamily="2" charset="-122"/>
                          <a:ea typeface="微软雅黑" panose="020B0503020204020204" pitchFamily="34" charset="-122"/>
                          <a:cs typeface="Times New Roman" panose="02020603050405020304"/>
                        </a:rPr>
                        <a:t>……</a:t>
                      </a:r>
                      <a:endParaRPr lang="zh-CN" sz="2600" kern="100" dirty="0">
                        <a:effectLst/>
                        <a:latin typeface="宋体" panose="02010600030101010101" pitchFamily="2" charset="-122"/>
                        <a:cs typeface="Courier New" panose="02070309020205020404"/>
                      </a:endParaRPr>
                    </a:p>
                  </a:txBody>
                  <a:tcPr marL="14511" marR="145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20080">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对接知识</a:t>
                      </a:r>
                      <a:endParaRPr lang="zh-CN" sz="2600" kern="100">
                        <a:effectLst/>
                        <a:latin typeface="宋体" panose="02010600030101010101" pitchFamily="2" charset="-122"/>
                        <a:cs typeface="Courier New" panose="02070309020205020404"/>
                      </a:endParaRPr>
                    </a:p>
                  </a:txBody>
                  <a:tcPr marL="14511" marR="145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先进的文化促进社会的发展</a:t>
                      </a:r>
                      <a:endParaRPr lang="zh-CN" sz="2600" kern="100" dirty="0">
                        <a:effectLst/>
                        <a:latin typeface="宋体" panose="02010600030101010101" pitchFamily="2" charset="-122"/>
                        <a:cs typeface="Courier New" panose="02070309020205020404"/>
                      </a:endParaRPr>
                    </a:p>
                  </a:txBody>
                  <a:tcPr marL="14511" marR="145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nvGraphicFramePr>
        <p:xfrm>
          <a:off x="694606" y="1057795"/>
          <a:ext cx="10801200" cy="4223933"/>
        </p:xfrm>
        <a:graphic>
          <a:graphicData uri="http://schemas.openxmlformats.org/drawingml/2006/table">
            <a:tbl>
              <a:tblPr/>
              <a:tblGrid>
                <a:gridCol w="10801200"/>
              </a:tblGrid>
              <a:tr h="643807">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第</a:t>
                      </a:r>
                      <a:r>
                        <a:rPr lang="en-US" sz="2600" kern="100" dirty="0">
                          <a:effectLst/>
                          <a:latin typeface="Times New Roman" panose="02020603050405020304"/>
                          <a:ea typeface="微软雅黑" panose="020B0503020204020204" pitchFamily="34" charset="-122"/>
                          <a:cs typeface="Courier New" panose="02070309020205020404"/>
                        </a:rPr>
                        <a:t>3</a:t>
                      </a:r>
                      <a:r>
                        <a:rPr lang="zh-CN" sz="2600" kern="100" dirty="0">
                          <a:effectLst/>
                          <a:latin typeface="Times New Roman" panose="02020603050405020304"/>
                          <a:ea typeface="微软雅黑" panose="020B0503020204020204" pitchFamily="34" charset="-122"/>
                          <a:cs typeface="Times New Roman" panose="02020603050405020304"/>
                        </a:rPr>
                        <a:t>步　整理答案</a:t>
                      </a:r>
                      <a:endParaRPr lang="zh-CN" sz="2600" kern="100" dirty="0">
                        <a:effectLst/>
                        <a:latin typeface="宋体" panose="02010600030101010101" pitchFamily="2" charset="-122"/>
                        <a:cs typeface="Courier New" panose="02070309020205020404"/>
                      </a:endParaRPr>
                    </a:p>
                  </a:txBody>
                  <a:tcPr marL="14511" marR="145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85000"/>
                      </a:schemeClr>
                    </a:solidFill>
                  </a:tcPr>
                </a:tc>
              </a:tr>
              <a:tr h="3580126">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文化是一种精神力量，能够在人们的实践中转化为物质力量，对社会发展产生深刻影响；先进的文化促进社会的发展，落后的文化阻碍社会的发展。党中央关于农村改革发展的意见和决定，是当代中国社会主义先进文化的重要组成部分，反映了农村生产力发展的客观要求，顺应了广大农民的愿望，破除了阻碍改革的思想障碍和政策障碍，指导了农村改革，推动了农村经济社会发展。</a:t>
                      </a:r>
                      <a:endParaRPr lang="zh-CN" sz="2600" kern="100" dirty="0">
                        <a:effectLst/>
                        <a:latin typeface="宋体" panose="02010600030101010101" pitchFamily="2" charset="-122"/>
                        <a:cs typeface="Courier New" panose="02070309020205020404"/>
                      </a:endParaRPr>
                    </a:p>
                  </a:txBody>
                  <a:tcPr marL="14511" marR="145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43846" y="929565"/>
            <a:ext cx="11412000" cy="552456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ctr">
              <a:lnSpc>
                <a:spcPct val="150000"/>
              </a:lnSpc>
              <a:spcAft>
                <a:spcPts val="0"/>
              </a:spcAft>
            </a:pPr>
            <a:r>
              <a:rPr lang="zh-CN" altLang="zh-CN" sz="2600" b="1" kern="100" dirty="0">
                <a:latin typeface="Times New Roman" panose="02020603050405020304"/>
                <a:ea typeface="微软雅黑" panose="020B0503020204020204" pitchFamily="34" charset="-122"/>
                <a:cs typeface="Times New Roman" panose="02020603050405020304"/>
              </a:rPr>
              <a:t>文化的作用</a:t>
            </a:r>
            <a:endParaRPr lang="zh-CN" altLang="zh-CN" sz="2600" b="1"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文化作为一种精神力量，能够在人们认识世界、改造世界的过程中转化为物质力量，对社会发展产生深刻的影响。</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smtClean="0">
                <a:latin typeface="Times New Roman" panose="02020603050405020304"/>
                <a:ea typeface="微软雅黑" panose="020B0503020204020204" pitchFamily="34" charset="-122"/>
                <a:cs typeface="Courier New" panose="02070309020205020404"/>
              </a:rPr>
              <a:t>2.</a:t>
            </a:r>
            <a:r>
              <a:rPr lang="zh-CN" altLang="zh-CN" sz="2600" kern="100" dirty="0" smtClean="0">
                <a:latin typeface="Times New Roman" panose="02020603050405020304"/>
                <a:ea typeface="微软雅黑" panose="020B0503020204020204" pitchFamily="34" charset="-122"/>
                <a:cs typeface="Times New Roman" panose="02020603050405020304"/>
              </a:rPr>
              <a:t>文化与经济、政治相互影响。文化是经济和政治的反映，一定的文化由一定的经济、政治所决定。文化对经济、政治具有反作用。先进的文化促进社会的发展，落后的文化阻碍社会的发展。</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latin typeface="Times New Roman" panose="02020603050405020304"/>
                <a:ea typeface="微软雅黑" panose="020B0503020204020204" pitchFamily="34" charset="-122"/>
                <a:cs typeface="Courier New" panose="02070309020205020404"/>
              </a:rPr>
              <a:t>3</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文化与经济、政治相互交融。</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4.</a:t>
            </a:r>
            <a:r>
              <a:rPr lang="zh-CN" altLang="zh-CN" sz="2600" kern="100" dirty="0">
                <a:latin typeface="Times New Roman" panose="02020603050405020304"/>
                <a:ea typeface="微软雅黑" panose="020B0503020204020204" pitchFamily="34" charset="-122"/>
                <a:cs typeface="Times New Roman" panose="02020603050405020304"/>
              </a:rPr>
              <a:t>文化越来越成为民族凝聚力和创造力的重要源泉，越来越成为经济社会发展的重要支撑，越来越成为综合国力竞争的重要因素</a:t>
            </a:r>
            <a:r>
              <a:rPr lang="zh-CN" altLang="zh-CN" sz="2600" kern="100" dirty="0" smtClean="0">
                <a:latin typeface="Times New Roman" panose="02020603050405020304"/>
                <a:ea typeface="微软雅黑" panose="020B0503020204020204" pitchFamily="34" charset="-122"/>
                <a:cs typeface="Times New Roman" panose="02020603050405020304"/>
              </a:rPr>
              <a:t>。</a:t>
            </a:r>
            <a:endParaRPr lang="zh-CN" altLang="zh-CN" sz="2600" kern="100" dirty="0">
              <a:latin typeface="宋体" panose="02010600030101010101" pitchFamily="2" charset="-122"/>
              <a:cs typeface="Courier New" panose="02070309020205020404"/>
            </a:endParaRPr>
          </a:p>
        </p:txBody>
      </p:sp>
      <p:grpSp>
        <p:nvGrpSpPr>
          <p:cNvPr id="7" name="组合 6"/>
          <p:cNvGrpSpPr/>
          <p:nvPr/>
        </p:nvGrpSpPr>
        <p:grpSpPr>
          <a:xfrm>
            <a:off x="537664" y="452261"/>
            <a:ext cx="2191165" cy="468000"/>
            <a:chOff x="537664" y="845964"/>
            <a:chExt cx="2191165" cy="468000"/>
          </a:xfrm>
        </p:grpSpPr>
        <p:pic>
          <p:nvPicPr>
            <p:cNvPr id="9" name="图片 8"/>
            <p:cNvPicPr>
              <a:picLocks noChangeAspect="1"/>
            </p:cNvPicPr>
            <p:nvPr/>
          </p:nvPicPr>
          <p:blipFill>
            <a:blip r:embed="rId1" cstate="print">
              <a:duotone>
                <a:schemeClr val="accent1">
                  <a:shade val="45000"/>
                  <a:satMod val="135000"/>
                </a:schemeClr>
                <a:prstClr val="white"/>
              </a:duotone>
              <a:extLst>
                <a:ext uri="{BEBA8EAE-BF5A-486C-A8C5-ECC9F3942E4B}">
                  <a14:imgProps xmlns:a14="http://schemas.microsoft.com/office/drawing/2010/main">
                    <a14:imgLayer r:embed="rId2">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10" name="矩形 9"/>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5" name="矩形 14"/>
          <p:cNvSpPr/>
          <p:nvPr/>
        </p:nvSpPr>
        <p:spPr>
          <a:xfrm>
            <a:off x="1088698" y="432201"/>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en-US" sz="2600" b="1" kern="100" dirty="0" smtClean="0">
                <a:solidFill>
                  <a:srgbClr val="0000CC"/>
                </a:solidFill>
                <a:latin typeface="Times New Roman" panose="02020603050405020304"/>
                <a:ea typeface="微软雅黑" panose="020B0503020204020204" pitchFamily="34" charset="-122"/>
                <a:cs typeface="Times New Roman" panose="02020603050405020304"/>
              </a:rPr>
              <a:t>答题术语</a:t>
            </a:r>
            <a:endPar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endParaRP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43846" y="929565"/>
            <a:ext cx="11412000" cy="3048887"/>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5.</a:t>
            </a:r>
            <a:r>
              <a:rPr lang="zh-CN" altLang="zh-CN" sz="2600" kern="100" dirty="0">
                <a:latin typeface="Times New Roman" panose="02020603050405020304"/>
                <a:ea typeface="微软雅黑" panose="020B0503020204020204" pitchFamily="34" charset="-122"/>
                <a:cs typeface="Times New Roman" panose="02020603050405020304"/>
              </a:rPr>
              <a:t>文化影响人们的交往行为和交往方式，影响人们的实践活动、认识活动和思维方式。</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6.</a:t>
            </a:r>
            <a:r>
              <a:rPr lang="zh-CN" altLang="zh-CN" sz="2600" kern="100" dirty="0">
                <a:latin typeface="Times New Roman" panose="02020603050405020304"/>
                <a:ea typeface="微软雅黑" panose="020B0503020204020204" pitchFamily="34" charset="-122"/>
                <a:cs typeface="Times New Roman" panose="02020603050405020304"/>
              </a:rPr>
              <a:t>文化对人的影响具有潜移默化和深远持久的特点。</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7.</a:t>
            </a:r>
            <a:r>
              <a:rPr lang="zh-CN" altLang="zh-CN" sz="2600" kern="100" dirty="0">
                <a:latin typeface="Times New Roman" panose="02020603050405020304"/>
                <a:ea typeface="微软雅黑" panose="020B0503020204020204" pitchFamily="34" charset="-122"/>
                <a:cs typeface="Times New Roman" panose="02020603050405020304"/>
              </a:rPr>
              <a:t>文化塑造人生，优秀文化能够丰富人的精神世界，增强人的精神力量，促进人的全面发展。</a:t>
            </a:r>
            <a:endParaRPr lang="zh-CN" altLang="zh-CN" sz="1050" kern="100" dirty="0">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任意多边形 10"/>
          <p:cNvSpPr/>
          <p:nvPr>
            <p:custDataLst>
              <p:tags r:id="rId1"/>
            </p:custDataLst>
          </p:nvPr>
        </p:nvSpPr>
        <p:spPr>
          <a:xfrm rot="16200000">
            <a:off x="13365" y="2313593"/>
            <a:ext cx="1797442" cy="1875119"/>
          </a:xfrm>
          <a:custGeom>
            <a:avLst/>
            <a:gdLst>
              <a:gd name="connsiteX0" fmla="*/ 0 w 2223821"/>
              <a:gd name="connsiteY0" fmla="*/ 0 h 1389888"/>
              <a:gd name="connsiteX1" fmla="*/ 2223821 w 2223821"/>
              <a:gd name="connsiteY1" fmla="*/ 0 h 1389888"/>
              <a:gd name="connsiteX2" fmla="*/ 2223821 w 2223821"/>
              <a:gd name="connsiteY2" fmla="*/ 1209578 h 1389888"/>
              <a:gd name="connsiteX3" fmla="*/ 1235874 w 2223821"/>
              <a:gd name="connsiteY3" fmla="*/ 1209578 h 1389888"/>
              <a:gd name="connsiteX4" fmla="*/ 1111911 w 2223821"/>
              <a:gd name="connsiteY4" fmla="*/ 1389888 h 1389888"/>
              <a:gd name="connsiteX5" fmla="*/ 987948 w 2223821"/>
              <a:gd name="connsiteY5" fmla="*/ 1209578 h 1389888"/>
              <a:gd name="connsiteX6" fmla="*/ 0 w 2223821"/>
              <a:gd name="connsiteY6" fmla="*/ 1209578 h 13898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23821" h="1389888">
                <a:moveTo>
                  <a:pt x="0" y="0"/>
                </a:moveTo>
                <a:lnTo>
                  <a:pt x="2223821" y="0"/>
                </a:lnTo>
                <a:lnTo>
                  <a:pt x="2223821" y="1209578"/>
                </a:lnTo>
                <a:lnTo>
                  <a:pt x="1235874" y="1209578"/>
                </a:lnTo>
                <a:lnTo>
                  <a:pt x="1111911" y="1389888"/>
                </a:lnTo>
                <a:lnTo>
                  <a:pt x="987948" y="1209578"/>
                </a:lnTo>
                <a:lnTo>
                  <a:pt x="0" y="1209578"/>
                </a:lnTo>
                <a:close/>
              </a:path>
            </a:pathLst>
          </a:custGeom>
          <a:solidFill>
            <a:schemeClr val="accent5">
              <a:lumMod val="50000"/>
            </a:schemeClr>
          </a:solidFill>
          <a:ln w="19050" cap="flat" cmpd="sng" algn="ctr">
            <a:noFill/>
            <a:prstDash val="solid"/>
            <a:miter lim="800000"/>
          </a:ln>
          <a:effectLst/>
        </p:spPr>
        <p:txBody>
          <a:bodyPr anchor="ctr"/>
          <a:lstStyle/>
          <a:p>
            <a:pPr algn="ctr" defTabSz="913765" fontAlgn="base">
              <a:spcBef>
                <a:spcPct val="0"/>
              </a:spcBef>
              <a:spcAft>
                <a:spcPct val="0"/>
              </a:spcAft>
              <a:defRPr/>
            </a:pPr>
            <a:endParaRPr lang="zh-CN" altLang="en-US" sz="2400" b="1" kern="0" spc="400" dirty="0">
              <a:solidFill>
                <a:srgbClr val="FFFAF0"/>
              </a:solidFill>
              <a:latin typeface="微软雅黑" panose="020B0503020204020204" pitchFamily="34" charset="-122"/>
              <a:ea typeface="微软雅黑" panose="020B0503020204020204" pitchFamily="34" charset="-122"/>
              <a:cs typeface="Microsoft New Tai Lue" panose="020B0502040204020203" pitchFamily="34" charset="0"/>
            </a:endParaRPr>
          </a:p>
        </p:txBody>
      </p:sp>
      <p:sp>
        <p:nvSpPr>
          <p:cNvPr id="7" name="任意多边形: 形状 23"/>
          <p:cNvSpPr/>
          <p:nvPr/>
        </p:nvSpPr>
        <p:spPr bwMode="auto">
          <a:xfrm>
            <a:off x="1780782" y="2352429"/>
            <a:ext cx="9931047" cy="1797445"/>
          </a:xfrm>
          <a:custGeom>
            <a:avLst/>
            <a:gdLst>
              <a:gd name="connsiteX0" fmla="*/ 0 w 9501313"/>
              <a:gd name="connsiteY0" fmla="*/ 0 h 2096834"/>
              <a:gd name="connsiteX1" fmla="*/ 9501313 w 9501313"/>
              <a:gd name="connsiteY1" fmla="*/ 0 h 2096834"/>
              <a:gd name="connsiteX2" fmla="*/ 9501313 w 9501313"/>
              <a:gd name="connsiteY2" fmla="*/ 2096834 h 2096834"/>
              <a:gd name="connsiteX3" fmla="*/ 20043 w 9501313"/>
              <a:gd name="connsiteY3" fmla="*/ 2096834 h 2096834"/>
              <a:gd name="connsiteX4" fmla="*/ 20043 w 9501313"/>
              <a:gd name="connsiteY4" fmla="*/ 1171544 h 2096834"/>
              <a:gd name="connsiteX5" fmla="*/ 313696 w 9501313"/>
              <a:gd name="connsiteY5" fmla="*/ 1054660 h 2096834"/>
              <a:gd name="connsiteX6" fmla="*/ 20043 w 9501313"/>
              <a:gd name="connsiteY6" fmla="*/ 937776 h 2096834"/>
              <a:gd name="connsiteX7" fmla="*/ 20043 w 9501313"/>
              <a:gd name="connsiteY7" fmla="*/ 6244 h 2096834"/>
              <a:gd name="connsiteX8" fmla="*/ 0 w 9501313"/>
              <a:gd name="connsiteY8" fmla="*/ 6244 h 2096834"/>
              <a:gd name="connsiteX9" fmla="*/ 0 w 9501313"/>
              <a:gd name="connsiteY9" fmla="*/ 0 h 20968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501313" h="2096834">
                <a:moveTo>
                  <a:pt x="0" y="0"/>
                </a:moveTo>
                <a:lnTo>
                  <a:pt x="9501313" y="0"/>
                </a:lnTo>
                <a:lnTo>
                  <a:pt x="9501313" y="2096834"/>
                </a:lnTo>
                <a:lnTo>
                  <a:pt x="20043" y="2096834"/>
                </a:lnTo>
                <a:lnTo>
                  <a:pt x="20043" y="1171544"/>
                </a:lnTo>
                <a:lnTo>
                  <a:pt x="313696" y="1054660"/>
                </a:lnTo>
                <a:lnTo>
                  <a:pt x="20043" y="937776"/>
                </a:lnTo>
                <a:lnTo>
                  <a:pt x="20043" y="6244"/>
                </a:lnTo>
                <a:lnTo>
                  <a:pt x="0" y="6244"/>
                </a:lnTo>
                <a:lnTo>
                  <a:pt x="0" y="0"/>
                </a:lnTo>
                <a:close/>
              </a:path>
            </a:pathLst>
          </a:custGeom>
          <a:solidFill>
            <a:schemeClr val="bg1">
              <a:lumMod val="85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a:solidFill>
                <a:srgbClr val="C00000"/>
              </a:solidFill>
              <a:latin typeface="Arial" panose="020B0604020202020204" pitchFamily="34" charset="0"/>
              <a:ea typeface="宋体" panose="02010600030101010101" pitchFamily="2" charset="-122"/>
            </a:endParaRPr>
          </a:p>
        </p:txBody>
      </p:sp>
      <p:sp>
        <p:nvSpPr>
          <p:cNvPr id="8" name="任意多边形: 形状 19"/>
          <p:cNvSpPr/>
          <p:nvPr/>
        </p:nvSpPr>
        <p:spPr bwMode="auto">
          <a:xfrm>
            <a:off x="11854392" y="2352429"/>
            <a:ext cx="341352" cy="1797445"/>
          </a:xfrm>
          <a:custGeom>
            <a:avLst/>
            <a:gdLst>
              <a:gd name="connsiteX0" fmla="*/ 0 w 341485"/>
              <a:gd name="connsiteY0" fmla="*/ 0 h 2096834"/>
              <a:gd name="connsiteX1" fmla="*/ 341485 w 341485"/>
              <a:gd name="connsiteY1" fmla="*/ 0 h 2096834"/>
              <a:gd name="connsiteX2" fmla="*/ 341485 w 341485"/>
              <a:gd name="connsiteY2" fmla="*/ 2096834 h 2096834"/>
              <a:gd name="connsiteX3" fmla="*/ 0 w 341485"/>
              <a:gd name="connsiteY3" fmla="*/ 2096834 h 2096834"/>
              <a:gd name="connsiteX4" fmla="*/ 0 w 341485"/>
              <a:gd name="connsiteY4" fmla="*/ 0 h 20968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1485" h="2096834">
                <a:moveTo>
                  <a:pt x="0" y="0"/>
                </a:moveTo>
                <a:lnTo>
                  <a:pt x="341485" y="0"/>
                </a:lnTo>
                <a:lnTo>
                  <a:pt x="341485" y="2096834"/>
                </a:lnTo>
                <a:lnTo>
                  <a:pt x="0" y="2096834"/>
                </a:lnTo>
                <a:lnTo>
                  <a:pt x="0" y="0"/>
                </a:lnTo>
                <a:close/>
              </a:path>
            </a:pathLst>
          </a:custGeom>
          <a:solidFill>
            <a:schemeClr val="accent5">
              <a:lumMod val="50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dirty="0">
              <a:solidFill>
                <a:srgbClr val="C00000"/>
              </a:solidFill>
              <a:latin typeface="Arial" panose="020B0604020202020204" pitchFamily="34" charset="0"/>
              <a:ea typeface="宋体" panose="02010600030101010101" pitchFamily="2" charset="-122"/>
            </a:endParaRPr>
          </a:p>
        </p:txBody>
      </p:sp>
      <p:sp>
        <p:nvSpPr>
          <p:cNvPr id="14" name="TextBox 26"/>
          <p:cNvSpPr txBox="1"/>
          <p:nvPr/>
        </p:nvSpPr>
        <p:spPr>
          <a:xfrm>
            <a:off x="1886274" y="2806230"/>
            <a:ext cx="8417865" cy="1015663"/>
          </a:xfrm>
          <a:prstGeom prst="rect">
            <a:avLst/>
          </a:prstGeom>
          <a:noFill/>
        </p:spPr>
        <p:txBody>
          <a:bodyPr wrap="square" rtlCol="0">
            <a:spAutoFit/>
          </a:bodyPr>
          <a:lstStyle>
            <a:defPPr>
              <a:defRPr lang="zh-CN"/>
            </a:defPPr>
            <a:lvl1pPr>
              <a:defRPr sz="5400" b="1">
                <a:solidFill>
                  <a:schemeClr val="accent2"/>
                </a:solidFill>
                <a:latin typeface="微软雅黑" panose="020B0503020204020204" pitchFamily="34" charset="-122"/>
                <a:ea typeface="微软雅黑" panose="020B0503020204020204" pitchFamily="34" charset="-122"/>
              </a:defRPr>
            </a:lvl1pPr>
          </a:lstStyle>
          <a:p>
            <a:pPr algn="ctr" defTabSz="913765" fontAlgn="base">
              <a:spcBef>
                <a:spcPct val="0"/>
              </a:spcBef>
              <a:spcAft>
                <a:spcPct val="0"/>
              </a:spcAft>
            </a:pPr>
            <a:r>
              <a:rPr lang="zh-CN" altLang="zh-CN" sz="6000" dirty="0" smtClean="0">
                <a:solidFill>
                  <a:schemeClr val="tx1"/>
                </a:solidFill>
              </a:rPr>
              <a:t>课时</a:t>
            </a:r>
            <a:r>
              <a:rPr lang="zh-CN" altLang="en-US" sz="6000" dirty="0" smtClean="0">
                <a:solidFill>
                  <a:schemeClr val="tx1"/>
                </a:solidFill>
              </a:rPr>
              <a:t>作业</a:t>
            </a:r>
            <a:endParaRPr lang="zh-CN" altLang="en-US" sz="6000" dirty="0">
              <a:solidFill>
                <a:schemeClr val="tx1"/>
              </a:solidFill>
            </a:endParaRPr>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298562" y="117426"/>
            <a:ext cx="11593288" cy="612472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latin typeface="Times New Roman" panose="02020603050405020304"/>
                <a:ea typeface="微软雅黑" panose="020B0503020204020204" pitchFamily="34" charset="-122"/>
                <a:cs typeface="Times New Roman" panose="02020603050405020304"/>
              </a:rPr>
              <a:t>一、选择题</a:t>
            </a:r>
            <a:endParaRPr lang="zh-CN" altLang="zh-CN" sz="2600" b="1"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人之一生，都要经历生、老、病、死，无论是哪一个字，都离不开医生。</a:t>
            </a:r>
            <a:r>
              <a:rPr lang="en-US" altLang="zh-CN" sz="2600" kern="100" dirty="0">
                <a:latin typeface="Times New Roman" panose="02020603050405020304"/>
                <a:ea typeface="微软雅黑" panose="020B0503020204020204" pitchFamily="34" charset="-122"/>
                <a:cs typeface="Courier New" panose="02070309020205020404"/>
              </a:rPr>
              <a:t>2018</a:t>
            </a:r>
            <a:r>
              <a:rPr lang="zh-CN" altLang="zh-CN" sz="2600" kern="100" dirty="0">
                <a:latin typeface="Times New Roman" panose="02020603050405020304"/>
                <a:ea typeface="微软雅黑" panose="020B0503020204020204" pitchFamily="34" charset="-122"/>
                <a:cs typeface="Times New Roman" panose="02020603050405020304"/>
              </a:rPr>
              <a:t>年</a:t>
            </a:r>
            <a:r>
              <a:rPr lang="en-US" altLang="zh-CN" sz="2600" kern="100" dirty="0">
                <a:latin typeface="Times New Roman" panose="02020603050405020304"/>
                <a:ea typeface="微软雅黑" panose="020B0503020204020204" pitchFamily="34" charset="-122"/>
                <a:cs typeface="Courier New" panose="02070309020205020404"/>
              </a:rPr>
              <a:t>8</a:t>
            </a:r>
            <a:r>
              <a:rPr lang="zh-CN" altLang="zh-CN" sz="2600" kern="100" dirty="0">
                <a:latin typeface="Times New Roman" panose="02020603050405020304"/>
                <a:ea typeface="微软雅黑" panose="020B0503020204020204" pitchFamily="34" charset="-122"/>
                <a:cs typeface="Times New Roman" panose="02020603050405020304"/>
              </a:rPr>
              <a:t>月</a:t>
            </a:r>
            <a:r>
              <a:rPr lang="en-US" altLang="zh-CN" sz="2600" kern="100" dirty="0">
                <a:latin typeface="Times New Roman" panose="02020603050405020304"/>
                <a:ea typeface="微软雅黑" panose="020B0503020204020204" pitchFamily="34" charset="-122"/>
                <a:cs typeface="Courier New" panose="02070309020205020404"/>
              </a:rPr>
              <a:t>19</a:t>
            </a:r>
            <a:r>
              <a:rPr lang="zh-CN" altLang="zh-CN" sz="2600" kern="100" dirty="0">
                <a:latin typeface="Times New Roman" panose="02020603050405020304"/>
                <a:ea typeface="微软雅黑" panose="020B0503020204020204" pitchFamily="34" charset="-122"/>
                <a:cs typeface="Times New Roman" panose="02020603050405020304"/>
              </a:rPr>
              <a:t>日是中国首个医师节，为弘扬敬佑生命、救死扶伤、甘于奉献、大爱无疆的医师精神，各地以</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尊医重卫，共享健康</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为主题，纷纷开展优秀医师评选、名医义诊和庆祝大会等活动，激励医师坚守职业道德，弘扬优良医学传统，营造尊医重卫的医院文化氛围，加快推进健康中国建设。这表明</a:t>
            </a:r>
            <a:endParaRPr lang="zh-CN" altLang="zh-CN" sz="2600" kern="100" dirty="0">
              <a:latin typeface="宋体" panose="02010600030101010101" pitchFamily="2" charset="-122"/>
              <a:cs typeface="Courier New" panose="02070309020205020404"/>
            </a:endParaRPr>
          </a:p>
          <a:p>
            <a:pPr algn="di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文化活动需要一定的物质</a:t>
            </a:r>
            <a:r>
              <a:rPr lang="zh-CN" altLang="zh-CN" sz="2600" kern="100" dirty="0" smtClean="0">
                <a:latin typeface="Times New Roman" panose="02020603050405020304"/>
                <a:ea typeface="微软雅黑" panose="020B0503020204020204" pitchFamily="34" charset="-122"/>
                <a:cs typeface="Times New Roman" panose="02020603050405020304"/>
              </a:rPr>
              <a:t>载体</a:t>
            </a:r>
            <a:r>
              <a:rPr lang="en-US" altLang="zh-CN" sz="2600" kern="100" dirty="0" smtClean="0">
                <a:latin typeface="宋体" panose="02010600030101010101" pitchFamily="2" charset="-122"/>
                <a:cs typeface="Courier New" panose="020703090202050204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文化环境和文化活动对人产生重要影响</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发挥优秀文化对医师成长发展的决定</a:t>
            </a:r>
            <a:r>
              <a:rPr lang="zh-CN" altLang="zh-CN" sz="2600" kern="100" dirty="0" smtClean="0">
                <a:latin typeface="Times New Roman" panose="02020603050405020304"/>
                <a:ea typeface="微软雅黑" panose="020B0503020204020204" pitchFamily="34" charset="-122"/>
                <a:cs typeface="Times New Roman" panose="02020603050405020304"/>
              </a:rPr>
              <a:t>作用</a:t>
            </a:r>
            <a:r>
              <a:rPr lang="en-US" altLang="zh-CN" sz="2600" kern="100" dirty="0" smtClean="0">
                <a:latin typeface="宋体" panose="02010600030101010101" pitchFamily="2" charset="-122"/>
                <a:cs typeface="Courier New" panose="020703090202050204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良好的医德医风是思想道德建设的中心环节</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2600" kern="100" dirty="0">
              <a:effectLst/>
              <a:latin typeface="宋体" panose="02010600030101010101" pitchFamily="2" charset="-122"/>
              <a:cs typeface="Courier New" panose="02070309020205020404"/>
            </a:endParaRPr>
          </a:p>
        </p:txBody>
      </p:sp>
      <p:sp>
        <p:nvSpPr>
          <p:cNvPr id="61" name="TextBox 60"/>
          <p:cNvSpPr txBox="1"/>
          <p:nvPr/>
        </p:nvSpPr>
        <p:spPr>
          <a:xfrm>
            <a:off x="181585" y="5532540"/>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111" name="矩形 110"/>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
        <p:nvSpPr>
          <p:cNvPr id="22" name="Rectangle 21">
            <a:hlinkClick r:id="rId2"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23" name="Rectangle 21">
            <a:hlinkClick r:id="rId3"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4" name="Rectangle 21">
            <a:hlinkClick r:id="rId4"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5"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6"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7"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8"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9"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10"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1"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2"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3"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4"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5"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pic>
        <p:nvPicPr>
          <p:cNvPr id="20" name="Picture 5" descr="\\0吕芳\g\解析 拷贝.png">
            <a:hlinkClick r:id="rId16" action="ppaction://hlinksldjump"/>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childTnLst>
        </p:cTn>
      </p:par>
    </p:tnLst>
    <p:bldLst>
      <p:bldP spid="61" grpId="0"/>
      <p:bldP spid="61" grpId="1"/>
    </p:bldLst>
  </p:timing>
</p:sld>
</file>

<file path=ppt/slides/slide5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0" name="矩形 59"/>
          <p:cNvSpPr/>
          <p:nvPr/>
        </p:nvSpPr>
        <p:spPr>
          <a:xfrm>
            <a:off x="298562" y="1317304"/>
            <a:ext cx="11593288"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优秀文化塑造人生，但不起决定作用，</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思想</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道德建设是文化建设的中心环节，</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a:t>
            </a:r>
            <a:endParaRPr lang="zh-CN" altLang="zh-CN" sz="1050" kern="100" dirty="0">
              <a:effectLst/>
              <a:latin typeface="宋体" panose="02010600030101010101" pitchFamily="2" charset="-122"/>
              <a:cs typeface="Courier New" panose="02070309020205020404"/>
            </a:endParaRPr>
          </a:p>
        </p:txBody>
      </p:sp>
      <p:sp>
        <p:nvSpPr>
          <p:cNvPr id="111" name="矩形 110"/>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Rectangle 21">
            <a:hlinkClick r:id="rId1"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23" name="Rectangle 21">
            <a:hlinkClick r:id="rId2"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4" name="Rectangle 21">
            <a:hlinkClick r:id="rId3"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4"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5"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6"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7"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8"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9"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0"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1"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2"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3"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4"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0">
                                            <p:txEl>
                                              <p:pRg st="0" end="0"/>
                                            </p:txEl>
                                          </p:spTgt>
                                        </p:tgtEl>
                                        <p:attrNameLst>
                                          <p:attrName>style.visibility</p:attrName>
                                        </p:attrNameLst>
                                      </p:cBhvr>
                                      <p:to>
                                        <p:strVal val="visible"/>
                                      </p:to>
                                    </p:set>
                                    <p:animEffect transition="in" filter="blinds(horizontal)">
                                      <p:cBhvr>
                                        <p:cTn id="7" dur="750"/>
                                        <p:tgtEl>
                                          <p:spTgt spid="60">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60">
                                            <p:txEl>
                                              <p:pRg st="1" end="1"/>
                                            </p:txEl>
                                          </p:spTgt>
                                        </p:tgtEl>
                                        <p:attrNameLst>
                                          <p:attrName>style.visibility</p:attrName>
                                        </p:attrNameLst>
                                      </p:cBhvr>
                                      <p:to>
                                        <p:strVal val="visible"/>
                                      </p:to>
                                    </p:set>
                                    <p:animEffect transition="in" filter="blinds(horizontal)">
                                      <p:cBhvr>
                                        <p:cTn id="11" dur="750"/>
                                        <p:tgtEl>
                                          <p:spTgt spid="6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73990" y="387034"/>
            <a:ext cx="11412000" cy="4924401"/>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文明是城市最美的风景线，斑马线是展示城市文明风貌的一扇窗。为了打造平安、有序、畅通、和谐的城市道路环境，杭州自</a:t>
            </a:r>
            <a:r>
              <a:rPr lang="en-US" altLang="zh-CN" sz="2600" kern="100" dirty="0">
                <a:latin typeface="Times New Roman" panose="02020603050405020304"/>
                <a:ea typeface="微软雅黑" panose="020B0503020204020204" pitchFamily="34" charset="-122"/>
                <a:cs typeface="Courier New" panose="02070309020205020404"/>
              </a:rPr>
              <a:t>2018</a:t>
            </a:r>
            <a:r>
              <a:rPr lang="zh-CN" altLang="zh-CN" sz="2600" kern="100" dirty="0">
                <a:latin typeface="Times New Roman" panose="02020603050405020304"/>
                <a:ea typeface="微软雅黑" panose="020B0503020204020204" pitchFamily="34" charset="-122"/>
                <a:cs typeface="Times New Roman" panose="02020603050405020304"/>
              </a:rPr>
              <a:t>年</a:t>
            </a: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月</a:t>
            </a:r>
            <a:r>
              <a:rPr lang="en-US" altLang="zh-CN" sz="2600" kern="100" dirty="0">
                <a:latin typeface="Times New Roman" panose="02020603050405020304"/>
                <a:ea typeface="微软雅黑" panose="020B0503020204020204" pitchFamily="34" charset="-122"/>
                <a:cs typeface="Courier New" panose="02070309020205020404"/>
              </a:rPr>
              <a:t>11</a:t>
            </a:r>
            <a:r>
              <a:rPr lang="zh-CN" altLang="zh-CN" sz="2600" kern="100" dirty="0">
                <a:latin typeface="Times New Roman" panose="02020603050405020304"/>
                <a:ea typeface="微软雅黑" panose="020B0503020204020204" pitchFamily="34" charset="-122"/>
                <a:cs typeface="Times New Roman" panose="02020603050405020304"/>
              </a:rPr>
              <a:t>日起开展</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en-US" altLang="zh-CN" sz="2600" kern="100" dirty="0">
                <a:latin typeface="Times New Roman" panose="02020603050405020304"/>
                <a:ea typeface="微软雅黑" panose="020B0503020204020204" pitchFamily="34" charset="-122"/>
                <a:cs typeface="Courier New" panose="02070309020205020404"/>
              </a:rPr>
              <a:t>1·11</a:t>
            </a:r>
            <a:r>
              <a:rPr lang="zh-CN" altLang="zh-CN" sz="2600" kern="100" dirty="0">
                <a:latin typeface="Times New Roman" panose="02020603050405020304"/>
                <a:ea typeface="微软雅黑" panose="020B0503020204020204" pitchFamily="34" charset="-122"/>
                <a:cs typeface="Times New Roman" panose="02020603050405020304"/>
              </a:rPr>
              <a:t>斑马线互敬日</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主题公益活动。该公益活动有利于</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营造一种良好的文化氛围，发挥其潜移默化的影响</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践行社会主义核心价值观，建设社会主义精神文明</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继承中华民族传统文化，弘扬中华民族传统美德</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发挥文化对经济的作用，展示杭州城市文明风貌</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1050" kern="100" dirty="0">
              <a:effectLst/>
              <a:latin typeface="宋体" panose="02010600030101010101" pitchFamily="2" charset="-122"/>
              <a:cs typeface="Courier New" panose="02070309020205020404"/>
            </a:endParaRPr>
          </a:p>
        </p:txBody>
      </p:sp>
      <p:sp>
        <p:nvSpPr>
          <p:cNvPr id="6" name="矩形 5"/>
          <p:cNvSpPr/>
          <p:nvPr/>
        </p:nvSpPr>
        <p:spPr>
          <a:xfrm>
            <a:off x="473990" y="5115304"/>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材料不涉及中华民族传统文化和传统美德，也没有体现文化与经济的关系，</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③④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不符合题意。</a:t>
            </a:r>
            <a:endParaRPr lang="zh-CN" altLang="zh-CN" sz="1050" kern="100" dirty="0">
              <a:effectLst/>
              <a:latin typeface="宋体" panose="02010600030101010101" pitchFamily="2" charset="-122"/>
              <a:cs typeface="Courier New" panose="02070309020205020404"/>
            </a:endParaRPr>
          </a:p>
        </p:txBody>
      </p:sp>
      <p:sp>
        <p:nvSpPr>
          <p:cNvPr id="61" name="TextBox 60"/>
          <p:cNvSpPr txBox="1"/>
          <p:nvPr/>
        </p:nvSpPr>
        <p:spPr>
          <a:xfrm>
            <a:off x="349080" y="4631962"/>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24" name="矩形 23"/>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41" name="Rectangle 21">
            <a:hlinkClick r:id="rId3"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42" name="Rectangle 21">
            <a:hlinkClick r:id="rId4"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2</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43" name="Rectangle 21">
            <a:hlinkClick r:id="rId5"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44" name="Rectangle 21">
            <a:hlinkClick r:id="rId6"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45" name="Rectangle 21">
            <a:hlinkClick r:id="rId7"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46" name="Rectangle 21">
            <a:hlinkClick r:id="rId8"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47" name="Rectangle 21">
            <a:hlinkClick r:id="rId9"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48" name="Rectangle 21">
            <a:hlinkClick r:id="rId10"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49" name="Rectangle 21">
            <a:hlinkClick r:id="rId11"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50" name="Rectangle 21">
            <a:hlinkClick r:id="rId12"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51" name="Rectangle 21">
            <a:hlinkClick r:id="rId13"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52" name="Rectangle 21">
            <a:hlinkClick r:id="rId14"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53" name="Rectangle 21">
            <a:hlinkClick r:id="rId15"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54" name="Rectangle 21">
            <a:hlinkClick r:id="rId16"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3" restart="whenNotActive" fill="hold" evtFilter="cancelBubble" nodeType="interactiveSeq">
                <p:stCondLst>
                  <p:cond evt="onClick" delay="0">
                    <p:tgtEl>
                      <p:spTgt spid="6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xit" presetSubtype="0" fill="hold" grpId="0" nodeType="clickEffect">
                                  <p:stCondLst>
                                    <p:cond delay="0"/>
                                  </p:stCondLst>
                                  <p:childTnLst>
                                    <p:animEffect transition="out" filter="fade">
                                      <p:cBhvr>
                                        <p:cTn id="22" dur="500"/>
                                        <p:tgtEl>
                                          <p:spTgt spid="6">
                                            <p:txEl>
                                              <p:pRg st="0" end="0"/>
                                            </p:txEl>
                                          </p:spTgt>
                                        </p:tgtEl>
                                      </p:cBhvr>
                                    </p:animEffect>
                                    <p:set>
                                      <p:cBhvr>
                                        <p:cTn id="23" dur="1" fill="hold">
                                          <p:stCondLst>
                                            <p:cond delay="499"/>
                                          </p:stCondLst>
                                        </p:cTn>
                                        <p:tgtEl>
                                          <p:spTgt spid="6">
                                            <p:txEl>
                                              <p:pRg st="0" end="0"/>
                                            </p:txEl>
                                          </p:spTgt>
                                        </p:tgtEl>
                                        <p:attrNameLst>
                                          <p:attrName>style.visibility</p:attrName>
                                        </p:attrNameLst>
                                      </p:cBhvr>
                                      <p:to>
                                        <p:strVal val="hidden"/>
                                      </p:to>
                                    </p:set>
                                  </p:childTnLst>
                                </p:cTn>
                              </p:par>
                            </p:childTnLst>
                          </p:cTn>
                        </p:par>
                      </p:childTnLst>
                    </p:cTn>
                  </p:par>
                </p:childTnLst>
              </p:cTn>
              <p:nextCondLst>
                <p:cond evt="onClick" delay="0">
                  <p:tgtEl>
                    <p:spTgt spid="63"/>
                  </p:tgtEl>
                </p:cond>
              </p:nextCondLst>
            </p:seq>
          </p:childTnLst>
        </p:cTn>
      </p:par>
    </p:tnLst>
    <p:bldLst>
      <p:bldP spid="6" grpId="0" build="allAtOnce"/>
      <p:bldP spid="61" grpId="0"/>
      <p:bldP spid="61" grpId="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261442"/>
            <a:ext cx="11412000" cy="3649052"/>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3.</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最心酸作文</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中表达的</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爸爸只爱手机</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令人深思，一些人享受了网络文化，却疏远了亲人，降低了人际交往的温度。这表明</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zh-CN" altLang="zh-CN" sz="2600" kern="100" dirty="0">
                <a:latin typeface="Times New Roman" panose="02020603050405020304"/>
                <a:ea typeface="微软雅黑" panose="020B0503020204020204" pitchFamily="34" charset="-122"/>
                <a:cs typeface="Times New Roman" panose="02020603050405020304"/>
              </a:rPr>
              <a:t>人们应该积极参加各种形式的文化活动</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B.</a:t>
            </a:r>
            <a:r>
              <a:rPr lang="zh-CN" altLang="zh-CN" sz="2600" kern="100" dirty="0">
                <a:latin typeface="Times New Roman" panose="02020603050405020304"/>
                <a:ea typeface="微软雅黑" panose="020B0503020204020204" pitchFamily="34" charset="-122"/>
                <a:cs typeface="Times New Roman" panose="02020603050405020304"/>
              </a:rPr>
              <a:t>文化影响着人们的交往行为和交往方式</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C.</a:t>
            </a:r>
            <a:r>
              <a:rPr lang="zh-CN" altLang="zh-CN" sz="2600" kern="100" dirty="0">
                <a:latin typeface="Times New Roman" panose="02020603050405020304"/>
                <a:ea typeface="微软雅黑" panose="020B0503020204020204" pitchFamily="34" charset="-122"/>
                <a:cs typeface="Times New Roman" panose="02020603050405020304"/>
              </a:rPr>
              <a:t>文化对人的全面发展起着促进作用</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D.</a:t>
            </a:r>
            <a:r>
              <a:rPr lang="zh-CN" altLang="zh-CN" sz="2600" kern="100" dirty="0">
                <a:latin typeface="Times New Roman" panose="02020603050405020304"/>
                <a:ea typeface="微软雅黑" panose="020B0503020204020204" pitchFamily="34" charset="-122"/>
                <a:cs typeface="Times New Roman" panose="02020603050405020304"/>
              </a:rPr>
              <a:t>文化无时无刻不在决定着人们的实践活动</a:t>
            </a:r>
            <a:endParaRPr lang="zh-CN" altLang="zh-CN" sz="1050" kern="100" dirty="0">
              <a:effectLst/>
              <a:latin typeface="宋体" panose="02010600030101010101" pitchFamily="2" charset="-122"/>
              <a:cs typeface="Courier New" panose="02070309020205020404"/>
            </a:endParaRPr>
          </a:p>
        </p:txBody>
      </p:sp>
      <p:sp>
        <p:nvSpPr>
          <p:cNvPr id="6" name="矩形 5"/>
          <p:cNvSpPr/>
          <p:nvPr/>
        </p:nvSpPr>
        <p:spPr>
          <a:xfrm>
            <a:off x="406574" y="3861391"/>
            <a:ext cx="11412000" cy="2448723"/>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人们应该积极参加健康有益的文化活动，故</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A</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优秀</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的文化能够促进人的全面发展，腐朽落后文化对人的发展会起阻碍作用，故</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C</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文化</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不起决定作用，不会决定人们的实践活动，故</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D</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a:t>
            </a:r>
            <a:endParaRPr lang="zh-CN" altLang="zh-CN" sz="1050" kern="100" dirty="0">
              <a:effectLst/>
              <a:latin typeface="宋体" panose="02010600030101010101" pitchFamily="2" charset="-122"/>
              <a:cs typeface="Courier New" panose="02070309020205020404"/>
            </a:endParaRPr>
          </a:p>
        </p:txBody>
      </p:sp>
      <p:sp>
        <p:nvSpPr>
          <p:cNvPr id="61" name="TextBox 60"/>
          <p:cNvSpPr txBox="1"/>
          <p:nvPr/>
        </p:nvSpPr>
        <p:spPr>
          <a:xfrm>
            <a:off x="277072" y="2119136"/>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1">
            <a:hlinkClick r:id="rId3"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4"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5"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3</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6"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7"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8"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9"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0"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1"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2"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3"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4"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5"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6"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3" restart="whenNotActive" fill="hold" evtFilter="cancelBubble" nodeType="interactiveSeq">
                <p:stCondLst>
                  <p:cond evt="onClick" delay="0">
                    <p:tgtEl>
                      <p:spTgt spid="6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blinds(horizontal)">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nodeType="clickEffect">
                                  <p:stCondLst>
                                    <p:cond delay="0"/>
                                  </p:stCondLst>
                                  <p:childTnLst>
                                    <p:set>
                                      <p:cBhvr>
                                        <p:cTn id="27" dur="1" fill="hold">
                                          <p:stCondLst>
                                            <p:cond delay="0"/>
                                          </p:stCondLst>
                                        </p:cTn>
                                        <p:tgtEl>
                                          <p:spTgt spid="6">
                                            <p:txEl>
                                              <p:pRg st="2" end="2"/>
                                            </p:txEl>
                                          </p:spTgt>
                                        </p:tgtEl>
                                        <p:attrNameLst>
                                          <p:attrName>style.visibility</p:attrName>
                                        </p:attrNameLst>
                                      </p:cBhvr>
                                      <p:to>
                                        <p:strVal val="visible"/>
                                      </p:to>
                                    </p:set>
                                    <p:animEffect transition="in" filter="blinds(horizontal)">
                                      <p:cBhvr>
                                        <p:cTn id="28" dur="500"/>
                                        <p:tgtEl>
                                          <p:spTgt spid="6">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xit" presetSubtype="0" fill="hold" grpId="0" nodeType="clickEffect">
                                  <p:stCondLst>
                                    <p:cond delay="0"/>
                                  </p:stCondLst>
                                  <p:childTnLst>
                                    <p:animEffect transition="out" filter="fade">
                                      <p:cBhvr>
                                        <p:cTn id="32" dur="500"/>
                                        <p:tgtEl>
                                          <p:spTgt spid="6">
                                            <p:txEl>
                                              <p:pRg st="0" end="0"/>
                                            </p:txEl>
                                          </p:spTgt>
                                        </p:tgtEl>
                                      </p:cBhvr>
                                    </p:animEffect>
                                    <p:set>
                                      <p:cBhvr>
                                        <p:cTn id="33" dur="1" fill="hold">
                                          <p:stCondLst>
                                            <p:cond delay="499"/>
                                          </p:stCondLst>
                                        </p:cTn>
                                        <p:tgtEl>
                                          <p:spTgt spid="6">
                                            <p:txEl>
                                              <p:pRg st="0" end="0"/>
                                            </p:txEl>
                                          </p:spTgt>
                                        </p:tgtEl>
                                        <p:attrNameLst>
                                          <p:attrName>style.visibility</p:attrName>
                                        </p:attrNameLst>
                                      </p:cBhvr>
                                      <p:to>
                                        <p:strVal val="hidden"/>
                                      </p:to>
                                    </p:set>
                                  </p:childTnLst>
                                </p:cTn>
                              </p:par>
                              <p:par>
                                <p:cTn id="34" presetID="10" presetClass="exit" presetSubtype="0" fill="hold" grpId="0" nodeType="withEffect">
                                  <p:stCondLst>
                                    <p:cond delay="0"/>
                                  </p:stCondLst>
                                  <p:childTnLst>
                                    <p:animEffect transition="out" filter="fade">
                                      <p:cBhvr>
                                        <p:cTn id="35" dur="500"/>
                                        <p:tgtEl>
                                          <p:spTgt spid="6">
                                            <p:txEl>
                                              <p:pRg st="1" end="1"/>
                                            </p:txEl>
                                          </p:spTgt>
                                        </p:tgtEl>
                                      </p:cBhvr>
                                    </p:animEffect>
                                    <p:set>
                                      <p:cBhvr>
                                        <p:cTn id="36" dur="1" fill="hold">
                                          <p:stCondLst>
                                            <p:cond delay="499"/>
                                          </p:stCondLst>
                                        </p:cTn>
                                        <p:tgtEl>
                                          <p:spTgt spid="6">
                                            <p:txEl>
                                              <p:pRg st="1" end="1"/>
                                            </p:txEl>
                                          </p:spTgt>
                                        </p:tgtEl>
                                        <p:attrNameLst>
                                          <p:attrName>style.visibility</p:attrName>
                                        </p:attrNameLst>
                                      </p:cBhvr>
                                      <p:to>
                                        <p:strVal val="hidden"/>
                                      </p:to>
                                    </p:set>
                                  </p:childTnLst>
                                </p:cTn>
                              </p:par>
                              <p:par>
                                <p:cTn id="37" presetID="10" presetClass="exit" presetSubtype="0" fill="hold" grpId="0" nodeType="withEffect">
                                  <p:stCondLst>
                                    <p:cond delay="0"/>
                                  </p:stCondLst>
                                  <p:childTnLst>
                                    <p:animEffect transition="out" filter="fade">
                                      <p:cBhvr>
                                        <p:cTn id="38" dur="500"/>
                                        <p:tgtEl>
                                          <p:spTgt spid="6">
                                            <p:txEl>
                                              <p:pRg st="2" end="2"/>
                                            </p:txEl>
                                          </p:spTgt>
                                        </p:tgtEl>
                                      </p:cBhvr>
                                    </p:animEffect>
                                    <p:set>
                                      <p:cBhvr>
                                        <p:cTn id="39" dur="1" fill="hold">
                                          <p:stCondLst>
                                            <p:cond delay="499"/>
                                          </p:stCondLst>
                                        </p:cTn>
                                        <p:tgtEl>
                                          <p:spTgt spid="6">
                                            <p:txEl>
                                              <p:pRg st="2" end="2"/>
                                            </p:txEl>
                                          </p:spTgt>
                                        </p:tgtEl>
                                        <p:attrNameLst>
                                          <p:attrName>style.visibility</p:attrName>
                                        </p:attrNameLst>
                                      </p:cBhvr>
                                      <p:to>
                                        <p:strVal val="hidden"/>
                                      </p:to>
                                    </p:set>
                                  </p:childTnLst>
                                </p:cTn>
                              </p:par>
                            </p:childTnLst>
                          </p:cTn>
                        </p:par>
                      </p:childTnLst>
                    </p:cTn>
                  </p:par>
                </p:childTnLst>
              </p:cTn>
              <p:nextCondLst>
                <p:cond evt="onClick" delay="0">
                  <p:tgtEl>
                    <p:spTgt spid="63"/>
                  </p:tgtEl>
                </p:cond>
              </p:nextCondLst>
            </p:seq>
          </p:childTnLst>
        </p:cTn>
      </p:par>
    </p:tnLst>
    <p:bldLst>
      <p:bldP spid="6" grpId="0" uiExpand="1" build="allAtOnce"/>
      <p:bldP spid="61" grpId="0"/>
      <p:bldP spid="61" grpId="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117426"/>
            <a:ext cx="11412000" cy="341898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4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4.</a:t>
            </a:r>
            <a:r>
              <a:rPr lang="zh-CN" altLang="zh-CN" sz="2600" kern="100" dirty="0">
                <a:latin typeface="Times New Roman" panose="02020603050405020304"/>
                <a:ea typeface="微软雅黑" panose="020B0503020204020204" pitchFamily="34" charset="-122"/>
                <a:cs typeface="Times New Roman" panose="02020603050405020304"/>
              </a:rPr>
              <a:t>受谦虚谨慎、律己以严的家教熏陶的人，会多一些手握戒尺、心存敬畏的自觉。相反，在急功近利、爱慕虚荣的家风环境中长大的人，很难想象他们会严以用权、实以谋事、动尊法度。这表明</a:t>
            </a:r>
            <a:endParaRPr lang="zh-CN" altLang="zh-CN" sz="2600" kern="100" dirty="0">
              <a:latin typeface="宋体" panose="02010600030101010101" pitchFamily="2" charset="-122"/>
              <a:cs typeface="Courier New" panose="02070309020205020404"/>
            </a:endParaRPr>
          </a:p>
          <a:p>
            <a:pPr algn="just">
              <a:lnSpc>
                <a:spcPct val="14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文化影响人的实践和认识</a:t>
            </a:r>
            <a:r>
              <a:rPr lang="zh-CN" altLang="zh-CN" sz="2600" kern="100" dirty="0" smtClean="0">
                <a:latin typeface="Times New Roman" panose="02020603050405020304"/>
                <a:ea typeface="微软雅黑" panose="020B0503020204020204" pitchFamily="34" charset="-122"/>
                <a:cs typeface="Times New Roman" panose="02020603050405020304"/>
              </a:rPr>
              <a:t>活动</a:t>
            </a:r>
            <a:r>
              <a:rPr lang="en-US" altLang="zh-CN" sz="2600" kern="100" dirty="0" smtClean="0">
                <a:latin typeface="宋体" panose="02010600030101010101" pitchFamily="2" charset="-122"/>
                <a:cs typeface="Courier New" panose="020703090202050204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文化环境决定着人的行事</a:t>
            </a:r>
            <a:r>
              <a:rPr lang="zh-CN" altLang="zh-CN" sz="2600" kern="100" dirty="0" smtClean="0">
                <a:latin typeface="Times New Roman" panose="02020603050405020304"/>
                <a:ea typeface="微软雅黑" panose="020B0503020204020204" pitchFamily="34" charset="-122"/>
                <a:cs typeface="Times New Roman" panose="02020603050405020304"/>
              </a:rPr>
              <a:t>方式</a:t>
            </a:r>
            <a:r>
              <a:rPr lang="en-US" altLang="zh-CN" sz="2600" kern="100" dirty="0" smtClean="0">
                <a:latin typeface="Times New Roman" panose="02020603050405020304"/>
                <a:ea typeface="微软雅黑" panose="020B0503020204020204" pitchFamily="34" charset="-122"/>
                <a:cs typeface="Times New Roman" panose="020206030504050203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文化会无形地塑造人的</a:t>
            </a:r>
            <a:r>
              <a:rPr lang="zh-CN" altLang="zh-CN" sz="2600" kern="100" dirty="0" smtClean="0">
                <a:latin typeface="Times New Roman" panose="02020603050405020304"/>
                <a:ea typeface="微软雅黑" panose="020B0503020204020204" pitchFamily="34" charset="-122"/>
                <a:cs typeface="Times New Roman" panose="02020603050405020304"/>
              </a:rPr>
              <a:t>品格</a:t>
            </a:r>
            <a:r>
              <a:rPr lang="en-US" altLang="zh-CN" sz="2600" kern="100" dirty="0" smtClean="0">
                <a:latin typeface="宋体" panose="02010600030101010101" pitchFamily="2" charset="-122"/>
                <a:cs typeface="Courier New" panose="020703090202050204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文化源于实践并塑造着每个人</a:t>
            </a:r>
            <a:endParaRPr lang="zh-CN" altLang="zh-CN" sz="2600" kern="100" dirty="0">
              <a:latin typeface="宋体" panose="02010600030101010101" pitchFamily="2" charset="-122"/>
              <a:cs typeface="Courier New" panose="02070309020205020404"/>
            </a:endParaRPr>
          </a:p>
          <a:p>
            <a:pPr algn="just">
              <a:lnSpc>
                <a:spcPct val="14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2600" kern="100" dirty="0">
              <a:effectLst/>
              <a:latin typeface="宋体" panose="02010600030101010101" pitchFamily="2" charset="-122"/>
              <a:cs typeface="Courier New" panose="02070309020205020404"/>
            </a:endParaRPr>
          </a:p>
        </p:txBody>
      </p:sp>
      <p:sp>
        <p:nvSpPr>
          <p:cNvPr id="6" name="矩形 5"/>
          <p:cNvSpPr/>
          <p:nvPr/>
        </p:nvSpPr>
        <p:spPr>
          <a:xfrm>
            <a:off x="406574" y="3483872"/>
            <a:ext cx="11412000" cy="2923853"/>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4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符合题意，不同的家风家教影响人的不同认识和实践活动</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4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表述错误，文化影响人的行事方式，不是决定</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4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符合题意，材料体现了家风家教环境对人的影响，文化对人的影响是无形的，潜移默化的</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4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不符合题意，材料没有提到文化的产生。</a:t>
            </a:r>
            <a:endParaRPr lang="zh-CN" altLang="zh-CN" sz="1050" kern="100" dirty="0">
              <a:effectLst/>
              <a:latin typeface="宋体" panose="02010600030101010101" pitchFamily="2" charset="-122"/>
              <a:cs typeface="Courier New" panose="02070309020205020404"/>
            </a:endParaRPr>
          </a:p>
        </p:txBody>
      </p:sp>
      <p:sp>
        <p:nvSpPr>
          <p:cNvPr id="61" name="TextBox 60"/>
          <p:cNvSpPr txBox="1"/>
          <p:nvPr/>
        </p:nvSpPr>
        <p:spPr>
          <a:xfrm>
            <a:off x="2696316" y="2925738"/>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1">
            <a:hlinkClick r:id="rId3"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4"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5"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6"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4</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7"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8"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9"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0"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1"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2"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3"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4"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5"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6"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3" restart="whenNotActive" fill="hold" evtFilter="cancelBubble" nodeType="interactiveSeq">
                <p:stCondLst>
                  <p:cond evt="onClick" delay="0">
                    <p:tgtEl>
                      <p:spTgt spid="6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blinds(horizontal)">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nodeType="clickEffect">
                                  <p:stCondLst>
                                    <p:cond delay="0"/>
                                  </p:stCondLst>
                                  <p:childTnLst>
                                    <p:set>
                                      <p:cBhvr>
                                        <p:cTn id="27" dur="1" fill="hold">
                                          <p:stCondLst>
                                            <p:cond delay="0"/>
                                          </p:stCondLst>
                                        </p:cTn>
                                        <p:tgtEl>
                                          <p:spTgt spid="6">
                                            <p:txEl>
                                              <p:pRg st="2" end="2"/>
                                            </p:txEl>
                                          </p:spTgt>
                                        </p:tgtEl>
                                        <p:attrNameLst>
                                          <p:attrName>style.visibility</p:attrName>
                                        </p:attrNameLst>
                                      </p:cBhvr>
                                      <p:to>
                                        <p:strVal val="visible"/>
                                      </p:to>
                                    </p:set>
                                    <p:animEffect transition="in" filter="blinds(horizontal)">
                                      <p:cBhvr>
                                        <p:cTn id="28" dur="500"/>
                                        <p:tgtEl>
                                          <p:spTgt spid="6">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3" presetClass="entr" presetSubtype="10" fill="hold" nodeType="clickEffect">
                                  <p:stCondLst>
                                    <p:cond delay="0"/>
                                  </p:stCondLst>
                                  <p:childTnLst>
                                    <p:set>
                                      <p:cBhvr>
                                        <p:cTn id="32" dur="1" fill="hold">
                                          <p:stCondLst>
                                            <p:cond delay="0"/>
                                          </p:stCondLst>
                                        </p:cTn>
                                        <p:tgtEl>
                                          <p:spTgt spid="6">
                                            <p:txEl>
                                              <p:pRg st="3" end="3"/>
                                            </p:txEl>
                                          </p:spTgt>
                                        </p:tgtEl>
                                        <p:attrNameLst>
                                          <p:attrName>style.visibility</p:attrName>
                                        </p:attrNameLst>
                                      </p:cBhvr>
                                      <p:to>
                                        <p:strVal val="visible"/>
                                      </p:to>
                                    </p:set>
                                    <p:animEffect transition="in" filter="blinds(horizontal)">
                                      <p:cBhvr>
                                        <p:cTn id="33" dur="500"/>
                                        <p:tgtEl>
                                          <p:spTgt spid="6">
                                            <p:txEl>
                                              <p:pRg st="3" end="3"/>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xit" presetSubtype="0" fill="hold" grpId="0" nodeType="clickEffect">
                                  <p:stCondLst>
                                    <p:cond delay="0"/>
                                  </p:stCondLst>
                                  <p:childTnLst>
                                    <p:animEffect transition="out" filter="fade">
                                      <p:cBhvr>
                                        <p:cTn id="37" dur="500"/>
                                        <p:tgtEl>
                                          <p:spTgt spid="6">
                                            <p:txEl>
                                              <p:pRg st="0" end="0"/>
                                            </p:txEl>
                                          </p:spTgt>
                                        </p:tgtEl>
                                      </p:cBhvr>
                                    </p:animEffect>
                                    <p:set>
                                      <p:cBhvr>
                                        <p:cTn id="38" dur="1" fill="hold">
                                          <p:stCondLst>
                                            <p:cond delay="499"/>
                                          </p:stCondLst>
                                        </p:cTn>
                                        <p:tgtEl>
                                          <p:spTgt spid="6">
                                            <p:txEl>
                                              <p:pRg st="0" end="0"/>
                                            </p:txEl>
                                          </p:spTgt>
                                        </p:tgtEl>
                                        <p:attrNameLst>
                                          <p:attrName>style.visibility</p:attrName>
                                        </p:attrNameLst>
                                      </p:cBhvr>
                                      <p:to>
                                        <p:strVal val="hidden"/>
                                      </p:to>
                                    </p:set>
                                  </p:childTnLst>
                                </p:cTn>
                              </p:par>
                              <p:par>
                                <p:cTn id="39" presetID="10" presetClass="exit" presetSubtype="0" fill="hold" grpId="0" nodeType="withEffect">
                                  <p:stCondLst>
                                    <p:cond delay="0"/>
                                  </p:stCondLst>
                                  <p:childTnLst>
                                    <p:animEffect transition="out" filter="fade">
                                      <p:cBhvr>
                                        <p:cTn id="40" dur="500"/>
                                        <p:tgtEl>
                                          <p:spTgt spid="6">
                                            <p:txEl>
                                              <p:pRg st="1" end="1"/>
                                            </p:txEl>
                                          </p:spTgt>
                                        </p:tgtEl>
                                      </p:cBhvr>
                                    </p:animEffect>
                                    <p:set>
                                      <p:cBhvr>
                                        <p:cTn id="41" dur="1" fill="hold">
                                          <p:stCondLst>
                                            <p:cond delay="499"/>
                                          </p:stCondLst>
                                        </p:cTn>
                                        <p:tgtEl>
                                          <p:spTgt spid="6">
                                            <p:txEl>
                                              <p:pRg st="1" end="1"/>
                                            </p:txEl>
                                          </p:spTgt>
                                        </p:tgtEl>
                                        <p:attrNameLst>
                                          <p:attrName>style.visibility</p:attrName>
                                        </p:attrNameLst>
                                      </p:cBhvr>
                                      <p:to>
                                        <p:strVal val="hidden"/>
                                      </p:to>
                                    </p:set>
                                  </p:childTnLst>
                                </p:cTn>
                              </p:par>
                              <p:par>
                                <p:cTn id="42" presetID="10" presetClass="exit" presetSubtype="0" fill="hold" grpId="0" nodeType="withEffect">
                                  <p:stCondLst>
                                    <p:cond delay="0"/>
                                  </p:stCondLst>
                                  <p:childTnLst>
                                    <p:animEffect transition="out" filter="fade">
                                      <p:cBhvr>
                                        <p:cTn id="43" dur="500"/>
                                        <p:tgtEl>
                                          <p:spTgt spid="6">
                                            <p:txEl>
                                              <p:pRg st="2" end="2"/>
                                            </p:txEl>
                                          </p:spTgt>
                                        </p:tgtEl>
                                      </p:cBhvr>
                                    </p:animEffect>
                                    <p:set>
                                      <p:cBhvr>
                                        <p:cTn id="44" dur="1" fill="hold">
                                          <p:stCondLst>
                                            <p:cond delay="499"/>
                                          </p:stCondLst>
                                        </p:cTn>
                                        <p:tgtEl>
                                          <p:spTgt spid="6">
                                            <p:txEl>
                                              <p:pRg st="2" end="2"/>
                                            </p:txEl>
                                          </p:spTgt>
                                        </p:tgtEl>
                                        <p:attrNameLst>
                                          <p:attrName>style.visibility</p:attrName>
                                        </p:attrNameLst>
                                      </p:cBhvr>
                                      <p:to>
                                        <p:strVal val="hidden"/>
                                      </p:to>
                                    </p:set>
                                  </p:childTnLst>
                                </p:cTn>
                              </p:par>
                              <p:par>
                                <p:cTn id="45" presetID="10" presetClass="exit" presetSubtype="0" fill="hold" grpId="0" nodeType="withEffect">
                                  <p:stCondLst>
                                    <p:cond delay="0"/>
                                  </p:stCondLst>
                                  <p:childTnLst>
                                    <p:animEffect transition="out" filter="fade">
                                      <p:cBhvr>
                                        <p:cTn id="46" dur="500"/>
                                        <p:tgtEl>
                                          <p:spTgt spid="6">
                                            <p:txEl>
                                              <p:pRg st="3" end="3"/>
                                            </p:txEl>
                                          </p:spTgt>
                                        </p:tgtEl>
                                      </p:cBhvr>
                                    </p:animEffect>
                                    <p:set>
                                      <p:cBhvr>
                                        <p:cTn id="47" dur="1" fill="hold">
                                          <p:stCondLst>
                                            <p:cond delay="499"/>
                                          </p:stCondLst>
                                        </p:cTn>
                                        <p:tgtEl>
                                          <p:spTgt spid="6">
                                            <p:txEl>
                                              <p:pRg st="3" end="3"/>
                                            </p:txEl>
                                          </p:spTgt>
                                        </p:tgtEl>
                                        <p:attrNameLst>
                                          <p:attrName>style.visibility</p:attrName>
                                        </p:attrNameLst>
                                      </p:cBhvr>
                                      <p:to>
                                        <p:strVal val="hidden"/>
                                      </p:to>
                                    </p:set>
                                  </p:childTnLst>
                                </p:cTn>
                              </p:par>
                            </p:childTnLst>
                          </p:cTn>
                        </p:par>
                      </p:childTnLst>
                    </p:cTn>
                  </p:par>
                </p:childTnLst>
              </p:cTn>
              <p:nextCondLst>
                <p:cond evt="onClick" delay="0">
                  <p:tgtEl>
                    <p:spTgt spid="63"/>
                  </p:tgtEl>
                </p:cond>
              </p:nextCondLst>
            </p:seq>
          </p:childTnLst>
        </p:cTn>
      </p:par>
    </p:tnLst>
    <p:bldLst>
      <p:bldP spid="6" grpId="0" uiExpand="1" build="allAtOnce"/>
      <p:bldP spid="61" grpId="0"/>
      <p:bldP spid="61" grpId="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81278"/>
            <a:ext cx="11412000" cy="348400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4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5.</a:t>
            </a:r>
            <a:r>
              <a:rPr lang="zh-CN" altLang="zh-CN" sz="2600" kern="100" dirty="0">
                <a:latin typeface="Times New Roman" panose="02020603050405020304"/>
                <a:ea typeface="微软雅黑" panose="020B0503020204020204" pitchFamily="34" charset="-122"/>
                <a:cs typeface="Times New Roman" panose="02020603050405020304"/>
              </a:rPr>
              <a:t>诗是志的浓缩，是情的净化，是文学的躯体、哲学的灵魂、美学的霓裳，是文学、哲学、美学的统一。对于诗人来说，</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独有诗心在，时时一自哦</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；对于芸芸众生来说，</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诗心</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往往需要外界的激活。这体现了</a:t>
            </a:r>
            <a:endParaRPr lang="zh-CN" altLang="zh-CN" sz="2600" kern="100" dirty="0">
              <a:latin typeface="宋体" panose="02010600030101010101" pitchFamily="2" charset="-122"/>
              <a:cs typeface="Courier New" panose="02070309020205020404"/>
            </a:endParaRPr>
          </a:p>
          <a:p>
            <a:pPr algn="just">
              <a:lnSpc>
                <a:spcPct val="14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文化环境影响人们的文化</a:t>
            </a:r>
            <a:r>
              <a:rPr lang="zh-CN" altLang="zh-CN" sz="2600" kern="100" dirty="0" smtClean="0">
                <a:latin typeface="Times New Roman" panose="02020603050405020304"/>
                <a:ea typeface="微软雅黑" panose="020B0503020204020204" pitchFamily="34" charset="-122"/>
                <a:cs typeface="Times New Roman" panose="02020603050405020304"/>
              </a:rPr>
              <a:t>素养</a:t>
            </a:r>
            <a:r>
              <a:rPr lang="en-US" altLang="zh-CN" sz="2600" kern="100" dirty="0" smtClean="0">
                <a:latin typeface="宋体" panose="02010600030101010101" pitchFamily="2" charset="-122"/>
                <a:cs typeface="Courier New" panose="020703090202050204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文化影响人们的交往</a:t>
            </a:r>
            <a:r>
              <a:rPr lang="zh-CN" altLang="zh-CN" sz="2600" kern="100" dirty="0" smtClean="0">
                <a:latin typeface="Times New Roman" panose="02020603050405020304"/>
                <a:ea typeface="微软雅黑" panose="020B0503020204020204" pitchFamily="34" charset="-122"/>
                <a:cs typeface="Times New Roman" panose="02020603050405020304"/>
              </a:rPr>
              <a:t>方式</a:t>
            </a:r>
            <a:r>
              <a:rPr lang="en-US" altLang="zh-CN" sz="2600" kern="100" dirty="0" smtClean="0">
                <a:latin typeface="Times New Roman" panose="02020603050405020304"/>
                <a:ea typeface="微软雅黑" panose="020B0503020204020204" pitchFamily="34" charset="-122"/>
                <a:cs typeface="Times New Roman" panose="020206030504050203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文化对人产生深远持久的</a:t>
            </a:r>
            <a:r>
              <a:rPr lang="zh-CN" altLang="zh-CN" sz="2600" kern="100" dirty="0" smtClean="0">
                <a:latin typeface="Times New Roman" panose="02020603050405020304"/>
                <a:ea typeface="微软雅黑" panose="020B0503020204020204" pitchFamily="34" charset="-122"/>
                <a:cs typeface="Times New Roman" panose="02020603050405020304"/>
              </a:rPr>
              <a:t>影响</a:t>
            </a:r>
            <a:r>
              <a:rPr lang="en-US" altLang="zh-CN" sz="2600" kern="100" dirty="0" smtClean="0">
                <a:latin typeface="宋体" panose="02010600030101010101" pitchFamily="2" charset="-122"/>
                <a:cs typeface="Courier New" panose="020703090202050204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文化具有多种表现形式</a:t>
            </a:r>
            <a:endParaRPr lang="zh-CN" altLang="zh-CN" sz="2600" kern="100" dirty="0">
              <a:latin typeface="宋体" panose="02010600030101010101" pitchFamily="2" charset="-122"/>
              <a:cs typeface="Courier New" panose="02070309020205020404"/>
            </a:endParaRPr>
          </a:p>
          <a:p>
            <a:pPr algn="just">
              <a:lnSpc>
                <a:spcPct val="14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2600" kern="100" dirty="0">
              <a:effectLst/>
              <a:latin typeface="宋体" panose="02010600030101010101" pitchFamily="2" charset="-122"/>
              <a:cs typeface="Courier New" panose="02070309020205020404"/>
            </a:endParaRPr>
          </a:p>
        </p:txBody>
      </p:sp>
      <p:sp>
        <p:nvSpPr>
          <p:cNvPr id="6" name="矩形 5"/>
          <p:cNvSpPr/>
          <p:nvPr/>
        </p:nvSpPr>
        <p:spPr>
          <a:xfrm>
            <a:off x="406574" y="3487139"/>
            <a:ext cx="11412000" cy="285883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4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诗人之所以能做到</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独有诗心在，时时一自哦</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，是因为其不断的文化积累，体现了文化对人产生深远持久的影响；芸芸众生的</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诗心</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往往需要外界的激活，则体现了文化环境影响人们的文化素养，故</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正确</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4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强调了文化影响人的交往方式</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4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强调了文化多样性，与材料无关。</a:t>
            </a:r>
            <a:endParaRPr lang="zh-CN" altLang="zh-CN" sz="1050" kern="100" dirty="0">
              <a:effectLst/>
              <a:latin typeface="宋体" panose="02010600030101010101" pitchFamily="2" charset="-122"/>
              <a:cs typeface="Courier New" panose="02070309020205020404"/>
            </a:endParaRPr>
          </a:p>
        </p:txBody>
      </p:sp>
      <p:sp>
        <p:nvSpPr>
          <p:cNvPr id="61" name="TextBox 60"/>
          <p:cNvSpPr txBox="1"/>
          <p:nvPr/>
        </p:nvSpPr>
        <p:spPr>
          <a:xfrm>
            <a:off x="269618" y="2925738"/>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1">
            <a:hlinkClick r:id="rId3"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4"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5"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6"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7"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5</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8"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9"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0"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1"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2"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3"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4"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5"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6"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3" restart="whenNotActive" fill="hold" evtFilter="cancelBubble" nodeType="interactiveSeq">
                <p:stCondLst>
                  <p:cond evt="onClick" delay="0">
                    <p:tgtEl>
                      <p:spTgt spid="6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blinds(horizontal)">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nodeType="clickEffect">
                                  <p:stCondLst>
                                    <p:cond delay="0"/>
                                  </p:stCondLst>
                                  <p:childTnLst>
                                    <p:set>
                                      <p:cBhvr>
                                        <p:cTn id="27" dur="1" fill="hold">
                                          <p:stCondLst>
                                            <p:cond delay="0"/>
                                          </p:stCondLst>
                                        </p:cTn>
                                        <p:tgtEl>
                                          <p:spTgt spid="6">
                                            <p:txEl>
                                              <p:pRg st="2" end="2"/>
                                            </p:txEl>
                                          </p:spTgt>
                                        </p:tgtEl>
                                        <p:attrNameLst>
                                          <p:attrName>style.visibility</p:attrName>
                                        </p:attrNameLst>
                                      </p:cBhvr>
                                      <p:to>
                                        <p:strVal val="visible"/>
                                      </p:to>
                                    </p:set>
                                    <p:animEffect transition="in" filter="blinds(horizontal)">
                                      <p:cBhvr>
                                        <p:cTn id="28" dur="500"/>
                                        <p:tgtEl>
                                          <p:spTgt spid="6">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xit" presetSubtype="0" fill="hold" grpId="2" nodeType="clickEffect">
                                  <p:stCondLst>
                                    <p:cond delay="0"/>
                                  </p:stCondLst>
                                  <p:childTnLst>
                                    <p:animEffect transition="out" filter="fade">
                                      <p:cBhvr>
                                        <p:cTn id="32" dur="500"/>
                                        <p:tgtEl>
                                          <p:spTgt spid="6">
                                            <p:txEl>
                                              <p:pRg st="0" end="0"/>
                                            </p:txEl>
                                          </p:spTgt>
                                        </p:tgtEl>
                                      </p:cBhvr>
                                    </p:animEffect>
                                    <p:set>
                                      <p:cBhvr>
                                        <p:cTn id="33" dur="1" fill="hold">
                                          <p:stCondLst>
                                            <p:cond delay="499"/>
                                          </p:stCondLst>
                                        </p:cTn>
                                        <p:tgtEl>
                                          <p:spTgt spid="6">
                                            <p:txEl>
                                              <p:pRg st="0" end="0"/>
                                            </p:txEl>
                                          </p:spTgt>
                                        </p:tgtEl>
                                        <p:attrNameLst>
                                          <p:attrName>style.visibility</p:attrName>
                                        </p:attrNameLst>
                                      </p:cBhvr>
                                      <p:to>
                                        <p:strVal val="hidden"/>
                                      </p:to>
                                    </p:set>
                                  </p:childTnLst>
                                </p:cTn>
                              </p:par>
                              <p:par>
                                <p:cTn id="34" presetID="10" presetClass="exit" presetSubtype="0" fill="hold" grpId="2" nodeType="withEffect">
                                  <p:stCondLst>
                                    <p:cond delay="0"/>
                                  </p:stCondLst>
                                  <p:childTnLst>
                                    <p:animEffect transition="out" filter="fade">
                                      <p:cBhvr>
                                        <p:cTn id="35" dur="500"/>
                                        <p:tgtEl>
                                          <p:spTgt spid="6">
                                            <p:txEl>
                                              <p:pRg st="1" end="1"/>
                                            </p:txEl>
                                          </p:spTgt>
                                        </p:tgtEl>
                                      </p:cBhvr>
                                    </p:animEffect>
                                    <p:set>
                                      <p:cBhvr>
                                        <p:cTn id="36" dur="1" fill="hold">
                                          <p:stCondLst>
                                            <p:cond delay="499"/>
                                          </p:stCondLst>
                                        </p:cTn>
                                        <p:tgtEl>
                                          <p:spTgt spid="6">
                                            <p:txEl>
                                              <p:pRg st="1" end="1"/>
                                            </p:txEl>
                                          </p:spTgt>
                                        </p:tgtEl>
                                        <p:attrNameLst>
                                          <p:attrName>style.visibility</p:attrName>
                                        </p:attrNameLst>
                                      </p:cBhvr>
                                      <p:to>
                                        <p:strVal val="hidden"/>
                                      </p:to>
                                    </p:set>
                                  </p:childTnLst>
                                </p:cTn>
                              </p:par>
                              <p:par>
                                <p:cTn id="37" presetID="10" presetClass="exit" presetSubtype="0" fill="hold" grpId="2" nodeType="withEffect">
                                  <p:stCondLst>
                                    <p:cond delay="0"/>
                                  </p:stCondLst>
                                  <p:childTnLst>
                                    <p:animEffect transition="out" filter="fade">
                                      <p:cBhvr>
                                        <p:cTn id="38" dur="500"/>
                                        <p:tgtEl>
                                          <p:spTgt spid="6">
                                            <p:txEl>
                                              <p:pRg st="2" end="2"/>
                                            </p:txEl>
                                          </p:spTgt>
                                        </p:tgtEl>
                                      </p:cBhvr>
                                    </p:animEffect>
                                    <p:set>
                                      <p:cBhvr>
                                        <p:cTn id="39" dur="1" fill="hold">
                                          <p:stCondLst>
                                            <p:cond delay="499"/>
                                          </p:stCondLst>
                                        </p:cTn>
                                        <p:tgtEl>
                                          <p:spTgt spid="6">
                                            <p:txEl>
                                              <p:pRg st="2" end="2"/>
                                            </p:txEl>
                                          </p:spTgt>
                                        </p:tgtEl>
                                        <p:attrNameLst>
                                          <p:attrName>style.visibility</p:attrName>
                                        </p:attrNameLst>
                                      </p:cBhvr>
                                      <p:to>
                                        <p:strVal val="hidden"/>
                                      </p:to>
                                    </p:set>
                                  </p:childTnLst>
                                </p:cTn>
                              </p:par>
                            </p:childTnLst>
                          </p:cTn>
                        </p:par>
                      </p:childTnLst>
                    </p:cTn>
                  </p:par>
                </p:childTnLst>
              </p:cTn>
              <p:nextCondLst>
                <p:cond evt="onClick" delay="0">
                  <p:tgtEl>
                    <p:spTgt spid="63"/>
                  </p:tgtEl>
                </p:cond>
              </p:nextCondLst>
            </p:seq>
          </p:childTnLst>
        </p:cTn>
      </p:par>
    </p:tnLst>
    <p:bldLst>
      <p:bldP spid="6" grpId="2" build="allAtOnce"/>
      <p:bldP spid="61" grpId="0"/>
      <p:bldP spid="61" grpId="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389206" y="377894"/>
            <a:ext cx="11412000" cy="3123908"/>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6.2018</a:t>
            </a:r>
            <a:r>
              <a:rPr lang="zh-CN" altLang="zh-CN" sz="2600" kern="100" dirty="0">
                <a:latin typeface="Times New Roman" panose="02020603050405020304"/>
                <a:ea typeface="微软雅黑" panose="020B0503020204020204" pitchFamily="34" charset="-122"/>
                <a:cs typeface="Times New Roman" panose="02020603050405020304"/>
              </a:rPr>
              <a:t>年</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感动中国</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十大人物像一部荡气回肠的激情诗篇，走进了亿万观众的心灵，感受着质朴真诚的心声，更凝聚着民族的正能量，点燃着美好的中国梦。这表明</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zh-CN" altLang="zh-CN" sz="2600" kern="100" dirty="0">
                <a:latin typeface="Times New Roman" panose="02020603050405020304"/>
                <a:ea typeface="微软雅黑" panose="020B0503020204020204" pitchFamily="34" charset="-122"/>
                <a:cs typeface="Times New Roman" panose="02020603050405020304"/>
              </a:rPr>
              <a:t>文化对人产生的影响是积极</a:t>
            </a:r>
            <a:r>
              <a:rPr lang="zh-CN" altLang="zh-CN" sz="2600" kern="100" dirty="0" smtClean="0">
                <a:latin typeface="Times New Roman" panose="02020603050405020304"/>
                <a:ea typeface="微软雅黑" panose="020B0503020204020204" pitchFamily="34" charset="-122"/>
                <a:cs typeface="Times New Roman" panose="02020603050405020304"/>
              </a:rPr>
              <a:t>的</a:t>
            </a:r>
            <a:r>
              <a:rPr lang="en-US" altLang="zh-CN" sz="1050" kern="100" dirty="0" smtClean="0">
                <a:latin typeface="宋体" panose="02010600030101010101" pitchFamily="2"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B</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文化成为综合国力的决定因素</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C.</a:t>
            </a:r>
            <a:r>
              <a:rPr lang="zh-CN" altLang="zh-CN" sz="2600" kern="100" dirty="0">
                <a:latin typeface="Times New Roman" panose="02020603050405020304"/>
                <a:ea typeface="微软雅黑" panose="020B0503020204020204" pitchFamily="34" charset="-122"/>
                <a:cs typeface="Times New Roman" panose="02020603050405020304"/>
              </a:rPr>
              <a:t>文化对人的影响是潜移默化</a:t>
            </a:r>
            <a:r>
              <a:rPr lang="zh-CN" altLang="zh-CN" sz="2600" kern="100" dirty="0" smtClean="0">
                <a:latin typeface="Times New Roman" panose="02020603050405020304"/>
                <a:ea typeface="微软雅黑" panose="020B0503020204020204" pitchFamily="34" charset="-122"/>
                <a:cs typeface="Times New Roman" panose="02020603050405020304"/>
              </a:rPr>
              <a:t>的</a:t>
            </a:r>
            <a:r>
              <a:rPr lang="en-US" altLang="zh-CN" sz="1050" kern="100" dirty="0" smtClean="0">
                <a:latin typeface="宋体" panose="02010600030101010101" pitchFamily="2"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D</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文化对人的影响是深远持久的</a:t>
            </a:r>
            <a:endParaRPr lang="zh-CN" altLang="zh-CN" sz="1050" kern="100" dirty="0">
              <a:effectLst/>
              <a:latin typeface="宋体" panose="02010600030101010101" pitchFamily="2" charset="-122"/>
              <a:cs typeface="Courier New" panose="02070309020205020404"/>
            </a:endParaRPr>
          </a:p>
        </p:txBody>
      </p:sp>
      <p:sp>
        <p:nvSpPr>
          <p:cNvPr id="6" name="矩形 5"/>
          <p:cNvSpPr/>
          <p:nvPr/>
        </p:nvSpPr>
        <p:spPr>
          <a:xfrm>
            <a:off x="389206" y="3501802"/>
            <a:ext cx="11412000" cy="2448723"/>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A</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错误，文化有优秀文化和落后文化之分，优秀文化对人产生的影响是积极的</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Times New Roman" panose="02020603050405020304"/>
                <a:ea typeface="微软雅黑" panose="020B0503020204020204" pitchFamily="34" charset="-122"/>
                <a:cs typeface="Courier New" panose="02070309020205020404"/>
              </a:rPr>
              <a:t>B</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错误，文化是综合国力竞争的重要因素，而非决定因素</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Times New Roman" panose="02020603050405020304"/>
                <a:ea typeface="微软雅黑" panose="020B0503020204020204" pitchFamily="34" charset="-122"/>
                <a:cs typeface="Courier New" panose="02070309020205020404"/>
              </a:rPr>
              <a:t>D</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与题意不符，排除。</a:t>
            </a:r>
            <a:endParaRPr lang="zh-CN" altLang="zh-CN" sz="1050" kern="100" dirty="0">
              <a:effectLst/>
              <a:latin typeface="宋体" panose="02010600030101010101" pitchFamily="2" charset="-122"/>
              <a:cs typeface="Courier New" panose="02070309020205020404"/>
            </a:endParaRPr>
          </a:p>
        </p:txBody>
      </p:sp>
      <p:sp>
        <p:nvSpPr>
          <p:cNvPr id="61" name="TextBox 60"/>
          <p:cNvSpPr txBox="1"/>
          <p:nvPr/>
        </p:nvSpPr>
        <p:spPr>
          <a:xfrm>
            <a:off x="277105" y="2776401"/>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1">
            <a:hlinkClick r:id="rId3"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4"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5"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6"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7"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8"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6</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9"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0"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1"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2"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3"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4"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5"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6"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3" restart="whenNotActive" fill="hold" evtFilter="cancelBubble" nodeType="interactiveSeq">
                <p:stCondLst>
                  <p:cond evt="onClick" delay="0">
                    <p:tgtEl>
                      <p:spTgt spid="6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blinds(horizontal)">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nodeType="clickEffect">
                                  <p:stCondLst>
                                    <p:cond delay="0"/>
                                  </p:stCondLst>
                                  <p:childTnLst>
                                    <p:set>
                                      <p:cBhvr>
                                        <p:cTn id="27" dur="1" fill="hold">
                                          <p:stCondLst>
                                            <p:cond delay="0"/>
                                          </p:stCondLst>
                                        </p:cTn>
                                        <p:tgtEl>
                                          <p:spTgt spid="6">
                                            <p:txEl>
                                              <p:pRg st="2" end="2"/>
                                            </p:txEl>
                                          </p:spTgt>
                                        </p:tgtEl>
                                        <p:attrNameLst>
                                          <p:attrName>style.visibility</p:attrName>
                                        </p:attrNameLst>
                                      </p:cBhvr>
                                      <p:to>
                                        <p:strVal val="visible"/>
                                      </p:to>
                                    </p:set>
                                    <p:animEffect transition="in" filter="blinds(horizontal)">
                                      <p:cBhvr>
                                        <p:cTn id="28" dur="500"/>
                                        <p:tgtEl>
                                          <p:spTgt spid="6">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xit" presetSubtype="0" fill="hold" grpId="2" nodeType="clickEffect">
                                  <p:stCondLst>
                                    <p:cond delay="0"/>
                                  </p:stCondLst>
                                  <p:childTnLst>
                                    <p:animEffect transition="out" filter="fade">
                                      <p:cBhvr>
                                        <p:cTn id="32" dur="500"/>
                                        <p:tgtEl>
                                          <p:spTgt spid="6">
                                            <p:txEl>
                                              <p:pRg st="0" end="0"/>
                                            </p:txEl>
                                          </p:spTgt>
                                        </p:tgtEl>
                                      </p:cBhvr>
                                    </p:animEffect>
                                    <p:set>
                                      <p:cBhvr>
                                        <p:cTn id="33" dur="1" fill="hold">
                                          <p:stCondLst>
                                            <p:cond delay="499"/>
                                          </p:stCondLst>
                                        </p:cTn>
                                        <p:tgtEl>
                                          <p:spTgt spid="6">
                                            <p:txEl>
                                              <p:pRg st="0" end="0"/>
                                            </p:txEl>
                                          </p:spTgt>
                                        </p:tgtEl>
                                        <p:attrNameLst>
                                          <p:attrName>style.visibility</p:attrName>
                                        </p:attrNameLst>
                                      </p:cBhvr>
                                      <p:to>
                                        <p:strVal val="hidden"/>
                                      </p:to>
                                    </p:set>
                                  </p:childTnLst>
                                </p:cTn>
                              </p:par>
                              <p:par>
                                <p:cTn id="34" presetID="10" presetClass="exit" presetSubtype="0" fill="hold" grpId="2" nodeType="withEffect">
                                  <p:stCondLst>
                                    <p:cond delay="0"/>
                                  </p:stCondLst>
                                  <p:childTnLst>
                                    <p:animEffect transition="out" filter="fade">
                                      <p:cBhvr>
                                        <p:cTn id="35" dur="500"/>
                                        <p:tgtEl>
                                          <p:spTgt spid="6">
                                            <p:txEl>
                                              <p:pRg st="1" end="1"/>
                                            </p:txEl>
                                          </p:spTgt>
                                        </p:tgtEl>
                                      </p:cBhvr>
                                    </p:animEffect>
                                    <p:set>
                                      <p:cBhvr>
                                        <p:cTn id="36" dur="1" fill="hold">
                                          <p:stCondLst>
                                            <p:cond delay="499"/>
                                          </p:stCondLst>
                                        </p:cTn>
                                        <p:tgtEl>
                                          <p:spTgt spid="6">
                                            <p:txEl>
                                              <p:pRg st="1" end="1"/>
                                            </p:txEl>
                                          </p:spTgt>
                                        </p:tgtEl>
                                        <p:attrNameLst>
                                          <p:attrName>style.visibility</p:attrName>
                                        </p:attrNameLst>
                                      </p:cBhvr>
                                      <p:to>
                                        <p:strVal val="hidden"/>
                                      </p:to>
                                    </p:set>
                                  </p:childTnLst>
                                </p:cTn>
                              </p:par>
                              <p:par>
                                <p:cTn id="37" presetID="10" presetClass="exit" presetSubtype="0" fill="hold" grpId="2" nodeType="withEffect">
                                  <p:stCondLst>
                                    <p:cond delay="0"/>
                                  </p:stCondLst>
                                  <p:childTnLst>
                                    <p:animEffect transition="out" filter="fade">
                                      <p:cBhvr>
                                        <p:cTn id="38" dur="500"/>
                                        <p:tgtEl>
                                          <p:spTgt spid="6">
                                            <p:txEl>
                                              <p:pRg st="2" end="2"/>
                                            </p:txEl>
                                          </p:spTgt>
                                        </p:tgtEl>
                                      </p:cBhvr>
                                    </p:animEffect>
                                    <p:set>
                                      <p:cBhvr>
                                        <p:cTn id="39" dur="1" fill="hold">
                                          <p:stCondLst>
                                            <p:cond delay="499"/>
                                          </p:stCondLst>
                                        </p:cTn>
                                        <p:tgtEl>
                                          <p:spTgt spid="6">
                                            <p:txEl>
                                              <p:pRg st="2" end="2"/>
                                            </p:txEl>
                                          </p:spTgt>
                                        </p:tgtEl>
                                        <p:attrNameLst>
                                          <p:attrName>style.visibility</p:attrName>
                                        </p:attrNameLst>
                                      </p:cBhvr>
                                      <p:to>
                                        <p:strVal val="hidden"/>
                                      </p:to>
                                    </p:set>
                                  </p:childTnLst>
                                </p:cTn>
                              </p:par>
                            </p:childTnLst>
                          </p:cTn>
                        </p:par>
                      </p:childTnLst>
                    </p:cTn>
                  </p:par>
                </p:childTnLst>
              </p:cTn>
              <p:nextCondLst>
                <p:cond evt="onClick" delay="0">
                  <p:tgtEl>
                    <p:spTgt spid="63"/>
                  </p:tgtEl>
                </p:cond>
              </p:nextCondLst>
            </p:seq>
          </p:childTnLst>
        </p:cTn>
      </p:par>
    </p:tnLst>
    <p:bldLst>
      <p:bldP spid="6" grpId="2" uiExpand="1" build="allAtOnce"/>
      <p:bldP spid="61" grpId="0"/>
      <p:bldP spid="61" grpId="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189434"/>
            <a:ext cx="11161240" cy="3649052"/>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7.</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徜徉于山林泉石之间，而尘心渐息；夷犹于诗书图画之内，而俗气潜消。</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这告诉我们</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zh-CN" altLang="zh-CN" sz="2600" kern="100" dirty="0">
                <a:latin typeface="Times New Roman" panose="02020603050405020304"/>
                <a:ea typeface="微软雅黑" panose="020B0503020204020204" pitchFamily="34" charset="-122"/>
                <a:cs typeface="Times New Roman" panose="02020603050405020304"/>
              </a:rPr>
              <a:t>文化活动都可以健全人格</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B.</a:t>
            </a:r>
            <a:r>
              <a:rPr lang="zh-CN" altLang="zh-CN" sz="2600" kern="100" dirty="0">
                <a:latin typeface="Times New Roman" panose="02020603050405020304"/>
                <a:ea typeface="微软雅黑" panose="020B0503020204020204" pitchFamily="34" charset="-122"/>
                <a:cs typeface="Times New Roman" panose="02020603050405020304"/>
              </a:rPr>
              <a:t>精神产品凝结在一定的物质载体之中</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C.</a:t>
            </a:r>
            <a:r>
              <a:rPr lang="zh-CN" altLang="zh-CN" sz="2600" kern="100" dirty="0">
                <a:latin typeface="Times New Roman" panose="02020603050405020304"/>
                <a:ea typeface="微软雅黑" panose="020B0503020204020204" pitchFamily="34" charset="-122"/>
                <a:cs typeface="Times New Roman" panose="02020603050405020304"/>
              </a:rPr>
              <a:t>精神活动离不开物质活动</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D.</a:t>
            </a:r>
            <a:r>
              <a:rPr lang="zh-CN" altLang="zh-CN" sz="2600" kern="100" dirty="0">
                <a:latin typeface="Times New Roman" panose="02020603050405020304"/>
                <a:ea typeface="微软雅黑" panose="020B0503020204020204" pitchFamily="34" charset="-122"/>
                <a:cs typeface="Times New Roman" panose="02020603050405020304"/>
              </a:rPr>
              <a:t>文化影响人往往是无形的</a:t>
            </a:r>
            <a:endParaRPr lang="zh-CN" altLang="zh-CN" sz="1050" kern="100" dirty="0">
              <a:effectLst/>
              <a:latin typeface="宋体" panose="02010600030101010101" pitchFamily="2" charset="-122"/>
              <a:cs typeface="Courier New" panose="02070309020205020404"/>
            </a:endParaRPr>
          </a:p>
        </p:txBody>
      </p:sp>
      <p:sp>
        <p:nvSpPr>
          <p:cNvPr id="6" name="矩形 5"/>
          <p:cNvSpPr/>
          <p:nvPr/>
        </p:nvSpPr>
        <p:spPr>
          <a:xfrm>
            <a:off x="406574" y="3875343"/>
            <a:ext cx="11161240" cy="2448723"/>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健康有益的文化活动才可以健全人格，</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A</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项不选</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精神</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产品凝结在一定的物质载体之中、精神活动离不开物质活动在材料中没有体现，</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B</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C</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两项不选</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尘心渐息</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俗气潜消</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表明文化影响人往往是无形的，</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D</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项正确。</a:t>
            </a:r>
            <a:endParaRPr lang="zh-CN" altLang="zh-CN" sz="1050" kern="100" dirty="0">
              <a:effectLst/>
              <a:latin typeface="宋体" panose="02010600030101010101" pitchFamily="2" charset="-122"/>
              <a:cs typeface="Courier New" panose="02070309020205020404"/>
            </a:endParaRPr>
          </a:p>
        </p:txBody>
      </p:sp>
      <p:sp>
        <p:nvSpPr>
          <p:cNvPr id="61" name="TextBox 60"/>
          <p:cNvSpPr txBox="1"/>
          <p:nvPr/>
        </p:nvSpPr>
        <p:spPr>
          <a:xfrm>
            <a:off x="262558" y="3213770"/>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1">
            <a:hlinkClick r:id="rId3"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4"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5"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6"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7"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8"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9"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7</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0"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1"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2"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3"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4"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5"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6"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3" restart="whenNotActive" fill="hold" evtFilter="cancelBubble" nodeType="interactiveSeq">
                <p:stCondLst>
                  <p:cond evt="onClick" delay="0">
                    <p:tgtEl>
                      <p:spTgt spid="6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blinds(horizontal)">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nodeType="clickEffect">
                                  <p:stCondLst>
                                    <p:cond delay="0"/>
                                  </p:stCondLst>
                                  <p:childTnLst>
                                    <p:set>
                                      <p:cBhvr>
                                        <p:cTn id="27" dur="1" fill="hold">
                                          <p:stCondLst>
                                            <p:cond delay="0"/>
                                          </p:stCondLst>
                                        </p:cTn>
                                        <p:tgtEl>
                                          <p:spTgt spid="6">
                                            <p:txEl>
                                              <p:pRg st="2" end="2"/>
                                            </p:txEl>
                                          </p:spTgt>
                                        </p:tgtEl>
                                        <p:attrNameLst>
                                          <p:attrName>style.visibility</p:attrName>
                                        </p:attrNameLst>
                                      </p:cBhvr>
                                      <p:to>
                                        <p:strVal val="visible"/>
                                      </p:to>
                                    </p:set>
                                    <p:animEffect transition="in" filter="blinds(horizontal)">
                                      <p:cBhvr>
                                        <p:cTn id="28" dur="500"/>
                                        <p:tgtEl>
                                          <p:spTgt spid="6">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xit" presetSubtype="0" fill="hold" grpId="0" nodeType="clickEffect">
                                  <p:stCondLst>
                                    <p:cond delay="0"/>
                                  </p:stCondLst>
                                  <p:childTnLst>
                                    <p:animEffect transition="out" filter="fade">
                                      <p:cBhvr>
                                        <p:cTn id="32" dur="500"/>
                                        <p:tgtEl>
                                          <p:spTgt spid="6">
                                            <p:txEl>
                                              <p:pRg st="0" end="0"/>
                                            </p:txEl>
                                          </p:spTgt>
                                        </p:tgtEl>
                                      </p:cBhvr>
                                    </p:animEffect>
                                    <p:set>
                                      <p:cBhvr>
                                        <p:cTn id="33" dur="1" fill="hold">
                                          <p:stCondLst>
                                            <p:cond delay="499"/>
                                          </p:stCondLst>
                                        </p:cTn>
                                        <p:tgtEl>
                                          <p:spTgt spid="6">
                                            <p:txEl>
                                              <p:pRg st="0" end="0"/>
                                            </p:txEl>
                                          </p:spTgt>
                                        </p:tgtEl>
                                        <p:attrNameLst>
                                          <p:attrName>style.visibility</p:attrName>
                                        </p:attrNameLst>
                                      </p:cBhvr>
                                      <p:to>
                                        <p:strVal val="hidden"/>
                                      </p:to>
                                    </p:set>
                                  </p:childTnLst>
                                </p:cTn>
                              </p:par>
                              <p:par>
                                <p:cTn id="34" presetID="10" presetClass="exit" presetSubtype="0" fill="hold" grpId="0" nodeType="withEffect">
                                  <p:stCondLst>
                                    <p:cond delay="0"/>
                                  </p:stCondLst>
                                  <p:childTnLst>
                                    <p:animEffect transition="out" filter="fade">
                                      <p:cBhvr>
                                        <p:cTn id="35" dur="500"/>
                                        <p:tgtEl>
                                          <p:spTgt spid="6">
                                            <p:txEl>
                                              <p:pRg st="1" end="1"/>
                                            </p:txEl>
                                          </p:spTgt>
                                        </p:tgtEl>
                                      </p:cBhvr>
                                    </p:animEffect>
                                    <p:set>
                                      <p:cBhvr>
                                        <p:cTn id="36" dur="1" fill="hold">
                                          <p:stCondLst>
                                            <p:cond delay="499"/>
                                          </p:stCondLst>
                                        </p:cTn>
                                        <p:tgtEl>
                                          <p:spTgt spid="6">
                                            <p:txEl>
                                              <p:pRg st="1" end="1"/>
                                            </p:txEl>
                                          </p:spTgt>
                                        </p:tgtEl>
                                        <p:attrNameLst>
                                          <p:attrName>style.visibility</p:attrName>
                                        </p:attrNameLst>
                                      </p:cBhvr>
                                      <p:to>
                                        <p:strVal val="hidden"/>
                                      </p:to>
                                    </p:set>
                                  </p:childTnLst>
                                </p:cTn>
                              </p:par>
                              <p:par>
                                <p:cTn id="37" presetID="10" presetClass="exit" presetSubtype="0" fill="hold" grpId="0" nodeType="withEffect">
                                  <p:stCondLst>
                                    <p:cond delay="0"/>
                                  </p:stCondLst>
                                  <p:childTnLst>
                                    <p:animEffect transition="out" filter="fade">
                                      <p:cBhvr>
                                        <p:cTn id="38" dur="500"/>
                                        <p:tgtEl>
                                          <p:spTgt spid="6">
                                            <p:txEl>
                                              <p:pRg st="2" end="2"/>
                                            </p:txEl>
                                          </p:spTgt>
                                        </p:tgtEl>
                                      </p:cBhvr>
                                    </p:animEffect>
                                    <p:set>
                                      <p:cBhvr>
                                        <p:cTn id="39" dur="1" fill="hold">
                                          <p:stCondLst>
                                            <p:cond delay="499"/>
                                          </p:stCondLst>
                                        </p:cTn>
                                        <p:tgtEl>
                                          <p:spTgt spid="6">
                                            <p:txEl>
                                              <p:pRg st="2" end="2"/>
                                            </p:txEl>
                                          </p:spTgt>
                                        </p:tgtEl>
                                        <p:attrNameLst>
                                          <p:attrName>style.visibility</p:attrName>
                                        </p:attrNameLst>
                                      </p:cBhvr>
                                      <p:to>
                                        <p:strVal val="hidden"/>
                                      </p:to>
                                    </p:set>
                                  </p:childTnLst>
                                </p:cTn>
                              </p:par>
                            </p:childTnLst>
                          </p:cTn>
                        </p:par>
                      </p:childTnLst>
                    </p:cTn>
                  </p:par>
                </p:childTnLst>
              </p:cTn>
              <p:nextCondLst>
                <p:cond evt="onClick" delay="0">
                  <p:tgtEl>
                    <p:spTgt spid="63"/>
                  </p:tgtEl>
                </p:cond>
              </p:nextCondLst>
            </p:seq>
          </p:childTnLst>
        </p:cTn>
      </p:par>
    </p:tnLst>
    <p:bldLst>
      <p:bldP spid="6" grpId="0" uiExpand="1" build="allAtOnce"/>
      <p:bldP spid="61" grpId="0"/>
      <p:bldP spid="61" grpId="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45418"/>
            <a:ext cx="11412000" cy="4924401"/>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8.</a:t>
            </a:r>
            <a:r>
              <a:rPr lang="zh-CN" altLang="zh-CN" sz="2600" kern="100" dirty="0">
                <a:latin typeface="Times New Roman" panose="02020603050405020304"/>
                <a:ea typeface="微软雅黑" panose="020B0503020204020204" pitchFamily="34" charset="-122"/>
                <a:cs typeface="Times New Roman" panose="02020603050405020304"/>
              </a:rPr>
              <a:t>文化创造美好，美好需要文化，文化与美最相关、最契合。只要有空地，就会有广场舞的身影；读书、看戏、听讲座，人们乐于用文化活动填补闲暇时间；插花、茶艺、琴艺等更为精致的</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雅生活</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正在普通百姓中悄然兴起。文化味儿，正成为时下国人日常生活中散发的新气息。这折射出</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文化对人的影响来自丰富多彩的文化</a:t>
            </a:r>
            <a:r>
              <a:rPr lang="zh-CN" altLang="zh-CN" sz="2600" kern="100" dirty="0" smtClean="0">
                <a:latin typeface="Times New Roman" panose="02020603050405020304"/>
                <a:ea typeface="微软雅黑" panose="020B0503020204020204" pitchFamily="34" charset="-122"/>
                <a:cs typeface="Times New Roman" panose="02020603050405020304"/>
              </a:rPr>
              <a:t>活动</a:t>
            </a:r>
            <a:r>
              <a:rPr lang="en-US" altLang="zh-CN" sz="2600" kern="100" dirty="0" smtClean="0">
                <a:latin typeface="宋体" panose="02010600030101010101" pitchFamily="2" charset="-122"/>
                <a:cs typeface="Courier New" panose="020703090202050204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追求</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雅生活</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有利于消除生活方式的</a:t>
            </a:r>
            <a:r>
              <a:rPr lang="zh-CN" altLang="zh-CN" sz="2600" kern="100" dirty="0" smtClean="0">
                <a:latin typeface="Times New Roman" panose="02020603050405020304"/>
                <a:ea typeface="微软雅黑" panose="020B0503020204020204" pitchFamily="34" charset="-122"/>
                <a:cs typeface="Times New Roman" panose="02020603050405020304"/>
              </a:rPr>
              <a:t>差异</a:t>
            </a:r>
            <a:r>
              <a:rPr lang="en-US" altLang="zh-CN" sz="2600" kern="100" dirty="0" smtClean="0">
                <a:latin typeface="宋体" panose="02010600030101010101" pitchFamily="2" charset="-122"/>
                <a:cs typeface="Courier New" panose="020703090202050204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文化对人的影响是深远持久</a:t>
            </a:r>
            <a:r>
              <a:rPr lang="zh-CN" altLang="zh-CN" sz="2600" kern="100" dirty="0" smtClean="0">
                <a:latin typeface="Times New Roman" panose="02020603050405020304"/>
                <a:ea typeface="微软雅黑" panose="020B0503020204020204" pitchFamily="34" charset="-122"/>
                <a:cs typeface="Times New Roman" panose="02020603050405020304"/>
              </a:rPr>
              <a:t>的</a:t>
            </a:r>
            <a:r>
              <a:rPr lang="en-US" altLang="zh-CN" sz="2600" kern="100" dirty="0" smtClean="0">
                <a:latin typeface="宋体" panose="02010600030101010101" pitchFamily="2" charset="-122"/>
                <a:cs typeface="Courier New" panose="020703090202050204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当代中国人的精神文化生活不断丰富</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endParaRPr lang="zh-CN" altLang="zh-CN" sz="2600" kern="100" dirty="0">
              <a:effectLst/>
              <a:latin typeface="宋体" panose="02010600030101010101" pitchFamily="2" charset="-122"/>
              <a:cs typeface="Courier New" panose="02070309020205020404"/>
            </a:endParaRPr>
          </a:p>
        </p:txBody>
      </p:sp>
      <p:sp>
        <p:nvSpPr>
          <p:cNvPr id="6" name="矩形 5"/>
          <p:cNvSpPr/>
          <p:nvPr/>
        </p:nvSpPr>
        <p:spPr>
          <a:xfrm>
            <a:off x="406574" y="4941962"/>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追求</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雅生活</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并不能消除生活方式的差异，</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说法错误</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材料</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不体现文化对人影响深远持久的特点，</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与题意不符。</a:t>
            </a:r>
            <a:endParaRPr lang="zh-CN" altLang="zh-CN" sz="1050" kern="100" dirty="0">
              <a:effectLst/>
              <a:latin typeface="宋体" panose="02010600030101010101" pitchFamily="2" charset="-122"/>
              <a:cs typeface="Courier New" panose="02070309020205020404"/>
            </a:endParaRPr>
          </a:p>
        </p:txBody>
      </p:sp>
      <p:sp>
        <p:nvSpPr>
          <p:cNvPr id="61" name="TextBox 60"/>
          <p:cNvSpPr txBox="1"/>
          <p:nvPr/>
        </p:nvSpPr>
        <p:spPr>
          <a:xfrm>
            <a:off x="262558" y="4221882"/>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1">
            <a:hlinkClick r:id="rId3"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4"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5"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6"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7"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8"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9"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0"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8</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1"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2"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3"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4"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5"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6"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3" restart="whenNotActive" fill="hold" evtFilter="cancelBubble" nodeType="interactiveSeq">
                <p:stCondLst>
                  <p:cond evt="onClick" delay="0">
                    <p:tgtEl>
                      <p:spTgt spid="6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blinds(horizontal)">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grpId="0" nodeType="clickEffect">
                                  <p:stCondLst>
                                    <p:cond delay="0"/>
                                  </p:stCondLst>
                                  <p:childTnLst>
                                    <p:animEffect transition="out" filter="fade">
                                      <p:cBhvr>
                                        <p:cTn id="27" dur="500"/>
                                        <p:tgtEl>
                                          <p:spTgt spid="6">
                                            <p:txEl>
                                              <p:pRg st="0" end="0"/>
                                            </p:txEl>
                                          </p:spTgt>
                                        </p:tgtEl>
                                      </p:cBhvr>
                                    </p:animEffect>
                                    <p:set>
                                      <p:cBhvr>
                                        <p:cTn id="28" dur="1" fill="hold">
                                          <p:stCondLst>
                                            <p:cond delay="499"/>
                                          </p:stCondLst>
                                        </p:cTn>
                                        <p:tgtEl>
                                          <p:spTgt spid="6">
                                            <p:txEl>
                                              <p:pRg st="0" end="0"/>
                                            </p:txEl>
                                          </p:spTgt>
                                        </p:tgtEl>
                                        <p:attrNameLst>
                                          <p:attrName>style.visibility</p:attrName>
                                        </p:attrNameLst>
                                      </p:cBhvr>
                                      <p:to>
                                        <p:strVal val="hidden"/>
                                      </p:to>
                                    </p:set>
                                  </p:childTnLst>
                                </p:cTn>
                              </p:par>
                              <p:par>
                                <p:cTn id="29" presetID="10" presetClass="exit" presetSubtype="0" fill="hold" grpId="0" nodeType="withEffect">
                                  <p:stCondLst>
                                    <p:cond delay="0"/>
                                  </p:stCondLst>
                                  <p:childTnLst>
                                    <p:animEffect transition="out" filter="fade">
                                      <p:cBhvr>
                                        <p:cTn id="30" dur="500"/>
                                        <p:tgtEl>
                                          <p:spTgt spid="6">
                                            <p:txEl>
                                              <p:pRg st="1" end="1"/>
                                            </p:txEl>
                                          </p:spTgt>
                                        </p:tgtEl>
                                      </p:cBhvr>
                                    </p:animEffect>
                                    <p:set>
                                      <p:cBhvr>
                                        <p:cTn id="31" dur="1" fill="hold">
                                          <p:stCondLst>
                                            <p:cond delay="499"/>
                                          </p:stCondLst>
                                        </p:cTn>
                                        <p:tgtEl>
                                          <p:spTgt spid="6">
                                            <p:txEl>
                                              <p:pRg st="1" end="1"/>
                                            </p:txEl>
                                          </p:spTgt>
                                        </p:tgtEl>
                                        <p:attrNameLst>
                                          <p:attrName>style.visibility</p:attrName>
                                        </p:attrNameLst>
                                      </p:cBhvr>
                                      <p:to>
                                        <p:strVal val="hidden"/>
                                      </p:to>
                                    </p:set>
                                  </p:childTnLst>
                                </p:cTn>
                              </p:par>
                            </p:childTnLst>
                          </p:cTn>
                        </p:par>
                      </p:childTnLst>
                    </p:cTn>
                  </p:par>
                </p:childTnLst>
              </p:cTn>
              <p:nextCondLst>
                <p:cond evt="onClick" delay="0">
                  <p:tgtEl>
                    <p:spTgt spid="63"/>
                  </p:tgtEl>
                </p:cond>
              </p:nextCondLst>
            </p:seq>
          </p:childTnLst>
        </p:cTn>
      </p:par>
    </p:tnLst>
    <p:bldLst>
      <p:bldP spid="6" grpId="0" uiExpand="1" build="allAtOnce"/>
      <p:bldP spid="61" grpId="0"/>
      <p:bldP spid="61" grpId="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59"/>
          <p:cNvSpPr/>
          <p:nvPr/>
        </p:nvSpPr>
        <p:spPr>
          <a:xfrm>
            <a:off x="406574" y="477466"/>
            <a:ext cx="11521280" cy="432423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9.</a:t>
            </a:r>
            <a:r>
              <a:rPr lang="zh-CN" altLang="zh-CN" sz="2600" kern="100" dirty="0">
                <a:latin typeface="Times New Roman" panose="02020603050405020304"/>
                <a:ea typeface="微软雅黑" panose="020B0503020204020204" pitchFamily="34" charset="-122"/>
                <a:cs typeface="Times New Roman" panose="02020603050405020304"/>
              </a:rPr>
              <a:t>国歌是一首歌，唱出了中华儿女的不屈和抗争；国歌又不只是一首歌，它奏响的是整个社会团结奋进的鼓点，凝聚的是中华民族伟大复兴的精气神。可见</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国歌作为精神文化总是一定社会实践的产物</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中华人民共和国国歌是中华民族精神的集中反映</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文化能够转化为物质力量，促进社会发展</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优秀文化作品总能以其特有的感染力和感召力，激励人们团结奋进</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1050" kern="100" dirty="0">
              <a:effectLst/>
              <a:latin typeface="宋体" panose="02010600030101010101" pitchFamily="2" charset="-122"/>
              <a:cs typeface="Courier New" panose="02070309020205020404"/>
            </a:endParaRPr>
          </a:p>
        </p:txBody>
      </p:sp>
      <p:sp>
        <p:nvSpPr>
          <p:cNvPr id="61" name="TextBox 60"/>
          <p:cNvSpPr txBox="1"/>
          <p:nvPr/>
        </p:nvSpPr>
        <p:spPr>
          <a:xfrm>
            <a:off x="2674910" y="4091818"/>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
        <p:nvSpPr>
          <p:cNvPr id="23" name="Rectangle 21">
            <a:hlinkClick r:id="rId2"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4" name="Rectangle 21">
            <a:hlinkClick r:id="rId3"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4"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5"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6"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7"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8"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9"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0"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9</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1"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2"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3"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4"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5"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pic>
        <p:nvPicPr>
          <p:cNvPr id="20" name="Picture 5" descr="\\0吕芳\g\解析 拷贝.png">
            <a:hlinkClick r:id="rId16" action="ppaction://hlinksldjump"/>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childTnLst>
        </p:cTn>
      </p:par>
    </p:tnLst>
    <p:bldLst>
      <p:bldP spid="61" grpId="0"/>
      <p:bldP spid="61" grpId="1"/>
    </p:bldLst>
  </p:timing>
</p:sld>
</file>

<file path=ppt/slides/slide6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矩形 5"/>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59"/>
          <p:cNvSpPr/>
          <p:nvPr/>
        </p:nvSpPr>
        <p:spPr>
          <a:xfrm>
            <a:off x="406574" y="477466"/>
            <a:ext cx="11521280" cy="3048887"/>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国歌是一首歌，唱出了中华儿女的不屈和抗争，表明国歌作为精神文化总是一定社会实践的产物，</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正确且符合题意</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国歌</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又不只是一首歌，它奏响的是整个社会团结奋进的鼓点，凝聚的是中华民族伟大复兴的精气神，表明优秀文化作品总能以其特有的感染力和感召力，激励人们团结奋进，</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正确且符合题意。</a:t>
            </a:r>
            <a:endParaRPr lang="zh-CN" altLang="zh-CN" sz="1050" kern="100" dirty="0">
              <a:effectLst/>
              <a:latin typeface="宋体" panose="02010600030101010101" pitchFamily="2" charset="-122"/>
              <a:cs typeface="Courier New" panose="02070309020205020404"/>
            </a:endParaRPr>
          </a:p>
        </p:txBody>
      </p:sp>
      <p:sp>
        <p:nvSpPr>
          <p:cNvPr id="23" name="Rectangle 21">
            <a:hlinkClick r:id="rId1"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4" name="Rectangle 21">
            <a:hlinkClick r:id="rId2"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3"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4"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5"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6"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7"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8"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9"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9</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0"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1"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2"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3"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4"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0">
                                            <p:txEl>
                                              <p:pRg st="0" end="0"/>
                                            </p:txEl>
                                          </p:spTgt>
                                        </p:tgtEl>
                                        <p:attrNameLst>
                                          <p:attrName>style.visibility</p:attrName>
                                        </p:attrNameLst>
                                      </p:cBhvr>
                                      <p:to>
                                        <p:strVal val="visible"/>
                                      </p:to>
                                    </p:set>
                                    <p:animEffect transition="in" filter="blinds(horizontal)">
                                      <p:cBhvr>
                                        <p:cTn id="7" dur="750"/>
                                        <p:tgtEl>
                                          <p:spTgt spid="60">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60">
                                            <p:txEl>
                                              <p:pRg st="1" end="1"/>
                                            </p:txEl>
                                          </p:spTgt>
                                        </p:tgtEl>
                                        <p:attrNameLst>
                                          <p:attrName>style.visibility</p:attrName>
                                        </p:attrNameLst>
                                      </p:cBhvr>
                                      <p:to>
                                        <p:strVal val="visible"/>
                                      </p:to>
                                    </p:set>
                                    <p:animEffect transition="in" filter="blinds(horizontal)">
                                      <p:cBhvr>
                                        <p:cTn id="11" dur="750"/>
                                        <p:tgtEl>
                                          <p:spTgt spid="6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631636"/>
            <a:ext cx="11412000" cy="4924401"/>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10.</a:t>
            </a:r>
            <a:r>
              <a:rPr lang="zh-CN" altLang="zh-CN" sz="2600" kern="100" dirty="0">
                <a:latin typeface="Times New Roman" panose="02020603050405020304"/>
                <a:ea typeface="微软雅黑" panose="020B0503020204020204" pitchFamily="34" charset="-122"/>
                <a:cs typeface="Times New Roman" panose="02020603050405020304"/>
              </a:rPr>
              <a:t>曹文轩的《草房子》荣获</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冰心儿童文学奖</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、第四届国家图书奖等。曹文轩在谈自己的创作时常说，儿童文学作品是给孩子心灵打底子的。某小学组织学生阅读《草房子》，其积极意义是</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能增强学生对不同性质文化的辨别力，提高学生的</a:t>
            </a:r>
            <a:r>
              <a:rPr lang="zh-CN" altLang="zh-CN" sz="2600" kern="100" dirty="0" smtClean="0">
                <a:latin typeface="Times New Roman" panose="02020603050405020304"/>
                <a:ea typeface="微软雅黑" panose="020B0503020204020204" pitchFamily="34" charset="-122"/>
                <a:cs typeface="Times New Roman" panose="02020603050405020304"/>
              </a:rPr>
              <a:t>眼力</a:t>
            </a:r>
            <a:endParaRPr lang="zh-CN" altLang="zh-CN" sz="1050" kern="100" dirty="0" smtClean="0">
              <a:latin typeface="宋体" panose="02010600030101010101" pitchFamily="2" charset="-122"/>
              <a:cs typeface="Courier New" panose="02070309020205020404"/>
            </a:endParaRPr>
          </a:p>
          <a:p>
            <a:pPr algn="just">
              <a:lnSpc>
                <a:spcPct val="150000"/>
              </a:lnSpc>
              <a:spcAft>
                <a:spcPts val="0"/>
              </a:spcAft>
            </a:pPr>
            <a:r>
              <a:rPr lang="en-US" altLang="zh-CN" sz="2600" kern="100" dirty="0" smtClean="0">
                <a:latin typeface="宋体" panose="02010600030101010101" pitchFamily="2" charset="-122"/>
                <a:ea typeface="微软雅黑" panose="020B0503020204020204" pitchFamily="34" charset="-122"/>
                <a:cs typeface="Times New Roman" panose="02020603050405020304"/>
              </a:rPr>
              <a:t>②</a:t>
            </a:r>
            <a:r>
              <a:rPr lang="zh-CN" altLang="zh-CN" sz="2600" kern="100" dirty="0" smtClean="0">
                <a:latin typeface="Times New Roman" panose="02020603050405020304"/>
                <a:ea typeface="微软雅黑" panose="020B0503020204020204" pitchFamily="34" charset="-122"/>
                <a:cs typeface="Times New Roman" panose="02020603050405020304"/>
              </a:rPr>
              <a:t>能使学生心理上得到愉悦，是一种真善美的享受</a:t>
            </a:r>
            <a:endParaRPr lang="zh-CN" altLang="zh-CN" sz="1050" kern="100" dirty="0" smtClean="0">
              <a:latin typeface="宋体" panose="02010600030101010101" pitchFamily="2" charset="-122"/>
              <a:cs typeface="Courier New" panose="02070309020205020404"/>
            </a:endParaRPr>
          </a:p>
          <a:p>
            <a:pPr algn="just">
              <a:lnSpc>
                <a:spcPct val="150000"/>
              </a:lnSpc>
              <a:spcAft>
                <a:spcPts val="0"/>
              </a:spcAft>
            </a:pPr>
            <a:r>
              <a:rPr lang="en-US" altLang="zh-CN" sz="2600" kern="100" dirty="0" smtClean="0">
                <a:latin typeface="宋体" panose="02010600030101010101" pitchFamily="2" charset="-122"/>
                <a:ea typeface="微软雅黑" panose="020B0503020204020204" pitchFamily="34" charset="-122"/>
                <a:cs typeface="Times New Roman" panose="02020603050405020304"/>
              </a:rPr>
              <a:t>③</a:t>
            </a:r>
            <a:r>
              <a:rPr lang="zh-CN" altLang="zh-CN" sz="2600" kern="100" dirty="0" smtClean="0">
                <a:latin typeface="Times New Roman" panose="02020603050405020304"/>
                <a:ea typeface="微软雅黑" panose="020B0503020204020204" pitchFamily="34" charset="-122"/>
                <a:cs typeface="Times New Roman" panose="02020603050405020304"/>
              </a:rPr>
              <a:t>能使学生获得文学的享受，培养健全人格</a:t>
            </a:r>
            <a:endParaRPr lang="zh-CN" altLang="zh-CN" sz="1050" kern="100" dirty="0" smtClean="0">
              <a:latin typeface="宋体" panose="02010600030101010101" pitchFamily="2" charset="-122"/>
              <a:cs typeface="Courier New" panose="02070309020205020404"/>
            </a:endParaRPr>
          </a:p>
          <a:p>
            <a:pPr algn="just">
              <a:lnSpc>
                <a:spcPct val="150000"/>
              </a:lnSpc>
              <a:spcAft>
                <a:spcPts val="0"/>
              </a:spcAft>
            </a:pPr>
            <a:r>
              <a:rPr lang="en-US" altLang="zh-CN" sz="2600" kern="100" dirty="0" smtClean="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能使学生获得更多马克思主义性质的文化，提高学生素质</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1050" kern="100" dirty="0">
              <a:effectLst/>
              <a:latin typeface="宋体" panose="02010600030101010101" pitchFamily="2" charset="-122"/>
              <a:cs typeface="Courier New" panose="02070309020205020404"/>
            </a:endParaRPr>
          </a:p>
        </p:txBody>
      </p:sp>
      <p:sp>
        <p:nvSpPr>
          <p:cNvPr id="61" name="TextBox 60"/>
          <p:cNvSpPr txBox="1"/>
          <p:nvPr/>
        </p:nvSpPr>
        <p:spPr>
          <a:xfrm>
            <a:off x="5152210" y="4834034"/>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1">
            <a:hlinkClick r:id="rId4"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5"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6"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7"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8"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9"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10"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1"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2"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3"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10</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4"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5"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6"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7"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childTnLst>
        </p:cTn>
      </p:par>
    </p:tnLst>
    <p:bldLst>
      <p:bldP spid="61" grpId="0"/>
      <p:bldP spid="61" grpId="1"/>
    </p:bldLst>
  </p:timing>
</p:sld>
</file>

<file path=ppt/slides/slide7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矩形 5"/>
          <p:cNvSpPr/>
          <p:nvPr/>
        </p:nvSpPr>
        <p:spPr>
          <a:xfrm>
            <a:off x="443846" y="909514"/>
            <a:ext cx="11412000" cy="3724072"/>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不符合题意，材料中的《草房子》是优秀文化，没有提到不同性质的文化</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符合题意，优秀文化能够丰富人的精神世界，给人真善美的享受</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符合题意，积极参加健康有益的文化活动是培养健全人格的重要途径，组织学生阅读《草房子》的活动有利于培养健全人格</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不符合题意，《草房子》是优秀文化，不是马克思主义性质的文化。故选</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C</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a:t>
            </a:r>
            <a:endParaRPr lang="zh-CN" altLang="zh-CN" sz="1050" kern="100" dirty="0">
              <a:effectLst/>
              <a:latin typeface="宋体" panose="02010600030101010101" pitchFamily="2" charset="-122"/>
              <a:cs typeface="Courier New" panose="02070309020205020404"/>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Rectangle 21">
            <a:hlinkClick r:id="rId1"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2"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3"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4"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5"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6"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7"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8"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9"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0"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10</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1"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2"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3"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4"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750"/>
                                        <p:tgtEl>
                                          <p:spTgt spid="6">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animEffect transition="in" filter="blinds(horizontal)">
                                      <p:cBhvr>
                                        <p:cTn id="11" dur="750"/>
                                        <p:tgtEl>
                                          <p:spTgt spid="6">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animEffect transition="in" filter="blinds(horizontal)">
                                      <p:cBhvr>
                                        <p:cTn id="15" dur="750"/>
                                        <p:tgtEl>
                                          <p:spTgt spid="6">
                                            <p:txEl>
                                              <p:pRg st="2" end="2"/>
                                            </p:txEl>
                                          </p:spTgt>
                                        </p:tgtEl>
                                      </p:cBhvr>
                                    </p:animEffect>
                                  </p:childTnLst>
                                </p:cTn>
                              </p:par>
                            </p:childTnLst>
                          </p:cTn>
                        </p:par>
                        <p:par>
                          <p:cTn id="16" fill="hold">
                            <p:stCondLst>
                              <p:cond delay="3000"/>
                            </p:stCondLst>
                            <p:childTnLst>
                              <p:par>
                                <p:cTn id="17" presetID="3" presetClass="entr" presetSubtype="10" fill="hold" nodeType="after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animEffect transition="in" filter="blinds(horizontal)">
                                      <p:cBhvr>
                                        <p:cTn id="19" dur="750"/>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261442"/>
            <a:ext cx="11783026" cy="3123908"/>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11.</a:t>
            </a:r>
            <a:r>
              <a:rPr lang="zh-CN" altLang="zh-CN" sz="2600" kern="100" dirty="0">
                <a:latin typeface="Times New Roman" panose="02020603050405020304"/>
                <a:ea typeface="微软雅黑" panose="020B0503020204020204" pitchFamily="34" charset="-122"/>
                <a:cs typeface="Times New Roman" panose="02020603050405020304"/>
              </a:rPr>
              <a:t>对读者而言，</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诗如禅机，在于参悟</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，而</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有灵魂的人可以在诗中找到知己</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，形成新的自我。材料告诉我们</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优秀文化能塑造人生，促进人的</a:t>
            </a:r>
            <a:r>
              <a:rPr lang="zh-CN" altLang="zh-CN" sz="2600" kern="100" dirty="0" smtClean="0">
                <a:latin typeface="Times New Roman" panose="02020603050405020304"/>
                <a:ea typeface="微软雅黑" panose="020B0503020204020204" pitchFamily="34" charset="-122"/>
                <a:cs typeface="Times New Roman" panose="02020603050405020304"/>
              </a:rPr>
              <a:t>发展</a:t>
            </a:r>
            <a:r>
              <a:rPr lang="en-US" altLang="zh-CN" sz="2600" kern="100" dirty="0" smtClean="0">
                <a:latin typeface="宋体" panose="02010600030101010101" pitchFamily="2" charset="-122"/>
                <a:cs typeface="Courier New" panose="020703090202050204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文化对人影响的差异源于</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参悟</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spc="-60" dirty="0">
                <a:latin typeface="Times New Roman" panose="02020603050405020304"/>
                <a:ea typeface="微软雅黑" panose="020B0503020204020204" pitchFamily="34" charset="-122"/>
                <a:cs typeface="Times New Roman" panose="02020603050405020304"/>
              </a:rPr>
              <a:t>的</a:t>
            </a:r>
            <a:r>
              <a:rPr lang="zh-CN" altLang="zh-CN" sz="2600" kern="100" spc="-60" dirty="0" smtClean="0">
                <a:latin typeface="Times New Roman" panose="02020603050405020304"/>
                <a:ea typeface="微软雅黑" panose="020B0503020204020204" pitchFamily="34" charset="-122"/>
                <a:cs typeface="Times New Roman" panose="02020603050405020304"/>
              </a:rPr>
              <a:t>不同</a:t>
            </a:r>
            <a:r>
              <a:rPr lang="en-US" altLang="zh-CN" sz="2600" kern="100" spc="-60" dirty="0" smtClean="0">
                <a:latin typeface="宋体" panose="02010600030101010101" pitchFamily="2" charset="-122"/>
                <a:cs typeface="Courier New" panose="02070309020205020404"/>
              </a:rPr>
              <a:t>  </a:t>
            </a:r>
            <a:r>
              <a:rPr lang="en-US" altLang="zh-CN" sz="2600" kern="100" spc="-60" dirty="0" smtClean="0">
                <a:latin typeface="宋体" panose="02010600030101010101" pitchFamily="2" charset="-122"/>
                <a:ea typeface="微软雅黑" panose="020B0503020204020204" pitchFamily="34" charset="-122"/>
                <a:cs typeface="Times New Roman" panose="02020603050405020304"/>
              </a:rPr>
              <a:t>③</a:t>
            </a:r>
            <a:r>
              <a:rPr lang="zh-CN" altLang="zh-CN" sz="2600" kern="100" spc="-60" dirty="0">
                <a:latin typeface="Times New Roman" panose="02020603050405020304"/>
                <a:ea typeface="微软雅黑" panose="020B0503020204020204" pitchFamily="34" charset="-122"/>
                <a:cs typeface="Times New Roman" panose="02020603050405020304"/>
              </a:rPr>
              <a:t>文化对人的影响具有深远持久的</a:t>
            </a:r>
            <a:r>
              <a:rPr lang="zh-CN" altLang="zh-CN" sz="2600" kern="100" spc="-60" dirty="0" smtClean="0">
                <a:latin typeface="Times New Roman" panose="02020603050405020304"/>
                <a:ea typeface="微软雅黑" panose="020B0503020204020204" pitchFamily="34" charset="-122"/>
                <a:cs typeface="Times New Roman" panose="02020603050405020304"/>
              </a:rPr>
              <a:t>特点</a:t>
            </a:r>
            <a:r>
              <a:rPr lang="en-US" altLang="zh-CN" sz="2600" kern="100" spc="-60" dirty="0" smtClean="0">
                <a:latin typeface="宋体" panose="02010600030101010101" pitchFamily="2" charset="-122"/>
                <a:cs typeface="Courier New" panose="02070309020205020404"/>
              </a:rPr>
              <a:t>  </a:t>
            </a:r>
            <a:r>
              <a:rPr lang="en-US" altLang="zh-CN" sz="2600" kern="100" spc="-60" dirty="0" smtClean="0">
                <a:latin typeface="宋体" panose="02010600030101010101" pitchFamily="2" charset="-122"/>
                <a:ea typeface="微软雅黑" panose="020B0503020204020204" pitchFamily="34" charset="-122"/>
                <a:cs typeface="Times New Roman" panose="02020603050405020304"/>
              </a:rPr>
              <a:t>④</a:t>
            </a:r>
            <a:r>
              <a:rPr lang="zh-CN" altLang="zh-CN" sz="2600" kern="100" spc="-60" dirty="0">
                <a:latin typeface="Times New Roman" panose="02020603050405020304"/>
                <a:ea typeface="微软雅黑" panose="020B0503020204020204" pitchFamily="34" charset="-122"/>
                <a:cs typeface="Times New Roman" panose="02020603050405020304"/>
              </a:rPr>
              <a:t>应主动接受优秀文化的熏陶</a:t>
            </a:r>
            <a:endParaRPr lang="zh-CN" altLang="zh-CN" sz="2600" kern="100" spc="-6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2600" kern="100" dirty="0">
              <a:effectLst/>
              <a:latin typeface="宋体" panose="02010600030101010101" pitchFamily="2" charset="-122"/>
              <a:cs typeface="Courier New" panose="02070309020205020404"/>
            </a:endParaRPr>
          </a:p>
        </p:txBody>
      </p:sp>
      <p:sp>
        <p:nvSpPr>
          <p:cNvPr id="6" name="矩形 5"/>
          <p:cNvSpPr/>
          <p:nvPr/>
        </p:nvSpPr>
        <p:spPr>
          <a:xfrm>
            <a:off x="406574" y="3285778"/>
            <a:ext cx="11412000" cy="3123908"/>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符合题意，题中</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有灵魂的人可以在诗中找到知己</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，形成新的自我，体现了优秀文化能塑造人生，促进人的发展</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表述错误，主观的事物不能作为根本原因</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不符合题意，材料体现的是潜移默化的特点，不是深远持久</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符合题意，在读诗时应主动参悟体现了应主动接受优秀文化的熏陶。</a:t>
            </a:r>
            <a:endParaRPr lang="zh-CN" altLang="zh-CN" sz="1050" kern="100" dirty="0">
              <a:effectLst/>
              <a:latin typeface="宋体" panose="02010600030101010101" pitchFamily="2" charset="-122"/>
              <a:cs typeface="Courier New" panose="02070309020205020404"/>
            </a:endParaRPr>
          </a:p>
        </p:txBody>
      </p:sp>
      <p:sp>
        <p:nvSpPr>
          <p:cNvPr id="61" name="TextBox 60"/>
          <p:cNvSpPr txBox="1"/>
          <p:nvPr/>
        </p:nvSpPr>
        <p:spPr>
          <a:xfrm>
            <a:off x="2696316" y="2709714"/>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1">
            <a:hlinkClick r:id="rId3"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4"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5"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6"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7"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8"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9"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0"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1"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2"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3"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11</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4"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5"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6"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3" restart="whenNotActive" fill="hold" evtFilter="cancelBubble" nodeType="interactiveSeq">
                <p:stCondLst>
                  <p:cond evt="onClick" delay="0">
                    <p:tgtEl>
                      <p:spTgt spid="6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blinds(horizontal)">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nodeType="clickEffect">
                                  <p:stCondLst>
                                    <p:cond delay="0"/>
                                  </p:stCondLst>
                                  <p:childTnLst>
                                    <p:set>
                                      <p:cBhvr>
                                        <p:cTn id="27" dur="1" fill="hold">
                                          <p:stCondLst>
                                            <p:cond delay="0"/>
                                          </p:stCondLst>
                                        </p:cTn>
                                        <p:tgtEl>
                                          <p:spTgt spid="6">
                                            <p:txEl>
                                              <p:pRg st="2" end="2"/>
                                            </p:txEl>
                                          </p:spTgt>
                                        </p:tgtEl>
                                        <p:attrNameLst>
                                          <p:attrName>style.visibility</p:attrName>
                                        </p:attrNameLst>
                                      </p:cBhvr>
                                      <p:to>
                                        <p:strVal val="visible"/>
                                      </p:to>
                                    </p:set>
                                    <p:animEffect transition="in" filter="blinds(horizontal)">
                                      <p:cBhvr>
                                        <p:cTn id="28" dur="500"/>
                                        <p:tgtEl>
                                          <p:spTgt spid="6">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3" presetClass="entr" presetSubtype="10" fill="hold" nodeType="clickEffect">
                                  <p:stCondLst>
                                    <p:cond delay="0"/>
                                  </p:stCondLst>
                                  <p:childTnLst>
                                    <p:set>
                                      <p:cBhvr>
                                        <p:cTn id="32" dur="1" fill="hold">
                                          <p:stCondLst>
                                            <p:cond delay="0"/>
                                          </p:stCondLst>
                                        </p:cTn>
                                        <p:tgtEl>
                                          <p:spTgt spid="6">
                                            <p:txEl>
                                              <p:pRg st="3" end="3"/>
                                            </p:txEl>
                                          </p:spTgt>
                                        </p:tgtEl>
                                        <p:attrNameLst>
                                          <p:attrName>style.visibility</p:attrName>
                                        </p:attrNameLst>
                                      </p:cBhvr>
                                      <p:to>
                                        <p:strVal val="visible"/>
                                      </p:to>
                                    </p:set>
                                    <p:animEffect transition="in" filter="blinds(horizontal)">
                                      <p:cBhvr>
                                        <p:cTn id="33" dur="500"/>
                                        <p:tgtEl>
                                          <p:spTgt spid="6">
                                            <p:txEl>
                                              <p:pRg st="3" end="3"/>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xit" presetSubtype="0" fill="hold" grpId="2" nodeType="clickEffect">
                                  <p:stCondLst>
                                    <p:cond delay="0"/>
                                  </p:stCondLst>
                                  <p:childTnLst>
                                    <p:animEffect transition="out" filter="fade">
                                      <p:cBhvr>
                                        <p:cTn id="37" dur="500"/>
                                        <p:tgtEl>
                                          <p:spTgt spid="6">
                                            <p:txEl>
                                              <p:pRg st="0" end="0"/>
                                            </p:txEl>
                                          </p:spTgt>
                                        </p:tgtEl>
                                      </p:cBhvr>
                                    </p:animEffect>
                                    <p:set>
                                      <p:cBhvr>
                                        <p:cTn id="38" dur="1" fill="hold">
                                          <p:stCondLst>
                                            <p:cond delay="499"/>
                                          </p:stCondLst>
                                        </p:cTn>
                                        <p:tgtEl>
                                          <p:spTgt spid="6">
                                            <p:txEl>
                                              <p:pRg st="0" end="0"/>
                                            </p:txEl>
                                          </p:spTgt>
                                        </p:tgtEl>
                                        <p:attrNameLst>
                                          <p:attrName>style.visibility</p:attrName>
                                        </p:attrNameLst>
                                      </p:cBhvr>
                                      <p:to>
                                        <p:strVal val="hidden"/>
                                      </p:to>
                                    </p:set>
                                  </p:childTnLst>
                                </p:cTn>
                              </p:par>
                              <p:par>
                                <p:cTn id="39" presetID="10" presetClass="exit" presetSubtype="0" fill="hold" grpId="2" nodeType="withEffect">
                                  <p:stCondLst>
                                    <p:cond delay="0"/>
                                  </p:stCondLst>
                                  <p:childTnLst>
                                    <p:animEffect transition="out" filter="fade">
                                      <p:cBhvr>
                                        <p:cTn id="40" dur="500"/>
                                        <p:tgtEl>
                                          <p:spTgt spid="6">
                                            <p:txEl>
                                              <p:pRg st="1" end="1"/>
                                            </p:txEl>
                                          </p:spTgt>
                                        </p:tgtEl>
                                      </p:cBhvr>
                                    </p:animEffect>
                                    <p:set>
                                      <p:cBhvr>
                                        <p:cTn id="41" dur="1" fill="hold">
                                          <p:stCondLst>
                                            <p:cond delay="499"/>
                                          </p:stCondLst>
                                        </p:cTn>
                                        <p:tgtEl>
                                          <p:spTgt spid="6">
                                            <p:txEl>
                                              <p:pRg st="1" end="1"/>
                                            </p:txEl>
                                          </p:spTgt>
                                        </p:tgtEl>
                                        <p:attrNameLst>
                                          <p:attrName>style.visibility</p:attrName>
                                        </p:attrNameLst>
                                      </p:cBhvr>
                                      <p:to>
                                        <p:strVal val="hidden"/>
                                      </p:to>
                                    </p:set>
                                  </p:childTnLst>
                                </p:cTn>
                              </p:par>
                              <p:par>
                                <p:cTn id="42" presetID="10" presetClass="exit" presetSubtype="0" fill="hold" grpId="2" nodeType="withEffect">
                                  <p:stCondLst>
                                    <p:cond delay="0"/>
                                  </p:stCondLst>
                                  <p:childTnLst>
                                    <p:animEffect transition="out" filter="fade">
                                      <p:cBhvr>
                                        <p:cTn id="43" dur="500"/>
                                        <p:tgtEl>
                                          <p:spTgt spid="6">
                                            <p:txEl>
                                              <p:pRg st="2" end="2"/>
                                            </p:txEl>
                                          </p:spTgt>
                                        </p:tgtEl>
                                      </p:cBhvr>
                                    </p:animEffect>
                                    <p:set>
                                      <p:cBhvr>
                                        <p:cTn id="44" dur="1" fill="hold">
                                          <p:stCondLst>
                                            <p:cond delay="499"/>
                                          </p:stCondLst>
                                        </p:cTn>
                                        <p:tgtEl>
                                          <p:spTgt spid="6">
                                            <p:txEl>
                                              <p:pRg st="2" end="2"/>
                                            </p:txEl>
                                          </p:spTgt>
                                        </p:tgtEl>
                                        <p:attrNameLst>
                                          <p:attrName>style.visibility</p:attrName>
                                        </p:attrNameLst>
                                      </p:cBhvr>
                                      <p:to>
                                        <p:strVal val="hidden"/>
                                      </p:to>
                                    </p:set>
                                  </p:childTnLst>
                                </p:cTn>
                              </p:par>
                              <p:par>
                                <p:cTn id="45" presetID="10" presetClass="exit" presetSubtype="0" fill="hold" grpId="2" nodeType="withEffect">
                                  <p:stCondLst>
                                    <p:cond delay="0"/>
                                  </p:stCondLst>
                                  <p:childTnLst>
                                    <p:animEffect transition="out" filter="fade">
                                      <p:cBhvr>
                                        <p:cTn id="46" dur="500"/>
                                        <p:tgtEl>
                                          <p:spTgt spid="6">
                                            <p:txEl>
                                              <p:pRg st="3" end="3"/>
                                            </p:txEl>
                                          </p:spTgt>
                                        </p:tgtEl>
                                      </p:cBhvr>
                                    </p:animEffect>
                                    <p:set>
                                      <p:cBhvr>
                                        <p:cTn id="47" dur="1" fill="hold">
                                          <p:stCondLst>
                                            <p:cond delay="499"/>
                                          </p:stCondLst>
                                        </p:cTn>
                                        <p:tgtEl>
                                          <p:spTgt spid="6">
                                            <p:txEl>
                                              <p:pRg st="3" end="3"/>
                                            </p:txEl>
                                          </p:spTgt>
                                        </p:tgtEl>
                                        <p:attrNameLst>
                                          <p:attrName>style.visibility</p:attrName>
                                        </p:attrNameLst>
                                      </p:cBhvr>
                                      <p:to>
                                        <p:strVal val="hidden"/>
                                      </p:to>
                                    </p:set>
                                  </p:childTnLst>
                                </p:cTn>
                              </p:par>
                            </p:childTnLst>
                          </p:cTn>
                        </p:par>
                      </p:childTnLst>
                    </p:cTn>
                  </p:par>
                </p:childTnLst>
              </p:cTn>
              <p:nextCondLst>
                <p:cond evt="onClick" delay="0">
                  <p:tgtEl>
                    <p:spTgt spid="63"/>
                  </p:tgtEl>
                </p:cond>
              </p:nextCondLst>
            </p:seq>
          </p:childTnLst>
        </p:cTn>
      </p:par>
    </p:tnLst>
    <p:bldLst>
      <p:bldP spid="6" grpId="2" uiExpand="1" build="allAtOnce"/>
      <p:bldP spid="61" grpId="0"/>
      <p:bldP spid="61" grpId="1"/>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98678" y="189434"/>
            <a:ext cx="11076375" cy="4924401"/>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12.</a:t>
            </a:r>
            <a:r>
              <a:rPr lang="zh-CN" altLang="zh-CN" sz="2600" kern="100" dirty="0">
                <a:latin typeface="Times New Roman" panose="02020603050405020304"/>
                <a:ea typeface="微软雅黑" panose="020B0503020204020204" pitchFamily="34" charset="-122"/>
                <a:cs typeface="Times New Roman" panose="02020603050405020304"/>
              </a:rPr>
              <a:t>微型党课《给</a:t>
            </a:r>
            <a:r>
              <a:rPr lang="en-US" altLang="zh-CN" sz="2600" kern="100" dirty="0">
                <a:latin typeface="Times New Roman" panose="02020603050405020304"/>
                <a:ea typeface="微软雅黑" panose="020B0503020204020204" pitchFamily="34" charset="-122"/>
                <a:cs typeface="Courier New" panose="02070309020205020404"/>
              </a:rPr>
              <a:t>90</a:t>
            </a:r>
            <a:r>
              <a:rPr lang="zh-CN" altLang="zh-CN" sz="2600" kern="100" dirty="0">
                <a:latin typeface="Times New Roman" panose="02020603050405020304"/>
                <a:ea typeface="微软雅黑" panose="020B0503020204020204" pitchFamily="34" charset="-122"/>
                <a:cs typeface="Times New Roman" panose="02020603050405020304"/>
              </a:rPr>
              <a:t>后讲讲马克思》从马克思一生中精选出</a:t>
            </a:r>
            <a:r>
              <a:rPr lang="en-US" altLang="zh-CN" sz="2600" kern="100" dirty="0">
                <a:latin typeface="Times New Roman" panose="02020603050405020304"/>
                <a:ea typeface="微软雅黑" panose="020B0503020204020204" pitchFamily="34" charset="-122"/>
                <a:cs typeface="Courier New" panose="02070309020205020404"/>
              </a:rPr>
              <a:t>19</a:t>
            </a:r>
            <a:r>
              <a:rPr lang="zh-CN" altLang="zh-CN" sz="2600" kern="100" dirty="0">
                <a:latin typeface="Times New Roman" panose="02020603050405020304"/>
                <a:ea typeface="微软雅黑" panose="020B0503020204020204" pitchFamily="34" charset="-122"/>
                <a:cs typeface="Times New Roman" panose="02020603050405020304"/>
              </a:rPr>
              <a:t>个小故事，推动年轻人认识并探讨马克思主义对中国的意义，在学习经典中提高马克思主义理论素养。这表明</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文化创新推动社会实践发展</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创新传播形式有利于文化的传承</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优秀文化促进人的全面发展</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大众传媒是文化传播的主要途径</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1050" kern="100" dirty="0">
              <a:effectLst/>
              <a:latin typeface="宋体" panose="02010600030101010101" pitchFamily="2" charset="-122"/>
              <a:cs typeface="Courier New" panose="02070309020205020404"/>
            </a:endParaRPr>
          </a:p>
        </p:txBody>
      </p:sp>
      <p:sp>
        <p:nvSpPr>
          <p:cNvPr id="6" name="矩形 5"/>
          <p:cNvSpPr/>
          <p:nvPr/>
        </p:nvSpPr>
        <p:spPr>
          <a:xfrm>
            <a:off x="498678" y="4989712"/>
            <a:ext cx="11076375"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材料没有体现，排除</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大众传媒</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是文化传播的重要手段，</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是错误的。</a:t>
            </a:r>
            <a:endParaRPr lang="zh-CN" altLang="zh-CN" sz="1050" kern="100" dirty="0">
              <a:effectLst/>
              <a:latin typeface="宋体" panose="02010600030101010101" pitchFamily="2" charset="-122"/>
              <a:cs typeface="Courier New" panose="02070309020205020404"/>
            </a:endParaRPr>
          </a:p>
        </p:txBody>
      </p:sp>
      <p:sp>
        <p:nvSpPr>
          <p:cNvPr id="61" name="TextBox 60"/>
          <p:cNvSpPr txBox="1"/>
          <p:nvPr/>
        </p:nvSpPr>
        <p:spPr>
          <a:xfrm>
            <a:off x="2797352" y="4401986"/>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1">
            <a:hlinkClick r:id="rId3"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4"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5"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6"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7"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8"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9"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0"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1"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2"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3"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4"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12</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5"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6"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3" restart="whenNotActive" fill="hold" evtFilter="cancelBubble" nodeType="interactiveSeq">
                <p:stCondLst>
                  <p:cond evt="onClick" delay="0">
                    <p:tgtEl>
                      <p:spTgt spid="6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blinds(horizontal)">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grpId="0" nodeType="clickEffect">
                                  <p:stCondLst>
                                    <p:cond delay="0"/>
                                  </p:stCondLst>
                                  <p:childTnLst>
                                    <p:animEffect transition="out" filter="fade">
                                      <p:cBhvr>
                                        <p:cTn id="27" dur="500"/>
                                        <p:tgtEl>
                                          <p:spTgt spid="6">
                                            <p:txEl>
                                              <p:pRg st="0" end="0"/>
                                            </p:txEl>
                                          </p:spTgt>
                                        </p:tgtEl>
                                      </p:cBhvr>
                                    </p:animEffect>
                                    <p:set>
                                      <p:cBhvr>
                                        <p:cTn id="28" dur="1" fill="hold">
                                          <p:stCondLst>
                                            <p:cond delay="499"/>
                                          </p:stCondLst>
                                        </p:cTn>
                                        <p:tgtEl>
                                          <p:spTgt spid="6">
                                            <p:txEl>
                                              <p:pRg st="0" end="0"/>
                                            </p:txEl>
                                          </p:spTgt>
                                        </p:tgtEl>
                                        <p:attrNameLst>
                                          <p:attrName>style.visibility</p:attrName>
                                        </p:attrNameLst>
                                      </p:cBhvr>
                                      <p:to>
                                        <p:strVal val="hidden"/>
                                      </p:to>
                                    </p:set>
                                  </p:childTnLst>
                                </p:cTn>
                              </p:par>
                              <p:par>
                                <p:cTn id="29" presetID="10" presetClass="exit" presetSubtype="0" fill="hold" grpId="0" nodeType="withEffect">
                                  <p:stCondLst>
                                    <p:cond delay="0"/>
                                  </p:stCondLst>
                                  <p:childTnLst>
                                    <p:animEffect transition="out" filter="fade">
                                      <p:cBhvr>
                                        <p:cTn id="30" dur="500"/>
                                        <p:tgtEl>
                                          <p:spTgt spid="6">
                                            <p:txEl>
                                              <p:pRg st="1" end="1"/>
                                            </p:txEl>
                                          </p:spTgt>
                                        </p:tgtEl>
                                      </p:cBhvr>
                                    </p:animEffect>
                                    <p:set>
                                      <p:cBhvr>
                                        <p:cTn id="31" dur="1" fill="hold">
                                          <p:stCondLst>
                                            <p:cond delay="499"/>
                                          </p:stCondLst>
                                        </p:cTn>
                                        <p:tgtEl>
                                          <p:spTgt spid="6">
                                            <p:txEl>
                                              <p:pRg st="1" end="1"/>
                                            </p:txEl>
                                          </p:spTgt>
                                        </p:tgtEl>
                                        <p:attrNameLst>
                                          <p:attrName>style.visibility</p:attrName>
                                        </p:attrNameLst>
                                      </p:cBhvr>
                                      <p:to>
                                        <p:strVal val="hidden"/>
                                      </p:to>
                                    </p:set>
                                  </p:childTnLst>
                                </p:cTn>
                              </p:par>
                            </p:childTnLst>
                          </p:cTn>
                        </p:par>
                      </p:childTnLst>
                    </p:cTn>
                  </p:par>
                </p:childTnLst>
              </p:cTn>
              <p:nextCondLst>
                <p:cond evt="onClick" delay="0">
                  <p:tgtEl>
                    <p:spTgt spid="63"/>
                  </p:tgtEl>
                </p:cond>
              </p:nextCondLst>
            </p:seq>
          </p:childTnLst>
        </p:cTn>
      </p:par>
    </p:tnLst>
    <p:bldLst>
      <p:bldP spid="6" grpId="0" uiExpand="1" build="allAtOnce"/>
      <p:bldP spid="61" grpId="0"/>
      <p:bldP spid="61" grpId="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350768" y="617726"/>
            <a:ext cx="11412000" cy="432423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latin typeface="Times New Roman" panose="02020603050405020304"/>
                <a:ea typeface="微软雅黑" panose="020B0503020204020204" pitchFamily="34" charset="-122"/>
                <a:cs typeface="Times New Roman" panose="02020603050405020304"/>
              </a:rPr>
              <a:t>二、非选择题</a:t>
            </a:r>
            <a:endParaRPr lang="zh-CN" altLang="zh-CN" sz="1050" b="1"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13.</a:t>
            </a:r>
            <a:r>
              <a:rPr lang="zh-CN" altLang="zh-CN" sz="2600" kern="100" dirty="0">
                <a:latin typeface="Times New Roman" panose="02020603050405020304"/>
                <a:ea typeface="微软雅黑" panose="020B0503020204020204" pitchFamily="34" charset="-122"/>
                <a:cs typeface="Times New Roman" panose="02020603050405020304"/>
              </a:rPr>
              <a:t>每年的</a:t>
            </a:r>
            <a:r>
              <a:rPr lang="en-US" altLang="zh-CN" sz="2600" kern="100" dirty="0">
                <a:latin typeface="Times New Roman" panose="02020603050405020304"/>
                <a:ea typeface="微软雅黑" panose="020B0503020204020204" pitchFamily="34" charset="-122"/>
                <a:cs typeface="Courier New" panose="02070309020205020404"/>
              </a:rPr>
              <a:t>10</a:t>
            </a:r>
            <a:r>
              <a:rPr lang="zh-CN" altLang="zh-CN" sz="2600" kern="100" dirty="0">
                <a:latin typeface="Times New Roman" panose="02020603050405020304"/>
                <a:ea typeface="微软雅黑" panose="020B0503020204020204" pitchFamily="34" charset="-122"/>
                <a:cs typeface="Times New Roman" panose="02020603050405020304"/>
              </a:rPr>
              <a:t>月</a:t>
            </a: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日，中国人都会以自己特有的方式来庆祝国庆，如</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爱国歌曲大家唱</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的群众性歌咏活动等，营造万众一心、共创伟业的浓厚社会氛围，坚定信心，迎难而上，为推进社会经济持续健康发展、夺取全面建成小康社会新胜利努力奋斗。</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rPr>
              <a:t>运用文化对人的影响的相关知识，分析说明举行</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爱国歌曲大家唱</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群众性歌咏活动的必要性。</a:t>
            </a:r>
            <a:endParaRPr lang="zh-CN" altLang="zh-CN" sz="1050" kern="100" dirty="0">
              <a:effectLst/>
              <a:latin typeface="宋体" panose="02010600030101010101" pitchFamily="2" charset="-122"/>
              <a:cs typeface="Courier New" panose="02070309020205020404"/>
            </a:endParaRPr>
          </a:p>
        </p:txBody>
      </p:sp>
      <p:sp>
        <p:nvSpPr>
          <p:cNvPr id="9" name="矩形 8"/>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a:hlinkClick r:id="rId1" action="ppaction://hlinksldjump"/>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
        <p:nvSpPr>
          <p:cNvPr id="27" name="Rectangle 21">
            <a:hlinkClick r:id="rId3"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4"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5"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6"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7"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8"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9"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0"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1"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2"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3"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8" name="Rectangle 21">
            <a:hlinkClick r:id="rId14"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9" name="Rectangle 21">
            <a:hlinkClick r:id="rId15"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13</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40" name="Rectangle 21">
            <a:hlinkClick r:id="rId16"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6" name="矩形 25"/>
          <p:cNvSpPr/>
          <p:nvPr/>
        </p:nvSpPr>
        <p:spPr>
          <a:xfrm>
            <a:off x="350768" y="549474"/>
            <a:ext cx="11412000" cy="3649052"/>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答案　</a:t>
            </a:r>
            <a:r>
              <a:rPr lang="en-US" altLang="zh-CN" sz="2600" kern="100" dirty="0">
                <a:solidFill>
                  <a:srgbClr val="C00000"/>
                </a:solidFill>
                <a:latin typeface="Times New Roman" panose="02020603050405020304"/>
                <a:ea typeface="微软雅黑" panose="020B0503020204020204" pitchFamily="34" charset="-122"/>
                <a:cs typeface="Courier New" panose="02070309020205020404"/>
              </a:rPr>
              <a:t>(1)</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文化对人的影响，来自特定的文化环境，来自各种形式的文化活动。举办</a:t>
            </a:r>
            <a:r>
              <a:rPr lang="en-US" altLang="zh-CN" sz="2600" kern="100" dirty="0">
                <a:solidFill>
                  <a:srgbClr val="C0000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爱国歌曲大家唱</a:t>
            </a:r>
            <a:r>
              <a:rPr lang="en-US" altLang="zh-CN" sz="2600" kern="100" dirty="0">
                <a:solidFill>
                  <a:srgbClr val="C0000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群众性歌咏活动，营造万众一心、共创伟业的浓厚社会氛围，使人们在无形中接受爱国主义教育，提高人们的文化素养。</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solidFill>
                  <a:srgbClr val="C00000"/>
                </a:solidFill>
                <a:latin typeface="Times New Roman" panose="02020603050405020304"/>
                <a:ea typeface="微软雅黑" panose="020B0503020204020204" pitchFamily="34" charset="-122"/>
                <a:cs typeface="Courier New" panose="02070309020205020404"/>
              </a:rPr>
              <a:t>(2)</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文化影响人们的实践活动、认识活动和思维方式。举办</a:t>
            </a:r>
            <a:r>
              <a:rPr lang="en-US" altLang="zh-CN" sz="2600" kern="100" dirty="0">
                <a:solidFill>
                  <a:srgbClr val="C0000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爱国歌曲大家唱</a:t>
            </a:r>
            <a:r>
              <a:rPr lang="en-US" altLang="zh-CN" sz="2600" kern="100" dirty="0">
                <a:solidFill>
                  <a:srgbClr val="C0000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群众性歌咏活动，让人们坚定信心、迎难而上，为推进社会经济持续健康发展、夺取全面建成小康社会新胜利而努力奋斗。</a:t>
            </a:r>
            <a:endParaRPr lang="zh-CN" altLang="zh-CN" sz="1050" kern="100" dirty="0">
              <a:effectLst/>
              <a:latin typeface="宋体" panose="02010600030101010101" pitchFamily="2" charset="-122"/>
              <a:cs typeface="Courier New" panose="02070309020205020404"/>
            </a:endParaRPr>
          </a:p>
        </p:txBody>
      </p:sp>
      <p:sp>
        <p:nvSpPr>
          <p:cNvPr id="9" name="矩形 8"/>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Rectangle 21">
            <a:hlinkClick r:id="rId1"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2"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3"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4"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5"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6"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7"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8"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9"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0"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1"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8" name="Rectangle 21">
            <a:hlinkClick r:id="rId12"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9" name="Rectangle 21">
            <a:hlinkClick r:id="rId13"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13</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40" name="Rectangle 21">
            <a:hlinkClick r:id="rId14"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6">
                                            <p:txEl>
                                              <p:pRg st="0" end="0"/>
                                            </p:txEl>
                                          </p:spTgt>
                                        </p:tgtEl>
                                        <p:attrNameLst>
                                          <p:attrName>style.visibility</p:attrName>
                                        </p:attrNameLst>
                                      </p:cBhvr>
                                      <p:to>
                                        <p:strVal val="visible"/>
                                      </p:to>
                                    </p:set>
                                    <p:animEffect transition="in" filter="blinds(horizontal)">
                                      <p:cBhvr>
                                        <p:cTn id="7" dur="750"/>
                                        <p:tgtEl>
                                          <p:spTgt spid="26">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26">
                                            <p:txEl>
                                              <p:pRg st="1" end="1"/>
                                            </p:txEl>
                                          </p:spTgt>
                                        </p:tgtEl>
                                        <p:attrNameLst>
                                          <p:attrName>style.visibility</p:attrName>
                                        </p:attrNameLst>
                                      </p:cBhvr>
                                      <p:to>
                                        <p:strVal val="visible"/>
                                      </p:to>
                                    </p:set>
                                    <p:animEffect transition="in" filter="blinds(horizontal)">
                                      <p:cBhvr>
                                        <p:cTn id="11" dur="750"/>
                                        <p:tgtEl>
                                          <p:spTgt spid="2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矩形 37"/>
          <p:cNvSpPr/>
          <p:nvPr/>
        </p:nvSpPr>
        <p:spPr>
          <a:xfrm>
            <a:off x="406574" y="625681"/>
            <a:ext cx="11412000" cy="4604313"/>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4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14.</a:t>
            </a:r>
            <a:r>
              <a:rPr lang="zh-CN" altLang="zh-CN" sz="2600" kern="100" dirty="0">
                <a:latin typeface="Times New Roman" panose="02020603050405020304"/>
                <a:ea typeface="微软雅黑" panose="020B0503020204020204" pitchFamily="34" charset="-122"/>
                <a:cs typeface="Times New Roman" panose="02020603050405020304"/>
              </a:rPr>
              <a:t>阅读材料，完成下列要求。</a:t>
            </a:r>
            <a:endParaRPr lang="zh-CN" altLang="zh-CN" sz="1050" kern="100" dirty="0">
              <a:latin typeface="宋体" panose="02010600030101010101" pitchFamily="2" charset="-122"/>
              <a:cs typeface="Courier New" panose="02070309020205020404"/>
            </a:endParaRPr>
          </a:p>
          <a:p>
            <a:pPr algn="just">
              <a:lnSpc>
                <a:spcPct val="14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rPr>
              <a:t>党的十九大报告指出，</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当前，反腐败斗争形势依然严峻复杂，巩固压倒性态势、夺取压倒性胜利的决心必须坚如磐石</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a:t>
            </a:r>
            <a:endParaRPr lang="zh-CN" altLang="zh-CN" sz="1050" kern="100" dirty="0">
              <a:latin typeface="宋体" panose="02010600030101010101" pitchFamily="2" charset="-122"/>
              <a:cs typeface="Courier New" panose="02070309020205020404"/>
            </a:endParaRPr>
          </a:p>
          <a:p>
            <a:pPr algn="just">
              <a:lnSpc>
                <a:spcPct val="14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rPr>
              <a:t>反腐既要通过制度加压，也要形成文化氛围，达到成风化人的效果。如《永远在路上》《打铁还需自身硬》《人民的名义》等文艺作品通过艺术语言，触及人们的心灵，产生情感认同，从而形成共同推进反腐工作的文化氛围。</a:t>
            </a:r>
            <a:endParaRPr lang="zh-CN" altLang="zh-CN" sz="1050" kern="100" dirty="0">
              <a:latin typeface="宋体" panose="02010600030101010101" pitchFamily="2" charset="-122"/>
              <a:cs typeface="Courier New" panose="02070309020205020404"/>
            </a:endParaRPr>
          </a:p>
          <a:p>
            <a:pPr algn="just">
              <a:lnSpc>
                <a:spcPct val="14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运用文化的作用的知识，简要说明文艺作品在</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巩固压倒性态势</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的反腐败斗争中的价值</a:t>
            </a:r>
            <a:r>
              <a:rPr lang="zh-CN" altLang="zh-CN" sz="2600" kern="100" dirty="0" smtClean="0">
                <a:latin typeface="Times New Roman" panose="02020603050405020304"/>
                <a:ea typeface="微软雅黑" panose="020B0503020204020204" pitchFamily="34" charset="-122"/>
                <a:cs typeface="Times New Roman" panose="02020603050405020304"/>
              </a:rPr>
              <a:t>。</a:t>
            </a:r>
            <a:endParaRPr lang="zh-CN" altLang="zh-CN" sz="1050" kern="100" dirty="0">
              <a:latin typeface="宋体" panose="02010600030101010101" pitchFamily="2" charset="-122"/>
              <a:cs typeface="Courier New" panose="02070309020205020404"/>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Rectangle 21">
            <a:hlinkClick r:id="rId1"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2"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3"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4"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5"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6"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7"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8"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9"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0"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1"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2"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3"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4"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14</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pic>
        <p:nvPicPr>
          <p:cNvPr id="23" name="Picture 4" descr="\\0吕芳\g\答案 拷贝.png">
            <a:hlinkClick r:id="rId15" action="ppaction://hlinksldjump"/>
          </p:cNvPr>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Rectangle 21">
            <a:hlinkClick r:id="rId1"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2"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3"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4"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5"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6"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7"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8"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9"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0"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1"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2"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3"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4"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14</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21" name="矩形 20"/>
          <p:cNvSpPr/>
          <p:nvPr/>
        </p:nvSpPr>
        <p:spPr>
          <a:xfrm>
            <a:off x="406574" y="837506"/>
            <a:ext cx="11412000" cy="3123908"/>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答案　</a:t>
            </a:r>
            <a:r>
              <a:rPr lang="en-US" altLang="zh-CN" sz="2600" kern="100" dirty="0" smtClean="0">
                <a:solidFill>
                  <a:srgbClr val="C00000"/>
                </a:solidFill>
                <a:latin typeface="宋体" panose="02010600030101010101" pitchFamily="2" charset="-122"/>
                <a:ea typeface="微软雅黑" panose="020B0503020204020204" pitchFamily="34" charset="-122"/>
                <a:cs typeface="Times New Roman" panose="02020603050405020304"/>
              </a:rPr>
              <a:t>①</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文化作为一种精神力量，能对社会发展产生深刻影响。发挥文艺作品的作用，不断改善反腐败的文化土壤，逐步形成反腐文化氛围</a:t>
            </a:r>
            <a:r>
              <a:rPr lang="zh-CN" altLang="zh-CN" sz="2600" kern="100" dirty="0" smtClean="0">
                <a:solidFill>
                  <a:srgbClr val="C0000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C0000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C0000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文化塑造人生。优秀的文艺作品能够触及人们的心灵，帮助人们形成正确的世界观、人生观、价值观，从而自觉抵制腐败行为。</a:t>
            </a:r>
            <a:r>
              <a:rPr lang="en-US" altLang="zh-CN" sz="2600" kern="100" dirty="0">
                <a:solidFill>
                  <a:srgbClr val="C00000"/>
                </a:solidFill>
                <a:latin typeface="Times New Roman" panose="02020603050405020304"/>
                <a:ea typeface="微软雅黑" panose="020B0503020204020204" pitchFamily="34" charset="-122"/>
                <a:cs typeface="Courier New" panose="02070309020205020404"/>
              </a:rPr>
              <a:t>(</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学生如用其他观点分析，言之成理，亦可</a:t>
            </a:r>
            <a:r>
              <a:rPr lang="en-US" altLang="zh-CN" sz="2600" kern="100" dirty="0">
                <a:solidFill>
                  <a:srgbClr val="C00000"/>
                </a:solidFill>
                <a:latin typeface="Times New Roman" panose="02020603050405020304"/>
                <a:ea typeface="微软雅黑" panose="020B0503020204020204" pitchFamily="34" charset="-122"/>
                <a:cs typeface="Courier New" panose="02070309020205020404"/>
              </a:rPr>
              <a:t>)</a:t>
            </a:r>
            <a:endParaRPr lang="zh-CN" altLang="zh-CN" sz="1050" kern="100" dirty="0">
              <a:effectLst/>
              <a:latin typeface="宋体" panose="02010600030101010101" pitchFamily="2" charset="-122"/>
              <a:cs typeface="Courier New" panose="020703090202050204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1">
                                            <p:txEl>
                                              <p:pRg st="0" end="0"/>
                                            </p:txEl>
                                          </p:spTgt>
                                        </p:tgtEl>
                                        <p:attrNameLst>
                                          <p:attrName>style.visibility</p:attrName>
                                        </p:attrNameLst>
                                      </p:cBhvr>
                                      <p:to>
                                        <p:strVal val="visible"/>
                                      </p:to>
                                    </p:set>
                                    <p:animEffect transition="in" filter="blinds(horizontal)">
                                      <p:cBhvr>
                                        <p:cTn id="7" dur="750"/>
                                        <p:tgtEl>
                                          <p:spTgt spid="21">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21">
                                            <p:txEl>
                                              <p:pRg st="1" end="1"/>
                                            </p:txEl>
                                          </p:spTgt>
                                        </p:tgtEl>
                                        <p:attrNameLst>
                                          <p:attrName>style.visibility</p:attrName>
                                        </p:attrNameLst>
                                      </p:cBhvr>
                                      <p:to>
                                        <p:strVal val="visible"/>
                                      </p:to>
                                    </p:set>
                                    <p:animEffect transition="in" filter="blinds(horizontal)">
                                      <p:cBhvr>
                                        <p:cTn id="11" dur="750"/>
                                        <p:tgtEl>
                                          <p:spTgt spid="2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406574" y="2493690"/>
            <a:ext cx="11412000" cy="3123908"/>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答案　</a:t>
            </a:r>
            <a:r>
              <a:rPr lang="zh-CN" altLang="zh-CN" sz="2600" kern="100" dirty="0" smtClean="0">
                <a:solidFill>
                  <a:srgbClr val="C00000"/>
                </a:solidFill>
                <a:latin typeface="Times New Roman" panose="02020603050405020304"/>
                <a:ea typeface="微软雅黑" panose="020B0503020204020204" pitchFamily="34" charset="-122"/>
                <a:cs typeface="Times New Roman" panose="02020603050405020304"/>
              </a:rPr>
              <a:t>推荐</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作品</a:t>
            </a:r>
            <a:r>
              <a:rPr lang="zh-CN" altLang="zh-CN" sz="2600" kern="100" dirty="0" smtClean="0">
                <a:solidFill>
                  <a:srgbClr val="C00000"/>
                </a:solidFill>
                <a:latin typeface="Times New Roman" panose="02020603050405020304"/>
                <a:ea typeface="微软雅黑" panose="020B0503020204020204" pitchFamily="34" charset="-122"/>
                <a:cs typeface="Times New Roman" panose="02020603050405020304"/>
              </a:rPr>
              <a:t>：《人间正道》</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《不可逾越的纪律红线》。</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zh-CN" altLang="zh-CN" sz="2600" kern="100" dirty="0">
                <a:solidFill>
                  <a:srgbClr val="C00000"/>
                </a:solidFill>
                <a:latin typeface="Times New Roman" panose="02020603050405020304"/>
                <a:ea typeface="微软雅黑" panose="020B0503020204020204" pitchFamily="34" charset="-122"/>
              </a:rPr>
              <a:t>读</a:t>
            </a:r>
            <a:r>
              <a:rPr lang="en-US" altLang="zh-CN" sz="2600" kern="100" dirty="0">
                <a:solidFill>
                  <a:srgbClr val="C00000"/>
                </a:solidFill>
                <a:latin typeface="Times New Roman" panose="02020603050405020304"/>
                <a:ea typeface="微软雅黑" panose="020B0503020204020204" pitchFamily="34" charset="-122"/>
              </a:rPr>
              <a:t>(</a:t>
            </a:r>
            <a:r>
              <a:rPr lang="zh-CN" altLang="zh-CN" sz="2600" kern="100" dirty="0">
                <a:solidFill>
                  <a:srgbClr val="C00000"/>
                </a:solidFill>
                <a:latin typeface="Times New Roman" panose="02020603050405020304"/>
                <a:ea typeface="微软雅黑" panose="020B0503020204020204" pitchFamily="34" charset="-122"/>
              </a:rPr>
              <a:t>观</a:t>
            </a:r>
            <a:r>
              <a:rPr lang="en-US" altLang="zh-CN" sz="2600" kern="100" dirty="0">
                <a:solidFill>
                  <a:srgbClr val="C00000"/>
                </a:solidFill>
                <a:latin typeface="Times New Roman" panose="02020603050405020304"/>
                <a:ea typeface="微软雅黑" panose="020B0503020204020204" pitchFamily="34" charset="-122"/>
              </a:rPr>
              <a:t>)</a:t>
            </a:r>
            <a:r>
              <a:rPr lang="zh-CN" altLang="zh-CN" sz="2600" kern="100" dirty="0">
                <a:solidFill>
                  <a:srgbClr val="C00000"/>
                </a:solidFill>
                <a:latin typeface="Times New Roman" panose="02020603050405020304"/>
                <a:ea typeface="微软雅黑" panose="020B0503020204020204" pitchFamily="34" charset="-122"/>
              </a:rPr>
              <a:t>后感：不敢</a:t>
            </a:r>
            <a:r>
              <a:rPr lang="zh-CN" altLang="zh-CN" sz="2600" kern="100" dirty="0" smtClean="0">
                <a:solidFill>
                  <a:srgbClr val="C00000"/>
                </a:solidFill>
                <a:latin typeface="Times New Roman" panose="02020603050405020304"/>
                <a:ea typeface="微软雅黑" panose="020B0503020204020204" pitchFamily="34" charset="-122"/>
              </a:rPr>
              <a:t>腐、</a:t>
            </a:r>
            <a:r>
              <a:rPr lang="zh-CN" altLang="zh-CN" sz="2600" kern="100" dirty="0">
                <a:solidFill>
                  <a:srgbClr val="C00000"/>
                </a:solidFill>
                <a:latin typeface="Times New Roman" panose="02020603050405020304"/>
                <a:ea typeface="微软雅黑" panose="020B0503020204020204" pitchFamily="34" charset="-122"/>
              </a:rPr>
              <a:t>不能腐、不想腐，是从强力治标到标本兼治、从外在约束到内在自觉的过程。靠的不仅仅是严管，还要有坚定的理想信念，不断提高党员干部的政治觉悟，让党员干部时刻挺起共产党人的脊梁。</a:t>
            </a:r>
            <a:r>
              <a:rPr lang="en-US" altLang="zh-CN" sz="2600" kern="100" dirty="0">
                <a:solidFill>
                  <a:srgbClr val="C00000"/>
                </a:solidFill>
                <a:latin typeface="Times New Roman" panose="02020603050405020304"/>
                <a:ea typeface="微软雅黑" panose="020B0503020204020204" pitchFamily="34" charset="-122"/>
              </a:rPr>
              <a:t>(</a:t>
            </a:r>
            <a:r>
              <a:rPr lang="zh-CN" altLang="zh-CN" sz="2600" kern="100" dirty="0">
                <a:solidFill>
                  <a:srgbClr val="C00000"/>
                </a:solidFill>
                <a:latin typeface="Times New Roman" panose="02020603050405020304"/>
                <a:ea typeface="微软雅黑" panose="020B0503020204020204" pitchFamily="34" charset="-122"/>
              </a:rPr>
              <a:t>学生从其他角度回答，言之成理，亦可</a:t>
            </a:r>
            <a:r>
              <a:rPr lang="en-US" altLang="zh-CN" sz="2600" kern="100" dirty="0">
                <a:solidFill>
                  <a:srgbClr val="C00000"/>
                </a:solidFill>
                <a:latin typeface="Times New Roman" panose="02020603050405020304"/>
                <a:ea typeface="微软雅黑" panose="020B0503020204020204" pitchFamily="34" charset="-122"/>
              </a:rPr>
              <a:t>)</a:t>
            </a:r>
            <a:endParaRPr lang="zh-CN" altLang="zh-CN" sz="1050" kern="100" dirty="0">
              <a:effectLst/>
              <a:latin typeface="Times New Roman" panose="02020603050405020304"/>
              <a:ea typeface="宋体" panose="02010600030101010101" pitchFamily="2" charset="-122"/>
            </a:endParaRPr>
          </a:p>
        </p:txBody>
      </p:sp>
      <p:sp>
        <p:nvSpPr>
          <p:cNvPr id="11" name="矩形 10"/>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0394210"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9" name="图片 8">
            <a:hlinkClick r:id="rId2"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59628" y="6430501"/>
            <a:ext cx="978410" cy="455677"/>
          </a:xfrm>
          <a:prstGeom prst="rect">
            <a:avLst/>
          </a:prstGeom>
        </p:spPr>
      </p:pic>
      <p:sp>
        <p:nvSpPr>
          <p:cNvPr id="26" name="Rectangle 21">
            <a:hlinkClick r:id="rId4"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5"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6"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7"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8"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9"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0"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1"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2"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3"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4"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5"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8" name="Rectangle 21">
            <a:hlinkClick r:id="rId16"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9" name="Rectangle 21">
            <a:hlinkClick r:id="rId17"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14</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3" name="矩形 2"/>
          <p:cNvSpPr/>
          <p:nvPr/>
        </p:nvSpPr>
        <p:spPr>
          <a:xfrm>
            <a:off x="406574" y="621482"/>
            <a:ext cx="11412000" cy="1892826"/>
          </a:xfrm>
          <a:prstGeom prst="rect">
            <a:avLst/>
          </a:prstGeom>
        </p:spPr>
        <p:txBody>
          <a:bodyPr wrap="square">
            <a:spAutoFit/>
          </a:body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某地就反腐话题凝聚全民共识，开展反腐作品读</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观</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后感活动，请你为这一活动推荐两本</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部</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作品，并简要说说你的读</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观</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后体会。</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推荐作品不能是材料中提及的</a:t>
            </a:r>
            <a:r>
              <a:rPr lang="en-US" altLang="zh-CN" sz="2600" kern="100" dirty="0">
                <a:latin typeface="Times New Roman" panose="02020603050405020304"/>
                <a:ea typeface="微软雅黑" panose="020B0503020204020204" pitchFamily="34" charset="-122"/>
                <a:cs typeface="Courier New" panose="02070309020205020404"/>
              </a:rPr>
              <a:t>)</a:t>
            </a:r>
            <a:endParaRPr lang="zh-CN" altLang="zh-CN" sz="2600" kern="100" dirty="0">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blinds(horizontal)">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blinds(horizontal)">
                                      <p:cBhvr>
                                        <p:cTn id="12" dur="500"/>
                                        <p:tgtEl>
                                          <p:spTgt spid="1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10">
                                            <p:txEl>
                                              <p:pRg st="0" end="0"/>
                                            </p:txEl>
                                          </p:spTgt>
                                        </p:tgtEl>
                                      </p:cBhvr>
                                    </p:animEffect>
                                    <p:set>
                                      <p:cBhvr>
                                        <p:cTn id="17" dur="1" fill="hold">
                                          <p:stCondLst>
                                            <p:cond delay="499"/>
                                          </p:stCondLst>
                                        </p:cTn>
                                        <p:tgtEl>
                                          <p:spTgt spid="10">
                                            <p:txEl>
                                              <p:pRg st="0" end="0"/>
                                            </p:txEl>
                                          </p:spTgt>
                                        </p:tgtEl>
                                        <p:attrNameLst>
                                          <p:attrName>style.visibility</p:attrName>
                                        </p:attrNameLst>
                                      </p:cBhvr>
                                      <p:to>
                                        <p:strVal val="hidden"/>
                                      </p:to>
                                    </p:set>
                                  </p:childTnLst>
                                </p:cTn>
                              </p:par>
                              <p:par>
                                <p:cTn id="18" presetID="10" presetClass="exit" presetSubtype="0" fill="hold" grpId="0" nodeType="withEffect">
                                  <p:stCondLst>
                                    <p:cond delay="0"/>
                                  </p:stCondLst>
                                  <p:childTnLst>
                                    <p:animEffect transition="out" filter="fade">
                                      <p:cBhvr>
                                        <p:cTn id="19" dur="500"/>
                                        <p:tgtEl>
                                          <p:spTgt spid="10">
                                            <p:txEl>
                                              <p:pRg st="1" end="1"/>
                                            </p:txEl>
                                          </p:spTgt>
                                        </p:tgtEl>
                                      </p:cBhvr>
                                    </p:animEffect>
                                    <p:set>
                                      <p:cBhvr>
                                        <p:cTn id="20" dur="1" fill="hold">
                                          <p:stCondLst>
                                            <p:cond delay="499"/>
                                          </p:stCondLst>
                                        </p:cTn>
                                        <p:tgtEl>
                                          <p:spTgt spid="10">
                                            <p:txEl>
                                              <p:pRg st="1" end="1"/>
                                            </p:txEl>
                                          </p:spTgt>
                                        </p:tgtEl>
                                        <p:attrNameLst>
                                          <p:attrName>style.visibility</p:attrName>
                                        </p:attrNameLst>
                                      </p:cBhvr>
                                      <p:to>
                                        <p:strVal val="hidden"/>
                                      </p:to>
                                    </p:set>
                                  </p:childTnLst>
                                </p:cTn>
                              </p:par>
                            </p:childTnLst>
                          </p:cTn>
                        </p:par>
                      </p:childTnLst>
                    </p:cTn>
                  </p:par>
                </p:childTnLst>
              </p:cTn>
              <p:nextCondLst>
                <p:cond evt="onClick" delay="0">
                  <p:tgtEl>
                    <p:spTgt spid="8"/>
                  </p:tgtEl>
                </p:cond>
              </p:nextCondLst>
            </p:seq>
          </p:childTnLst>
        </p:cTn>
      </p:par>
    </p:tnLst>
    <p:bldLst>
      <p:bldP spid="10" grpId="0" uiExpand="1" build="allAtOnce"/>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A_图片 23"/>
          <p:cNvPicPr>
            <a:picLocks noChangeAspect="1"/>
          </p:cNvPicPr>
          <p:nvPr>
            <p:custDataLst>
              <p:tags r:id="rId1"/>
            </p:custDataLst>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112720" y="5182425"/>
            <a:ext cx="7087494" cy="1596666"/>
          </a:xfrm>
          <a:prstGeom prst="rect">
            <a:avLst/>
          </a:prstGeom>
        </p:spPr>
      </p:pic>
      <p:pic>
        <p:nvPicPr>
          <p:cNvPr id="17" name="PA_图片 21"/>
          <p:cNvPicPr>
            <a:picLocks noChangeAspect="1"/>
          </p:cNvPicPr>
          <p:nvPr>
            <p:custDataLst>
              <p:tags r:id="rId3"/>
            </p:custDataLst>
          </p:nvPr>
        </p:nvPicPr>
        <p:blipFill>
          <a:blip r:embed="rId4" cstate="hqprint">
            <a:duotone>
              <a:schemeClr val="bg2">
                <a:shade val="45000"/>
                <a:satMod val="135000"/>
              </a:schemeClr>
              <a:prstClr val="white"/>
            </a:duotone>
            <a:extLst>
              <a:ext uri="{BEBA8EAE-BF5A-486C-A8C5-ECC9F3942E4B}">
                <a14:imgProps xmlns:a14="http://schemas.microsoft.com/office/drawing/2010/main">
                  <a14:imgLayer r:embed="rId5">
                    <a14:imgEffect>
                      <a14:colorTemperature colorTemp="4200"/>
                    </a14:imgEffect>
                  </a14:imgLayer>
                </a14:imgProps>
              </a:ext>
              <a:ext uri="{28A0092B-C50C-407E-A947-70E740481C1C}">
                <a14:useLocalDpi xmlns:a14="http://schemas.microsoft.com/office/drawing/2010/main" val="0"/>
              </a:ext>
            </a:extLst>
          </a:blip>
          <a:stretch>
            <a:fillRect/>
          </a:stretch>
        </p:blipFill>
        <p:spPr>
          <a:xfrm>
            <a:off x="29188" y="3504317"/>
            <a:ext cx="1561490" cy="3275321"/>
          </a:xfrm>
          <a:prstGeom prst="rect">
            <a:avLst/>
          </a:prstGeom>
        </p:spPr>
      </p:pic>
      <p:pic>
        <p:nvPicPr>
          <p:cNvPr id="18" name="PA_图片 22"/>
          <p:cNvPicPr>
            <a:picLocks noChangeAspect="1"/>
          </p:cNvPicPr>
          <p:nvPr>
            <p:custDataLst>
              <p:tags r:id="rId6"/>
            </p:custDataLst>
          </p:nvPr>
        </p:nvPicPr>
        <p:blipFill rotWithShape="1">
          <a:blip r:embed="rId7" cstate="print">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a:xfrm>
            <a:off x="1135939" y="5045859"/>
            <a:ext cx="3184998" cy="1733780"/>
          </a:xfrm>
          <a:prstGeom prst="rect">
            <a:avLst/>
          </a:prstGeom>
        </p:spPr>
      </p:pic>
      <p:grpSp>
        <p:nvGrpSpPr>
          <p:cNvPr id="14" name="组合 13"/>
          <p:cNvGrpSpPr/>
          <p:nvPr/>
        </p:nvGrpSpPr>
        <p:grpSpPr>
          <a:xfrm>
            <a:off x="5007118" y="379378"/>
            <a:ext cx="2176176" cy="1610256"/>
            <a:chOff x="4495094" y="189434"/>
            <a:chExt cx="2624160" cy="1728192"/>
          </a:xfrm>
        </p:grpSpPr>
        <p:sp>
          <p:nvSpPr>
            <p:cNvPr id="15" name="矩形 14"/>
            <p:cNvSpPr/>
            <p:nvPr/>
          </p:nvSpPr>
          <p:spPr>
            <a:xfrm>
              <a:off x="4943078" y="189434"/>
              <a:ext cx="1728192" cy="1728192"/>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16" name="图片 15"/>
            <p:cNvPicPr>
              <a:picLocks noChangeAspect="1"/>
            </p:cNvPicPr>
            <p:nvPr/>
          </p:nvPicPr>
          <p:blipFill>
            <a:blip r:embed="rId8"/>
            <a:stretch>
              <a:fillRect/>
            </a:stretch>
          </p:blipFill>
          <p:spPr>
            <a:xfrm>
              <a:off x="5316709" y="279024"/>
              <a:ext cx="980931" cy="1169918"/>
            </a:xfrm>
            <a:prstGeom prst="rect">
              <a:avLst/>
            </a:prstGeom>
          </p:spPr>
        </p:pic>
        <p:sp>
          <p:nvSpPr>
            <p:cNvPr id="20" name="文本框 21"/>
            <p:cNvSpPr txBox="1"/>
            <p:nvPr/>
          </p:nvSpPr>
          <p:spPr>
            <a:xfrm>
              <a:off x="4495094" y="1491913"/>
              <a:ext cx="2624160" cy="330319"/>
            </a:xfrm>
            <a:prstGeom prst="rect">
              <a:avLst/>
            </a:prstGeom>
            <a:noFill/>
          </p:spPr>
          <p:txBody>
            <a:bodyPr wrap="square" rtlCol="0">
              <a:spAutoFit/>
            </a:bodyPr>
            <a:lstStyle/>
            <a:p>
              <a:pPr algn="ctr"/>
              <a:r>
                <a:rPr kumimoji="1" lang="zh-CN" altLang="en-US" sz="1400" dirty="0" smtClean="0">
                  <a:solidFill>
                    <a:schemeClr val="bg1"/>
                  </a:solidFill>
                  <a:latin typeface="+mj-ea"/>
                  <a:ea typeface="+mj-ea"/>
                </a:rPr>
                <a:t>大一轮复习讲义</a:t>
              </a:r>
              <a:endParaRPr kumimoji="1" lang="zh-CN" altLang="en-US" sz="1400" dirty="0">
                <a:solidFill>
                  <a:schemeClr val="bg1"/>
                </a:solidFill>
                <a:latin typeface="+mj-ea"/>
                <a:ea typeface="+mj-ea"/>
              </a:endParaRPr>
            </a:p>
          </p:txBody>
        </p:sp>
      </p:grpSp>
      <p:grpSp>
        <p:nvGrpSpPr>
          <p:cNvPr id="25" name="组合 24"/>
          <p:cNvGrpSpPr/>
          <p:nvPr/>
        </p:nvGrpSpPr>
        <p:grpSpPr>
          <a:xfrm>
            <a:off x="4194233" y="2621292"/>
            <a:ext cx="3801947" cy="504056"/>
            <a:chOff x="4093459" y="2621292"/>
            <a:chExt cx="3801947" cy="504056"/>
          </a:xfrm>
        </p:grpSpPr>
        <p:sp>
          <p:nvSpPr>
            <p:cNvPr id="32" name="副标题 3"/>
            <p:cNvSpPr txBox="1"/>
            <p:nvPr/>
          </p:nvSpPr>
          <p:spPr>
            <a:xfrm>
              <a:off x="5064695" y="2621292"/>
              <a:ext cx="2830711" cy="504056"/>
            </a:xfrm>
            <a:prstGeom prst="rect">
              <a:avLst/>
            </a:prstGeom>
          </p:spPr>
          <p:txBody>
            <a:bodyPr anchor="ctr">
              <a:normAutofit/>
            </a:bodyPr>
            <a:lst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a:lstStyle>
            <a:p>
              <a:pPr marL="0" indent="0">
                <a:buNone/>
              </a:pPr>
              <a:r>
                <a:rPr lang="zh-CN" altLang="zh-CN" sz="2000" dirty="0" smtClean="0">
                  <a:latin typeface="+mj-ea"/>
                  <a:ea typeface="+mj-ea"/>
                </a:rPr>
                <a:t>第</a:t>
              </a:r>
              <a:r>
                <a:rPr lang="zh-CN" altLang="en-US" sz="2000" dirty="0" smtClean="0">
                  <a:latin typeface="+mj-ea"/>
                  <a:ea typeface="+mj-ea"/>
                </a:rPr>
                <a:t>九</a:t>
              </a:r>
              <a:r>
                <a:rPr lang="zh-CN" altLang="zh-CN" sz="2000" dirty="0" smtClean="0">
                  <a:latin typeface="+mj-ea"/>
                  <a:ea typeface="+mj-ea"/>
                </a:rPr>
                <a:t>单元</a:t>
              </a:r>
              <a:r>
                <a:rPr lang="zh-CN" altLang="zh-CN" sz="2000" dirty="0">
                  <a:latin typeface="+mj-ea"/>
                  <a:ea typeface="+mj-ea"/>
                </a:rPr>
                <a:t>　</a:t>
              </a:r>
              <a:r>
                <a:rPr lang="zh-CN" altLang="en-US" sz="2000" dirty="0" smtClean="0">
                  <a:latin typeface="+mj-ea"/>
                  <a:ea typeface="+mj-ea"/>
                </a:rPr>
                <a:t>文化与生活</a:t>
              </a:r>
              <a:endParaRPr lang="zh-CN" altLang="en-US" sz="2000" dirty="0">
                <a:latin typeface="+mj-ea"/>
                <a:ea typeface="+mj-ea"/>
              </a:endParaRPr>
            </a:p>
          </p:txBody>
        </p:sp>
        <p:sp>
          <p:nvSpPr>
            <p:cNvPr id="33" name="副标题 3"/>
            <p:cNvSpPr txBox="1"/>
            <p:nvPr/>
          </p:nvSpPr>
          <p:spPr>
            <a:xfrm>
              <a:off x="4093459" y="2621292"/>
              <a:ext cx="971236" cy="504056"/>
            </a:xfrm>
            <a:prstGeom prst="rect">
              <a:avLst/>
            </a:prstGeom>
          </p:spPr>
          <p:txBody>
            <a:bodyPr anchor="ctr">
              <a:normAutofit/>
            </a:bodyPr>
            <a:lst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a:lstStyle>
            <a:p>
              <a:pPr marL="0" indent="0">
                <a:buNone/>
              </a:pPr>
              <a:r>
                <a:rPr lang="zh-CN" altLang="en-US" sz="2000" dirty="0" smtClean="0">
                  <a:latin typeface="+mj-ea"/>
                  <a:ea typeface="+mj-ea"/>
                </a:rPr>
                <a:t>必修</a:t>
              </a:r>
              <a:r>
                <a:rPr lang="en-US" altLang="zh-CN" sz="2000" dirty="0" smtClean="0">
                  <a:latin typeface="Times New Roman" panose="02020603050405020304" pitchFamily="18" charset="0"/>
                  <a:ea typeface="Times New Roman" panose="02020603050405020304" pitchFamily="18" charset="0"/>
                  <a:cs typeface="Times New Roman" panose="02020603050405020304" pitchFamily="18" charset="0"/>
                </a:rPr>
                <a:t>3</a:t>
              </a:r>
              <a:endParaRPr lang="zh-CN" altLang="en-US" sz="2000" dirty="0">
                <a:latin typeface="+mj-ea"/>
                <a:ea typeface="+mj-ea"/>
              </a:endParaRPr>
            </a:p>
          </p:txBody>
        </p:sp>
        <p:sp>
          <p:nvSpPr>
            <p:cNvPr id="34" name="矩形 33"/>
            <p:cNvSpPr/>
            <p:nvPr/>
          </p:nvSpPr>
          <p:spPr>
            <a:xfrm flipH="1">
              <a:off x="4958244" y="2693065"/>
              <a:ext cx="18000" cy="360000"/>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chemeClr val="tx1"/>
                </a:solidFill>
              </a:endParaRPr>
            </a:p>
          </p:txBody>
        </p:sp>
      </p:grpSp>
      <p:sp>
        <p:nvSpPr>
          <p:cNvPr id="36" name="标题 2"/>
          <p:cNvSpPr txBox="1"/>
          <p:nvPr/>
        </p:nvSpPr>
        <p:spPr>
          <a:xfrm>
            <a:off x="2828206" y="3513464"/>
            <a:ext cx="6534000" cy="683910"/>
          </a:xfrm>
          <a:prstGeom prst="rect">
            <a:avLst/>
          </a:prstGeom>
        </p:spPr>
        <p:txBody>
          <a:bodyPr>
            <a:noAutofit/>
          </a:bodyPr>
          <a:lstStyle>
            <a:lvl1pPr algn="ctr" defTabSz="1218565" rtl="0" eaLnBrk="1" latinLnBrk="0" hangingPunct="1">
              <a:spcBef>
                <a:spcPct val="0"/>
              </a:spcBef>
              <a:buNone/>
              <a:defRPr sz="5900" kern="1200">
                <a:solidFill>
                  <a:schemeClr val="tx1"/>
                </a:solidFill>
                <a:latin typeface="+mj-lt"/>
                <a:ea typeface="+mj-ea"/>
                <a:cs typeface="+mj-cs"/>
              </a:defRPr>
            </a:lvl1pPr>
          </a:lstStyle>
          <a:p>
            <a:pPr>
              <a:tabLst>
                <a:tab pos="2250440" algn="l"/>
              </a:tabLst>
            </a:pPr>
            <a:r>
              <a:rPr lang="zh-CN" altLang="en-US" sz="4400" b="1" kern="100" dirty="0">
                <a:latin typeface="Times New Roman" panose="02020603050405020304"/>
                <a:ea typeface="微软雅黑" panose="020B0503020204020204" pitchFamily="34" charset="-122"/>
                <a:cs typeface="Times New Roman" panose="02020603050405020304"/>
              </a:rPr>
              <a:t>第</a:t>
            </a:r>
            <a:r>
              <a:rPr lang="en-US" altLang="zh-CN" sz="4400" b="1" kern="100" dirty="0">
                <a:latin typeface="+mj-ea"/>
                <a:cs typeface="Times New Roman" panose="02020603050405020304"/>
              </a:rPr>
              <a:t>22</a:t>
            </a:r>
            <a:r>
              <a:rPr lang="zh-CN" altLang="en-US" sz="4400" b="1" kern="100" dirty="0">
                <a:latin typeface="Times New Roman" panose="02020603050405020304"/>
                <a:ea typeface="微软雅黑" panose="020B0503020204020204" pitchFamily="34" charset="-122"/>
                <a:cs typeface="Times New Roman" panose="02020603050405020304"/>
              </a:rPr>
              <a:t>课　文化对人的影响</a:t>
            </a:r>
            <a:endParaRPr lang="zh-CN" altLang="en-US" sz="4400" b="1" kern="100" dirty="0">
              <a:latin typeface="Times New Roman" panose="02020603050405020304"/>
              <a:ea typeface="微软雅黑" panose="020B0503020204020204" pitchFamily="34" charset="-122"/>
              <a:cs typeface="Times New Roman" panose="02020603050405020304"/>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tags/tag1.xml><?xml version="1.0" encoding="utf-8"?>
<p:tagLst xmlns:p="http://schemas.openxmlformats.org/presentationml/2006/main">
  <p:tag name="PA" val="v4.1.3"/>
</p:tagLst>
</file>

<file path=ppt/tags/tag2.xml><?xml version="1.0" encoding="utf-8"?>
<p:tagLst xmlns:p="http://schemas.openxmlformats.org/presentationml/2006/main">
  <p:tag name="PA" val="v4.1.3"/>
</p:tagLst>
</file>

<file path=ppt/tags/tag3.xml><?xml version="1.0" encoding="utf-8"?>
<p:tagLst xmlns:p="http://schemas.openxmlformats.org/presentationml/2006/main">
  <p:tag name="PA" val="v4.1.3"/>
</p:tagLst>
</file>

<file path=ppt/tags/tag4.xml><?xml version="1.0" encoding="utf-8"?>
<p:tagLst xmlns:p="http://schemas.openxmlformats.org/presentationml/2006/main">
  <p:tag name="MH" val="20161208115441"/>
  <p:tag name="MH_LIBRARY" val="GRAPHIC"/>
  <p:tag name="MH_ORDER" val="任意多边形 10"/>
</p:tagLst>
</file>

<file path=ppt/tags/tag5.xml><?xml version="1.0" encoding="utf-8"?>
<p:tagLst xmlns:p="http://schemas.openxmlformats.org/presentationml/2006/main">
  <p:tag name="MH" val="20161208115441"/>
  <p:tag name="MH_LIBRARY" val="GRAPHIC"/>
  <p:tag name="MH_ORDER" val="任意多边形 10"/>
</p:tagLst>
</file>

<file path=ppt/tags/tag6.xml><?xml version="1.0" encoding="utf-8"?>
<p:tagLst xmlns:p="http://schemas.openxmlformats.org/presentationml/2006/main">
  <p:tag name="KSO_WM_UNIT_TABLE_BEAUTIFY" val="smartTable{56ea9f69-49ae-41ac-bf05-10d183b28dfc}"/>
</p:tagLst>
</file>

<file path=ppt/tags/tag7.xml><?xml version="1.0" encoding="utf-8"?>
<p:tagLst xmlns:p="http://schemas.openxmlformats.org/presentationml/2006/main">
  <p:tag name="KSO_WM_UNIT_TABLE_BEAUTIFY" val="smartTable{57b69e0c-55d9-4ea1-9b25-5b9191b507c5}"/>
</p:tagLst>
</file>

<file path=ppt/tags/tag8.xml><?xml version="1.0" encoding="utf-8"?>
<p:tagLst xmlns:p="http://schemas.openxmlformats.org/presentationml/2006/main">
  <p:tag name="KSO_WM_UNIT_TABLE_BEAUTIFY" val="smartTable{c0933c17-fa5b-4116-9f48-db70ce34d0fd}"/>
</p:tagLst>
</file>

<file path=ppt/tags/tag9.xml><?xml version="1.0" encoding="utf-8"?>
<p:tagLst xmlns:p="http://schemas.openxmlformats.org/presentationml/2006/main">
  <p:tag name="MH" val="20161208115441"/>
  <p:tag name="MH_LIBRARY" val="GRAPHIC"/>
  <p:tag name="MH_ORDER" val="任意多边形 10"/>
</p:tagLst>
</file>

<file path=ppt/tags/tag10.xml><?xml version="1.0" encoding="utf-8"?>
<p:tagLst xmlns:p="http://schemas.openxmlformats.org/presentationml/2006/main">
  <p:tag name="MH" val="20161208115441"/>
  <p:tag name="MH_LIBRARY" val="GRAPHIC"/>
  <p:tag name="MH_ORDER" val="任意多边形 10"/>
</p:tagLst>
</file>

<file path=ppt/tags/tag11.xml><?xml version="1.0" encoding="utf-8"?>
<p:tagLst xmlns:p="http://schemas.openxmlformats.org/presentationml/2006/main">
  <p:tag name="PA" val="v4.1.3"/>
</p:tagLst>
</file>

<file path=ppt/tags/tag12.xml><?xml version="1.0" encoding="utf-8"?>
<p:tagLst xmlns:p="http://schemas.openxmlformats.org/presentationml/2006/main">
  <p:tag name="PA" val="v4.1.3"/>
</p:tagLst>
</file>

<file path=ppt/tags/tag13.xml><?xml version="1.0" encoding="utf-8"?>
<p:tagLst xmlns:p="http://schemas.openxmlformats.org/presentationml/2006/main">
  <p:tag name="PA" val="v4.1.3"/>
</p:tagLst>
</file>

<file path=ppt/theme/theme1.xml><?xml version="1.0" encoding="utf-8"?>
<a:theme xmlns:a="http://schemas.openxmlformats.org/drawingml/2006/main" name="7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基本">
      <a:majorFont>
        <a:latin typeface="Arial Black"/>
        <a:ea typeface=""/>
        <a:cs typeface=""/>
        <a:font script="Jpan" typeface="ＭＳ Ｐゴシック"/>
        <a:font script="Hang" typeface="HY견고딕"/>
        <a:font script="Hans" typeface="微软雅黑"/>
        <a:font script="Hant" typeface="微軟正黑體"/>
        <a:font script="Arab" typeface="Tahoma"/>
        <a:font script="Hebr" typeface="Ta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13155</Words>
  <Application>WPS 演示</Application>
  <PresentationFormat>自定义</PresentationFormat>
  <Paragraphs>1249</Paragraphs>
  <Slides>78</Slides>
  <Notes>0</Notes>
  <HiddenSlides>13</HiddenSlides>
  <MMClips>0</MMClips>
  <ScaleCrop>false</ScaleCrop>
  <HeadingPairs>
    <vt:vector size="6" baseType="variant">
      <vt:variant>
        <vt:lpstr>已用的字体</vt:lpstr>
      </vt:variant>
      <vt:variant>
        <vt:i4>20</vt:i4>
      </vt:variant>
      <vt:variant>
        <vt:lpstr>主题</vt:lpstr>
      </vt:variant>
      <vt:variant>
        <vt:i4>1</vt:i4>
      </vt:variant>
      <vt:variant>
        <vt:lpstr>幻灯片标题</vt:lpstr>
      </vt:variant>
      <vt:variant>
        <vt:i4>78</vt:i4>
      </vt:variant>
    </vt:vector>
  </HeadingPairs>
  <TitlesOfParts>
    <vt:vector size="99" baseType="lpstr">
      <vt:lpstr>Arial</vt:lpstr>
      <vt:lpstr>宋体</vt:lpstr>
      <vt:lpstr>Wingdings</vt:lpstr>
      <vt:lpstr>Times New Roman</vt:lpstr>
      <vt:lpstr>Times New Roman</vt:lpstr>
      <vt:lpstr>微软雅黑</vt:lpstr>
      <vt:lpstr>Courier New</vt:lpstr>
      <vt:lpstr>方正苏新诗柳楷简体-yolan</vt:lpstr>
      <vt:lpstr>Microsoft New Tai Lue</vt:lpstr>
      <vt:lpstr>IPAPANNEW</vt:lpstr>
      <vt:lpstr>Segoe Print</vt:lpstr>
      <vt:lpstr>Arial Unicode MS</vt:lpstr>
      <vt:lpstr>Calibri</vt:lpstr>
      <vt:lpstr>黑体</vt:lpstr>
      <vt:lpstr>楷体</vt:lpstr>
      <vt:lpstr>方正舒体</vt:lpstr>
      <vt:lpstr>华文楷体</vt:lpstr>
      <vt:lpstr>华文细黑</vt:lpstr>
      <vt:lpstr>Broadway</vt:lpstr>
      <vt:lpstr>经典繁仿黑</vt:lpstr>
      <vt:lpstr>7_Office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37吴</cp:lastModifiedBy>
  <cp:revision>4287</cp:revision>
  <dcterms:created xsi:type="dcterms:W3CDTF">2014-11-27T01:03:00Z</dcterms:created>
  <dcterms:modified xsi:type="dcterms:W3CDTF">2020-12-08T08:23:12Z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2052-11.1.0.10132</vt:lpwstr>
  </property>
</Properties>
</file>