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ctiveX/activeX1.xml" ContentType="application/vnd.ms-office.activeX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oleObject38.bin" ContentType="application/vnd.openxmlformats-officedocument.oleObject"/>
  <Override PartName="/ppt/embeddings/oleObject39.bin" ContentType="application/vnd.openxmlformats-officedocument.oleObject"/>
  <Override PartName="/ppt/embeddings/oleObject40.bin" ContentType="application/vnd.openxmlformats-officedocument.oleObject"/>
  <Override PartName="/ppt/embeddings/oleObject41.bin" ContentType="application/vnd.openxmlformats-officedocument.oleObject"/>
  <Override PartName="/ppt/embeddings/oleObject42.bin" ContentType="application/vnd.openxmlformats-officedocument.oleObject"/>
  <Override PartName="/ppt/embeddings/oleObject43.bin" ContentType="application/vnd.openxmlformats-officedocument.oleObject"/>
  <Override PartName="/ppt/embeddings/oleObject44.bin" ContentType="application/vnd.openxmlformats-officedocument.oleObject"/>
  <Override PartName="/ppt/embeddings/oleObject45.bin" ContentType="application/vnd.openxmlformats-officedocument.oleObject"/>
  <Override PartName="/ppt/embeddings/oleObject46.bin" ContentType="application/vnd.openxmlformats-officedocument.oleObject"/>
  <Override PartName="/ppt/embeddings/oleObject47.bin" ContentType="application/vnd.openxmlformats-officedocument.oleObject"/>
  <Override PartName="/ppt/embeddings/oleObject48.bin" ContentType="application/vnd.openxmlformats-officedocument.oleObject"/>
  <Override PartName="/ppt/embeddings/oleObject49.bin" ContentType="application/vnd.openxmlformats-officedocument.oleObject"/>
  <Override PartName="/ppt/embeddings/oleObject50.bin" ContentType="application/vnd.openxmlformats-officedocument.oleObject"/>
  <Override PartName="/ppt/embeddings/oleObject51.bin" ContentType="application/vnd.openxmlformats-officedocument.oleObject"/>
  <Override PartName="/ppt/embeddings/oleObject52.bin" ContentType="application/vnd.openxmlformats-officedocument.oleObject"/>
  <Override PartName="/ppt/embeddings/oleObject53.bin" ContentType="application/vnd.openxmlformats-officedocument.oleObject"/>
  <Override PartName="/ppt/embeddings/oleObject54.bin" ContentType="application/vnd.openxmlformats-officedocument.oleObject"/>
  <Override PartName="/ppt/embeddings/oleObject55.bin" ContentType="application/vnd.openxmlformats-officedocument.oleObject"/>
  <Override PartName="/ppt/embeddings/oleObject56.bin" ContentType="application/vnd.openxmlformats-officedocument.oleObject"/>
  <Override PartName="/ppt/embeddings/oleObject57.bin" ContentType="application/vnd.openxmlformats-officedocument.oleObject"/>
  <Override PartName="/ppt/embeddings/oleObject58.bin" ContentType="application/vnd.openxmlformats-officedocument.oleObject"/>
  <Override PartName="/ppt/embeddings/oleObject59.bin" ContentType="application/vnd.openxmlformats-officedocument.oleObject"/>
  <Override PartName="/ppt/notesSlides/notesSlide1.xml" ContentType="application/vnd.openxmlformats-officedocument.presentationml.notesSlide+xml"/>
  <Override PartName="/ppt/embeddings/oleObject60.bin" ContentType="application/vnd.openxmlformats-officedocument.oleObject"/>
  <Override PartName="/ppt/embeddings/oleObject61.bin" ContentType="application/vnd.openxmlformats-officedocument.oleObject"/>
  <Override PartName="/ppt/embeddings/oleObject62.bin" ContentType="application/vnd.openxmlformats-officedocument.oleObject"/>
  <Override PartName="/ppt/embeddings/oleObject63.bin" ContentType="application/vnd.openxmlformats-officedocument.oleObject"/>
  <Override PartName="/ppt/embeddings/oleObject64.bin" ContentType="application/vnd.openxmlformats-officedocument.oleObject"/>
  <Override PartName="/ppt/embeddings/oleObject65.bin" ContentType="application/vnd.openxmlformats-officedocument.oleObject"/>
  <Override PartName="/ppt/embeddings/oleObject66.bin" ContentType="application/vnd.openxmlformats-officedocument.oleObject"/>
  <Override PartName="/ppt/embeddings/oleObject67.bin" ContentType="application/vnd.openxmlformats-officedocument.oleObject"/>
  <Override PartName="/ppt/embeddings/oleObject68.bin" ContentType="application/vnd.openxmlformats-officedocument.oleObject"/>
  <Override PartName="/ppt/embeddings/oleObject69.bin" ContentType="application/vnd.openxmlformats-officedocument.oleObject"/>
  <Override PartName="/ppt/embeddings/oleObject70.bin" ContentType="application/vnd.openxmlformats-officedocument.oleObject"/>
  <Override PartName="/ppt/embeddings/oleObject71.bin" ContentType="application/vnd.openxmlformats-officedocument.oleObject"/>
  <Override PartName="/ppt/embeddings/oleObject72.bin" ContentType="application/vnd.openxmlformats-officedocument.oleObject"/>
  <Override PartName="/ppt/embeddings/oleObject73.bin" ContentType="application/vnd.openxmlformats-officedocument.oleObject"/>
  <Override PartName="/ppt/embeddings/oleObject74.bin" ContentType="application/vnd.openxmlformats-officedocument.oleObject"/>
  <Override PartName="/ppt/embeddings/oleObject75.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57" r:id="rId2"/>
    <p:sldId id="260" r:id="rId3"/>
    <p:sldId id="267" r:id="rId4"/>
    <p:sldId id="268" r:id="rId5"/>
    <p:sldId id="307" r:id="rId6"/>
    <p:sldId id="261" r:id="rId7"/>
    <p:sldId id="262" r:id="rId8"/>
    <p:sldId id="264" r:id="rId9"/>
    <p:sldId id="263" r:id="rId10"/>
    <p:sldId id="265" r:id="rId11"/>
    <p:sldId id="270" r:id="rId12"/>
    <p:sldId id="271" r:id="rId13"/>
    <p:sldId id="305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308" r:id="rId35"/>
    <p:sldId id="309" r:id="rId36"/>
    <p:sldId id="304" r:id="rId3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0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98" y="72"/>
      </p:cViewPr>
      <p:guideLst>
        <p:guide orient="horz" pos="2160"/>
        <p:guide pos="290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11" Type="http://schemas.openxmlformats.org/officeDocument/2006/relationships/image" Target="../media/image14.wmf"/><Relationship Id="rId5" Type="http://schemas.openxmlformats.org/officeDocument/2006/relationships/image" Target="../media/image8.wmf"/><Relationship Id="rId10" Type="http://schemas.openxmlformats.org/officeDocument/2006/relationships/image" Target="../media/image13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15.wmf"/><Relationship Id="rId6" Type="http://schemas.openxmlformats.org/officeDocument/2006/relationships/image" Target="../media/image9.wmf"/><Relationship Id="rId11" Type="http://schemas.openxmlformats.org/officeDocument/2006/relationships/image" Target="../media/image14.wmf"/><Relationship Id="rId5" Type="http://schemas.openxmlformats.org/officeDocument/2006/relationships/image" Target="../media/image8.wmf"/><Relationship Id="rId10" Type="http://schemas.openxmlformats.org/officeDocument/2006/relationships/image" Target="../media/image13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16.wmf"/><Relationship Id="rId6" Type="http://schemas.openxmlformats.org/officeDocument/2006/relationships/image" Target="../media/image9.wmf"/><Relationship Id="rId11" Type="http://schemas.openxmlformats.org/officeDocument/2006/relationships/image" Target="../media/image14.wmf"/><Relationship Id="rId5" Type="http://schemas.openxmlformats.org/officeDocument/2006/relationships/image" Target="../media/image8.wmf"/><Relationship Id="rId10" Type="http://schemas.openxmlformats.org/officeDocument/2006/relationships/image" Target="../media/image13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4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4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4" Type="http://schemas.openxmlformats.org/officeDocument/2006/relationships/image" Target="../media/image31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4" Type="http://schemas.openxmlformats.org/officeDocument/2006/relationships/image" Target="../media/image35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4" Type="http://schemas.openxmlformats.org/officeDocument/2006/relationships/image" Target="../media/image3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47.wmf"/><Relationship Id="rId7" Type="http://schemas.openxmlformats.org/officeDocument/2006/relationships/image" Target="../media/image50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6" Type="http://schemas.openxmlformats.org/officeDocument/2006/relationships/image" Target="../media/image28.wmf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43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2020/2/9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2020/2/9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幻灯片图像占位符 126977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0898" name="文本占位符 126978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anchor="t"/>
          <a:lstStyle/>
          <a:p>
            <a:pPr lvl="0"/>
            <a:endParaRPr dirty="0"/>
          </a:p>
        </p:txBody>
      </p:sp>
      <p:sp>
        <p:nvSpPr>
          <p:cNvPr id="8089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27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幻灯片图像占位符 105473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2466" name="文本占位符 105474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zh-CN" altLang="en-US" dirty="0"/>
              <a:t>根据红蜡块的分析，我们可得到以下结论。</a:t>
            </a:r>
          </a:p>
        </p:txBody>
      </p:sp>
      <p:sp>
        <p:nvSpPr>
          <p:cNvPr id="62467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34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幻灯片图像占位符 10752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4514" name="文本占位符 107522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zh-CN" altLang="en-US" dirty="0"/>
              <a:t>根据红蜡块的分析，我们可得到以下结论。</a:t>
            </a:r>
          </a:p>
        </p:txBody>
      </p:sp>
      <p:sp>
        <p:nvSpPr>
          <p:cNvPr id="6451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35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eaLnBrk="1" fontAlgn="base" latinLnBrk="0" hangingPunct="1"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1.wmf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0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8.wmf"/><Relationship Id="rId1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.wmf"/><Relationship Id="rId20" Type="http://schemas.openxmlformats.org/officeDocument/2006/relationships/image" Target="../media/image12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14.wmf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1.bin"/><Relationship Id="rId10" Type="http://schemas.openxmlformats.org/officeDocument/2006/relationships/image" Target="../media/image7.wmf"/><Relationship Id="rId19" Type="http://schemas.openxmlformats.org/officeDocument/2006/relationships/oleObject" Target="../embeddings/oleObject9.bin"/><Relationship Id="rId4" Type="http://schemas.openxmlformats.org/officeDocument/2006/relationships/image" Target="../media/image4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9.wmf"/><Relationship Id="rId22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oleObject" Target="../embeddings/oleObject17.bin"/><Relationship Id="rId18" Type="http://schemas.openxmlformats.org/officeDocument/2006/relationships/image" Target="../media/image11.wmf"/><Relationship Id="rId3" Type="http://schemas.openxmlformats.org/officeDocument/2006/relationships/oleObject" Target="../embeddings/oleObject12.bin"/><Relationship Id="rId21" Type="http://schemas.openxmlformats.org/officeDocument/2006/relationships/oleObject" Target="../embeddings/oleObject21.bin"/><Relationship Id="rId7" Type="http://schemas.openxmlformats.org/officeDocument/2006/relationships/oleObject" Target="../embeddings/oleObject14.bin"/><Relationship Id="rId12" Type="http://schemas.openxmlformats.org/officeDocument/2006/relationships/image" Target="../media/image8.wmf"/><Relationship Id="rId17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.wmf"/><Relationship Id="rId20" Type="http://schemas.openxmlformats.org/officeDocument/2006/relationships/image" Target="../media/image12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16.bin"/><Relationship Id="rId24" Type="http://schemas.openxmlformats.org/officeDocument/2006/relationships/image" Target="../media/image14.wmf"/><Relationship Id="rId5" Type="http://schemas.openxmlformats.org/officeDocument/2006/relationships/oleObject" Target="../embeddings/oleObject13.bin"/><Relationship Id="rId15" Type="http://schemas.openxmlformats.org/officeDocument/2006/relationships/oleObject" Target="../embeddings/oleObject18.bin"/><Relationship Id="rId23" Type="http://schemas.openxmlformats.org/officeDocument/2006/relationships/oleObject" Target="../embeddings/oleObject22.bin"/><Relationship Id="rId10" Type="http://schemas.openxmlformats.org/officeDocument/2006/relationships/image" Target="../media/image7.wmf"/><Relationship Id="rId19" Type="http://schemas.openxmlformats.org/officeDocument/2006/relationships/oleObject" Target="../embeddings/oleObject20.bin"/><Relationship Id="rId4" Type="http://schemas.openxmlformats.org/officeDocument/2006/relationships/image" Target="../media/image15.wmf"/><Relationship Id="rId9" Type="http://schemas.openxmlformats.org/officeDocument/2006/relationships/oleObject" Target="../embeddings/oleObject15.bin"/><Relationship Id="rId14" Type="http://schemas.openxmlformats.org/officeDocument/2006/relationships/image" Target="../media/image9.wmf"/><Relationship Id="rId22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oleObject" Target="../embeddings/oleObject28.bin"/><Relationship Id="rId18" Type="http://schemas.openxmlformats.org/officeDocument/2006/relationships/image" Target="../media/image11.wmf"/><Relationship Id="rId3" Type="http://schemas.openxmlformats.org/officeDocument/2006/relationships/oleObject" Target="../embeddings/oleObject23.bin"/><Relationship Id="rId21" Type="http://schemas.openxmlformats.org/officeDocument/2006/relationships/oleObject" Target="../embeddings/oleObject32.bin"/><Relationship Id="rId7" Type="http://schemas.openxmlformats.org/officeDocument/2006/relationships/oleObject" Target="../embeddings/oleObject25.bin"/><Relationship Id="rId12" Type="http://schemas.openxmlformats.org/officeDocument/2006/relationships/image" Target="../media/image8.wmf"/><Relationship Id="rId17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.wmf"/><Relationship Id="rId20" Type="http://schemas.openxmlformats.org/officeDocument/2006/relationships/image" Target="../media/image12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27.bin"/><Relationship Id="rId24" Type="http://schemas.openxmlformats.org/officeDocument/2006/relationships/image" Target="../media/image14.wmf"/><Relationship Id="rId5" Type="http://schemas.openxmlformats.org/officeDocument/2006/relationships/oleObject" Target="../embeddings/oleObject24.bin"/><Relationship Id="rId15" Type="http://schemas.openxmlformats.org/officeDocument/2006/relationships/oleObject" Target="../embeddings/oleObject29.bin"/><Relationship Id="rId23" Type="http://schemas.openxmlformats.org/officeDocument/2006/relationships/oleObject" Target="../embeddings/oleObject33.bin"/><Relationship Id="rId10" Type="http://schemas.openxmlformats.org/officeDocument/2006/relationships/image" Target="../media/image7.wmf"/><Relationship Id="rId19" Type="http://schemas.openxmlformats.org/officeDocument/2006/relationships/oleObject" Target="../embeddings/oleObject31.bin"/><Relationship Id="rId4" Type="http://schemas.openxmlformats.org/officeDocument/2006/relationships/image" Target="../media/image16.wmf"/><Relationship Id="rId9" Type="http://schemas.openxmlformats.org/officeDocument/2006/relationships/oleObject" Target="../embeddings/oleObject26.bin"/><Relationship Id="rId14" Type="http://schemas.openxmlformats.org/officeDocument/2006/relationships/image" Target="../media/image9.wmf"/><Relationship Id="rId22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35.bin"/><Relationship Id="rId10" Type="http://schemas.openxmlformats.org/officeDocument/2006/relationships/image" Target="../media/image21.wmf"/><Relationship Id="rId4" Type="http://schemas.openxmlformats.org/officeDocument/2006/relationships/image" Target="../media/image18.wmf"/><Relationship Id="rId9" Type="http://schemas.openxmlformats.org/officeDocument/2006/relationships/oleObject" Target="../embeddings/oleObject37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22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oleObject" Target="../embeddings/oleObject41.bin"/><Relationship Id="rId7" Type="http://schemas.openxmlformats.org/officeDocument/2006/relationships/oleObject" Target="../embeddings/oleObject4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42.bin"/><Relationship Id="rId10" Type="http://schemas.openxmlformats.org/officeDocument/2006/relationships/image" Target="../media/image20.wmf"/><Relationship Id="rId4" Type="http://schemas.openxmlformats.org/officeDocument/2006/relationships/image" Target="../media/image25.wmf"/><Relationship Id="rId9" Type="http://schemas.openxmlformats.org/officeDocument/2006/relationships/oleObject" Target="../embeddings/oleObject44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audio" Target="../media/audio1.wav"/><Relationship Id="rId7" Type="http://schemas.openxmlformats.org/officeDocument/2006/relationships/image" Target="../media/image2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31.wmf"/><Relationship Id="rId5" Type="http://schemas.openxmlformats.org/officeDocument/2006/relationships/image" Target="../media/image28.wmf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5.bin"/><Relationship Id="rId9" Type="http://schemas.openxmlformats.org/officeDocument/2006/relationships/image" Target="../media/image30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oleObject" Target="../embeddings/oleObject49.bin"/><Relationship Id="rId7" Type="http://schemas.openxmlformats.org/officeDocument/2006/relationships/oleObject" Target="../embeddings/oleObject5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50.bin"/><Relationship Id="rId10" Type="http://schemas.openxmlformats.org/officeDocument/2006/relationships/image" Target="../media/image35.wmf"/><Relationship Id="rId4" Type="http://schemas.openxmlformats.org/officeDocument/2006/relationships/image" Target="../media/image32.wmf"/><Relationship Id="rId9" Type="http://schemas.openxmlformats.org/officeDocument/2006/relationships/oleObject" Target="../embeddings/oleObject52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oleObject" Target="../embeddings/oleObject53.bin"/><Relationship Id="rId7" Type="http://schemas.openxmlformats.org/officeDocument/2006/relationships/oleObject" Target="../embeddings/oleObject5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7.wmf"/><Relationship Id="rId5" Type="http://schemas.openxmlformats.org/officeDocument/2006/relationships/oleObject" Target="../embeddings/oleObject54.bin"/><Relationship Id="rId10" Type="http://schemas.openxmlformats.org/officeDocument/2006/relationships/image" Target="../media/image39.wmf"/><Relationship Id="rId4" Type="http://schemas.openxmlformats.org/officeDocument/2006/relationships/image" Target="../media/image36.wmf"/><Relationship Id="rId9" Type="http://schemas.openxmlformats.org/officeDocument/2006/relationships/oleObject" Target="../embeddings/oleObject56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oleObject" Target="../embeddings/oleObject57.bin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1.wmf"/><Relationship Id="rId5" Type="http://schemas.openxmlformats.org/officeDocument/2006/relationships/oleObject" Target="../embeddings/oleObject58.bin"/><Relationship Id="rId4" Type="http://schemas.openxmlformats.org/officeDocument/2006/relationships/image" Target="../media/image40.w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61.bin"/><Relationship Id="rId5" Type="http://schemas.openxmlformats.org/officeDocument/2006/relationships/image" Target="../media/image43.wmf"/><Relationship Id="rId4" Type="http://schemas.openxmlformats.org/officeDocument/2006/relationships/oleObject" Target="../embeddings/oleObject60.bin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13" Type="http://schemas.openxmlformats.org/officeDocument/2006/relationships/oleObject" Target="../embeddings/oleObject67.bin"/><Relationship Id="rId18" Type="http://schemas.openxmlformats.org/officeDocument/2006/relationships/image" Target="../media/image51.wmf"/><Relationship Id="rId3" Type="http://schemas.openxmlformats.org/officeDocument/2006/relationships/oleObject" Target="../embeddings/oleObject62.bin"/><Relationship Id="rId7" Type="http://schemas.openxmlformats.org/officeDocument/2006/relationships/oleObject" Target="../embeddings/oleObject64.bin"/><Relationship Id="rId12" Type="http://schemas.openxmlformats.org/officeDocument/2006/relationships/image" Target="../media/image49.wmf"/><Relationship Id="rId17" Type="http://schemas.openxmlformats.org/officeDocument/2006/relationships/oleObject" Target="../embeddings/oleObject6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0.w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6.wmf"/><Relationship Id="rId11" Type="http://schemas.openxmlformats.org/officeDocument/2006/relationships/oleObject" Target="../embeddings/oleObject66.bin"/><Relationship Id="rId5" Type="http://schemas.openxmlformats.org/officeDocument/2006/relationships/oleObject" Target="../embeddings/oleObject63.bin"/><Relationship Id="rId15" Type="http://schemas.openxmlformats.org/officeDocument/2006/relationships/oleObject" Target="../embeddings/oleObject68.bin"/><Relationship Id="rId10" Type="http://schemas.openxmlformats.org/officeDocument/2006/relationships/image" Target="../media/image48.wmf"/><Relationship Id="rId4" Type="http://schemas.openxmlformats.org/officeDocument/2006/relationships/image" Target="../media/image45.wmf"/><Relationship Id="rId9" Type="http://schemas.openxmlformats.org/officeDocument/2006/relationships/oleObject" Target="../embeddings/oleObject65.bin"/><Relationship Id="rId14" Type="http://schemas.openxmlformats.org/officeDocument/2006/relationships/image" Target="../media/image28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52.wmf"/><Relationship Id="rId5" Type="http://schemas.openxmlformats.org/officeDocument/2006/relationships/oleObject" Target="../embeddings/oleObject71.bin"/><Relationship Id="rId4" Type="http://schemas.openxmlformats.org/officeDocument/2006/relationships/image" Target="../media/image43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53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oleObject" Target="../embeddings/oleObject73.bin"/><Relationship Id="rId7" Type="http://schemas.openxmlformats.org/officeDocument/2006/relationships/oleObject" Target="../embeddings/oleObject7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74.bin"/><Relationship Id="rId4" Type="http://schemas.openxmlformats.org/officeDocument/2006/relationships/image" Target="../media/image54.w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文本框 64527"/>
          <p:cNvSpPr txBox="1"/>
          <p:nvPr/>
        </p:nvSpPr>
        <p:spPr>
          <a:xfrm>
            <a:off x="825500" y="1674495"/>
            <a:ext cx="786892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5.1 </a:t>
            </a:r>
            <a:r>
              <a:rPr lang="zh-CN" altLang="en-US" sz="48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曲线运动第二课时   </a:t>
            </a:r>
          </a:p>
          <a:p>
            <a:pPr algn="ctr">
              <a:spcBef>
                <a:spcPct val="50000"/>
              </a:spcBef>
            </a:pPr>
            <a:r>
              <a:rPr lang="zh-CN" altLang="en-US" sz="48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运动的合成与分解</a:t>
            </a:r>
            <a:endParaRPr lang="zh-CN" altLang="en-US" sz="4800" b="1" dirty="0">
              <a:solidFill>
                <a:srgbClr val="0000CC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矩形 44033"/>
          <p:cNvSpPr/>
          <p:nvPr/>
        </p:nvSpPr>
        <p:spPr>
          <a:xfrm>
            <a:off x="250825" y="692150"/>
            <a:ext cx="1828800" cy="7207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演示实验</a:t>
            </a:r>
          </a:p>
        </p:txBody>
      </p:sp>
      <p:sp>
        <p:nvSpPr>
          <p:cNvPr id="44035" name="文本框 44034"/>
          <p:cNvSpPr txBox="1"/>
          <p:nvPr/>
        </p:nvSpPr>
        <p:spPr>
          <a:xfrm>
            <a:off x="2771775" y="765175"/>
            <a:ext cx="53276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方正姚体" panose="02010601030101010101" pitchFamily="2" charset="-122"/>
              </a:rPr>
              <a:t>以红蜡块运动为例</a:t>
            </a:r>
          </a:p>
        </p:txBody>
      </p:sp>
      <p:sp>
        <p:nvSpPr>
          <p:cNvPr id="44036" name="文本框 44035"/>
          <p:cNvSpPr txBox="1"/>
          <p:nvPr/>
        </p:nvSpPr>
        <p:spPr>
          <a:xfrm>
            <a:off x="430213" y="1628775"/>
            <a:ext cx="8713787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我们以下面实验中的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红蜡块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的运动为例，看一看怎样在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平面直角坐标系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中研究物体的运动。</a:t>
            </a:r>
          </a:p>
        </p:txBody>
      </p:sp>
      <p:pic>
        <p:nvPicPr>
          <p:cNvPr id="44037" name="图片 44036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0975"/>
            <a:ext cx="9144000" cy="4137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文本框 101377"/>
          <p:cNvSpPr txBox="1"/>
          <p:nvPr/>
        </p:nvSpPr>
        <p:spPr>
          <a:xfrm>
            <a:off x="179388" y="1557338"/>
            <a:ext cx="5040313" cy="4769485"/>
          </a:xfrm>
          <a:prstGeom prst="rect">
            <a:avLst/>
          </a:prstGeom>
          <a:solidFill>
            <a:schemeClr val="bg1"/>
          </a:solidFill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</a:t>
            </a:r>
            <a:r>
              <a:rPr lang="zh-CN" altLang="en-US" sz="32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、</a:t>
            </a:r>
            <a:r>
              <a:rPr lang="zh-CN" altLang="en-US" sz="3200" b="1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物体实际的运动叫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合       运动</a:t>
            </a:r>
            <a:endParaRPr lang="zh-CN" altLang="en-US" sz="32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</a:t>
            </a:r>
            <a:r>
              <a:rPr lang="zh-CN" altLang="en-US" sz="32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、物体同时参与的几个   运动叫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分运动</a:t>
            </a:r>
            <a:endParaRPr lang="zh-CN" altLang="en-US" sz="32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3.</a:t>
            </a:r>
            <a:r>
              <a:rPr lang="zh-CN" altLang="en-US" sz="32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由分运动求合运动的过程叫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运动的合成</a:t>
            </a:r>
            <a:endParaRPr lang="zh-CN" altLang="en-US" sz="32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4.</a:t>
            </a:r>
            <a:r>
              <a:rPr lang="zh-CN" altLang="en-US" sz="32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由合运动求分运动的过程叫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运动的分解</a:t>
            </a:r>
            <a:endParaRPr lang="zh-CN" altLang="en-US" sz="32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1379" name="图片 101378" descr="红蜡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725" y="1916113"/>
            <a:ext cx="3671888" cy="4014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380" name="文本框 101379"/>
          <p:cNvSpPr txBox="1"/>
          <p:nvPr/>
        </p:nvSpPr>
        <p:spPr>
          <a:xfrm>
            <a:off x="323850" y="765175"/>
            <a:ext cx="36734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方正姚体" panose="02010601030101010101" pitchFamily="2" charset="-122"/>
              </a:rPr>
              <a:t>一、基本概念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500"/>
                                        <p:tgtEl>
                                          <p:spTgt spid="1013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500"/>
                                        <p:tgtEl>
                                          <p:spTgt spid="1013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500"/>
                                        <p:tgtEl>
                                          <p:spTgt spid="1013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500"/>
                                        <p:tgtEl>
                                          <p:spTgt spid="1013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500"/>
                                        <p:tgtEl>
                                          <p:spTgt spid="1013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500"/>
                                        <p:tgtEl>
                                          <p:spTgt spid="1013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500"/>
                                        <p:tgtEl>
                                          <p:spTgt spid="1013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500"/>
                                        <p:tgtEl>
                                          <p:spTgt spid="1013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500"/>
                                        <p:tgtEl>
                                          <p:spTgt spid="1013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500"/>
                                        <p:tgtEl>
                                          <p:spTgt spid="1013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500"/>
                                        <p:tgtEl>
                                          <p:spTgt spid="1013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500"/>
                                        <p:tgtEl>
                                          <p:spTgt spid="1013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矩形 102401"/>
          <p:cNvSpPr/>
          <p:nvPr/>
        </p:nvSpPr>
        <p:spPr>
          <a:xfrm>
            <a:off x="323850" y="260350"/>
            <a:ext cx="8640763" cy="1081088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pPr marL="342900" indent="-342900" algn="just">
              <a:spcBef>
                <a:spcPct val="20000"/>
              </a:spcBef>
              <a:buChar char="•"/>
            </a:pPr>
            <a:r>
              <a:rPr lang="en-US" altLang="zh-CN" sz="32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</a:rPr>
              <a:t>物体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实际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</a:rPr>
              <a:t>运动的位移、速度、加速度称为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合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</a:rPr>
              <a:t>位移、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合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</a:rPr>
              <a:t>速度、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合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</a:rPr>
              <a:t>加速度</a:t>
            </a:r>
            <a:endParaRPr lang="zh-CN" altLang="en-US" sz="3200">
              <a:latin typeface="宋体" panose="02010600030101010101" pitchFamily="2" charset="-122"/>
              <a:ea typeface="楷体_GB2312" pitchFamily="49" charset="-122"/>
            </a:endParaRPr>
          </a:p>
        </p:txBody>
      </p:sp>
      <p:sp>
        <p:nvSpPr>
          <p:cNvPr id="102403" name="矩形 102402"/>
          <p:cNvSpPr/>
          <p:nvPr/>
        </p:nvSpPr>
        <p:spPr>
          <a:xfrm>
            <a:off x="323850" y="1341438"/>
            <a:ext cx="8640763" cy="100806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pPr marL="342900" indent="-342900" algn="just">
              <a:spcBef>
                <a:spcPct val="20000"/>
              </a:spcBef>
              <a:buChar char="•"/>
            </a:pPr>
            <a:r>
              <a:rPr lang="en-US" altLang="zh-CN" sz="32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物体分运动的位移、速度、加速度称为分位移、分速度、分加速度</a:t>
            </a:r>
            <a:endParaRPr lang="zh-CN" altLang="en-US" sz="32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404" name="文本框 102403"/>
          <p:cNvSpPr txBox="1"/>
          <p:nvPr/>
        </p:nvSpPr>
        <p:spPr>
          <a:xfrm>
            <a:off x="250825" y="2349500"/>
            <a:ext cx="8713788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5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运动的合成与分解是指位移、速度、加速度的合成与分解。</a:t>
            </a:r>
            <a:endParaRPr lang="zh-CN" altLang="en-US" sz="35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405" name="文本框 102404"/>
          <p:cNvSpPr txBox="1"/>
          <p:nvPr/>
        </p:nvSpPr>
        <p:spPr>
          <a:xfrm>
            <a:off x="217488" y="3429000"/>
            <a:ext cx="8458200" cy="2784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5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二、运算法则：</a:t>
            </a:r>
          </a:p>
          <a:p>
            <a:r>
              <a:rPr lang="zh-CN" altLang="en-US" sz="35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5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5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）两个分运动在同一直线上时，同向相加，反向相减。</a:t>
            </a:r>
          </a:p>
          <a:p>
            <a:r>
              <a:rPr lang="zh-CN" altLang="en-US" sz="35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5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5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）不在同一直线上，按照进行</a:t>
            </a:r>
            <a:r>
              <a:rPr lang="zh-CN" altLang="en-US" sz="35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平行四边形</a:t>
            </a:r>
            <a:r>
              <a:rPr lang="zh-CN" altLang="en-US" sz="35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合成或分解。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24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24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 bldLvl="0" animBg="1"/>
      <p:bldP spid="102403" grpId="0" bldLvl="0" animBg="1"/>
      <p:bldP spid="102404" grpId="0"/>
      <p:bldP spid="102405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文本框 109569"/>
          <p:cNvSpPr txBox="1"/>
          <p:nvPr/>
        </p:nvSpPr>
        <p:spPr>
          <a:xfrm>
            <a:off x="5724525" y="1484313"/>
            <a:ext cx="1981200" cy="521970"/>
          </a:xfrm>
          <a:prstGeom prst="rect">
            <a:avLst/>
          </a:prstGeom>
          <a:solidFill>
            <a:schemeClr val="accent1">
              <a:alpha val="50000"/>
            </a:schemeClr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分运动</a:t>
            </a:r>
            <a:endParaRPr lang="zh-CN" altLang="en-US" sz="2800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sp>
        <p:nvSpPr>
          <p:cNvPr id="109571" name="文本框 109570"/>
          <p:cNvSpPr txBox="1"/>
          <p:nvPr/>
        </p:nvSpPr>
        <p:spPr>
          <a:xfrm>
            <a:off x="1187450" y="1484313"/>
            <a:ext cx="1981200" cy="521970"/>
          </a:xfrm>
          <a:prstGeom prst="rect">
            <a:avLst/>
          </a:prstGeom>
          <a:solidFill>
            <a:schemeClr val="accent1">
              <a:alpha val="50000"/>
            </a:schemeClr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合运动</a:t>
            </a:r>
            <a:endParaRPr lang="zh-CN" altLang="en-US" sz="2800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sp>
        <p:nvSpPr>
          <p:cNvPr id="109572" name="文本框 109571"/>
          <p:cNvSpPr txBox="1"/>
          <p:nvPr/>
        </p:nvSpPr>
        <p:spPr>
          <a:xfrm>
            <a:off x="3746500" y="842963"/>
            <a:ext cx="311150" cy="10147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92075" tIns="46038" rIns="92075" bIns="46038" anchor="t">
            <a:spAutoFit/>
          </a:bodyPr>
          <a:lstStyle/>
          <a:p>
            <a:pPr algn="ctr">
              <a:buClr>
                <a:srgbClr val="000000"/>
              </a:buClr>
            </a:pPr>
            <a:endParaRPr sz="6000" b="1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sp>
        <p:nvSpPr>
          <p:cNvPr id="109573" name="直接连接符 109572"/>
          <p:cNvSpPr/>
          <p:nvPr/>
        </p:nvSpPr>
        <p:spPr>
          <a:xfrm>
            <a:off x="3200400" y="1676400"/>
            <a:ext cx="24384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stealth" w="lg" len="lg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9574" name="直接连接符 109573"/>
          <p:cNvSpPr/>
          <p:nvPr/>
        </p:nvSpPr>
        <p:spPr>
          <a:xfrm>
            <a:off x="3200400" y="1828800"/>
            <a:ext cx="24384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stealth" w="lg" len="lg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9575" name="文本框 109574"/>
          <p:cNvSpPr txBox="1"/>
          <p:nvPr/>
        </p:nvSpPr>
        <p:spPr>
          <a:xfrm>
            <a:off x="3124200" y="1981200"/>
            <a:ext cx="2608263" cy="52197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92075" tIns="46038" rIns="92075" bIns="46038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运动的合成</a:t>
            </a:r>
            <a:endParaRPr lang="zh-CN" altLang="en-US" sz="2800" b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sp>
        <p:nvSpPr>
          <p:cNvPr id="109576" name="文本框 109575"/>
          <p:cNvSpPr txBox="1"/>
          <p:nvPr/>
        </p:nvSpPr>
        <p:spPr>
          <a:xfrm>
            <a:off x="3048000" y="990600"/>
            <a:ext cx="2532063" cy="52197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92075" tIns="46038" rIns="92075" bIns="46038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运动的分解</a:t>
            </a:r>
            <a:endParaRPr lang="zh-CN" altLang="en-US" sz="2800" b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sp>
        <p:nvSpPr>
          <p:cNvPr id="109577" name="下箭头 109576"/>
          <p:cNvSpPr/>
          <p:nvPr/>
        </p:nvSpPr>
        <p:spPr>
          <a:xfrm>
            <a:off x="4267200" y="2590800"/>
            <a:ext cx="228600" cy="914400"/>
          </a:xfrm>
          <a:prstGeom prst="downArrow">
            <a:avLst>
              <a:gd name="adj1" fmla="val 50000"/>
              <a:gd name="adj2" fmla="val 100000"/>
            </a:avLst>
          </a:prstGeom>
          <a:solidFill>
            <a:schemeClr val="hlink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9578" name="文本框 109577"/>
          <p:cNvSpPr txBox="1"/>
          <p:nvPr/>
        </p:nvSpPr>
        <p:spPr>
          <a:xfrm>
            <a:off x="5795963" y="3357563"/>
            <a:ext cx="1981200" cy="1814830"/>
          </a:xfrm>
          <a:prstGeom prst="rect">
            <a:avLst/>
          </a:prstGeom>
          <a:solidFill>
            <a:schemeClr val="accent1">
              <a:alpha val="50000"/>
            </a:schemeClr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分速度</a:t>
            </a:r>
            <a:endParaRPr lang="zh-CN" altLang="en-US" sz="2800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  <a:p>
            <a:pPr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分位移</a:t>
            </a:r>
            <a:endParaRPr lang="zh-CN" altLang="en-US" sz="2800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  <a:p>
            <a:pPr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分加速度</a:t>
            </a:r>
            <a:endParaRPr lang="zh-CN" altLang="en-US" sz="2800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sp>
        <p:nvSpPr>
          <p:cNvPr id="109579" name="直接连接符 109578"/>
          <p:cNvSpPr/>
          <p:nvPr/>
        </p:nvSpPr>
        <p:spPr>
          <a:xfrm>
            <a:off x="3276600" y="4191000"/>
            <a:ext cx="24384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stealth" w="lg" len="lg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9580" name="直接连接符 109579"/>
          <p:cNvSpPr/>
          <p:nvPr/>
        </p:nvSpPr>
        <p:spPr>
          <a:xfrm>
            <a:off x="3276600" y="4343400"/>
            <a:ext cx="24384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stealth" w="lg" len="lg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9581" name="文本框 109580"/>
          <p:cNvSpPr txBox="1"/>
          <p:nvPr/>
        </p:nvSpPr>
        <p:spPr>
          <a:xfrm>
            <a:off x="3995738" y="4365625"/>
            <a:ext cx="957263" cy="52197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92075" tIns="46038" rIns="92075" bIns="46038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合成</a:t>
            </a:r>
            <a:endParaRPr lang="zh-CN" altLang="en-US" sz="2800" b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sp>
        <p:nvSpPr>
          <p:cNvPr id="109582" name="文本框 109581"/>
          <p:cNvSpPr txBox="1"/>
          <p:nvPr/>
        </p:nvSpPr>
        <p:spPr>
          <a:xfrm>
            <a:off x="3733800" y="3581400"/>
            <a:ext cx="1414463" cy="52197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92075" tIns="46038" rIns="92075" bIns="46038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分解</a:t>
            </a:r>
            <a:endParaRPr lang="zh-CN" altLang="en-US" sz="2800" b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sp>
        <p:nvSpPr>
          <p:cNvPr id="109583" name="文本框 109582"/>
          <p:cNvSpPr txBox="1"/>
          <p:nvPr/>
        </p:nvSpPr>
        <p:spPr>
          <a:xfrm>
            <a:off x="1258888" y="3357563"/>
            <a:ext cx="1981200" cy="1814830"/>
          </a:xfrm>
          <a:prstGeom prst="rect">
            <a:avLst/>
          </a:prstGeom>
          <a:solidFill>
            <a:schemeClr val="accent1">
              <a:alpha val="50000"/>
            </a:schemeClr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合速度</a:t>
            </a:r>
            <a:endParaRPr lang="zh-CN" altLang="en-US" sz="2800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  <a:p>
            <a:pPr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合位移</a:t>
            </a:r>
            <a:endParaRPr lang="zh-CN" altLang="en-US" sz="2800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  <a:p>
            <a:pPr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合加速度</a:t>
            </a:r>
            <a:endParaRPr lang="zh-CN" altLang="en-US" sz="2800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sp>
        <p:nvSpPr>
          <p:cNvPr id="109584" name="矩形 109583"/>
          <p:cNvSpPr/>
          <p:nvPr/>
        </p:nvSpPr>
        <p:spPr>
          <a:xfrm>
            <a:off x="395605" y="5486400"/>
            <a:ext cx="8945880" cy="82994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92075" tIns="46038" rIns="92075" bIns="46038">
            <a:spAutoFit/>
          </a:bodyPr>
          <a:lstStyle/>
          <a:p>
            <a:pPr lvl="0" fontAlgn="base">
              <a:spcBef>
                <a:spcPct val="50000"/>
              </a:spcBef>
              <a:buClr>
                <a:srgbClr val="000000"/>
              </a:buClr>
            </a:pPr>
            <a:r>
              <a:rPr lang="zh-CN" altLang="en-US" sz="32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运动的合成与分解遵循</a:t>
            </a:r>
            <a:r>
              <a:rPr lang="zh-CN" altLang="en-US" sz="3200" b="1" strike="noStrike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平行</a:t>
            </a:r>
            <a:r>
              <a:rPr lang="zh-CN" altLang="en-US" sz="4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楷体" panose="02010600040101010101" pitchFamily="2" charset="-122"/>
                <a:cs typeface="+mn-ea"/>
              </a:rPr>
              <a:t>四边形定则</a:t>
            </a:r>
            <a:endParaRPr lang="zh-CN" altLang="en-US" sz="4800" b="1" strike="noStrike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9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09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09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95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0" grpId="0" bldLvl="0" animBg="1"/>
      <p:bldP spid="109571" grpId="0" bldLvl="0" animBg="1"/>
      <p:bldP spid="109575" grpId="0"/>
      <p:bldP spid="109576" grpId="0"/>
      <p:bldP spid="109578" grpId="0" bldLvl="0" animBg="1"/>
      <p:bldP spid="109581" grpId="0"/>
      <p:bldP spid="109582" grpId="0"/>
      <p:bldP spid="109583" grpId="0" bldLvl="0" animBg="1"/>
      <p:bldP spid="10958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矩形 47105"/>
          <p:cNvSpPr/>
          <p:nvPr/>
        </p:nvSpPr>
        <p:spPr>
          <a:xfrm>
            <a:off x="250825" y="692150"/>
            <a:ext cx="1828800" cy="7207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实验分析</a:t>
            </a:r>
          </a:p>
        </p:txBody>
      </p:sp>
      <p:sp>
        <p:nvSpPr>
          <p:cNvPr id="47107" name="文本框 47106"/>
          <p:cNvSpPr txBox="1"/>
          <p:nvPr/>
        </p:nvSpPr>
        <p:spPr>
          <a:xfrm>
            <a:off x="2916238" y="836613"/>
            <a:ext cx="54721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方正姚体" panose="02010601030101010101" pitchFamily="2" charset="-122"/>
              </a:rPr>
              <a:t>蜡块的运动轨迹是直线吗？</a:t>
            </a:r>
          </a:p>
        </p:txBody>
      </p:sp>
      <p:sp>
        <p:nvSpPr>
          <p:cNvPr id="47108" name="文本框 47107"/>
          <p:cNvSpPr txBox="1"/>
          <p:nvPr/>
        </p:nvSpPr>
        <p:spPr>
          <a:xfrm>
            <a:off x="0" y="2276475"/>
            <a:ext cx="4500563" cy="39693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这个实验中，蜡块既向上做匀速运动，又由于玻璃管的移动向右做匀速运动，在黑板的背景前我们看出蜡块是向右上方运动的。那么，蜡块的“合运动”的轨迹是直线吗？合运动是匀速运动吗？这些都不是单凭“看”就能够解决的。</a:t>
            </a:r>
          </a:p>
        </p:txBody>
      </p:sp>
      <p:pic>
        <p:nvPicPr>
          <p:cNvPr id="47109" name="图片 47108" descr="红蜡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463" y="2133600"/>
            <a:ext cx="4427537" cy="40147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1033" r:id="rId2" imgW="9144000" imgH="6597650"/>
        </mc:Choice>
        <mc:Fallback>
          <p:control r:id="rId2" imgW="9144000" imgH="6597650">
            <p:pic>
              <p:nvPicPr>
                <p:cNvPr id="2" name="ShockwaveFlash1"/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0" y="0"/>
                  <a:ext cx="9144000" cy="659765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control>
        </mc:Fallback>
      </mc:AlternateContent>
    </p:controls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矩形 98305"/>
          <p:cNvSpPr/>
          <p:nvPr/>
        </p:nvSpPr>
        <p:spPr>
          <a:xfrm>
            <a:off x="250825" y="692150"/>
            <a:ext cx="1828800" cy="7207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chemeClr val="tx2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2"/>
                </a:soli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蜡块速度</a:t>
            </a:r>
          </a:p>
        </p:txBody>
      </p:sp>
      <p:sp>
        <p:nvSpPr>
          <p:cNvPr id="98307" name="文本框 98306"/>
          <p:cNvSpPr txBox="1"/>
          <p:nvPr/>
        </p:nvSpPr>
        <p:spPr>
          <a:xfrm>
            <a:off x="3419475" y="1125538"/>
            <a:ext cx="417671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所以蜡块的速度：</a:t>
            </a:r>
          </a:p>
        </p:txBody>
      </p:sp>
      <p:graphicFrame>
        <p:nvGraphicFramePr>
          <p:cNvPr id="98308" name="对象 98307"/>
          <p:cNvGraphicFramePr/>
          <p:nvPr/>
        </p:nvGraphicFramePr>
        <p:xfrm>
          <a:off x="4067175" y="2276475"/>
          <a:ext cx="3429000" cy="112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r:id="rId3" imgW="927100" imgH="304800" progId="Equation.DSMT4">
                  <p:embed/>
                </p:oleObj>
              </mc:Choice>
              <mc:Fallback>
                <p:oleObj r:id="rId3" imgW="927100" imgH="3048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7175" y="2276475"/>
                        <a:ext cx="3429000" cy="1127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3252" name="组合 98308"/>
          <p:cNvGrpSpPr/>
          <p:nvPr/>
        </p:nvGrpSpPr>
        <p:grpSpPr>
          <a:xfrm>
            <a:off x="107950" y="2132013"/>
            <a:ext cx="4608513" cy="4321175"/>
            <a:chOff x="3504" y="383"/>
            <a:chExt cx="1791" cy="1750"/>
          </a:xfrm>
        </p:grpSpPr>
        <p:grpSp>
          <p:nvGrpSpPr>
            <p:cNvPr id="53253" name="组合 98309"/>
            <p:cNvGrpSpPr/>
            <p:nvPr/>
          </p:nvGrpSpPr>
          <p:grpSpPr>
            <a:xfrm>
              <a:off x="3549" y="383"/>
              <a:ext cx="1746" cy="1722"/>
              <a:chOff x="3243" y="845"/>
              <a:chExt cx="1746" cy="1722"/>
            </a:xfrm>
          </p:grpSpPr>
          <p:grpSp>
            <p:nvGrpSpPr>
              <p:cNvPr id="53254" name="组合 98310"/>
              <p:cNvGrpSpPr/>
              <p:nvPr/>
            </p:nvGrpSpPr>
            <p:grpSpPr>
              <a:xfrm>
                <a:off x="3243" y="845"/>
                <a:ext cx="1746" cy="1722"/>
                <a:chOff x="3379" y="300"/>
                <a:chExt cx="1746" cy="1722"/>
              </a:xfrm>
            </p:grpSpPr>
            <p:grpSp>
              <p:nvGrpSpPr>
                <p:cNvPr id="53255" name="组合 98311"/>
                <p:cNvGrpSpPr/>
                <p:nvPr/>
              </p:nvGrpSpPr>
              <p:grpSpPr>
                <a:xfrm>
                  <a:off x="3606" y="346"/>
                  <a:ext cx="1497" cy="1406"/>
                  <a:chOff x="2336" y="618"/>
                  <a:chExt cx="2222" cy="1769"/>
                </a:xfrm>
              </p:grpSpPr>
              <p:sp>
                <p:nvSpPr>
                  <p:cNvPr id="53256" name="直接连接符 98312"/>
                  <p:cNvSpPr/>
                  <p:nvPr/>
                </p:nvSpPr>
                <p:spPr>
                  <a:xfrm>
                    <a:off x="2336" y="2387"/>
                    <a:ext cx="2222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53257" name="直接连接符 98313"/>
                  <p:cNvSpPr/>
                  <p:nvPr/>
                </p:nvSpPr>
                <p:spPr>
                  <a:xfrm flipV="1">
                    <a:off x="2336" y="618"/>
                    <a:ext cx="0" cy="1769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aphicFrame>
              <p:nvGraphicFramePr>
                <p:cNvPr id="53258" name="对象 98314"/>
                <p:cNvGraphicFramePr/>
                <p:nvPr/>
              </p:nvGraphicFramePr>
              <p:xfrm>
                <a:off x="4921" y="1797"/>
                <a:ext cx="204" cy="22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38" r:id="rId5" imgW="127000" imgH="139700" progId="Equation.DSMT4">
                        <p:embed/>
                      </p:oleObj>
                    </mc:Choice>
                    <mc:Fallback>
                      <p:oleObj r:id="rId5" imgW="127000" imgH="139700" progId="Equation.DSMT4">
                        <p:embed/>
                        <p:pic>
                          <p:nvPicPr>
                            <p:cNvPr id="0" name="图片 3090"/>
                            <p:cNvPicPr/>
                            <p:nvPr/>
                          </p:nvPicPr>
                          <p:blipFill>
                            <a:blip r:embed="rId6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921" y="1797"/>
                              <a:ext cx="204" cy="225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53259" name="对象 98315"/>
                <p:cNvGraphicFramePr/>
                <p:nvPr/>
              </p:nvGraphicFramePr>
              <p:xfrm>
                <a:off x="3379" y="300"/>
                <a:ext cx="197" cy="23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39" r:id="rId7" imgW="139700" imgH="165735" progId="Equation.DSMT4">
                        <p:embed/>
                      </p:oleObj>
                    </mc:Choice>
                    <mc:Fallback>
                      <p:oleObj r:id="rId7" imgW="139700" imgH="165735" progId="Equation.DSMT4">
                        <p:embed/>
                        <p:pic>
                          <p:nvPicPr>
                            <p:cNvPr id="0" name="图片 3092"/>
                            <p:cNvPicPr/>
                            <p:nvPr/>
                          </p:nvPicPr>
                          <p:blipFill>
                            <a:blip r:embed="rId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379" y="300"/>
                              <a:ext cx="197" cy="233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53260" name="对象 98316"/>
              <p:cNvGraphicFramePr/>
              <p:nvPr/>
            </p:nvGraphicFramePr>
            <p:xfrm>
              <a:off x="3288" y="2205"/>
              <a:ext cx="202" cy="28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40" r:id="rId9" imgW="127000" imgH="177800" progId="Equation.DSMT4">
                      <p:embed/>
                    </p:oleObj>
                  </mc:Choice>
                  <mc:Fallback>
                    <p:oleObj r:id="rId9" imgW="127000" imgH="177800" progId="Equation.DSMT4">
                      <p:embed/>
                      <p:pic>
                        <p:nvPicPr>
                          <p:cNvPr id="0" name="图片 3093"/>
                          <p:cNvPicPr/>
                          <p:nvPr/>
                        </p:nvPicPr>
                        <p:blipFill>
                          <a:blip r:embed="rId10"/>
                          <a:stretch>
                            <a:fillRect/>
                          </a:stretch>
                        </p:blipFill>
                        <p:spPr>
                          <a:xfrm>
                            <a:off x="3288" y="2205"/>
                            <a:ext cx="202" cy="28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3261" name="组合 98317"/>
            <p:cNvGrpSpPr/>
            <p:nvPr/>
          </p:nvGrpSpPr>
          <p:grpSpPr>
            <a:xfrm>
              <a:off x="3504" y="927"/>
              <a:ext cx="1189" cy="1206"/>
              <a:chOff x="3334" y="845"/>
              <a:chExt cx="1189" cy="1206"/>
            </a:xfrm>
          </p:grpSpPr>
          <p:sp>
            <p:nvSpPr>
              <p:cNvPr id="53262" name="直接连接符 98318"/>
              <p:cNvSpPr/>
              <p:nvPr/>
            </p:nvSpPr>
            <p:spPr>
              <a:xfrm>
                <a:off x="3606" y="1752"/>
                <a:ext cx="809" cy="0"/>
              </a:xfrm>
              <a:prstGeom prst="line">
                <a:avLst/>
              </a:prstGeom>
              <a:ln w="2857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63" name="直接连接符 98319"/>
              <p:cNvSpPr/>
              <p:nvPr/>
            </p:nvSpPr>
            <p:spPr>
              <a:xfrm flipV="1">
                <a:off x="3606" y="925"/>
                <a:ext cx="0" cy="827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53264" name="对象 98320"/>
              <p:cNvGraphicFramePr/>
              <p:nvPr/>
            </p:nvGraphicFramePr>
            <p:xfrm>
              <a:off x="4241" y="1752"/>
              <a:ext cx="282" cy="29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41" r:id="rId11" imgW="215900" imgH="228600" progId="Equation.DSMT4">
                      <p:embed/>
                    </p:oleObj>
                  </mc:Choice>
                  <mc:Fallback>
                    <p:oleObj r:id="rId11" imgW="215900" imgH="228600" progId="Equation.DSMT4">
                      <p:embed/>
                      <p:pic>
                        <p:nvPicPr>
                          <p:cNvPr id="0" name="图片 3094"/>
                          <p:cNvPicPr/>
                          <p:nvPr/>
                        </p:nvPicPr>
                        <p:blipFill>
                          <a:blip r:embed="rId12"/>
                          <a:stretch>
                            <a:fillRect/>
                          </a:stretch>
                        </p:blipFill>
                        <p:spPr>
                          <a:xfrm>
                            <a:off x="4241" y="1752"/>
                            <a:ext cx="282" cy="29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3265" name="对象 98321"/>
              <p:cNvGraphicFramePr/>
              <p:nvPr/>
            </p:nvGraphicFramePr>
            <p:xfrm>
              <a:off x="3334" y="845"/>
              <a:ext cx="271" cy="30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42" r:id="rId13" imgW="215900" imgH="241300" progId="Equation.DSMT4">
                      <p:embed/>
                    </p:oleObj>
                  </mc:Choice>
                  <mc:Fallback>
                    <p:oleObj r:id="rId13" imgW="215900" imgH="241300" progId="Equation.DSMT4">
                      <p:embed/>
                      <p:pic>
                        <p:nvPicPr>
                          <p:cNvPr id="0" name="图片 3085"/>
                          <p:cNvPicPr/>
                          <p:nvPr/>
                        </p:nvPicPr>
                        <p:blipFill>
                          <a:blip r:embed="rId14"/>
                          <a:stretch>
                            <a:fillRect/>
                          </a:stretch>
                        </p:blipFill>
                        <p:spPr>
                          <a:xfrm>
                            <a:off x="3334" y="845"/>
                            <a:ext cx="271" cy="30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3266" name="组合 98322"/>
            <p:cNvGrpSpPr/>
            <p:nvPr/>
          </p:nvGrpSpPr>
          <p:grpSpPr>
            <a:xfrm>
              <a:off x="3776" y="854"/>
              <a:ext cx="1026" cy="998"/>
              <a:chOff x="3606" y="1253"/>
              <a:chExt cx="1026" cy="998"/>
            </a:xfrm>
          </p:grpSpPr>
          <p:grpSp>
            <p:nvGrpSpPr>
              <p:cNvPr id="53267" name="组合 98323"/>
              <p:cNvGrpSpPr/>
              <p:nvPr/>
            </p:nvGrpSpPr>
            <p:grpSpPr>
              <a:xfrm>
                <a:off x="3606" y="1389"/>
                <a:ext cx="816" cy="862"/>
                <a:chOff x="4604" y="890"/>
                <a:chExt cx="816" cy="862"/>
              </a:xfrm>
            </p:grpSpPr>
            <p:sp>
              <p:nvSpPr>
                <p:cNvPr id="53268" name="直接连接符 98324"/>
                <p:cNvSpPr/>
                <p:nvPr/>
              </p:nvSpPr>
              <p:spPr>
                <a:xfrm>
                  <a:off x="4604" y="890"/>
                  <a:ext cx="809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dash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3269" name="直接连接符 98325"/>
                <p:cNvSpPr/>
                <p:nvPr/>
              </p:nvSpPr>
              <p:spPr>
                <a:xfrm>
                  <a:off x="5420" y="926"/>
                  <a:ext cx="0" cy="82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dash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3270" name="直接连接符 98326"/>
                <p:cNvSpPr/>
                <p:nvPr/>
              </p:nvSpPr>
              <p:spPr>
                <a:xfrm flipH="1">
                  <a:off x="4604" y="890"/>
                  <a:ext cx="809" cy="827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triangl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aphicFrame>
            <p:nvGraphicFramePr>
              <p:cNvPr id="53271" name="对象 98327"/>
              <p:cNvGraphicFramePr/>
              <p:nvPr/>
            </p:nvGraphicFramePr>
            <p:xfrm>
              <a:off x="4422" y="1253"/>
              <a:ext cx="210" cy="2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43" r:id="rId15" imgW="153035" imgH="165735" progId="Equation.DSMT4">
                      <p:embed/>
                    </p:oleObj>
                  </mc:Choice>
                  <mc:Fallback>
                    <p:oleObj r:id="rId15" imgW="153035" imgH="165735" progId="Equation.DSMT4">
                      <p:embed/>
                      <p:pic>
                        <p:nvPicPr>
                          <p:cNvPr id="0" name="图片 3096"/>
                          <p:cNvPicPr/>
                          <p:nvPr/>
                        </p:nvPicPr>
                        <p:blipFill>
                          <a:blip r:embed="rId16"/>
                          <a:stretch>
                            <a:fillRect/>
                          </a:stretch>
                        </p:blipFill>
                        <p:spPr>
                          <a:xfrm>
                            <a:off x="4422" y="1253"/>
                            <a:ext cx="210" cy="22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3272" name="组合 98328"/>
            <p:cNvGrpSpPr/>
            <p:nvPr/>
          </p:nvGrpSpPr>
          <p:grpSpPr>
            <a:xfrm>
              <a:off x="3612" y="1353"/>
              <a:ext cx="589" cy="726"/>
              <a:chOff x="4513" y="0"/>
              <a:chExt cx="806" cy="870"/>
            </a:xfrm>
          </p:grpSpPr>
          <p:sp>
            <p:nvSpPr>
              <p:cNvPr id="53273" name="直接连接符 98329"/>
              <p:cNvSpPr/>
              <p:nvPr/>
            </p:nvSpPr>
            <p:spPr>
              <a:xfrm>
                <a:off x="4740" y="572"/>
                <a:ext cx="544" cy="0"/>
              </a:xfrm>
              <a:prstGeom prst="line">
                <a:avLst/>
              </a:prstGeom>
              <a:ln w="9525" cap="flat" cmpd="sng">
                <a:solidFill>
                  <a:srgbClr val="00FF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74" name="直接连接符 98330"/>
              <p:cNvSpPr/>
              <p:nvPr/>
            </p:nvSpPr>
            <p:spPr>
              <a:xfrm flipV="1">
                <a:off x="4740" y="119"/>
                <a:ext cx="0" cy="453"/>
              </a:xfrm>
              <a:prstGeom prst="line">
                <a:avLst/>
              </a:prstGeom>
              <a:ln w="9525" cap="flat" cmpd="sng">
                <a:solidFill>
                  <a:srgbClr val="00FF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53275" name="对象 98331"/>
              <p:cNvGraphicFramePr/>
              <p:nvPr/>
            </p:nvGraphicFramePr>
            <p:xfrm>
              <a:off x="4513" y="0"/>
              <a:ext cx="207" cy="30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44" r:id="rId17" imgW="165100" imgH="241300" progId="Equation.DSMT4">
                      <p:embed/>
                    </p:oleObj>
                  </mc:Choice>
                  <mc:Fallback>
                    <p:oleObj r:id="rId17" imgW="165100" imgH="241300" progId="Equation.DSMT4">
                      <p:embed/>
                      <p:pic>
                        <p:nvPicPr>
                          <p:cNvPr id="0" name="图片 3098"/>
                          <p:cNvPicPr/>
                          <p:nvPr/>
                        </p:nvPicPr>
                        <p:blipFill>
                          <a:blip r:embed="rId18"/>
                          <a:stretch>
                            <a:fillRect/>
                          </a:stretch>
                        </p:blipFill>
                        <p:spPr>
                          <a:xfrm>
                            <a:off x="4513" y="0"/>
                            <a:ext cx="207" cy="30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3276" name="对象 98332"/>
              <p:cNvGraphicFramePr/>
              <p:nvPr/>
            </p:nvGraphicFramePr>
            <p:xfrm>
              <a:off x="5103" y="572"/>
              <a:ext cx="216" cy="29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45" r:id="rId19" imgW="165100" imgH="228600" progId="Equation.DSMT4">
                      <p:embed/>
                    </p:oleObj>
                  </mc:Choice>
                  <mc:Fallback>
                    <p:oleObj r:id="rId19" imgW="165100" imgH="228600" progId="Equation.DSMT4">
                      <p:embed/>
                      <p:pic>
                        <p:nvPicPr>
                          <p:cNvPr id="0" name="图片 3097"/>
                          <p:cNvPicPr/>
                          <p:nvPr/>
                        </p:nvPicPr>
                        <p:blipFill>
                          <a:blip r:embed="rId20"/>
                          <a:stretch>
                            <a:fillRect/>
                          </a:stretch>
                        </p:blipFill>
                        <p:spPr>
                          <a:xfrm>
                            <a:off x="5103" y="572"/>
                            <a:ext cx="216" cy="29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3277" name="组合 98333"/>
            <p:cNvGrpSpPr/>
            <p:nvPr/>
          </p:nvGrpSpPr>
          <p:grpSpPr>
            <a:xfrm>
              <a:off x="3873" y="1653"/>
              <a:ext cx="221" cy="192"/>
              <a:chOff x="3703" y="2024"/>
              <a:chExt cx="221" cy="192"/>
            </a:xfrm>
          </p:grpSpPr>
          <p:sp>
            <p:nvSpPr>
              <p:cNvPr id="53278" name="任意多边形 98334"/>
              <p:cNvSpPr/>
              <p:nvPr/>
            </p:nvSpPr>
            <p:spPr>
              <a:xfrm>
                <a:off x="3703" y="2121"/>
                <a:ext cx="41" cy="76"/>
              </a:xfrm>
              <a:custGeom>
                <a:avLst/>
                <a:gdLst/>
                <a:ahLst/>
                <a:cxnLst/>
                <a:rect l="0" t="0" r="0" b="0"/>
                <a:pathLst>
                  <a:path w="41" h="76">
                    <a:moveTo>
                      <a:pt x="0" y="0"/>
                    </a:moveTo>
                    <a:cubicBezTo>
                      <a:pt x="9" y="6"/>
                      <a:pt x="24" y="7"/>
                      <a:pt x="27" y="18"/>
                    </a:cubicBezTo>
                    <a:cubicBezTo>
                      <a:pt x="41" y="76"/>
                      <a:pt x="33" y="73"/>
                      <a:pt x="9" y="73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53279" name="对象 98335"/>
              <p:cNvGraphicFramePr/>
              <p:nvPr/>
            </p:nvGraphicFramePr>
            <p:xfrm>
              <a:off x="3787" y="2024"/>
              <a:ext cx="137" cy="1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46" r:id="rId21" imgW="127000" imgH="177800" progId="Equation.DSMT4">
                      <p:embed/>
                    </p:oleObj>
                  </mc:Choice>
                  <mc:Fallback>
                    <p:oleObj r:id="rId21" imgW="127000" imgH="177800" progId="Equation.DSMT4">
                      <p:embed/>
                      <p:pic>
                        <p:nvPicPr>
                          <p:cNvPr id="0" name="图片 3100"/>
                          <p:cNvPicPr/>
                          <p:nvPr/>
                        </p:nvPicPr>
                        <p:blipFill>
                          <a:blip r:embed="rId22"/>
                          <a:stretch>
                            <a:fillRect/>
                          </a:stretch>
                        </p:blipFill>
                        <p:spPr>
                          <a:xfrm>
                            <a:off x="3787" y="2024"/>
                            <a:ext cx="137" cy="19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3280" name="组合 98336"/>
            <p:cNvGrpSpPr/>
            <p:nvPr/>
          </p:nvGrpSpPr>
          <p:grpSpPr>
            <a:xfrm>
              <a:off x="3767" y="1389"/>
              <a:ext cx="537" cy="436"/>
              <a:chOff x="3597" y="1760"/>
              <a:chExt cx="537" cy="436"/>
            </a:xfrm>
          </p:grpSpPr>
          <p:graphicFrame>
            <p:nvGraphicFramePr>
              <p:cNvPr id="53281" name="对象 98337"/>
              <p:cNvGraphicFramePr/>
              <p:nvPr/>
            </p:nvGraphicFramePr>
            <p:xfrm>
              <a:off x="3987" y="1760"/>
              <a:ext cx="147" cy="1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47" r:id="rId23" imgW="114300" imgH="140335" progId="Equation.DSMT4">
                      <p:embed/>
                    </p:oleObj>
                  </mc:Choice>
                  <mc:Fallback>
                    <p:oleObj r:id="rId23" imgW="114300" imgH="140335" progId="Equation.DSMT4">
                      <p:embed/>
                      <p:pic>
                        <p:nvPicPr>
                          <p:cNvPr id="0" name="图片 3099"/>
                          <p:cNvPicPr/>
                          <p:nvPr/>
                        </p:nvPicPr>
                        <p:blipFill>
                          <a:blip r:embed="rId24"/>
                          <a:stretch>
                            <a:fillRect/>
                          </a:stretch>
                        </p:blipFill>
                        <p:spPr>
                          <a:xfrm>
                            <a:off x="3987" y="1760"/>
                            <a:ext cx="147" cy="18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53282" name="组合 98338"/>
              <p:cNvGrpSpPr/>
              <p:nvPr/>
            </p:nvGrpSpPr>
            <p:grpSpPr>
              <a:xfrm>
                <a:off x="3597" y="1833"/>
                <a:ext cx="372" cy="363"/>
                <a:chOff x="4014" y="2750"/>
                <a:chExt cx="372" cy="363"/>
              </a:xfrm>
            </p:grpSpPr>
            <p:grpSp>
              <p:nvGrpSpPr>
                <p:cNvPr id="53283" name="组合 98339"/>
                <p:cNvGrpSpPr/>
                <p:nvPr/>
              </p:nvGrpSpPr>
              <p:grpSpPr>
                <a:xfrm>
                  <a:off x="4014" y="2750"/>
                  <a:ext cx="372" cy="362"/>
                  <a:chOff x="3606" y="1842"/>
                  <a:chExt cx="372" cy="362"/>
                </a:xfrm>
              </p:grpSpPr>
              <p:sp>
                <p:nvSpPr>
                  <p:cNvPr id="53284" name="直接连接符 98340"/>
                  <p:cNvSpPr/>
                  <p:nvPr/>
                </p:nvSpPr>
                <p:spPr>
                  <a:xfrm>
                    <a:off x="3606" y="1842"/>
                    <a:ext cx="363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dash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53285" name="直接连接符 98341"/>
                  <p:cNvSpPr/>
                  <p:nvPr/>
                </p:nvSpPr>
                <p:spPr>
                  <a:xfrm>
                    <a:off x="3978" y="1842"/>
                    <a:ext cx="0" cy="362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dash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53286" name="直接连接符 98342"/>
                <p:cNvSpPr/>
                <p:nvPr/>
              </p:nvSpPr>
              <p:spPr>
                <a:xfrm flipV="1">
                  <a:off x="4014" y="2750"/>
                  <a:ext cx="363" cy="363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</p:grpSp>
      <p:sp>
        <p:nvSpPr>
          <p:cNvPr id="98344" name="文本框 98343"/>
          <p:cNvSpPr txBox="1"/>
          <p:nvPr/>
        </p:nvSpPr>
        <p:spPr>
          <a:xfrm>
            <a:off x="4716463" y="4005263"/>
            <a:ext cx="37449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速度的方向：</a:t>
            </a:r>
          </a:p>
        </p:txBody>
      </p:sp>
      <p:grpSp>
        <p:nvGrpSpPr>
          <p:cNvPr id="98345" name="组合 98344"/>
          <p:cNvGrpSpPr/>
          <p:nvPr/>
        </p:nvGrpSpPr>
        <p:grpSpPr>
          <a:xfrm>
            <a:off x="5292725" y="4652963"/>
            <a:ext cx="3024188" cy="1349390"/>
            <a:chOff x="3424" y="2568"/>
            <a:chExt cx="1487" cy="1060"/>
          </a:xfrm>
        </p:grpSpPr>
        <p:sp>
          <p:nvSpPr>
            <p:cNvPr id="53289" name="矩形 98345"/>
            <p:cNvSpPr>
              <a:spLocks noChangeAspect="1" noTextEdit="1"/>
            </p:cNvSpPr>
            <p:nvPr/>
          </p:nvSpPr>
          <p:spPr>
            <a:xfrm>
              <a:off x="3424" y="2568"/>
              <a:ext cx="1487" cy="10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3290" name="矩形 98346"/>
            <p:cNvSpPr/>
            <p:nvPr/>
          </p:nvSpPr>
          <p:spPr>
            <a:xfrm>
              <a:off x="4522" y="2600"/>
              <a:ext cx="116" cy="5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eaLnBrk="0" hangingPunct="0"/>
              <a:r>
                <a:rPr lang="en-US" altLang="zh-CN" sz="4200" i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3291" name="组合 98347"/>
            <p:cNvGrpSpPr/>
            <p:nvPr/>
          </p:nvGrpSpPr>
          <p:grpSpPr>
            <a:xfrm>
              <a:off x="3470" y="2815"/>
              <a:ext cx="1359" cy="813"/>
              <a:chOff x="3470" y="2815"/>
              <a:chExt cx="1359" cy="813"/>
            </a:xfrm>
          </p:grpSpPr>
          <p:sp>
            <p:nvSpPr>
              <p:cNvPr id="53292" name="直接连接符 98348"/>
              <p:cNvSpPr/>
              <p:nvPr/>
            </p:nvSpPr>
            <p:spPr>
              <a:xfrm>
                <a:off x="4506" y="3073"/>
                <a:ext cx="323" cy="1"/>
              </a:xfrm>
              <a:prstGeom prst="line">
                <a:avLst/>
              </a:prstGeom>
              <a:ln w="26988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93" name="矩形 98349"/>
              <p:cNvSpPr/>
              <p:nvPr/>
            </p:nvSpPr>
            <p:spPr>
              <a:xfrm>
                <a:off x="3470" y="2839"/>
                <a:ext cx="320" cy="5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r>
                  <a:rPr lang="en-US" altLang="zh-CN" sz="420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tan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94" name="矩形 98350"/>
              <p:cNvSpPr/>
              <p:nvPr/>
            </p:nvSpPr>
            <p:spPr>
              <a:xfrm>
                <a:off x="4686" y="2815"/>
                <a:ext cx="67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r>
                  <a:rPr lang="en-US" altLang="zh-CN" sz="2400" i="1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95" name="矩形 98351"/>
              <p:cNvSpPr/>
              <p:nvPr/>
            </p:nvSpPr>
            <p:spPr>
              <a:xfrm>
                <a:off x="4683" y="3331"/>
                <a:ext cx="67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r>
                  <a:rPr lang="en-US" altLang="zh-CN" sz="2400" i="1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96" name="矩形 98352"/>
              <p:cNvSpPr/>
              <p:nvPr/>
            </p:nvSpPr>
            <p:spPr>
              <a:xfrm>
                <a:off x="4529" y="3121"/>
                <a:ext cx="116" cy="5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r>
                  <a:rPr lang="en-US" altLang="zh-CN" sz="4200" i="1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v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97" name="矩形 98353"/>
              <p:cNvSpPr/>
              <p:nvPr/>
            </p:nvSpPr>
            <p:spPr>
              <a:xfrm>
                <a:off x="3787" y="2865"/>
                <a:ext cx="153" cy="5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r>
                  <a:rPr lang="el-GR" altLang="zh-CN" sz="4400" b="1" i="1" dirty="0">
                    <a:solidFill>
                      <a:srgbClr val="0000FF"/>
                    </a:solidFill>
                    <a:latin typeface="Euclid Symbol" pitchFamily="18" charset="2"/>
                    <a:ea typeface="宋体" panose="02010600030101010101" pitchFamily="2" charset="-122"/>
                  </a:rPr>
                  <a:t>θ</a:t>
                </a:r>
                <a:endParaRPr lang="el-GR" altLang="zh-CN" sz="4400" b="1" i="1" dirty="0">
                  <a:latin typeface="Euclid Symbol" pitchFamily="18" charset="2"/>
                  <a:ea typeface="宋体" panose="02010600030101010101" pitchFamily="2" charset="-122"/>
                </a:endParaRPr>
              </a:p>
            </p:txBody>
          </p:sp>
          <p:sp>
            <p:nvSpPr>
              <p:cNvPr id="53298" name="矩形 98354"/>
              <p:cNvSpPr/>
              <p:nvPr/>
            </p:nvSpPr>
            <p:spPr>
              <a:xfrm>
                <a:off x="4169" y="2857"/>
                <a:ext cx="151" cy="5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r>
                  <a:rPr lang="en-US" altLang="zh-CN" sz="4400">
                    <a:solidFill>
                      <a:srgbClr val="0000FF"/>
                    </a:solidFill>
                    <a:latin typeface="Euclid Symbol" pitchFamily="18" charset="2"/>
                    <a:ea typeface="宋体" panose="02010600030101010101" pitchFamily="2" charset="-122"/>
                  </a:rPr>
                  <a:t>=</a:t>
                </a:r>
                <a:endParaRPr lang="en-US" altLang="zh-CN" sz="44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8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8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83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8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98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/>
      <p:bldP spid="983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矩形 97281"/>
          <p:cNvSpPr/>
          <p:nvPr/>
        </p:nvSpPr>
        <p:spPr>
          <a:xfrm>
            <a:off x="107950" y="547688"/>
            <a:ext cx="182880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9050" cap="flat" cmpd="sng">
                  <a:solidFill>
                    <a:srgbClr val="3333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蜡块位移</a:t>
            </a:r>
          </a:p>
        </p:txBody>
      </p:sp>
      <p:sp>
        <p:nvSpPr>
          <p:cNvPr id="97283" name="文本框 97282"/>
          <p:cNvSpPr txBox="1"/>
          <p:nvPr/>
        </p:nvSpPr>
        <p:spPr>
          <a:xfrm>
            <a:off x="2124075" y="188913"/>
            <a:ext cx="6551613" cy="10763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从计时开始到时刻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，蜡块运动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位移的大小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是：</a:t>
            </a:r>
          </a:p>
        </p:txBody>
      </p:sp>
      <p:graphicFrame>
        <p:nvGraphicFramePr>
          <p:cNvPr id="97284" name="对象 97283"/>
          <p:cNvGraphicFramePr/>
          <p:nvPr/>
        </p:nvGraphicFramePr>
        <p:xfrm>
          <a:off x="1712913" y="2200275"/>
          <a:ext cx="7035800" cy="1157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1" r:id="rId3" imgW="1852295" imgH="304800" progId="Equation.DSMT4">
                  <p:embed/>
                </p:oleObj>
              </mc:Choice>
              <mc:Fallback>
                <p:oleObj r:id="rId3" imgW="1852295" imgH="3048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12913" y="2200275"/>
                        <a:ext cx="7035800" cy="1157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285" name="文本框 97284"/>
          <p:cNvSpPr txBox="1"/>
          <p:nvPr/>
        </p:nvSpPr>
        <p:spPr>
          <a:xfrm>
            <a:off x="5507038" y="4002088"/>
            <a:ext cx="37449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位移的方向：</a:t>
            </a:r>
          </a:p>
        </p:txBody>
      </p:sp>
      <p:grpSp>
        <p:nvGrpSpPr>
          <p:cNvPr id="97286" name="组合 97285"/>
          <p:cNvGrpSpPr/>
          <p:nvPr/>
        </p:nvGrpSpPr>
        <p:grpSpPr>
          <a:xfrm>
            <a:off x="5811838" y="4705350"/>
            <a:ext cx="2360612" cy="1603375"/>
            <a:chOff x="3424" y="2568"/>
            <a:chExt cx="1487" cy="1010"/>
          </a:xfrm>
        </p:grpSpPr>
        <p:sp>
          <p:nvSpPr>
            <p:cNvPr id="52230" name="矩形 97286"/>
            <p:cNvSpPr>
              <a:spLocks noChangeAspect="1" noTextEdit="1"/>
            </p:cNvSpPr>
            <p:nvPr/>
          </p:nvSpPr>
          <p:spPr>
            <a:xfrm>
              <a:off x="3424" y="2568"/>
              <a:ext cx="1487" cy="10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2231" name="矩形 97287"/>
            <p:cNvSpPr/>
            <p:nvPr/>
          </p:nvSpPr>
          <p:spPr>
            <a:xfrm>
              <a:off x="4522" y="2602"/>
              <a:ext cx="149" cy="4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eaLnBrk="0" hangingPunct="0"/>
              <a:r>
                <a:rPr lang="en-US" altLang="zh-CN" sz="4200" i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2232" name="组合 97288"/>
            <p:cNvGrpSpPr/>
            <p:nvPr/>
          </p:nvGrpSpPr>
          <p:grpSpPr>
            <a:xfrm>
              <a:off x="3470" y="2815"/>
              <a:ext cx="1359" cy="712"/>
              <a:chOff x="3470" y="2815"/>
              <a:chExt cx="1359" cy="712"/>
            </a:xfrm>
          </p:grpSpPr>
          <p:sp>
            <p:nvSpPr>
              <p:cNvPr id="52233" name="直接连接符 97289"/>
              <p:cNvSpPr/>
              <p:nvPr/>
            </p:nvSpPr>
            <p:spPr>
              <a:xfrm>
                <a:off x="4506" y="3073"/>
                <a:ext cx="323" cy="1"/>
              </a:xfrm>
              <a:prstGeom prst="line">
                <a:avLst/>
              </a:prstGeom>
              <a:ln w="26988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2234" name="矩形 97290"/>
              <p:cNvSpPr/>
              <p:nvPr/>
            </p:nvSpPr>
            <p:spPr>
              <a:xfrm>
                <a:off x="3470" y="2840"/>
                <a:ext cx="410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r>
                  <a:rPr lang="en-US" altLang="zh-CN" sz="420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tan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2235" name="矩形 97291"/>
              <p:cNvSpPr/>
              <p:nvPr/>
            </p:nvSpPr>
            <p:spPr>
              <a:xfrm>
                <a:off x="4686" y="2815"/>
                <a:ext cx="80" cy="1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endParaRPr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2236" name="矩形 97292"/>
              <p:cNvSpPr/>
              <p:nvPr/>
            </p:nvSpPr>
            <p:spPr>
              <a:xfrm>
                <a:off x="4683" y="3333"/>
                <a:ext cx="80" cy="1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endParaRPr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2237" name="矩形 97293"/>
              <p:cNvSpPr/>
              <p:nvPr/>
            </p:nvSpPr>
            <p:spPr>
              <a:xfrm>
                <a:off x="4529" y="3120"/>
                <a:ext cx="149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r>
                  <a:rPr lang="en-US" altLang="zh-CN" sz="4200" i="1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2238" name="矩形 97294"/>
              <p:cNvSpPr/>
              <p:nvPr/>
            </p:nvSpPr>
            <p:spPr>
              <a:xfrm>
                <a:off x="3787" y="2865"/>
                <a:ext cx="196" cy="4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r>
                  <a:rPr lang="el-GR" altLang="zh-CN" sz="4400" b="1" i="1" dirty="0">
                    <a:solidFill>
                      <a:srgbClr val="0000FF"/>
                    </a:solidFill>
                    <a:latin typeface="Euclid Symbol" pitchFamily="18" charset="2"/>
                    <a:ea typeface="宋体" panose="02010600030101010101" pitchFamily="2" charset="-122"/>
                  </a:rPr>
                  <a:t>θ</a:t>
                </a:r>
                <a:endParaRPr lang="el-GR" altLang="zh-CN" sz="4400" b="1" i="1" dirty="0">
                  <a:latin typeface="Euclid Symbol" pitchFamily="18" charset="2"/>
                  <a:ea typeface="宋体" panose="02010600030101010101" pitchFamily="2" charset="-122"/>
                </a:endParaRPr>
              </a:p>
            </p:txBody>
          </p:sp>
          <p:sp>
            <p:nvSpPr>
              <p:cNvPr id="52239" name="矩形 97295"/>
              <p:cNvSpPr/>
              <p:nvPr/>
            </p:nvSpPr>
            <p:spPr>
              <a:xfrm>
                <a:off x="4169" y="2857"/>
                <a:ext cx="193" cy="4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eaLnBrk="0" hangingPunct="0"/>
                <a:r>
                  <a:rPr lang="en-US" altLang="zh-CN" sz="4400">
                    <a:solidFill>
                      <a:srgbClr val="0000FF"/>
                    </a:solidFill>
                    <a:latin typeface="Euclid Symbol" pitchFamily="18" charset="2"/>
                    <a:ea typeface="宋体" panose="02010600030101010101" pitchFamily="2" charset="-122"/>
                  </a:rPr>
                  <a:t>=</a:t>
                </a:r>
                <a:endParaRPr lang="en-US" altLang="zh-CN" sz="44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52240" name="组合 97296"/>
          <p:cNvGrpSpPr/>
          <p:nvPr/>
        </p:nvGrpSpPr>
        <p:grpSpPr>
          <a:xfrm>
            <a:off x="107950" y="2132013"/>
            <a:ext cx="4608513" cy="4321175"/>
            <a:chOff x="3504" y="383"/>
            <a:chExt cx="1791" cy="1750"/>
          </a:xfrm>
        </p:grpSpPr>
        <p:grpSp>
          <p:nvGrpSpPr>
            <p:cNvPr id="52241" name="组合 97297"/>
            <p:cNvGrpSpPr/>
            <p:nvPr/>
          </p:nvGrpSpPr>
          <p:grpSpPr>
            <a:xfrm>
              <a:off x="3549" y="383"/>
              <a:ext cx="1746" cy="1722"/>
              <a:chOff x="3243" y="845"/>
              <a:chExt cx="1746" cy="1722"/>
            </a:xfrm>
          </p:grpSpPr>
          <p:grpSp>
            <p:nvGrpSpPr>
              <p:cNvPr id="52242" name="组合 97298"/>
              <p:cNvGrpSpPr/>
              <p:nvPr/>
            </p:nvGrpSpPr>
            <p:grpSpPr>
              <a:xfrm>
                <a:off x="3243" y="845"/>
                <a:ext cx="1746" cy="1722"/>
                <a:chOff x="3379" y="300"/>
                <a:chExt cx="1746" cy="1722"/>
              </a:xfrm>
            </p:grpSpPr>
            <p:grpSp>
              <p:nvGrpSpPr>
                <p:cNvPr id="52243" name="组合 97299"/>
                <p:cNvGrpSpPr/>
                <p:nvPr/>
              </p:nvGrpSpPr>
              <p:grpSpPr>
                <a:xfrm>
                  <a:off x="3606" y="346"/>
                  <a:ext cx="1497" cy="1406"/>
                  <a:chOff x="2336" y="618"/>
                  <a:chExt cx="2222" cy="1769"/>
                </a:xfrm>
              </p:grpSpPr>
              <p:sp>
                <p:nvSpPr>
                  <p:cNvPr id="52244" name="直接连接符 97300"/>
                  <p:cNvSpPr/>
                  <p:nvPr/>
                </p:nvSpPr>
                <p:spPr>
                  <a:xfrm>
                    <a:off x="2336" y="2387"/>
                    <a:ext cx="2222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52245" name="直接连接符 97301"/>
                  <p:cNvSpPr/>
                  <p:nvPr/>
                </p:nvSpPr>
                <p:spPr>
                  <a:xfrm flipV="1">
                    <a:off x="2336" y="618"/>
                    <a:ext cx="0" cy="1769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aphicFrame>
              <p:nvGraphicFramePr>
                <p:cNvPr id="52246" name="对象 97302"/>
                <p:cNvGraphicFramePr/>
                <p:nvPr/>
              </p:nvGraphicFramePr>
              <p:xfrm>
                <a:off x="4921" y="1797"/>
                <a:ext cx="204" cy="22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4142" r:id="rId5" imgW="127000" imgH="139700" progId="Equation.DSMT4">
                        <p:embed/>
                      </p:oleObj>
                    </mc:Choice>
                    <mc:Fallback>
                      <p:oleObj r:id="rId5" imgW="127000" imgH="139700" progId="Equation.DSMT4">
                        <p:embed/>
                        <p:pic>
                          <p:nvPicPr>
                            <p:cNvPr id="0" name="图片 3083"/>
                            <p:cNvPicPr/>
                            <p:nvPr/>
                          </p:nvPicPr>
                          <p:blipFill>
                            <a:blip r:embed="rId6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921" y="1797"/>
                              <a:ext cx="204" cy="225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52247" name="对象 97303"/>
                <p:cNvGraphicFramePr/>
                <p:nvPr/>
              </p:nvGraphicFramePr>
              <p:xfrm>
                <a:off x="3379" y="300"/>
                <a:ext cx="197" cy="23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4143" r:id="rId7" imgW="139700" imgH="165735" progId="Equation.DSMT4">
                        <p:embed/>
                      </p:oleObj>
                    </mc:Choice>
                    <mc:Fallback>
                      <p:oleObj r:id="rId7" imgW="139700" imgH="165735" progId="Equation.DSMT4">
                        <p:embed/>
                        <p:pic>
                          <p:nvPicPr>
                            <p:cNvPr id="0" name="图片 3079"/>
                            <p:cNvPicPr/>
                            <p:nvPr/>
                          </p:nvPicPr>
                          <p:blipFill>
                            <a:blip r:embed="rId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379" y="300"/>
                              <a:ext cx="197" cy="233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52248" name="对象 97304"/>
              <p:cNvGraphicFramePr/>
              <p:nvPr/>
            </p:nvGraphicFramePr>
            <p:xfrm>
              <a:off x="3288" y="2205"/>
              <a:ext cx="202" cy="28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44" r:id="rId9" imgW="127000" imgH="177800" progId="Equation.DSMT4">
                      <p:embed/>
                    </p:oleObj>
                  </mc:Choice>
                  <mc:Fallback>
                    <p:oleObj r:id="rId9" imgW="127000" imgH="177800" progId="Equation.DSMT4">
                      <p:embed/>
                      <p:pic>
                        <p:nvPicPr>
                          <p:cNvPr id="0" name="图片 3080"/>
                          <p:cNvPicPr/>
                          <p:nvPr/>
                        </p:nvPicPr>
                        <p:blipFill>
                          <a:blip r:embed="rId10"/>
                          <a:stretch>
                            <a:fillRect/>
                          </a:stretch>
                        </p:blipFill>
                        <p:spPr>
                          <a:xfrm>
                            <a:off x="3288" y="2205"/>
                            <a:ext cx="202" cy="28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2249" name="组合 97305"/>
            <p:cNvGrpSpPr/>
            <p:nvPr/>
          </p:nvGrpSpPr>
          <p:grpSpPr>
            <a:xfrm>
              <a:off x="3504" y="927"/>
              <a:ext cx="1189" cy="1206"/>
              <a:chOff x="3334" y="845"/>
              <a:chExt cx="1189" cy="1206"/>
            </a:xfrm>
          </p:grpSpPr>
          <p:sp>
            <p:nvSpPr>
              <p:cNvPr id="52250" name="直接连接符 97306"/>
              <p:cNvSpPr/>
              <p:nvPr/>
            </p:nvSpPr>
            <p:spPr>
              <a:xfrm>
                <a:off x="3606" y="1752"/>
                <a:ext cx="809" cy="0"/>
              </a:xfrm>
              <a:prstGeom prst="line">
                <a:avLst/>
              </a:prstGeom>
              <a:ln w="2857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2251" name="直接连接符 97307"/>
              <p:cNvSpPr/>
              <p:nvPr/>
            </p:nvSpPr>
            <p:spPr>
              <a:xfrm flipV="1">
                <a:off x="3606" y="925"/>
                <a:ext cx="0" cy="827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52252" name="对象 97308"/>
              <p:cNvGraphicFramePr/>
              <p:nvPr/>
            </p:nvGraphicFramePr>
            <p:xfrm>
              <a:off x="4241" y="1752"/>
              <a:ext cx="282" cy="29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45" r:id="rId11" imgW="215900" imgH="228600" progId="Equation.DSMT4">
                      <p:embed/>
                    </p:oleObj>
                  </mc:Choice>
                  <mc:Fallback>
                    <p:oleObj r:id="rId11" imgW="215900" imgH="228600" progId="Equation.DSMT4">
                      <p:embed/>
                      <p:pic>
                        <p:nvPicPr>
                          <p:cNvPr id="0" name="图片 3081"/>
                          <p:cNvPicPr/>
                          <p:nvPr/>
                        </p:nvPicPr>
                        <p:blipFill>
                          <a:blip r:embed="rId12"/>
                          <a:stretch>
                            <a:fillRect/>
                          </a:stretch>
                        </p:blipFill>
                        <p:spPr>
                          <a:xfrm>
                            <a:off x="4241" y="1752"/>
                            <a:ext cx="282" cy="29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2253" name="对象 97309"/>
              <p:cNvGraphicFramePr/>
              <p:nvPr/>
            </p:nvGraphicFramePr>
            <p:xfrm>
              <a:off x="3334" y="845"/>
              <a:ext cx="271" cy="30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46" r:id="rId13" imgW="215900" imgH="241300" progId="Equation.DSMT4">
                      <p:embed/>
                    </p:oleObj>
                  </mc:Choice>
                  <mc:Fallback>
                    <p:oleObj r:id="rId13" imgW="215900" imgH="241300" progId="Equation.DSMT4">
                      <p:embed/>
                      <p:pic>
                        <p:nvPicPr>
                          <p:cNvPr id="0" name="图片 3082"/>
                          <p:cNvPicPr/>
                          <p:nvPr/>
                        </p:nvPicPr>
                        <p:blipFill>
                          <a:blip r:embed="rId14"/>
                          <a:stretch>
                            <a:fillRect/>
                          </a:stretch>
                        </p:blipFill>
                        <p:spPr>
                          <a:xfrm>
                            <a:off x="3334" y="845"/>
                            <a:ext cx="271" cy="30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2254" name="组合 97310"/>
            <p:cNvGrpSpPr/>
            <p:nvPr/>
          </p:nvGrpSpPr>
          <p:grpSpPr>
            <a:xfrm>
              <a:off x="3776" y="854"/>
              <a:ext cx="1026" cy="998"/>
              <a:chOff x="3606" y="1253"/>
              <a:chExt cx="1026" cy="998"/>
            </a:xfrm>
          </p:grpSpPr>
          <p:grpSp>
            <p:nvGrpSpPr>
              <p:cNvPr id="52255" name="组合 97311"/>
              <p:cNvGrpSpPr/>
              <p:nvPr/>
            </p:nvGrpSpPr>
            <p:grpSpPr>
              <a:xfrm>
                <a:off x="3606" y="1389"/>
                <a:ext cx="816" cy="862"/>
                <a:chOff x="4604" y="890"/>
                <a:chExt cx="816" cy="862"/>
              </a:xfrm>
            </p:grpSpPr>
            <p:sp>
              <p:nvSpPr>
                <p:cNvPr id="52256" name="直接连接符 97312"/>
                <p:cNvSpPr/>
                <p:nvPr/>
              </p:nvSpPr>
              <p:spPr>
                <a:xfrm>
                  <a:off x="4604" y="890"/>
                  <a:ext cx="809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dash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2257" name="直接连接符 97313"/>
                <p:cNvSpPr/>
                <p:nvPr/>
              </p:nvSpPr>
              <p:spPr>
                <a:xfrm>
                  <a:off x="5420" y="926"/>
                  <a:ext cx="0" cy="82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dash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2258" name="直接连接符 97314"/>
                <p:cNvSpPr/>
                <p:nvPr/>
              </p:nvSpPr>
              <p:spPr>
                <a:xfrm flipH="1">
                  <a:off x="4604" y="890"/>
                  <a:ext cx="809" cy="827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triangl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aphicFrame>
            <p:nvGraphicFramePr>
              <p:cNvPr id="52259" name="对象 97315"/>
              <p:cNvGraphicFramePr/>
              <p:nvPr/>
            </p:nvGraphicFramePr>
            <p:xfrm>
              <a:off x="4422" y="1253"/>
              <a:ext cx="210" cy="2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47" r:id="rId15" imgW="153035" imgH="165735" progId="Equation.DSMT4">
                      <p:embed/>
                    </p:oleObj>
                  </mc:Choice>
                  <mc:Fallback>
                    <p:oleObj r:id="rId15" imgW="153035" imgH="165735" progId="Equation.DSMT4">
                      <p:embed/>
                      <p:pic>
                        <p:nvPicPr>
                          <p:cNvPr id="0" name="图片 3086"/>
                          <p:cNvPicPr/>
                          <p:nvPr/>
                        </p:nvPicPr>
                        <p:blipFill>
                          <a:blip r:embed="rId16"/>
                          <a:stretch>
                            <a:fillRect/>
                          </a:stretch>
                        </p:blipFill>
                        <p:spPr>
                          <a:xfrm>
                            <a:off x="4422" y="1253"/>
                            <a:ext cx="210" cy="22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2260" name="组合 97316"/>
            <p:cNvGrpSpPr/>
            <p:nvPr/>
          </p:nvGrpSpPr>
          <p:grpSpPr>
            <a:xfrm>
              <a:off x="3612" y="1353"/>
              <a:ext cx="589" cy="726"/>
              <a:chOff x="4513" y="0"/>
              <a:chExt cx="806" cy="870"/>
            </a:xfrm>
          </p:grpSpPr>
          <p:sp>
            <p:nvSpPr>
              <p:cNvPr id="52261" name="直接连接符 97317"/>
              <p:cNvSpPr/>
              <p:nvPr/>
            </p:nvSpPr>
            <p:spPr>
              <a:xfrm>
                <a:off x="4740" y="572"/>
                <a:ext cx="544" cy="0"/>
              </a:xfrm>
              <a:prstGeom prst="line">
                <a:avLst/>
              </a:prstGeom>
              <a:ln w="9525" cap="flat" cmpd="sng">
                <a:solidFill>
                  <a:srgbClr val="00FF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2262" name="直接连接符 97318"/>
              <p:cNvSpPr/>
              <p:nvPr/>
            </p:nvSpPr>
            <p:spPr>
              <a:xfrm flipV="1">
                <a:off x="4740" y="119"/>
                <a:ext cx="0" cy="453"/>
              </a:xfrm>
              <a:prstGeom prst="line">
                <a:avLst/>
              </a:prstGeom>
              <a:ln w="9525" cap="flat" cmpd="sng">
                <a:solidFill>
                  <a:srgbClr val="00FF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52263" name="对象 97319"/>
              <p:cNvGraphicFramePr/>
              <p:nvPr/>
            </p:nvGraphicFramePr>
            <p:xfrm>
              <a:off x="4513" y="0"/>
              <a:ext cx="207" cy="30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48" r:id="rId17" imgW="165100" imgH="241300" progId="Equation.DSMT4">
                      <p:embed/>
                    </p:oleObj>
                  </mc:Choice>
                  <mc:Fallback>
                    <p:oleObj r:id="rId17" imgW="165100" imgH="241300" progId="Equation.DSMT4">
                      <p:embed/>
                      <p:pic>
                        <p:nvPicPr>
                          <p:cNvPr id="0" name="图片 3088"/>
                          <p:cNvPicPr/>
                          <p:nvPr/>
                        </p:nvPicPr>
                        <p:blipFill>
                          <a:blip r:embed="rId18"/>
                          <a:stretch>
                            <a:fillRect/>
                          </a:stretch>
                        </p:blipFill>
                        <p:spPr>
                          <a:xfrm>
                            <a:off x="4513" y="0"/>
                            <a:ext cx="207" cy="30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2264" name="对象 97320"/>
              <p:cNvGraphicFramePr/>
              <p:nvPr/>
            </p:nvGraphicFramePr>
            <p:xfrm>
              <a:off x="5103" y="572"/>
              <a:ext cx="216" cy="29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49" r:id="rId19" imgW="165100" imgH="228600" progId="Equation.DSMT4">
                      <p:embed/>
                    </p:oleObj>
                  </mc:Choice>
                  <mc:Fallback>
                    <p:oleObj r:id="rId19" imgW="165100" imgH="228600" progId="Equation.DSMT4">
                      <p:embed/>
                      <p:pic>
                        <p:nvPicPr>
                          <p:cNvPr id="0" name="图片 3087"/>
                          <p:cNvPicPr/>
                          <p:nvPr/>
                        </p:nvPicPr>
                        <p:blipFill>
                          <a:blip r:embed="rId20"/>
                          <a:stretch>
                            <a:fillRect/>
                          </a:stretch>
                        </p:blipFill>
                        <p:spPr>
                          <a:xfrm>
                            <a:off x="5103" y="572"/>
                            <a:ext cx="216" cy="29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2265" name="组合 97321"/>
            <p:cNvGrpSpPr/>
            <p:nvPr/>
          </p:nvGrpSpPr>
          <p:grpSpPr>
            <a:xfrm>
              <a:off x="3873" y="1653"/>
              <a:ext cx="221" cy="192"/>
              <a:chOff x="3703" y="2024"/>
              <a:chExt cx="221" cy="192"/>
            </a:xfrm>
          </p:grpSpPr>
          <p:sp>
            <p:nvSpPr>
              <p:cNvPr id="52266" name="任意多边形 97322"/>
              <p:cNvSpPr/>
              <p:nvPr/>
            </p:nvSpPr>
            <p:spPr>
              <a:xfrm>
                <a:off x="3703" y="2121"/>
                <a:ext cx="41" cy="76"/>
              </a:xfrm>
              <a:custGeom>
                <a:avLst/>
                <a:gdLst/>
                <a:ahLst/>
                <a:cxnLst/>
                <a:rect l="0" t="0" r="0" b="0"/>
                <a:pathLst>
                  <a:path w="41" h="76">
                    <a:moveTo>
                      <a:pt x="0" y="0"/>
                    </a:moveTo>
                    <a:cubicBezTo>
                      <a:pt x="9" y="6"/>
                      <a:pt x="24" y="7"/>
                      <a:pt x="27" y="18"/>
                    </a:cubicBezTo>
                    <a:cubicBezTo>
                      <a:pt x="41" y="76"/>
                      <a:pt x="33" y="73"/>
                      <a:pt x="9" y="73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52267" name="对象 97323"/>
              <p:cNvGraphicFramePr/>
              <p:nvPr/>
            </p:nvGraphicFramePr>
            <p:xfrm>
              <a:off x="3787" y="2024"/>
              <a:ext cx="137" cy="1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50" r:id="rId21" imgW="127000" imgH="177800" progId="Equation.DSMT4">
                      <p:embed/>
                    </p:oleObj>
                  </mc:Choice>
                  <mc:Fallback>
                    <p:oleObj r:id="rId21" imgW="127000" imgH="177800" progId="Equation.DSMT4">
                      <p:embed/>
                      <p:pic>
                        <p:nvPicPr>
                          <p:cNvPr id="0" name="图片 3095"/>
                          <p:cNvPicPr/>
                          <p:nvPr/>
                        </p:nvPicPr>
                        <p:blipFill>
                          <a:blip r:embed="rId22"/>
                          <a:stretch>
                            <a:fillRect/>
                          </a:stretch>
                        </p:blipFill>
                        <p:spPr>
                          <a:xfrm>
                            <a:off x="3787" y="2024"/>
                            <a:ext cx="137" cy="19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2268" name="组合 97324"/>
            <p:cNvGrpSpPr/>
            <p:nvPr/>
          </p:nvGrpSpPr>
          <p:grpSpPr>
            <a:xfrm>
              <a:off x="3767" y="1389"/>
              <a:ext cx="537" cy="436"/>
              <a:chOff x="3597" y="1760"/>
              <a:chExt cx="537" cy="436"/>
            </a:xfrm>
          </p:grpSpPr>
          <p:graphicFrame>
            <p:nvGraphicFramePr>
              <p:cNvPr id="52269" name="对象 97325"/>
              <p:cNvGraphicFramePr/>
              <p:nvPr/>
            </p:nvGraphicFramePr>
            <p:xfrm>
              <a:off x="3987" y="1760"/>
              <a:ext cx="147" cy="1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51" r:id="rId23" imgW="114300" imgH="140335" progId="Equation.DSMT4">
                      <p:embed/>
                    </p:oleObj>
                  </mc:Choice>
                  <mc:Fallback>
                    <p:oleObj r:id="rId23" imgW="114300" imgH="140335" progId="Equation.DSMT4">
                      <p:embed/>
                      <p:pic>
                        <p:nvPicPr>
                          <p:cNvPr id="0" name="图片 3091"/>
                          <p:cNvPicPr/>
                          <p:nvPr/>
                        </p:nvPicPr>
                        <p:blipFill>
                          <a:blip r:embed="rId24"/>
                          <a:stretch>
                            <a:fillRect/>
                          </a:stretch>
                        </p:blipFill>
                        <p:spPr>
                          <a:xfrm>
                            <a:off x="3987" y="1760"/>
                            <a:ext cx="147" cy="18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52270" name="组合 97326"/>
              <p:cNvGrpSpPr/>
              <p:nvPr/>
            </p:nvGrpSpPr>
            <p:grpSpPr>
              <a:xfrm>
                <a:off x="3597" y="1833"/>
                <a:ext cx="372" cy="363"/>
                <a:chOff x="4014" y="2750"/>
                <a:chExt cx="372" cy="363"/>
              </a:xfrm>
            </p:grpSpPr>
            <p:grpSp>
              <p:nvGrpSpPr>
                <p:cNvPr id="52271" name="组合 97327"/>
                <p:cNvGrpSpPr/>
                <p:nvPr/>
              </p:nvGrpSpPr>
              <p:grpSpPr>
                <a:xfrm>
                  <a:off x="4014" y="2750"/>
                  <a:ext cx="372" cy="362"/>
                  <a:chOff x="3606" y="1842"/>
                  <a:chExt cx="372" cy="362"/>
                </a:xfrm>
              </p:grpSpPr>
              <p:sp>
                <p:nvSpPr>
                  <p:cNvPr id="52272" name="直接连接符 97328"/>
                  <p:cNvSpPr/>
                  <p:nvPr/>
                </p:nvSpPr>
                <p:spPr>
                  <a:xfrm>
                    <a:off x="3606" y="1842"/>
                    <a:ext cx="363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dash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52273" name="直接连接符 97329"/>
                  <p:cNvSpPr/>
                  <p:nvPr/>
                </p:nvSpPr>
                <p:spPr>
                  <a:xfrm>
                    <a:off x="3978" y="1842"/>
                    <a:ext cx="0" cy="362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dash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52274" name="直接连接符 97330"/>
                <p:cNvSpPr/>
                <p:nvPr/>
              </p:nvSpPr>
              <p:spPr>
                <a:xfrm flipV="1">
                  <a:off x="4014" y="2750"/>
                  <a:ext cx="363" cy="363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</p:grpSp>
      <p:sp>
        <p:nvSpPr>
          <p:cNvPr id="97332" name="文本框 97331"/>
          <p:cNvSpPr txBox="1"/>
          <p:nvPr/>
        </p:nvSpPr>
        <p:spPr>
          <a:xfrm>
            <a:off x="2482850" y="1341438"/>
            <a:ext cx="63373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由   </a:t>
            </a:r>
            <a:r>
              <a:rPr lang="en-US" altLang="zh-CN" sz="4400" b="1" i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 = v</a:t>
            </a:r>
            <a:r>
              <a:rPr lang="en-US" altLang="zh-CN" sz="4400" b="1" i="1" baseline="-2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 </a:t>
            </a:r>
            <a:r>
              <a:rPr lang="en-US" altLang="zh-CN" sz="4400" b="1" i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       y = v</a:t>
            </a:r>
            <a:r>
              <a:rPr lang="en-US" altLang="zh-CN" sz="4400" b="1" i="1" baseline="-2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 </a:t>
            </a:r>
            <a:r>
              <a:rPr lang="en-US" altLang="zh-CN" sz="4400" b="1" i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7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3" grpId="0" bldLvl="0" animBg="1"/>
      <p:bldP spid="97285" grpId="0"/>
      <p:bldP spid="973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矩形 99329"/>
          <p:cNvSpPr/>
          <p:nvPr/>
        </p:nvSpPr>
        <p:spPr>
          <a:xfrm>
            <a:off x="250825" y="692150"/>
            <a:ext cx="1828800" cy="7207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chemeClr val="tx2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2"/>
                </a:soli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蜡块轨迹</a:t>
            </a:r>
          </a:p>
        </p:txBody>
      </p:sp>
      <p:sp>
        <p:nvSpPr>
          <p:cNvPr id="99331" name="文本框 99330"/>
          <p:cNvSpPr txBox="1"/>
          <p:nvPr/>
        </p:nvSpPr>
        <p:spPr>
          <a:xfrm>
            <a:off x="3563938" y="476250"/>
            <a:ext cx="23764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方正姚体" panose="02010601030101010101" pitchFamily="2" charset="-122"/>
              </a:rPr>
              <a:t>数学分析</a:t>
            </a:r>
          </a:p>
        </p:txBody>
      </p:sp>
      <p:sp>
        <p:nvSpPr>
          <p:cNvPr id="99332" name="文本框 99331"/>
          <p:cNvSpPr txBox="1"/>
          <p:nvPr/>
        </p:nvSpPr>
        <p:spPr>
          <a:xfrm>
            <a:off x="4284663" y="3284538"/>
            <a:ext cx="38163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消去时间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，得：</a:t>
            </a:r>
          </a:p>
        </p:txBody>
      </p:sp>
      <p:graphicFrame>
        <p:nvGraphicFramePr>
          <p:cNvPr id="99333" name="对象 99332"/>
          <p:cNvGraphicFramePr/>
          <p:nvPr/>
        </p:nvGraphicFramePr>
        <p:xfrm>
          <a:off x="4716463" y="3789363"/>
          <a:ext cx="1939925" cy="158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5" r:id="rId3" imgW="559435" imgH="457835" progId="Equation.DSMT4">
                  <p:embed/>
                </p:oleObj>
              </mc:Choice>
              <mc:Fallback>
                <p:oleObj r:id="rId3" imgW="559435" imgH="457835" progId="Equation.DSMT4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16463" y="3789363"/>
                        <a:ext cx="1939925" cy="1585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4" name="文本框 99333"/>
          <p:cNvSpPr txBox="1"/>
          <p:nvPr/>
        </p:nvSpPr>
        <p:spPr>
          <a:xfrm>
            <a:off x="4500563" y="5314950"/>
            <a:ext cx="446405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看出：蜡块的运动轨迹                  是过原点的一条直线</a:t>
            </a:r>
          </a:p>
        </p:txBody>
      </p:sp>
      <p:sp>
        <p:nvSpPr>
          <p:cNvPr id="99335" name="文本框 99334"/>
          <p:cNvSpPr txBox="1"/>
          <p:nvPr/>
        </p:nvSpPr>
        <p:spPr>
          <a:xfrm>
            <a:off x="6804025" y="4292600"/>
            <a:ext cx="15128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</a:t>
            </a:r>
            <a:r>
              <a:rPr lang="en-US" altLang="zh-CN" sz="3200" b="1" i="1" dirty="0" err="1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kx</a:t>
            </a:r>
            <a:endParaRPr lang="en-US" altLang="zh-CN" sz="3200" b="1" i="1">
              <a:solidFill>
                <a:schemeClr val="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9336" name="文本框 99335"/>
          <p:cNvSpPr txBox="1"/>
          <p:nvPr/>
        </p:nvSpPr>
        <p:spPr>
          <a:xfrm>
            <a:off x="4140200" y="1412875"/>
            <a:ext cx="3024188" cy="17837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由   </a:t>
            </a:r>
            <a:r>
              <a:rPr lang="en-US" altLang="zh-CN" sz="4400" b="1" i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 = v</a:t>
            </a:r>
            <a:r>
              <a:rPr lang="en-US" altLang="zh-CN" sz="4400" b="1" i="1" baseline="-2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 </a:t>
            </a:r>
            <a:r>
              <a:rPr lang="en-US" altLang="zh-CN" sz="4400" b="1" i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</a:p>
          <a:p>
            <a:pPr>
              <a:spcBef>
                <a:spcPct val="50000"/>
              </a:spcBef>
            </a:pPr>
            <a:r>
              <a:rPr lang="en-US" altLang="zh-CN" sz="4400" b="1" i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y = v</a:t>
            </a:r>
            <a:r>
              <a:rPr lang="en-US" altLang="zh-CN" sz="4400" b="1" i="1" baseline="-2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 </a:t>
            </a:r>
            <a:r>
              <a:rPr lang="en-US" altLang="zh-CN" sz="4400" b="1" i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</a:p>
        </p:txBody>
      </p:sp>
      <p:grpSp>
        <p:nvGrpSpPr>
          <p:cNvPr id="54280" name="组合 99336"/>
          <p:cNvGrpSpPr/>
          <p:nvPr/>
        </p:nvGrpSpPr>
        <p:grpSpPr>
          <a:xfrm>
            <a:off x="107950" y="2133600"/>
            <a:ext cx="4608513" cy="4321175"/>
            <a:chOff x="3504" y="383"/>
            <a:chExt cx="1791" cy="1750"/>
          </a:xfrm>
        </p:grpSpPr>
        <p:grpSp>
          <p:nvGrpSpPr>
            <p:cNvPr id="54281" name="组合 99337"/>
            <p:cNvGrpSpPr/>
            <p:nvPr/>
          </p:nvGrpSpPr>
          <p:grpSpPr>
            <a:xfrm>
              <a:off x="3549" y="383"/>
              <a:ext cx="1746" cy="1722"/>
              <a:chOff x="3243" y="845"/>
              <a:chExt cx="1746" cy="1722"/>
            </a:xfrm>
          </p:grpSpPr>
          <p:grpSp>
            <p:nvGrpSpPr>
              <p:cNvPr id="54282" name="组合 99338"/>
              <p:cNvGrpSpPr/>
              <p:nvPr/>
            </p:nvGrpSpPr>
            <p:grpSpPr>
              <a:xfrm>
                <a:off x="3243" y="845"/>
                <a:ext cx="1746" cy="1722"/>
                <a:chOff x="3379" y="300"/>
                <a:chExt cx="1746" cy="1722"/>
              </a:xfrm>
            </p:grpSpPr>
            <p:grpSp>
              <p:nvGrpSpPr>
                <p:cNvPr id="54283" name="组合 99339"/>
                <p:cNvGrpSpPr/>
                <p:nvPr/>
              </p:nvGrpSpPr>
              <p:grpSpPr>
                <a:xfrm>
                  <a:off x="3606" y="346"/>
                  <a:ext cx="1497" cy="1406"/>
                  <a:chOff x="2336" y="618"/>
                  <a:chExt cx="2222" cy="1769"/>
                </a:xfrm>
              </p:grpSpPr>
              <p:sp>
                <p:nvSpPr>
                  <p:cNvPr id="54284" name="直接连接符 99340"/>
                  <p:cNvSpPr/>
                  <p:nvPr/>
                </p:nvSpPr>
                <p:spPr>
                  <a:xfrm>
                    <a:off x="2336" y="2387"/>
                    <a:ext cx="2222" cy="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54285" name="直接连接符 99341"/>
                  <p:cNvSpPr/>
                  <p:nvPr/>
                </p:nvSpPr>
                <p:spPr>
                  <a:xfrm flipV="1">
                    <a:off x="2336" y="618"/>
                    <a:ext cx="0" cy="1769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aphicFrame>
              <p:nvGraphicFramePr>
                <p:cNvPr id="54286" name="对象 99342"/>
                <p:cNvGraphicFramePr/>
                <p:nvPr/>
              </p:nvGraphicFramePr>
              <p:xfrm>
                <a:off x="4921" y="1797"/>
                <a:ext cx="204" cy="22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5166" r:id="rId5" imgW="127000" imgH="139700" progId="Equation.DSMT4">
                        <p:embed/>
                      </p:oleObj>
                    </mc:Choice>
                    <mc:Fallback>
                      <p:oleObj r:id="rId5" imgW="127000" imgH="139700" progId="Equation.DSMT4">
                        <p:embed/>
                        <p:pic>
                          <p:nvPicPr>
                            <p:cNvPr id="0" name="图片 3106"/>
                            <p:cNvPicPr/>
                            <p:nvPr/>
                          </p:nvPicPr>
                          <p:blipFill>
                            <a:blip r:embed="rId6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921" y="1797"/>
                              <a:ext cx="204" cy="225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54287" name="对象 99343"/>
                <p:cNvGraphicFramePr/>
                <p:nvPr/>
              </p:nvGraphicFramePr>
              <p:xfrm>
                <a:off x="3379" y="300"/>
                <a:ext cx="197" cy="23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5167" r:id="rId7" imgW="139700" imgH="165735" progId="Equation.DSMT4">
                        <p:embed/>
                      </p:oleObj>
                    </mc:Choice>
                    <mc:Fallback>
                      <p:oleObj r:id="rId7" imgW="139700" imgH="165735" progId="Equation.DSMT4">
                        <p:embed/>
                        <p:pic>
                          <p:nvPicPr>
                            <p:cNvPr id="0" name="图片 3103"/>
                            <p:cNvPicPr/>
                            <p:nvPr/>
                          </p:nvPicPr>
                          <p:blipFill>
                            <a:blip r:embed="rId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379" y="300"/>
                              <a:ext cx="197" cy="233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54288" name="对象 99344"/>
              <p:cNvGraphicFramePr/>
              <p:nvPr/>
            </p:nvGraphicFramePr>
            <p:xfrm>
              <a:off x="3288" y="2205"/>
              <a:ext cx="202" cy="28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68" r:id="rId9" imgW="127000" imgH="177800" progId="Equation.DSMT4">
                      <p:embed/>
                    </p:oleObj>
                  </mc:Choice>
                  <mc:Fallback>
                    <p:oleObj r:id="rId9" imgW="127000" imgH="177800" progId="Equation.DSMT4">
                      <p:embed/>
                      <p:pic>
                        <p:nvPicPr>
                          <p:cNvPr id="0" name="图片 3107"/>
                          <p:cNvPicPr/>
                          <p:nvPr/>
                        </p:nvPicPr>
                        <p:blipFill>
                          <a:blip r:embed="rId10"/>
                          <a:stretch>
                            <a:fillRect/>
                          </a:stretch>
                        </p:blipFill>
                        <p:spPr>
                          <a:xfrm>
                            <a:off x="3288" y="2205"/>
                            <a:ext cx="202" cy="28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4289" name="组合 99345"/>
            <p:cNvGrpSpPr/>
            <p:nvPr/>
          </p:nvGrpSpPr>
          <p:grpSpPr>
            <a:xfrm>
              <a:off x="3504" y="927"/>
              <a:ext cx="1189" cy="1206"/>
              <a:chOff x="3334" y="845"/>
              <a:chExt cx="1189" cy="1206"/>
            </a:xfrm>
          </p:grpSpPr>
          <p:sp>
            <p:nvSpPr>
              <p:cNvPr id="54290" name="直接连接符 99346"/>
              <p:cNvSpPr/>
              <p:nvPr/>
            </p:nvSpPr>
            <p:spPr>
              <a:xfrm>
                <a:off x="3606" y="1752"/>
                <a:ext cx="809" cy="0"/>
              </a:xfrm>
              <a:prstGeom prst="line">
                <a:avLst/>
              </a:prstGeom>
              <a:ln w="2857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4291" name="直接连接符 99347"/>
              <p:cNvSpPr/>
              <p:nvPr/>
            </p:nvSpPr>
            <p:spPr>
              <a:xfrm flipV="1">
                <a:off x="3606" y="925"/>
                <a:ext cx="0" cy="827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54292" name="对象 99348"/>
              <p:cNvGraphicFramePr/>
              <p:nvPr/>
            </p:nvGraphicFramePr>
            <p:xfrm>
              <a:off x="4241" y="1752"/>
              <a:ext cx="282" cy="29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69" r:id="rId11" imgW="215900" imgH="228600" progId="Equation.DSMT4">
                      <p:embed/>
                    </p:oleObj>
                  </mc:Choice>
                  <mc:Fallback>
                    <p:oleObj r:id="rId11" imgW="215900" imgH="228600" progId="Equation.DSMT4">
                      <p:embed/>
                      <p:pic>
                        <p:nvPicPr>
                          <p:cNvPr id="0" name="图片 3102"/>
                          <p:cNvPicPr/>
                          <p:nvPr/>
                        </p:nvPicPr>
                        <p:blipFill>
                          <a:blip r:embed="rId12"/>
                          <a:stretch>
                            <a:fillRect/>
                          </a:stretch>
                        </p:blipFill>
                        <p:spPr>
                          <a:xfrm>
                            <a:off x="4241" y="1752"/>
                            <a:ext cx="282" cy="29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4293" name="对象 99349"/>
              <p:cNvGraphicFramePr/>
              <p:nvPr/>
            </p:nvGraphicFramePr>
            <p:xfrm>
              <a:off x="3334" y="845"/>
              <a:ext cx="271" cy="30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70" r:id="rId13" imgW="215900" imgH="241300" progId="Equation.DSMT4">
                      <p:embed/>
                    </p:oleObj>
                  </mc:Choice>
                  <mc:Fallback>
                    <p:oleObj r:id="rId13" imgW="215900" imgH="241300" progId="Equation.DSMT4">
                      <p:embed/>
                      <p:pic>
                        <p:nvPicPr>
                          <p:cNvPr id="0" name="图片 3108"/>
                          <p:cNvPicPr/>
                          <p:nvPr/>
                        </p:nvPicPr>
                        <p:blipFill>
                          <a:blip r:embed="rId14"/>
                          <a:stretch>
                            <a:fillRect/>
                          </a:stretch>
                        </p:blipFill>
                        <p:spPr>
                          <a:xfrm>
                            <a:off x="3334" y="845"/>
                            <a:ext cx="271" cy="30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4294" name="组合 99350"/>
            <p:cNvGrpSpPr/>
            <p:nvPr/>
          </p:nvGrpSpPr>
          <p:grpSpPr>
            <a:xfrm>
              <a:off x="3776" y="854"/>
              <a:ext cx="1026" cy="998"/>
              <a:chOff x="3606" y="1253"/>
              <a:chExt cx="1026" cy="998"/>
            </a:xfrm>
          </p:grpSpPr>
          <p:grpSp>
            <p:nvGrpSpPr>
              <p:cNvPr id="54295" name="组合 99351"/>
              <p:cNvGrpSpPr/>
              <p:nvPr/>
            </p:nvGrpSpPr>
            <p:grpSpPr>
              <a:xfrm>
                <a:off x="3606" y="1389"/>
                <a:ext cx="816" cy="862"/>
                <a:chOff x="4604" y="890"/>
                <a:chExt cx="816" cy="862"/>
              </a:xfrm>
            </p:grpSpPr>
            <p:sp>
              <p:nvSpPr>
                <p:cNvPr id="54296" name="直接连接符 99352"/>
                <p:cNvSpPr/>
                <p:nvPr/>
              </p:nvSpPr>
              <p:spPr>
                <a:xfrm>
                  <a:off x="4604" y="890"/>
                  <a:ext cx="809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dash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4297" name="直接连接符 99353"/>
                <p:cNvSpPr/>
                <p:nvPr/>
              </p:nvSpPr>
              <p:spPr>
                <a:xfrm>
                  <a:off x="5420" y="926"/>
                  <a:ext cx="0" cy="82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dash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4298" name="直接连接符 99354"/>
                <p:cNvSpPr/>
                <p:nvPr/>
              </p:nvSpPr>
              <p:spPr>
                <a:xfrm flipH="1">
                  <a:off x="4604" y="890"/>
                  <a:ext cx="809" cy="827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triangl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aphicFrame>
            <p:nvGraphicFramePr>
              <p:cNvPr id="54299" name="对象 99355"/>
              <p:cNvGraphicFramePr/>
              <p:nvPr/>
            </p:nvGraphicFramePr>
            <p:xfrm>
              <a:off x="4422" y="1253"/>
              <a:ext cx="210" cy="2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71" r:id="rId15" imgW="153035" imgH="165735" progId="Equation.DSMT4">
                      <p:embed/>
                    </p:oleObj>
                  </mc:Choice>
                  <mc:Fallback>
                    <p:oleObj r:id="rId15" imgW="153035" imgH="165735" progId="Equation.DSMT4">
                      <p:embed/>
                      <p:pic>
                        <p:nvPicPr>
                          <p:cNvPr id="0" name="图片 3104"/>
                          <p:cNvPicPr/>
                          <p:nvPr/>
                        </p:nvPicPr>
                        <p:blipFill>
                          <a:blip r:embed="rId16"/>
                          <a:stretch>
                            <a:fillRect/>
                          </a:stretch>
                        </p:blipFill>
                        <p:spPr>
                          <a:xfrm>
                            <a:off x="4422" y="1253"/>
                            <a:ext cx="210" cy="22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4300" name="组合 99356"/>
            <p:cNvGrpSpPr/>
            <p:nvPr/>
          </p:nvGrpSpPr>
          <p:grpSpPr>
            <a:xfrm>
              <a:off x="3612" y="1353"/>
              <a:ext cx="589" cy="726"/>
              <a:chOff x="4513" y="0"/>
              <a:chExt cx="806" cy="870"/>
            </a:xfrm>
          </p:grpSpPr>
          <p:sp>
            <p:nvSpPr>
              <p:cNvPr id="54301" name="直接连接符 99357"/>
              <p:cNvSpPr/>
              <p:nvPr/>
            </p:nvSpPr>
            <p:spPr>
              <a:xfrm>
                <a:off x="4740" y="572"/>
                <a:ext cx="544" cy="0"/>
              </a:xfrm>
              <a:prstGeom prst="line">
                <a:avLst/>
              </a:prstGeom>
              <a:ln w="9525" cap="flat" cmpd="sng">
                <a:solidFill>
                  <a:srgbClr val="00FF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4302" name="直接连接符 99358"/>
              <p:cNvSpPr/>
              <p:nvPr/>
            </p:nvSpPr>
            <p:spPr>
              <a:xfrm flipV="1">
                <a:off x="4740" y="119"/>
                <a:ext cx="0" cy="453"/>
              </a:xfrm>
              <a:prstGeom prst="line">
                <a:avLst/>
              </a:prstGeom>
              <a:ln w="9525" cap="flat" cmpd="sng">
                <a:solidFill>
                  <a:srgbClr val="00FF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54303" name="对象 99359"/>
              <p:cNvGraphicFramePr/>
              <p:nvPr/>
            </p:nvGraphicFramePr>
            <p:xfrm>
              <a:off x="4513" y="0"/>
              <a:ext cx="207" cy="30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72" r:id="rId17" imgW="165100" imgH="241300" progId="Equation.DSMT4">
                      <p:embed/>
                    </p:oleObj>
                  </mc:Choice>
                  <mc:Fallback>
                    <p:oleObj r:id="rId17" imgW="165100" imgH="241300" progId="Equation.DSMT4">
                      <p:embed/>
                      <p:pic>
                        <p:nvPicPr>
                          <p:cNvPr id="0" name="图片 3105"/>
                          <p:cNvPicPr/>
                          <p:nvPr/>
                        </p:nvPicPr>
                        <p:blipFill>
                          <a:blip r:embed="rId18"/>
                          <a:stretch>
                            <a:fillRect/>
                          </a:stretch>
                        </p:blipFill>
                        <p:spPr>
                          <a:xfrm>
                            <a:off x="4513" y="0"/>
                            <a:ext cx="207" cy="30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4304" name="对象 99360"/>
              <p:cNvGraphicFramePr/>
              <p:nvPr/>
            </p:nvGraphicFramePr>
            <p:xfrm>
              <a:off x="5103" y="572"/>
              <a:ext cx="216" cy="29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73" r:id="rId19" imgW="165100" imgH="228600" progId="Equation.DSMT4">
                      <p:embed/>
                    </p:oleObj>
                  </mc:Choice>
                  <mc:Fallback>
                    <p:oleObj r:id="rId19" imgW="165100" imgH="228600" progId="Equation.DSMT4">
                      <p:embed/>
                      <p:pic>
                        <p:nvPicPr>
                          <p:cNvPr id="0" name="图片 3110"/>
                          <p:cNvPicPr/>
                          <p:nvPr/>
                        </p:nvPicPr>
                        <p:blipFill>
                          <a:blip r:embed="rId20"/>
                          <a:stretch>
                            <a:fillRect/>
                          </a:stretch>
                        </p:blipFill>
                        <p:spPr>
                          <a:xfrm>
                            <a:off x="5103" y="572"/>
                            <a:ext cx="216" cy="29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4305" name="组合 99361"/>
            <p:cNvGrpSpPr/>
            <p:nvPr/>
          </p:nvGrpSpPr>
          <p:grpSpPr>
            <a:xfrm>
              <a:off x="3873" y="1653"/>
              <a:ext cx="221" cy="192"/>
              <a:chOff x="3703" y="2024"/>
              <a:chExt cx="221" cy="192"/>
            </a:xfrm>
          </p:grpSpPr>
          <p:sp>
            <p:nvSpPr>
              <p:cNvPr id="54306" name="任意多边形 99362"/>
              <p:cNvSpPr/>
              <p:nvPr/>
            </p:nvSpPr>
            <p:spPr>
              <a:xfrm>
                <a:off x="3703" y="2121"/>
                <a:ext cx="41" cy="76"/>
              </a:xfrm>
              <a:custGeom>
                <a:avLst/>
                <a:gdLst/>
                <a:ahLst/>
                <a:cxnLst/>
                <a:rect l="0" t="0" r="0" b="0"/>
                <a:pathLst>
                  <a:path w="41" h="76">
                    <a:moveTo>
                      <a:pt x="0" y="0"/>
                    </a:moveTo>
                    <a:cubicBezTo>
                      <a:pt x="9" y="6"/>
                      <a:pt x="24" y="7"/>
                      <a:pt x="27" y="18"/>
                    </a:cubicBezTo>
                    <a:cubicBezTo>
                      <a:pt x="41" y="76"/>
                      <a:pt x="33" y="73"/>
                      <a:pt x="9" y="73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54307" name="对象 99363"/>
              <p:cNvGraphicFramePr/>
              <p:nvPr/>
            </p:nvGraphicFramePr>
            <p:xfrm>
              <a:off x="3787" y="2024"/>
              <a:ext cx="137" cy="1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74" r:id="rId21" imgW="127000" imgH="177800" progId="Equation.DSMT4">
                      <p:embed/>
                    </p:oleObj>
                  </mc:Choice>
                  <mc:Fallback>
                    <p:oleObj r:id="rId21" imgW="127000" imgH="177800" progId="Equation.DSMT4">
                      <p:embed/>
                      <p:pic>
                        <p:nvPicPr>
                          <p:cNvPr id="0" name="图片 3111"/>
                          <p:cNvPicPr/>
                          <p:nvPr/>
                        </p:nvPicPr>
                        <p:blipFill>
                          <a:blip r:embed="rId22"/>
                          <a:stretch>
                            <a:fillRect/>
                          </a:stretch>
                        </p:blipFill>
                        <p:spPr>
                          <a:xfrm>
                            <a:off x="3787" y="2024"/>
                            <a:ext cx="137" cy="19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54308" name="组合 99364"/>
            <p:cNvGrpSpPr/>
            <p:nvPr/>
          </p:nvGrpSpPr>
          <p:grpSpPr>
            <a:xfrm>
              <a:off x="3767" y="1389"/>
              <a:ext cx="537" cy="436"/>
              <a:chOff x="3597" y="1760"/>
              <a:chExt cx="537" cy="436"/>
            </a:xfrm>
          </p:grpSpPr>
          <p:graphicFrame>
            <p:nvGraphicFramePr>
              <p:cNvPr id="54309" name="对象 99365"/>
              <p:cNvGraphicFramePr/>
              <p:nvPr/>
            </p:nvGraphicFramePr>
            <p:xfrm>
              <a:off x="3987" y="1760"/>
              <a:ext cx="147" cy="1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75" r:id="rId23" imgW="114300" imgH="140335" progId="Equation.DSMT4">
                      <p:embed/>
                    </p:oleObj>
                  </mc:Choice>
                  <mc:Fallback>
                    <p:oleObj r:id="rId23" imgW="114300" imgH="140335" progId="Equation.DSMT4">
                      <p:embed/>
                      <p:pic>
                        <p:nvPicPr>
                          <p:cNvPr id="0" name="图片 3109"/>
                          <p:cNvPicPr/>
                          <p:nvPr/>
                        </p:nvPicPr>
                        <p:blipFill>
                          <a:blip r:embed="rId24"/>
                          <a:stretch>
                            <a:fillRect/>
                          </a:stretch>
                        </p:blipFill>
                        <p:spPr>
                          <a:xfrm>
                            <a:off x="3987" y="1760"/>
                            <a:ext cx="147" cy="18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54310" name="组合 99366"/>
              <p:cNvGrpSpPr/>
              <p:nvPr/>
            </p:nvGrpSpPr>
            <p:grpSpPr>
              <a:xfrm>
                <a:off x="3597" y="1833"/>
                <a:ext cx="372" cy="363"/>
                <a:chOff x="4014" y="2750"/>
                <a:chExt cx="372" cy="363"/>
              </a:xfrm>
            </p:grpSpPr>
            <p:grpSp>
              <p:nvGrpSpPr>
                <p:cNvPr id="54311" name="组合 99367"/>
                <p:cNvGrpSpPr/>
                <p:nvPr/>
              </p:nvGrpSpPr>
              <p:grpSpPr>
                <a:xfrm>
                  <a:off x="4014" y="2750"/>
                  <a:ext cx="372" cy="362"/>
                  <a:chOff x="3606" y="1842"/>
                  <a:chExt cx="372" cy="362"/>
                </a:xfrm>
              </p:grpSpPr>
              <p:sp>
                <p:nvSpPr>
                  <p:cNvPr id="54312" name="直接连接符 99368"/>
                  <p:cNvSpPr/>
                  <p:nvPr/>
                </p:nvSpPr>
                <p:spPr>
                  <a:xfrm>
                    <a:off x="3606" y="1842"/>
                    <a:ext cx="363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dash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54313" name="直接连接符 99369"/>
                  <p:cNvSpPr/>
                  <p:nvPr/>
                </p:nvSpPr>
                <p:spPr>
                  <a:xfrm>
                    <a:off x="3978" y="1842"/>
                    <a:ext cx="0" cy="362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dash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54314" name="直接连接符 99370"/>
                <p:cNvSpPr/>
                <p:nvPr/>
              </p:nvSpPr>
              <p:spPr>
                <a:xfrm flipV="1">
                  <a:off x="4014" y="2750"/>
                  <a:ext cx="363" cy="363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/>
      <p:bldP spid="99332" grpId="0"/>
      <p:bldP spid="99334" grpId="0"/>
      <p:bldP spid="99335" grpId="0"/>
      <p:bldP spid="993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594" name="组合 110593"/>
          <p:cNvGrpSpPr/>
          <p:nvPr/>
        </p:nvGrpSpPr>
        <p:grpSpPr>
          <a:xfrm>
            <a:off x="6388100" y="2743200"/>
            <a:ext cx="2667000" cy="2590800"/>
            <a:chOff x="4024" y="2073"/>
            <a:chExt cx="1680" cy="1632"/>
          </a:xfrm>
        </p:grpSpPr>
        <p:sp>
          <p:nvSpPr>
            <p:cNvPr id="59394" name="矩形 110594"/>
            <p:cNvSpPr/>
            <p:nvPr/>
          </p:nvSpPr>
          <p:spPr>
            <a:xfrm>
              <a:off x="4024" y="2169"/>
              <a:ext cx="1680" cy="1536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9525">
              <a:noFill/>
            </a:ln>
          </p:spPr>
          <p:txBody>
            <a:bodyPr wrap="none" anchor="ctr"/>
            <a:lstStyle/>
            <a:p>
              <a:endParaRPr i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9395" name="组合 110595"/>
            <p:cNvGrpSpPr/>
            <p:nvPr/>
          </p:nvGrpSpPr>
          <p:grpSpPr>
            <a:xfrm>
              <a:off x="4072" y="2073"/>
              <a:ext cx="1449" cy="1359"/>
              <a:chOff x="4072" y="2073"/>
              <a:chExt cx="1449" cy="1359"/>
            </a:xfrm>
          </p:grpSpPr>
          <p:grpSp>
            <p:nvGrpSpPr>
              <p:cNvPr id="59396" name="组合 110596"/>
              <p:cNvGrpSpPr/>
              <p:nvPr/>
            </p:nvGrpSpPr>
            <p:grpSpPr>
              <a:xfrm>
                <a:off x="4368" y="2409"/>
                <a:ext cx="1152" cy="1008"/>
                <a:chOff x="4368" y="2409"/>
                <a:chExt cx="1152" cy="1008"/>
              </a:xfrm>
            </p:grpSpPr>
            <p:sp>
              <p:nvSpPr>
                <p:cNvPr id="59397" name="直接连接符 110597"/>
                <p:cNvSpPr/>
                <p:nvPr/>
              </p:nvSpPr>
              <p:spPr>
                <a:xfrm>
                  <a:off x="4368" y="2409"/>
                  <a:ext cx="1152" cy="1008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9398" name="文本框 110598"/>
                <p:cNvSpPr txBox="1"/>
                <p:nvPr/>
              </p:nvSpPr>
              <p:spPr>
                <a:xfrm>
                  <a:off x="5040" y="3081"/>
                  <a:ext cx="240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2800" b="1" i="1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</a:t>
                  </a:r>
                </a:p>
              </p:txBody>
            </p:sp>
          </p:grpSp>
          <p:grpSp>
            <p:nvGrpSpPr>
              <p:cNvPr id="59399" name="组合 110599"/>
              <p:cNvGrpSpPr/>
              <p:nvPr/>
            </p:nvGrpSpPr>
            <p:grpSpPr>
              <a:xfrm>
                <a:off x="4072" y="2393"/>
                <a:ext cx="336" cy="1031"/>
                <a:chOff x="4072" y="2393"/>
                <a:chExt cx="336" cy="1031"/>
              </a:xfrm>
            </p:grpSpPr>
            <p:sp>
              <p:nvSpPr>
                <p:cNvPr id="59400" name="直接连接符 110600"/>
                <p:cNvSpPr/>
                <p:nvPr/>
              </p:nvSpPr>
              <p:spPr>
                <a:xfrm flipV="1">
                  <a:off x="4368" y="2393"/>
                  <a:ext cx="0" cy="1031"/>
                </a:xfrm>
                <a:prstGeom prst="line">
                  <a:avLst/>
                </a:prstGeom>
                <a:ln w="28575" cap="flat" cmpd="sng">
                  <a:solidFill>
                    <a:srgbClr val="3366FF"/>
                  </a:solidFill>
                  <a:prstDash val="solid"/>
                  <a:round/>
                  <a:headEnd type="arrow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9401" name="文本框 110601"/>
                <p:cNvSpPr txBox="1"/>
                <p:nvPr/>
              </p:nvSpPr>
              <p:spPr>
                <a:xfrm>
                  <a:off x="4072" y="3024"/>
                  <a:ext cx="336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2800" b="1" i="1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</a:t>
                  </a:r>
                  <a:r>
                    <a:rPr lang="en-US" altLang="zh-CN" sz="2400" b="1" i="1" baseline="-25000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1</a:t>
                  </a:r>
                </a:p>
              </p:txBody>
            </p:sp>
          </p:grpSp>
          <p:grpSp>
            <p:nvGrpSpPr>
              <p:cNvPr id="59402" name="组合 110602"/>
              <p:cNvGrpSpPr/>
              <p:nvPr/>
            </p:nvGrpSpPr>
            <p:grpSpPr>
              <a:xfrm>
                <a:off x="4360" y="2073"/>
                <a:ext cx="1161" cy="329"/>
                <a:chOff x="4360" y="2073"/>
                <a:chExt cx="1161" cy="329"/>
              </a:xfrm>
            </p:grpSpPr>
            <p:sp>
              <p:nvSpPr>
                <p:cNvPr id="59403" name="直接连接符 110603"/>
                <p:cNvSpPr/>
                <p:nvPr/>
              </p:nvSpPr>
              <p:spPr>
                <a:xfrm>
                  <a:off x="4360" y="2401"/>
                  <a:ext cx="1161" cy="0"/>
                </a:xfrm>
                <a:prstGeom prst="line">
                  <a:avLst/>
                </a:prstGeom>
                <a:ln w="2857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9404" name="文本框 110604"/>
                <p:cNvSpPr txBox="1"/>
                <p:nvPr/>
              </p:nvSpPr>
              <p:spPr>
                <a:xfrm>
                  <a:off x="5184" y="2073"/>
                  <a:ext cx="336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2800" b="1" i="1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</a:t>
                  </a:r>
                  <a:r>
                    <a:rPr lang="en-US" altLang="zh-CN" sz="2400" b="1" i="1" baseline="-25000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2</a:t>
                  </a:r>
                </a:p>
              </p:txBody>
            </p:sp>
          </p:grpSp>
          <p:sp>
            <p:nvSpPr>
              <p:cNvPr id="59405" name="直接连接符 110605"/>
              <p:cNvSpPr/>
              <p:nvPr/>
            </p:nvSpPr>
            <p:spPr>
              <a:xfrm>
                <a:off x="4360" y="3417"/>
                <a:ext cx="1161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9406" name="直接连接符 110606"/>
              <p:cNvSpPr/>
              <p:nvPr/>
            </p:nvSpPr>
            <p:spPr>
              <a:xfrm flipV="1">
                <a:off x="5520" y="2401"/>
                <a:ext cx="0" cy="103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10608" name="组合 110607"/>
          <p:cNvGrpSpPr/>
          <p:nvPr/>
        </p:nvGrpSpPr>
        <p:grpSpPr>
          <a:xfrm>
            <a:off x="3733800" y="2895600"/>
            <a:ext cx="2438400" cy="2438400"/>
            <a:chOff x="2352" y="2169"/>
            <a:chExt cx="1536" cy="1536"/>
          </a:xfrm>
        </p:grpSpPr>
        <p:sp>
          <p:nvSpPr>
            <p:cNvPr id="59408" name="矩形 110608"/>
            <p:cNvSpPr/>
            <p:nvPr/>
          </p:nvSpPr>
          <p:spPr>
            <a:xfrm>
              <a:off x="2352" y="2169"/>
              <a:ext cx="1536" cy="1536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9525">
              <a:noFill/>
            </a:ln>
          </p:spPr>
          <p:txBody>
            <a:bodyPr wrap="none" anchor="ctr"/>
            <a:lstStyle/>
            <a:p>
              <a:endParaRPr i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9409" name="组合 110609"/>
            <p:cNvGrpSpPr/>
            <p:nvPr/>
          </p:nvGrpSpPr>
          <p:grpSpPr>
            <a:xfrm>
              <a:off x="2584" y="2457"/>
              <a:ext cx="1112" cy="1241"/>
              <a:chOff x="2584" y="2457"/>
              <a:chExt cx="1112" cy="1241"/>
            </a:xfrm>
          </p:grpSpPr>
          <p:grpSp>
            <p:nvGrpSpPr>
              <p:cNvPr id="59410" name="组合 110610"/>
              <p:cNvGrpSpPr/>
              <p:nvPr/>
            </p:nvGrpSpPr>
            <p:grpSpPr>
              <a:xfrm>
                <a:off x="2592" y="2457"/>
                <a:ext cx="457" cy="967"/>
                <a:chOff x="2592" y="2457"/>
                <a:chExt cx="457" cy="967"/>
              </a:xfrm>
            </p:grpSpPr>
            <p:sp>
              <p:nvSpPr>
                <p:cNvPr id="59411" name="直接连接符 110611"/>
                <p:cNvSpPr/>
                <p:nvPr/>
              </p:nvSpPr>
              <p:spPr>
                <a:xfrm flipV="1">
                  <a:off x="2592" y="2496"/>
                  <a:ext cx="457" cy="928"/>
                </a:xfrm>
                <a:prstGeom prst="line">
                  <a:avLst/>
                </a:prstGeom>
                <a:ln w="2857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9412" name="文本框 110612"/>
                <p:cNvSpPr txBox="1"/>
                <p:nvPr/>
              </p:nvSpPr>
              <p:spPr>
                <a:xfrm>
                  <a:off x="2640" y="2457"/>
                  <a:ext cx="336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2800" b="1" i="1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v</a:t>
                  </a:r>
                  <a:r>
                    <a:rPr lang="en-US" altLang="zh-CN" sz="2400" b="1" i="1" baseline="-25000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1</a:t>
                  </a:r>
                </a:p>
              </p:txBody>
            </p:sp>
          </p:grpSp>
          <p:grpSp>
            <p:nvGrpSpPr>
              <p:cNvPr id="59413" name="组合 110613"/>
              <p:cNvGrpSpPr/>
              <p:nvPr/>
            </p:nvGrpSpPr>
            <p:grpSpPr>
              <a:xfrm>
                <a:off x="2584" y="3369"/>
                <a:ext cx="680" cy="329"/>
                <a:chOff x="2584" y="3369"/>
                <a:chExt cx="680" cy="329"/>
              </a:xfrm>
            </p:grpSpPr>
            <p:sp>
              <p:nvSpPr>
                <p:cNvPr id="59414" name="直接连接符 110614"/>
                <p:cNvSpPr/>
                <p:nvPr/>
              </p:nvSpPr>
              <p:spPr>
                <a:xfrm>
                  <a:off x="2584" y="3417"/>
                  <a:ext cx="672" cy="0"/>
                </a:xfrm>
                <a:prstGeom prst="line">
                  <a:avLst/>
                </a:prstGeom>
                <a:ln w="2857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9415" name="文本框 110615"/>
                <p:cNvSpPr txBox="1"/>
                <p:nvPr/>
              </p:nvSpPr>
              <p:spPr>
                <a:xfrm>
                  <a:off x="2928" y="3369"/>
                  <a:ext cx="336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2800" b="1" i="1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v</a:t>
                  </a:r>
                  <a:r>
                    <a:rPr lang="en-US" altLang="zh-CN" sz="2400" b="1" i="1" baseline="-25000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2</a:t>
                  </a:r>
                </a:p>
              </p:txBody>
            </p:sp>
          </p:grpSp>
          <p:sp>
            <p:nvSpPr>
              <p:cNvPr id="59416" name="直接连接符 110616"/>
              <p:cNvSpPr/>
              <p:nvPr/>
            </p:nvSpPr>
            <p:spPr>
              <a:xfrm>
                <a:off x="3048" y="2505"/>
                <a:ext cx="600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59417" name="组合 110617"/>
              <p:cNvGrpSpPr/>
              <p:nvPr/>
            </p:nvGrpSpPr>
            <p:grpSpPr>
              <a:xfrm>
                <a:off x="2600" y="2496"/>
                <a:ext cx="1096" cy="913"/>
                <a:chOff x="2600" y="2496"/>
                <a:chExt cx="1096" cy="913"/>
              </a:xfrm>
            </p:grpSpPr>
            <p:sp>
              <p:nvSpPr>
                <p:cNvPr id="59418" name="文本框 110618"/>
                <p:cNvSpPr txBox="1"/>
                <p:nvPr/>
              </p:nvSpPr>
              <p:spPr>
                <a:xfrm>
                  <a:off x="3264" y="2688"/>
                  <a:ext cx="240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2800" b="1" i="1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v</a:t>
                  </a:r>
                </a:p>
              </p:txBody>
            </p:sp>
            <p:sp>
              <p:nvSpPr>
                <p:cNvPr id="59419" name="直接连接符 110619"/>
                <p:cNvSpPr/>
                <p:nvPr/>
              </p:nvSpPr>
              <p:spPr>
                <a:xfrm flipV="1">
                  <a:off x="2600" y="2496"/>
                  <a:ext cx="1096" cy="913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59420" name="直接连接符 110620"/>
              <p:cNvSpPr/>
              <p:nvPr/>
            </p:nvSpPr>
            <p:spPr>
              <a:xfrm flipV="1">
                <a:off x="3232" y="2504"/>
                <a:ext cx="457" cy="928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10622" name="矩形 110621"/>
          <p:cNvSpPr/>
          <p:nvPr/>
        </p:nvSpPr>
        <p:spPr>
          <a:xfrm>
            <a:off x="914400" y="228600"/>
            <a:ext cx="7924800" cy="645160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运动的合成与分解是指 </a:t>
            </a:r>
            <a:r>
              <a:rPr lang="en-US" altLang="zh-CN" sz="3600" b="1" i="1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lang="en-US" altLang="zh-CN" sz="3600" b="1" i="1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v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3600" b="1" i="1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的合成与分解。</a:t>
            </a:r>
          </a:p>
        </p:txBody>
      </p:sp>
      <p:sp>
        <p:nvSpPr>
          <p:cNvPr id="110623" name="圆角矩形标注 110622"/>
          <p:cNvSpPr/>
          <p:nvPr/>
        </p:nvSpPr>
        <p:spPr>
          <a:xfrm>
            <a:off x="2268538" y="1066800"/>
            <a:ext cx="6264275" cy="990600"/>
          </a:xfrm>
          <a:prstGeom prst="wedgeRoundRectCallout">
            <a:avLst>
              <a:gd name="adj1" fmla="val 1421"/>
              <a:gd name="adj2" fmla="val -80287"/>
              <a:gd name="adj3" fmla="val 16667"/>
            </a:avLst>
          </a:prstGeom>
          <a:solidFill>
            <a:srgbClr val="FFFFCC">
              <a:alpha val="8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速度、位移、加速度都是矢量，合成与分解时均遵循平行四边形定则</a:t>
            </a:r>
          </a:p>
        </p:txBody>
      </p:sp>
      <p:grpSp>
        <p:nvGrpSpPr>
          <p:cNvPr id="110624" name="组合 110623"/>
          <p:cNvGrpSpPr/>
          <p:nvPr/>
        </p:nvGrpSpPr>
        <p:grpSpPr>
          <a:xfrm>
            <a:off x="914400" y="2819400"/>
            <a:ext cx="2667000" cy="2579688"/>
            <a:chOff x="576" y="2121"/>
            <a:chExt cx="1680" cy="1625"/>
          </a:xfrm>
        </p:grpSpPr>
        <p:sp>
          <p:nvSpPr>
            <p:cNvPr id="59424" name="矩形 110624"/>
            <p:cNvSpPr/>
            <p:nvPr/>
          </p:nvSpPr>
          <p:spPr>
            <a:xfrm>
              <a:off x="576" y="2169"/>
              <a:ext cx="1680" cy="1536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9525">
              <a:noFill/>
            </a:ln>
          </p:spPr>
          <p:txBody>
            <a:bodyPr wrap="none" anchor="ctr"/>
            <a:lstStyle/>
            <a:p>
              <a:endParaRPr i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9425" name="组合 110625"/>
            <p:cNvGrpSpPr/>
            <p:nvPr/>
          </p:nvGrpSpPr>
          <p:grpSpPr>
            <a:xfrm>
              <a:off x="624" y="2121"/>
              <a:ext cx="1632" cy="1625"/>
              <a:chOff x="624" y="2121"/>
              <a:chExt cx="1632" cy="1625"/>
            </a:xfrm>
          </p:grpSpPr>
          <p:sp>
            <p:nvSpPr>
              <p:cNvPr id="59426" name="文本框 110626"/>
              <p:cNvSpPr txBox="1"/>
              <p:nvPr/>
            </p:nvSpPr>
            <p:spPr>
              <a:xfrm>
                <a:off x="728" y="3361"/>
                <a:ext cx="240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24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</a:p>
            </p:txBody>
          </p:sp>
          <p:sp>
            <p:nvSpPr>
              <p:cNvPr id="59427" name="文本框 110627"/>
              <p:cNvSpPr txBox="1"/>
              <p:nvPr/>
            </p:nvSpPr>
            <p:spPr>
              <a:xfrm>
                <a:off x="2016" y="2121"/>
                <a:ext cx="240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24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</a:p>
            </p:txBody>
          </p:sp>
          <p:grpSp>
            <p:nvGrpSpPr>
              <p:cNvPr id="59428" name="组合 110628"/>
              <p:cNvGrpSpPr/>
              <p:nvPr/>
            </p:nvGrpSpPr>
            <p:grpSpPr>
              <a:xfrm>
                <a:off x="928" y="2409"/>
                <a:ext cx="1144" cy="1000"/>
                <a:chOff x="928" y="2409"/>
                <a:chExt cx="1144" cy="1000"/>
              </a:xfrm>
            </p:grpSpPr>
            <p:sp>
              <p:nvSpPr>
                <p:cNvPr id="59429" name="直接连接符 110629"/>
                <p:cNvSpPr/>
                <p:nvPr/>
              </p:nvSpPr>
              <p:spPr>
                <a:xfrm flipV="1">
                  <a:off x="928" y="2409"/>
                  <a:ext cx="1144" cy="100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9430" name="文本框 110630"/>
                <p:cNvSpPr txBox="1"/>
                <p:nvPr/>
              </p:nvSpPr>
              <p:spPr>
                <a:xfrm>
                  <a:off x="1728" y="2610"/>
                  <a:ext cx="240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2800" b="1" i="1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</a:p>
              </p:txBody>
            </p:sp>
          </p:grpSp>
          <p:grpSp>
            <p:nvGrpSpPr>
              <p:cNvPr id="59431" name="组合 110631"/>
              <p:cNvGrpSpPr/>
              <p:nvPr/>
            </p:nvGrpSpPr>
            <p:grpSpPr>
              <a:xfrm>
                <a:off x="624" y="2361"/>
                <a:ext cx="336" cy="1063"/>
                <a:chOff x="624" y="2361"/>
                <a:chExt cx="336" cy="1063"/>
              </a:xfrm>
            </p:grpSpPr>
            <p:sp>
              <p:nvSpPr>
                <p:cNvPr id="59432" name="直接连接符 110632"/>
                <p:cNvSpPr/>
                <p:nvPr/>
              </p:nvSpPr>
              <p:spPr>
                <a:xfrm flipV="1">
                  <a:off x="920" y="2393"/>
                  <a:ext cx="0" cy="1031"/>
                </a:xfrm>
                <a:prstGeom prst="line">
                  <a:avLst/>
                </a:prstGeom>
                <a:ln w="2857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9433" name="文本框 110633"/>
                <p:cNvSpPr txBox="1"/>
                <p:nvPr/>
              </p:nvSpPr>
              <p:spPr>
                <a:xfrm>
                  <a:off x="624" y="2361"/>
                  <a:ext cx="336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2800" b="1" i="1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r>
                    <a:rPr lang="en-US" altLang="zh-CN" sz="2400" b="1" i="1" baseline="-25000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1</a:t>
                  </a:r>
                </a:p>
              </p:txBody>
            </p:sp>
          </p:grpSp>
          <p:grpSp>
            <p:nvGrpSpPr>
              <p:cNvPr id="59434" name="组合 110634"/>
              <p:cNvGrpSpPr/>
              <p:nvPr/>
            </p:nvGrpSpPr>
            <p:grpSpPr>
              <a:xfrm>
                <a:off x="912" y="3417"/>
                <a:ext cx="1200" cy="329"/>
                <a:chOff x="912" y="3417"/>
                <a:chExt cx="1200" cy="329"/>
              </a:xfrm>
            </p:grpSpPr>
            <p:sp>
              <p:nvSpPr>
                <p:cNvPr id="59435" name="直接连接符 110635"/>
                <p:cNvSpPr/>
                <p:nvPr/>
              </p:nvSpPr>
              <p:spPr>
                <a:xfrm>
                  <a:off x="912" y="3417"/>
                  <a:ext cx="1161" cy="0"/>
                </a:xfrm>
                <a:prstGeom prst="line">
                  <a:avLst/>
                </a:prstGeom>
                <a:ln w="2857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9436" name="文本框 110636"/>
                <p:cNvSpPr txBox="1"/>
                <p:nvPr/>
              </p:nvSpPr>
              <p:spPr>
                <a:xfrm>
                  <a:off x="1776" y="3417"/>
                  <a:ext cx="336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2800" b="1" i="1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r>
                    <a:rPr lang="en-US" altLang="zh-CN" sz="2400" b="1" i="1" baseline="-25000">
                      <a:solidFill>
                        <a:srgbClr val="3366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2</a:t>
                  </a:r>
                </a:p>
              </p:txBody>
            </p:sp>
          </p:grpSp>
          <p:sp>
            <p:nvSpPr>
              <p:cNvPr id="59437" name="直接连接符 110637"/>
              <p:cNvSpPr/>
              <p:nvPr/>
            </p:nvSpPr>
            <p:spPr>
              <a:xfrm>
                <a:off x="912" y="2409"/>
                <a:ext cx="1161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9438" name="直接连接符 110638"/>
              <p:cNvSpPr/>
              <p:nvPr/>
            </p:nvSpPr>
            <p:spPr>
              <a:xfrm flipV="1">
                <a:off x="2072" y="2401"/>
                <a:ext cx="0" cy="1031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10640" name="圆角矩形标注 110639"/>
          <p:cNvSpPr/>
          <p:nvPr/>
        </p:nvSpPr>
        <p:spPr>
          <a:xfrm>
            <a:off x="4038600" y="5319713"/>
            <a:ext cx="1219200" cy="457200"/>
          </a:xfrm>
          <a:prstGeom prst="wedgeRoundRectCallout">
            <a:avLst>
              <a:gd name="adj1" fmla="val -1042"/>
              <a:gd name="adj2" fmla="val -136458"/>
              <a:gd name="adj3" fmla="val 16667"/>
            </a:avLst>
          </a:prstGeom>
          <a:solidFill>
            <a:srgbClr val="FFFFCC">
              <a:alpha val="8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分速度</a:t>
            </a:r>
          </a:p>
        </p:txBody>
      </p:sp>
      <p:sp>
        <p:nvSpPr>
          <p:cNvPr id="110641" name="圆角矩形标注 110640"/>
          <p:cNvSpPr/>
          <p:nvPr/>
        </p:nvSpPr>
        <p:spPr>
          <a:xfrm>
            <a:off x="3733800" y="3262313"/>
            <a:ext cx="457200" cy="1219200"/>
          </a:xfrm>
          <a:prstGeom prst="wedgeRoundRectCallout">
            <a:avLst>
              <a:gd name="adj1" fmla="val 112847"/>
              <a:gd name="adj2" fmla="val 11718"/>
              <a:gd name="adj3" fmla="val 16667"/>
            </a:avLst>
          </a:prstGeom>
          <a:solidFill>
            <a:srgbClr val="FFFFCC">
              <a:alpha val="8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分速度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10642" name="圆角矩形标注 110641"/>
          <p:cNvSpPr/>
          <p:nvPr/>
        </p:nvSpPr>
        <p:spPr>
          <a:xfrm>
            <a:off x="4419600" y="2743200"/>
            <a:ext cx="1219200" cy="457200"/>
          </a:xfrm>
          <a:prstGeom prst="wedgeRoundRectCallout">
            <a:avLst>
              <a:gd name="adj1" fmla="val 17708"/>
              <a:gd name="adj2" fmla="val 189236"/>
              <a:gd name="adj3" fmla="val 16667"/>
            </a:avLst>
          </a:prstGeom>
          <a:solidFill>
            <a:srgbClr val="FFFFCC">
              <a:alpha val="8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合速度</a:t>
            </a:r>
          </a:p>
        </p:txBody>
      </p:sp>
      <p:sp>
        <p:nvSpPr>
          <p:cNvPr id="110643" name="圆角矩形标注 110642"/>
          <p:cNvSpPr/>
          <p:nvPr/>
        </p:nvSpPr>
        <p:spPr>
          <a:xfrm>
            <a:off x="6172200" y="2805113"/>
            <a:ext cx="457200" cy="1600200"/>
          </a:xfrm>
          <a:prstGeom prst="wedgeRoundRectCallout">
            <a:avLst>
              <a:gd name="adj1" fmla="val 103819"/>
              <a:gd name="adj2" fmla="val 35713"/>
              <a:gd name="adj3" fmla="val 16667"/>
            </a:avLst>
          </a:prstGeom>
          <a:solidFill>
            <a:srgbClr val="FFFFCC">
              <a:alpha val="8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分加速度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10644" name="圆角矩形标注 110643"/>
          <p:cNvSpPr/>
          <p:nvPr/>
        </p:nvSpPr>
        <p:spPr>
          <a:xfrm>
            <a:off x="6934200" y="5243513"/>
            <a:ext cx="1600200" cy="457200"/>
          </a:xfrm>
          <a:prstGeom prst="wedgeRoundRectCallout">
            <a:avLst>
              <a:gd name="adj1" fmla="val 37005"/>
              <a:gd name="adj2" fmla="val -172569"/>
              <a:gd name="adj3" fmla="val 16667"/>
            </a:avLst>
          </a:prstGeom>
          <a:solidFill>
            <a:srgbClr val="FFFFCC">
              <a:alpha val="8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合加速度</a:t>
            </a:r>
          </a:p>
        </p:txBody>
      </p:sp>
      <p:sp>
        <p:nvSpPr>
          <p:cNvPr id="110645" name="文本框 110644"/>
          <p:cNvSpPr txBox="1"/>
          <p:nvPr/>
        </p:nvSpPr>
        <p:spPr>
          <a:xfrm>
            <a:off x="1143000" y="2209800"/>
            <a:ext cx="2108200" cy="521970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noFill/>
          </a:ln>
        </p:spPr>
        <p:txBody>
          <a:bodyPr anchor="t">
            <a:spAutoFit/>
          </a:bodyPr>
          <a:lstStyle/>
          <a:p>
            <a:pPr defTabSz="884555"/>
            <a:r>
              <a:rPr lang="zh-CN" altLang="en-US" sz="2800" dirty="0">
                <a:latin typeface="Arial" panose="020B0604020202020204" pitchFamily="34" charset="0"/>
                <a:ea typeface="华文行楷" panose="02010800040101010101" pitchFamily="2" charset="-122"/>
              </a:rPr>
              <a:t>位移的合成</a:t>
            </a:r>
            <a:endParaRPr lang="zh-CN" altLang="en-US" sz="280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10646" name="文本框 110645"/>
          <p:cNvSpPr txBox="1"/>
          <p:nvPr/>
        </p:nvSpPr>
        <p:spPr>
          <a:xfrm>
            <a:off x="3835400" y="2209800"/>
            <a:ext cx="2108200" cy="521970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noFill/>
          </a:ln>
        </p:spPr>
        <p:txBody>
          <a:bodyPr anchor="t">
            <a:spAutoFit/>
          </a:bodyPr>
          <a:lstStyle/>
          <a:p>
            <a:pPr defTabSz="884555"/>
            <a:r>
              <a:rPr lang="zh-CN" altLang="en-US" sz="2800" dirty="0">
                <a:latin typeface="Arial" panose="020B0604020202020204" pitchFamily="34" charset="0"/>
                <a:ea typeface="华文行楷" panose="02010800040101010101" pitchFamily="2" charset="-122"/>
              </a:rPr>
              <a:t>速度的合成</a:t>
            </a:r>
            <a:endParaRPr lang="zh-CN" altLang="en-US" sz="280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10647" name="文本框 110646"/>
          <p:cNvSpPr txBox="1"/>
          <p:nvPr/>
        </p:nvSpPr>
        <p:spPr>
          <a:xfrm>
            <a:off x="6477000" y="2209800"/>
            <a:ext cx="2438400" cy="521970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noFill/>
          </a:ln>
        </p:spPr>
        <p:txBody>
          <a:bodyPr anchor="t">
            <a:spAutoFit/>
          </a:bodyPr>
          <a:lstStyle/>
          <a:p>
            <a:pPr defTabSz="884555"/>
            <a:r>
              <a:rPr lang="zh-CN" altLang="en-US" sz="2800" dirty="0">
                <a:latin typeface="Arial" panose="020B0604020202020204" pitchFamily="34" charset="0"/>
                <a:ea typeface="华文行楷" panose="02010800040101010101" pitchFamily="2" charset="-122"/>
              </a:rPr>
              <a:t>加速度的合成</a:t>
            </a:r>
            <a:endParaRPr lang="zh-CN" altLang="en-US" sz="280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10648" name="圆角矩形标注 110647"/>
          <p:cNvSpPr/>
          <p:nvPr/>
        </p:nvSpPr>
        <p:spPr>
          <a:xfrm>
            <a:off x="6781800" y="2652713"/>
            <a:ext cx="1524000" cy="457200"/>
          </a:xfrm>
          <a:prstGeom prst="wedgeRoundRectCallout">
            <a:avLst>
              <a:gd name="adj1" fmla="val -6352"/>
              <a:gd name="adj2" fmla="val 84722"/>
              <a:gd name="adj3" fmla="val 16667"/>
            </a:avLst>
          </a:prstGeom>
          <a:solidFill>
            <a:srgbClr val="FFFFCC">
              <a:alpha val="8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分加速度</a:t>
            </a:r>
          </a:p>
        </p:txBody>
      </p:sp>
      <p:sp>
        <p:nvSpPr>
          <p:cNvPr id="110649" name="圆角矩形标注 110648"/>
          <p:cNvSpPr/>
          <p:nvPr/>
        </p:nvSpPr>
        <p:spPr>
          <a:xfrm>
            <a:off x="1676400" y="2667000"/>
            <a:ext cx="1219200" cy="457200"/>
          </a:xfrm>
          <a:prstGeom prst="wedgeRoundRectCallout">
            <a:avLst>
              <a:gd name="adj1" fmla="val 36588"/>
              <a:gd name="adj2" fmla="val 171181"/>
              <a:gd name="adj3" fmla="val 16667"/>
            </a:avLst>
          </a:prstGeom>
          <a:solidFill>
            <a:srgbClr val="FFFFCC">
              <a:alpha val="8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合位移</a:t>
            </a:r>
          </a:p>
        </p:txBody>
      </p:sp>
      <p:sp>
        <p:nvSpPr>
          <p:cNvPr id="110650" name="圆角矩形标注 110649"/>
          <p:cNvSpPr/>
          <p:nvPr/>
        </p:nvSpPr>
        <p:spPr>
          <a:xfrm>
            <a:off x="1676400" y="5181600"/>
            <a:ext cx="1219200" cy="457200"/>
          </a:xfrm>
          <a:prstGeom prst="wedgeRoundRectCallout">
            <a:avLst>
              <a:gd name="adj1" fmla="val 35546"/>
              <a:gd name="adj2" fmla="val -105903"/>
              <a:gd name="adj3" fmla="val 16667"/>
            </a:avLst>
          </a:prstGeom>
          <a:solidFill>
            <a:srgbClr val="FFFFCC">
              <a:alpha val="8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分位移</a:t>
            </a:r>
          </a:p>
        </p:txBody>
      </p:sp>
      <p:sp>
        <p:nvSpPr>
          <p:cNvPr id="110651" name="圆角矩形标注 110650"/>
          <p:cNvSpPr/>
          <p:nvPr/>
        </p:nvSpPr>
        <p:spPr>
          <a:xfrm>
            <a:off x="762000" y="3657600"/>
            <a:ext cx="457200" cy="1219200"/>
          </a:xfrm>
          <a:prstGeom prst="wedgeRoundRectCallout">
            <a:avLst>
              <a:gd name="adj1" fmla="val 103472"/>
              <a:gd name="adj2" fmla="val -42968"/>
              <a:gd name="adj3" fmla="val 16667"/>
            </a:avLst>
          </a:prstGeom>
          <a:solidFill>
            <a:srgbClr val="FFFFCC">
              <a:alpha val="8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分位移</a:t>
            </a:r>
          </a:p>
        </p:txBody>
      </p:sp>
      <p:sp>
        <p:nvSpPr>
          <p:cNvPr id="110652" name="矩形 110651"/>
          <p:cNvSpPr/>
          <p:nvPr/>
        </p:nvSpPr>
        <p:spPr>
          <a:xfrm>
            <a:off x="914400" y="5816600"/>
            <a:ext cx="8153400" cy="953135"/>
          </a:xfrm>
          <a:prstGeom prst="rect">
            <a:avLst/>
          </a:prstGeom>
          <a:solidFill>
            <a:srgbClr val="FFFFCC">
              <a:alpha val="80000"/>
            </a:srgbClr>
          </a:solidFill>
          <a:ln w="28575" cap="flat" cmpd="sng">
            <a:solidFill>
              <a:srgbClr val="FF0000"/>
            </a:solidFill>
            <a:prstDash val="lgDash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运动的合成是惟一的，而运动的分解不是惟一的，通常按运动所产生的实际效果分解。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0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0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06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0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0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99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110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0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0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0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0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10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0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0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0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0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110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0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0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0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0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110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06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0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0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99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1000"/>
                                        <p:tgtEl>
                                          <p:spTgt spid="110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0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0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06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06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110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0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0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0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0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110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"/>
                            </p:stCondLst>
                            <p:childTnLst>
                              <p:par>
                                <p:cTn id="7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0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0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0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0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 tmFilter="0,0; .5, 1; 1, 1"/>
                                        <p:tgtEl>
                                          <p:spTgt spid="110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106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106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06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5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10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10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0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0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10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110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10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10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10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10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 tmFilter="0,0; .5, 1; 1, 1"/>
                                        <p:tgtEl>
                                          <p:spTgt spid="110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49"/>
                            </p:stCondLst>
                            <p:childTnLst>
                              <p:par>
                                <p:cTn id="11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106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10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0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2000"/>
                                        <p:tgtEl>
                                          <p:spTgt spid="110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22" grpId="0" bldLvl="0" animBg="1"/>
      <p:bldP spid="110623" grpId="0" bldLvl="0" animBg="1"/>
      <p:bldP spid="110640" grpId="0" bldLvl="0" animBg="1"/>
      <p:bldP spid="110641" grpId="0" bldLvl="0" animBg="1"/>
      <p:bldP spid="110642" grpId="0" bldLvl="0" animBg="1"/>
      <p:bldP spid="110643" grpId="0" bldLvl="0" animBg="1"/>
      <p:bldP spid="110644" grpId="0" bldLvl="0" animBg="1"/>
      <p:bldP spid="110645" grpId="0" bldLvl="0" animBg="1"/>
      <p:bldP spid="110646" grpId="0" bldLvl="0" animBg="1"/>
      <p:bldP spid="110647" grpId="0" bldLvl="0" animBg="1"/>
      <p:bldP spid="110648" grpId="0" bldLvl="0" animBg="1"/>
      <p:bldP spid="110649" grpId="0" bldLvl="0" animBg="1"/>
      <p:bldP spid="110650" grpId="0" bldLvl="0" animBg="1"/>
      <p:bldP spid="110651" grpId="0" bldLvl="0" animBg="1"/>
      <p:bldP spid="11065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矩形 103425">
            <a:hlinkClick r:id="rId2" action="ppaction://hlinksldjump"/>
          </p:cNvPr>
          <p:cNvSpPr/>
          <p:nvPr/>
        </p:nvSpPr>
        <p:spPr>
          <a:xfrm>
            <a:off x="682625" y="790575"/>
            <a:ext cx="1657350" cy="693738"/>
          </a:xfrm>
          <a:prstGeom prst="rect">
            <a:avLst/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b"/>
          <a:lstStyle/>
          <a:p>
            <a:pPr algn="ctr"/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同时性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3427" name="左大括号 103426"/>
          <p:cNvSpPr/>
          <p:nvPr/>
        </p:nvSpPr>
        <p:spPr>
          <a:xfrm>
            <a:off x="107950" y="836613"/>
            <a:ext cx="360363" cy="5545137"/>
          </a:xfrm>
          <a:prstGeom prst="leftBrace">
            <a:avLst>
              <a:gd name="adj1" fmla="val 128087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3428" name="矩形 103427"/>
          <p:cNvSpPr/>
          <p:nvPr/>
        </p:nvSpPr>
        <p:spPr>
          <a:xfrm>
            <a:off x="684213" y="2620963"/>
            <a:ext cx="1655762" cy="684212"/>
          </a:xfrm>
          <a:prstGeom prst="rect">
            <a:avLst/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b"/>
          <a:lstStyle/>
          <a:p>
            <a:r>
              <a:rPr lang="zh-CN" altLang="en-US" sz="3700" b="1" dirty="0">
                <a:latin typeface="宋体" panose="02010600030101010101" pitchFamily="2" charset="-122"/>
                <a:ea typeface="宋体" panose="02010600030101010101" pitchFamily="2" charset="-122"/>
              </a:rPr>
              <a:t>独立性</a:t>
            </a:r>
          </a:p>
        </p:txBody>
      </p:sp>
      <p:sp>
        <p:nvSpPr>
          <p:cNvPr id="103429" name="矩形 103428"/>
          <p:cNvSpPr/>
          <p:nvPr/>
        </p:nvSpPr>
        <p:spPr>
          <a:xfrm>
            <a:off x="684213" y="4440238"/>
            <a:ext cx="1655762" cy="614362"/>
          </a:xfrm>
          <a:prstGeom prst="rect">
            <a:avLst/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b"/>
          <a:lstStyle/>
          <a:p>
            <a:r>
              <a:rPr lang="zh-CN" altLang="en-US" sz="3700" b="1" dirty="0">
                <a:latin typeface="宋体" panose="02010600030101010101" pitchFamily="2" charset="-122"/>
                <a:ea typeface="宋体" panose="02010600030101010101" pitchFamily="2" charset="-122"/>
              </a:rPr>
              <a:t>等效性</a:t>
            </a:r>
          </a:p>
        </p:txBody>
      </p:sp>
      <p:sp>
        <p:nvSpPr>
          <p:cNvPr id="103430" name="矩形 103429"/>
          <p:cNvSpPr/>
          <p:nvPr/>
        </p:nvSpPr>
        <p:spPr>
          <a:xfrm>
            <a:off x="684213" y="5697538"/>
            <a:ext cx="1655762" cy="684212"/>
          </a:xfrm>
          <a:prstGeom prst="rect">
            <a:avLst/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b"/>
          <a:lstStyle/>
          <a:p>
            <a:r>
              <a:rPr lang="zh-CN" altLang="en-US" sz="3700" b="1" dirty="0">
                <a:latin typeface="宋体" panose="02010600030101010101" pitchFamily="2" charset="-122"/>
                <a:ea typeface="宋体" panose="02010600030101010101" pitchFamily="2" charset="-122"/>
              </a:rPr>
              <a:t>同体性</a:t>
            </a:r>
          </a:p>
        </p:txBody>
      </p:sp>
      <p:sp>
        <p:nvSpPr>
          <p:cNvPr id="103431" name="矩形 103430"/>
          <p:cNvSpPr/>
          <p:nvPr/>
        </p:nvSpPr>
        <p:spPr>
          <a:xfrm>
            <a:off x="2771775" y="692150"/>
            <a:ext cx="6264275" cy="1076325"/>
          </a:xfrm>
          <a:prstGeom prst="rect">
            <a:avLst/>
          </a:prstGeom>
          <a:solidFill>
            <a:srgbClr val="FFCCFF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solidFill>
                  <a:srgbClr val="0000CC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合运动所需时间和对应的每个分运动所需时间相等</a:t>
            </a:r>
          </a:p>
        </p:txBody>
      </p:sp>
      <p:sp>
        <p:nvSpPr>
          <p:cNvPr id="103432" name="矩形 103431"/>
          <p:cNvSpPr/>
          <p:nvPr/>
        </p:nvSpPr>
        <p:spPr>
          <a:xfrm>
            <a:off x="2770188" y="2152650"/>
            <a:ext cx="6265862" cy="1568450"/>
          </a:xfrm>
          <a:prstGeom prst="rect">
            <a:avLst/>
          </a:prstGeom>
          <a:solidFill>
            <a:srgbClr val="FFCCFF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solidFill>
                  <a:srgbClr val="0000CC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一个物体可以同时参与几个不同的分运动，各个分运动独立进行，互不影响</a:t>
            </a:r>
          </a:p>
        </p:txBody>
      </p:sp>
      <p:sp>
        <p:nvSpPr>
          <p:cNvPr id="103433" name="矩形 103432"/>
          <p:cNvSpPr/>
          <p:nvPr/>
        </p:nvSpPr>
        <p:spPr>
          <a:xfrm>
            <a:off x="2770188" y="4224338"/>
            <a:ext cx="6264275" cy="1076325"/>
          </a:xfrm>
          <a:prstGeom prst="rect">
            <a:avLst/>
          </a:prstGeom>
          <a:solidFill>
            <a:srgbClr val="FFCCFF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solidFill>
                  <a:srgbClr val="0000CC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合运动与分运动在效果上是等效替代的关系</a:t>
            </a:r>
          </a:p>
        </p:txBody>
      </p:sp>
      <p:sp>
        <p:nvSpPr>
          <p:cNvPr id="103434" name="矩形 103433"/>
          <p:cNvSpPr/>
          <p:nvPr/>
        </p:nvSpPr>
        <p:spPr>
          <a:xfrm>
            <a:off x="2770188" y="5792788"/>
            <a:ext cx="6264275" cy="583565"/>
          </a:xfrm>
          <a:prstGeom prst="rect">
            <a:avLst/>
          </a:prstGeom>
          <a:solidFill>
            <a:srgbClr val="FFCCFF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solidFill>
                  <a:srgbClr val="0000CC"/>
                </a:solidFill>
                <a:latin typeface="Verdana" panose="020B0604030504040204" pitchFamily="34" charset="0"/>
                <a:ea typeface="黑体" panose="02010609060101010101" pitchFamily="2" charset="-122"/>
              </a:rPr>
              <a:t>合运动与分运动必须对同一物体</a:t>
            </a:r>
          </a:p>
        </p:txBody>
      </p:sp>
      <p:sp>
        <p:nvSpPr>
          <p:cNvPr id="103435" name="任意多边形 103434"/>
          <p:cNvSpPr/>
          <p:nvPr/>
        </p:nvSpPr>
        <p:spPr>
          <a:xfrm>
            <a:off x="2411413" y="1052513"/>
            <a:ext cx="288925" cy="215900"/>
          </a:xfrm>
          <a:custGeom>
            <a:avLst/>
            <a:gdLst/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0" t="0" r="0" b="0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36" name="任意多边形 103435"/>
          <p:cNvSpPr/>
          <p:nvPr/>
        </p:nvSpPr>
        <p:spPr>
          <a:xfrm>
            <a:off x="2411413" y="2908300"/>
            <a:ext cx="288925" cy="215900"/>
          </a:xfrm>
          <a:custGeom>
            <a:avLst/>
            <a:gdLst/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0" t="0" r="0" b="0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37" name="任意多边形 103436"/>
          <p:cNvSpPr/>
          <p:nvPr/>
        </p:nvSpPr>
        <p:spPr>
          <a:xfrm>
            <a:off x="2411413" y="4657725"/>
            <a:ext cx="288925" cy="215900"/>
          </a:xfrm>
          <a:custGeom>
            <a:avLst/>
            <a:gdLst/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0" t="0" r="0" b="0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38" name="任意多边形 103437"/>
          <p:cNvSpPr/>
          <p:nvPr/>
        </p:nvSpPr>
        <p:spPr>
          <a:xfrm>
            <a:off x="2484438" y="5949950"/>
            <a:ext cx="288925" cy="215900"/>
          </a:xfrm>
          <a:custGeom>
            <a:avLst/>
            <a:gdLst/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0" t="0" r="0" b="0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0430" name="矩形 103438"/>
          <p:cNvSpPr/>
          <p:nvPr/>
        </p:nvSpPr>
        <p:spPr>
          <a:xfrm>
            <a:off x="2411413" y="0"/>
            <a:ext cx="5776912" cy="58356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、合运动与分运动的关系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3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3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3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3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03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 bldLvl="0" animBg="1"/>
      <p:bldP spid="103428" grpId="0" bldLvl="0" animBg="1"/>
      <p:bldP spid="103429" grpId="0" bldLvl="0" animBg="1"/>
      <p:bldP spid="103430" grpId="0" bldLvl="0" animBg="1"/>
      <p:bldP spid="103431" grpId="0" bldLvl="0" animBg="1"/>
      <p:bldP spid="103432" grpId="0" bldLvl="0" animBg="1"/>
      <p:bldP spid="103433" grpId="0" bldLvl="0" animBg="1"/>
      <p:bldP spid="10343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文本框 73729"/>
          <p:cNvSpPr txBox="1"/>
          <p:nvPr/>
        </p:nvSpPr>
        <p:spPr>
          <a:xfrm>
            <a:off x="385763" y="885825"/>
            <a:ext cx="8302625" cy="18148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、飞机以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300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km/h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的速度斜向上飞行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方向与水平</a:t>
            </a:r>
          </a:p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成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30</a:t>
            </a:r>
            <a:r>
              <a:rPr lang="en-US" altLang="zh-CN" sz="2800" b="1" baseline="30000"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角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求水平方向的分速度</a:t>
            </a:r>
            <a:r>
              <a:rPr lang="en-US" altLang="zh-CN" sz="2800" b="1" i="1" dirty="0" err="1">
                <a:latin typeface="Times New Roman" panose="02020603050405020304" pitchFamily="18" charset="0"/>
                <a:ea typeface="楷体_GB2312" pitchFamily="49" charset="-122"/>
              </a:rPr>
              <a:t>v</a:t>
            </a:r>
            <a:r>
              <a:rPr lang="en-US" altLang="zh-CN" sz="2800" b="1" baseline="-25000" dirty="0" err="1"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和竖直方向的分速</a:t>
            </a:r>
          </a:p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度</a:t>
            </a:r>
            <a:r>
              <a:rPr lang="en-US" altLang="zh-CN" sz="2800" b="1" i="1" dirty="0" err="1">
                <a:latin typeface="Times New Roman" panose="02020603050405020304" pitchFamily="18" charset="0"/>
                <a:ea typeface="楷体_GB2312" pitchFamily="49" charset="-122"/>
              </a:rPr>
              <a:t>v</a:t>
            </a:r>
            <a:r>
              <a:rPr lang="en-US" altLang="zh-CN" sz="2800" b="1" baseline="-25000" dirty="0" err="1"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?</a:t>
            </a:r>
          </a:p>
        </p:txBody>
      </p:sp>
      <p:sp>
        <p:nvSpPr>
          <p:cNvPr id="73731" name="文本框 73730"/>
          <p:cNvSpPr txBox="1"/>
          <p:nvPr/>
        </p:nvSpPr>
        <p:spPr>
          <a:xfrm>
            <a:off x="484188" y="2782888"/>
            <a:ext cx="4391025" cy="8299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en-US" altLang="zh-CN" sz="4000" baseline="-25000" dirty="0" err="1">
                <a:latin typeface="Baskerville Old Face" panose="02020602080505020303" pitchFamily="18" charset="0"/>
                <a:ea typeface="宋体" panose="02010600030101010101" pitchFamily="2" charset="-122"/>
              </a:rPr>
              <a:t>x</a:t>
            </a:r>
            <a:r>
              <a:rPr lang="en-US" altLang="zh-CN" sz="4800" b="1">
                <a:latin typeface="Baskerville Old Face" panose="02020602080505020303" pitchFamily="18" charset="0"/>
                <a:ea typeface="宋体" panose="02010600030101010101" pitchFamily="2" charset="-122"/>
              </a:rPr>
              <a:t>=</a:t>
            </a:r>
            <a:r>
              <a:rPr lang="en-US" altLang="zh-CN" sz="4000" i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en-US" altLang="zh-CN" sz="4000">
                <a:latin typeface="Baskerville Old Face" panose="02020602080505020303" pitchFamily="18" charset="0"/>
                <a:ea typeface="宋体" panose="02010600030101010101" pitchFamily="2" charset="-122"/>
              </a:rPr>
              <a:t> </a:t>
            </a:r>
            <a:r>
              <a:rPr lang="en-US" altLang="zh-CN" sz="4000">
                <a:latin typeface="Times New Roman" panose="02020603050405020304" pitchFamily="18" charset="0"/>
                <a:ea typeface="宋体" panose="02010600030101010101" pitchFamily="2" charset="-122"/>
              </a:rPr>
              <a:t>cos</a:t>
            </a:r>
            <a:r>
              <a:rPr lang="en-US" altLang="zh-CN" sz="2800">
                <a:latin typeface="Baskerville Old Face" panose="02020602080505020303" pitchFamily="18" charset="0"/>
                <a:ea typeface="宋体" panose="02010600030101010101" pitchFamily="2" charset="-122"/>
              </a:rPr>
              <a:t>30</a:t>
            </a:r>
            <a:r>
              <a:rPr lang="en-US" altLang="zh-CN" sz="2800" baseline="30000">
                <a:latin typeface="Baskerville Old Face" panose="02020602080505020303" pitchFamily="18" charset="0"/>
                <a:ea typeface="宋体" panose="02010600030101010101" pitchFamily="2" charset="-122"/>
              </a:rPr>
              <a:t>0</a:t>
            </a:r>
            <a:r>
              <a:rPr lang="en-US" altLang="zh-CN" sz="4000" b="1">
                <a:latin typeface="Baskerville Old Face" panose="02020602080505020303" pitchFamily="18" charset="0"/>
                <a:ea typeface="宋体" panose="02010600030101010101" pitchFamily="2" charset="-122"/>
              </a:rPr>
              <a:t>=</a:t>
            </a:r>
            <a:r>
              <a:rPr lang="en-US" altLang="zh-CN" sz="4000">
                <a:latin typeface="Baskerville Old Face" panose="02020602080505020303" pitchFamily="18" charset="0"/>
                <a:ea typeface="宋体" panose="02010600030101010101" pitchFamily="2" charset="-122"/>
              </a:rPr>
              <a:t>260</a:t>
            </a:r>
            <a:r>
              <a:rPr lang="en-US" altLang="zh-CN" sz="4000">
                <a:latin typeface="Times New Roman" panose="02020603050405020304" pitchFamily="18" charset="0"/>
                <a:ea typeface="宋体" panose="02010600030101010101" pitchFamily="2" charset="-122"/>
              </a:rPr>
              <a:t>km/h</a:t>
            </a:r>
          </a:p>
        </p:txBody>
      </p:sp>
      <p:sp>
        <p:nvSpPr>
          <p:cNvPr id="73732" name="文本框 73731"/>
          <p:cNvSpPr txBox="1"/>
          <p:nvPr/>
        </p:nvSpPr>
        <p:spPr>
          <a:xfrm>
            <a:off x="468313" y="3862388"/>
            <a:ext cx="4310380" cy="10147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en-US" altLang="zh-CN" sz="4000" baseline="-25000" dirty="0" err="1">
                <a:latin typeface="Baskerville Old Face" panose="02020602080505020303" pitchFamily="18" charset="0"/>
                <a:ea typeface="宋体" panose="02010600030101010101" pitchFamily="2" charset="-122"/>
              </a:rPr>
              <a:t>y</a:t>
            </a:r>
            <a:r>
              <a:rPr lang="en-US" altLang="zh-CN" sz="4000" b="1">
                <a:latin typeface="Baskerville Old Face" panose="02020602080505020303" pitchFamily="18" charset="0"/>
                <a:ea typeface="宋体" panose="02010600030101010101" pitchFamily="2" charset="-122"/>
              </a:rPr>
              <a:t>=</a:t>
            </a:r>
            <a:r>
              <a:rPr lang="en-US" altLang="zh-CN" sz="4000" i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en-US" altLang="zh-CN" sz="6000">
                <a:latin typeface="Baskerville Old Face" panose="02020602080505020303" pitchFamily="18" charset="0"/>
                <a:ea typeface="宋体" panose="02010600030101010101" pitchFamily="2" charset="-122"/>
              </a:rPr>
              <a:t> </a:t>
            </a:r>
            <a:r>
              <a:rPr lang="en-US" altLang="zh-CN" sz="4000">
                <a:latin typeface="Times New Roman" panose="02020603050405020304" pitchFamily="18" charset="0"/>
                <a:ea typeface="宋体" panose="02010600030101010101" pitchFamily="2" charset="-122"/>
              </a:rPr>
              <a:t>sin</a:t>
            </a:r>
            <a:r>
              <a:rPr lang="en-US" altLang="zh-CN" sz="2800">
                <a:latin typeface="Baskerville Old Face" panose="02020602080505020303" pitchFamily="18" charset="0"/>
                <a:ea typeface="宋体" panose="02010600030101010101" pitchFamily="2" charset="-122"/>
              </a:rPr>
              <a:t>30</a:t>
            </a:r>
            <a:r>
              <a:rPr lang="en-US" altLang="zh-CN" sz="2800" baseline="30000">
                <a:latin typeface="Baskerville Old Face" panose="02020602080505020303" pitchFamily="18" charset="0"/>
                <a:ea typeface="宋体" panose="02010600030101010101" pitchFamily="2" charset="-122"/>
              </a:rPr>
              <a:t>0</a:t>
            </a:r>
            <a:r>
              <a:rPr lang="en-US" altLang="zh-CN" sz="4000" b="1">
                <a:latin typeface="Baskerville Old Face" panose="02020602080505020303" pitchFamily="18" charset="0"/>
                <a:ea typeface="宋体" panose="02010600030101010101" pitchFamily="2" charset="-122"/>
              </a:rPr>
              <a:t>=</a:t>
            </a:r>
            <a:r>
              <a:rPr lang="en-US" altLang="zh-CN" sz="4000">
                <a:latin typeface="Baskerville Old Face" panose="02020602080505020303" pitchFamily="18" charset="0"/>
                <a:ea typeface="宋体" panose="02010600030101010101" pitchFamily="2" charset="-122"/>
              </a:rPr>
              <a:t>150</a:t>
            </a:r>
            <a:r>
              <a:rPr lang="en-US" altLang="zh-CN" sz="4000">
                <a:latin typeface="Times New Roman" panose="02020603050405020304" pitchFamily="18" charset="0"/>
                <a:ea typeface="宋体" panose="02010600030101010101" pitchFamily="2" charset="-122"/>
              </a:rPr>
              <a:t>km/h</a:t>
            </a:r>
          </a:p>
        </p:txBody>
      </p:sp>
      <p:pic>
        <p:nvPicPr>
          <p:cNvPr id="47108" name="图片 73732" descr="1"/>
          <p:cNvPicPr>
            <a:picLocks noChangeAspect="1"/>
          </p:cNvPicPr>
          <p:nvPr/>
        </p:nvPicPr>
        <p:blipFill>
          <a:blip r:embed="rId2">
            <a:lum contrast="23999"/>
          </a:blip>
          <a:stretch>
            <a:fillRect/>
          </a:stretch>
        </p:blipFill>
        <p:spPr>
          <a:xfrm>
            <a:off x="5867400" y="2708275"/>
            <a:ext cx="2808288" cy="20177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 bldLvl="0" animBg="1"/>
      <p:bldP spid="73731" grpId="0" bldLvl="0" animBg="1"/>
      <p:bldP spid="7373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文本框 108545"/>
          <p:cNvSpPr txBox="1"/>
          <p:nvPr/>
        </p:nvSpPr>
        <p:spPr>
          <a:xfrm>
            <a:off x="1403350" y="2565400"/>
            <a:ext cx="5634990" cy="78359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500" b="1" dirty="0">
                <a:latin typeface="Times New Roman" panose="02020603050405020304" pitchFamily="18" charset="0"/>
                <a:ea typeface="楷体_GB2312" pitchFamily="49" charset="-122"/>
              </a:rPr>
              <a:t>典型问题</a:t>
            </a:r>
            <a:r>
              <a:rPr lang="en-US" altLang="zh-CN" sz="4500" b="1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sz="4500" b="1" dirty="0">
                <a:latin typeface="Times New Roman" panose="02020603050405020304" pitchFamily="18" charset="0"/>
                <a:ea typeface="楷体_GB2312" pitchFamily="49" charset="-122"/>
              </a:rPr>
              <a:t>、小船过河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文本框 142337"/>
          <p:cNvSpPr txBox="1"/>
          <p:nvPr/>
        </p:nvSpPr>
        <p:spPr>
          <a:xfrm>
            <a:off x="1455738" y="409575"/>
            <a:ext cx="4195762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339" name="矩形 142338"/>
          <p:cNvSpPr/>
          <p:nvPr/>
        </p:nvSpPr>
        <p:spPr>
          <a:xfrm>
            <a:off x="350010" y="156887"/>
            <a:ext cx="8528947" cy="3785652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4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1:</a:t>
            </a:r>
            <a:r>
              <a:rPr lang="zh-CN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一艘小船在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100m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宽的河中横渡到对岸，已知水流速度是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3m/s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，小船在静水中的速度是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4m/s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，求：（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1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）欲使船渡河时间最短，船应该怎样渡河？最短时间是多少？船经过的位移多大？</a:t>
            </a:r>
          </a:p>
          <a:p>
            <a:endParaRPr lang="zh-CN" altLang="en-US" sz="4000" b="1" dirty="0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ˎ̥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直接连接符 143361"/>
          <p:cNvSpPr/>
          <p:nvPr/>
        </p:nvSpPr>
        <p:spPr>
          <a:xfrm>
            <a:off x="1828800" y="1670050"/>
            <a:ext cx="53340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63" name="直接连接符 143362"/>
          <p:cNvSpPr/>
          <p:nvPr/>
        </p:nvSpPr>
        <p:spPr>
          <a:xfrm>
            <a:off x="1752600" y="4337050"/>
            <a:ext cx="55626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64" name="直接连接符 143363"/>
          <p:cNvSpPr/>
          <p:nvPr/>
        </p:nvSpPr>
        <p:spPr>
          <a:xfrm>
            <a:off x="2268538" y="4279900"/>
            <a:ext cx="990600" cy="0"/>
          </a:xfrm>
          <a:prstGeom prst="line">
            <a:avLst/>
          </a:prstGeom>
          <a:ln w="63500" cap="flat" cmpd="sng">
            <a:solidFill>
              <a:srgbClr val="800080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65" name="直接连接符 143364"/>
          <p:cNvSpPr/>
          <p:nvPr/>
        </p:nvSpPr>
        <p:spPr>
          <a:xfrm>
            <a:off x="3182938" y="2832100"/>
            <a:ext cx="0" cy="1447800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66" name="直接连接符 143365"/>
          <p:cNvSpPr/>
          <p:nvPr/>
        </p:nvSpPr>
        <p:spPr>
          <a:xfrm>
            <a:off x="2268538" y="2728912"/>
            <a:ext cx="9144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67" name="直接连接符 143366"/>
          <p:cNvSpPr/>
          <p:nvPr/>
        </p:nvSpPr>
        <p:spPr>
          <a:xfrm flipV="1">
            <a:off x="2344737" y="2760716"/>
            <a:ext cx="760415" cy="151918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68" name="直接连接符 143367"/>
          <p:cNvSpPr/>
          <p:nvPr/>
        </p:nvSpPr>
        <p:spPr>
          <a:xfrm flipV="1">
            <a:off x="2310711" y="2760717"/>
            <a:ext cx="0" cy="1447800"/>
          </a:xfrm>
          <a:prstGeom prst="line">
            <a:avLst/>
          </a:prstGeom>
          <a:ln w="63500" cap="flat" cmpd="sng">
            <a:solidFill>
              <a:srgbClr val="800080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43369" name="文本占位符 143368"/>
          <p:cNvGraphicFramePr>
            <a:graphicFrameLocks noGrp="1"/>
          </p:cNvGraphicFramePr>
          <p:nvPr>
            <p:ph type="body" idx="4294967295"/>
            <p:extLst>
              <p:ext uri="{D42A27DB-BD31-4B8C-83A1-F6EECF244321}">
                <p14:modId xmlns:p14="http://schemas.microsoft.com/office/powerpoint/2010/main" val="246806201"/>
              </p:ext>
            </p:extLst>
          </p:nvPr>
        </p:nvGraphicFramePr>
        <p:xfrm>
          <a:off x="1452563" y="2289175"/>
          <a:ext cx="636587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1" r:id="rId3" imgW="203835" imgH="229235" progId="Equation.3">
                  <p:embed/>
                </p:oleObj>
              </mc:Choice>
              <mc:Fallback>
                <p:oleObj r:id="rId3" imgW="203835" imgH="229235" progId="Equation.3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52563" y="2289175"/>
                        <a:ext cx="636587" cy="71596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70" name="对象 143369"/>
          <p:cNvGraphicFramePr/>
          <p:nvPr>
            <p:extLst>
              <p:ext uri="{D42A27DB-BD31-4B8C-83A1-F6EECF244321}">
                <p14:modId xmlns:p14="http://schemas.microsoft.com/office/powerpoint/2010/main" val="497688754"/>
              </p:ext>
            </p:extLst>
          </p:nvPr>
        </p:nvGraphicFramePr>
        <p:xfrm>
          <a:off x="3260725" y="3541712"/>
          <a:ext cx="966788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2" r:id="rId5" imgW="203835" imgH="229235" progId="Equation.3">
                  <p:embed/>
                </p:oleObj>
              </mc:Choice>
              <mc:Fallback>
                <p:oleObj r:id="rId5" imgW="203835" imgH="229235" progId="Equation.3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60725" y="3541712"/>
                        <a:ext cx="966788" cy="1089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71" name="对象 143370"/>
          <p:cNvGraphicFramePr/>
          <p:nvPr>
            <p:extLst>
              <p:ext uri="{D42A27DB-BD31-4B8C-83A1-F6EECF244321}">
                <p14:modId xmlns:p14="http://schemas.microsoft.com/office/powerpoint/2010/main" val="2730377154"/>
              </p:ext>
            </p:extLst>
          </p:nvPr>
        </p:nvGraphicFramePr>
        <p:xfrm>
          <a:off x="3182938" y="2152650"/>
          <a:ext cx="596900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" r:id="rId7" imgW="114300" imgH="140335" progId="Equation.3">
                  <p:embed/>
                </p:oleObj>
              </mc:Choice>
              <mc:Fallback>
                <p:oleObj r:id="rId7" imgW="114300" imgH="140335" progId="Equation.3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82938" y="2152650"/>
                        <a:ext cx="596900" cy="728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72" name="直接连接符 143371"/>
          <p:cNvSpPr/>
          <p:nvPr/>
        </p:nvSpPr>
        <p:spPr>
          <a:xfrm>
            <a:off x="5867400" y="1670050"/>
            <a:ext cx="0" cy="2667000"/>
          </a:xfrm>
          <a:prstGeom prst="line">
            <a:avLst/>
          </a:prstGeom>
          <a:ln w="63500" cap="flat" cmpd="sng">
            <a:solidFill>
              <a:schemeClr val="tx1"/>
            </a:solidFill>
            <a:prstDash val="solid"/>
            <a:miter/>
            <a:headEnd type="triangl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73" name="文本框 143372"/>
          <p:cNvSpPr txBox="1"/>
          <p:nvPr/>
        </p:nvSpPr>
        <p:spPr>
          <a:xfrm>
            <a:off x="6019800" y="2813050"/>
            <a:ext cx="457200" cy="7835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500" b="1" i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143374" name="矩形 143373"/>
          <p:cNvSpPr/>
          <p:nvPr/>
        </p:nvSpPr>
        <p:spPr>
          <a:xfrm>
            <a:off x="1139825" y="4691062"/>
            <a:ext cx="7680325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结论：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欲使船渡河时间最短，船头的方向应该垂直于河岸。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  <p:graphicFrame>
        <p:nvGraphicFramePr>
          <p:cNvPr id="143375" name="内容占位符 143374"/>
          <p:cNvGraphicFramePr>
            <a:graphicFrameLocks noGrp="1"/>
          </p:cNvGraphicFramePr>
          <p:nvPr>
            <p:ph idx="1"/>
          </p:nvPr>
        </p:nvGraphicFramePr>
        <p:xfrm>
          <a:off x="4572000" y="5229225"/>
          <a:ext cx="2232025" cy="162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" r:id="rId9" imgW="609600" imgH="444500" progId="Equation.3">
                  <p:embed/>
                </p:oleObj>
              </mc:Choice>
              <mc:Fallback>
                <p:oleObj r:id="rId9" imgW="609600" imgH="444500" progId="Equation.3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572000" y="5229225"/>
                        <a:ext cx="2232025" cy="16271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>
            <a:extLst>
              <a:ext uri="{FF2B5EF4-FFF2-40B4-BE49-F238E27FC236}">
                <a16:creationId xmlns:a16="http://schemas.microsoft.com/office/drawing/2014/main" id="{49DAA8B8-F709-4C9B-829F-45F0161650C1}"/>
              </a:ext>
            </a:extLst>
          </p:cNvPr>
          <p:cNvSpPr/>
          <p:nvPr/>
        </p:nvSpPr>
        <p:spPr>
          <a:xfrm>
            <a:off x="407986" y="47058"/>
            <a:ext cx="815291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24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1:</a:t>
            </a:r>
            <a:r>
              <a:rPr lang="zh-CN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一艘小船在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100m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宽的河中横渡到对岸，已知水流速度是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3m/s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，小船在静水中的速度是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4m/s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，求：（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）欲使船渡河时间最短，船应该怎样渡河？最短时间是多少？船经过的位移多大？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3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3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3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3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3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3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3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3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43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4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3" grpId="0"/>
      <p:bldP spid="14337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标题 144385"/>
          <p:cNvSpPr>
            <a:spLocks noGrp="1"/>
          </p:cNvSpPr>
          <p:nvPr>
            <p:ph type="title"/>
          </p:nvPr>
        </p:nvSpPr>
        <p:spPr>
          <a:xfrm>
            <a:off x="0" y="1514555"/>
            <a:ext cx="9540875" cy="692150"/>
          </a:xfrm>
          <a:solidFill>
            <a:srgbClr val="FFFF00"/>
          </a:solidFill>
        </p:spPr>
        <p:txBody>
          <a:bodyPr anchor="ctr"/>
          <a:lstStyle/>
          <a:p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解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当船头垂直河岸时，所用时间</a:t>
            </a: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最短</a:t>
            </a:r>
          </a:p>
        </p:txBody>
      </p:sp>
      <p:sp>
        <p:nvSpPr>
          <p:cNvPr id="144387" name="内容占位符 144386"/>
          <p:cNvSpPr>
            <a:spLocks noGrp="1"/>
          </p:cNvSpPr>
          <p:nvPr>
            <p:ph idx="1"/>
          </p:nvPr>
        </p:nvSpPr>
        <p:spPr>
          <a:xfrm>
            <a:off x="250825" y="2636838"/>
            <a:ext cx="8421688" cy="3211512"/>
          </a:xfrm>
        </p:spPr>
        <p:txBody>
          <a:bodyPr anchor="t"/>
          <a:lstStyle/>
          <a:p>
            <a:pPr>
              <a:lnSpc>
                <a:spcPct val="80000"/>
              </a:lnSpc>
            </a:pPr>
            <a:r>
              <a:rPr lang="zh-CN" altLang="en-US" sz="4000" b="1" dirty="0"/>
              <a:t>最短时间</a:t>
            </a:r>
          </a:p>
          <a:p>
            <a:pPr>
              <a:lnSpc>
                <a:spcPct val="80000"/>
              </a:lnSpc>
            </a:pPr>
            <a:endParaRPr lang="zh-CN" altLang="en-US" sz="4000" b="1" dirty="0"/>
          </a:p>
          <a:p>
            <a:pPr>
              <a:lnSpc>
                <a:spcPct val="80000"/>
              </a:lnSpc>
            </a:pPr>
            <a:r>
              <a:rPr lang="zh-CN" altLang="en-US" sz="4000" b="1" dirty="0"/>
              <a:t>此时合速度</a:t>
            </a:r>
          </a:p>
          <a:p>
            <a:pPr>
              <a:lnSpc>
                <a:spcPct val="80000"/>
              </a:lnSpc>
            </a:pPr>
            <a:endParaRPr lang="zh-CN" altLang="en-US" sz="4000" b="1" dirty="0"/>
          </a:p>
          <a:p>
            <a:pPr>
              <a:lnSpc>
                <a:spcPct val="80000"/>
              </a:lnSpc>
            </a:pPr>
            <a:endParaRPr lang="zh-CN" altLang="en-US" sz="4000" b="1" dirty="0"/>
          </a:p>
          <a:p>
            <a:pPr>
              <a:lnSpc>
                <a:spcPct val="80000"/>
              </a:lnSpc>
            </a:pPr>
            <a:r>
              <a:rPr lang="zh-CN" altLang="en-US" sz="4000" b="1" dirty="0"/>
              <a:t>此时航程</a:t>
            </a:r>
          </a:p>
          <a:p>
            <a:pPr>
              <a:lnSpc>
                <a:spcPct val="80000"/>
              </a:lnSpc>
              <a:buNone/>
            </a:pPr>
            <a:r>
              <a:rPr lang="zh-CN" altLang="en-US" sz="4000" b="1" dirty="0"/>
              <a:t>　　</a:t>
            </a:r>
          </a:p>
        </p:txBody>
      </p:sp>
      <p:graphicFrame>
        <p:nvGraphicFramePr>
          <p:cNvPr id="144388" name="对象 144387"/>
          <p:cNvGraphicFramePr/>
          <p:nvPr/>
        </p:nvGraphicFramePr>
        <p:xfrm>
          <a:off x="2745899" y="1998028"/>
          <a:ext cx="6396990" cy="168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1" r:id="rId3" imgW="1397000" imgH="431800" progId="Equation.3">
                  <p:embed/>
                </p:oleObj>
              </mc:Choice>
              <mc:Fallback>
                <p:oleObj r:id="rId3" imgW="1397000" imgH="431800" progId="Equation.3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45899" y="1998028"/>
                        <a:ext cx="6396990" cy="168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4389" name="对象 144388"/>
          <p:cNvGraphicFramePr/>
          <p:nvPr/>
        </p:nvGraphicFramePr>
        <p:xfrm>
          <a:off x="468313" y="4292600"/>
          <a:ext cx="7835900" cy="135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r:id="rId5" imgW="2195830" imgH="330200" progId="Equation.3">
                  <p:embed/>
                </p:oleObj>
              </mc:Choice>
              <mc:Fallback>
                <p:oleObj r:id="rId5" imgW="2195830" imgH="330200" progId="Equation.3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8313" y="4292600"/>
                        <a:ext cx="7835900" cy="1358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4390" name="对象 144389"/>
          <p:cNvGraphicFramePr/>
          <p:nvPr/>
        </p:nvGraphicFramePr>
        <p:xfrm>
          <a:off x="432753" y="6016467"/>
          <a:ext cx="7379970" cy="840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r:id="rId7" imgW="1473200" imgH="177165" progId="Equation.3">
                  <p:embed/>
                </p:oleObj>
              </mc:Choice>
              <mc:Fallback>
                <p:oleObj r:id="rId7" imgW="1473200" imgH="177165" progId="Equation.3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2753" y="6016467"/>
                        <a:ext cx="7379970" cy="8401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>
            <a:extLst>
              <a:ext uri="{FF2B5EF4-FFF2-40B4-BE49-F238E27FC236}">
                <a16:creationId xmlns:a16="http://schemas.microsoft.com/office/drawing/2014/main" id="{33715540-738D-45FB-9EE7-D59A5764A0E9}"/>
              </a:ext>
            </a:extLst>
          </p:cNvPr>
          <p:cNvSpPr/>
          <p:nvPr/>
        </p:nvSpPr>
        <p:spPr>
          <a:xfrm>
            <a:off x="293280" y="74772"/>
            <a:ext cx="85591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24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1:</a:t>
            </a:r>
            <a:r>
              <a:rPr lang="zh-CN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一艘小船在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100m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宽的河中横渡到对岸，已知水流速度是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3m/s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，小船在静水中的速度是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4m/s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，求：（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）欲使船渡河时间最短，船应该怎样渡河？最短时间是多少？船经过的位移多大？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6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文本框 113665"/>
          <p:cNvSpPr txBox="1"/>
          <p:nvPr/>
        </p:nvSpPr>
        <p:spPr>
          <a:xfrm>
            <a:off x="1455738" y="409575"/>
            <a:ext cx="4195762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667" name="矩形 113666"/>
          <p:cNvSpPr/>
          <p:nvPr/>
        </p:nvSpPr>
        <p:spPr>
          <a:xfrm>
            <a:off x="827088" y="620713"/>
            <a:ext cx="7993063" cy="37846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4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1:</a:t>
            </a:r>
            <a:r>
              <a:rPr lang="zh-CN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一艘小船在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100m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宽的河中横渡到对岸，已知水流速度是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3m/s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，小船在静水中的速度是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4m/s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，求：（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2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）欲使航行距离最短，船应该怎样渡河？渡河时间多长？</a:t>
            </a:r>
          </a:p>
          <a:p>
            <a:endParaRPr lang="zh-CN" altLang="en-US" sz="4000" b="1" dirty="0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ˎ̥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690" name="内容占位符 114689"/>
          <p:cNvGraphicFramePr>
            <a:graphicFrameLocks noGrp="1"/>
          </p:cNvGraphicFramePr>
          <p:nvPr>
            <p:ph sz="half" idx="4294967295"/>
          </p:nvPr>
        </p:nvGraphicFramePr>
        <p:xfrm>
          <a:off x="6040438" y="5084763"/>
          <a:ext cx="2246312" cy="1477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9" r:id="rId3" imgW="965835" imgH="635000" progId="Equation.3">
                  <p:embed/>
                </p:oleObj>
              </mc:Choice>
              <mc:Fallback>
                <p:oleObj r:id="rId3" imgW="965835" imgH="635000" progId="Equation.3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40438" y="5084763"/>
                        <a:ext cx="2246312" cy="147796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4691" name="直接连接符 114690"/>
          <p:cNvSpPr/>
          <p:nvPr/>
        </p:nvSpPr>
        <p:spPr>
          <a:xfrm>
            <a:off x="971550" y="4508500"/>
            <a:ext cx="70897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4692" name="直接连接符 114691"/>
          <p:cNvSpPr/>
          <p:nvPr/>
        </p:nvSpPr>
        <p:spPr>
          <a:xfrm>
            <a:off x="3132138" y="4371975"/>
            <a:ext cx="1066800" cy="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114693" name="直接箭头连接符 114692"/>
          <p:cNvCxnSpPr/>
          <p:nvPr/>
        </p:nvCxnSpPr>
        <p:spPr>
          <a:xfrm>
            <a:off x="5867400" y="1484313"/>
            <a:ext cx="33338" cy="3059112"/>
          </a:xfrm>
          <a:prstGeom prst="straightConnector1">
            <a:avLst/>
          </a:prstGeom>
          <a:ln w="63500" cap="flat" cmpd="sng">
            <a:solidFill>
              <a:schemeClr val="tx1"/>
            </a:solidFill>
            <a:prstDash val="solid"/>
            <a:miter/>
            <a:headEnd type="triangle" w="med" len="med"/>
            <a:tailEnd type="arrow" w="med" len="med"/>
          </a:ln>
        </p:spPr>
      </p:cxnSp>
      <p:sp>
        <p:nvSpPr>
          <p:cNvPr id="70661" name="文本框 114693"/>
          <p:cNvSpPr txBox="1"/>
          <p:nvPr/>
        </p:nvSpPr>
        <p:spPr>
          <a:xfrm>
            <a:off x="1371600" y="2327275"/>
            <a:ext cx="5334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14695" name="对象 114694"/>
          <p:cNvGraphicFramePr/>
          <p:nvPr/>
        </p:nvGraphicFramePr>
        <p:xfrm>
          <a:off x="1608138" y="2078038"/>
          <a:ext cx="904875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0" r:id="rId5" imgW="203835" imgH="229235" progId="Equation.3">
                  <p:embed/>
                </p:oleObj>
              </mc:Choice>
              <mc:Fallback>
                <p:oleObj r:id="rId5" imgW="203835" imgH="229235" progId="Equation.3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08138" y="2078038"/>
                        <a:ext cx="904875" cy="1019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63" name="文本框 114695"/>
          <p:cNvSpPr txBox="1"/>
          <p:nvPr/>
        </p:nvSpPr>
        <p:spPr>
          <a:xfrm>
            <a:off x="3048000" y="2098675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14697" name="对象 114696"/>
          <p:cNvGraphicFramePr/>
          <p:nvPr/>
        </p:nvGraphicFramePr>
        <p:xfrm>
          <a:off x="3976688" y="3508375"/>
          <a:ext cx="1046162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1" r:id="rId7" imgW="203835" imgH="229235" progId="Equation.3">
                  <p:embed/>
                </p:oleObj>
              </mc:Choice>
              <mc:Fallback>
                <p:oleObj r:id="rId7" imgW="203835" imgH="229235" progId="Equation.3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76688" y="3508375"/>
                        <a:ext cx="1046162" cy="1177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698" name="对象 114697"/>
          <p:cNvGraphicFramePr/>
          <p:nvPr/>
        </p:nvGraphicFramePr>
        <p:xfrm>
          <a:off x="2987675" y="2205038"/>
          <a:ext cx="7048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2" r:id="rId9" imgW="114300" imgH="140335" progId="Equation.3">
                  <p:embed/>
                </p:oleObj>
              </mc:Choice>
              <mc:Fallback>
                <p:oleObj r:id="rId9" imgW="114300" imgH="140335" progId="Equation.3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987675" y="2205038"/>
                        <a:ext cx="70485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4699" name="文本框 114698"/>
          <p:cNvSpPr txBox="1"/>
          <p:nvPr/>
        </p:nvSpPr>
        <p:spPr>
          <a:xfrm>
            <a:off x="2195513" y="3811588"/>
            <a:ext cx="381000" cy="6299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500" b="1" i="1">
                <a:latin typeface="Tahoma" panose="020B0604030504040204" pitchFamily="34" charset="0"/>
                <a:ea typeface="宋体" panose="02010600030101010101" pitchFamily="2" charset="-122"/>
              </a:rPr>
              <a:t>θ</a:t>
            </a:r>
          </a:p>
        </p:txBody>
      </p:sp>
      <p:sp>
        <p:nvSpPr>
          <p:cNvPr id="114700" name="直接连接符 114699"/>
          <p:cNvSpPr/>
          <p:nvPr/>
        </p:nvSpPr>
        <p:spPr>
          <a:xfrm flipH="1">
            <a:off x="1916113" y="4371975"/>
            <a:ext cx="1216025" cy="4763"/>
          </a:xfrm>
          <a:prstGeom prst="line">
            <a:avLst/>
          </a:prstGeom>
          <a:ln w="38100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4701" name="任意多边形 114700"/>
          <p:cNvSpPr/>
          <p:nvPr/>
        </p:nvSpPr>
        <p:spPr>
          <a:xfrm flipH="1">
            <a:off x="2828925" y="4089400"/>
            <a:ext cx="95250" cy="282575"/>
          </a:xfrm>
          <a:custGeom>
            <a:avLst/>
            <a:gdLst/>
            <a:ahLst/>
            <a:cxnLst>
              <a:cxn ang="180">
                <a:pos x="0" y="328"/>
              </a:cxn>
              <a:cxn ang="0">
                <a:pos x="25354" y="21600"/>
              </a:cxn>
              <a:cxn ang="90">
                <a:pos x="3754" y="21600"/>
              </a:cxn>
            </a:cxnLst>
            <a:rect l="0" t="0" r="0" b="0"/>
            <a:pathLst>
              <a:path w="25354" h="21600" fill="none">
                <a:moveTo>
                  <a:pt x="0" y="328"/>
                </a:moveTo>
                <a:cubicBezTo>
                  <a:pt x="1217" y="111"/>
                  <a:pt x="2472" y="-1"/>
                  <a:pt x="3754" y="-1"/>
                </a:cubicBezTo>
                <a:cubicBezTo>
                  <a:pt x="15683" y="-1"/>
                  <a:pt x="25354" y="9670"/>
                  <a:pt x="25354" y="21599"/>
                </a:cubicBezTo>
              </a:path>
              <a:path w="25354" h="21600" stroke="0">
                <a:moveTo>
                  <a:pt x="25354" y="21600"/>
                </a:moveTo>
                <a:cubicBezTo>
                  <a:pt x="25354" y="21709"/>
                  <a:pt x="25354" y="21655"/>
                  <a:pt x="25354" y="21600"/>
                </a:cubicBezTo>
                <a:cubicBezTo>
                  <a:pt x="25354" y="9761"/>
                  <a:pt x="31030" y="164"/>
                  <a:pt x="38031" y="164"/>
                </a:cubicBezTo>
                <a:cubicBezTo>
                  <a:pt x="45032" y="164"/>
                  <a:pt x="50708" y="9761"/>
                  <a:pt x="50708" y="21600"/>
                </a:cubicBezTo>
                <a:cubicBezTo>
                  <a:pt x="50708" y="24557"/>
                  <a:pt x="50354" y="27374"/>
                  <a:pt x="49714" y="29933"/>
                </a:cubicBezTo>
                <a:lnTo>
                  <a:pt x="0" y="328"/>
                </a:lnTo>
                <a:close/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4702" name="文本框 114701"/>
          <p:cNvSpPr txBox="1"/>
          <p:nvPr/>
        </p:nvSpPr>
        <p:spPr>
          <a:xfrm>
            <a:off x="5148263" y="3065463"/>
            <a:ext cx="457200" cy="7835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500" b="1" i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114703" name="直接连接符 114702"/>
          <p:cNvSpPr/>
          <p:nvPr/>
        </p:nvSpPr>
        <p:spPr>
          <a:xfrm flipH="1" flipV="1">
            <a:off x="2141538" y="2924175"/>
            <a:ext cx="990600" cy="144780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4704" name="直接连接符 114703"/>
          <p:cNvSpPr/>
          <p:nvPr/>
        </p:nvSpPr>
        <p:spPr>
          <a:xfrm flipV="1">
            <a:off x="3132138" y="2924175"/>
            <a:ext cx="0" cy="1447800"/>
          </a:xfrm>
          <a:prstGeom prst="line">
            <a:avLst/>
          </a:prstGeom>
          <a:ln w="63500" cap="flat" cmpd="sng">
            <a:solidFill>
              <a:srgbClr val="800080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4705" name="直接连接符 114704"/>
          <p:cNvSpPr/>
          <p:nvPr/>
        </p:nvSpPr>
        <p:spPr>
          <a:xfrm>
            <a:off x="2124075" y="2924175"/>
            <a:ext cx="993775" cy="12700"/>
          </a:xfrm>
          <a:prstGeom prst="line">
            <a:avLst/>
          </a:prstGeom>
          <a:ln w="50800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4706" name="直接连接符 114705"/>
          <p:cNvSpPr/>
          <p:nvPr/>
        </p:nvSpPr>
        <p:spPr>
          <a:xfrm>
            <a:off x="3140075" y="2936875"/>
            <a:ext cx="1008063" cy="1439863"/>
          </a:xfrm>
          <a:prstGeom prst="line">
            <a:avLst/>
          </a:prstGeom>
          <a:ln w="50800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4707" name="直接连接符 114706"/>
          <p:cNvSpPr/>
          <p:nvPr/>
        </p:nvSpPr>
        <p:spPr>
          <a:xfrm>
            <a:off x="1042988" y="1484313"/>
            <a:ext cx="70897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0675" name="文本框 114707"/>
          <p:cNvSpPr txBox="1"/>
          <p:nvPr/>
        </p:nvSpPr>
        <p:spPr>
          <a:xfrm>
            <a:off x="1384300" y="617061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0676" name="文本框 114708"/>
          <p:cNvSpPr txBox="1"/>
          <p:nvPr/>
        </p:nvSpPr>
        <p:spPr>
          <a:xfrm>
            <a:off x="2247900" y="6099175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4710" name="文本框 114709"/>
          <p:cNvSpPr txBox="1"/>
          <p:nvPr/>
        </p:nvSpPr>
        <p:spPr>
          <a:xfrm>
            <a:off x="1042988" y="5472113"/>
            <a:ext cx="4983480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设船头指向与上游河岸成</a:t>
            </a:r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θ</a:t>
            </a:r>
            <a:r>
              <a:rPr lang="zh-CN" altLang="en-US" sz="3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</a:p>
        </p:txBody>
      </p:sp>
      <p:sp>
        <p:nvSpPr>
          <p:cNvPr id="114711" name="矩形 114710"/>
          <p:cNvSpPr/>
          <p:nvPr/>
        </p:nvSpPr>
        <p:spPr>
          <a:xfrm>
            <a:off x="323850" y="4724400"/>
            <a:ext cx="777621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结论：当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zh-CN" altLang="en-US" sz="3200" b="1" baseline="-250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船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&gt;v</a:t>
            </a:r>
            <a:r>
              <a:rPr lang="zh-CN" altLang="en-US" sz="3200" b="1" baseline="-250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水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时，最短航程等于河宽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E4B4A3E1-880C-4FE9-9CC7-88A353D77010}"/>
              </a:ext>
            </a:extLst>
          </p:cNvPr>
          <p:cNvSpPr/>
          <p:nvPr/>
        </p:nvSpPr>
        <p:spPr>
          <a:xfrm>
            <a:off x="68262" y="-40004"/>
            <a:ext cx="7993063" cy="243143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1:</a:t>
            </a:r>
            <a:r>
              <a:rPr lang="zh-CN" altLang="zh-CN" sz="2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一艘小船在</a:t>
            </a:r>
            <a:r>
              <a:rPr lang="en-US" altLang="zh-CN" sz="2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100m</a:t>
            </a: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宽的河中横渡到对岸，已知水流速度是</a:t>
            </a:r>
            <a:r>
              <a:rPr lang="en-US" altLang="zh-CN" sz="2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3m/s</a:t>
            </a: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，小船在静水中的速度是</a:t>
            </a:r>
            <a:r>
              <a:rPr lang="en-US" altLang="zh-CN" sz="2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4m/s</a:t>
            </a: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，求：（</a:t>
            </a:r>
            <a:r>
              <a:rPr lang="en-US" altLang="zh-CN" sz="2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）欲使航行距离最短，船应该怎样渡河？渡河时间多长？</a:t>
            </a:r>
          </a:p>
          <a:p>
            <a:endParaRPr lang="zh-CN" altLang="en-US" sz="4000" b="1" dirty="0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ˎ̥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4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4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4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4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4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4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4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4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4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4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4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4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4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14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4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4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14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14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14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14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9" grpId="0"/>
      <p:bldP spid="114702" grpId="0"/>
      <p:bldP spid="114710" grpId="0"/>
      <p:bldP spid="1147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标题 115713"/>
          <p:cNvSpPr>
            <a:spLocks noGrp="1"/>
          </p:cNvSpPr>
          <p:nvPr>
            <p:ph type="title"/>
          </p:nvPr>
        </p:nvSpPr>
        <p:spPr>
          <a:xfrm>
            <a:off x="467518" y="1188720"/>
            <a:ext cx="8208963" cy="1066800"/>
          </a:xfrm>
          <a:solidFill>
            <a:srgbClr val="FFFF00"/>
          </a:solidFill>
        </p:spPr>
        <p:txBody>
          <a:bodyPr anchor="ctr"/>
          <a:lstStyle/>
          <a:p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解：１、当船头指向斜上游，与岸夹角为</a:t>
            </a:r>
            <a:r>
              <a:rPr lang="en-US" altLang="zh-CN" sz="2400" b="1" dirty="0">
                <a:latin typeface="楷体_GB2312" pitchFamily="49" charset="-122"/>
              </a:rPr>
              <a:t>Ѳ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时，合运动垂直河岸，航程最短，数值等于河宽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100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米。</a:t>
            </a:r>
          </a:p>
        </p:txBody>
      </p:sp>
      <p:graphicFrame>
        <p:nvGraphicFramePr>
          <p:cNvPr id="71682" name="对象 115714"/>
          <p:cNvGraphicFramePr/>
          <p:nvPr/>
        </p:nvGraphicFramePr>
        <p:xfrm>
          <a:off x="4556125" y="4043363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3" r:id="rId4" imgW="114300" imgH="215900" progId="Equation.3">
                  <p:embed/>
                </p:oleObj>
              </mc:Choice>
              <mc:Fallback>
                <p:oleObj r:id="rId4" imgW="114300" imgH="215900" progId="Equation.3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56125" y="4043363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5716" name="对象 115715"/>
          <p:cNvGraphicFramePr/>
          <p:nvPr/>
        </p:nvGraphicFramePr>
        <p:xfrm>
          <a:off x="2268538" y="2205038"/>
          <a:ext cx="2016125" cy="1239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" r:id="rId6" imgW="457835" imgH="432435" progId="Equation.3">
                  <p:embed/>
                </p:oleObj>
              </mc:Choice>
              <mc:Fallback>
                <p:oleObj r:id="rId6" imgW="457835" imgH="432435" progId="Equation.3">
                  <p:embed/>
                  <p:pic>
                    <p:nvPicPr>
                      <p:cNvPr id="0" name="图片 314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68538" y="2205038"/>
                        <a:ext cx="2016125" cy="1239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5717" name="对象 115716"/>
          <p:cNvGraphicFramePr/>
          <p:nvPr/>
        </p:nvGraphicFramePr>
        <p:xfrm>
          <a:off x="2051050" y="3540125"/>
          <a:ext cx="5927725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5" r:id="rId8" imgW="2348230" imgH="330200" progId="Equation.3">
                  <p:embed/>
                </p:oleObj>
              </mc:Choice>
              <mc:Fallback>
                <p:oleObj r:id="rId8" imgW="2348230" imgH="330200" progId="Equation.3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051050" y="3540125"/>
                        <a:ext cx="5927725" cy="1066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5718" name="对象 115717"/>
          <p:cNvGraphicFramePr/>
          <p:nvPr/>
        </p:nvGraphicFramePr>
        <p:xfrm>
          <a:off x="2465388" y="4635500"/>
          <a:ext cx="5076825" cy="138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6" r:id="rId10" imgW="1423670" imgH="457835" progId="Equation.3">
                  <p:embed/>
                </p:oleObj>
              </mc:Choice>
              <mc:Fallback>
                <p:oleObj r:id="rId10" imgW="1423670" imgH="457835" progId="Equation.3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465388" y="4635500"/>
                        <a:ext cx="5076825" cy="1385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5719" name="文本框 115718"/>
          <p:cNvSpPr txBox="1"/>
          <p:nvPr/>
        </p:nvSpPr>
        <p:spPr>
          <a:xfrm>
            <a:off x="323850" y="4979988"/>
            <a:ext cx="2519363" cy="583565"/>
          </a:xfrm>
          <a:prstGeom prst="rect">
            <a:avLst/>
          </a:prstGeom>
          <a:noFill/>
          <a:ln w="25400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宋体" panose="02010600030101010101" pitchFamily="2" charset="-122"/>
              </a:rPr>
              <a:t>过河时间：</a:t>
            </a:r>
          </a:p>
        </p:txBody>
      </p:sp>
      <p:sp>
        <p:nvSpPr>
          <p:cNvPr id="115720" name="文本框 115719"/>
          <p:cNvSpPr txBox="1"/>
          <p:nvPr/>
        </p:nvSpPr>
        <p:spPr>
          <a:xfrm>
            <a:off x="-109537" y="3644900"/>
            <a:ext cx="3025775" cy="583565"/>
          </a:xfrm>
          <a:prstGeom prst="rect">
            <a:avLst/>
          </a:prstGeom>
          <a:noFill/>
          <a:ln w="25400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宋体" panose="02010600030101010101" pitchFamily="2" charset="-122"/>
              </a:rPr>
              <a:t>合速度：</a:t>
            </a:r>
          </a:p>
        </p:txBody>
      </p:sp>
      <p:sp>
        <p:nvSpPr>
          <p:cNvPr id="115721" name="文本框 115720"/>
          <p:cNvSpPr txBox="1"/>
          <p:nvPr/>
        </p:nvSpPr>
        <p:spPr>
          <a:xfrm>
            <a:off x="323850" y="2489200"/>
            <a:ext cx="2089150" cy="583565"/>
          </a:xfrm>
          <a:prstGeom prst="rect">
            <a:avLst/>
          </a:prstGeom>
          <a:noFill/>
          <a:ln w="25400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则</a:t>
            </a:r>
            <a:r>
              <a:rPr lang="en-US" altLang="zh-CN" sz="32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cos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Ѳ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96AFCC87-3BF1-47B4-8102-4E19B5A8D28E}"/>
              </a:ext>
            </a:extLst>
          </p:cNvPr>
          <p:cNvSpPr/>
          <p:nvPr/>
        </p:nvSpPr>
        <p:spPr>
          <a:xfrm>
            <a:off x="460788" y="86519"/>
            <a:ext cx="7993063" cy="1815882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24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1:</a:t>
            </a:r>
            <a:r>
              <a:rPr lang="zh-CN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一艘小船在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100m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宽的河中横渡到对岸，已知水流速度是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3m/s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，小船在静水中的速度是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4m/s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，求：（</a:t>
            </a:r>
            <a:r>
              <a:rPr lang="en-US" altLang="zh-CN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）欲使航行距离最短，船应该怎样渡河？渡河时间多长？</a:t>
            </a:r>
          </a:p>
          <a:p>
            <a:endParaRPr lang="zh-CN" altLang="en-US" sz="4000" b="1" dirty="0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ˎ̥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 bldLvl="0" animBg="1"/>
      <p:bldP spid="115719" grpId="0"/>
      <p:bldP spid="115720" grpId="0"/>
      <p:bldP spid="1157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文本框 119809"/>
          <p:cNvSpPr txBox="1"/>
          <p:nvPr/>
        </p:nvSpPr>
        <p:spPr>
          <a:xfrm>
            <a:off x="1455738" y="409575"/>
            <a:ext cx="4195762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9811" name="矩形 119810"/>
          <p:cNvSpPr/>
          <p:nvPr/>
        </p:nvSpPr>
        <p:spPr>
          <a:xfrm>
            <a:off x="827088" y="620713"/>
            <a:ext cx="7993063" cy="439991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4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2:</a:t>
            </a:r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若河宽仍为</a:t>
            </a:r>
            <a:r>
              <a:rPr lang="en-US" altLang="zh-CN" sz="4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100m</a:t>
            </a:r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已知水流速度是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4m/s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，小船在静水中的速度是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3m/s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，即</a:t>
            </a:r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船速（静水中）小于水速。</a:t>
            </a:r>
          </a:p>
          <a:p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求：（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1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）欲使船渡河时间最短，船应该怎样渡河？</a:t>
            </a:r>
          </a:p>
          <a:p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ˎ̥"/>
              </a:rPr>
              <a:t>2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ˎ̥"/>
                <a:ea typeface="宋体" panose="02010600030101010101" pitchFamily="2" charset="-122"/>
              </a:rPr>
              <a:t>）欲使航行距离最短，船应该怎样渡河？最短航线是河宽吗？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直接连接符 120833"/>
          <p:cNvSpPr/>
          <p:nvPr/>
        </p:nvSpPr>
        <p:spPr>
          <a:xfrm>
            <a:off x="900113" y="4652963"/>
            <a:ext cx="70897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30" name="直接连接符 120834"/>
          <p:cNvSpPr/>
          <p:nvPr/>
        </p:nvSpPr>
        <p:spPr>
          <a:xfrm>
            <a:off x="971550" y="836613"/>
            <a:ext cx="70897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20836" name="组合 120835"/>
          <p:cNvGrpSpPr/>
          <p:nvPr/>
        </p:nvGrpSpPr>
        <p:grpSpPr>
          <a:xfrm>
            <a:off x="3130550" y="4181475"/>
            <a:ext cx="3097213" cy="1414463"/>
            <a:chOff x="1972" y="2634"/>
            <a:chExt cx="1951" cy="891"/>
          </a:xfrm>
        </p:grpSpPr>
        <p:graphicFrame>
          <p:nvGraphicFramePr>
            <p:cNvPr id="73732" name="对象 120836"/>
            <p:cNvGraphicFramePr/>
            <p:nvPr/>
          </p:nvGraphicFramePr>
          <p:xfrm>
            <a:off x="3120" y="2634"/>
            <a:ext cx="788" cy="8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7" r:id="rId3" imgW="203835" imgH="229235" progId="Equation.3">
                    <p:embed/>
                  </p:oleObj>
                </mc:Choice>
                <mc:Fallback>
                  <p:oleObj r:id="rId3" imgW="203835" imgH="229235" progId="Equation.3">
                    <p:embed/>
                    <p:pic>
                      <p:nvPicPr>
                        <p:cNvPr id="0" name="图片 313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120" y="2634"/>
                          <a:ext cx="788" cy="89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3733" name="直接连接符 120837"/>
            <p:cNvSpPr/>
            <p:nvPr/>
          </p:nvSpPr>
          <p:spPr>
            <a:xfrm>
              <a:off x="1972" y="2886"/>
              <a:ext cx="1951" cy="0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0839" name="组合 120838"/>
          <p:cNvGrpSpPr/>
          <p:nvPr/>
        </p:nvGrpSpPr>
        <p:grpSpPr>
          <a:xfrm>
            <a:off x="2759075" y="1430338"/>
            <a:ext cx="904875" cy="3151187"/>
            <a:chOff x="1738" y="901"/>
            <a:chExt cx="570" cy="1985"/>
          </a:xfrm>
        </p:grpSpPr>
        <p:graphicFrame>
          <p:nvGraphicFramePr>
            <p:cNvPr id="73735" name="对象 120839"/>
            <p:cNvGraphicFramePr/>
            <p:nvPr/>
          </p:nvGraphicFramePr>
          <p:xfrm>
            <a:off x="1738" y="901"/>
            <a:ext cx="570" cy="6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8" r:id="rId5" imgW="203835" imgH="229235" progId="Equation.3">
                    <p:embed/>
                  </p:oleObj>
                </mc:Choice>
                <mc:Fallback>
                  <p:oleObj r:id="rId5" imgW="203835" imgH="229235" progId="Equation.3">
                    <p:embed/>
                    <p:pic>
                      <p:nvPicPr>
                        <p:cNvPr id="0" name="图片 3126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738" y="901"/>
                          <a:ext cx="570" cy="64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3736" name="直接连接符 120840"/>
            <p:cNvSpPr/>
            <p:nvPr/>
          </p:nvSpPr>
          <p:spPr>
            <a:xfrm flipV="1">
              <a:off x="1973" y="1480"/>
              <a:ext cx="0" cy="1406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0842" name="组合 120841"/>
          <p:cNvGrpSpPr/>
          <p:nvPr/>
        </p:nvGrpSpPr>
        <p:grpSpPr>
          <a:xfrm>
            <a:off x="5003800" y="3573463"/>
            <a:ext cx="3168650" cy="1008062"/>
            <a:chOff x="3152" y="2251"/>
            <a:chExt cx="1996" cy="635"/>
          </a:xfrm>
        </p:grpSpPr>
        <p:sp>
          <p:nvSpPr>
            <p:cNvPr id="73738" name="直接连接符 120842"/>
            <p:cNvSpPr/>
            <p:nvPr/>
          </p:nvSpPr>
          <p:spPr>
            <a:xfrm>
              <a:off x="3152" y="2251"/>
              <a:ext cx="1951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3739" name="直接连接符 120843"/>
            <p:cNvSpPr/>
            <p:nvPr/>
          </p:nvSpPr>
          <p:spPr>
            <a:xfrm flipV="1">
              <a:off x="3969" y="2251"/>
              <a:ext cx="1179" cy="635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0845" name="组合 120844"/>
          <p:cNvGrpSpPr/>
          <p:nvPr/>
        </p:nvGrpSpPr>
        <p:grpSpPr>
          <a:xfrm>
            <a:off x="3130550" y="2420938"/>
            <a:ext cx="3170238" cy="2232025"/>
            <a:chOff x="1972" y="1525"/>
            <a:chExt cx="1997" cy="1406"/>
          </a:xfrm>
        </p:grpSpPr>
        <p:sp>
          <p:nvSpPr>
            <p:cNvPr id="73741" name="直接连接符 120845"/>
            <p:cNvSpPr/>
            <p:nvPr/>
          </p:nvSpPr>
          <p:spPr>
            <a:xfrm>
              <a:off x="1972" y="1525"/>
              <a:ext cx="1951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3742" name="直接连接符 120846"/>
            <p:cNvSpPr/>
            <p:nvPr/>
          </p:nvSpPr>
          <p:spPr>
            <a:xfrm flipV="1">
              <a:off x="3969" y="1525"/>
              <a:ext cx="0" cy="140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0848" name="直接连接符 120847"/>
          <p:cNvSpPr/>
          <p:nvPr/>
        </p:nvSpPr>
        <p:spPr>
          <a:xfrm flipV="1">
            <a:off x="3132138" y="2492375"/>
            <a:ext cx="3095625" cy="20891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20849" name="组合 120848"/>
          <p:cNvGrpSpPr/>
          <p:nvPr/>
        </p:nvGrpSpPr>
        <p:grpSpPr>
          <a:xfrm>
            <a:off x="1763713" y="2924175"/>
            <a:ext cx="4464050" cy="1657350"/>
            <a:chOff x="1111" y="1842"/>
            <a:chExt cx="2812" cy="1044"/>
          </a:xfrm>
        </p:grpSpPr>
        <p:sp>
          <p:nvSpPr>
            <p:cNvPr id="73745" name="直接连接符 120849"/>
            <p:cNvSpPr/>
            <p:nvPr/>
          </p:nvSpPr>
          <p:spPr>
            <a:xfrm>
              <a:off x="1111" y="1842"/>
              <a:ext cx="1951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3746" name="直接连接符 120850"/>
            <p:cNvSpPr/>
            <p:nvPr/>
          </p:nvSpPr>
          <p:spPr>
            <a:xfrm flipH="1" flipV="1">
              <a:off x="3016" y="1842"/>
              <a:ext cx="907" cy="104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0852" name="直接连接符 120851"/>
          <p:cNvSpPr/>
          <p:nvPr/>
        </p:nvSpPr>
        <p:spPr>
          <a:xfrm flipV="1">
            <a:off x="3132138" y="3644900"/>
            <a:ext cx="4895850" cy="936625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0853" name="直接连接符 120852"/>
          <p:cNvSpPr/>
          <p:nvPr/>
        </p:nvSpPr>
        <p:spPr>
          <a:xfrm flipV="1">
            <a:off x="3132138" y="2924175"/>
            <a:ext cx="1655762" cy="16573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0854" name="椭圆 120853"/>
          <p:cNvSpPr/>
          <p:nvPr/>
        </p:nvSpPr>
        <p:spPr>
          <a:xfrm>
            <a:off x="4140200" y="2420938"/>
            <a:ext cx="4248150" cy="4248150"/>
          </a:xfrm>
          <a:prstGeom prst="ellipse">
            <a:avLst/>
          </a:prstGeom>
          <a:noFill/>
          <a:ln w="38100" cap="flat" cmpd="sng">
            <a:solidFill>
              <a:srgbClr val="FF00FF"/>
            </a:solidFill>
            <a:prstDash val="dash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20855" name="组合 120854"/>
          <p:cNvGrpSpPr/>
          <p:nvPr/>
        </p:nvGrpSpPr>
        <p:grpSpPr>
          <a:xfrm>
            <a:off x="1319213" y="1862138"/>
            <a:ext cx="1812925" cy="2719387"/>
            <a:chOff x="831" y="1173"/>
            <a:chExt cx="1142" cy="1713"/>
          </a:xfrm>
        </p:grpSpPr>
        <p:sp>
          <p:nvSpPr>
            <p:cNvPr id="73751" name="直接连接符 120855"/>
            <p:cNvSpPr/>
            <p:nvPr/>
          </p:nvSpPr>
          <p:spPr>
            <a:xfrm flipH="1" flipV="1">
              <a:off x="1066" y="1842"/>
              <a:ext cx="907" cy="1044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73752" name="对象 120856"/>
            <p:cNvGraphicFramePr/>
            <p:nvPr/>
          </p:nvGraphicFramePr>
          <p:xfrm>
            <a:off x="831" y="1173"/>
            <a:ext cx="570" cy="6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9" r:id="rId7" imgW="203835" imgH="229235" progId="Equation.3">
                    <p:embed/>
                  </p:oleObj>
                </mc:Choice>
                <mc:Fallback>
                  <p:oleObj r:id="rId7" imgW="203835" imgH="229235" progId="Equation.3">
                    <p:embed/>
                    <p:pic>
                      <p:nvPicPr>
                        <p:cNvPr id="0" name="图片 3127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831" y="1173"/>
                          <a:ext cx="570" cy="64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0858" name="组合 120857"/>
          <p:cNvGrpSpPr/>
          <p:nvPr/>
        </p:nvGrpSpPr>
        <p:grpSpPr>
          <a:xfrm>
            <a:off x="3132138" y="2968625"/>
            <a:ext cx="2678112" cy="1612900"/>
            <a:chOff x="1973" y="1870"/>
            <a:chExt cx="1687" cy="1016"/>
          </a:xfrm>
        </p:grpSpPr>
        <p:sp>
          <p:nvSpPr>
            <p:cNvPr id="73754" name="直接连接符 120858"/>
            <p:cNvSpPr/>
            <p:nvPr/>
          </p:nvSpPr>
          <p:spPr>
            <a:xfrm flipV="1">
              <a:off x="1973" y="2251"/>
              <a:ext cx="1179" cy="635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73755" name="对象 120859"/>
            <p:cNvGraphicFramePr/>
            <p:nvPr/>
          </p:nvGraphicFramePr>
          <p:xfrm>
            <a:off x="3090" y="1870"/>
            <a:ext cx="570" cy="6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60" r:id="rId9" imgW="203835" imgH="229235" progId="Equation.3">
                    <p:embed/>
                  </p:oleObj>
                </mc:Choice>
                <mc:Fallback>
                  <p:oleObj r:id="rId9" imgW="203835" imgH="229235" progId="Equation.3">
                    <p:embed/>
                    <p:pic>
                      <p:nvPicPr>
                        <p:cNvPr id="0" name="图片 3125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3090" y="1870"/>
                          <a:ext cx="570" cy="64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0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0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0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0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0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0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0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0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0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20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54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直接连接符 121857"/>
          <p:cNvSpPr/>
          <p:nvPr/>
        </p:nvSpPr>
        <p:spPr>
          <a:xfrm>
            <a:off x="900113" y="4652963"/>
            <a:ext cx="70897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54" name="直接连接符 121858"/>
          <p:cNvSpPr/>
          <p:nvPr/>
        </p:nvSpPr>
        <p:spPr>
          <a:xfrm>
            <a:off x="971550" y="836613"/>
            <a:ext cx="70897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55" name="直接连接符 121859"/>
          <p:cNvSpPr/>
          <p:nvPr/>
        </p:nvSpPr>
        <p:spPr>
          <a:xfrm>
            <a:off x="3130550" y="4581525"/>
            <a:ext cx="3097213" cy="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56" name="直接连接符 121860"/>
          <p:cNvSpPr/>
          <p:nvPr/>
        </p:nvSpPr>
        <p:spPr>
          <a:xfrm flipH="1" flipV="1">
            <a:off x="4787900" y="2924175"/>
            <a:ext cx="1439863" cy="1657350"/>
          </a:xfrm>
          <a:prstGeom prst="line">
            <a:avLst/>
          </a:prstGeom>
          <a:ln w="38100" cap="flat" cmpd="sng">
            <a:solidFill>
              <a:srgbClr val="0000FF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57" name="直接连接符 121861"/>
          <p:cNvSpPr/>
          <p:nvPr/>
        </p:nvSpPr>
        <p:spPr>
          <a:xfrm flipV="1">
            <a:off x="3132138" y="2924175"/>
            <a:ext cx="1655762" cy="16573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58" name="椭圆 121862"/>
          <p:cNvSpPr/>
          <p:nvPr/>
        </p:nvSpPr>
        <p:spPr>
          <a:xfrm>
            <a:off x="4140200" y="2420938"/>
            <a:ext cx="4248150" cy="4248150"/>
          </a:xfrm>
          <a:prstGeom prst="ellipse">
            <a:avLst/>
          </a:prstGeom>
          <a:noFill/>
          <a:ln w="38100" cap="flat" cmpd="sng">
            <a:solidFill>
              <a:srgbClr val="FF00FF"/>
            </a:solidFill>
            <a:prstDash val="dash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74759" name="组合 121863"/>
          <p:cNvGrpSpPr/>
          <p:nvPr/>
        </p:nvGrpSpPr>
        <p:grpSpPr>
          <a:xfrm>
            <a:off x="4572000" y="3141663"/>
            <a:ext cx="431800" cy="215900"/>
            <a:chOff x="2880" y="1979"/>
            <a:chExt cx="272" cy="136"/>
          </a:xfrm>
        </p:grpSpPr>
        <p:sp>
          <p:nvSpPr>
            <p:cNvPr id="74760" name="直接连接符 121864"/>
            <p:cNvSpPr/>
            <p:nvPr/>
          </p:nvSpPr>
          <p:spPr>
            <a:xfrm>
              <a:off x="2880" y="1979"/>
              <a:ext cx="136" cy="1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4761" name="直接连接符 121865"/>
            <p:cNvSpPr/>
            <p:nvPr/>
          </p:nvSpPr>
          <p:spPr>
            <a:xfrm flipV="1">
              <a:off x="3016" y="1979"/>
              <a:ext cx="136" cy="1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74762" name="对象 121866"/>
          <p:cNvGraphicFramePr/>
          <p:nvPr/>
        </p:nvGraphicFramePr>
        <p:xfrm>
          <a:off x="4953000" y="4181475"/>
          <a:ext cx="1250950" cy="1414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1" r:id="rId3" imgW="203835" imgH="229235" progId="Equation.3">
                  <p:embed/>
                </p:oleObj>
              </mc:Choice>
              <mc:Fallback>
                <p:oleObj r:id="rId3" imgW="203835" imgH="229235" progId="Equation.3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53000" y="4181475"/>
                        <a:ext cx="1250950" cy="1414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3" name="对象 121867"/>
          <p:cNvGraphicFramePr/>
          <p:nvPr/>
        </p:nvGraphicFramePr>
        <p:xfrm>
          <a:off x="5121275" y="3086100"/>
          <a:ext cx="904875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2" r:id="rId5" imgW="203835" imgH="229235" progId="Equation.3">
                  <p:embed/>
                </p:oleObj>
              </mc:Choice>
              <mc:Fallback>
                <p:oleObj r:id="rId5" imgW="203835" imgH="229235" progId="Equation.3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21275" y="3086100"/>
                        <a:ext cx="904875" cy="1019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1869" name="组合 121868"/>
          <p:cNvGrpSpPr/>
          <p:nvPr/>
        </p:nvGrpSpPr>
        <p:grpSpPr>
          <a:xfrm>
            <a:off x="3132138" y="2420938"/>
            <a:ext cx="5040312" cy="2232025"/>
            <a:chOff x="1973" y="1525"/>
            <a:chExt cx="3175" cy="1406"/>
          </a:xfrm>
        </p:grpSpPr>
        <p:sp>
          <p:nvSpPr>
            <p:cNvPr id="74765" name="直接连接符 121869"/>
            <p:cNvSpPr/>
            <p:nvPr/>
          </p:nvSpPr>
          <p:spPr>
            <a:xfrm flipV="1">
              <a:off x="1973" y="2296"/>
              <a:ext cx="3084" cy="590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74766" name="组合 121870"/>
            <p:cNvGrpSpPr/>
            <p:nvPr/>
          </p:nvGrpSpPr>
          <p:grpSpPr>
            <a:xfrm>
              <a:off x="1973" y="1525"/>
              <a:ext cx="3175" cy="1406"/>
              <a:chOff x="1973" y="1525"/>
              <a:chExt cx="3175" cy="1406"/>
            </a:xfrm>
          </p:grpSpPr>
          <p:sp>
            <p:nvSpPr>
              <p:cNvPr id="74767" name="直接连接符 121871"/>
              <p:cNvSpPr/>
              <p:nvPr/>
            </p:nvSpPr>
            <p:spPr>
              <a:xfrm flipV="1">
                <a:off x="3969" y="2251"/>
                <a:ext cx="1179" cy="635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4768" name="直接连接符 121872"/>
              <p:cNvSpPr/>
              <p:nvPr/>
            </p:nvSpPr>
            <p:spPr>
              <a:xfrm flipV="1">
                <a:off x="3969" y="1525"/>
                <a:ext cx="0" cy="1406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4769" name="直接连接符 121873"/>
              <p:cNvSpPr/>
              <p:nvPr/>
            </p:nvSpPr>
            <p:spPr>
              <a:xfrm flipV="1">
                <a:off x="1973" y="1570"/>
                <a:ext cx="1950" cy="1316"/>
              </a:xfrm>
              <a:prstGeom prst="line">
                <a:avLst/>
              </a:prstGeom>
              <a:ln w="635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74770" name="对象 121874"/>
              <p:cNvGraphicFramePr/>
              <p:nvPr/>
            </p:nvGraphicFramePr>
            <p:xfrm>
              <a:off x="3770" y="1734"/>
              <a:ext cx="570" cy="6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283" r:id="rId7" imgW="203835" imgH="229235" progId="Equation.3">
                      <p:embed/>
                    </p:oleObj>
                  </mc:Choice>
                  <mc:Fallback>
                    <p:oleObj r:id="rId7" imgW="203835" imgH="229235" progId="Equation.3">
                      <p:embed/>
                      <p:pic>
                        <p:nvPicPr>
                          <p:cNvPr id="0" name="图片 3132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3770" y="1734"/>
                            <a:ext cx="570" cy="64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74771" name="对象 121875"/>
              <p:cNvGraphicFramePr/>
              <p:nvPr/>
            </p:nvGraphicFramePr>
            <p:xfrm>
              <a:off x="4178" y="2262"/>
              <a:ext cx="570" cy="6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284" r:id="rId9" imgW="203835" imgH="229235" progId="Equation.3">
                      <p:embed/>
                    </p:oleObj>
                  </mc:Choice>
                  <mc:Fallback>
                    <p:oleObj r:id="rId9" imgW="203835" imgH="229235" progId="Equation.3">
                      <p:embed/>
                      <p:pic>
                        <p:nvPicPr>
                          <p:cNvPr id="0" name="图片 3130"/>
                          <p:cNvPicPr/>
                          <p:nvPr/>
                        </p:nvPicPr>
                        <p:blipFill>
                          <a:blip r:embed="rId10"/>
                          <a:stretch>
                            <a:fillRect/>
                          </a:stretch>
                        </p:blipFill>
                        <p:spPr>
                          <a:xfrm>
                            <a:off x="4178" y="2262"/>
                            <a:ext cx="570" cy="64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218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直接连接符 122881"/>
          <p:cNvSpPr/>
          <p:nvPr/>
        </p:nvSpPr>
        <p:spPr>
          <a:xfrm>
            <a:off x="900113" y="4652963"/>
            <a:ext cx="70897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5778" name="直接连接符 122882"/>
          <p:cNvSpPr/>
          <p:nvPr/>
        </p:nvSpPr>
        <p:spPr>
          <a:xfrm>
            <a:off x="971550" y="836613"/>
            <a:ext cx="70897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5779" name="直接连接符 122883"/>
          <p:cNvSpPr/>
          <p:nvPr/>
        </p:nvSpPr>
        <p:spPr>
          <a:xfrm>
            <a:off x="3130550" y="4581525"/>
            <a:ext cx="3097213" cy="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5780" name="直接连接符 122884"/>
          <p:cNvSpPr/>
          <p:nvPr/>
        </p:nvSpPr>
        <p:spPr>
          <a:xfrm flipH="1" flipV="1">
            <a:off x="4787900" y="2924175"/>
            <a:ext cx="1439863" cy="1657350"/>
          </a:xfrm>
          <a:prstGeom prst="line">
            <a:avLst/>
          </a:prstGeom>
          <a:ln w="38100" cap="flat" cmpd="sng">
            <a:solidFill>
              <a:srgbClr val="0000FF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5781" name="直接连接符 122885"/>
          <p:cNvSpPr/>
          <p:nvPr/>
        </p:nvSpPr>
        <p:spPr>
          <a:xfrm flipV="1">
            <a:off x="3132138" y="2924175"/>
            <a:ext cx="1655762" cy="16573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5782" name="椭圆 122886"/>
          <p:cNvSpPr/>
          <p:nvPr/>
        </p:nvSpPr>
        <p:spPr>
          <a:xfrm>
            <a:off x="4140200" y="2420938"/>
            <a:ext cx="4248150" cy="4248150"/>
          </a:xfrm>
          <a:prstGeom prst="ellipse">
            <a:avLst/>
          </a:prstGeom>
          <a:noFill/>
          <a:ln w="38100" cap="flat" cmpd="sng">
            <a:solidFill>
              <a:srgbClr val="FF00FF"/>
            </a:solidFill>
            <a:prstDash val="dash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75783" name="组合 122887"/>
          <p:cNvGrpSpPr/>
          <p:nvPr/>
        </p:nvGrpSpPr>
        <p:grpSpPr>
          <a:xfrm>
            <a:off x="4572000" y="3141663"/>
            <a:ext cx="431800" cy="215900"/>
            <a:chOff x="2880" y="1979"/>
            <a:chExt cx="272" cy="136"/>
          </a:xfrm>
        </p:grpSpPr>
        <p:sp>
          <p:nvSpPr>
            <p:cNvPr id="75784" name="直接连接符 122888"/>
            <p:cNvSpPr/>
            <p:nvPr/>
          </p:nvSpPr>
          <p:spPr>
            <a:xfrm>
              <a:off x="2880" y="1979"/>
              <a:ext cx="136" cy="1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5785" name="直接连接符 122889"/>
            <p:cNvSpPr/>
            <p:nvPr/>
          </p:nvSpPr>
          <p:spPr>
            <a:xfrm flipV="1">
              <a:off x="3016" y="1979"/>
              <a:ext cx="136" cy="1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75786" name="对象 122890"/>
          <p:cNvGraphicFramePr/>
          <p:nvPr/>
        </p:nvGraphicFramePr>
        <p:xfrm>
          <a:off x="5330825" y="4221163"/>
          <a:ext cx="896938" cy="1014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1" r:id="rId3" imgW="203835" imgH="229235" progId="Equation.3">
                  <p:embed/>
                </p:oleObj>
              </mc:Choice>
              <mc:Fallback>
                <p:oleObj r:id="rId3" imgW="203835" imgH="229235" progId="Equation.3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30825" y="4221163"/>
                        <a:ext cx="896938" cy="1014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787" name="对象 122891"/>
          <p:cNvGraphicFramePr/>
          <p:nvPr/>
        </p:nvGraphicFramePr>
        <p:xfrm>
          <a:off x="5251450" y="3068638"/>
          <a:ext cx="904875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2" r:id="rId5" imgW="203835" imgH="229235" progId="Equation.3">
                  <p:embed/>
                </p:oleObj>
              </mc:Choice>
              <mc:Fallback>
                <p:oleObj r:id="rId5" imgW="203835" imgH="229235" progId="Equation.3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51450" y="3068638"/>
                        <a:ext cx="904875" cy="1019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88" name="直接连接符 122892"/>
          <p:cNvSpPr/>
          <p:nvPr/>
        </p:nvSpPr>
        <p:spPr>
          <a:xfrm flipV="1">
            <a:off x="4787900" y="836613"/>
            <a:ext cx="2089150" cy="2087562"/>
          </a:xfrm>
          <a:prstGeom prst="line">
            <a:avLst/>
          </a:prstGeom>
          <a:ln w="508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894" name="文本框 122893"/>
          <p:cNvSpPr txBox="1"/>
          <p:nvPr/>
        </p:nvSpPr>
        <p:spPr>
          <a:xfrm>
            <a:off x="2195513" y="4022725"/>
            <a:ext cx="1008062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1">
                <a:latin typeface="Tahoma" panose="020B0604030504040204" pitchFamily="34" charset="0"/>
                <a:ea typeface="宋体" panose="02010600030101010101" pitchFamily="2" charset="-122"/>
              </a:rPr>
              <a:t>θ</a:t>
            </a:r>
          </a:p>
        </p:txBody>
      </p:sp>
      <p:sp>
        <p:nvSpPr>
          <p:cNvPr id="122895" name="直接连接符 122894"/>
          <p:cNvSpPr/>
          <p:nvPr/>
        </p:nvSpPr>
        <p:spPr>
          <a:xfrm flipH="1" flipV="1">
            <a:off x="1692275" y="2924175"/>
            <a:ext cx="1439863" cy="165735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round/>
            <a:headEnd type="none" w="med" len="med"/>
            <a:tailEnd type="arrow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896" name="文本框 122895"/>
          <p:cNvSpPr txBox="1"/>
          <p:nvPr/>
        </p:nvSpPr>
        <p:spPr>
          <a:xfrm>
            <a:off x="5148263" y="4022725"/>
            <a:ext cx="1008062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1">
                <a:latin typeface="Tahoma" panose="020B0604030504040204" pitchFamily="34" charset="0"/>
                <a:ea typeface="宋体" panose="02010600030101010101" pitchFamily="2" charset="-122"/>
              </a:rPr>
              <a:t>θ</a:t>
            </a:r>
          </a:p>
        </p:txBody>
      </p:sp>
      <p:sp>
        <p:nvSpPr>
          <p:cNvPr id="122897" name="矩形 122896"/>
          <p:cNvSpPr/>
          <p:nvPr/>
        </p:nvSpPr>
        <p:spPr>
          <a:xfrm>
            <a:off x="349250" y="5154613"/>
            <a:ext cx="829754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结论：当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zh-CN" altLang="en-US" sz="3200" b="1" baseline="-250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船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&lt; v</a:t>
            </a:r>
            <a:r>
              <a:rPr lang="zh-CN" altLang="en-US" sz="3200" b="1" baseline="-250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水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时，最短航程不等于河宽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122898" name="文本框 122897"/>
          <p:cNvSpPr txBox="1"/>
          <p:nvPr/>
        </p:nvSpPr>
        <p:spPr>
          <a:xfrm>
            <a:off x="1403350" y="5805488"/>
            <a:ext cx="460057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船头指向与上游河岸成</a:t>
            </a:r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θ</a:t>
            </a:r>
            <a:r>
              <a:rPr lang="zh-CN" altLang="en-US" sz="3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</a:p>
        </p:txBody>
      </p:sp>
      <p:graphicFrame>
        <p:nvGraphicFramePr>
          <p:cNvPr id="122899" name="对象 122898"/>
          <p:cNvGraphicFramePr/>
          <p:nvPr/>
        </p:nvGraphicFramePr>
        <p:xfrm>
          <a:off x="6084888" y="5334000"/>
          <a:ext cx="2881312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3" r:id="rId7" imgW="953135" imgH="635000" progId="Equation.3">
                  <p:embed/>
                </p:oleObj>
              </mc:Choice>
              <mc:Fallback>
                <p:oleObj r:id="rId7" imgW="953135" imgH="635000" progId="Equation.3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084888" y="5334000"/>
                        <a:ext cx="2881312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2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2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2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2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2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4" grpId="0"/>
      <p:bldP spid="122896" grpId="0"/>
      <p:bldP spid="122897" grpId="0"/>
      <p:bldP spid="12289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内容占位符 123905"/>
          <p:cNvSpPr>
            <a:spLocks noGrp="1"/>
          </p:cNvSpPr>
          <p:nvPr>
            <p:ph idx="1"/>
          </p:nvPr>
        </p:nvSpPr>
        <p:spPr>
          <a:xfrm>
            <a:off x="468313" y="404813"/>
            <a:ext cx="8229600" cy="5543550"/>
          </a:xfrm>
        </p:spPr>
        <p:txBody>
          <a:bodyPr anchor="t"/>
          <a:lstStyle/>
          <a:p>
            <a:r>
              <a:rPr lang="zh-CN" altLang="en-US" sz="3500" b="1" dirty="0">
                <a:solidFill>
                  <a:schemeClr val="tx2"/>
                </a:solidFill>
              </a:rPr>
              <a:t>如果：</a:t>
            </a:r>
          </a:p>
          <a:p>
            <a:r>
              <a:rPr lang="zh-CN" altLang="en-US" sz="3500" b="1" dirty="0">
                <a:solidFill>
                  <a:schemeClr val="tx2"/>
                </a:solidFill>
              </a:rPr>
              <a:t>１、在船头始终垂直对岸的情况下，在行驶到河中间时，水流速度突然增大，过河时间如何变化？</a:t>
            </a:r>
          </a:p>
          <a:p>
            <a:endParaRPr lang="zh-CN" altLang="en-US" sz="3500" b="1" dirty="0">
              <a:solidFill>
                <a:schemeClr val="tx2"/>
              </a:solidFill>
            </a:endParaRPr>
          </a:p>
          <a:p>
            <a:r>
              <a:rPr lang="zh-CN" altLang="en-US" sz="3500" b="1" dirty="0">
                <a:solidFill>
                  <a:schemeClr val="tx2"/>
                </a:solidFill>
              </a:rPr>
              <a:t>２、为了垂直到达河对岸，在行驶到河中间时，水流速度突然增大，过河时间如何变化？</a:t>
            </a:r>
          </a:p>
        </p:txBody>
      </p:sp>
      <p:sp>
        <p:nvSpPr>
          <p:cNvPr id="123907" name="文本框 123906"/>
          <p:cNvSpPr txBox="1"/>
          <p:nvPr/>
        </p:nvSpPr>
        <p:spPr>
          <a:xfrm>
            <a:off x="933450" y="5157788"/>
            <a:ext cx="2414905" cy="629920"/>
          </a:xfrm>
          <a:prstGeom prst="rect">
            <a:avLst/>
          </a:prstGeom>
          <a:noFill/>
          <a:ln w="635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答案：变长</a:t>
            </a:r>
          </a:p>
        </p:txBody>
      </p:sp>
      <p:sp>
        <p:nvSpPr>
          <p:cNvPr id="123908" name="矩形 123907"/>
          <p:cNvSpPr/>
          <p:nvPr/>
        </p:nvSpPr>
        <p:spPr>
          <a:xfrm>
            <a:off x="900113" y="2708275"/>
            <a:ext cx="2414905" cy="629920"/>
          </a:xfrm>
          <a:prstGeom prst="rect">
            <a:avLst/>
          </a:prstGeom>
          <a:noFill/>
          <a:ln w="635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5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答案：不变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9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9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9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9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3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6" grpId="0" build="p" bldLvl="5"/>
      <p:bldP spid="123907" grpId="0"/>
      <p:bldP spid="12390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文本框 124929"/>
          <p:cNvSpPr txBox="1"/>
          <p:nvPr/>
        </p:nvSpPr>
        <p:spPr>
          <a:xfrm>
            <a:off x="900113" y="2565400"/>
            <a:ext cx="6783070" cy="78359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500" b="1" dirty="0">
                <a:latin typeface="Times New Roman" panose="02020603050405020304" pitchFamily="18" charset="0"/>
                <a:ea typeface="楷体_GB2312" pitchFamily="49" charset="-122"/>
              </a:rPr>
              <a:t>典型问题</a:t>
            </a:r>
            <a:r>
              <a:rPr lang="en-US" altLang="zh-CN" sz="4500" b="1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4500" b="1" dirty="0">
                <a:latin typeface="Times New Roman" panose="02020603050405020304" pitchFamily="18" charset="0"/>
                <a:ea typeface="楷体_GB2312" pitchFamily="49" charset="-122"/>
              </a:rPr>
              <a:t>、绳拉小车问题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矩形 125953"/>
          <p:cNvSpPr/>
          <p:nvPr/>
        </p:nvSpPr>
        <p:spPr>
          <a:xfrm>
            <a:off x="228600" y="620713"/>
            <a:ext cx="8736013" cy="286131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ClrTx/>
            </a:pP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如图所示，汽车沿水平路面以恒定速度</a:t>
            </a:r>
            <a:r>
              <a:rPr lang="en-US" altLang="zh-CN" sz="3000" b="1" i="1">
                <a:latin typeface="Times New Roman" panose="02020603050405020304" pitchFamily="18" charset="0"/>
                <a:ea typeface="楷体_GB2312" pitchFamily="49" charset="-122"/>
              </a:rPr>
              <a:t>v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前进，则当拉绳与水平方向成</a:t>
            </a:r>
            <a:r>
              <a:rPr lang="en-US" altLang="zh-CN" sz="3000" b="1" dirty="0">
                <a:latin typeface="Times New Roman" panose="02020603050405020304" pitchFamily="18" charset="0"/>
                <a:ea typeface="楷体_GB2312" pitchFamily="49" charset="-122"/>
              </a:rPr>
              <a:t>θ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角时，被吊起的物体</a:t>
            </a:r>
            <a:r>
              <a:rPr lang="en-US" altLang="zh-CN" sz="3000" b="1" dirty="0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的速度为</a:t>
            </a:r>
            <a:r>
              <a:rPr lang="en-US" altLang="zh-CN" sz="3000" b="1" i="1" dirty="0" err="1">
                <a:latin typeface="Times New Roman" panose="02020603050405020304" pitchFamily="18" charset="0"/>
                <a:ea typeface="楷体_GB2312" pitchFamily="49" charset="-122"/>
              </a:rPr>
              <a:t>v</a:t>
            </a:r>
            <a:r>
              <a:rPr lang="en-US" altLang="zh-CN" sz="3000" b="1" baseline="-30000" dirty="0" err="1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en-US" altLang="zh-CN" sz="3000" b="1">
                <a:latin typeface="Times New Roman" panose="02020603050405020304" pitchFamily="18" charset="0"/>
                <a:ea typeface="楷体_GB2312" pitchFamily="49" charset="-122"/>
              </a:rPr>
              <a:t>=</a:t>
            </a:r>
            <a:r>
              <a:rPr lang="en-US" altLang="zh-CN" sz="3000" b="1" u="sng">
                <a:latin typeface="Times New Roman" panose="02020603050405020304" pitchFamily="18" charset="0"/>
                <a:ea typeface="楷体_GB2312" pitchFamily="49" charset="-122"/>
              </a:rPr>
              <a:t>             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，物体上升的运动是</a:t>
            </a:r>
            <a:r>
              <a:rPr lang="en-US" altLang="zh-CN" sz="3000" b="1">
                <a:latin typeface="Times New Roman" panose="02020603050405020304" pitchFamily="18" charset="0"/>
                <a:ea typeface="楷体_GB2312" pitchFamily="49" charset="-122"/>
              </a:rPr>
              <a:t>_____</a:t>
            </a:r>
          </a:p>
          <a:p>
            <a:pPr>
              <a:lnSpc>
                <a:spcPct val="150000"/>
              </a:lnSpc>
              <a:buClrTx/>
            </a:pPr>
            <a:r>
              <a:rPr lang="en-US" altLang="zh-CN" sz="3000" b="1" dirty="0">
                <a:latin typeface="Times New Roman" panose="02020603050405020304" pitchFamily="18" charset="0"/>
                <a:ea typeface="楷体_GB2312" pitchFamily="49" charset="-122"/>
              </a:rPr>
              <a:t>(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填“加速”、“减速”、“匀速”）</a:t>
            </a:r>
            <a:r>
              <a:rPr lang="zh-CN" altLang="en-US" sz="3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79874" name="直接连接符 125954"/>
          <p:cNvSpPr/>
          <p:nvPr/>
        </p:nvSpPr>
        <p:spPr>
          <a:xfrm flipH="1">
            <a:off x="4845050" y="3630613"/>
            <a:ext cx="828675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75" name="椭圆 125955"/>
          <p:cNvSpPr/>
          <p:nvPr/>
        </p:nvSpPr>
        <p:spPr>
          <a:xfrm flipH="1">
            <a:off x="5176838" y="3756025"/>
            <a:ext cx="165100" cy="203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76" name="直接连接符 125956"/>
          <p:cNvSpPr/>
          <p:nvPr/>
        </p:nvSpPr>
        <p:spPr>
          <a:xfrm flipH="1">
            <a:off x="5259388" y="3630613"/>
            <a:ext cx="0" cy="242887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77" name="直接连接符 125957"/>
          <p:cNvSpPr/>
          <p:nvPr/>
        </p:nvSpPr>
        <p:spPr>
          <a:xfrm flipH="1">
            <a:off x="2362200" y="5422900"/>
            <a:ext cx="4800600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79878" name="组合 125958"/>
          <p:cNvGrpSpPr/>
          <p:nvPr/>
        </p:nvGrpSpPr>
        <p:grpSpPr>
          <a:xfrm rot="82160">
            <a:off x="3348038" y="4724400"/>
            <a:ext cx="863600" cy="663575"/>
            <a:chOff x="1896" y="2994"/>
            <a:chExt cx="730" cy="418"/>
          </a:xfrm>
        </p:grpSpPr>
        <p:sp>
          <p:nvSpPr>
            <p:cNvPr id="79879" name="椭圆 125959"/>
            <p:cNvSpPr/>
            <p:nvPr/>
          </p:nvSpPr>
          <p:spPr>
            <a:xfrm flipH="1">
              <a:off x="2322" y="3284"/>
              <a:ext cx="104" cy="128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9880" name="椭圆 125960"/>
            <p:cNvSpPr/>
            <p:nvPr/>
          </p:nvSpPr>
          <p:spPr>
            <a:xfrm flipH="1">
              <a:off x="2009" y="3284"/>
              <a:ext cx="105" cy="128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9881" name="矩形 125961"/>
            <p:cNvSpPr/>
            <p:nvPr/>
          </p:nvSpPr>
          <p:spPr>
            <a:xfrm flipH="1">
              <a:off x="1896" y="3173"/>
              <a:ext cx="730" cy="111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9882" name="任意多边形 125962"/>
            <p:cNvSpPr/>
            <p:nvPr/>
          </p:nvSpPr>
          <p:spPr>
            <a:xfrm flipH="1" flipV="1">
              <a:off x="1962" y="2994"/>
              <a:ext cx="178" cy="181"/>
            </a:xfrm>
            <a:custGeom>
              <a:avLst/>
              <a:gdLst/>
              <a:ahLst/>
              <a:cxnLst>
                <a:cxn ang="0">
                  <a:pos x="18900" y="10800"/>
                </a:cxn>
                <a:cxn ang="90">
                  <a:pos x="10800" y="21600"/>
                </a:cxn>
                <a:cxn ang="180">
                  <a:pos x="2700" y="10800"/>
                </a:cxn>
                <a:cxn ang="270">
                  <a:pos x="10800" y="0"/>
                </a:cxn>
              </a:cxnLst>
              <a:rect l="0" t="0" r="0" b="0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9883" name="直接连接符 125963"/>
          <p:cNvSpPr/>
          <p:nvPr/>
        </p:nvSpPr>
        <p:spPr>
          <a:xfrm flipH="1">
            <a:off x="4183063" y="3806825"/>
            <a:ext cx="993775" cy="1230313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84" name="直接连接符 125964"/>
          <p:cNvSpPr/>
          <p:nvPr/>
        </p:nvSpPr>
        <p:spPr>
          <a:xfrm flipH="1">
            <a:off x="5341938" y="3806825"/>
            <a:ext cx="0" cy="52705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85" name="矩形 125965"/>
          <p:cNvSpPr/>
          <p:nvPr/>
        </p:nvSpPr>
        <p:spPr>
          <a:xfrm flipH="1">
            <a:off x="5148263" y="4333875"/>
            <a:ext cx="503237" cy="527050"/>
          </a:xfrm>
          <a:prstGeom prst="rect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  <a:ea typeface="楷体_GB2312" pitchFamily="49" charset="-122"/>
              </a:rPr>
              <a:t>B</a:t>
            </a:r>
          </a:p>
        </p:txBody>
      </p:sp>
      <p:sp>
        <p:nvSpPr>
          <p:cNvPr id="79886" name="直接连接符 125966"/>
          <p:cNvSpPr/>
          <p:nvPr/>
        </p:nvSpPr>
        <p:spPr>
          <a:xfrm flipH="1">
            <a:off x="4183063" y="5037138"/>
            <a:ext cx="827087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87" name="矩形 125967"/>
          <p:cNvSpPr/>
          <p:nvPr/>
        </p:nvSpPr>
        <p:spPr>
          <a:xfrm>
            <a:off x="2362200" y="5440363"/>
            <a:ext cx="4876800" cy="76200"/>
          </a:xfrm>
          <a:prstGeom prst="rect">
            <a:avLst/>
          </a:prstGeom>
          <a:pattFill prst="dkUpDiag">
            <a:fgClr>
              <a:schemeClr val="tx1"/>
            </a:fgClr>
            <a:bgClr>
              <a:schemeClr val="bg1"/>
            </a:bgClr>
          </a:pattFill>
          <a:ln w="9525">
            <a:noFill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88" name="矩形 125968"/>
          <p:cNvSpPr/>
          <p:nvPr/>
        </p:nvSpPr>
        <p:spPr>
          <a:xfrm>
            <a:off x="4857750" y="3554413"/>
            <a:ext cx="914400" cy="76200"/>
          </a:xfrm>
          <a:prstGeom prst="rect">
            <a:avLst/>
          </a:prstGeom>
          <a:pattFill prst="dkUpDiag">
            <a:fgClr>
              <a:schemeClr val="tx1"/>
            </a:fgClr>
            <a:bgClr>
              <a:schemeClr val="bg1"/>
            </a:bgClr>
          </a:pattFill>
          <a:ln w="9525">
            <a:noFill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79889" name="对象 125969"/>
          <p:cNvGraphicFramePr/>
          <p:nvPr/>
        </p:nvGraphicFramePr>
        <p:xfrm>
          <a:off x="4443413" y="4762500"/>
          <a:ext cx="228600" cy="290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r:id="rId4" imgW="139700" imgH="177800" progId="Equation.3">
                  <p:embed/>
                </p:oleObj>
              </mc:Choice>
              <mc:Fallback>
                <p:oleObj r:id="rId4" imgW="139700" imgH="177800" progId="Equation.3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443413" y="4762500"/>
                        <a:ext cx="228600" cy="290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890" name="任意多边形 125970"/>
          <p:cNvSpPr/>
          <p:nvPr/>
        </p:nvSpPr>
        <p:spPr>
          <a:xfrm rot="7767316">
            <a:off x="4316413" y="4872038"/>
            <a:ext cx="98425" cy="136525"/>
          </a:xfrm>
          <a:custGeom>
            <a:avLst/>
            <a:gdLst/>
            <a:ahLst/>
            <a:cxnLst/>
            <a:rect l="0" t="0" r="0" b="0"/>
            <a:pathLst>
              <a:path w="61" h="86">
                <a:moveTo>
                  <a:pt x="61" y="0"/>
                </a:moveTo>
                <a:cubicBezTo>
                  <a:pt x="0" y="16"/>
                  <a:pt x="9" y="24"/>
                  <a:pt x="9" y="86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25975" name="对象 125974"/>
          <p:cNvGraphicFramePr/>
          <p:nvPr/>
        </p:nvGraphicFramePr>
        <p:xfrm>
          <a:off x="1520825" y="2205355"/>
          <a:ext cx="1249363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2" r:id="rId6" imgW="444500" imgH="177800" progId="Equation.3">
                  <p:embed/>
                </p:oleObj>
              </mc:Choice>
              <mc:Fallback>
                <p:oleObj r:id="rId6" imgW="444500" imgH="177800" progId="Equation.3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20825" y="2205355"/>
                        <a:ext cx="1249363" cy="500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5976" name="文本框 125975"/>
          <p:cNvSpPr txBox="1"/>
          <p:nvPr/>
        </p:nvSpPr>
        <p:spPr>
          <a:xfrm>
            <a:off x="6193155" y="2183448"/>
            <a:ext cx="15113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加速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5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5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5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7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内容占位符 129025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marL="0" indent="0">
              <a:buNone/>
            </a:pPr>
            <a:r>
              <a:rPr lang="zh-CN" altLang="en-US" b="1" dirty="0"/>
              <a:t>绳拉物体或物体拉绳问题的主要思路：</a:t>
            </a:r>
          </a:p>
          <a:p>
            <a:pPr marL="0" indent="0">
              <a:buNone/>
            </a:pPr>
            <a:r>
              <a:rPr lang="zh-CN" altLang="en-US" b="1" dirty="0"/>
              <a:t>（</a:t>
            </a:r>
            <a:r>
              <a:rPr lang="en-US" altLang="zh-CN" b="1" dirty="0"/>
              <a:t>1</a:t>
            </a:r>
            <a:r>
              <a:rPr lang="zh-CN" altLang="en-US" b="1" dirty="0"/>
              <a:t>）物体的实际运动为合运动；</a:t>
            </a:r>
          </a:p>
          <a:p>
            <a:pPr marL="0" indent="0">
              <a:buNone/>
            </a:pPr>
            <a:r>
              <a:rPr lang="zh-CN" altLang="en-US" b="1" dirty="0"/>
              <a:t>（</a:t>
            </a:r>
            <a:r>
              <a:rPr lang="en-US" altLang="zh-CN" b="1" dirty="0"/>
              <a:t>2</a:t>
            </a:r>
            <a:r>
              <a:rPr lang="zh-CN" altLang="en-US" b="1" dirty="0"/>
              <a:t>）沿绳的运动为一个分运动；</a:t>
            </a:r>
          </a:p>
          <a:p>
            <a:pPr marL="0" indent="0">
              <a:buNone/>
            </a:pPr>
            <a:r>
              <a:rPr lang="zh-CN" altLang="en-US" b="1" dirty="0"/>
              <a:t>（</a:t>
            </a:r>
            <a:r>
              <a:rPr lang="en-US" altLang="zh-CN" b="1" dirty="0"/>
              <a:t>3</a:t>
            </a:r>
            <a:r>
              <a:rPr lang="zh-CN" altLang="en-US" b="1" dirty="0"/>
              <a:t>）垂直于绳的运动为另一个分运动。</a:t>
            </a:r>
          </a:p>
        </p:txBody>
      </p:sp>
      <p:sp>
        <p:nvSpPr>
          <p:cNvPr id="81922" name="文本框 129026"/>
          <p:cNvSpPr txBox="1"/>
          <p:nvPr/>
        </p:nvSpPr>
        <p:spPr>
          <a:xfrm>
            <a:off x="323850" y="0"/>
            <a:ext cx="57988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方法：运动的合成与分解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9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90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90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90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文本框 130049"/>
          <p:cNvSpPr txBox="1"/>
          <p:nvPr/>
        </p:nvSpPr>
        <p:spPr>
          <a:xfrm>
            <a:off x="611188" y="771525"/>
            <a:ext cx="57988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方法：运动的合成与分解</a:t>
            </a:r>
          </a:p>
        </p:txBody>
      </p:sp>
      <p:sp>
        <p:nvSpPr>
          <p:cNvPr id="82946" name="直接连接符 130050"/>
          <p:cNvSpPr/>
          <p:nvPr/>
        </p:nvSpPr>
        <p:spPr>
          <a:xfrm flipH="1">
            <a:off x="5219700" y="1844675"/>
            <a:ext cx="1366838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47" name="直接连接符 130051"/>
          <p:cNvSpPr/>
          <p:nvPr/>
        </p:nvSpPr>
        <p:spPr>
          <a:xfrm flipH="1">
            <a:off x="468313" y="3929063"/>
            <a:ext cx="4800600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48" name="矩形 130056"/>
          <p:cNvSpPr/>
          <p:nvPr/>
        </p:nvSpPr>
        <p:spPr>
          <a:xfrm flipH="1">
            <a:off x="6011863" y="2997200"/>
            <a:ext cx="360362" cy="360363"/>
          </a:xfrm>
          <a:prstGeom prst="rect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49" name="矩形 130058"/>
          <p:cNvSpPr/>
          <p:nvPr/>
        </p:nvSpPr>
        <p:spPr>
          <a:xfrm>
            <a:off x="468313" y="3946525"/>
            <a:ext cx="4876800" cy="76200"/>
          </a:xfrm>
          <a:prstGeom prst="rect">
            <a:avLst/>
          </a:prstGeom>
          <a:pattFill prst="dkUpDiag">
            <a:fgClr>
              <a:schemeClr val="tx1"/>
            </a:fgClr>
            <a:bgClr>
              <a:schemeClr val="bg1"/>
            </a:bgClr>
          </a:pattFill>
          <a:ln w="9525">
            <a:noFill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0" name="矩形 130059"/>
          <p:cNvSpPr/>
          <p:nvPr/>
        </p:nvSpPr>
        <p:spPr>
          <a:xfrm>
            <a:off x="5219700" y="1628775"/>
            <a:ext cx="1439863" cy="220663"/>
          </a:xfrm>
          <a:prstGeom prst="rect">
            <a:avLst/>
          </a:prstGeom>
          <a:pattFill prst="dkUpDiag">
            <a:fgClr>
              <a:schemeClr val="tx1"/>
            </a:fgClr>
            <a:bgClr>
              <a:schemeClr val="bg1"/>
            </a:bgClr>
          </a:pattFill>
          <a:ln w="9525">
            <a:noFill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1" name="椭圆 130060"/>
          <p:cNvSpPr/>
          <p:nvPr/>
        </p:nvSpPr>
        <p:spPr>
          <a:xfrm>
            <a:off x="5651500" y="2132013"/>
            <a:ext cx="504825" cy="5048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2" name="椭圆 130061"/>
          <p:cNvSpPr/>
          <p:nvPr/>
        </p:nvSpPr>
        <p:spPr>
          <a:xfrm>
            <a:off x="5724525" y="2205038"/>
            <a:ext cx="360363" cy="360362"/>
          </a:xfrm>
          <a:prstGeom prst="ellipse">
            <a:avLst/>
          </a:prstGeom>
          <a:gradFill rotWithShape="1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3" name="矩形 130062"/>
          <p:cNvSpPr/>
          <p:nvPr/>
        </p:nvSpPr>
        <p:spPr>
          <a:xfrm>
            <a:off x="5865813" y="1844675"/>
            <a:ext cx="71437" cy="503238"/>
          </a:xfrm>
          <a:prstGeom prst="rect">
            <a:avLst/>
          </a:prstGeom>
          <a:noFill/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4" name="直接连接符 130063"/>
          <p:cNvSpPr/>
          <p:nvPr/>
        </p:nvSpPr>
        <p:spPr>
          <a:xfrm>
            <a:off x="6156325" y="2349500"/>
            <a:ext cx="0" cy="6477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5" name="直接连接符 130064"/>
          <p:cNvSpPr/>
          <p:nvPr/>
        </p:nvSpPr>
        <p:spPr>
          <a:xfrm flipH="1">
            <a:off x="2987675" y="2133600"/>
            <a:ext cx="2808288" cy="1366838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30069" name="对象 130068"/>
          <p:cNvGraphicFramePr/>
          <p:nvPr/>
        </p:nvGraphicFramePr>
        <p:xfrm>
          <a:off x="611188" y="4581525"/>
          <a:ext cx="3063875" cy="169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9" r:id="rId3" imgW="826135" imgH="457835" progId="Equation.3">
                  <p:embed/>
                </p:oleObj>
              </mc:Choice>
              <mc:Fallback>
                <p:oleObj r:id="rId3" imgW="826135" imgH="457835" progId="Equation.3">
                  <p:embed/>
                  <p:pic>
                    <p:nvPicPr>
                      <p:cNvPr id="0" name="图片 314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1188" y="4581525"/>
                        <a:ext cx="3063875" cy="1697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0070" name="对象 130069"/>
          <p:cNvGraphicFramePr/>
          <p:nvPr/>
        </p:nvGraphicFramePr>
        <p:xfrm>
          <a:off x="3821113" y="4340225"/>
          <a:ext cx="53594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0" r:id="rId5" imgW="1257935" imgH="241300" progId="Equation.3">
                  <p:embed/>
                </p:oleObj>
              </mc:Choice>
              <mc:Fallback>
                <p:oleObj r:id="rId5" imgW="1257935" imgH="241300" progId="Equation.3">
                  <p:embed/>
                  <p:pic>
                    <p:nvPicPr>
                      <p:cNvPr id="0" name="图片 314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21113" y="4340225"/>
                        <a:ext cx="5359400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958" name="对象 130071"/>
          <p:cNvGraphicFramePr/>
          <p:nvPr/>
        </p:nvGraphicFramePr>
        <p:xfrm>
          <a:off x="971550" y="2827338"/>
          <a:ext cx="588963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1" r:id="rId7" imgW="203835" imgH="229235" progId="Equation.3">
                  <p:embed/>
                </p:oleObj>
              </mc:Choice>
              <mc:Fallback>
                <p:oleObj r:id="rId7" imgW="203835" imgH="229235" progId="Equation.3">
                  <p:embed/>
                  <p:pic>
                    <p:nvPicPr>
                      <p:cNvPr id="0" name="图片 314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71550" y="2827338"/>
                        <a:ext cx="588963" cy="746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959" name="对象 130074"/>
          <p:cNvGraphicFramePr/>
          <p:nvPr/>
        </p:nvGraphicFramePr>
        <p:xfrm>
          <a:off x="1476375" y="4076700"/>
          <a:ext cx="787400" cy="646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2" r:id="rId9" imgW="203835" imgH="229235" progId="Equation.3">
                  <p:embed/>
                </p:oleObj>
              </mc:Choice>
              <mc:Fallback>
                <p:oleObj r:id="rId9" imgW="203835" imgH="229235" progId="Equation.3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476375" y="4076700"/>
                        <a:ext cx="787400" cy="646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960" name="对象 130081"/>
          <p:cNvGraphicFramePr/>
          <p:nvPr/>
        </p:nvGraphicFramePr>
        <p:xfrm>
          <a:off x="1979613" y="2276475"/>
          <a:ext cx="611187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3" r:id="rId11" imgW="177800" imgH="215900" progId="Equation.3">
                  <p:embed/>
                </p:oleObj>
              </mc:Choice>
              <mc:Fallback>
                <p:oleObj r:id="rId11" imgW="177800" imgH="215900" progId="Equation.3">
                  <p:embed/>
                  <p:pic>
                    <p:nvPicPr>
                      <p:cNvPr id="0" name="图片 3142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979613" y="2276475"/>
                        <a:ext cx="611187" cy="74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2961" name="组合 130090"/>
          <p:cNvGrpSpPr/>
          <p:nvPr/>
        </p:nvGrpSpPr>
        <p:grpSpPr>
          <a:xfrm>
            <a:off x="1116013" y="2708275"/>
            <a:ext cx="3311525" cy="1366838"/>
            <a:chOff x="703" y="1706"/>
            <a:chExt cx="2086" cy="861"/>
          </a:xfrm>
        </p:grpSpPr>
        <p:grpSp>
          <p:nvGrpSpPr>
            <p:cNvPr id="82962" name="组合 130052"/>
            <p:cNvGrpSpPr/>
            <p:nvPr/>
          </p:nvGrpSpPr>
          <p:grpSpPr>
            <a:xfrm>
              <a:off x="1655" y="2205"/>
              <a:ext cx="231" cy="266"/>
              <a:chOff x="1107" y="2115"/>
              <a:chExt cx="594" cy="356"/>
            </a:xfrm>
          </p:grpSpPr>
          <p:sp>
            <p:nvSpPr>
              <p:cNvPr id="82963" name="椭圆 130053"/>
              <p:cNvSpPr/>
              <p:nvPr/>
            </p:nvSpPr>
            <p:spPr>
              <a:xfrm flipH="1">
                <a:off x="1487" y="2320"/>
                <a:ext cx="104" cy="151"/>
              </a:xfrm>
              <a:prstGeom prst="ellipse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964" name="椭圆 130054"/>
              <p:cNvSpPr/>
              <p:nvPr/>
            </p:nvSpPr>
            <p:spPr>
              <a:xfrm flipH="1">
                <a:off x="1174" y="2320"/>
                <a:ext cx="105" cy="151"/>
              </a:xfrm>
              <a:prstGeom prst="ellipse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965" name="矩形 130055"/>
              <p:cNvSpPr/>
              <p:nvPr/>
            </p:nvSpPr>
            <p:spPr>
              <a:xfrm flipH="1">
                <a:off x="1107" y="2115"/>
                <a:ext cx="594" cy="205"/>
              </a:xfrm>
              <a:prstGeom prst="rect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82966" name="直接连接符 130057"/>
            <p:cNvSpPr/>
            <p:nvPr/>
          </p:nvSpPr>
          <p:spPr>
            <a:xfrm flipH="1">
              <a:off x="703" y="2205"/>
              <a:ext cx="2086" cy="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82967" name="组合 130065"/>
            <p:cNvGrpSpPr/>
            <p:nvPr/>
          </p:nvGrpSpPr>
          <p:grpSpPr>
            <a:xfrm>
              <a:off x="2018" y="2024"/>
              <a:ext cx="262" cy="290"/>
              <a:chOff x="2018" y="2734"/>
              <a:chExt cx="262" cy="290"/>
            </a:xfrm>
          </p:grpSpPr>
          <p:sp>
            <p:nvSpPr>
              <p:cNvPr id="82968" name="任意多边形 130066"/>
              <p:cNvSpPr/>
              <p:nvPr/>
            </p:nvSpPr>
            <p:spPr>
              <a:xfrm>
                <a:off x="2018" y="2886"/>
                <a:ext cx="45" cy="45"/>
              </a:xfrm>
              <a:custGeom>
                <a:avLst/>
                <a:gdLst/>
                <a:ahLst/>
                <a:cxnLst/>
                <a:rect l="0" t="0" r="0" b="0"/>
                <a:pathLst>
                  <a:path w="45" h="45">
                    <a:moveTo>
                      <a:pt x="0" y="0"/>
                    </a:moveTo>
                    <a:cubicBezTo>
                      <a:pt x="19" y="15"/>
                      <a:pt x="38" y="30"/>
                      <a:pt x="45" y="45"/>
                    </a:cubicBezTo>
                  </a:path>
                </a:pathLst>
              </a:custGeom>
              <a:noFill/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969" name="文本框 130067"/>
              <p:cNvSpPr txBox="1"/>
              <p:nvPr/>
            </p:nvSpPr>
            <p:spPr>
              <a:xfrm>
                <a:off x="2064" y="2734"/>
                <a:ext cx="216" cy="290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none"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  <a:ea typeface="楷体_GB2312" pitchFamily="49" charset="-122"/>
                  </a:rPr>
                  <a:t>θ</a:t>
                </a:r>
              </a:p>
            </p:txBody>
          </p:sp>
        </p:grpSp>
        <p:grpSp>
          <p:nvGrpSpPr>
            <p:cNvPr id="82970" name="组合 130076"/>
            <p:cNvGrpSpPr/>
            <p:nvPr/>
          </p:nvGrpSpPr>
          <p:grpSpPr>
            <a:xfrm rot="10657634">
              <a:off x="974" y="1887"/>
              <a:ext cx="681" cy="680"/>
              <a:chOff x="2109" y="1842"/>
              <a:chExt cx="726" cy="726"/>
            </a:xfrm>
          </p:grpSpPr>
          <p:sp>
            <p:nvSpPr>
              <p:cNvPr id="82971" name="直接连接符 130077"/>
              <p:cNvSpPr/>
              <p:nvPr/>
            </p:nvSpPr>
            <p:spPr>
              <a:xfrm flipH="1" flipV="1">
                <a:off x="2653" y="1842"/>
                <a:ext cx="182" cy="363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ysDot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972" name="直接连接符 130078"/>
              <p:cNvSpPr/>
              <p:nvPr/>
            </p:nvSpPr>
            <p:spPr>
              <a:xfrm flipV="1">
                <a:off x="2109" y="2251"/>
                <a:ext cx="726" cy="317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ysDot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aphicFrame>
          <p:nvGraphicFramePr>
            <p:cNvPr id="82973" name="对象 130082"/>
            <p:cNvGraphicFramePr/>
            <p:nvPr/>
          </p:nvGraphicFramePr>
          <p:xfrm>
            <a:off x="1746" y="1706"/>
            <a:ext cx="72" cy="1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74" r:id="rId13" imgW="114300" imgH="215900" progId="Equation.3">
                    <p:embed/>
                  </p:oleObj>
                </mc:Choice>
                <mc:Fallback>
                  <p:oleObj r:id="rId13" imgW="114300" imgH="215900" progId="Equation.3">
                    <p:embed/>
                    <p:pic>
                      <p:nvPicPr>
                        <p:cNvPr id="0" name="图片 3146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1746" y="1706"/>
                          <a:ext cx="72" cy="1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30084" name="对象 130083"/>
          <p:cNvGraphicFramePr/>
          <p:nvPr/>
        </p:nvGraphicFramePr>
        <p:xfrm>
          <a:off x="4189413" y="5229225"/>
          <a:ext cx="4005262" cy="703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" r:id="rId15" imgW="1155700" imgH="203200" progId="Equation.3">
                  <p:embed/>
                </p:oleObj>
              </mc:Choice>
              <mc:Fallback>
                <p:oleObj r:id="rId15" imgW="1155700" imgH="203200" progId="Equation.3">
                  <p:embed/>
                  <p:pic>
                    <p:nvPicPr>
                      <p:cNvPr id="0" name="图片 314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189413" y="5229225"/>
                        <a:ext cx="4005262" cy="703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0085" name="对象 130084"/>
          <p:cNvGraphicFramePr/>
          <p:nvPr/>
        </p:nvGraphicFramePr>
        <p:xfrm>
          <a:off x="4067175" y="5930900"/>
          <a:ext cx="4491038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6" r:id="rId17" imgW="1169035" imgH="241300" progId="Equation.3">
                  <p:embed/>
                </p:oleObj>
              </mc:Choice>
              <mc:Fallback>
                <p:oleObj r:id="rId17" imgW="1169035" imgH="241300" progId="Equation.3">
                  <p:embed/>
                  <p:pic>
                    <p:nvPicPr>
                      <p:cNvPr id="0" name="图片 3148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067175" y="5930900"/>
                        <a:ext cx="4491038" cy="927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76" name="直接连接符 130086"/>
          <p:cNvSpPr/>
          <p:nvPr/>
        </p:nvSpPr>
        <p:spPr>
          <a:xfrm flipH="1" flipV="1">
            <a:off x="2627313" y="2924175"/>
            <a:ext cx="360362" cy="576263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77" name="直接连接符 130087"/>
          <p:cNvSpPr/>
          <p:nvPr/>
        </p:nvSpPr>
        <p:spPr>
          <a:xfrm flipH="1">
            <a:off x="1835150" y="3500438"/>
            <a:ext cx="1152525" cy="576262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78" name="直接连接符 130089"/>
          <p:cNvSpPr/>
          <p:nvPr/>
        </p:nvSpPr>
        <p:spPr>
          <a:xfrm flipH="1">
            <a:off x="1547813" y="3500438"/>
            <a:ext cx="1439862" cy="0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0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0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0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0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矩形 134145"/>
          <p:cNvSpPr/>
          <p:nvPr/>
        </p:nvSpPr>
        <p:spPr>
          <a:xfrm>
            <a:off x="152400" y="404813"/>
            <a:ext cx="8839200" cy="320738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ClrTx/>
            </a:pPr>
            <a:r>
              <a:rPr lang="en-US" altLang="zh-CN" sz="3000" b="1" dirty="0">
                <a:latin typeface="Times New Roman" panose="02020603050405020304" pitchFamily="18" charset="0"/>
                <a:ea typeface="楷体_GB2312" pitchFamily="49" charset="-122"/>
              </a:rPr>
              <a:t>               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如图所示，纤绳以恒定速率</a:t>
            </a:r>
            <a:r>
              <a:rPr lang="en-US" altLang="zh-CN" sz="4500" b="1" i="1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v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沿水平方向通过定滑轮牵引小船靠岸，绳与水面夹角为</a:t>
            </a:r>
            <a:r>
              <a:rPr lang="en-US" altLang="zh-CN" sz="3000" b="1" dirty="0">
                <a:latin typeface="Times New Roman" panose="02020603050405020304" pitchFamily="18" charset="0"/>
                <a:ea typeface="楷体_GB2312" pitchFamily="49" charset="-122"/>
              </a:rPr>
              <a:t>θ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时，则船靠岸的速度是</a:t>
            </a:r>
            <a:r>
              <a:rPr lang="zh-CN" altLang="en-US" sz="3000" b="1" u="sng" dirty="0">
                <a:latin typeface="Times New Roman" panose="02020603050405020304" pitchFamily="18" charset="0"/>
                <a:ea typeface="楷体_GB2312" pitchFamily="49" charset="-122"/>
              </a:rPr>
              <a:t>                   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，若使船匀速靠岸，则纤绳的速度是</a:t>
            </a:r>
            <a:r>
              <a:rPr lang="zh-CN" altLang="en-US" sz="3000" b="1" u="sng" dirty="0">
                <a:latin typeface="Times New Roman" panose="02020603050405020304" pitchFamily="18" charset="0"/>
                <a:ea typeface="楷体_GB2312" pitchFamily="49" charset="-122"/>
              </a:rPr>
              <a:t>                    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。（填：匀速、加速、减速）</a:t>
            </a:r>
            <a:r>
              <a:rPr lang="zh-CN" altLang="en-US" sz="3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grpSp>
        <p:nvGrpSpPr>
          <p:cNvPr id="83970" name="组合 134146"/>
          <p:cNvGrpSpPr/>
          <p:nvPr/>
        </p:nvGrpSpPr>
        <p:grpSpPr>
          <a:xfrm>
            <a:off x="2987675" y="4111625"/>
            <a:ext cx="3227388" cy="1765300"/>
            <a:chOff x="2064" y="1636"/>
            <a:chExt cx="2033" cy="1112"/>
          </a:xfrm>
        </p:grpSpPr>
        <p:sp>
          <p:nvSpPr>
            <p:cNvPr id="83971" name="矩形 134147"/>
            <p:cNvSpPr/>
            <p:nvPr/>
          </p:nvSpPr>
          <p:spPr>
            <a:xfrm>
              <a:off x="2640" y="2256"/>
              <a:ext cx="1440" cy="480"/>
            </a:xfrm>
            <a:prstGeom prst="rect">
              <a:avLst/>
            </a:prstGeom>
            <a:pattFill prst="wave">
              <a:fgClr>
                <a:srgbClr val="3333FF"/>
              </a:fgClr>
              <a:bgClr>
                <a:schemeClr val="bg1"/>
              </a:bgClr>
            </a:pattFill>
            <a:ln w="25400">
              <a:noFill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3972" name="矩形 134148"/>
            <p:cNvSpPr/>
            <p:nvPr/>
          </p:nvSpPr>
          <p:spPr>
            <a:xfrm>
              <a:off x="2064" y="1872"/>
              <a:ext cx="576" cy="48"/>
            </a:xfrm>
            <a:prstGeom prst="rect">
              <a:avLst/>
            </a:prstGeom>
            <a:pattFill prst="dkUpDiag">
              <a:fgClr>
                <a:schemeClr val="tx1"/>
              </a:fgClr>
              <a:bgClr>
                <a:schemeClr val="bg1"/>
              </a:bgClr>
            </a:pattFill>
            <a:ln w="25400">
              <a:noFill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3973" name="直接连接符 134149"/>
            <p:cNvSpPr/>
            <p:nvPr/>
          </p:nvSpPr>
          <p:spPr>
            <a:xfrm>
              <a:off x="2064" y="1869"/>
              <a:ext cx="563" cy="0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3974" name="直接连接符 134150"/>
            <p:cNvSpPr/>
            <p:nvPr/>
          </p:nvSpPr>
          <p:spPr>
            <a:xfrm>
              <a:off x="2627" y="1882"/>
              <a:ext cx="0" cy="854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3975" name="直接连接符 134151"/>
            <p:cNvSpPr/>
            <p:nvPr/>
          </p:nvSpPr>
          <p:spPr>
            <a:xfrm>
              <a:off x="2631" y="2237"/>
              <a:ext cx="1466" cy="0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3976" name="任意多边形 134152"/>
            <p:cNvSpPr/>
            <p:nvPr/>
          </p:nvSpPr>
          <p:spPr>
            <a:xfrm>
              <a:off x="3178" y="2155"/>
              <a:ext cx="677" cy="171"/>
            </a:xfrm>
            <a:custGeom>
              <a:avLst/>
              <a:gdLst/>
              <a:ahLst/>
              <a:cxnLst>
                <a:cxn ang="0">
                  <a:pos x="19500" y="10800"/>
                </a:cxn>
                <a:cxn ang="90">
                  <a:pos x="10800" y="21600"/>
                </a:cxn>
                <a:cxn ang="180">
                  <a:pos x="2100" y="10800"/>
                </a:cxn>
                <a:cxn ang="270">
                  <a:pos x="10800" y="0"/>
                </a:cxn>
              </a:cxnLst>
              <a:rect l="0" t="0" r="0" b="0"/>
              <a:pathLst>
                <a:path w="21600" h="21600">
                  <a:moveTo>
                    <a:pt x="0" y="0"/>
                  </a:moveTo>
                  <a:lnTo>
                    <a:pt x="4200" y="21600"/>
                  </a:lnTo>
                  <a:lnTo>
                    <a:pt x="174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FF"/>
            </a:solidFill>
            <a:ln w="254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977" name="直接连接符 134153"/>
            <p:cNvSpPr/>
            <p:nvPr/>
          </p:nvSpPr>
          <p:spPr>
            <a:xfrm>
              <a:off x="2152" y="1636"/>
              <a:ext cx="563" cy="0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triangl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3978" name="直接连接符 134154"/>
            <p:cNvSpPr/>
            <p:nvPr/>
          </p:nvSpPr>
          <p:spPr>
            <a:xfrm>
              <a:off x="2744" y="1646"/>
              <a:ext cx="563" cy="683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3979" name="椭圆 134155"/>
            <p:cNvSpPr/>
            <p:nvPr/>
          </p:nvSpPr>
          <p:spPr>
            <a:xfrm>
              <a:off x="2619" y="1636"/>
              <a:ext cx="162" cy="167"/>
            </a:xfrm>
            <a:prstGeom prst="ellipse">
              <a:avLst/>
            </a:prstGeom>
            <a:solidFill>
              <a:srgbClr val="FFFFFF"/>
            </a:solidFill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3980" name="直接连接符 134156"/>
            <p:cNvSpPr/>
            <p:nvPr/>
          </p:nvSpPr>
          <p:spPr>
            <a:xfrm flipV="1">
              <a:off x="2624" y="1728"/>
              <a:ext cx="79" cy="142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3981" name="矩形 134157"/>
            <p:cNvSpPr/>
            <p:nvPr/>
          </p:nvSpPr>
          <p:spPr>
            <a:xfrm>
              <a:off x="2580" y="1932"/>
              <a:ext cx="48" cy="816"/>
            </a:xfrm>
            <a:prstGeom prst="rect">
              <a:avLst/>
            </a:prstGeom>
            <a:pattFill prst="dkUpDiag">
              <a:fgClr>
                <a:schemeClr val="tx1"/>
              </a:fgClr>
              <a:bgClr>
                <a:schemeClr val="bg1"/>
              </a:bgClr>
            </a:pattFill>
            <a:ln w="25400">
              <a:noFill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83982" name="对象 134158"/>
          <p:cNvGraphicFramePr/>
          <p:nvPr/>
        </p:nvGraphicFramePr>
        <p:xfrm>
          <a:off x="4140200" y="4581525"/>
          <a:ext cx="452438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9" r:id="rId3" imgW="139700" imgH="177800" progId="Equation.3">
                  <p:embed/>
                </p:oleObj>
              </mc:Choice>
              <mc:Fallback>
                <p:oleObj r:id="rId3" imgW="139700" imgH="177800" progId="Equation.3">
                  <p:embed/>
                  <p:pic>
                    <p:nvPicPr>
                      <p:cNvPr id="0" name="图片 315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40200" y="4581525"/>
                        <a:ext cx="452438" cy="576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83" name="任意多边形 134159"/>
          <p:cNvSpPr/>
          <p:nvPr/>
        </p:nvSpPr>
        <p:spPr>
          <a:xfrm>
            <a:off x="4619625" y="4876800"/>
            <a:ext cx="96838" cy="136525"/>
          </a:xfrm>
          <a:custGeom>
            <a:avLst/>
            <a:gdLst/>
            <a:ahLst/>
            <a:cxnLst/>
            <a:rect l="0" t="0" r="0" b="0"/>
            <a:pathLst>
              <a:path w="61" h="86">
                <a:moveTo>
                  <a:pt x="61" y="0"/>
                </a:moveTo>
                <a:cubicBezTo>
                  <a:pt x="0" y="16"/>
                  <a:pt x="9" y="24"/>
                  <a:pt x="9" y="86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83984" name="对象 134160"/>
          <p:cNvGraphicFramePr/>
          <p:nvPr/>
        </p:nvGraphicFramePr>
        <p:xfrm>
          <a:off x="2627313" y="3789363"/>
          <a:ext cx="59055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0" r:id="rId5" imgW="114300" imgH="140335" progId="Equation.3">
                  <p:embed/>
                </p:oleObj>
              </mc:Choice>
              <mc:Fallback>
                <p:oleObj r:id="rId5" imgW="114300" imgH="140335" progId="Equation.3">
                  <p:embed/>
                  <p:pic>
                    <p:nvPicPr>
                      <p:cNvPr id="0" name="图片 315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27313" y="3789363"/>
                        <a:ext cx="590550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4162" name="文本框 134161"/>
          <p:cNvSpPr txBox="1"/>
          <p:nvPr/>
        </p:nvSpPr>
        <p:spPr>
          <a:xfrm>
            <a:off x="2779713" y="2276475"/>
            <a:ext cx="143986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 err="1">
                <a:latin typeface="Arial" panose="020B0604020202020204" pitchFamily="34" charset="0"/>
                <a:ea typeface="宋体" panose="02010600030101010101" pitchFamily="2" charset="-122"/>
              </a:rPr>
              <a:t>v/cos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l-GR" altLang="zh-CN" sz="2400" b="1" i="1" dirty="0">
                <a:latin typeface="Arial" panose="020B0604020202020204" pitchFamily="34" charset="0"/>
                <a:ea typeface="宋体" panose="02010600030101010101" pitchFamily="2" charset="-122"/>
              </a:rPr>
              <a:t>θ</a:t>
            </a:r>
            <a:endParaRPr lang="en-US" altLang="zh-CN" sz="2400" b="1" i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4164" name="文本框 134163"/>
          <p:cNvSpPr txBox="1"/>
          <p:nvPr/>
        </p:nvSpPr>
        <p:spPr>
          <a:xfrm>
            <a:off x="3348038" y="2924175"/>
            <a:ext cx="115093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减速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4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4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62" grpId="0"/>
      <p:bldP spid="13416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矩形 132097"/>
          <p:cNvSpPr/>
          <p:nvPr/>
        </p:nvSpPr>
        <p:spPr>
          <a:xfrm>
            <a:off x="4876800" y="3124200"/>
            <a:ext cx="76200" cy="32766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2099" name="文本框 132098"/>
          <p:cNvSpPr txBox="1"/>
          <p:nvPr/>
        </p:nvSpPr>
        <p:spPr>
          <a:xfrm>
            <a:off x="228600" y="381000"/>
            <a:ext cx="8686800" cy="22453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重物</a:t>
            </a:r>
            <a:r>
              <a:rPr lang="en-US" altLang="zh-CN" sz="3500" b="1" dirty="0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沿细杆竖直下滑，并通过绳带动小车</a:t>
            </a:r>
            <a:r>
              <a:rPr lang="en-US" altLang="zh-CN" sz="3500" b="1" dirty="0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沿斜面升高。则：当滑轮右侧的绳与竖直方向成</a:t>
            </a:r>
            <a:r>
              <a:rPr lang="en-US" altLang="zh-CN" sz="3500" b="1" dirty="0">
                <a:latin typeface="Arial" panose="020B0604020202020204" pitchFamily="34" charset="0"/>
                <a:ea typeface="宋体" panose="02010600030101010101" pitchFamily="2" charset="-122"/>
              </a:rPr>
              <a:t>θ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角，且重物下滑的速率为</a:t>
            </a:r>
            <a:r>
              <a:rPr lang="en-US" altLang="zh-CN" sz="3500" b="1" dirty="0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时，小车的速度为多少？</a:t>
            </a:r>
          </a:p>
        </p:txBody>
      </p:sp>
      <p:grpSp>
        <p:nvGrpSpPr>
          <p:cNvPr id="84995" name="组合 132099"/>
          <p:cNvGrpSpPr/>
          <p:nvPr/>
        </p:nvGrpSpPr>
        <p:grpSpPr>
          <a:xfrm>
            <a:off x="3962400" y="2895600"/>
            <a:ext cx="990600" cy="914400"/>
            <a:chOff x="2400" y="2880"/>
            <a:chExt cx="624" cy="576"/>
          </a:xfrm>
        </p:grpSpPr>
        <p:sp>
          <p:nvSpPr>
            <p:cNvPr id="84996" name="椭圆 132100"/>
            <p:cNvSpPr/>
            <p:nvPr/>
          </p:nvSpPr>
          <p:spPr>
            <a:xfrm>
              <a:off x="2544" y="3264"/>
              <a:ext cx="192" cy="192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4997" name="直接连接符 132101"/>
            <p:cNvSpPr/>
            <p:nvPr/>
          </p:nvSpPr>
          <p:spPr>
            <a:xfrm flipV="1">
              <a:off x="2640" y="3072"/>
              <a:ext cx="0" cy="288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4998" name="直接连接符 132102"/>
            <p:cNvSpPr/>
            <p:nvPr/>
          </p:nvSpPr>
          <p:spPr>
            <a:xfrm>
              <a:off x="2400" y="3072"/>
              <a:ext cx="576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4999" name="直接连接符 132103"/>
            <p:cNvSpPr/>
            <p:nvPr/>
          </p:nvSpPr>
          <p:spPr>
            <a:xfrm flipH="1">
              <a:off x="2400" y="2880"/>
              <a:ext cx="144" cy="19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00" name="直接连接符 132104"/>
            <p:cNvSpPr/>
            <p:nvPr/>
          </p:nvSpPr>
          <p:spPr>
            <a:xfrm flipH="1">
              <a:off x="2496" y="2880"/>
              <a:ext cx="144" cy="19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01" name="直接连接符 132105"/>
            <p:cNvSpPr/>
            <p:nvPr/>
          </p:nvSpPr>
          <p:spPr>
            <a:xfrm flipH="1">
              <a:off x="2592" y="2880"/>
              <a:ext cx="144" cy="19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02" name="直接连接符 132106"/>
            <p:cNvSpPr/>
            <p:nvPr/>
          </p:nvSpPr>
          <p:spPr>
            <a:xfrm flipH="1">
              <a:off x="2688" y="2880"/>
              <a:ext cx="144" cy="19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03" name="直接连接符 132107"/>
            <p:cNvSpPr/>
            <p:nvPr/>
          </p:nvSpPr>
          <p:spPr>
            <a:xfrm flipH="1">
              <a:off x="2784" y="2880"/>
              <a:ext cx="144" cy="19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04" name="直接连接符 132108"/>
            <p:cNvSpPr/>
            <p:nvPr/>
          </p:nvSpPr>
          <p:spPr>
            <a:xfrm flipH="1">
              <a:off x="2880" y="2880"/>
              <a:ext cx="144" cy="19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5005" name="矩形 132109"/>
          <p:cNvSpPr/>
          <p:nvPr/>
        </p:nvSpPr>
        <p:spPr>
          <a:xfrm rot="-1725948">
            <a:off x="2667000" y="4038600"/>
            <a:ext cx="457200" cy="304800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5006" name="矩形 132110"/>
          <p:cNvSpPr/>
          <p:nvPr/>
        </p:nvSpPr>
        <p:spPr>
          <a:xfrm>
            <a:off x="4724400" y="4495800"/>
            <a:ext cx="457200" cy="304800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5007" name="组合 132111"/>
          <p:cNvGrpSpPr/>
          <p:nvPr/>
        </p:nvGrpSpPr>
        <p:grpSpPr>
          <a:xfrm rot="-1614993">
            <a:off x="685800" y="4648200"/>
            <a:ext cx="3505200" cy="228600"/>
            <a:chOff x="336" y="2880"/>
            <a:chExt cx="2208" cy="144"/>
          </a:xfrm>
        </p:grpSpPr>
        <p:sp>
          <p:nvSpPr>
            <p:cNvPr id="85008" name="直接连接符 132112"/>
            <p:cNvSpPr/>
            <p:nvPr/>
          </p:nvSpPr>
          <p:spPr>
            <a:xfrm>
              <a:off x="336" y="2880"/>
              <a:ext cx="2208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09" name="直接连接符 132113"/>
            <p:cNvSpPr/>
            <p:nvPr/>
          </p:nvSpPr>
          <p:spPr>
            <a:xfrm flipH="1">
              <a:off x="816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10" name="直接连接符 132114"/>
            <p:cNvSpPr/>
            <p:nvPr/>
          </p:nvSpPr>
          <p:spPr>
            <a:xfrm flipH="1">
              <a:off x="960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11" name="直接连接符 132115"/>
            <p:cNvSpPr/>
            <p:nvPr/>
          </p:nvSpPr>
          <p:spPr>
            <a:xfrm flipH="1">
              <a:off x="1104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12" name="直接连接符 132116"/>
            <p:cNvSpPr/>
            <p:nvPr/>
          </p:nvSpPr>
          <p:spPr>
            <a:xfrm flipH="1">
              <a:off x="1248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13" name="直接连接符 132117"/>
            <p:cNvSpPr/>
            <p:nvPr/>
          </p:nvSpPr>
          <p:spPr>
            <a:xfrm flipH="1">
              <a:off x="1392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14" name="直接连接符 132118"/>
            <p:cNvSpPr/>
            <p:nvPr/>
          </p:nvSpPr>
          <p:spPr>
            <a:xfrm flipH="1">
              <a:off x="1536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15" name="直接连接符 132119"/>
            <p:cNvSpPr/>
            <p:nvPr/>
          </p:nvSpPr>
          <p:spPr>
            <a:xfrm flipH="1">
              <a:off x="1680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16" name="直接连接符 132120"/>
            <p:cNvSpPr/>
            <p:nvPr/>
          </p:nvSpPr>
          <p:spPr>
            <a:xfrm flipH="1">
              <a:off x="1824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17" name="直接连接符 132121"/>
            <p:cNvSpPr/>
            <p:nvPr/>
          </p:nvSpPr>
          <p:spPr>
            <a:xfrm flipH="1">
              <a:off x="1968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18" name="直接连接符 132122"/>
            <p:cNvSpPr/>
            <p:nvPr/>
          </p:nvSpPr>
          <p:spPr>
            <a:xfrm flipH="1">
              <a:off x="672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19" name="直接连接符 132123"/>
            <p:cNvSpPr/>
            <p:nvPr/>
          </p:nvSpPr>
          <p:spPr>
            <a:xfrm flipH="1">
              <a:off x="528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20" name="直接连接符 132124"/>
            <p:cNvSpPr/>
            <p:nvPr/>
          </p:nvSpPr>
          <p:spPr>
            <a:xfrm flipH="1">
              <a:off x="2112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21" name="直接连接符 132125"/>
            <p:cNvSpPr/>
            <p:nvPr/>
          </p:nvSpPr>
          <p:spPr>
            <a:xfrm flipH="1">
              <a:off x="2256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5022" name="直接连接符 132126"/>
          <p:cNvSpPr/>
          <p:nvPr/>
        </p:nvSpPr>
        <p:spPr>
          <a:xfrm>
            <a:off x="4495800" y="3581400"/>
            <a:ext cx="381000" cy="914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5023" name="组合 132127"/>
          <p:cNvGrpSpPr/>
          <p:nvPr/>
        </p:nvGrpSpPr>
        <p:grpSpPr>
          <a:xfrm>
            <a:off x="3962400" y="6400800"/>
            <a:ext cx="3505200" cy="228600"/>
            <a:chOff x="336" y="2880"/>
            <a:chExt cx="2208" cy="144"/>
          </a:xfrm>
        </p:grpSpPr>
        <p:sp>
          <p:nvSpPr>
            <p:cNvPr id="85024" name="直接连接符 132128"/>
            <p:cNvSpPr/>
            <p:nvPr/>
          </p:nvSpPr>
          <p:spPr>
            <a:xfrm>
              <a:off x="336" y="2880"/>
              <a:ext cx="2208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25" name="直接连接符 132129"/>
            <p:cNvSpPr/>
            <p:nvPr/>
          </p:nvSpPr>
          <p:spPr>
            <a:xfrm flipH="1">
              <a:off x="816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26" name="直接连接符 132130"/>
            <p:cNvSpPr/>
            <p:nvPr/>
          </p:nvSpPr>
          <p:spPr>
            <a:xfrm flipH="1">
              <a:off x="960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27" name="直接连接符 132131"/>
            <p:cNvSpPr/>
            <p:nvPr/>
          </p:nvSpPr>
          <p:spPr>
            <a:xfrm flipH="1">
              <a:off x="1104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28" name="直接连接符 132132"/>
            <p:cNvSpPr/>
            <p:nvPr/>
          </p:nvSpPr>
          <p:spPr>
            <a:xfrm flipH="1">
              <a:off x="1248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29" name="直接连接符 132133"/>
            <p:cNvSpPr/>
            <p:nvPr/>
          </p:nvSpPr>
          <p:spPr>
            <a:xfrm flipH="1">
              <a:off x="1392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30" name="直接连接符 132134"/>
            <p:cNvSpPr/>
            <p:nvPr/>
          </p:nvSpPr>
          <p:spPr>
            <a:xfrm flipH="1">
              <a:off x="1536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31" name="直接连接符 132135"/>
            <p:cNvSpPr/>
            <p:nvPr/>
          </p:nvSpPr>
          <p:spPr>
            <a:xfrm flipH="1">
              <a:off x="1680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32" name="直接连接符 132136"/>
            <p:cNvSpPr/>
            <p:nvPr/>
          </p:nvSpPr>
          <p:spPr>
            <a:xfrm flipH="1">
              <a:off x="1824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33" name="直接连接符 132137"/>
            <p:cNvSpPr/>
            <p:nvPr/>
          </p:nvSpPr>
          <p:spPr>
            <a:xfrm flipH="1">
              <a:off x="1968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34" name="直接连接符 132138"/>
            <p:cNvSpPr/>
            <p:nvPr/>
          </p:nvSpPr>
          <p:spPr>
            <a:xfrm flipH="1">
              <a:off x="672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35" name="直接连接符 132139"/>
            <p:cNvSpPr/>
            <p:nvPr/>
          </p:nvSpPr>
          <p:spPr>
            <a:xfrm flipH="1">
              <a:off x="528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36" name="直接连接符 132140"/>
            <p:cNvSpPr/>
            <p:nvPr/>
          </p:nvSpPr>
          <p:spPr>
            <a:xfrm flipH="1">
              <a:off x="2112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37" name="直接连接符 132141"/>
            <p:cNvSpPr/>
            <p:nvPr/>
          </p:nvSpPr>
          <p:spPr>
            <a:xfrm flipH="1">
              <a:off x="2256" y="2880"/>
              <a:ext cx="144" cy="14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5038" name="任意多边形 132142"/>
          <p:cNvSpPr/>
          <p:nvPr/>
        </p:nvSpPr>
        <p:spPr>
          <a:xfrm>
            <a:off x="4800600" y="4191000"/>
            <a:ext cx="76200" cy="76200"/>
          </a:xfrm>
          <a:custGeom>
            <a:avLst/>
            <a:gdLst/>
            <a:ahLst/>
            <a:cxnLst/>
            <a:rect l="0" t="0" r="0" b="0"/>
            <a:pathLst>
              <a:path w="48" h="48">
                <a:moveTo>
                  <a:pt x="0" y="48"/>
                </a:moveTo>
                <a:cubicBezTo>
                  <a:pt x="16" y="28"/>
                  <a:pt x="32" y="8"/>
                  <a:pt x="48" y="0"/>
                </a:cubicBezTo>
              </a:path>
            </a:pathLst>
          </a:cu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5039" name="文本框 132143"/>
          <p:cNvSpPr txBox="1"/>
          <p:nvPr/>
        </p:nvSpPr>
        <p:spPr>
          <a:xfrm>
            <a:off x="4419600" y="3505200"/>
            <a:ext cx="422910" cy="6299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500" b="1">
                <a:latin typeface="Arial" panose="020B0604020202020204" pitchFamily="34" charset="0"/>
                <a:ea typeface="宋体" panose="02010600030101010101" pitchFamily="2" charset="-122"/>
              </a:rPr>
              <a:t>θ</a:t>
            </a:r>
          </a:p>
        </p:txBody>
      </p:sp>
      <p:sp>
        <p:nvSpPr>
          <p:cNvPr id="85040" name="直接连接符 132144"/>
          <p:cNvSpPr/>
          <p:nvPr/>
        </p:nvSpPr>
        <p:spPr>
          <a:xfrm flipH="1">
            <a:off x="3124200" y="3505200"/>
            <a:ext cx="1143000" cy="6096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5041" name="直接连接符 132145"/>
          <p:cNvSpPr/>
          <p:nvPr/>
        </p:nvSpPr>
        <p:spPr>
          <a:xfrm flipV="1">
            <a:off x="1982788" y="3656013"/>
            <a:ext cx="914400" cy="4572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5042" name="直接连接符 132146"/>
          <p:cNvSpPr/>
          <p:nvPr/>
        </p:nvSpPr>
        <p:spPr>
          <a:xfrm>
            <a:off x="4495800" y="4648200"/>
            <a:ext cx="0" cy="762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5043" name="文本框 132147"/>
          <p:cNvSpPr txBox="1"/>
          <p:nvPr/>
        </p:nvSpPr>
        <p:spPr>
          <a:xfrm>
            <a:off x="4038600" y="5029200"/>
            <a:ext cx="429895" cy="62992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500" b="1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</a:p>
        </p:txBody>
      </p:sp>
      <p:sp>
        <p:nvSpPr>
          <p:cNvPr id="85044" name="文本框 132148"/>
          <p:cNvSpPr txBox="1"/>
          <p:nvPr/>
        </p:nvSpPr>
        <p:spPr>
          <a:xfrm>
            <a:off x="4140200" y="2122488"/>
            <a:ext cx="1008063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32150" name="对象 132149"/>
          <p:cNvGraphicFramePr/>
          <p:nvPr/>
        </p:nvGraphicFramePr>
        <p:xfrm>
          <a:off x="5292725" y="2420938"/>
          <a:ext cx="3455988" cy="96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r:id="rId3" imgW="1117600" imgH="317500" progId="Equation.3">
                  <p:embed/>
                </p:oleObj>
              </mc:Choice>
              <mc:Fallback>
                <p:oleObj r:id="rId3" imgW="1117600" imgH="317500" progId="Equation.3">
                  <p:embed/>
                  <p:pic>
                    <p:nvPicPr>
                      <p:cNvPr id="0" name="图片 314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92725" y="2420938"/>
                        <a:ext cx="3455988" cy="962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2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文本框 131073"/>
          <p:cNvSpPr txBox="1"/>
          <p:nvPr/>
        </p:nvSpPr>
        <p:spPr>
          <a:xfrm>
            <a:off x="1127125" y="860425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1075" name="文本框 131074"/>
          <p:cNvSpPr txBox="1"/>
          <p:nvPr/>
        </p:nvSpPr>
        <p:spPr>
          <a:xfrm>
            <a:off x="1256030" y="318770"/>
            <a:ext cx="6469380" cy="386143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光滑水平面上有</a:t>
            </a:r>
            <a:r>
              <a:rPr lang="en-US" altLang="zh-CN" sz="35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5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两个物体，通过一根跨过定滑轮的轻绳子相连，如图，它们的质量分别为</a:t>
            </a:r>
            <a:r>
              <a:rPr lang="en-US" altLang="zh-CN" sz="3500" b="1" dirty="0" err="1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en-US" altLang="zh-CN" sz="3500" b="1" baseline="-25000" dirty="0" err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en-US" altLang="zh-CN" sz="3500" b="1" dirty="0" err="1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en-US" altLang="zh-CN" sz="3500" b="1" baseline="-25000" dirty="0" err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，当水平力</a:t>
            </a:r>
            <a:r>
              <a:rPr lang="en-US" altLang="zh-CN" sz="3500" b="1" dirty="0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拉着</a:t>
            </a:r>
            <a:r>
              <a:rPr lang="en-US" altLang="zh-CN" sz="35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且绳子与水平面夹角为</a:t>
            </a:r>
            <a:r>
              <a:rPr lang="en-US" altLang="zh-CN" sz="3500" b="1" dirty="0" err="1">
                <a:latin typeface="Arial" panose="020B0604020202020204" pitchFamily="34" charset="0"/>
                <a:ea typeface="宋体" panose="02010600030101010101" pitchFamily="2" charset="-122"/>
              </a:rPr>
              <a:t>θ</a:t>
            </a:r>
            <a:r>
              <a:rPr lang="en-US" altLang="zh-CN" sz="3500" b="1" baseline="-25000" dirty="0" err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＝</a:t>
            </a:r>
            <a:r>
              <a:rPr lang="en-US" altLang="zh-CN" sz="3500" b="1">
                <a:latin typeface="Arial" panose="020B0604020202020204" pitchFamily="34" charset="0"/>
                <a:ea typeface="宋体" panose="02010600030101010101" pitchFamily="2" charset="-122"/>
              </a:rPr>
              <a:t>45</a:t>
            </a:r>
            <a:r>
              <a:rPr lang="en-US" altLang="zh-CN" sz="3500" b="1" baseline="30000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， </a:t>
            </a:r>
            <a:r>
              <a:rPr lang="en-US" altLang="zh-CN" sz="3500" b="1" dirty="0" err="1">
                <a:latin typeface="Arial" panose="020B0604020202020204" pitchFamily="34" charset="0"/>
                <a:ea typeface="宋体" panose="02010600030101010101" pitchFamily="2" charset="-122"/>
              </a:rPr>
              <a:t>θ</a:t>
            </a:r>
            <a:r>
              <a:rPr lang="en-US" altLang="zh-CN" sz="3500" b="1" baseline="-25000" dirty="0" err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＝</a:t>
            </a:r>
            <a:r>
              <a:rPr lang="en-US" altLang="zh-CN" sz="3500" b="1">
                <a:latin typeface="Arial" panose="020B0604020202020204" pitchFamily="34" charset="0"/>
                <a:ea typeface="宋体" panose="02010600030101010101" pitchFamily="2" charset="-122"/>
              </a:rPr>
              <a:t>30</a:t>
            </a:r>
            <a:r>
              <a:rPr lang="en-US" altLang="zh-CN" sz="3500" b="1" baseline="30000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时，</a:t>
            </a:r>
            <a:r>
              <a:rPr lang="en-US" altLang="zh-CN" sz="35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5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两物体的速度之比</a:t>
            </a:r>
            <a:r>
              <a:rPr lang="en-US" altLang="zh-CN" sz="3500" b="1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3500" b="1" baseline="-2500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en-US" altLang="zh-CN" sz="3500" b="1">
                <a:latin typeface="Arial" panose="020B0604020202020204" pitchFamily="34" charset="0"/>
                <a:ea typeface="宋体" panose="02010600030101010101" pitchFamily="2" charset="-122"/>
              </a:rPr>
              <a:t>V</a:t>
            </a:r>
            <a:r>
              <a:rPr lang="en-US" altLang="zh-CN" sz="3500" b="1" baseline="-2500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500" b="1" dirty="0">
                <a:latin typeface="Arial" panose="020B0604020202020204" pitchFamily="34" charset="0"/>
                <a:ea typeface="宋体" panose="02010600030101010101" pitchFamily="2" charset="-122"/>
              </a:rPr>
              <a:t>应该是</a:t>
            </a:r>
            <a:r>
              <a:rPr lang="en-US" altLang="zh-CN" sz="3500" b="1"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</a:p>
        </p:txBody>
      </p:sp>
      <p:grpSp>
        <p:nvGrpSpPr>
          <p:cNvPr id="86019" name="组合 131075"/>
          <p:cNvGrpSpPr/>
          <p:nvPr/>
        </p:nvGrpSpPr>
        <p:grpSpPr>
          <a:xfrm>
            <a:off x="2438400" y="4572000"/>
            <a:ext cx="3505200" cy="2057400"/>
            <a:chOff x="1536" y="2880"/>
            <a:chExt cx="2208" cy="1296"/>
          </a:xfrm>
        </p:grpSpPr>
        <p:grpSp>
          <p:nvGrpSpPr>
            <p:cNvPr id="86020" name="组合 131076"/>
            <p:cNvGrpSpPr/>
            <p:nvPr/>
          </p:nvGrpSpPr>
          <p:grpSpPr>
            <a:xfrm>
              <a:off x="2400" y="2880"/>
              <a:ext cx="624" cy="576"/>
              <a:chOff x="2400" y="2880"/>
              <a:chExt cx="624" cy="576"/>
            </a:xfrm>
          </p:grpSpPr>
          <p:sp>
            <p:nvSpPr>
              <p:cNvPr id="86021" name="椭圆 131077"/>
              <p:cNvSpPr/>
              <p:nvPr/>
            </p:nvSpPr>
            <p:spPr>
              <a:xfrm>
                <a:off x="2544" y="3264"/>
                <a:ext cx="192" cy="192"/>
              </a:xfrm>
              <a:prstGeom prst="ellipse">
                <a:avLst/>
              </a:prstGeom>
              <a:solidFill>
                <a:schemeClr val="accent1"/>
              </a:solidFill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22" name="直接连接符 131078"/>
              <p:cNvSpPr/>
              <p:nvPr/>
            </p:nvSpPr>
            <p:spPr>
              <a:xfrm flipV="1">
                <a:off x="2640" y="3072"/>
                <a:ext cx="0" cy="288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23" name="直接连接符 131079"/>
              <p:cNvSpPr/>
              <p:nvPr/>
            </p:nvSpPr>
            <p:spPr>
              <a:xfrm>
                <a:off x="2400" y="3072"/>
                <a:ext cx="576" cy="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24" name="直接连接符 131080"/>
              <p:cNvSpPr/>
              <p:nvPr/>
            </p:nvSpPr>
            <p:spPr>
              <a:xfrm flipH="1">
                <a:off x="2400" y="2880"/>
                <a:ext cx="144" cy="192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25" name="直接连接符 131081"/>
              <p:cNvSpPr/>
              <p:nvPr/>
            </p:nvSpPr>
            <p:spPr>
              <a:xfrm flipH="1">
                <a:off x="2496" y="2880"/>
                <a:ext cx="144" cy="192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26" name="直接连接符 131082"/>
              <p:cNvSpPr/>
              <p:nvPr/>
            </p:nvSpPr>
            <p:spPr>
              <a:xfrm flipH="1">
                <a:off x="2592" y="2880"/>
                <a:ext cx="144" cy="192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27" name="直接连接符 131083"/>
              <p:cNvSpPr/>
              <p:nvPr/>
            </p:nvSpPr>
            <p:spPr>
              <a:xfrm flipH="1">
                <a:off x="2688" y="2880"/>
                <a:ext cx="144" cy="192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28" name="直接连接符 131084"/>
              <p:cNvSpPr/>
              <p:nvPr/>
            </p:nvSpPr>
            <p:spPr>
              <a:xfrm flipH="1">
                <a:off x="2784" y="2880"/>
                <a:ext cx="144" cy="192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29" name="直接连接符 131085"/>
              <p:cNvSpPr/>
              <p:nvPr/>
            </p:nvSpPr>
            <p:spPr>
              <a:xfrm flipH="1">
                <a:off x="2880" y="2880"/>
                <a:ext cx="144" cy="192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86030" name="组合 131086"/>
            <p:cNvGrpSpPr/>
            <p:nvPr/>
          </p:nvGrpSpPr>
          <p:grpSpPr>
            <a:xfrm>
              <a:off x="1536" y="3264"/>
              <a:ext cx="2208" cy="912"/>
              <a:chOff x="1536" y="3264"/>
              <a:chExt cx="2208" cy="912"/>
            </a:xfrm>
          </p:grpSpPr>
          <p:sp>
            <p:nvSpPr>
              <p:cNvPr id="86031" name="矩形 131087"/>
              <p:cNvSpPr/>
              <p:nvPr/>
            </p:nvSpPr>
            <p:spPr>
              <a:xfrm>
                <a:off x="1680" y="3840"/>
                <a:ext cx="288" cy="192"/>
              </a:xfrm>
              <a:prstGeom prst="rect">
                <a:avLst/>
              </a:prstGeom>
              <a:solidFill>
                <a:schemeClr val="accent1"/>
              </a:solidFill>
              <a:ln w="254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32" name="矩形 131088"/>
              <p:cNvSpPr/>
              <p:nvPr/>
            </p:nvSpPr>
            <p:spPr>
              <a:xfrm>
                <a:off x="3072" y="3840"/>
                <a:ext cx="288" cy="192"/>
              </a:xfrm>
              <a:prstGeom prst="rect">
                <a:avLst/>
              </a:prstGeom>
              <a:solidFill>
                <a:schemeClr val="accent1"/>
              </a:solidFill>
              <a:ln w="254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33" name="直接连接符 131089"/>
              <p:cNvSpPr/>
              <p:nvPr/>
            </p:nvSpPr>
            <p:spPr>
              <a:xfrm flipH="1">
                <a:off x="1968" y="3264"/>
                <a:ext cx="624" cy="576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34" name="直接连接符 131090"/>
              <p:cNvSpPr/>
              <p:nvPr/>
            </p:nvSpPr>
            <p:spPr>
              <a:xfrm flipH="1" flipV="1">
                <a:off x="2736" y="3312"/>
                <a:ext cx="336" cy="528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35" name="直接连接符 131091"/>
              <p:cNvSpPr/>
              <p:nvPr/>
            </p:nvSpPr>
            <p:spPr>
              <a:xfrm>
                <a:off x="1536" y="4032"/>
                <a:ext cx="2208" cy="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36" name="直接连接符 131092"/>
              <p:cNvSpPr/>
              <p:nvPr/>
            </p:nvSpPr>
            <p:spPr>
              <a:xfrm flipH="1">
                <a:off x="2016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37" name="直接连接符 131093"/>
              <p:cNvSpPr/>
              <p:nvPr/>
            </p:nvSpPr>
            <p:spPr>
              <a:xfrm flipH="1">
                <a:off x="2160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38" name="直接连接符 131094"/>
              <p:cNvSpPr/>
              <p:nvPr/>
            </p:nvSpPr>
            <p:spPr>
              <a:xfrm flipH="1">
                <a:off x="2304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39" name="直接连接符 131095"/>
              <p:cNvSpPr/>
              <p:nvPr/>
            </p:nvSpPr>
            <p:spPr>
              <a:xfrm flipH="1">
                <a:off x="2448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40" name="直接连接符 131096"/>
              <p:cNvSpPr/>
              <p:nvPr/>
            </p:nvSpPr>
            <p:spPr>
              <a:xfrm flipH="1">
                <a:off x="2592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41" name="直接连接符 131097"/>
              <p:cNvSpPr/>
              <p:nvPr/>
            </p:nvSpPr>
            <p:spPr>
              <a:xfrm flipH="1">
                <a:off x="2736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42" name="直接连接符 131098"/>
              <p:cNvSpPr/>
              <p:nvPr/>
            </p:nvSpPr>
            <p:spPr>
              <a:xfrm flipH="1">
                <a:off x="2880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43" name="直接连接符 131099"/>
              <p:cNvSpPr/>
              <p:nvPr/>
            </p:nvSpPr>
            <p:spPr>
              <a:xfrm flipH="1">
                <a:off x="3024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44" name="直接连接符 131100"/>
              <p:cNvSpPr/>
              <p:nvPr/>
            </p:nvSpPr>
            <p:spPr>
              <a:xfrm flipH="1">
                <a:off x="3168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45" name="直接连接符 131101"/>
              <p:cNvSpPr/>
              <p:nvPr/>
            </p:nvSpPr>
            <p:spPr>
              <a:xfrm flipH="1">
                <a:off x="1872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46" name="直接连接符 131102"/>
              <p:cNvSpPr/>
              <p:nvPr/>
            </p:nvSpPr>
            <p:spPr>
              <a:xfrm flipH="1">
                <a:off x="1728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47" name="直接连接符 131103"/>
              <p:cNvSpPr/>
              <p:nvPr/>
            </p:nvSpPr>
            <p:spPr>
              <a:xfrm flipH="1">
                <a:off x="3312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6048" name="直接连接符 131104"/>
              <p:cNvSpPr/>
              <p:nvPr/>
            </p:nvSpPr>
            <p:spPr>
              <a:xfrm flipH="1">
                <a:off x="3456" y="4032"/>
                <a:ext cx="144" cy="14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86049" name="直接连接符 131105"/>
          <p:cNvSpPr/>
          <p:nvPr/>
        </p:nvSpPr>
        <p:spPr>
          <a:xfrm>
            <a:off x="3124200" y="6096000"/>
            <a:ext cx="6858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6050" name="直接连接符 131106"/>
          <p:cNvSpPr/>
          <p:nvPr/>
        </p:nvSpPr>
        <p:spPr>
          <a:xfrm>
            <a:off x="4191000" y="6096000"/>
            <a:ext cx="6858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6051" name="任意多边形 131107"/>
          <p:cNvSpPr/>
          <p:nvPr/>
        </p:nvSpPr>
        <p:spPr>
          <a:xfrm>
            <a:off x="3352800" y="5943600"/>
            <a:ext cx="76200" cy="152400"/>
          </a:xfrm>
          <a:custGeom>
            <a:avLst/>
            <a:gdLst/>
            <a:ahLst/>
            <a:cxnLst/>
            <a:rect l="0" t="0" r="0" b="0"/>
            <a:pathLst>
              <a:path w="48" h="48">
                <a:moveTo>
                  <a:pt x="0" y="0"/>
                </a:moveTo>
                <a:cubicBezTo>
                  <a:pt x="20" y="16"/>
                  <a:pt x="40" y="32"/>
                  <a:pt x="48" y="48"/>
                </a:cubicBezTo>
              </a:path>
            </a:pathLst>
          </a:cu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52" name="任意多边形 131108"/>
          <p:cNvSpPr/>
          <p:nvPr/>
        </p:nvSpPr>
        <p:spPr>
          <a:xfrm>
            <a:off x="4572000" y="5867400"/>
            <a:ext cx="152400" cy="228600"/>
          </a:xfrm>
          <a:custGeom>
            <a:avLst/>
            <a:gdLst/>
            <a:ahLst/>
            <a:cxnLst/>
            <a:rect l="0" t="0" r="0" b="0"/>
            <a:pathLst>
              <a:path w="96" h="144">
                <a:moveTo>
                  <a:pt x="96" y="0"/>
                </a:moveTo>
                <a:cubicBezTo>
                  <a:pt x="80" y="12"/>
                  <a:pt x="64" y="24"/>
                  <a:pt x="48" y="48"/>
                </a:cubicBezTo>
                <a:cubicBezTo>
                  <a:pt x="32" y="72"/>
                  <a:pt x="0" y="128"/>
                  <a:pt x="0" y="144"/>
                </a:cubicBezTo>
              </a:path>
            </a:pathLst>
          </a:cu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86053" name="对象 131109"/>
          <p:cNvGraphicFramePr/>
          <p:nvPr/>
        </p:nvGraphicFramePr>
        <p:xfrm>
          <a:off x="4114800" y="5562600"/>
          <a:ext cx="50165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1" r:id="rId3" imgW="177800" imgH="215900" progId="Equation.3">
                  <p:embed/>
                </p:oleObj>
              </mc:Choice>
              <mc:Fallback>
                <p:oleObj r:id="rId3" imgW="177800" imgH="215900" progId="Equation.3">
                  <p:embed/>
                  <p:pic>
                    <p:nvPicPr>
                      <p:cNvPr id="0" name="图片 315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14800" y="5562600"/>
                        <a:ext cx="501650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54" name="对象 131110"/>
          <p:cNvGraphicFramePr/>
          <p:nvPr/>
        </p:nvGraphicFramePr>
        <p:xfrm>
          <a:off x="3429000" y="5562600"/>
          <a:ext cx="50165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2" r:id="rId5" imgW="177800" imgH="215900" progId="Equation.3">
                  <p:embed/>
                </p:oleObj>
              </mc:Choice>
              <mc:Fallback>
                <p:oleObj r:id="rId5" imgW="177800" imgH="215900" progId="Equation.3">
                  <p:embed/>
                  <p:pic>
                    <p:nvPicPr>
                      <p:cNvPr id="0" name="图片 315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29000" y="5562600"/>
                        <a:ext cx="501650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55" name="文本框 131111"/>
          <p:cNvSpPr txBox="1"/>
          <p:nvPr/>
        </p:nvSpPr>
        <p:spPr>
          <a:xfrm>
            <a:off x="4876800" y="5943600"/>
            <a:ext cx="45783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0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86056" name="文本框 131112"/>
          <p:cNvSpPr txBox="1"/>
          <p:nvPr/>
        </p:nvSpPr>
        <p:spPr>
          <a:xfrm>
            <a:off x="2667000" y="6003925"/>
            <a:ext cx="45783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0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86057" name="文本框 131113"/>
          <p:cNvSpPr txBox="1"/>
          <p:nvPr/>
        </p:nvSpPr>
        <p:spPr>
          <a:xfrm>
            <a:off x="6084888" y="4508500"/>
            <a:ext cx="1944687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31116" name="对象 131115"/>
          <p:cNvGraphicFramePr/>
          <p:nvPr/>
        </p:nvGraphicFramePr>
        <p:xfrm>
          <a:off x="5432108" y="3417888"/>
          <a:ext cx="96678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3" r:id="rId7" imgW="266700" imgH="457200" progId="Equation.3">
                  <p:embed/>
                </p:oleObj>
              </mc:Choice>
              <mc:Fallback>
                <p:oleObj r:id="rId7" imgW="266700" imgH="457200" progId="Equation.3">
                  <p:embed/>
                  <p:pic>
                    <p:nvPicPr>
                      <p:cNvPr id="0" name="图片 315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432108" y="3417888"/>
                        <a:ext cx="966787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1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文本占位符 133121"/>
          <p:cNvSpPr>
            <a:spLocks noGrp="1"/>
          </p:cNvSpPr>
          <p:nvPr>
            <p:ph type="body" sz="half" idx="1"/>
          </p:nvPr>
        </p:nvSpPr>
        <p:spPr>
          <a:xfrm>
            <a:off x="1042988" y="620713"/>
            <a:ext cx="7561263" cy="1944688"/>
          </a:xfrm>
          <a:ln>
            <a:miter/>
          </a:ln>
        </p:spPr>
        <p:txBody>
          <a:bodyPr anchor="t"/>
          <a:lstStyle/>
          <a:p>
            <a:pPr fontAlgn="base">
              <a:buNone/>
            </a:pPr>
            <a:r>
              <a:rPr lang="zh-CN" altLang="en-US" sz="2800" b="1" strike="noStrike" kern="1200" noProof="1"/>
              <a:t>两根光滑的杆互相垂直地固定在一起。上面分别穿有一个小球。小球</a:t>
            </a:r>
            <a:r>
              <a:rPr lang="en-US" altLang="zh-CN" sz="2800" b="1" i="1" strike="noStrike" kern="1200" noProof="1"/>
              <a:t>a</a:t>
            </a:r>
            <a:r>
              <a:rPr lang="zh-CN" altLang="en-US" sz="2800" b="1" strike="noStrike" kern="1200" noProof="1"/>
              <a:t>、</a:t>
            </a:r>
            <a:r>
              <a:rPr lang="en-US" altLang="zh-CN" sz="2800" b="1" i="1" strike="noStrike" kern="1200" noProof="1"/>
              <a:t>b</a:t>
            </a:r>
            <a:r>
              <a:rPr lang="zh-CN" altLang="en-US" sz="2800" b="1" strike="noStrike" kern="1200" noProof="1"/>
              <a:t>间用一细直棒相连如图。当细直棒与竖直杆夹角为</a:t>
            </a:r>
            <a:r>
              <a:rPr lang="el-GR" altLang="zh-CN" sz="2800" i="1" strike="noStrike" kern="1200" noProof="1"/>
              <a:t>θ</a:t>
            </a:r>
            <a:r>
              <a:rPr lang="zh-CN" altLang="en-US" sz="2800" b="1" strike="noStrike" kern="1200" noProof="1"/>
              <a:t>时，求两小球实际速度之比</a:t>
            </a:r>
            <a:r>
              <a:rPr lang="en-US" altLang="zh-CN" sz="3600" b="1" i="1" strike="noStrike" kern="1200" noProof="1">
                <a:latin typeface="Times New Roman" panose="02020603050405020304" pitchFamily="18" charset="0"/>
              </a:rPr>
              <a:t>v</a:t>
            </a:r>
            <a:r>
              <a:rPr lang="en-US" altLang="zh-CN" sz="2800" b="1" strike="noStrike" kern="1200" noProof="1">
                <a:latin typeface="Times New Roman" panose="02020603050405020304" pitchFamily="18" charset="0"/>
              </a:rPr>
              <a:t>a</a:t>
            </a:r>
            <a:r>
              <a:rPr lang="en-US" altLang="zh-CN" sz="2800" b="1" strike="noStrike" kern="1200" noProof="1"/>
              <a:t>∶</a:t>
            </a:r>
            <a:r>
              <a:rPr lang="en-US" altLang="zh-CN" sz="3600" b="1" i="1" strike="noStrike" kern="1200" noProof="1">
                <a:latin typeface="Times New Roman" panose="02020603050405020304" pitchFamily="18" charset="0"/>
              </a:rPr>
              <a:t>v</a:t>
            </a:r>
            <a:r>
              <a:rPr lang="en-US" altLang="zh-CN" sz="2800" b="1" strike="noStrike" kern="1200" noProof="1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87042" name="文本框 133122"/>
          <p:cNvSpPr txBox="1"/>
          <p:nvPr/>
        </p:nvSpPr>
        <p:spPr>
          <a:xfrm>
            <a:off x="1979613" y="3500438"/>
            <a:ext cx="1449387" cy="10223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algn="just">
              <a:spcBef>
                <a:spcPct val="50000"/>
              </a:spcBef>
            </a:pPr>
            <a:r>
              <a:rPr lang="en-US" altLang="zh-CN" sz="35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en-US" altLang="zh-CN" sz="3500" baseline="-250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35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7043" name="文本框 133123"/>
          <p:cNvSpPr txBox="1"/>
          <p:nvPr/>
        </p:nvSpPr>
        <p:spPr>
          <a:xfrm>
            <a:off x="4859338" y="5013325"/>
            <a:ext cx="1208087" cy="10239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algn="just">
              <a:spcBef>
                <a:spcPct val="50000"/>
              </a:spcBef>
            </a:pPr>
            <a:r>
              <a:rPr lang="en-US" altLang="zh-CN" sz="35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en-US" altLang="zh-CN" sz="3500" baseline="-250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35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87044" name="组合 133124"/>
          <p:cNvGrpSpPr/>
          <p:nvPr/>
        </p:nvGrpSpPr>
        <p:grpSpPr>
          <a:xfrm>
            <a:off x="1403350" y="3068638"/>
            <a:ext cx="2844800" cy="2968625"/>
            <a:chOff x="7911" y="8148"/>
            <a:chExt cx="1296" cy="1453"/>
          </a:xfrm>
        </p:grpSpPr>
        <p:sp>
          <p:nvSpPr>
            <p:cNvPr id="87045" name="直接连接符 133125"/>
            <p:cNvSpPr/>
            <p:nvPr/>
          </p:nvSpPr>
          <p:spPr>
            <a:xfrm>
              <a:off x="8014" y="8148"/>
              <a:ext cx="0" cy="1363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7046" name="直接连接符 133126"/>
            <p:cNvSpPr/>
            <p:nvPr/>
          </p:nvSpPr>
          <p:spPr>
            <a:xfrm rot="-5456063" flipV="1">
              <a:off x="8593" y="8893"/>
              <a:ext cx="20" cy="1203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7047" name="直接连接符 133127"/>
            <p:cNvSpPr/>
            <p:nvPr/>
          </p:nvSpPr>
          <p:spPr>
            <a:xfrm>
              <a:off x="8091" y="8501"/>
              <a:ext cx="792" cy="927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7048" name="椭圆 133128"/>
            <p:cNvSpPr/>
            <p:nvPr/>
          </p:nvSpPr>
          <p:spPr>
            <a:xfrm>
              <a:off x="7911" y="8332"/>
              <a:ext cx="206" cy="206"/>
            </a:xfrm>
            <a:prstGeom prst="ellipse">
              <a:avLst/>
            </a:prstGeom>
            <a:solidFill>
              <a:srgbClr val="FFFFFF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7049" name="椭圆 133129"/>
            <p:cNvSpPr/>
            <p:nvPr/>
          </p:nvSpPr>
          <p:spPr>
            <a:xfrm rot="-5396063" flipV="1">
              <a:off x="8820" y="9395"/>
              <a:ext cx="206" cy="206"/>
            </a:xfrm>
            <a:prstGeom prst="ellipse">
              <a:avLst/>
            </a:prstGeom>
            <a:solidFill>
              <a:srgbClr val="FFFFFF"/>
            </a:solidFill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7050" name="直接连接符 133130"/>
          <p:cNvSpPr/>
          <p:nvPr/>
        </p:nvSpPr>
        <p:spPr>
          <a:xfrm>
            <a:off x="1619250" y="3716338"/>
            <a:ext cx="0" cy="1023937"/>
          </a:xfrm>
          <a:prstGeom prst="line">
            <a:avLst/>
          </a:prstGeom>
          <a:ln w="50800" cap="flat" cmpd="sng">
            <a:solidFill>
              <a:srgbClr val="3333FF"/>
            </a:solidFill>
            <a:prstDash val="solid"/>
            <a:round/>
            <a:headEnd type="none" w="med" len="med"/>
            <a:tailEnd type="arrow" w="sm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7051" name="直接连接符 133131"/>
          <p:cNvSpPr/>
          <p:nvPr/>
        </p:nvSpPr>
        <p:spPr>
          <a:xfrm rot="-5340000" flipH="1">
            <a:off x="4162425" y="5276850"/>
            <a:ext cx="0" cy="105727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arrow" w="sm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7052" name="文本框 133132"/>
          <p:cNvSpPr txBox="1"/>
          <p:nvPr/>
        </p:nvSpPr>
        <p:spPr>
          <a:xfrm>
            <a:off x="1476375" y="3860800"/>
            <a:ext cx="1489075" cy="8842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algn="just">
              <a:spcBef>
                <a:spcPct val="50000"/>
              </a:spcBef>
            </a:pPr>
            <a:r>
              <a:rPr lang="el-GR" altLang="zh-CN" sz="40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endParaRPr lang="el-GR" altLang="zh-CN" sz="40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3151" name="文本框 133150"/>
          <p:cNvSpPr txBox="1"/>
          <p:nvPr/>
        </p:nvSpPr>
        <p:spPr>
          <a:xfrm>
            <a:off x="5364163" y="2636838"/>
            <a:ext cx="273526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sin </a:t>
            </a:r>
            <a:r>
              <a:rPr lang="el-GR" altLang="zh-CN" sz="2400" b="1" i="1" dirty="0">
                <a:latin typeface="Arial" panose="020B0604020202020204" pitchFamily="34" charset="0"/>
                <a:ea typeface="宋体" panose="02010600030101010101" pitchFamily="2" charset="-122"/>
              </a:rPr>
              <a:t>θ</a:t>
            </a:r>
            <a:r>
              <a:rPr lang="en-US" altLang="zh-CN" sz="2400" b="1" i="1" dirty="0" err="1">
                <a:latin typeface="Arial" panose="020B0604020202020204" pitchFamily="34" charset="0"/>
                <a:ea typeface="宋体" panose="02010600030101010101" pitchFamily="2" charset="-122"/>
              </a:rPr>
              <a:t>/cos</a:t>
            </a:r>
            <a:r>
              <a:rPr lang="el-GR" altLang="zh-CN" sz="2400" b="1" i="1" dirty="0">
                <a:latin typeface="Arial" panose="020B0604020202020204" pitchFamily="34" charset="0"/>
                <a:ea typeface="宋体" panose="02010600030101010101" pitchFamily="2" charset="-122"/>
              </a:rPr>
              <a:t> θ</a:t>
            </a:r>
            <a:endParaRPr lang="en-US" altLang="zh-CN" sz="2400" b="1" i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文本框 104449"/>
          <p:cNvSpPr txBox="1"/>
          <p:nvPr/>
        </p:nvSpPr>
        <p:spPr>
          <a:xfrm>
            <a:off x="469900" y="2060575"/>
            <a:ext cx="8674100" cy="15684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</a:pPr>
            <a:r>
              <a:rPr lang="en-US" altLang="zh-CN" sz="48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a</a:t>
            </a:r>
            <a:r>
              <a:rPr lang="zh-CN" altLang="en-US" sz="2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合</a:t>
            </a:r>
            <a:r>
              <a:rPr lang="zh-CN" altLang="en-US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与</a:t>
            </a:r>
            <a:r>
              <a:rPr lang="en-US" altLang="zh-CN" sz="48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v</a:t>
            </a:r>
            <a:r>
              <a:rPr lang="zh-CN" altLang="en-US" sz="2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合</a:t>
            </a:r>
            <a:r>
              <a:rPr lang="zh-CN" altLang="en-US" sz="30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共线</a:t>
            </a:r>
            <a:r>
              <a:rPr lang="zh-CN" altLang="en-US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时，合运动为</a:t>
            </a:r>
            <a:r>
              <a:rPr lang="zh-CN" altLang="en-US" sz="30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直线</a:t>
            </a:r>
            <a:r>
              <a:rPr lang="zh-CN" altLang="en-US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运动； </a:t>
            </a:r>
            <a:endParaRPr lang="zh-CN" altLang="en-US" sz="30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buClr>
                <a:srgbClr val="000000"/>
              </a:buClr>
            </a:pPr>
            <a:r>
              <a:rPr lang="en-US" altLang="zh-CN" sz="48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a</a:t>
            </a:r>
            <a:r>
              <a:rPr lang="zh-CN" altLang="en-US" sz="2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合</a:t>
            </a:r>
            <a:r>
              <a:rPr lang="zh-CN" altLang="en-US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与</a:t>
            </a:r>
            <a:r>
              <a:rPr lang="en-US" altLang="zh-CN" sz="48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v</a:t>
            </a:r>
            <a:r>
              <a:rPr lang="zh-CN" altLang="en-US" sz="2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合</a:t>
            </a:r>
            <a:r>
              <a:rPr lang="zh-CN" altLang="en-US" sz="30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不共线</a:t>
            </a:r>
            <a:r>
              <a:rPr lang="zh-CN" altLang="en-US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时，合运动为</a:t>
            </a:r>
            <a:r>
              <a:rPr lang="zh-CN" altLang="en-US" sz="30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曲线</a:t>
            </a:r>
            <a:r>
              <a:rPr lang="zh-CN" altLang="en-US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运动</a:t>
            </a:r>
            <a:endParaRPr lang="zh-CN" altLang="en-US" sz="30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4451" name="文本框 104450"/>
          <p:cNvSpPr txBox="1"/>
          <p:nvPr/>
        </p:nvSpPr>
        <p:spPr>
          <a:xfrm>
            <a:off x="457200" y="1430338"/>
            <a:ext cx="8223885" cy="55308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lstStyle/>
          <a:p>
            <a:r>
              <a:rPr lang="zh-CN" altLang="en-US" sz="3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关键：判断合加速度、合速度是否在一条直线。</a:t>
            </a:r>
          </a:p>
        </p:txBody>
      </p:sp>
      <p:sp>
        <p:nvSpPr>
          <p:cNvPr id="61443" name="矩形 104451"/>
          <p:cNvSpPr/>
          <p:nvPr/>
        </p:nvSpPr>
        <p:spPr>
          <a:xfrm>
            <a:off x="333375" y="571500"/>
            <a:ext cx="6878955" cy="6299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5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互成角度的两个直线运动的合运动</a:t>
            </a:r>
          </a:p>
        </p:txBody>
      </p:sp>
      <p:sp>
        <p:nvSpPr>
          <p:cNvPr id="104453" name="矩形 104452"/>
          <p:cNvSpPr/>
          <p:nvPr/>
        </p:nvSpPr>
        <p:spPr>
          <a:xfrm>
            <a:off x="539750" y="3789363"/>
            <a:ext cx="8137525" cy="1568450"/>
          </a:xfrm>
          <a:prstGeom prst="rect">
            <a:avLst/>
          </a:prstGeom>
          <a:noFill/>
          <a:ln w="28575">
            <a:noFill/>
            <a:miter/>
          </a:ln>
        </p:spPr>
        <p:txBody>
          <a:bodyPr>
            <a:spAutoFit/>
          </a:bodyPr>
          <a:lstStyle/>
          <a:p>
            <a:pPr lvl="0" fontAlgn="base">
              <a:buClr>
                <a:srgbClr val="000000"/>
              </a:buClr>
            </a:pPr>
            <a:r>
              <a:rPr lang="en-US" altLang="zh-CN" sz="4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a</a:t>
            </a:r>
            <a:r>
              <a:rPr lang="zh-CN" altLang="en-US" sz="20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合</a:t>
            </a:r>
            <a:r>
              <a:rPr lang="zh-CN" altLang="en-US" sz="30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恒定</a:t>
            </a:r>
            <a:r>
              <a:rPr lang="zh-CN" altLang="en-US" sz="3000" b="1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，合运动为</a:t>
            </a:r>
            <a:r>
              <a:rPr lang="zh-CN" altLang="en-US" sz="30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匀变速</a:t>
            </a:r>
            <a:r>
              <a:rPr lang="zh-CN" altLang="en-US" sz="3000" b="1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运动； </a:t>
            </a:r>
            <a:endParaRPr lang="zh-CN" altLang="en-US" sz="3000" b="1" strike="noStrike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 fontAlgn="base">
              <a:buClr>
                <a:srgbClr val="000000"/>
              </a:buClr>
            </a:pPr>
            <a:r>
              <a:rPr lang="en-US" altLang="zh-CN" sz="48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a</a:t>
            </a:r>
            <a:r>
              <a:rPr lang="zh-CN" altLang="en-US" sz="20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合</a:t>
            </a:r>
            <a:r>
              <a:rPr lang="zh-CN" altLang="en-US" sz="30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变化</a:t>
            </a:r>
            <a:r>
              <a:rPr lang="zh-CN" altLang="en-US" sz="3000" b="1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，合运动为</a:t>
            </a:r>
            <a:r>
              <a:rPr lang="zh-CN" altLang="en-US" sz="30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变速</a:t>
            </a:r>
            <a:r>
              <a:rPr lang="zh-CN" altLang="en-US" sz="3000" b="1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运动</a:t>
            </a:r>
            <a:endParaRPr lang="zh-CN" altLang="en-US" sz="3000" b="1" strike="noStrike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04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 bldLvl="0" animBg="1"/>
      <p:bldP spid="10445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文本框 106497"/>
          <p:cNvSpPr txBox="1"/>
          <p:nvPr/>
        </p:nvSpPr>
        <p:spPr>
          <a:xfrm>
            <a:off x="0" y="549275"/>
            <a:ext cx="9067800" cy="51695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76555" indent="-376555" algn="just">
              <a:lnSpc>
                <a:spcPct val="110000"/>
              </a:lnSpc>
            </a:pPr>
            <a:endParaRPr lang="en-US" altLang="zh-CN" sz="3000" b="1"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  <a:p>
            <a:pPr marL="376555" indent="-376555" algn="just">
              <a:lnSpc>
                <a:spcPct val="110000"/>
              </a:lnSpc>
            </a:pPr>
            <a:r>
              <a:rPr lang="en-US" altLang="zh-CN" sz="3000" b="1" dirty="0">
                <a:latin typeface="Times New Roman" panose="02020603050405020304" pitchFamily="18" charset="0"/>
                <a:ea typeface="楷体_GB2312" pitchFamily="49" charset="-122"/>
              </a:rPr>
              <a:t>①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互成角度的两个匀速直线运动的合运动： </a:t>
            </a:r>
          </a:p>
          <a:p>
            <a:pPr marL="376555" indent="-376555" algn="just">
              <a:lnSpc>
                <a:spcPct val="110000"/>
              </a:lnSpc>
            </a:pP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     </a:t>
            </a:r>
            <a:r>
              <a:rPr lang="zh-CN" altLang="en-US" sz="3000" b="1" u="sng" dirty="0">
                <a:latin typeface="Times New Roman" panose="02020603050405020304" pitchFamily="18" charset="0"/>
                <a:ea typeface="楷体_GB2312" pitchFamily="49" charset="-122"/>
              </a:rPr>
              <a:t>                                         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；</a:t>
            </a:r>
          </a:p>
          <a:p>
            <a:pPr marL="376555" indent="-376555" algn="just">
              <a:lnSpc>
                <a:spcPct val="110000"/>
              </a:lnSpc>
            </a:pPr>
            <a:r>
              <a:rPr lang="en-US" altLang="zh-CN" sz="3000" b="1" dirty="0">
                <a:latin typeface="Times New Roman" panose="02020603050405020304" pitchFamily="18" charset="0"/>
                <a:ea typeface="楷体_GB2312" pitchFamily="49" charset="-122"/>
              </a:rPr>
              <a:t>②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互成角度的一个匀速直线运动和一个匀变速直线运动的合运动：  </a:t>
            </a:r>
            <a:r>
              <a:rPr lang="zh-CN" altLang="en-US" sz="3000" b="1" u="sng" dirty="0">
                <a:latin typeface="Times New Roman" panose="02020603050405020304" pitchFamily="18" charset="0"/>
                <a:ea typeface="楷体_GB2312" pitchFamily="49" charset="-122"/>
              </a:rPr>
              <a:t>                                          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；</a:t>
            </a:r>
          </a:p>
          <a:p>
            <a:pPr marL="376555" indent="-376555" algn="just">
              <a:lnSpc>
                <a:spcPct val="110000"/>
              </a:lnSpc>
            </a:pPr>
            <a:r>
              <a:rPr lang="en-US" altLang="zh-CN" sz="3000" b="1" dirty="0">
                <a:latin typeface="Times New Roman" panose="02020603050405020304" pitchFamily="18" charset="0"/>
                <a:ea typeface="楷体_GB2312" pitchFamily="49" charset="-122"/>
              </a:rPr>
              <a:t>③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互成角度的两个初速度为零的匀加速直线运动的合运动：     </a:t>
            </a:r>
            <a:r>
              <a:rPr lang="zh-CN" altLang="en-US" sz="3000" b="1" u="sng" dirty="0">
                <a:latin typeface="Times New Roman" panose="02020603050405020304" pitchFamily="18" charset="0"/>
                <a:ea typeface="楷体_GB2312" pitchFamily="49" charset="-122"/>
              </a:rPr>
              <a:t>                                             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； </a:t>
            </a:r>
          </a:p>
          <a:p>
            <a:pPr marL="376555" indent="-376555">
              <a:lnSpc>
                <a:spcPct val="110000"/>
              </a:lnSpc>
            </a:pPr>
            <a:r>
              <a:rPr lang="en-US" altLang="zh-CN" sz="3000" b="1" dirty="0">
                <a:latin typeface="Times New Roman" panose="02020603050405020304" pitchFamily="18" charset="0"/>
                <a:ea typeface="楷体_GB2312" pitchFamily="49" charset="-122"/>
              </a:rPr>
              <a:t>④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itchFamily="49" charset="-122"/>
              </a:rPr>
              <a:t>互成角度的两个初速度不为零的匀变速直线运动的合运动</a:t>
            </a:r>
            <a:r>
              <a:rPr lang="en-US" altLang="zh-CN" sz="3000" b="1">
                <a:latin typeface="Times New Roman" panose="02020603050405020304" pitchFamily="18" charset="0"/>
                <a:ea typeface="楷体_GB2312" pitchFamily="49" charset="-122"/>
              </a:rPr>
              <a:t>: </a:t>
            </a:r>
            <a:r>
              <a:rPr lang="en-US" altLang="zh-CN" sz="3000" b="1" u="sng">
                <a:latin typeface="Times New Roman" panose="02020603050405020304" pitchFamily="18" charset="0"/>
                <a:ea typeface="楷体_GB2312" pitchFamily="49" charset="-122"/>
              </a:rPr>
              <a:t>          </a:t>
            </a:r>
          </a:p>
          <a:p>
            <a:pPr marL="376555" indent="-376555">
              <a:lnSpc>
                <a:spcPct val="110000"/>
              </a:lnSpc>
            </a:pPr>
            <a:r>
              <a:rPr lang="en-US" altLang="zh-CN" sz="3000" b="1">
                <a:latin typeface="Times New Roman" panose="02020603050405020304" pitchFamily="18" charset="0"/>
                <a:ea typeface="楷体_GB2312" pitchFamily="49" charset="-122"/>
              </a:rPr>
              <a:t>     </a:t>
            </a:r>
            <a:r>
              <a:rPr lang="en-US" altLang="zh-CN" sz="3000" b="1" u="sng">
                <a:latin typeface="Times New Roman" panose="02020603050405020304" pitchFamily="18" charset="0"/>
                <a:ea typeface="楷体_GB2312" pitchFamily="49" charset="-122"/>
              </a:rPr>
              <a:t>                                                                                       </a:t>
            </a:r>
            <a:r>
              <a:rPr lang="en-US" altLang="zh-CN" sz="3000" b="1">
                <a:latin typeface="Times New Roman" panose="02020603050405020304" pitchFamily="18" charset="0"/>
                <a:ea typeface="楷体_GB2312" pitchFamily="49" charset="-122"/>
              </a:rPr>
              <a:t>          </a:t>
            </a:r>
            <a:r>
              <a:rPr lang="en-US" altLang="zh-CN" sz="3000" b="1" u="sng">
                <a:latin typeface="Times New Roman" panose="02020603050405020304" pitchFamily="18" charset="0"/>
                <a:ea typeface="楷体_GB2312" pitchFamily="49" charset="-122"/>
              </a:rPr>
              <a:t>     </a:t>
            </a:r>
          </a:p>
        </p:txBody>
      </p:sp>
      <p:sp>
        <p:nvSpPr>
          <p:cNvPr id="106499" name="文本框 106498"/>
          <p:cNvSpPr txBox="1"/>
          <p:nvPr/>
        </p:nvSpPr>
        <p:spPr>
          <a:xfrm>
            <a:off x="650875" y="1524000"/>
            <a:ext cx="5902325" cy="55308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3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一定是匀速直线 运动</a:t>
            </a:r>
          </a:p>
        </p:txBody>
      </p:sp>
      <p:sp>
        <p:nvSpPr>
          <p:cNvPr id="106500" name="文本框 106499"/>
          <p:cNvSpPr txBox="1"/>
          <p:nvPr/>
        </p:nvSpPr>
        <p:spPr>
          <a:xfrm>
            <a:off x="1476375" y="3500438"/>
            <a:ext cx="5945188" cy="55308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3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一定是匀加速直线运动</a:t>
            </a:r>
          </a:p>
        </p:txBody>
      </p:sp>
      <p:sp>
        <p:nvSpPr>
          <p:cNvPr id="106501" name="文本框 106500"/>
          <p:cNvSpPr txBox="1"/>
          <p:nvPr/>
        </p:nvSpPr>
        <p:spPr>
          <a:xfrm>
            <a:off x="2895600" y="2498725"/>
            <a:ext cx="4953000" cy="55308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30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一定是匀变速曲线运动</a:t>
            </a:r>
          </a:p>
        </p:txBody>
      </p:sp>
      <p:sp>
        <p:nvSpPr>
          <p:cNvPr id="106502" name="文本框 106501"/>
          <p:cNvSpPr txBox="1"/>
          <p:nvPr/>
        </p:nvSpPr>
        <p:spPr>
          <a:xfrm>
            <a:off x="469900" y="5013325"/>
            <a:ext cx="8674100" cy="1014730"/>
          </a:xfrm>
          <a:prstGeom prst="rect">
            <a:avLst/>
          </a:prstGeom>
          <a:solidFill>
            <a:schemeClr val="bg1"/>
          </a:solidFill>
          <a:ln w="9525">
            <a:noFill/>
            <a:miter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</a:pPr>
            <a:r>
              <a:rPr lang="en-US" altLang="zh-CN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a</a:t>
            </a:r>
            <a:r>
              <a:rPr lang="zh-CN" altLang="en-US" sz="2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合</a:t>
            </a:r>
            <a:r>
              <a:rPr lang="zh-CN" altLang="en-US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与</a:t>
            </a:r>
            <a:r>
              <a:rPr lang="en-US" altLang="zh-CN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v</a:t>
            </a:r>
            <a:r>
              <a:rPr lang="zh-CN" altLang="en-US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合</a:t>
            </a:r>
            <a:r>
              <a:rPr lang="zh-CN" altLang="en-US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共线时，合运动为匀变速直线运动；</a:t>
            </a:r>
            <a:endParaRPr lang="zh-CN" altLang="en-US" sz="30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buClr>
                <a:srgbClr val="000000"/>
              </a:buClr>
            </a:pPr>
            <a:r>
              <a:rPr lang="en-US" altLang="zh-CN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a</a:t>
            </a:r>
            <a:r>
              <a:rPr lang="zh-CN" altLang="en-US" sz="2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合</a:t>
            </a:r>
            <a:r>
              <a:rPr lang="zh-CN" altLang="en-US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与</a:t>
            </a:r>
            <a:r>
              <a:rPr lang="en-US" altLang="zh-CN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v</a:t>
            </a:r>
            <a:r>
              <a:rPr lang="zh-CN" altLang="en-US" sz="2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合</a:t>
            </a:r>
            <a:r>
              <a:rPr lang="zh-CN" altLang="en-US" sz="3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ea"/>
              </a:rPr>
              <a:t>不共线时，合运动为匀变速曲线运动</a:t>
            </a:r>
            <a:endParaRPr lang="zh-CN" altLang="en-US" sz="30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6503" name="文本框 106502"/>
          <p:cNvSpPr txBox="1"/>
          <p:nvPr/>
        </p:nvSpPr>
        <p:spPr>
          <a:xfrm>
            <a:off x="457200" y="533400"/>
            <a:ext cx="4394835" cy="55308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lstStyle/>
          <a:p>
            <a:r>
              <a:rPr lang="zh-CN" altLang="en-US" sz="3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判断下列合运动的情况：</a:t>
            </a:r>
          </a:p>
        </p:txBody>
      </p:sp>
      <p:sp>
        <p:nvSpPr>
          <p:cNvPr id="106504" name="矩形 106503"/>
          <p:cNvSpPr/>
          <p:nvPr/>
        </p:nvSpPr>
        <p:spPr>
          <a:xfrm>
            <a:off x="4859338" y="1557338"/>
            <a:ext cx="1605280" cy="52197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小船过河</a:t>
            </a:r>
          </a:p>
        </p:txBody>
      </p:sp>
      <p:sp>
        <p:nvSpPr>
          <p:cNvPr id="106505" name="矩形 106504"/>
          <p:cNvSpPr/>
          <p:nvPr/>
        </p:nvSpPr>
        <p:spPr>
          <a:xfrm>
            <a:off x="7164388" y="2565400"/>
            <a:ext cx="1605280" cy="52197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平抛运动</a:t>
            </a: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64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64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6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064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6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064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064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106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/>
      <p:bldP spid="106500" grpId="0"/>
      <p:bldP spid="106501" grpId="0"/>
      <p:bldP spid="106502" grpId="0" bldLvl="0" animBg="1"/>
      <p:bldP spid="106503" grpId="0" bldLvl="0" animBg="1"/>
      <p:bldP spid="106504" grpId="0"/>
      <p:bldP spid="10650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矩形 112641"/>
          <p:cNvSpPr/>
          <p:nvPr/>
        </p:nvSpPr>
        <p:spPr>
          <a:xfrm>
            <a:off x="611188" y="2133600"/>
            <a:ext cx="7921625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两个直线运动的合运动可以是直线运动也可以是曲线运动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12643" name="文本框 112642"/>
          <p:cNvSpPr txBox="1"/>
          <p:nvPr/>
        </p:nvSpPr>
        <p:spPr>
          <a:xfrm>
            <a:off x="611188" y="3357563"/>
            <a:ext cx="71278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判断合运动看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加速度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合速度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的关系。</a:t>
            </a:r>
          </a:p>
        </p:txBody>
      </p:sp>
      <p:sp>
        <p:nvSpPr>
          <p:cNvPr id="112644" name="矩形 112643"/>
          <p:cNvSpPr/>
          <p:nvPr/>
        </p:nvSpPr>
        <p:spPr>
          <a:xfrm>
            <a:off x="684213" y="1052513"/>
            <a:ext cx="1828800" cy="7207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小结</a:t>
            </a:r>
          </a:p>
        </p:txBody>
      </p:sp>
      <p:sp>
        <p:nvSpPr>
          <p:cNvPr id="112645" name="文本框 112644"/>
          <p:cNvSpPr txBox="1"/>
          <p:nvPr/>
        </p:nvSpPr>
        <p:spPr>
          <a:xfrm>
            <a:off x="1187450" y="4221163"/>
            <a:ext cx="7129463" cy="1322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加速度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合速度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在同一直线仍然是直线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加速度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合速度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不在同一直线则是曲线。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  <p:bldP spid="112643" grpId="0"/>
      <p:bldP spid="112645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1884</Words>
  <Application>Microsoft Office PowerPoint</Application>
  <PresentationFormat>全屏显示(4:3)</PresentationFormat>
  <Paragraphs>193</Paragraphs>
  <Slides>36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36</vt:i4>
      </vt:variant>
    </vt:vector>
  </HeadingPairs>
  <TitlesOfParts>
    <vt:vector size="51" baseType="lpstr">
      <vt:lpstr>ˎ̥</vt:lpstr>
      <vt:lpstr>Euclid Symbol</vt:lpstr>
      <vt:lpstr>华文行楷</vt:lpstr>
      <vt:lpstr>华文楷体</vt:lpstr>
      <vt:lpstr>楷体_GB2312</vt:lpstr>
      <vt:lpstr>宋体</vt:lpstr>
      <vt:lpstr>微软雅黑</vt:lpstr>
      <vt:lpstr>Arial</vt:lpstr>
      <vt:lpstr>Baskerville Old Face</vt:lpstr>
      <vt:lpstr>Tahoma</vt:lpstr>
      <vt:lpstr>Times New Roman</vt:lpstr>
      <vt:lpstr>Verdana</vt:lpstr>
      <vt:lpstr>默认设计模板</vt:lpstr>
      <vt:lpstr>Equation.DSMT4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解:当船头垂直河岸时，所用时间最短</vt:lpstr>
      <vt:lpstr>PowerPoint 演示文稿</vt:lpstr>
      <vt:lpstr>PowerPoint 演示文稿</vt:lpstr>
      <vt:lpstr>     解：１、当船头指向斜上游，与岸夹角为Ѳ时，合运动垂直河岸，航程最短，数值等于河宽100米。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chenshufeng</dc:creator>
  <cp:lastModifiedBy>黄梅达娜</cp:lastModifiedBy>
  <cp:revision>28</cp:revision>
  <dcterms:created xsi:type="dcterms:W3CDTF">2019-06-19T02:08:00Z</dcterms:created>
  <dcterms:modified xsi:type="dcterms:W3CDTF">2020-02-09T03:12:06Z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2052-11.1.0.8894</vt:lpwstr>
  </property>
</Properties>
</file>