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7" r:id="rId2"/>
    <p:sldId id="258" r:id="rId3"/>
    <p:sldId id="265" r:id="rId4"/>
    <p:sldId id="288" r:id="rId5"/>
    <p:sldId id="289" r:id="rId6"/>
    <p:sldId id="259" r:id="rId7"/>
    <p:sldId id="277" r:id="rId8"/>
    <p:sldId id="278" r:id="rId9"/>
    <p:sldId id="287" r:id="rId1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2048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2048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048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2048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048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9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9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049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2049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2049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049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049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49A767C-B7B9-4E8C-9621-75B1E8D1C34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8BBFFB-913C-4BE0-A575-4AE626FAAD1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4CFCA-52A6-4A32-BBE6-07C65ED39D9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CA569-593E-4059-9E82-DFB230AAC6C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C1764-FB13-47FF-AC89-1AC2FC1F30D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951E59-B566-4C26-9020-F69659EE773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5192F-4499-458F-9DDD-85430698980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60EEA-2FB7-4AD2-99E4-62462E9CE84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9806B6-6DCD-4CBB-B24F-55719BD5188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3ACED-1642-4C47-888C-F998BC104DE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F4441-F17A-4DA8-8333-E11963EE968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946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946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1946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C2B03F68-CAE3-4E00-9527-9492E564AAD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../../../&#20061;&#24180;&#32423;&#21270;&#23398;&#23454;&#39564;/&#20061;&#24180;&#32423;&#21270;&#23398;&#19979;&#20876;&#23454;&#39564;/&#31532;&#20843;&#21333;&#20803;%20&#37329;&#23646;&#19982;&#37329;&#23646;&#26448;&#26009;/CO&#36824;&#21407;&#27687;&#21270;&#38081;.rm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&#39640;&#28809;&#28860;&#38081;&#65288;&#27969;&#30021;&#65289;-flv-&#22269;&#35821;&#27969;&#30021;.qsv" TargetMode="External"/><Relationship Id="rId2" Type="http://schemas.openxmlformats.org/officeDocument/2006/relationships/hyperlink" Target="&#39640;&#28809;&#28860;&#38081;.swf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&#39640;&#28809;&#28860;&#38081;.swf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143000" y="914400"/>
            <a:ext cx="7239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>
                <a:latin typeface="Arial Narrow" pitchFamily="34" charset="0"/>
              </a:rPr>
              <a:t>课题</a:t>
            </a:r>
            <a:r>
              <a:rPr kumimoji="1" lang="en-US" altLang="zh-CN" sz="4000">
                <a:latin typeface="Arial Narrow" pitchFamily="34" charset="0"/>
              </a:rPr>
              <a:t>3     </a:t>
            </a:r>
            <a:r>
              <a:rPr kumimoji="1" lang="zh-CN" altLang="en-US" sz="4000">
                <a:latin typeface="Arial Narrow" pitchFamily="34" charset="0"/>
              </a:rPr>
              <a:t>金属资源的利用和保护</a:t>
            </a:r>
          </a:p>
        </p:txBody>
      </p:sp>
      <p:pic>
        <p:nvPicPr>
          <p:cNvPr id="3075" name="Picture 3" descr="pic_217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946275"/>
            <a:ext cx="3887787" cy="3498850"/>
          </a:xfrm>
          <a:prstGeom prst="rect">
            <a:avLst/>
          </a:prstGeom>
          <a:noFill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62000" y="5661025"/>
            <a:ext cx="4114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图</a:t>
            </a:r>
            <a:r>
              <a:rPr kumimoji="1" lang="en-US" altLang="zh-CN" sz="1800">
                <a:latin typeface="Arial Narrow" pitchFamily="34" charset="0"/>
              </a:rPr>
              <a:t>8</a:t>
            </a:r>
            <a:r>
              <a:rPr kumimoji="1" lang="zh-CN" altLang="en-US" sz="1800">
                <a:latin typeface="Arial Narrow" pitchFamily="34" charset="0"/>
              </a:rPr>
              <a:t>－</a:t>
            </a:r>
            <a:r>
              <a:rPr kumimoji="1" lang="en-US" altLang="zh-CN" sz="1800">
                <a:latin typeface="Arial Narrow" pitchFamily="34" charset="0"/>
              </a:rPr>
              <a:t>15  </a:t>
            </a:r>
            <a:r>
              <a:rPr kumimoji="1" lang="zh-CN" altLang="en-US" sz="1800">
                <a:latin typeface="Arial Narrow" pitchFamily="34" charset="0"/>
              </a:rPr>
              <a:t>自然界以</a:t>
            </a:r>
            <a:r>
              <a:rPr kumimoji="1" lang="zh-CN" altLang="en-US" sz="1800">
                <a:solidFill>
                  <a:srgbClr val="0000FF"/>
                </a:solidFill>
                <a:latin typeface="Arial Narrow" pitchFamily="34" charset="0"/>
              </a:rPr>
              <a:t>单质形式</a:t>
            </a:r>
            <a:r>
              <a:rPr kumimoji="1" lang="zh-CN" altLang="en-US" sz="1800">
                <a:latin typeface="Arial Narrow" pitchFamily="34" charset="0"/>
              </a:rPr>
              <a:t>存在的金</a:t>
            </a:r>
          </a:p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                 </a:t>
            </a:r>
            <a:r>
              <a:rPr kumimoji="1" lang="zh-CN" altLang="en-US">
                <a:latin typeface="Arial Narrow" pitchFamily="34" charset="0"/>
              </a:rPr>
              <a:t>（</a:t>
            </a:r>
            <a:r>
              <a:rPr kumimoji="1" lang="zh-CN" altLang="en-US">
                <a:solidFill>
                  <a:schemeClr val="hlink"/>
                </a:solidFill>
                <a:latin typeface="Arial Narrow" pitchFamily="34" charset="0"/>
              </a:rPr>
              <a:t>游离态</a:t>
            </a:r>
            <a:r>
              <a:rPr kumimoji="1" lang="zh-CN" altLang="en-US">
                <a:latin typeface="Arial Narrow" pitchFamily="34" charset="0"/>
              </a:rPr>
              <a:t>的金）</a:t>
            </a:r>
          </a:p>
        </p:txBody>
      </p:sp>
      <p:pic>
        <p:nvPicPr>
          <p:cNvPr id="3077" name="Picture 5" descr="pic_217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9575" y="1916113"/>
            <a:ext cx="2827338" cy="3529012"/>
          </a:xfrm>
          <a:prstGeom prst="rect">
            <a:avLst/>
          </a:prstGeom>
          <a:noFill/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953000" y="5673725"/>
            <a:ext cx="3886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图</a:t>
            </a:r>
            <a:r>
              <a:rPr kumimoji="1" lang="en-US" altLang="zh-CN" sz="1800">
                <a:latin typeface="Arial Narrow" pitchFamily="34" charset="0"/>
              </a:rPr>
              <a:t>8</a:t>
            </a:r>
            <a:r>
              <a:rPr kumimoji="1" lang="zh-CN" altLang="en-US" sz="1800">
                <a:latin typeface="Arial Narrow" pitchFamily="34" charset="0"/>
              </a:rPr>
              <a:t>－</a:t>
            </a:r>
            <a:r>
              <a:rPr kumimoji="1" lang="en-US" altLang="zh-CN" sz="1800">
                <a:latin typeface="Arial Narrow" pitchFamily="34" charset="0"/>
              </a:rPr>
              <a:t>16  </a:t>
            </a:r>
            <a:r>
              <a:rPr kumimoji="1" lang="zh-CN" altLang="en-US" sz="1800">
                <a:latin typeface="Arial Narrow" pitchFamily="34" charset="0"/>
              </a:rPr>
              <a:t>自然界以</a:t>
            </a:r>
            <a:r>
              <a:rPr kumimoji="1" lang="zh-CN" altLang="en-US" sz="1800">
                <a:solidFill>
                  <a:srgbClr val="0000FF"/>
                </a:solidFill>
                <a:latin typeface="Arial Narrow" pitchFamily="34" charset="0"/>
              </a:rPr>
              <a:t>单质形式</a:t>
            </a:r>
            <a:r>
              <a:rPr kumimoji="1" lang="zh-CN" altLang="en-US" sz="1800">
                <a:latin typeface="Arial Narrow" pitchFamily="34" charset="0"/>
              </a:rPr>
              <a:t>存在的银</a:t>
            </a:r>
          </a:p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                 </a:t>
            </a:r>
            <a:r>
              <a:rPr kumimoji="1" lang="zh-CN" altLang="en-US">
                <a:latin typeface="Arial Narrow" pitchFamily="34" charset="0"/>
              </a:rPr>
              <a:t>（</a:t>
            </a:r>
            <a:r>
              <a:rPr kumimoji="1" lang="zh-CN" altLang="en-US">
                <a:solidFill>
                  <a:schemeClr val="hlink"/>
                </a:solidFill>
                <a:latin typeface="Arial Narrow" pitchFamily="34" charset="0"/>
              </a:rPr>
              <a:t>游离态</a:t>
            </a:r>
            <a:r>
              <a:rPr kumimoji="1" lang="zh-CN" altLang="en-US">
                <a:latin typeface="Arial Narrow" pitchFamily="34" charset="0"/>
              </a:rPr>
              <a:t>的银）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857224" y="5396227"/>
            <a:ext cx="2813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>
                <a:latin typeface="Arial Narrow" pitchFamily="34" charset="0"/>
              </a:rPr>
              <a:t>赤铁矿</a:t>
            </a:r>
            <a:r>
              <a:rPr kumimoji="1" lang="en-US" altLang="zh-CN" dirty="0">
                <a:latin typeface="Arial Narrow" pitchFamily="34" charset="0"/>
              </a:rPr>
              <a:t>: Fe</a:t>
            </a:r>
            <a:r>
              <a:rPr kumimoji="1" lang="en-US" altLang="zh-CN" baseline="-30000" dirty="0">
                <a:latin typeface="Arial Narrow" pitchFamily="34" charset="0"/>
              </a:rPr>
              <a:t>2</a:t>
            </a:r>
            <a:r>
              <a:rPr kumimoji="1" lang="en-US" altLang="zh-CN" dirty="0">
                <a:latin typeface="Arial Narrow" pitchFamily="34" charset="0"/>
              </a:rPr>
              <a:t>O</a:t>
            </a:r>
            <a:r>
              <a:rPr kumimoji="1" lang="en-US" altLang="zh-CN" baseline="-30000" dirty="0">
                <a:latin typeface="Arial Narrow" pitchFamily="34" charset="0"/>
              </a:rPr>
              <a:t>3</a:t>
            </a:r>
            <a:endParaRPr kumimoji="1" lang="en-US" altLang="zh-CN" dirty="0">
              <a:latin typeface="Arial Narrow" pitchFamily="34" charset="0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5429256" y="2887663"/>
            <a:ext cx="25003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 smtClean="0">
                <a:latin typeface="Arial Narrow" pitchFamily="34" charset="0"/>
              </a:rPr>
              <a:t>磁铁矿</a:t>
            </a:r>
            <a:r>
              <a:rPr kumimoji="1" lang="en-US" altLang="zh-CN" dirty="0">
                <a:latin typeface="Arial Narrow" pitchFamily="34" charset="0"/>
              </a:rPr>
              <a:t>:  </a:t>
            </a:r>
            <a:r>
              <a:rPr kumimoji="1" lang="en-US" altLang="zh-CN" dirty="0" smtClean="0">
                <a:latin typeface="Arial Narrow" pitchFamily="34" charset="0"/>
              </a:rPr>
              <a:t>Fe</a:t>
            </a:r>
            <a:r>
              <a:rPr kumimoji="1" lang="en-US" altLang="zh-CN" baseline="-25000" dirty="0" smtClean="0">
                <a:latin typeface="Arial Narrow" pitchFamily="34" charset="0"/>
              </a:rPr>
              <a:t>3</a:t>
            </a:r>
            <a:r>
              <a:rPr kumimoji="1" lang="en-US" altLang="zh-CN" dirty="0" smtClean="0">
                <a:latin typeface="Arial Narrow" pitchFamily="34" charset="0"/>
              </a:rPr>
              <a:t>O</a:t>
            </a:r>
            <a:r>
              <a:rPr kumimoji="1" lang="en-US" altLang="zh-CN" baseline="-30000" dirty="0" smtClean="0">
                <a:latin typeface="Arial Narrow" pitchFamily="34" charset="0"/>
              </a:rPr>
              <a:t>4</a:t>
            </a:r>
            <a:endParaRPr kumimoji="1" lang="en-US" altLang="zh-CN" dirty="0">
              <a:latin typeface="Arial Narrow" pitchFamily="34" charset="0"/>
            </a:endParaRP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5357818" y="6237288"/>
            <a:ext cx="28495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菱铁矿</a:t>
            </a:r>
            <a:r>
              <a:rPr kumimoji="1" lang="en-US" altLang="zh-CN">
                <a:latin typeface="Arial Narrow" pitchFamily="34" charset="0"/>
              </a:rPr>
              <a:t>:  FeCO</a:t>
            </a:r>
            <a:r>
              <a:rPr kumimoji="1" lang="en-US" altLang="zh-CN" baseline="-30000">
                <a:latin typeface="Arial Narrow" pitchFamily="34" charset="0"/>
              </a:rPr>
              <a:t>3</a:t>
            </a:r>
            <a:endParaRPr kumimoji="1" lang="en-US" altLang="zh-CN">
              <a:latin typeface="Arial Narrow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3500438"/>
            <a:ext cx="25146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500042"/>
            <a:ext cx="3357586" cy="2225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81517"/>
            <a:ext cx="3695700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808038" y="5667375"/>
            <a:ext cx="1892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800">
                <a:latin typeface="Verdana" pitchFamily="34" charset="0"/>
              </a:rPr>
              <a:t>铝土矿</a:t>
            </a:r>
            <a:r>
              <a:rPr lang="en-US" altLang="zh-CN" sz="1800">
                <a:latin typeface="Verdana" pitchFamily="34" charset="0"/>
              </a:rPr>
              <a:t>:  Al</a:t>
            </a:r>
            <a:r>
              <a:rPr lang="en-US" altLang="zh-CN" sz="1800" baseline="-25000">
                <a:latin typeface="Verdana" pitchFamily="34" charset="0"/>
              </a:rPr>
              <a:t>2</a:t>
            </a:r>
            <a:r>
              <a:rPr lang="en-US" altLang="zh-CN" sz="1800">
                <a:latin typeface="Verdana" pitchFamily="34" charset="0"/>
              </a:rPr>
              <a:t>O</a:t>
            </a:r>
            <a:r>
              <a:rPr lang="en-US" altLang="zh-CN" sz="1800" baseline="-25000">
                <a:latin typeface="Verdana" pitchFamily="34" charset="0"/>
              </a:rPr>
              <a:t>3</a:t>
            </a:r>
            <a:endParaRPr lang="en-US" altLang="zh-CN" sz="1800">
              <a:latin typeface="Verdana" pitchFamily="34" charset="0"/>
            </a:endParaRP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4932363" y="3141663"/>
            <a:ext cx="2447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800">
                <a:latin typeface="Verdana" pitchFamily="34" charset="0"/>
              </a:rPr>
              <a:t>黄铜矿：</a:t>
            </a:r>
            <a:r>
              <a:rPr lang="en-US" altLang="zh-CN" sz="1800">
                <a:latin typeface="Verdana" pitchFamily="34" charset="0"/>
              </a:rPr>
              <a:t>CuFeS</a:t>
            </a:r>
            <a:r>
              <a:rPr lang="en-US" altLang="zh-CN" sz="1800" baseline="-25000">
                <a:latin typeface="Verdana" pitchFamily="34" charset="0"/>
              </a:rPr>
              <a:t>2</a:t>
            </a:r>
            <a:endParaRPr lang="en-US" altLang="zh-CN" sz="1800">
              <a:latin typeface="Verdana" pitchFamily="34" charset="0"/>
            </a:endParaRP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5219700" y="6381750"/>
            <a:ext cx="2016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800">
                <a:latin typeface="Verdana" pitchFamily="34" charset="0"/>
              </a:rPr>
              <a:t>辉铜矿：</a:t>
            </a:r>
            <a:r>
              <a:rPr lang="en-US" altLang="zh-CN" sz="1800">
                <a:latin typeface="Verdana" pitchFamily="34" charset="0"/>
              </a:rPr>
              <a:t>Cu</a:t>
            </a:r>
            <a:r>
              <a:rPr lang="en-US" altLang="zh-CN" sz="1800" baseline="-25000">
                <a:latin typeface="Verdana" pitchFamily="34" charset="0"/>
              </a:rPr>
              <a:t>2</a:t>
            </a:r>
            <a:r>
              <a:rPr lang="en-US" altLang="zh-CN" sz="1800">
                <a:latin typeface="Verdana" pitchFamily="34" charset="0"/>
              </a:rPr>
              <a:t>S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6732588" y="3103563"/>
            <a:ext cx="2216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（二硫化亚铁铜）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6948488" y="6345238"/>
            <a:ext cx="1708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（硫化亚铜）</a:t>
            </a:r>
          </a:p>
        </p:txBody>
      </p:sp>
      <p:pic>
        <p:nvPicPr>
          <p:cNvPr id="10" name="图片 9" descr="IMG_20170225_142334.jpg"/>
          <p:cNvPicPr>
            <a:picLocks noChangeAspect="1"/>
          </p:cNvPicPr>
          <p:nvPr/>
        </p:nvPicPr>
        <p:blipFill>
          <a:blip r:embed="rId2" cstate="print"/>
          <a:srcRect l="14062" t="38542" r="53906" b="17708"/>
          <a:stretch>
            <a:fillRect/>
          </a:stretch>
        </p:blipFill>
        <p:spPr>
          <a:xfrm rot="16200000">
            <a:off x="5316996" y="3602492"/>
            <a:ext cx="2510535" cy="2571768"/>
          </a:xfrm>
          <a:prstGeom prst="rect">
            <a:avLst/>
          </a:prstGeom>
        </p:spPr>
      </p:pic>
      <p:pic>
        <p:nvPicPr>
          <p:cNvPr id="12" name="图片 11" descr="IMG_20170225_142341.jpg"/>
          <p:cNvPicPr>
            <a:picLocks noChangeAspect="1"/>
          </p:cNvPicPr>
          <p:nvPr/>
        </p:nvPicPr>
        <p:blipFill>
          <a:blip r:embed="rId3" cstate="print"/>
          <a:srcRect l="19531" t="30208" r="50000" b="23958"/>
          <a:stretch>
            <a:fillRect/>
          </a:stretch>
        </p:blipFill>
        <p:spPr>
          <a:xfrm rot="16200000">
            <a:off x="5464975" y="35695"/>
            <a:ext cx="2786082" cy="3143272"/>
          </a:xfrm>
          <a:prstGeom prst="rect">
            <a:avLst/>
          </a:prstGeom>
        </p:spPr>
      </p:pic>
      <p:pic>
        <p:nvPicPr>
          <p:cNvPr id="13" name="图片 12" descr="IMG_20170225_142349.jpg"/>
          <p:cNvPicPr>
            <a:picLocks noChangeAspect="1"/>
          </p:cNvPicPr>
          <p:nvPr/>
        </p:nvPicPr>
        <p:blipFill>
          <a:blip r:embed="rId4" cstate="print"/>
          <a:srcRect l="29166" t="39583" r="25000" b="19792"/>
          <a:stretch>
            <a:fillRect/>
          </a:stretch>
        </p:blipFill>
        <p:spPr>
          <a:xfrm>
            <a:off x="785786" y="2500306"/>
            <a:ext cx="2357454" cy="2786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2" grpId="0"/>
      <p:bldP spid="153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pic_21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2565400"/>
            <a:ext cx="6048375" cy="2925763"/>
          </a:xfrm>
          <a:prstGeom prst="rect">
            <a:avLst/>
          </a:prstGeom>
          <a:noFill/>
        </p:spPr>
      </p:pic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130300" y="1052513"/>
            <a:ext cx="30099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>
                <a:latin typeface="Verdana" pitchFamily="34" charset="0"/>
              </a:rPr>
              <a:t>一、铁的冶炼</a:t>
            </a:r>
          </a:p>
        </p:txBody>
      </p:sp>
      <p:grpSp>
        <p:nvGrpSpPr>
          <p:cNvPr id="52229" name="Group 5"/>
          <p:cNvGrpSpPr>
            <a:grpSpLocks/>
          </p:cNvGrpSpPr>
          <p:nvPr/>
        </p:nvGrpSpPr>
        <p:grpSpPr bwMode="auto">
          <a:xfrm>
            <a:off x="4427538" y="1052513"/>
            <a:ext cx="3651250" cy="533400"/>
            <a:chOff x="1533" y="3607"/>
            <a:chExt cx="2300" cy="336"/>
          </a:xfrm>
        </p:grpSpPr>
        <p:grpSp>
          <p:nvGrpSpPr>
            <p:cNvPr id="52230" name="Group 6"/>
            <p:cNvGrpSpPr>
              <a:grpSpLocks/>
            </p:cNvGrpSpPr>
            <p:nvPr/>
          </p:nvGrpSpPr>
          <p:grpSpPr bwMode="auto">
            <a:xfrm>
              <a:off x="1533" y="3607"/>
              <a:ext cx="2300" cy="336"/>
              <a:chOff x="1098" y="3607"/>
              <a:chExt cx="2300" cy="336"/>
            </a:xfrm>
          </p:grpSpPr>
          <p:sp>
            <p:nvSpPr>
              <p:cNvPr id="52231" name="Text Box 7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00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 +   CO ===   Fe +    CO</a:t>
                </a:r>
                <a:r>
                  <a:rPr lang="en-US" altLang="zh-CN" sz="1800" baseline="-25000"/>
                  <a:t>2</a:t>
                </a:r>
                <a:endParaRPr lang="en-US" altLang="zh-CN" sz="1800"/>
              </a:p>
            </p:txBody>
          </p:sp>
          <p:sp>
            <p:nvSpPr>
              <p:cNvPr id="52232" name="Text Box 8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52233" name="Text Box 9"/>
            <p:cNvSpPr txBox="1">
              <a:spLocks noChangeArrowheads="1"/>
            </p:cNvSpPr>
            <p:nvPr/>
          </p:nvSpPr>
          <p:spPr bwMode="auto">
            <a:xfrm>
              <a:off x="2090" y="3702"/>
              <a:ext cx="14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3               2          3</a:t>
              </a:r>
            </a:p>
          </p:txBody>
        </p:sp>
      </p:grp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539750" y="5602288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、实验现象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2555875" y="5589588"/>
            <a:ext cx="5559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、硬质玻璃管中的</a:t>
            </a:r>
            <a:r>
              <a:rPr lang="zh-CN" altLang="en-US">
                <a:solidFill>
                  <a:schemeClr val="hlink"/>
                </a:solidFill>
              </a:rPr>
              <a:t>红色固体</a:t>
            </a:r>
            <a:r>
              <a:rPr lang="zh-CN" altLang="en-US"/>
              <a:t>逐渐变黑；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2587625" y="6059488"/>
            <a:ext cx="434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、试管中的澄清石灰水变浑浊</a:t>
            </a:r>
          </a:p>
        </p:txBody>
      </p:sp>
      <p:sp>
        <p:nvSpPr>
          <p:cNvPr id="52237" name="Text Box 13"/>
          <p:cNvSpPr txBox="1">
            <a:spLocks noChangeArrowheads="1"/>
          </p:cNvSpPr>
          <p:nvPr/>
        </p:nvSpPr>
        <p:spPr bwMode="auto">
          <a:xfrm>
            <a:off x="614363" y="3975100"/>
            <a:ext cx="1879600" cy="436563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bg1"/>
                </a:solidFill>
              </a:rPr>
              <a:t>（早出晚归）</a:t>
            </a:r>
          </a:p>
        </p:txBody>
      </p:sp>
      <p:sp>
        <p:nvSpPr>
          <p:cNvPr id="52238" name="Text Box 14"/>
          <p:cNvSpPr txBox="1">
            <a:spLocks noChangeArrowheads="1"/>
          </p:cNvSpPr>
          <p:nvPr/>
        </p:nvSpPr>
        <p:spPr bwMode="auto">
          <a:xfrm>
            <a:off x="584200" y="2001838"/>
            <a:ext cx="220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、实验原理：</a:t>
            </a:r>
          </a:p>
        </p:txBody>
      </p:sp>
      <p:sp>
        <p:nvSpPr>
          <p:cNvPr id="52239" name="Text Box 15"/>
          <p:cNvSpPr txBox="1">
            <a:spLocks noChangeArrowheads="1"/>
          </p:cNvSpPr>
          <p:nvPr/>
        </p:nvSpPr>
        <p:spPr bwMode="auto">
          <a:xfrm>
            <a:off x="3803650" y="2001838"/>
            <a:ext cx="4584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利用</a:t>
            </a:r>
            <a:r>
              <a:rPr lang="en-US" altLang="zh-CN">
                <a:solidFill>
                  <a:schemeClr val="hlink"/>
                </a:solidFill>
              </a:rPr>
              <a:t>CO</a:t>
            </a:r>
            <a:r>
              <a:rPr lang="zh-CN" altLang="en-US">
                <a:solidFill>
                  <a:schemeClr val="hlink"/>
                </a:solidFill>
              </a:rPr>
              <a:t>将铁从铁矿石中还原出来</a:t>
            </a:r>
          </a:p>
        </p:txBody>
      </p:sp>
      <p:sp>
        <p:nvSpPr>
          <p:cNvPr id="52241" name="AutoShape 17">
            <a:hlinkClick r:id="rId3" action="ppaction://hlinkfile" highlightClick="1"/>
          </p:cNvPr>
          <p:cNvSpPr>
            <a:spLocks noChangeArrowheads="1"/>
          </p:cNvSpPr>
          <p:nvPr/>
        </p:nvSpPr>
        <p:spPr bwMode="auto">
          <a:xfrm>
            <a:off x="2700338" y="2060575"/>
            <a:ext cx="1008062" cy="360363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2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5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4" grpId="0"/>
      <p:bldP spid="52235" grpId="0"/>
      <p:bldP spid="52236" grpId="0"/>
      <p:bldP spid="52237" grpId="0" animBg="1"/>
      <p:bldP spid="522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1116013" y="1196975"/>
            <a:ext cx="2592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、实验操作顺序</a:t>
            </a: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1331913" y="1866900"/>
            <a:ext cx="333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 dirty="0"/>
              <a:t>①</a:t>
            </a:r>
            <a:r>
              <a:rPr lang="en-US" altLang="zh-CN" dirty="0"/>
              <a:t> </a:t>
            </a:r>
            <a:r>
              <a:rPr lang="zh-CN" altLang="en-US" dirty="0">
                <a:solidFill>
                  <a:schemeClr val="hlink"/>
                </a:solidFill>
              </a:rPr>
              <a:t>检查装置的气密性；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1331913" y="2403475"/>
            <a:ext cx="486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②</a:t>
            </a:r>
            <a:r>
              <a:rPr lang="en-US" altLang="zh-CN"/>
              <a:t> </a:t>
            </a:r>
            <a:r>
              <a:rPr lang="zh-CN" altLang="en-US"/>
              <a:t>装药品、组装仪器、固定装置；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1331913" y="2911475"/>
            <a:ext cx="5919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③</a:t>
            </a:r>
            <a:r>
              <a:rPr lang="en-US" altLang="zh-CN"/>
              <a:t> </a:t>
            </a:r>
            <a:r>
              <a:rPr lang="zh-CN" altLang="en-US"/>
              <a:t>点燃右边的酒精灯，并通</a:t>
            </a:r>
            <a:r>
              <a:rPr lang="en-US" altLang="zh-CN"/>
              <a:t>CO</a:t>
            </a:r>
            <a:r>
              <a:rPr lang="zh-CN" altLang="en-US"/>
              <a:t>一段时间；</a:t>
            </a:r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1331913" y="3414713"/>
            <a:ext cx="333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④</a:t>
            </a:r>
            <a:r>
              <a:rPr lang="en-US" altLang="zh-CN"/>
              <a:t> </a:t>
            </a:r>
            <a:r>
              <a:rPr lang="zh-CN" altLang="en-US"/>
              <a:t>点燃</a:t>
            </a:r>
            <a:r>
              <a:rPr lang="zh-CN" altLang="en-US">
                <a:solidFill>
                  <a:schemeClr val="hlink"/>
                </a:solidFill>
              </a:rPr>
              <a:t>酒精喷灯</a:t>
            </a:r>
            <a:r>
              <a:rPr lang="zh-CN" altLang="en-US"/>
              <a:t>加热；</a:t>
            </a: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1331913" y="3919538"/>
            <a:ext cx="5481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⑤</a:t>
            </a:r>
            <a:r>
              <a:rPr lang="en-US" altLang="zh-CN"/>
              <a:t> </a:t>
            </a:r>
            <a:r>
              <a:rPr lang="zh-CN" altLang="en-US">
                <a:solidFill>
                  <a:srgbClr val="0000FF"/>
                </a:solidFill>
              </a:rPr>
              <a:t>待红色固体全部变黑时</a:t>
            </a:r>
            <a:r>
              <a:rPr lang="zh-CN" altLang="en-US"/>
              <a:t>，停止加热；</a:t>
            </a:r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1331913" y="4422775"/>
            <a:ext cx="5919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⑥</a:t>
            </a:r>
            <a:r>
              <a:rPr lang="en-US" altLang="zh-CN"/>
              <a:t> </a:t>
            </a:r>
            <a:r>
              <a:rPr lang="zh-CN" altLang="en-US">
                <a:solidFill>
                  <a:srgbClr val="0000FF"/>
                </a:solidFill>
              </a:rPr>
              <a:t>待黑色固体冷却至室温时</a:t>
            </a:r>
            <a:r>
              <a:rPr lang="zh-CN" altLang="en-US"/>
              <a:t>，停止通</a:t>
            </a:r>
            <a:r>
              <a:rPr lang="en-US" altLang="zh-CN"/>
              <a:t>CO</a:t>
            </a:r>
            <a:r>
              <a:rPr lang="zh-CN" altLang="en-US"/>
              <a:t>；</a:t>
            </a:r>
          </a:p>
        </p:txBody>
      </p:sp>
      <p:sp>
        <p:nvSpPr>
          <p:cNvPr id="53257" name="Text Box 9"/>
          <p:cNvSpPr txBox="1">
            <a:spLocks noChangeArrowheads="1"/>
          </p:cNvSpPr>
          <p:nvPr/>
        </p:nvSpPr>
        <p:spPr bwMode="auto">
          <a:xfrm>
            <a:off x="1331913" y="4957763"/>
            <a:ext cx="333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⑦</a:t>
            </a:r>
            <a:r>
              <a:rPr lang="en-US" altLang="zh-CN"/>
              <a:t> </a:t>
            </a:r>
            <a:r>
              <a:rPr lang="zh-CN" altLang="en-US"/>
              <a:t>熄灭右边的酒精灯。</a:t>
            </a:r>
          </a:p>
        </p:txBody>
      </p:sp>
      <p:sp>
        <p:nvSpPr>
          <p:cNvPr id="53258" name="Text Box 10"/>
          <p:cNvSpPr txBox="1">
            <a:spLocks noChangeArrowheads="1"/>
          </p:cNvSpPr>
          <p:nvPr/>
        </p:nvSpPr>
        <p:spPr bwMode="auto">
          <a:xfrm>
            <a:off x="900113" y="5546725"/>
            <a:ext cx="4748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提问</a:t>
            </a:r>
            <a:r>
              <a:rPr lang="en-US" altLang="zh-CN"/>
              <a:t>】</a:t>
            </a:r>
            <a:r>
              <a:rPr lang="zh-CN" altLang="en-US"/>
              <a:t>反应开始的标志：</a:t>
            </a:r>
          </a:p>
          <a:p>
            <a:r>
              <a:rPr lang="zh-CN" altLang="en-US"/>
              <a:t>              反应结束的标志：</a:t>
            </a:r>
          </a:p>
        </p:txBody>
      </p:sp>
      <p:sp>
        <p:nvSpPr>
          <p:cNvPr id="53259" name="Text Box 11"/>
          <p:cNvSpPr txBox="1">
            <a:spLocks noChangeArrowheads="1"/>
          </p:cNvSpPr>
          <p:nvPr/>
        </p:nvSpPr>
        <p:spPr bwMode="auto">
          <a:xfrm>
            <a:off x="4643438" y="5516563"/>
            <a:ext cx="38893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澄清石灰水开始变浑浊</a:t>
            </a:r>
          </a:p>
          <a:p>
            <a:r>
              <a:rPr lang="zh-CN" altLang="en-US"/>
              <a:t>红色固体全部变黑</a:t>
            </a:r>
          </a:p>
        </p:txBody>
      </p:sp>
      <p:pic>
        <p:nvPicPr>
          <p:cNvPr id="53260" name="Picture 12" descr="pic_21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44450"/>
            <a:ext cx="3419475" cy="1654175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4572000" y="1857364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怎么检查？</a:t>
            </a:r>
            <a:endParaRPr lang="zh-CN" altLang="en-U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53252" grpId="0"/>
      <p:bldP spid="53253" grpId="0"/>
      <p:bldP spid="53254" grpId="0"/>
      <p:bldP spid="53255" grpId="0"/>
      <p:bldP spid="53256" grpId="0"/>
      <p:bldP spid="53257" grpId="0"/>
      <p:bldP spid="53258" grpId="0"/>
      <p:bldP spid="53259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pic_21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6738" y="33338"/>
            <a:ext cx="6048375" cy="2925762"/>
          </a:xfrm>
          <a:prstGeom prst="rect">
            <a:avLst/>
          </a:prstGeom>
          <a:noFill/>
        </p:spPr>
      </p:pic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1404938" y="1544638"/>
            <a:ext cx="1879600" cy="436562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bg1"/>
                </a:solidFill>
              </a:rPr>
              <a:t>（早出晚归）</a:t>
            </a:r>
          </a:p>
        </p:txBody>
      </p:sp>
      <p:sp>
        <p:nvSpPr>
          <p:cNvPr id="5143" name="Text Box 23"/>
          <p:cNvSpPr txBox="1">
            <a:spLocks noChangeArrowheads="1"/>
          </p:cNvSpPr>
          <p:nvPr/>
        </p:nvSpPr>
        <p:spPr bwMode="auto">
          <a:xfrm>
            <a:off x="179388" y="2409825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</a:p>
        </p:txBody>
      </p:sp>
      <p:sp>
        <p:nvSpPr>
          <p:cNvPr id="5144" name="Text Box 24"/>
          <p:cNvSpPr txBox="1">
            <a:spLocks noChangeArrowheads="1"/>
          </p:cNvSpPr>
          <p:nvPr/>
        </p:nvSpPr>
        <p:spPr bwMode="auto">
          <a:xfrm>
            <a:off x="592138" y="3116263"/>
            <a:ext cx="7999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、怎样判断</a:t>
            </a:r>
            <a:r>
              <a:rPr lang="en-US" altLang="zh-CN">
                <a:latin typeface="宋体" pitchFamily="2" charset="-122"/>
              </a:rPr>
              <a:t>CO“</a:t>
            </a:r>
            <a:r>
              <a:rPr lang="zh-CN" altLang="en-US">
                <a:latin typeface="宋体" pitchFamily="2" charset="-122"/>
              </a:rPr>
              <a:t>早出”时，装置中的空气已经排除干净？</a:t>
            </a:r>
          </a:p>
        </p:txBody>
      </p:sp>
      <p:sp>
        <p:nvSpPr>
          <p:cNvPr id="5150" name="Text Box 30"/>
          <p:cNvSpPr txBox="1">
            <a:spLocks noChangeArrowheads="1"/>
          </p:cNvSpPr>
          <p:nvPr/>
        </p:nvSpPr>
        <p:spPr bwMode="auto">
          <a:xfrm>
            <a:off x="1023938" y="3556000"/>
            <a:ext cx="7727950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在装置右边导管处，用排水法收集一小试管气体，用大拇指</a:t>
            </a:r>
          </a:p>
          <a:p>
            <a:r>
              <a:rPr lang="zh-CN" altLang="en-US" sz="2200">
                <a:solidFill>
                  <a:schemeClr val="hlink"/>
                </a:solidFill>
              </a:rPr>
              <a:t>按住试管口，使试管口朝下，移近酒精灯火焰，移开大拇指，</a:t>
            </a:r>
          </a:p>
          <a:p>
            <a:r>
              <a:rPr lang="zh-CN" altLang="en-US" sz="2200">
                <a:solidFill>
                  <a:schemeClr val="hlink"/>
                </a:solidFill>
              </a:rPr>
              <a:t>听到</a:t>
            </a:r>
            <a:r>
              <a:rPr lang="zh-CN" altLang="en-US" sz="2200">
                <a:solidFill>
                  <a:srgbClr val="0000FF"/>
                </a:solidFill>
              </a:rPr>
              <a:t>较小的爆鸣声</a:t>
            </a:r>
            <a:r>
              <a:rPr lang="zh-CN" altLang="en-US" sz="2200">
                <a:solidFill>
                  <a:schemeClr val="hlink"/>
                </a:solidFill>
              </a:rPr>
              <a:t>，表示装置中的空气已经排除干净。</a:t>
            </a:r>
          </a:p>
        </p:txBody>
      </p:sp>
      <p:sp>
        <p:nvSpPr>
          <p:cNvPr id="5151" name="Text Box 31"/>
          <p:cNvSpPr txBox="1">
            <a:spLocks noChangeArrowheads="1"/>
          </p:cNvSpPr>
          <p:nvPr/>
        </p:nvSpPr>
        <p:spPr bwMode="auto">
          <a:xfrm>
            <a:off x="592138" y="4662488"/>
            <a:ext cx="80746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2</a:t>
            </a:r>
            <a:r>
              <a:rPr lang="zh-CN" altLang="en-US" dirty="0" smtClean="0">
                <a:latin typeface="宋体" pitchFamily="2" charset="-122"/>
              </a:rPr>
              <a:t>、本装置连接盛有少量澄清</a:t>
            </a:r>
            <a:r>
              <a:rPr lang="zh-CN" altLang="en-US" dirty="0">
                <a:latin typeface="宋体" pitchFamily="2" charset="-122"/>
              </a:rPr>
              <a:t>石灰水</a:t>
            </a:r>
            <a:r>
              <a:rPr lang="zh-CN" altLang="en-US" dirty="0" smtClean="0">
                <a:latin typeface="宋体" pitchFamily="2" charset="-122"/>
              </a:rPr>
              <a:t>的试管的目的是</a:t>
            </a:r>
            <a:r>
              <a:rPr lang="zh-CN" altLang="en-US" dirty="0">
                <a:latin typeface="宋体" pitchFamily="2" charset="-122"/>
              </a:rPr>
              <a:t>什么？</a:t>
            </a:r>
          </a:p>
        </p:txBody>
      </p:sp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611188" y="5972196"/>
            <a:ext cx="5038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3</a:t>
            </a:r>
            <a:r>
              <a:rPr lang="zh-CN" altLang="en-US" dirty="0">
                <a:latin typeface="宋体" pitchFamily="2" charset="-122"/>
              </a:rPr>
              <a:t>、如果要吸收</a:t>
            </a:r>
            <a:r>
              <a:rPr lang="en-US" altLang="zh-CN" dirty="0">
                <a:latin typeface="宋体" pitchFamily="2" charset="-122"/>
              </a:rPr>
              <a:t>CO</a:t>
            </a:r>
            <a:r>
              <a:rPr lang="en-US" altLang="zh-CN" baseline="-25000" dirty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可以用什么溶液？</a:t>
            </a:r>
          </a:p>
        </p:txBody>
      </p:sp>
      <p:sp>
        <p:nvSpPr>
          <p:cNvPr id="5157" name="Text Box 37"/>
          <p:cNvSpPr txBox="1">
            <a:spLocks noChangeArrowheads="1"/>
          </p:cNvSpPr>
          <p:nvPr/>
        </p:nvSpPr>
        <p:spPr bwMode="auto">
          <a:xfrm>
            <a:off x="1042988" y="5106988"/>
            <a:ext cx="648176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探究</a:t>
            </a:r>
            <a:r>
              <a:rPr lang="en-US" altLang="zh-CN" sz="2200" dirty="0">
                <a:solidFill>
                  <a:schemeClr val="hlink"/>
                </a:solidFill>
                <a:latin typeface="宋体" pitchFamily="2" charset="-122"/>
              </a:rPr>
              <a:t>CO</a:t>
            </a:r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与</a:t>
            </a:r>
            <a:r>
              <a:rPr lang="en-US" altLang="zh-CN" sz="2200" dirty="0">
                <a:solidFill>
                  <a:schemeClr val="hlink"/>
                </a:solidFill>
                <a:latin typeface="宋体" pitchFamily="2" charset="-122"/>
              </a:rPr>
              <a:t>Fe</a:t>
            </a:r>
            <a:r>
              <a:rPr lang="en-US" altLang="zh-CN" sz="2200" baseline="-25000" dirty="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en-US" altLang="zh-CN" sz="2200" dirty="0">
                <a:solidFill>
                  <a:schemeClr val="hlink"/>
                </a:solidFill>
                <a:latin typeface="宋体" pitchFamily="2" charset="-122"/>
              </a:rPr>
              <a:t>O</a:t>
            </a:r>
            <a:r>
              <a:rPr lang="en-US" altLang="zh-CN" sz="2200" baseline="-25000" dirty="0">
                <a:solidFill>
                  <a:schemeClr val="hlink"/>
                </a:solidFill>
                <a:latin typeface="宋体" pitchFamily="2" charset="-122"/>
              </a:rPr>
              <a:t>3</a:t>
            </a:r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反应时</a:t>
            </a:r>
            <a:r>
              <a:rPr lang="zh-CN" altLang="en-US" sz="2200" dirty="0">
                <a:solidFill>
                  <a:srgbClr val="0000FF"/>
                </a:solidFill>
                <a:latin typeface="宋体" pitchFamily="2" charset="-122"/>
              </a:rPr>
              <a:t>是否</a:t>
            </a:r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生成了</a:t>
            </a:r>
            <a:r>
              <a:rPr lang="en-US" altLang="zh-CN" sz="2200" dirty="0">
                <a:solidFill>
                  <a:schemeClr val="hlink"/>
                </a:solidFill>
                <a:latin typeface="宋体" pitchFamily="2" charset="-122"/>
              </a:rPr>
              <a:t>CO</a:t>
            </a:r>
            <a:r>
              <a:rPr lang="en-US" altLang="zh-CN" sz="2200" baseline="-25000" dirty="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，</a:t>
            </a:r>
            <a:endParaRPr lang="zh-CN" altLang="en-US" sz="2200" dirty="0">
              <a:latin typeface="宋体" pitchFamily="2" charset="-122"/>
            </a:endParaRPr>
          </a:p>
        </p:txBody>
      </p:sp>
      <p:sp>
        <p:nvSpPr>
          <p:cNvPr id="5158" name="Rectangle 38"/>
          <p:cNvSpPr>
            <a:spLocks noChangeArrowheads="1"/>
          </p:cNvSpPr>
          <p:nvPr/>
        </p:nvSpPr>
        <p:spPr bwMode="auto">
          <a:xfrm>
            <a:off x="1042988" y="5565775"/>
            <a:ext cx="383698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solidFill>
                  <a:srgbClr val="0000FF"/>
                </a:solidFill>
                <a:latin typeface="宋体" pitchFamily="2" charset="-122"/>
              </a:rPr>
              <a:t>及判断反应是否已经开始了。</a:t>
            </a:r>
          </a:p>
        </p:txBody>
      </p:sp>
      <p:sp>
        <p:nvSpPr>
          <p:cNvPr id="5159" name="Text Box 39"/>
          <p:cNvSpPr txBox="1">
            <a:spLocks noChangeArrowheads="1"/>
          </p:cNvSpPr>
          <p:nvPr/>
        </p:nvSpPr>
        <p:spPr bwMode="auto">
          <a:xfrm>
            <a:off x="5867400" y="5924550"/>
            <a:ext cx="1412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NaOH</a:t>
            </a:r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溶液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0" grpId="0"/>
      <p:bldP spid="5151" grpId="0"/>
      <p:bldP spid="5156" grpId="0"/>
      <p:bldP spid="5157" grpId="0"/>
      <p:bldP spid="5158" grpId="0"/>
      <p:bldP spid="51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116013" y="1052513"/>
            <a:ext cx="33115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>
                <a:latin typeface="宋体" pitchFamily="2" charset="-122"/>
              </a:rPr>
              <a:t>工业炼铁</a:t>
            </a:r>
            <a:r>
              <a:rPr lang="en-US" altLang="zh-CN" sz="3600">
                <a:latin typeface="宋体" pitchFamily="2" charset="-122"/>
              </a:rPr>
              <a:t>P</a:t>
            </a:r>
            <a:r>
              <a:rPr lang="en-US" altLang="zh-CN" sz="3600" baseline="-25000">
                <a:latin typeface="宋体" pitchFamily="2" charset="-122"/>
              </a:rPr>
              <a:t>16</a:t>
            </a:r>
            <a:endParaRPr lang="en-US" altLang="zh-CN" sz="3600">
              <a:latin typeface="宋体" pitchFamily="2" charset="-122"/>
            </a:endParaRPr>
          </a:p>
        </p:txBody>
      </p:sp>
      <p:sp>
        <p:nvSpPr>
          <p:cNvPr id="33797" name="Text Box 5">
            <a:hlinkClick r:id="rId2"/>
          </p:cNvPr>
          <p:cNvSpPr txBox="1">
            <a:spLocks noChangeArrowheads="1"/>
          </p:cNvSpPr>
          <p:nvPr/>
        </p:nvSpPr>
        <p:spPr bwMode="auto">
          <a:xfrm>
            <a:off x="539750" y="2060575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、原料：</a:t>
            </a: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1042988" y="2492375"/>
            <a:ext cx="46085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铁矿石、焦炭、石灰石、</a:t>
            </a:r>
            <a:r>
              <a:rPr lang="zh-CN" altLang="en-US">
                <a:solidFill>
                  <a:srgbClr val="0000FF"/>
                </a:solidFill>
              </a:rPr>
              <a:t>空气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468313" y="2924175"/>
            <a:ext cx="2374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、反应方程式</a:t>
            </a:r>
          </a:p>
        </p:txBody>
      </p:sp>
      <p:grpSp>
        <p:nvGrpSpPr>
          <p:cNvPr id="33805" name="Group 13"/>
          <p:cNvGrpSpPr>
            <a:grpSpLocks/>
          </p:cNvGrpSpPr>
          <p:nvPr/>
        </p:nvGrpSpPr>
        <p:grpSpPr bwMode="auto">
          <a:xfrm>
            <a:off x="1023938" y="3284538"/>
            <a:ext cx="2566987" cy="638175"/>
            <a:chOff x="645" y="2326"/>
            <a:chExt cx="1617" cy="402"/>
          </a:xfrm>
        </p:grpSpPr>
        <p:sp>
          <p:nvSpPr>
            <p:cNvPr id="33801" name="Text Box 9"/>
            <p:cNvSpPr txBox="1">
              <a:spLocks noChangeArrowheads="1"/>
            </p:cNvSpPr>
            <p:nvPr/>
          </p:nvSpPr>
          <p:spPr bwMode="auto">
            <a:xfrm>
              <a:off x="645" y="2440"/>
              <a:ext cx="161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C+O</a:t>
              </a:r>
              <a:r>
                <a:rPr lang="en-US" altLang="zh-CN" baseline="-25000">
                  <a:solidFill>
                    <a:srgbClr val="0000FF"/>
                  </a:solidFill>
                </a:rPr>
                <a:t>2</a:t>
              </a:r>
              <a:r>
                <a:rPr lang="en-US" altLang="zh-CN">
                  <a:solidFill>
                    <a:srgbClr val="0000FF"/>
                  </a:solidFill>
                </a:rPr>
                <a:t>====CO</a:t>
              </a:r>
              <a:r>
                <a:rPr lang="en-US" altLang="zh-CN" baseline="-25000">
                  <a:solidFill>
                    <a:srgbClr val="0000FF"/>
                  </a:solidFill>
                </a:rPr>
                <a:t>2</a:t>
              </a:r>
              <a:endParaRPr lang="en-US" altLang="zh-CN">
                <a:solidFill>
                  <a:srgbClr val="0000FF"/>
                </a:solidFill>
              </a:endParaRPr>
            </a:p>
          </p:txBody>
        </p:sp>
        <p:sp>
          <p:nvSpPr>
            <p:cNvPr id="33802" name="Text Box 10"/>
            <p:cNvSpPr txBox="1">
              <a:spLocks noChangeArrowheads="1"/>
            </p:cNvSpPr>
            <p:nvPr/>
          </p:nvSpPr>
          <p:spPr bwMode="auto">
            <a:xfrm>
              <a:off x="1292" y="2326"/>
              <a:ext cx="59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chemeClr val="hlink"/>
                  </a:solidFill>
                </a:rPr>
                <a:t>点燃</a:t>
              </a:r>
            </a:p>
          </p:txBody>
        </p:sp>
      </p:grpSp>
      <p:grpSp>
        <p:nvGrpSpPr>
          <p:cNvPr id="33806" name="Group 14"/>
          <p:cNvGrpSpPr>
            <a:grpSpLocks/>
          </p:cNvGrpSpPr>
          <p:nvPr/>
        </p:nvGrpSpPr>
        <p:grpSpPr bwMode="auto">
          <a:xfrm>
            <a:off x="971550" y="3932238"/>
            <a:ext cx="2833688" cy="673100"/>
            <a:chOff x="612" y="2734"/>
            <a:chExt cx="1785" cy="424"/>
          </a:xfrm>
        </p:grpSpPr>
        <p:sp>
          <p:nvSpPr>
            <p:cNvPr id="33803" name="Text Box 11"/>
            <p:cNvSpPr txBox="1">
              <a:spLocks noChangeArrowheads="1"/>
            </p:cNvSpPr>
            <p:nvPr/>
          </p:nvSpPr>
          <p:spPr bwMode="auto">
            <a:xfrm>
              <a:off x="612" y="2870"/>
              <a:ext cx="178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C+CO</a:t>
              </a:r>
              <a:r>
                <a:rPr lang="en-US" altLang="zh-CN" baseline="-25000">
                  <a:solidFill>
                    <a:srgbClr val="0000FF"/>
                  </a:solidFill>
                </a:rPr>
                <a:t>2</a:t>
              </a:r>
              <a:r>
                <a:rPr lang="en-US" altLang="zh-CN">
                  <a:solidFill>
                    <a:srgbClr val="0000FF"/>
                  </a:solidFill>
                </a:rPr>
                <a:t>====2CO</a:t>
              </a:r>
            </a:p>
          </p:txBody>
        </p:sp>
        <p:sp>
          <p:nvSpPr>
            <p:cNvPr id="33804" name="Text Box 12"/>
            <p:cNvSpPr txBox="1">
              <a:spLocks noChangeArrowheads="1"/>
            </p:cNvSpPr>
            <p:nvPr/>
          </p:nvSpPr>
          <p:spPr bwMode="auto">
            <a:xfrm>
              <a:off x="1338" y="2734"/>
              <a:ext cx="59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33818" name="Group 26"/>
          <p:cNvGrpSpPr>
            <a:grpSpLocks/>
          </p:cNvGrpSpPr>
          <p:nvPr/>
        </p:nvGrpSpPr>
        <p:grpSpPr bwMode="auto">
          <a:xfrm>
            <a:off x="992188" y="4581525"/>
            <a:ext cx="4586287" cy="620713"/>
            <a:chOff x="625" y="2886"/>
            <a:chExt cx="2889" cy="391"/>
          </a:xfrm>
        </p:grpSpPr>
        <p:sp>
          <p:nvSpPr>
            <p:cNvPr id="33809" name="Text Box 17"/>
            <p:cNvSpPr txBox="1">
              <a:spLocks noChangeArrowheads="1"/>
            </p:cNvSpPr>
            <p:nvPr/>
          </p:nvSpPr>
          <p:spPr bwMode="auto">
            <a:xfrm>
              <a:off x="625" y="2989"/>
              <a:ext cx="288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Fe</a:t>
              </a:r>
              <a:r>
                <a:rPr lang="en-US" altLang="zh-CN" baseline="-25000"/>
                <a:t>2</a:t>
              </a:r>
              <a:r>
                <a:rPr lang="en-US" altLang="zh-CN"/>
                <a:t>O</a:t>
              </a:r>
              <a:r>
                <a:rPr lang="en-US" altLang="zh-CN" baseline="-25000"/>
                <a:t>3</a:t>
              </a:r>
              <a:r>
                <a:rPr lang="en-US" altLang="zh-CN"/>
                <a:t> +</a:t>
              </a:r>
              <a:r>
                <a:rPr lang="en-US" altLang="zh-CN">
                  <a:solidFill>
                    <a:schemeClr val="hlink"/>
                  </a:solidFill>
                </a:rPr>
                <a:t> 3</a:t>
              </a:r>
              <a:r>
                <a:rPr lang="en-US" altLang="zh-CN"/>
                <a:t>CO ===</a:t>
              </a:r>
              <a:r>
                <a:rPr lang="en-US" altLang="zh-CN">
                  <a:solidFill>
                    <a:schemeClr val="hlink"/>
                  </a:solidFill>
                </a:rPr>
                <a:t>2</a:t>
              </a:r>
              <a:r>
                <a:rPr lang="en-US" altLang="zh-CN"/>
                <a:t>Fe +</a:t>
              </a:r>
              <a:r>
                <a:rPr lang="en-US" altLang="zh-CN">
                  <a:solidFill>
                    <a:schemeClr val="hlink"/>
                  </a:solidFill>
                </a:rPr>
                <a:t>3</a:t>
              </a:r>
              <a:r>
                <a:rPr lang="en-US" altLang="zh-CN"/>
                <a:t>CO</a:t>
              </a:r>
              <a:r>
                <a:rPr lang="en-US" altLang="zh-CN" baseline="-25000"/>
                <a:t>2</a:t>
              </a:r>
              <a:endParaRPr lang="en-US" altLang="zh-CN"/>
            </a:p>
          </p:txBody>
        </p:sp>
        <p:sp>
          <p:nvSpPr>
            <p:cNvPr id="33810" name="Text Box 18"/>
            <p:cNvSpPr txBox="1">
              <a:spLocks noChangeArrowheads="1"/>
            </p:cNvSpPr>
            <p:nvPr/>
          </p:nvSpPr>
          <p:spPr bwMode="auto">
            <a:xfrm>
              <a:off x="1927" y="2886"/>
              <a:ext cx="63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33814" name="Group 22"/>
          <p:cNvGrpSpPr>
            <a:grpSpLocks/>
          </p:cNvGrpSpPr>
          <p:nvPr/>
        </p:nvGrpSpPr>
        <p:grpSpPr bwMode="auto">
          <a:xfrm>
            <a:off x="1095375" y="5229225"/>
            <a:ext cx="3879850" cy="685800"/>
            <a:chOff x="690" y="3475"/>
            <a:chExt cx="2444" cy="432"/>
          </a:xfrm>
        </p:grpSpPr>
        <p:sp>
          <p:nvSpPr>
            <p:cNvPr id="33812" name="Text Box 20"/>
            <p:cNvSpPr txBox="1">
              <a:spLocks noChangeArrowheads="1"/>
            </p:cNvSpPr>
            <p:nvPr/>
          </p:nvSpPr>
          <p:spPr bwMode="auto">
            <a:xfrm>
              <a:off x="690" y="3619"/>
              <a:ext cx="24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CaCO</a:t>
              </a:r>
              <a:r>
                <a:rPr lang="en-US" altLang="zh-CN" baseline="-25000"/>
                <a:t>3</a:t>
              </a:r>
              <a:r>
                <a:rPr lang="en-US" altLang="zh-CN"/>
                <a:t>====CaO+CO</a:t>
              </a:r>
              <a:r>
                <a:rPr lang="en-US" altLang="zh-CN" baseline="-25000"/>
                <a:t>2</a:t>
              </a:r>
              <a:r>
                <a:rPr lang="en-US" altLang="zh-CN"/>
                <a:t>↑</a:t>
              </a:r>
            </a:p>
          </p:txBody>
        </p:sp>
        <p:sp>
          <p:nvSpPr>
            <p:cNvPr id="33813" name="Text Box 21"/>
            <p:cNvSpPr txBox="1">
              <a:spLocks noChangeArrowheads="1"/>
            </p:cNvSpPr>
            <p:nvPr/>
          </p:nvSpPr>
          <p:spPr bwMode="auto">
            <a:xfrm>
              <a:off x="1461" y="3475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1023938" y="5876925"/>
            <a:ext cx="3738562" cy="614363"/>
            <a:chOff x="645" y="3838"/>
            <a:chExt cx="2355" cy="387"/>
          </a:xfrm>
        </p:grpSpPr>
        <p:sp>
          <p:nvSpPr>
            <p:cNvPr id="33815" name="Text Box 23"/>
            <p:cNvSpPr txBox="1">
              <a:spLocks noChangeArrowheads="1"/>
            </p:cNvSpPr>
            <p:nvPr/>
          </p:nvSpPr>
          <p:spPr bwMode="auto">
            <a:xfrm>
              <a:off x="645" y="3937"/>
              <a:ext cx="23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CaO+SiO</a:t>
              </a:r>
              <a:r>
                <a:rPr lang="en-US" altLang="zh-CN" baseline="-25000"/>
                <a:t>2</a:t>
              </a:r>
              <a:r>
                <a:rPr lang="en-US" altLang="zh-CN"/>
                <a:t>====CaSiO</a:t>
              </a:r>
              <a:r>
                <a:rPr lang="en-US" altLang="zh-CN" baseline="-25000"/>
                <a:t>3</a:t>
              </a:r>
              <a:endParaRPr lang="en-US" altLang="zh-CN"/>
            </a:p>
          </p:txBody>
        </p:sp>
        <p:sp>
          <p:nvSpPr>
            <p:cNvPr id="33816" name="Rectangle 24"/>
            <p:cNvSpPr>
              <a:spLocks noChangeArrowheads="1"/>
            </p:cNvSpPr>
            <p:nvPr/>
          </p:nvSpPr>
          <p:spPr bwMode="auto">
            <a:xfrm>
              <a:off x="1701" y="3838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hlink"/>
                  </a:solidFill>
                </a:rPr>
                <a:t>高温</a:t>
              </a:r>
            </a:p>
          </p:txBody>
        </p:sp>
      </p:grpSp>
      <p:pic>
        <p:nvPicPr>
          <p:cNvPr id="33821" name="Picture 29" descr="课题3 金属资源的利用和保护（第17页）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/>
          <a:srcRect l="58717" t="51685" r="6410" b="15280"/>
          <a:stretch>
            <a:fillRect/>
          </a:stretch>
        </p:blipFill>
        <p:spPr bwMode="auto">
          <a:xfrm>
            <a:off x="5867400" y="1341438"/>
            <a:ext cx="2879725" cy="4030662"/>
          </a:xfrm>
          <a:prstGeom prst="rect">
            <a:avLst/>
          </a:prstGeom>
          <a:noFill/>
        </p:spPr>
      </p:pic>
      <p:sp>
        <p:nvSpPr>
          <p:cNvPr id="33822" name="Text Box 30"/>
          <p:cNvSpPr txBox="1">
            <a:spLocks noChangeArrowheads="1"/>
          </p:cNvSpPr>
          <p:nvPr/>
        </p:nvSpPr>
        <p:spPr bwMode="auto">
          <a:xfrm>
            <a:off x="6080125" y="5568950"/>
            <a:ext cx="29543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/>
              <a:t>图：炼铁高炉及炉内化</a:t>
            </a:r>
          </a:p>
          <a:p>
            <a:r>
              <a:rPr lang="zh-CN" altLang="en-US" sz="2000"/>
              <a:t>       学变化过程示意图</a:t>
            </a:r>
          </a:p>
        </p:txBody>
      </p:sp>
      <p:grpSp>
        <p:nvGrpSpPr>
          <p:cNvPr id="33824" name="Group 32"/>
          <p:cNvGrpSpPr>
            <a:grpSpLocks/>
          </p:cNvGrpSpPr>
          <p:nvPr/>
        </p:nvGrpSpPr>
        <p:grpSpPr bwMode="auto">
          <a:xfrm>
            <a:off x="3708400" y="3573463"/>
            <a:ext cx="3311525" cy="1008062"/>
            <a:chOff x="2336" y="2251"/>
            <a:chExt cx="2086" cy="635"/>
          </a:xfrm>
        </p:grpSpPr>
        <p:sp>
          <p:nvSpPr>
            <p:cNvPr id="33819" name="Line 27"/>
            <p:cNvSpPr>
              <a:spLocks noChangeShapeType="1"/>
            </p:cNvSpPr>
            <p:nvPr/>
          </p:nvSpPr>
          <p:spPr bwMode="auto">
            <a:xfrm flipH="1" flipV="1">
              <a:off x="2426" y="2523"/>
              <a:ext cx="1996" cy="363"/>
            </a:xfrm>
            <a:prstGeom prst="line">
              <a:avLst/>
            </a:prstGeom>
            <a:noFill/>
            <a:ln w="34925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3" name="AutoShape 31"/>
            <p:cNvSpPr>
              <a:spLocks/>
            </p:cNvSpPr>
            <p:nvPr/>
          </p:nvSpPr>
          <p:spPr bwMode="auto">
            <a:xfrm>
              <a:off x="2336" y="2251"/>
              <a:ext cx="91" cy="590"/>
            </a:xfrm>
            <a:prstGeom prst="rightBrace">
              <a:avLst>
                <a:gd name="adj1" fmla="val 54029"/>
                <a:gd name="adj2" fmla="val 50000"/>
              </a:avLst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3825" name="Text Box 33"/>
          <p:cNvSpPr txBox="1">
            <a:spLocks noChangeArrowheads="1"/>
          </p:cNvSpPr>
          <p:nvPr/>
        </p:nvSpPr>
        <p:spPr bwMode="auto">
          <a:xfrm rot="621558">
            <a:off x="4260850" y="3717925"/>
            <a:ext cx="2181225" cy="436563"/>
          </a:xfrm>
          <a:prstGeom prst="rect">
            <a:avLst/>
          </a:prstGeom>
          <a:solidFill>
            <a:schemeClr val="hlink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chemeClr val="bg1"/>
                </a:solidFill>
              </a:rPr>
              <a:t>制取还原剂 </a:t>
            </a:r>
            <a:r>
              <a:rPr lang="en-US" altLang="zh-CN" sz="2200" dirty="0">
                <a:solidFill>
                  <a:schemeClr val="bg1"/>
                </a:solidFill>
              </a:rPr>
              <a:t>CO</a:t>
            </a:r>
          </a:p>
        </p:txBody>
      </p:sp>
      <p:sp>
        <p:nvSpPr>
          <p:cNvPr id="33826" name="Text Box 34"/>
          <p:cNvSpPr txBox="1">
            <a:spLocks noChangeArrowheads="1"/>
          </p:cNvSpPr>
          <p:nvPr/>
        </p:nvSpPr>
        <p:spPr bwMode="auto">
          <a:xfrm>
            <a:off x="7239000" y="4292600"/>
            <a:ext cx="357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?</a:t>
            </a:r>
          </a:p>
        </p:txBody>
      </p:sp>
      <p:sp>
        <p:nvSpPr>
          <p:cNvPr id="33827" name="Text Box 35"/>
          <p:cNvSpPr txBox="1">
            <a:spLocks noChangeArrowheads="1"/>
          </p:cNvSpPr>
          <p:nvPr/>
        </p:nvSpPr>
        <p:spPr bwMode="auto">
          <a:xfrm>
            <a:off x="7527925" y="2997200"/>
            <a:ext cx="357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3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3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798" grpId="0"/>
      <p:bldP spid="33800" grpId="0"/>
      <p:bldP spid="33825" grpId="0" animBg="1"/>
      <p:bldP spid="33826" grpId="0"/>
      <p:bldP spid="338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116013" y="1052513"/>
            <a:ext cx="23764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>
                <a:latin typeface="Verdana" pitchFamily="34" charset="0"/>
              </a:rPr>
              <a:t>工业炼铁</a:t>
            </a: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323850" y="3213100"/>
            <a:ext cx="5254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、为什么工业炼铁不用碳做还原剂？</a:t>
            </a: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468313" y="4221163"/>
            <a:ext cx="56880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因为碳是固体，接触面积小，反应速度</a:t>
            </a:r>
          </a:p>
          <a:p>
            <a:r>
              <a:rPr lang="zh-CN" altLang="en-US">
                <a:solidFill>
                  <a:schemeClr val="hlink"/>
                </a:solidFill>
              </a:rPr>
              <a:t>慢，且反应不充分，会使生铁中杂质碳</a:t>
            </a:r>
          </a:p>
          <a:p>
            <a:r>
              <a:rPr lang="zh-CN" altLang="en-US">
                <a:solidFill>
                  <a:schemeClr val="hlink"/>
                </a:solidFill>
              </a:rPr>
              <a:t>含量增加。</a:t>
            </a: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827088" y="3716338"/>
            <a:ext cx="3060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而采用</a:t>
            </a:r>
            <a:r>
              <a:rPr lang="en-US" altLang="zh-CN">
                <a:solidFill>
                  <a:srgbClr val="0000FF"/>
                </a:solidFill>
              </a:rPr>
              <a:t>CO</a:t>
            </a:r>
            <a:r>
              <a:rPr lang="zh-CN" altLang="en-US">
                <a:solidFill>
                  <a:srgbClr val="0000FF"/>
                </a:solidFill>
              </a:rPr>
              <a:t>做还原剂。</a:t>
            </a: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468313" y="5486400"/>
            <a:ext cx="56165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而</a:t>
            </a:r>
            <a:r>
              <a:rPr lang="en-US" altLang="zh-CN">
                <a:solidFill>
                  <a:srgbClr val="0000FF"/>
                </a:solidFill>
              </a:rPr>
              <a:t>CO</a:t>
            </a:r>
            <a:r>
              <a:rPr lang="zh-CN" altLang="en-US">
                <a:solidFill>
                  <a:srgbClr val="0000FF"/>
                </a:solidFill>
              </a:rPr>
              <a:t>是气体，接触面积大，反应速度快且反应充分，会使生铁中杂质碳含量减少。</a:t>
            </a:r>
          </a:p>
        </p:txBody>
      </p:sp>
      <p:pic>
        <p:nvPicPr>
          <p:cNvPr id="34831" name="Picture 15" descr="课题3 金属资源的利用和保护（第17页）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58717" t="51685" r="6410" b="15280"/>
          <a:stretch>
            <a:fillRect/>
          </a:stretch>
        </p:blipFill>
        <p:spPr bwMode="auto">
          <a:xfrm>
            <a:off x="5867400" y="1343025"/>
            <a:ext cx="2879725" cy="4030663"/>
          </a:xfrm>
          <a:prstGeom prst="rect">
            <a:avLst/>
          </a:prstGeom>
          <a:noFill/>
        </p:spPr>
      </p:pic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6080125" y="5568950"/>
            <a:ext cx="29543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/>
              <a:t>图：炼铁高炉及炉内化</a:t>
            </a:r>
          </a:p>
          <a:p>
            <a:r>
              <a:rPr lang="zh-CN" altLang="en-US" sz="2000"/>
              <a:t>       学变化过程示意图</a:t>
            </a:r>
          </a:p>
        </p:txBody>
      </p:sp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323850" y="2035175"/>
            <a:ext cx="473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 1</a:t>
            </a:r>
            <a:r>
              <a:rPr lang="zh-CN" altLang="en-US"/>
              <a:t>、焦炭的作用是什么？</a:t>
            </a:r>
          </a:p>
        </p:txBody>
      </p:sp>
      <p:sp>
        <p:nvSpPr>
          <p:cNvPr id="34834" name="Text Box 18"/>
          <p:cNvSpPr txBox="1">
            <a:spLocks noChangeArrowheads="1"/>
          </p:cNvSpPr>
          <p:nvPr/>
        </p:nvSpPr>
        <p:spPr bwMode="auto">
          <a:xfrm>
            <a:off x="4140200" y="2565400"/>
            <a:ext cx="2451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和制取还原剂</a:t>
            </a:r>
            <a:r>
              <a:rPr lang="en-US" altLang="zh-CN">
                <a:solidFill>
                  <a:schemeClr val="hlink"/>
                </a:solidFill>
              </a:rPr>
              <a:t>CO</a:t>
            </a:r>
          </a:p>
        </p:txBody>
      </p:sp>
      <p:sp>
        <p:nvSpPr>
          <p:cNvPr id="34835" name="Text Box 19"/>
          <p:cNvSpPr txBox="1">
            <a:spLocks noChangeArrowheads="1"/>
          </p:cNvSpPr>
          <p:nvPr/>
        </p:nvSpPr>
        <p:spPr bwMode="auto">
          <a:xfrm>
            <a:off x="395288" y="2565400"/>
            <a:ext cx="384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燃烧释放热量提供高温条件</a:t>
            </a:r>
          </a:p>
        </p:txBody>
      </p:sp>
      <p:sp>
        <p:nvSpPr>
          <p:cNvPr id="34836" name="Text Box 20"/>
          <p:cNvSpPr txBox="1">
            <a:spLocks noChangeArrowheads="1"/>
          </p:cNvSpPr>
          <p:nvPr/>
        </p:nvSpPr>
        <p:spPr bwMode="auto">
          <a:xfrm>
            <a:off x="7239000" y="4292600"/>
            <a:ext cx="357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?</a:t>
            </a:r>
          </a:p>
        </p:txBody>
      </p:sp>
      <p:sp>
        <p:nvSpPr>
          <p:cNvPr id="34837" name="Text Box 21"/>
          <p:cNvSpPr txBox="1">
            <a:spLocks noChangeArrowheads="1"/>
          </p:cNvSpPr>
          <p:nvPr/>
        </p:nvSpPr>
        <p:spPr bwMode="auto">
          <a:xfrm>
            <a:off x="7527925" y="2997200"/>
            <a:ext cx="357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4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5" grpId="0"/>
      <p:bldP spid="34826" grpId="0"/>
      <p:bldP spid="34827" grpId="0"/>
      <p:bldP spid="34828" grpId="0"/>
      <p:bldP spid="34834" grpId="0"/>
      <p:bldP spid="348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827088" y="950913"/>
            <a:ext cx="76898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例题：用</a:t>
            </a:r>
            <a:r>
              <a:rPr lang="en-US" altLang="zh-CN"/>
              <a:t>1000 t</a:t>
            </a:r>
            <a:r>
              <a:rPr lang="zh-CN" altLang="en-US"/>
              <a:t>含氧化铁</a:t>
            </a:r>
            <a:r>
              <a:rPr lang="en-US" altLang="zh-CN"/>
              <a:t>80</a:t>
            </a:r>
            <a:r>
              <a:rPr lang="zh-CN" altLang="en-US"/>
              <a:t>％的赤铁矿石，理论上可以</a:t>
            </a:r>
          </a:p>
          <a:p>
            <a:r>
              <a:rPr lang="zh-CN" altLang="en-US"/>
              <a:t>          炼出含铁</a:t>
            </a:r>
            <a:r>
              <a:rPr lang="en-US" altLang="zh-CN"/>
              <a:t>96</a:t>
            </a:r>
            <a:r>
              <a:rPr lang="zh-CN" altLang="en-US"/>
              <a:t>％的生铁多少 </a:t>
            </a:r>
            <a:r>
              <a:rPr lang="en-US" altLang="zh-CN"/>
              <a:t>t ?</a:t>
            </a: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1611313" y="2133600"/>
            <a:ext cx="5792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/>
              <a:t>解：设理论上可以炼出含铁</a:t>
            </a:r>
            <a:r>
              <a:rPr lang="en-US" altLang="zh-CN" sz="2000"/>
              <a:t>96%</a:t>
            </a:r>
            <a:r>
              <a:rPr lang="zh-CN" altLang="en-US" sz="2000"/>
              <a:t>的生铁的质量为</a:t>
            </a:r>
            <a:r>
              <a:rPr lang="en-US" altLang="zh-CN" sz="2000"/>
              <a:t>x</a:t>
            </a: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2738438" y="3032125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160                                 2×56</a:t>
            </a: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2592388" y="3463925"/>
            <a:ext cx="4176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1000t×80</a:t>
            </a:r>
            <a:r>
              <a:rPr lang="zh-CN" altLang="en-US" sz="2000"/>
              <a:t>％                    </a:t>
            </a:r>
            <a:r>
              <a:rPr lang="en-US" altLang="zh-CN" sz="2000"/>
              <a:t>x·96%</a:t>
            </a:r>
          </a:p>
        </p:txBody>
      </p:sp>
      <p:grpSp>
        <p:nvGrpSpPr>
          <p:cNvPr id="46086" name="Group 6"/>
          <p:cNvGrpSpPr>
            <a:grpSpLocks/>
          </p:cNvGrpSpPr>
          <p:nvPr/>
        </p:nvGrpSpPr>
        <p:grpSpPr bwMode="auto">
          <a:xfrm>
            <a:off x="2284413" y="3968750"/>
            <a:ext cx="4773612" cy="701675"/>
            <a:chOff x="1325" y="3100"/>
            <a:chExt cx="3007" cy="442"/>
          </a:xfrm>
        </p:grpSpPr>
        <p:sp>
          <p:nvSpPr>
            <p:cNvPr id="46087" name="Text Box 7"/>
            <p:cNvSpPr txBox="1">
              <a:spLocks noChangeArrowheads="1"/>
            </p:cNvSpPr>
            <p:nvPr/>
          </p:nvSpPr>
          <p:spPr bwMode="auto">
            <a:xfrm>
              <a:off x="1325" y="3100"/>
              <a:ext cx="300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000"/>
                <a:t>∵        160                     1000t×80</a:t>
              </a:r>
              <a:r>
                <a:rPr lang="zh-CN" altLang="en-US" sz="2000"/>
                <a:t>％ </a:t>
              </a:r>
            </a:p>
            <a:p>
              <a:r>
                <a:rPr lang="zh-CN" altLang="en-US" sz="2000"/>
                <a:t>        </a:t>
              </a:r>
              <a:r>
                <a:rPr lang="en-US" altLang="zh-CN" sz="2000"/>
                <a:t>2×56                        x·96%</a:t>
              </a:r>
            </a:p>
          </p:txBody>
        </p:sp>
        <p:sp>
          <p:nvSpPr>
            <p:cNvPr id="46088" name="Line 8"/>
            <p:cNvSpPr>
              <a:spLocks noChangeShapeType="1"/>
            </p:cNvSpPr>
            <p:nvPr/>
          </p:nvSpPr>
          <p:spPr bwMode="auto">
            <a:xfrm>
              <a:off x="1610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089" name="Line 9"/>
            <p:cNvSpPr>
              <a:spLocks noChangeShapeType="1"/>
            </p:cNvSpPr>
            <p:nvPr/>
          </p:nvSpPr>
          <p:spPr bwMode="auto">
            <a:xfrm>
              <a:off x="3152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090" name="Line 10"/>
            <p:cNvSpPr>
              <a:spLocks noChangeShapeType="1"/>
            </p:cNvSpPr>
            <p:nvPr/>
          </p:nvSpPr>
          <p:spPr bwMode="auto">
            <a:xfrm>
              <a:off x="2744" y="329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091" name="Line 11"/>
            <p:cNvSpPr>
              <a:spLocks noChangeShapeType="1"/>
            </p:cNvSpPr>
            <p:nvPr/>
          </p:nvSpPr>
          <p:spPr bwMode="auto">
            <a:xfrm>
              <a:off x="2744" y="3339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2484438" y="49561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 sz="2000"/>
          </a:p>
        </p:txBody>
      </p:sp>
      <p:grpSp>
        <p:nvGrpSpPr>
          <p:cNvPr id="46093" name="Group 13"/>
          <p:cNvGrpSpPr>
            <a:grpSpLocks/>
          </p:cNvGrpSpPr>
          <p:nvPr/>
        </p:nvGrpSpPr>
        <p:grpSpPr bwMode="auto">
          <a:xfrm>
            <a:off x="2287588" y="4760913"/>
            <a:ext cx="3744912" cy="854075"/>
            <a:chOff x="1247" y="3446"/>
            <a:chExt cx="2359" cy="538"/>
          </a:xfrm>
        </p:grpSpPr>
        <p:sp>
          <p:nvSpPr>
            <p:cNvPr id="46094" name="Rectangle 14"/>
            <p:cNvSpPr>
              <a:spLocks noChangeArrowheads="1"/>
            </p:cNvSpPr>
            <p:nvPr/>
          </p:nvSpPr>
          <p:spPr bwMode="auto">
            <a:xfrm>
              <a:off x="1247" y="3582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en-US" altLang="zh-CN" sz="2000" b="0"/>
                <a:t>∴</a:t>
              </a:r>
              <a:r>
                <a:rPr lang="en-US" altLang="zh-CN" sz="2000"/>
                <a:t> x=</a:t>
              </a:r>
              <a:endParaRPr lang="en-US" altLang="zh-CN" sz="2000" b="0"/>
            </a:p>
          </p:txBody>
        </p:sp>
        <p:grpSp>
          <p:nvGrpSpPr>
            <p:cNvPr id="46095" name="Group 15"/>
            <p:cNvGrpSpPr>
              <a:grpSpLocks/>
            </p:cNvGrpSpPr>
            <p:nvPr/>
          </p:nvGrpSpPr>
          <p:grpSpPr bwMode="auto">
            <a:xfrm>
              <a:off x="1791" y="3446"/>
              <a:ext cx="1815" cy="538"/>
              <a:chOff x="1927" y="3612"/>
              <a:chExt cx="1815" cy="538"/>
            </a:xfrm>
          </p:grpSpPr>
          <p:sp>
            <p:nvSpPr>
              <p:cNvPr id="46096" name="Text Box 16"/>
              <p:cNvSpPr txBox="1">
                <a:spLocks noChangeArrowheads="1"/>
              </p:cNvSpPr>
              <p:nvPr/>
            </p:nvSpPr>
            <p:spPr bwMode="auto">
              <a:xfrm>
                <a:off x="1927" y="3612"/>
                <a:ext cx="1815" cy="5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/>
                  <a:t>2×56× 1000t×80</a:t>
                </a:r>
                <a:r>
                  <a:rPr lang="zh-CN" altLang="en-US" sz="2000"/>
                  <a:t>％ </a:t>
                </a:r>
              </a:p>
              <a:p>
                <a:pPr>
                  <a:spcBef>
                    <a:spcPct val="50000"/>
                  </a:spcBef>
                </a:pPr>
                <a:r>
                  <a:rPr lang="zh-CN" altLang="en-US" sz="2000"/>
                  <a:t>       </a:t>
                </a:r>
                <a:r>
                  <a:rPr lang="en-US" altLang="zh-CN" sz="2000"/>
                  <a:t>160×96%</a:t>
                </a:r>
              </a:p>
            </p:txBody>
          </p:sp>
          <p:sp>
            <p:nvSpPr>
              <p:cNvPr id="46097" name="Line 17"/>
              <p:cNvSpPr>
                <a:spLocks noChangeShapeType="1"/>
              </p:cNvSpPr>
              <p:nvPr/>
            </p:nvSpPr>
            <p:spPr bwMode="auto">
              <a:xfrm>
                <a:off x="1973" y="3884"/>
                <a:ext cx="167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46098" name="Text Box 18"/>
          <p:cNvSpPr txBox="1">
            <a:spLocks noChangeArrowheads="1"/>
          </p:cNvSpPr>
          <p:nvPr/>
        </p:nvSpPr>
        <p:spPr bwMode="auto">
          <a:xfrm>
            <a:off x="6032500" y="4965700"/>
            <a:ext cx="11318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/>
              <a:t>= 583 t</a:t>
            </a:r>
          </a:p>
        </p:txBody>
      </p:sp>
      <p:sp>
        <p:nvSpPr>
          <p:cNvPr id="46099" name="Text Box 19"/>
          <p:cNvSpPr txBox="1">
            <a:spLocks noChangeArrowheads="1"/>
          </p:cNvSpPr>
          <p:nvPr/>
        </p:nvSpPr>
        <p:spPr bwMode="auto">
          <a:xfrm>
            <a:off x="1042988" y="5734050"/>
            <a:ext cx="76327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答：理论上可以炼出含铁</a:t>
            </a:r>
            <a:r>
              <a:rPr lang="en-US" altLang="zh-CN" sz="2200"/>
              <a:t>96%</a:t>
            </a:r>
            <a:r>
              <a:rPr lang="zh-CN" altLang="en-US" sz="2200"/>
              <a:t>的生铁的质量为</a:t>
            </a:r>
            <a:r>
              <a:rPr lang="en-US" altLang="zh-CN" sz="2200"/>
              <a:t>583t </a:t>
            </a:r>
            <a:r>
              <a:rPr lang="zh-CN" altLang="en-US" sz="2200"/>
              <a:t>。</a:t>
            </a:r>
          </a:p>
        </p:txBody>
      </p:sp>
      <p:grpSp>
        <p:nvGrpSpPr>
          <p:cNvPr id="46100" name="Group 20"/>
          <p:cNvGrpSpPr>
            <a:grpSpLocks/>
          </p:cNvGrpSpPr>
          <p:nvPr/>
        </p:nvGrpSpPr>
        <p:grpSpPr bwMode="auto">
          <a:xfrm>
            <a:off x="2720975" y="2492375"/>
            <a:ext cx="3795713" cy="533400"/>
            <a:chOff x="1714" y="1570"/>
            <a:chExt cx="2391" cy="336"/>
          </a:xfrm>
        </p:grpSpPr>
        <p:grpSp>
          <p:nvGrpSpPr>
            <p:cNvPr id="46101" name="Group 21"/>
            <p:cNvGrpSpPr>
              <a:grpSpLocks/>
            </p:cNvGrpSpPr>
            <p:nvPr/>
          </p:nvGrpSpPr>
          <p:grpSpPr bwMode="auto">
            <a:xfrm>
              <a:off x="1714" y="1570"/>
              <a:ext cx="2342" cy="336"/>
              <a:chOff x="1098" y="3607"/>
              <a:chExt cx="2342" cy="336"/>
            </a:xfrm>
          </p:grpSpPr>
          <p:sp>
            <p:nvSpPr>
              <p:cNvPr id="46102" name="Text Box 22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4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 +   CO ===    CO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 +    Fe</a:t>
                </a:r>
              </a:p>
            </p:txBody>
          </p:sp>
          <p:sp>
            <p:nvSpPr>
              <p:cNvPr id="46103" name="Text Box 23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46104" name="Text Box 24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3               3            2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6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6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6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6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6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98" grpId="0"/>
      <p:bldP spid="46099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2243</TotalTime>
  <Words>612</Words>
  <Application>Microsoft Office PowerPoint</Application>
  <PresentationFormat>全屏显示(4:3)</PresentationFormat>
  <Paragraphs>95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admin</cp:lastModifiedBy>
  <cp:revision>129</cp:revision>
  <dcterms:created xsi:type="dcterms:W3CDTF">2004-12-14T11:19:54Z</dcterms:created>
  <dcterms:modified xsi:type="dcterms:W3CDTF">2019-02-28T23:40:29Z</dcterms:modified>
</cp:coreProperties>
</file>