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7"/>
  </p:notesMasterIdLst>
  <p:sldIdLst>
    <p:sldId id="530" r:id="rId5"/>
    <p:sldId id="531" r:id="rId6"/>
    <p:sldId id="599" r:id="rId8"/>
    <p:sldId id="600" r:id="rId9"/>
    <p:sldId id="601" r:id="rId10"/>
    <p:sldId id="578" r:id="rId11"/>
    <p:sldId id="602" r:id="rId12"/>
    <p:sldId id="603" r:id="rId13"/>
    <p:sldId id="604" r:id="rId14"/>
    <p:sldId id="617" r:id="rId15"/>
    <p:sldId id="605" r:id="rId16"/>
    <p:sldId id="606" r:id="rId17"/>
    <p:sldId id="607" r:id="rId18"/>
    <p:sldId id="615" r:id="rId19"/>
    <p:sldId id="616" r:id="rId20"/>
    <p:sldId id="608" r:id="rId21"/>
    <p:sldId id="609" r:id="rId22"/>
    <p:sldId id="612" r:id="rId23"/>
    <p:sldId id="613" r:id="rId24"/>
    <p:sldId id="611" r:id="rId25"/>
    <p:sldId id="610" r:id="rId26"/>
    <p:sldId id="594" r:id="rId27"/>
    <p:sldId id="595" r:id="rId28"/>
    <p:sldId id="596" r:id="rId29"/>
    <p:sldId id="618" r:id="rId30"/>
    <p:sldId id="598" r:id="rId31"/>
    <p:sldId id="529" r:id="rId32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>
        <p:scale>
          <a:sx n="75" d="100"/>
          <a:sy n="75" d="100"/>
        </p:scale>
        <p:origin x="-330" y="-450"/>
      </p:cViewPr>
      <p:guideLst>
        <p:guide orient="horz" pos="28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6" Type="http://schemas.openxmlformats.org/officeDocument/2006/relationships/tags" Target="tags/tag7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4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sz="quarter" idx="1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/>
          </p:cNvSpPr>
          <p:nvPr>
            <p:ph type="dt" idx="2"/>
          </p:nvPr>
        </p:nvSpPr>
        <p:spPr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/>
          </p:cNvSpPr>
          <p:nvPr>
            <p:ph type="ftr" sz="quarter" idx="3"/>
          </p:nvPr>
        </p:nvSpPr>
        <p:spPr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/>
          </p:cNvSpPr>
          <p:nvPr>
            <p:ph type="sldNum" sz="quarter" idx="4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fld id="{07CE2355-0310-4C8C-A017-CE75AA68206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742950" lvl="1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1143000" lvl="2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600200" lvl="3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2057400" lvl="4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-22860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-22860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-22860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-22860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CE2355-0310-4C8C-A017-CE75AA68206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CE2355-0310-4C8C-A017-CE75AA68206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5F1694-C258-4B01-9CC1-14E9717C61F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543C4B-0C98-454D-BEEC-0B4F2112719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163A79-6C6E-4A9D-8D22-EF70B7C3574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20F24-6B8B-4DC6-934A-A175936110F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45A65-D07D-432F-A0A8-F8AA57822A1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B779147D-BF03-49E7-894B-09CCA9B42A0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37833-3CF8-4DBD-B4D0-18267AAFBBA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5AA50-1931-457E-9030-9BACB8C4825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7DADB-FCC9-48ED-9299-295AEF64524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1F96E92-84B9-4992-BAA5-0FDEFB9DA71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E304D-2BAC-4DEE-8874-466AB86C7E8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685B8-830A-4734-AB8B-08F5060CB3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9279B-DC24-4CD2-A8E9-6E5EED03047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A83FA0-D99C-4F65-8DB7-19FC02054CE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D49C8-FEA3-4235-87AE-0C0875DD7CD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27F3E62-30EE-4595-B4C3-A8EC2CA6B15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6B9751-9829-45F1-A7AB-F4875ADDDD7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FB763B-DD16-488B-9E1F-CC8261FBCB2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4DCE2-7883-4F85-B813-868AD5362C5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278E96-BF84-4760-8179-9CC963F6A09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复习回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5326" y="-79614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504" y="-71450"/>
            <a:ext cx="2950720" cy="926672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3B8300-3EEF-4E8C-8B46-4A21A4C02D6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6" Type="http://schemas.openxmlformats.org/officeDocument/2006/relationships/theme" Target="../theme/theme2.xml"/><Relationship Id="rId15" Type="http://schemas.openxmlformats.org/officeDocument/2006/relationships/image" Target="file:///D:\qq&#25991;&#20214;\712321467\Image\C2C\Image2\%7b75232B38-A165-1FB7-499C-2E1C792CACB5%7d.png" TargetMode="External"/><Relationship Id="rId14" Type="http://schemas.openxmlformats.org/officeDocument/2006/relationships/image" Target="../media/image1.png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9" Type="http://schemas.openxmlformats.org/officeDocument/2006/relationships/theme" Target="../theme/theme3.xml"/><Relationship Id="rId18" Type="http://schemas.openxmlformats.org/officeDocument/2006/relationships/image" Target="file:///D:\qq&#25991;&#20214;\712321467\Image\C2C\Image2\%7b75232B38-A165-1FB7-499C-2E1C792CACB5%7d.png" TargetMode="External"/><Relationship Id="rId17" Type="http://schemas.openxmlformats.org/officeDocument/2006/relationships/image" Target="../media/image1.png"/><Relationship Id="rId16" Type="http://schemas.openxmlformats.org/officeDocument/2006/relationships/image" Target="../media/image15.png"/><Relationship Id="rId15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C3B8300-3EEF-4E8C-8B46-4A21A4C02D6F}" type="slidenum">
              <a:rPr lang="zh-CN" altLang="en-US"/>
            </a:fld>
            <a:endParaRPr lang="zh-CN" altLang="en-US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C6134466-00EE-4360-A739-5DC4790E3E92}" type="slidenum">
              <a:rPr lang="zh-CN" altLang="en-US"/>
            </a:fld>
            <a:endParaRPr lang="zh-CN" altLang="en-US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7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oleObject" Target="../embeddings/oleObject4.bin"/><Relationship Id="rId7" Type="http://schemas.openxmlformats.org/officeDocument/2006/relationships/image" Target="../media/image21.png"/><Relationship Id="rId6" Type="http://schemas.openxmlformats.org/officeDocument/2006/relationships/image" Target="../media/image2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9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8.wmf"/><Relationship Id="rId13" Type="http://schemas.openxmlformats.org/officeDocument/2006/relationships/notesSlide" Target="../notesSlides/notesSlide3.xml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25.xml"/><Relationship Id="rId10" Type="http://schemas.openxmlformats.org/officeDocument/2006/relationships/image" Target="../media/image22.png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6.xml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9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29.xml"/><Relationship Id="rId5" Type="http://schemas.openxmlformats.org/officeDocument/2006/relationships/image" Target="../media/image47.wmf"/><Relationship Id="rId4" Type="http://schemas.openxmlformats.org/officeDocument/2006/relationships/oleObject" Target="../embeddings/oleObject7.bin"/><Relationship Id="rId3" Type="http://schemas.openxmlformats.org/officeDocument/2006/relationships/image" Target="../media/image46.png"/><Relationship Id="rId2" Type="http://schemas.openxmlformats.org/officeDocument/2006/relationships/image" Target="../media/image45.wmf"/><Relationship Id="rId1" Type="http://schemas.openxmlformats.org/officeDocument/2006/relationships/oleObject" Target="../embeddings/oleObject6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4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3.xml"/><Relationship Id="rId1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85724" y="2413337"/>
            <a:ext cx="482055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一元一次方程</a:t>
            </a:r>
            <a:endParaRPr lang="zh-CN" altLang="en-US" sz="6000" b="1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1"/>
          <p:cNvSpPr>
            <a:spLocks noChangeArrowheads="1"/>
          </p:cNvSpPr>
          <p:nvPr/>
        </p:nvSpPr>
        <p:spPr bwMode="auto">
          <a:xfrm>
            <a:off x="192082" y="765037"/>
            <a:ext cx="11807836" cy="2522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800" b="1" smtClean="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掌握方程、一元一次方程的定义以及解的概念，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学会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判断某个数值是不是一元一次方程的解.（重点）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sz="2800" b="1" smtClean="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初步学会如何寻找问题中的等量关系，并列出方程</a:t>
            </a:r>
            <a:r>
              <a:rPr 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 （难点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68208" y="3789040"/>
            <a:ext cx="3311720" cy="275459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2082" y="765037"/>
            <a:ext cx="11807836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问题</a:t>
            </a:r>
            <a:r>
              <a:rPr lang="zh-CN" altLang="en-US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辆客车和一辆卡车同时从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地出发沿同一公路同方向行驶，客车的行驶速度是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70km/h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，卡车的行驶速度是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60 km/h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，客车比卡车早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经过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 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两地间的路程是多少？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99968" y="2695374"/>
            <a:ext cx="3346850" cy="3868219"/>
          </a:xfrm>
          <a:prstGeom prst="rect">
            <a:avLst/>
          </a:prstGeom>
        </p:spPr>
      </p:pic>
      <p:sp>
        <p:nvSpPr>
          <p:cNvPr id="4" name="Text Box 38"/>
          <p:cNvSpPr txBox="1">
            <a:spLocks noChangeArrowheads="1"/>
          </p:cNvSpPr>
          <p:nvPr/>
        </p:nvSpPr>
        <p:spPr bwMode="auto">
          <a:xfrm>
            <a:off x="192082" y="2745712"/>
            <a:ext cx="60229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上述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问题中涉及到了哪些量？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Text Box 38"/>
          <p:cNvSpPr txBox="1">
            <a:spLocks noChangeArrowheads="1"/>
          </p:cNvSpPr>
          <p:nvPr/>
        </p:nvSpPr>
        <p:spPr bwMode="auto">
          <a:xfrm>
            <a:off x="1407644" y="3860995"/>
            <a:ext cx="45543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客车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70km/h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，卡车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60km/h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 Box 38"/>
          <p:cNvSpPr txBox="1">
            <a:spLocks noChangeArrowheads="1"/>
          </p:cNvSpPr>
          <p:nvPr/>
        </p:nvSpPr>
        <p:spPr bwMode="auto">
          <a:xfrm>
            <a:off x="1404107" y="4418692"/>
            <a:ext cx="40592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客车比卡车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早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1h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到达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地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Text Box 38"/>
          <p:cNvSpPr txBox="1">
            <a:spLocks noChangeArrowheads="1"/>
          </p:cNvSpPr>
          <p:nvPr/>
        </p:nvSpPr>
        <p:spPr bwMode="auto">
          <a:xfrm>
            <a:off x="1407643" y="3350578"/>
            <a:ext cx="25283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之间的路程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36080" y="3860994"/>
            <a:ext cx="1250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速度：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36403" y="4414583"/>
            <a:ext cx="12509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时间：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36080" y="3331277"/>
            <a:ext cx="12509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路程：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039169" y="3843620"/>
            <a:ext cx="3944777" cy="461665"/>
          </a:xfrm>
          <a:prstGeom prst="rect">
            <a:avLst/>
          </a:prstGeom>
          <a:solidFill>
            <a:srgbClr val="D6F5F5"/>
          </a:solidFill>
          <a:ln w="9525">
            <a:solidFill>
              <a:schemeClr val="tx1"/>
            </a:solidFill>
            <a:rou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客车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每小时</a:t>
            </a: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比卡车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多走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10km</a:t>
            </a:r>
            <a:endParaRPr lang="en-US" altLang="zh-CN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039169" y="4485247"/>
            <a:ext cx="4761895" cy="461665"/>
          </a:xfrm>
          <a:prstGeom prst="rect">
            <a:avLst/>
          </a:prstGeom>
          <a:solidFill>
            <a:srgbClr val="D6F5F5"/>
          </a:solidFill>
          <a:ln w="9525">
            <a:solidFill>
              <a:schemeClr val="tx1"/>
            </a:solidFill>
            <a:rou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相同的时间</a:t>
            </a:r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，客车比卡车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多走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60km</a:t>
            </a:r>
            <a:endParaRPr lang="en-US" altLang="zh-CN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13" name="组合 13"/>
          <p:cNvGrpSpPr/>
          <p:nvPr/>
        </p:nvGrpSpPr>
        <p:grpSpPr>
          <a:xfrm>
            <a:off x="2986131" y="5157202"/>
            <a:ext cx="6065526" cy="1498904"/>
            <a:chOff x="1632" y="5256"/>
            <a:chExt cx="9553" cy="2362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2325" y="6873"/>
              <a:ext cx="8276" cy="0"/>
            </a:xfrm>
            <a:prstGeom prst="line">
              <a:avLst/>
            </a:prstGeom>
            <a:ln w="25400">
              <a:solidFill>
                <a:srgbClr val="7EBD3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>
              <a:off x="2285" y="5450"/>
              <a:ext cx="3" cy="2106"/>
            </a:xfrm>
            <a:prstGeom prst="line">
              <a:avLst/>
            </a:prstGeom>
            <a:ln w="254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10598" y="5500"/>
              <a:ext cx="2" cy="2104"/>
            </a:xfrm>
            <a:prstGeom prst="line">
              <a:avLst/>
            </a:prstGeom>
            <a:ln w="254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8645" y="5400"/>
              <a:ext cx="30" cy="1393"/>
            </a:xfrm>
            <a:prstGeom prst="line">
              <a:avLst/>
            </a:prstGeom>
            <a:ln w="254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2287" y="5945"/>
              <a:ext cx="6388" cy="23"/>
            </a:xfrm>
            <a:prstGeom prst="line">
              <a:avLst/>
            </a:prstGeom>
            <a:ln w="25400">
              <a:solidFill>
                <a:srgbClr val="0000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8675" y="5967"/>
              <a:ext cx="1925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8"/>
            <p:cNvSpPr txBox="1">
              <a:spLocks noChangeArrowheads="1"/>
            </p:cNvSpPr>
            <p:nvPr/>
          </p:nvSpPr>
          <p:spPr bwMode="auto">
            <a:xfrm>
              <a:off x="1632" y="6463"/>
              <a:ext cx="574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A</a:t>
              </a:r>
              <a:endPara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21" name="文本框 9"/>
            <p:cNvSpPr txBox="1">
              <a:spLocks noChangeArrowheads="1"/>
            </p:cNvSpPr>
            <p:nvPr/>
          </p:nvSpPr>
          <p:spPr bwMode="auto">
            <a:xfrm>
              <a:off x="10611" y="6585"/>
              <a:ext cx="574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B</a:t>
              </a:r>
              <a:endPara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22" name="文本框 10"/>
            <p:cNvSpPr txBox="1">
              <a:spLocks noChangeArrowheads="1"/>
            </p:cNvSpPr>
            <p:nvPr/>
          </p:nvSpPr>
          <p:spPr bwMode="auto">
            <a:xfrm>
              <a:off x="9137" y="6794"/>
              <a:ext cx="1422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 smtClean="0">
                  <a:latin typeface="隶书" panose="02010509060101010101" pitchFamily="49" charset="-122"/>
                  <a:ea typeface="隶书" panose="02010509060101010101" pitchFamily="49" charset="-122"/>
                </a:rPr>
                <a:t>客车</a:t>
              </a:r>
              <a:endParaRPr lang="zh-CN" altLang="en-US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143" y="5287"/>
              <a:ext cx="1422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 smtClean="0">
                  <a:latin typeface="隶书" panose="02010509060101010101" pitchFamily="49" charset="-122"/>
                  <a:ea typeface="隶书" panose="02010509060101010101" pitchFamily="49" charset="-122"/>
                </a:rPr>
                <a:t>卡车</a:t>
              </a:r>
              <a:endParaRPr lang="zh-CN" altLang="en-US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9170" y="5256"/>
              <a:ext cx="856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  <a:sym typeface="宋体" panose="02010600030101010101" pitchFamily="2" charset="-122"/>
                </a:rPr>
                <a:t>1h</a:t>
              </a:r>
              <a:endParaRPr lang="en-US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7527717" y="5081948"/>
            <a:ext cx="1084262" cy="504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b="1" noProof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60km</a:t>
            </a:r>
            <a:endParaRPr lang="en-US" altLang="zh-CN" sz="2800" b="1" noProof="1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8856527" y="5107569"/>
            <a:ext cx="1812925" cy="460375"/>
          </a:xfrm>
          <a:prstGeom prst="rect">
            <a:avLst/>
          </a:prstGeom>
          <a:solidFill>
            <a:srgbClr val="D6F5F5"/>
          </a:solidFill>
          <a:ln w="9525">
            <a:solidFill>
              <a:schemeClr val="tx1"/>
            </a:solidFill>
            <a:rou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smtClean="0">
                <a:latin typeface="隶书" panose="02010509060101010101" pitchFamily="49" charset="-122"/>
                <a:ea typeface="隶书" panose="02010509060101010101" pitchFamily="49" charset="-122"/>
              </a:rPr>
              <a:t>客车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走了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6h</a:t>
            </a:r>
            <a:endParaRPr lang="en-US" altLang="zh-CN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4800018" y="2142164"/>
            <a:ext cx="5570756" cy="523220"/>
          </a:xfrm>
          <a:prstGeom prst="rect">
            <a:avLst/>
          </a:prstGeom>
          <a:solidFill>
            <a:srgbClr val="D6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算式：</a:t>
            </a:r>
            <a:r>
              <a:rPr lang="en-US" altLang="zh-CN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60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÷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70-60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×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70=420(km)</a:t>
            </a:r>
            <a:endParaRPr lang="en-US" altLang="zh-CN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2082" y="765037"/>
            <a:ext cx="11807836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问题</a:t>
            </a:r>
            <a:r>
              <a:rPr lang="zh-CN" altLang="en-US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辆客车和一辆卡车同时从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地出发沿同一公路同方向行驶，客车的行驶速度是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70km/h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，卡车的行驶速度是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60 km/h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，客车比卡车早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经过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 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两地间的路程是多少？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2727" y="2652211"/>
            <a:ext cx="118271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如果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设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两地相距</a:t>
            </a:r>
            <a:r>
              <a:rPr lang="en-US" altLang="zh-CN" sz="2800" kern="100" err="1" smtClean="0">
                <a:latin typeface="隶书" panose="02010509060101010101" pitchFamily="49" charset="-122"/>
                <a:ea typeface="隶书" panose="02010509060101010101" pitchFamily="49" charset="-122"/>
              </a:rPr>
              <a:t>xkm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，你能分别列式表示客车和卡车从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地的行驶时间吗？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72727" y="3606318"/>
            <a:ext cx="48526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客车从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地到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地的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行驶时间：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" name="Text Box 30"/>
          <p:cNvSpPr txBox="1">
            <a:spLocks noChangeArrowheads="1"/>
          </p:cNvSpPr>
          <p:nvPr/>
        </p:nvSpPr>
        <p:spPr bwMode="auto">
          <a:xfrm>
            <a:off x="196540" y="4254018"/>
            <a:ext cx="46085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卡车从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地到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地的行驶时间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24" name="对象 23"/>
          <p:cNvGraphicFramePr>
            <a:graphicFrameLocks noChangeAspect="1"/>
          </p:cNvGraphicFramePr>
          <p:nvPr/>
        </p:nvGraphicFramePr>
        <p:xfrm>
          <a:off x="4812551" y="3471183"/>
          <a:ext cx="644525" cy="747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1" imgW="344170" imgH="407670" progId="Equation.DSMT4">
                  <p:embed/>
                </p:oleObj>
              </mc:Choice>
              <mc:Fallback>
                <p:oleObj name="" r:id="rId1" imgW="344170" imgH="40767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812551" y="3471183"/>
                        <a:ext cx="644525" cy="747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对象 24"/>
          <p:cNvGraphicFramePr>
            <a:graphicFrameLocks noChangeAspect="1"/>
          </p:cNvGraphicFramePr>
          <p:nvPr/>
        </p:nvGraphicFramePr>
        <p:xfrm>
          <a:off x="4809375" y="4184719"/>
          <a:ext cx="65087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3" imgW="344170" imgH="407670" progId="Equation.DSMT4">
                  <p:embed/>
                </p:oleObj>
              </mc:Choice>
              <mc:Fallback>
                <p:oleObj name="" r:id="rId3" imgW="344170" imgH="40767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809375" y="4184719"/>
                        <a:ext cx="650875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 Box 35"/>
          <p:cNvSpPr txBox="1">
            <a:spLocks noChangeArrowheads="1"/>
          </p:cNvSpPr>
          <p:nvPr/>
        </p:nvSpPr>
        <p:spPr bwMode="auto">
          <a:xfrm>
            <a:off x="5025337" y="5751283"/>
            <a:ext cx="7562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即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28" name="对象 27"/>
          <p:cNvGraphicFramePr>
            <a:graphicFrameLocks noChangeAspect="1"/>
          </p:cNvGraphicFramePr>
          <p:nvPr/>
        </p:nvGraphicFramePr>
        <p:xfrm>
          <a:off x="5806092" y="5553312"/>
          <a:ext cx="171767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5" imgW="750570" imgH="407035" progId="Equation.DSMT4">
                  <p:embed/>
                </p:oleObj>
              </mc:Choice>
              <mc:Fallback>
                <p:oleObj name="" r:id="rId5" imgW="750570" imgH="40703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806092" y="5553312"/>
                        <a:ext cx="171767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" name="图片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8281" y="3302869"/>
            <a:ext cx="4993719" cy="1368935"/>
          </a:xfrm>
          <a:prstGeom prst="rect">
            <a:avLst/>
          </a:prstGeom>
        </p:spPr>
      </p:pic>
      <p:grpSp>
        <p:nvGrpSpPr>
          <p:cNvPr id="34" name="组合 33"/>
          <p:cNvGrpSpPr/>
          <p:nvPr/>
        </p:nvGrpSpPr>
        <p:grpSpPr>
          <a:xfrm>
            <a:off x="172726" y="4770944"/>
            <a:ext cx="9235227" cy="774700"/>
            <a:chOff x="172726" y="4770944"/>
            <a:chExt cx="9235227" cy="774700"/>
          </a:xfrm>
        </p:grpSpPr>
        <p:sp>
          <p:nvSpPr>
            <p:cNvPr id="26" name="Text Box 33"/>
            <p:cNvSpPr txBox="1">
              <a:spLocks noChangeArrowheads="1"/>
            </p:cNvSpPr>
            <p:nvPr/>
          </p:nvSpPr>
          <p:spPr bwMode="auto">
            <a:xfrm>
              <a:off x="172726" y="4835885"/>
              <a:ext cx="9235227" cy="5730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因为客车比卡车早</a:t>
              </a:r>
              <a:r>
                <a:rPr lang="en-US" altLang="zh-CN" sz="2800">
                  <a:latin typeface="隶书" panose="02010509060101010101" pitchFamily="49" charset="-122"/>
                  <a:ea typeface="隶书" panose="02010509060101010101" pitchFamily="49" charset="-122"/>
                </a:rPr>
                <a:t>1h</a:t>
              </a:r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经过</a:t>
              </a:r>
              <a:r>
                <a:rPr lang="en-US" altLang="zh-CN" sz="2800">
                  <a:latin typeface="隶书" panose="02010509060101010101" pitchFamily="49" charset="-122"/>
                  <a:ea typeface="隶书" panose="02010509060101010101" pitchFamily="49" charset="-122"/>
                </a:rPr>
                <a:t>B</a:t>
              </a:r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地，所以 </a:t>
              </a:r>
              <a:r>
                <a:rPr lang="zh-CN" altLang="en-US" sz="2800" smtClean="0">
                  <a:latin typeface="隶书" panose="02010509060101010101" pitchFamily="49" charset="-122"/>
                  <a:ea typeface="隶书" panose="02010509060101010101" pitchFamily="49" charset="-122"/>
                </a:rPr>
                <a:t>   比    小</a:t>
              </a:r>
              <a:r>
                <a:rPr lang="en-US" altLang="zh-CN" sz="2800" smtClean="0">
                  <a:latin typeface="隶书" panose="02010509060101010101" pitchFamily="49" charset="-122"/>
                  <a:ea typeface="隶书" panose="02010509060101010101" pitchFamily="49" charset="-122"/>
                </a:rPr>
                <a:t>1,</a:t>
              </a:r>
              <a:endParaRPr lang="en-US" altLang="zh-CN" sz="28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aphicFrame>
          <p:nvGraphicFramePr>
            <p:cNvPr id="32" name="对象 31"/>
            <p:cNvGraphicFramePr>
              <a:graphicFrameLocks noChangeAspect="1"/>
            </p:cNvGraphicFramePr>
            <p:nvPr/>
          </p:nvGraphicFramePr>
          <p:xfrm>
            <a:off x="5830175" y="4770944"/>
            <a:ext cx="650875" cy="774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" r:id="rId8" imgW="344170" imgH="407670" progId="Equation.DSMT4">
                    <p:embed/>
                  </p:oleObj>
                </mc:Choice>
                <mc:Fallback>
                  <p:oleObj name="" r:id="rId8" imgW="344170" imgH="40767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830175" y="4770944"/>
                          <a:ext cx="650875" cy="7747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" name="对象 32"/>
            <p:cNvGraphicFramePr>
              <a:graphicFrameLocks noChangeAspect="1"/>
            </p:cNvGraphicFramePr>
            <p:nvPr/>
          </p:nvGraphicFramePr>
          <p:xfrm>
            <a:off x="6850975" y="4794293"/>
            <a:ext cx="644525" cy="747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" r:id="rId9" imgW="344170" imgH="407670" progId="Equation.DSMT4">
                    <p:embed/>
                  </p:oleObj>
                </mc:Choice>
                <mc:Fallback>
                  <p:oleObj name="" r:id="rId9" imgW="344170" imgH="40767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6850975" y="4794293"/>
                          <a:ext cx="644525" cy="7477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42" name="图片 41"/>
          <p:cNvPicPr>
            <a:picLocks noChangeAspect="1"/>
          </p:cNvPicPr>
          <p:nvPr/>
        </p:nvPicPr>
        <p:blipFill>
          <a:blip r:embed="rId10"/>
          <a:srcRect t="1" b="57062"/>
          <a:stretch>
            <a:fillRect/>
          </a:stretch>
        </p:blipFill>
        <p:spPr>
          <a:xfrm>
            <a:off x="8268533" y="4606692"/>
            <a:ext cx="3731385" cy="18531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2082" y="765037"/>
            <a:ext cx="118078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问题</a:t>
            </a:r>
            <a:r>
              <a:rPr lang="zh-CN" altLang="en-US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辆客车和一辆卡车同时从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地出发沿同一公路同方向行驶，客车的行驶速度是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70km/h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，卡车的行驶速度是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60km/h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，客车比卡车早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经过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 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两地间的路程是多少？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92082" y="2606447"/>
            <a:ext cx="11836864" cy="1384995"/>
            <a:chOff x="192082" y="2606447"/>
            <a:chExt cx="11836864" cy="1384995"/>
          </a:xfrm>
        </p:grpSpPr>
        <p:sp>
          <p:nvSpPr>
            <p:cNvPr id="4" name="矩形 3"/>
            <p:cNvSpPr/>
            <p:nvPr/>
          </p:nvSpPr>
          <p:spPr>
            <a:xfrm>
              <a:off x="221110" y="2606447"/>
              <a:ext cx="11807836" cy="138499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2800" kern="100" smtClean="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        </a:t>
              </a:r>
              <a:r>
                <a:rPr lang="zh-CN" altLang="zh-CN" sz="2800" kern="100" smtClean="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对于</a:t>
              </a:r>
              <a:r>
                <a: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上面的问题，你还能列出其他方程吗？如果能，你依据的是哪个相等关系？</a:t>
              </a:r>
              <a:endPara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CCF1F9"/>
                </a:clrFrom>
                <a:clrTo>
                  <a:srgbClr val="CCF1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92082" y="2695374"/>
              <a:ext cx="1573976" cy="661627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221109" y="3968535"/>
            <a:ext cx="1156281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解：设客车从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地的时间为</a:t>
            </a:r>
            <a:r>
              <a:rPr lang="en-US" altLang="zh-CN" sz="2800" kern="100" err="1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xh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，则卡车从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的所用时间为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(x+1)h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en-US" altLang="zh-CN" sz="2800" kern="100" smtClean="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由</a:t>
            </a:r>
            <a:r>
              <a:rPr lang="en-US" altLang="zh-CN" sz="2800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到</a:t>
            </a:r>
            <a:r>
              <a:rPr lang="en-US" altLang="zh-CN" sz="2800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800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的路程为定值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可列方程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endParaRPr lang="en-US" altLang="zh-CN" sz="2800" kern="100" smtClean="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              70x=60(x+1)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5378" y="5657287"/>
            <a:ext cx="11814540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kern="100" smtClean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800" kern="100" smtClean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点睛</a:t>
            </a:r>
            <a:r>
              <a:rPr lang="en-US" altLang="zh-CN" sz="2800" kern="100" smtClean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列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方程时，要先设字母表示未知数，然后根据问题中的相等关系，写出含有未知数的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等式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--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64081" y="909035"/>
            <a:ext cx="44767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比较：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列算式和列方程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00274" y="4409556"/>
            <a:ext cx="5454190" cy="738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从算式到方程是数学的进步！</a:t>
            </a:r>
            <a:endParaRPr lang="zh-CN" altLang="en-US" sz="2800" b="1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64079" y="1463776"/>
            <a:ext cx="11675835" cy="147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列算式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列出的算式表示解题的计算过程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只能用已知数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对于较复杂的问题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列算式比较困难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1"/>
          <p:cNvSpPr txBox="1">
            <a:spLocks noChangeArrowheads="1"/>
          </p:cNvSpPr>
          <p:nvPr/>
        </p:nvSpPr>
        <p:spPr bwMode="auto">
          <a:xfrm>
            <a:off x="293812" y="2932835"/>
            <a:ext cx="11675835" cy="147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6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列方程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方程是根据题中的等量关系列出的等式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既可用已知数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又可用未知数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解决问题比较方便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2082" y="765037"/>
            <a:ext cx="11807836" cy="2894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根据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下列问题，设未知数并列出方程：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(1)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用一根长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24cm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的铁丝围成一个正方形，正方形的边长是多少？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一台计算机已使用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1700h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，预计每月再使用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150h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，经过多少月这台计算机的使用时间达到规定的检修时间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2450h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(3)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某校女生占全体学生数的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52%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，比男生多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80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人，这个学校有多少学生？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8037" y="3500999"/>
            <a:ext cx="1149592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(1)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设正方形的宽为</a:t>
            </a:r>
            <a:r>
              <a:rPr lang="en-US" altLang="zh-CN" sz="2800" kern="100" err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xcm.        </a:t>
            </a:r>
            <a:r>
              <a:rPr lang="zh-CN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列方程</a:t>
            </a:r>
            <a:r>
              <a:rPr lang="zh-CN" altLang="en-US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4x=24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设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月后这台计算机的使用时间达到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2450h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，那么在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月里这台计算机使用了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150xh.     </a:t>
            </a:r>
            <a:r>
              <a:rPr lang="zh-CN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列方程</a:t>
            </a:r>
            <a:r>
              <a:rPr lang="zh-CN" altLang="en-US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1700+150x=2450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(3)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设这个学校的学生数为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，那么女生数为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0.52x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，男生数为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(1-0.52)x.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列方程</a:t>
            </a:r>
            <a:r>
              <a:rPr lang="zh-CN" altLang="en-US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：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0.52x-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(1-0.52)x=80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38057" y="978238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下列方程有什么共同特点？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CCF1F9"/>
              </a:clrFrom>
              <a:clrTo>
                <a:srgbClr val="CCF1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081" y="909035"/>
            <a:ext cx="1573976" cy="66162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064" y="1636993"/>
            <a:ext cx="8927876" cy="139537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5456" y="3103472"/>
            <a:ext cx="11665992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一元一次方程：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上面各方程都只含有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一个未知数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元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，未知数的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次数都是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，等号两边都是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整式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，这样的方程叫做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一元一次方程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264081" y="621039"/>
                <a:ext cx="11663838" cy="22988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en-US" sz="2800" b="1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2.</a:t>
                </a:r>
                <a:r>
                  <a:rPr lang="en-US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①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②0.3x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③x</a:t>
                </a:r>
                <a:r>
                  <a:rPr lang="en-US" altLang="zh-CN" sz="2800" kern="100" baseline="300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﹣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⑤x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⑥x+2y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＝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．其中一元一次方程的个数是（　　）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  <a:tabLst>
                    <a:tab pos="1319530" algn="l"/>
                    <a:tab pos="2639060" algn="l"/>
                    <a:tab pos="3958590" algn="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	</a:t>
                </a:r>
                <a:r>
                  <a:rPr lang="en-US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B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	</a:t>
                </a:r>
                <a:r>
                  <a:rPr lang="en-US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C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	</a:t>
                </a:r>
                <a:r>
                  <a:rPr lang="en-US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D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81" y="621039"/>
                <a:ext cx="11663838" cy="2298899"/>
              </a:xfrm>
              <a:prstGeom prst="rect">
                <a:avLst/>
              </a:prstGeom>
              <a:blipFill rotWithShape="1">
                <a:blip r:embed="rId1"/>
                <a:stretch>
                  <a:fillRect l="-5" t="-1879" r="1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264081" y="2951533"/>
                <a:ext cx="11663838" cy="33549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spcAft>
                    <a:spcPct val="0"/>
                  </a:spcAft>
                </a:pPr>
                <a:r>
                  <a:rPr lang="zh-CN" altLang="zh-CN" sz="2400" kern="1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【</a:t>
                </a:r>
                <a:r>
                  <a:rPr lang="zh-CN" altLang="en-US" sz="2400" kern="1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分析</a:t>
                </a:r>
                <a:r>
                  <a:rPr lang="zh-CN" altLang="zh-CN" sz="2400" kern="100" smtClean="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】</a:t>
                </a:r>
                <a:r>
                  <a:rPr lang="zh-CN" altLang="zh-CN" sz="2400" kern="1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①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zh-CN" altLang="en-US" sz="2400" kern="100" smtClean="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等号右边分母中含有未知数不是整式</a:t>
                </a:r>
                <a:r>
                  <a:rPr lang="zh-CN" altLang="zh-CN" sz="2400" kern="100" smtClean="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故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①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不符合题意；</a:t>
                </a:r>
                <a:endParaRPr lang="zh-CN" altLang="zh-CN" sz="24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spcAft>
                    <a:spcPct val="0"/>
                  </a:spcAft>
                </a:pP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②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.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，即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.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，符合一元一次方程的定义．故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②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符合题意；</a:t>
                </a:r>
                <a:endParaRPr lang="zh-CN" altLang="zh-CN" sz="24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spcAft>
                    <a:spcPct val="0"/>
                  </a:spcAft>
                </a:pP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③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的未知数的最高次数是</a:t>
                </a:r>
                <a:r>
                  <a:rPr lang="en-US" altLang="zh-CN" sz="2400" kern="100" smtClean="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400" kern="100" smtClean="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故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③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不符合题意；</a:t>
                </a:r>
                <a:endParaRPr lang="zh-CN" altLang="zh-CN" sz="24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spcAft>
                    <a:spcPct val="0"/>
                  </a:spcAft>
                </a:pP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，即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0000FF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，符合一元一次方程的定义．故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③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符合题意；</a:t>
                </a:r>
                <a:endParaRPr lang="zh-CN" altLang="zh-CN" sz="24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spcAft>
                    <a:spcPct val="0"/>
                  </a:spcAft>
                </a:pP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⑤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，即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，符合一元一次方程的定义．故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⑤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符合题意；</a:t>
                </a:r>
                <a:endParaRPr lang="zh-CN" altLang="zh-CN" sz="24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spcAft>
                    <a:spcPct val="0"/>
                  </a:spcAft>
                </a:pP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⑥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 kern="100">
                        <a:solidFill>
                          <a:srgbClr val="0000FF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中含有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r>
                  <a:rPr lang="zh-CN" altLang="zh-CN" sz="2400" kern="100" smtClean="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未知数．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故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⑥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不符合题意．</a:t>
                </a:r>
                <a:endParaRPr lang="zh-CN" altLang="zh-CN" sz="24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spcAft>
                    <a:spcPct val="0"/>
                  </a:spcAft>
                </a:pP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综上所述，一元一次方程的个数是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个．</a:t>
                </a:r>
                <a:endParaRPr lang="zh-CN" altLang="zh-CN" sz="24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spcAft>
                    <a:spcPct val="0"/>
                  </a:spcAft>
                </a:pP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故选：</a:t>
                </a:r>
                <a:r>
                  <a:rPr lang="en-US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B</a:t>
                </a:r>
                <a:r>
                  <a:rPr lang="zh-CN" altLang="zh-CN" sz="2400" kern="100">
                    <a:solidFill>
                      <a:srgbClr val="0000FF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400" kern="100">
                  <a:solidFill>
                    <a:srgbClr val="0000FF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81" y="2951533"/>
                <a:ext cx="11663838" cy="3354957"/>
              </a:xfrm>
              <a:prstGeom prst="rect">
                <a:avLst/>
              </a:prstGeom>
              <a:blipFill rotWithShape="1">
                <a:blip r:embed="rId2"/>
                <a:stretch>
                  <a:fillRect l="-5" t="-2" r="1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矩形 3"/>
          <p:cNvSpPr/>
          <p:nvPr/>
        </p:nvSpPr>
        <p:spPr>
          <a:xfrm>
            <a:off x="6065827" y="1629025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336080" y="765037"/>
                <a:ext cx="11519840" cy="29479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下列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方程中，一元一次方程共有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en-US" altLang="zh-CN" sz="2800" ker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</a:t>
                </a:r>
                <a:r>
                  <a:rPr lang="en-US" altLang="zh-CN" sz="2800" kern="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</a:t>
                </a:r>
                <a:r>
                  <a:rPr lang="en-US" altLang="zh-CN" sz="2800" ker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①4x-3=5x-2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②3x-4y=5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③3x+1=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den>
                    </m:f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④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−1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=0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⑤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+3</m:t>
                    </m:r>
                    <m:r>
                      <m:rPr>
                        <m:sty m:val="p"/>
                      </m:rP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+1=0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⑥x-1=12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en-US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  B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en-US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  C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en-US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    D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个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80" y="765037"/>
                <a:ext cx="11519840" cy="2947923"/>
              </a:xfrm>
              <a:prstGeom prst="rect">
                <a:avLst/>
              </a:prstGeom>
              <a:blipFill rotWithShape="1">
                <a:blip r:embed="rId1"/>
                <a:stretch>
                  <a:fillRect l="-1" t="-17" r="4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5744801" y="865493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4080" y="765037"/>
            <a:ext cx="119279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zh-CN" altLang="en-US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若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关于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的方程（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 err="1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 err="1">
                <a:latin typeface="隶书" panose="02010509060101010101" pitchFamily="49" charset="-122"/>
                <a:ea typeface="隶书" panose="02010509060101010101" pitchFamily="49" charset="-122"/>
              </a:rPr>
              <a:t>|m</a:t>
            </a:r>
            <a:r>
              <a:rPr lang="zh-CN" altLang="zh-CN" sz="2800" kern="100" baseline="30000">
                <a:latin typeface="隶书" panose="02010509060101010101" pitchFamily="49" charset="-122"/>
                <a:ea typeface="隶书" panose="02010509060101010101" pitchFamily="49" charset="-122"/>
                <a:cs typeface="MS Mincho" panose="02020609040205080304" charset="-128"/>
              </a:rPr>
              <a:t>－</a:t>
            </a:r>
            <a:r>
              <a:rPr lang="en-US" altLang="zh-CN" sz="2800" kern="100" baseline="30000">
                <a:latin typeface="隶书" panose="02010509060101010101" pitchFamily="49" charset="-122"/>
                <a:ea typeface="隶书" panose="02010509060101010101" pitchFamily="49" charset="-122"/>
              </a:rPr>
              <a:t>1|</a:t>
            </a:r>
            <a:r>
              <a:rPr lang="zh-CN" altLang="zh-CN" sz="2800" kern="100" baseline="30000"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是一元一次方程，求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的值．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8056" y="1503701"/>
            <a:ext cx="1098187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解：（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∵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关于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的方程（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 err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 err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|m</a:t>
            </a:r>
            <a:r>
              <a:rPr lang="zh-CN" altLang="zh-CN" sz="2800" kern="1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1|</a:t>
            </a:r>
            <a:r>
              <a:rPr lang="zh-CN" altLang="zh-CN" sz="2800" kern="1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是一元一次方程，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∴|m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1|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，且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4≠0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由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|m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1|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或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由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4≠0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m≠4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∴m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84111" y="5525438"/>
            <a:ext cx="11623779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Aft>
                <a:spcPct val="0"/>
              </a:spcAft>
              <a:defRPr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>
                <a:solidFill>
                  <a:srgbClr val="002060"/>
                </a:solidFill>
                <a:sym typeface="宋体" panose="02010600030101010101" pitchFamily="2" charset="-122"/>
              </a:rPr>
              <a:t>【</a:t>
            </a:r>
            <a:r>
              <a:rPr lang="zh-CN" altLang="en-US">
                <a:solidFill>
                  <a:srgbClr val="002060"/>
                </a:solidFill>
                <a:sym typeface="宋体" panose="02010600030101010101" pitchFamily="2" charset="-122"/>
              </a:rPr>
              <a:t>点睛</a:t>
            </a:r>
            <a:r>
              <a:rPr lang="en-US" altLang="zh-CN">
                <a:solidFill>
                  <a:srgbClr val="002060"/>
                </a:solidFill>
                <a:sym typeface="宋体" panose="02010600030101010101" pitchFamily="2" charset="-122"/>
              </a:rPr>
              <a:t>】</a:t>
            </a:r>
            <a:r>
              <a:rPr lang="zh-CN" altLang="en-US">
                <a:sym typeface="宋体" panose="02010600030101010101" pitchFamily="2" charset="-122"/>
              </a:rPr>
              <a:t>一元一次方程中求字母的值，需谨记两个条件：①未知数的次数为1；②未知数的系数不为0</a:t>
            </a:r>
            <a:r>
              <a:rPr lang="en-US" altLang="zh-CN">
                <a:sym typeface="宋体" panose="02010600030101010101" pitchFamily="2" charset="-122"/>
              </a:rPr>
              <a:t>.</a:t>
            </a:r>
            <a:endParaRPr lang="en-US" altLang="zh-CN"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4472" y="2328290"/>
            <a:ext cx="119999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已知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方程（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en-US" altLang="zh-CN" sz="2800" kern="1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﹣（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m+1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x+8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是关于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一元一次方程</a:t>
            </a: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求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值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222179" y="3179436"/>
                <a:ext cx="11987528" cy="20313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zh-CN" sz="2800" kern="100" smtClean="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解：</a:t>
                </a:r>
                <a:r>
                  <a:rPr lang="zh-CN" altLang="en-US" sz="2800" kern="100" smtClean="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因为</a:t>
                </a:r>
                <a:r>
                  <a:rPr lang="zh-CN" altLang="zh-CN" sz="2800" kern="100" smtClean="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方程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−(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8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是关于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的一元一次方程，</a:t>
                </a:r>
                <a:endParaRPr lang="en-US" altLang="zh-CN" sz="2800" i="1" kern="100" smtClean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cs typeface="Cambria Math" panose="02040503050406030204" pitchFamily="18" charset="0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en-US" sz="2800" kern="1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且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−(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)≠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zh-CN" altLang="zh-CN" sz="2800" kern="100" smtClean="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en-US" altLang="zh-CN" sz="2800" kern="100" smtClean="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en-US" sz="2800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endParaRPr lang="zh-CN" altLang="zh-CN" sz="2800" kern="100" smtClean="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179" y="3179436"/>
                <a:ext cx="11987528" cy="2031325"/>
              </a:xfrm>
              <a:prstGeom prst="rect">
                <a:avLst/>
              </a:prstGeom>
              <a:blipFill rotWithShape="1">
                <a:blip r:embed="rId1"/>
                <a:stretch>
                  <a:fillRect l="-5" t="-31" r="5" b="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204472" y="775781"/>
                <a:ext cx="11867445" cy="14251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已知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方程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−3</m:t>
                        </m:r>
                      </m:e>
                    </m:d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d>
                          <m:dPr>
                            <m:begChr m:val="|"/>
                            <m:endChr m:val="|"/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m</m:t>
                            </m:r>
                          </m:e>
                        </m:d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=18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是关于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的一元一次方程，则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m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的值是（</a:t>
                </a:r>
                <a:r>
                  <a:rPr lang="en-US" altLang="zh-CN" sz="2800" ker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  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2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  B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．－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3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   C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±3</m:t>
                    </m:r>
                  </m:oMath>
                </a14:m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   D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472" y="775781"/>
                <a:ext cx="11867445" cy="1425134"/>
              </a:xfrm>
              <a:prstGeom prst="rect">
                <a:avLst/>
              </a:prstGeom>
              <a:blipFill rotWithShape="1">
                <a:blip r:embed="rId2"/>
                <a:stretch>
                  <a:fillRect t="-31" r="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11063931" y="909035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ChangeArrowheads="1"/>
          </p:cNvSpPr>
          <p:nvPr/>
        </p:nvSpPr>
        <p:spPr bwMode="auto">
          <a:xfrm>
            <a:off x="1846917" y="856002"/>
            <a:ext cx="619191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anchor="ctr">
            <a:spAutoFit/>
          </a:bodyPr>
          <a:lstStyle>
            <a:lvl1pPr>
              <a:tabLst>
                <a:tab pos="723900" algn="l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723900" algn="l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723900" algn="l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723900" algn="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723900" algn="l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723900" algn="l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723900" algn="l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723900" algn="l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723900" algn="l"/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怎样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将一个实际问题转化为方程问题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CCF1F9"/>
              </a:clrFrom>
              <a:clrTo>
                <a:srgbClr val="CCF1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081" y="909035"/>
            <a:ext cx="1573976" cy="66162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076" y="1629026"/>
            <a:ext cx="10919933" cy="90566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648034" y="1629026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设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未知数    列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方程</a:t>
            </a:r>
            <a:endParaRPr lang="zh-CN" altLang="en-US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24076" y="2446381"/>
            <a:ext cx="10938454" cy="1000273"/>
            <a:chOff x="624076" y="2446381"/>
            <a:chExt cx="10938454" cy="1000273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4076" y="2446381"/>
              <a:ext cx="10919933" cy="1000273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642597" y="2492547"/>
              <a:ext cx="10919933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ct val="0"/>
                </a:spcAft>
              </a:pPr>
              <a:r>
                <a: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800" kern="100" smtClean="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   </a:t>
              </a:r>
              <a:r>
                <a:rPr lang="zh-CN" altLang="zh-CN" sz="2800" kern="100" smtClean="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分析</a:t>
              </a:r>
              <a:r>
                <a: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实际问题中的数量关系，利用其中的相等关系列出方程，是用数学解决实际问题的一种方法</a:t>
              </a:r>
              <a:r>
                <a:rPr lang="en-US" altLang="zh-CN" sz="2800" kern="100" smtClean="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.</a:t>
              </a:r>
              <a:r>
                <a:rPr lang="en-US" altLang="zh-CN" sz="2800" kern="100"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rPr>
                <a:t> </a:t>
              </a:r>
              <a:endPara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264081" y="3479179"/>
            <a:ext cx="109199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列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方程是解决问题的重要方法，利用方程可以求出未知数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 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70644" y="4002399"/>
            <a:ext cx="6617345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可以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发现，当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时，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的值是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24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sz="2800" kern="100" smtClean="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0207" y="3994624"/>
            <a:ext cx="1166383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同样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地，当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时，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1700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150x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的值是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2450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，这时方程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1700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150x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2450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等号左右两边相等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60081" y="4021828"/>
            <a:ext cx="5574401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ct val="0"/>
              </a:spcAft>
            </a:pP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这时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24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等号左右两边相等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en-US" altLang="zh-CN" sz="2800" kern="100" smtClean="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70644" y="4598919"/>
            <a:ext cx="11663838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叫做方程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24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的解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这就是说，方程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24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中未知数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的值应是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en-US" altLang="zh-CN" sz="2800" kern="100" smtClean="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70644" y="4543958"/>
            <a:ext cx="1166383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                 x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叫做方程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1700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150x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2450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的解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这就是说，方程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1700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150x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2450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中未知数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的值应是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 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41081" y="5574460"/>
            <a:ext cx="11634275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方程就是求出使方程中等号左右两边相等的未知数的值，这个值就是方程的</a:t>
            </a:r>
            <a:r>
              <a:rPr lang="zh-CN" altLang="zh-CN" sz="2800" b="1" kern="1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0" grpId="1"/>
      <p:bldP spid="11" grpId="0"/>
      <p:bldP spid="12" grpId="0"/>
      <p:bldP spid="12" grpId="1"/>
      <p:bldP spid="13" grpId="0"/>
      <p:bldP spid="13" grpId="1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11649"/>
          <p:cNvSpPr txBox="1">
            <a:spLocks noChangeArrowheads="1"/>
          </p:cNvSpPr>
          <p:nvPr/>
        </p:nvSpPr>
        <p:spPr bwMode="auto">
          <a:xfrm>
            <a:off x="1710089" y="978811"/>
            <a:ext cx="9809878" cy="522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x=1000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x=2000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中哪一个是方程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0.52x-(1-0.52)x=80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的解？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28035" y="1845022"/>
            <a:ext cx="10991932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解：当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x=1000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时，方程左边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=0.52×1000-(1-0.52)×1000=520-480=40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，右边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=80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，左边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≠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右边，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x=1000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不是此方程的解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x=2000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时，方程左边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 0.52×2000-(1-0.52)×2000=1040-960=80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=80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，左边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右边，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x=2000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是此方程的解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64081" y="5228975"/>
            <a:ext cx="1162872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Aft>
                <a:spcPct val="0"/>
              </a:spcAft>
              <a:defRPr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>
                <a:solidFill>
                  <a:srgbClr val="002060"/>
                </a:solidFill>
                <a:sym typeface="宋体" panose="02010600030101010101" pitchFamily="2" charset="-122"/>
              </a:rPr>
              <a:t>【</a:t>
            </a:r>
            <a:r>
              <a:rPr lang="zh-CN" altLang="en-US">
                <a:solidFill>
                  <a:srgbClr val="002060"/>
                </a:solidFill>
                <a:sym typeface="宋体" panose="02010600030101010101" pitchFamily="2" charset="-122"/>
              </a:rPr>
              <a:t>点睛</a:t>
            </a:r>
            <a:r>
              <a:rPr lang="en-US" altLang="zh-CN">
                <a:solidFill>
                  <a:srgbClr val="002060"/>
                </a:solidFill>
                <a:sym typeface="宋体" panose="02010600030101010101" pitchFamily="2" charset="-122"/>
              </a:rPr>
              <a:t>】</a:t>
            </a:r>
            <a:r>
              <a:rPr lang="zh-CN" altLang="en-US">
                <a:sym typeface="宋体" panose="02010600030101010101" pitchFamily="2" charset="-122"/>
              </a:rPr>
              <a:t>判断一个数值是不是方程的解的步骤：</a:t>
            </a:r>
            <a:r>
              <a:rPr lang="en-US" altLang="zh-CN" smtClean="0">
                <a:sym typeface="宋体" panose="02010600030101010101" pitchFamily="2" charset="-122"/>
              </a:rPr>
              <a:t>1.</a:t>
            </a:r>
            <a:r>
              <a:rPr lang="zh-CN" altLang="en-US" smtClean="0">
                <a:sym typeface="宋体" panose="02010600030101010101" pitchFamily="2" charset="-122"/>
              </a:rPr>
              <a:t>将</a:t>
            </a:r>
            <a:r>
              <a:rPr lang="zh-CN" altLang="en-US">
                <a:sym typeface="宋体" panose="02010600030101010101" pitchFamily="2" charset="-122"/>
              </a:rPr>
              <a:t>数值代入方程左边进行计算；</a:t>
            </a:r>
            <a:r>
              <a:rPr lang="en-US" altLang="zh-CN" smtClean="0">
                <a:sym typeface="宋体" panose="02010600030101010101" pitchFamily="2" charset="-122"/>
              </a:rPr>
              <a:t>2.</a:t>
            </a:r>
            <a:r>
              <a:rPr lang="zh-CN" altLang="en-US" smtClean="0">
                <a:sym typeface="宋体" panose="02010600030101010101" pitchFamily="2" charset="-122"/>
              </a:rPr>
              <a:t>将</a:t>
            </a:r>
            <a:r>
              <a:rPr lang="zh-CN" altLang="en-US">
                <a:sym typeface="宋体" panose="02010600030101010101" pitchFamily="2" charset="-122"/>
              </a:rPr>
              <a:t>数值代入方程右边进行计算；</a:t>
            </a:r>
            <a:r>
              <a:rPr lang="en-US" altLang="zh-CN" smtClean="0">
                <a:sym typeface="宋体" panose="02010600030101010101" pitchFamily="2" charset="-122"/>
              </a:rPr>
              <a:t>3.</a:t>
            </a:r>
            <a:r>
              <a:rPr lang="zh-CN" altLang="en-US" smtClean="0">
                <a:sym typeface="宋体" panose="02010600030101010101" pitchFamily="2" charset="-122"/>
              </a:rPr>
              <a:t>若</a:t>
            </a:r>
            <a:r>
              <a:rPr lang="zh-CN" altLang="en-US">
                <a:sym typeface="宋体" panose="02010600030101010101" pitchFamily="2" charset="-122"/>
              </a:rPr>
              <a:t>左边＝右边，则是方程的解，反之，则不是．</a:t>
            </a:r>
            <a:endParaRPr lang="zh-CN" altLang="en-US">
              <a:sym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CCF1F9"/>
              </a:clrFrom>
              <a:clrTo>
                <a:srgbClr val="CCF1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081" y="909035"/>
            <a:ext cx="1573976" cy="66162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4081" y="837036"/>
            <a:ext cx="113758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检测下列各题括号中的数是不是方程的解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﹖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)3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x+5=4x-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 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x=3)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;    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2)3x+2=x (x=-1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);    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)3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y-1=2y+1 (y=4).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84164" y="2061019"/>
            <a:ext cx="11807836" cy="4641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解:(1)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3时，左边=3×3＋5=14,右边=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4×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3-2=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，左边≠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，x=3不是这个方程的解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2）当x=-1时，左边=3×(-1)+2=-1，右边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，左边=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所以，x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=-1是这个方程的解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3)当y=4时，左边=3×4-1=11，右边=2×4+1=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，左边≠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，y=4不是这个方程的解.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192082" y="765037"/>
                <a:ext cx="1209583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en-US" sz="2800" b="1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4.</a:t>
                </a:r>
                <a:r>
                  <a:rPr lang="zh-CN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已知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是关于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的方程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e>
                    </m:d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的解，求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e>
                      <m:sup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2021</m:t>
                        </m:r>
                      </m:sup>
                    </m:sSup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的值．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82" y="765037"/>
                <a:ext cx="12095832" cy="738664"/>
              </a:xfrm>
              <a:prstGeom prst="rect">
                <a:avLst/>
              </a:prstGeom>
              <a:blipFill rotWithShape="1">
                <a:blip r:embed="rId1"/>
                <a:stretch>
                  <a:fillRect l="-3" t="-67" b="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336079" y="1503701"/>
                <a:ext cx="11303843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zh-CN" sz="2800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</a:t>
                </a:r>
                <a:r>
                  <a:rPr lang="zh-CN" altLang="en-US" sz="2800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因为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是关于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的方程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−4</m:t>
                        </m:r>
                      </m:e>
                    </m:d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的解，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en-US" sz="2800" kern="100" smtClean="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×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d>
                      <m:d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4</m:t>
                        </m:r>
                      </m:e>
                    </m:d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解得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zh-CN" altLang="en-US" sz="2800" kern="100" smtClean="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2021</m:t>
                        </m:r>
                      </m:sup>
                    </m:sSup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e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2021</m:t>
                        </m:r>
                      </m:sup>
                    </m:sSup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79" y="1503701"/>
                <a:ext cx="11303843" cy="2677656"/>
              </a:xfrm>
              <a:prstGeom prst="rect">
                <a:avLst/>
              </a:prstGeom>
              <a:blipFill rotWithShape="1">
                <a:blip r:embed="rId2"/>
                <a:stretch>
                  <a:fillRect l="-1" t="-1" r="3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5281" y="2212302"/>
            <a:ext cx="115586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如果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是关于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的方程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3x+4m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的解，则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的值是（　　）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  <a:spcAft>
                <a:spcPct val="0"/>
              </a:spcAft>
              <a:tabLst>
                <a:tab pos="1319530" algn="l"/>
                <a:tab pos="2639060" algn="l"/>
                <a:tab pos="3958590" algn="l"/>
              </a:tabLs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	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  B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．﹣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1	C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6	</a:t>
            </a: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</a:rPr>
              <a:t>   D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．﹣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192081" y="797512"/>
                <a:ext cx="1187983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下列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方程中，解是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的是（</a:t>
                </a:r>
                <a:r>
                  <a:rPr lang="en-US" altLang="zh-CN" sz="2800" ker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</a:t>
                </a:r>
                <a:r>
                  <a:rPr lang="en-US" altLang="zh-CN" sz="2800" kern="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</a:t>
                </a:r>
                <a:r>
                  <a:rPr lang="en-US" altLang="zh-CN" sz="2800" ker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	B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	C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8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	D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81" y="797512"/>
                <a:ext cx="11879835" cy="1384995"/>
              </a:xfrm>
              <a:prstGeom prst="rect">
                <a:avLst/>
              </a:prstGeom>
              <a:blipFill rotWithShape="1">
                <a:blip r:embed="rId1"/>
                <a:stretch>
                  <a:fillRect l="-3" t="-42" r="5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225280" y="3597297"/>
                <a:ext cx="11558639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3.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若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是关于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的方程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𝑏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5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的解，则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6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𝑎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𝑏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的值为（</a:t>
                </a:r>
                <a:r>
                  <a:rPr lang="en-US" altLang="zh-CN" sz="2800" ker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  </a:t>
                </a:r>
                <a:r>
                  <a:rPr lang="en-US" altLang="zh-CN" sz="2800" kern="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  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2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B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8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    C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．－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3	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D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．－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8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80" y="3597297"/>
                <a:ext cx="11558639" cy="1384995"/>
              </a:xfrm>
              <a:prstGeom prst="rect">
                <a:avLst/>
              </a:prstGeom>
              <a:blipFill rotWithShape="1">
                <a:blip r:embed="rId2"/>
                <a:stretch>
                  <a:fillRect l="-4" t="-2" r="2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5520008" y="981034"/>
            <a:ext cx="755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文本框 6"/>
          <p:cNvSpPr txBox="1">
            <a:spLocks noChangeArrowheads="1"/>
          </p:cNvSpPr>
          <p:nvPr/>
        </p:nvSpPr>
        <p:spPr bwMode="auto">
          <a:xfrm>
            <a:off x="9551952" y="2357393"/>
            <a:ext cx="755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0719415" y="3756901"/>
            <a:ext cx="755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302395" y="837036"/>
                <a:ext cx="1187983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根据</a:t>
                </a: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“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比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倍少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”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的数量关系可列方程为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  </a:t>
                </a:r>
                <a:r>
                  <a:rPr lang="en-US" altLang="zh-CN" sz="2800" ker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    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ct val="0"/>
                  </a:spcAft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A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	B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	C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</m:oMath>
                </a14:m>
                <a:r>
                  <a:rPr lang="en-US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	D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𝑦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9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×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395" y="837036"/>
                <a:ext cx="11879835" cy="1384995"/>
              </a:xfrm>
              <a:prstGeom prst="rect">
                <a:avLst/>
              </a:prstGeom>
              <a:blipFill rotWithShape="1">
                <a:blip r:embed="rId1"/>
                <a:stretch>
                  <a:fillRect l="-1" t="-8" r="3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6"/>
          <p:cNvSpPr txBox="1">
            <a:spLocks noChangeArrowheads="1"/>
          </p:cNvSpPr>
          <p:nvPr/>
        </p:nvSpPr>
        <p:spPr bwMode="auto">
          <a:xfrm>
            <a:off x="8615965" y="1053033"/>
            <a:ext cx="755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296208" y="2417207"/>
                <a:ext cx="11625524" cy="7788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r>
                  <a:rPr lang="zh-CN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若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n</m:t>
                        </m:r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−2</m:t>
                        </m:r>
                      </m:e>
                    </m:d>
                    <m:sSup>
                      <m:sSup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altLang="zh-CN" sz="2800" i="0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n</m:t>
                            </m:r>
                          </m:e>
                        </m:d>
                        <m:r>
                          <a:rPr lang="en-US" altLang="zh-CN" sz="2800" i="0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−5</m:t>
                    </m:r>
                    <m:r>
                      <m:rPr>
                        <m:sty m:val="p"/>
                      </m:rP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n</m:t>
                    </m:r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是关于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的一元一次方程，则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n</m:t>
                    </m:r>
                    <m:r>
                      <a:rPr lang="en-US" altLang="zh-CN" sz="2800" i="0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______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208" y="2417207"/>
                <a:ext cx="11625524" cy="778803"/>
              </a:xfrm>
              <a:prstGeom prst="rect">
                <a:avLst/>
              </a:prstGeom>
              <a:blipFill rotWithShape="1">
                <a:blip r:embed="rId2"/>
                <a:stretch>
                  <a:fillRect l="-3" t="-51" r="2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矩形 5"/>
              <p:cNvSpPr/>
              <p:nvPr/>
            </p:nvSpPr>
            <p:spPr>
              <a:xfrm>
                <a:off x="9983946" y="2631353"/>
                <a:ext cx="83067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zh-CN" altLang="en-US" sz="280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3946" y="2631353"/>
                <a:ext cx="830676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57" t="-105" r="69" b="10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296208" y="3410156"/>
                <a:ext cx="13247816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6.</a:t>
                </a:r>
                <a:r>
                  <a:rPr lang="zh-CN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已知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关于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的一元一次方程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的解是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=−</m:t>
                    </m:r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，则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的值为</a:t>
                </a: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</a:t>
                </a:r>
                <a:r>
                  <a:rPr lang="zh-CN" altLang="zh-CN" sz="2800" kern="100"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endParaRPr lang="zh-CN" altLang="zh-CN" sz="2800" kern="1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208" y="3410156"/>
                <a:ext cx="13247816" cy="738664"/>
              </a:xfrm>
              <a:prstGeom prst="rect">
                <a:avLst/>
              </a:prstGeom>
              <a:blipFill rotWithShape="1">
                <a:blip r:embed="rId4"/>
                <a:stretch>
                  <a:fillRect l="-2" t="-28" r="1" b="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矩形 7"/>
              <p:cNvSpPr/>
              <p:nvPr/>
            </p:nvSpPr>
            <p:spPr>
              <a:xfrm>
                <a:off x="11078445" y="3595621"/>
                <a:ext cx="56297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</m:oMath>
                  </m:oMathPara>
                </a14:m>
                <a:endPara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78445" y="3595621"/>
                <a:ext cx="562975" cy="523220"/>
              </a:xfrm>
              <a:prstGeom prst="rect">
                <a:avLst/>
              </a:prstGeom>
              <a:blipFill rotWithShape="1">
                <a:blip r:embed="rId5"/>
                <a:stretch>
                  <a:fillRect l="-42" t="-48" r="107" b="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4081" y="837036"/>
            <a:ext cx="1173583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甲车队有50辆汽车，乙车队有41辆汽车，如果要使乙车队的车数是甲车队的2倍还多1辆，应从甲车队调多少辆到乙车队?本题可设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未知数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___________________________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这时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列出方程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____________________.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8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某班学生为希望工程共捐款131元，比每人平均2元还多35元,设这个班的学生有x人，根据题意列方程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为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_____________.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2077" y="2176560"/>
            <a:ext cx="4314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应从甲车队调x辆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到乙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车队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068430" y="2208391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2(50-x)+1=41+x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18134" y="3458028"/>
            <a:ext cx="1800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2x+35=131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264080" y="765037"/>
                <a:ext cx="11735837" cy="14091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ct val="0"/>
                  </a:spcAft>
                </a:pPr>
                <a:r>
                  <a:rPr lang="en-US" altLang="zh-CN" sz="2800" kern="100" smtClean="0">
                    <a:solidFill>
                      <a:schemeClr val="tx1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9</a:t>
                </a:r>
                <a:r>
                  <a:rPr lang="zh-CN" altLang="zh-CN" sz="2800" kern="100" smtClean="0"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若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m</m:t>
                    </m:r>
                    <m: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−3)</m:t>
                    </m:r>
                    <m:sSup>
                      <m:sSupPr>
                        <m:ctrlPr>
                          <a:rPr lang="zh-CN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altLang="zh-CN" sz="2800" i="0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2|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  <m:r>
                          <a:rPr lang="en-US" altLang="zh-CN" sz="2800" i="0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|−5</m:t>
                        </m:r>
                      </m:sup>
                    </m:sSup>
                    <m: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−4</m:t>
                    </m:r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m</m:t>
                    </m:r>
                    <m: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是关于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的一元一次方程，求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en-US" altLang="zh-CN" sz="2800" i="0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−2</m:t>
                    </m:r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m</m:t>
                    </m:r>
                    <m:r>
                      <a:rPr lang="en-US" altLang="zh-CN" sz="2800" i="0" kern="1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的值．</a:t>
                </a:r>
                <a:endParaRPr lang="zh-CN" altLang="zh-CN" sz="2800" kern="100">
                  <a:solidFill>
                    <a:schemeClr val="tx1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80" y="765037"/>
                <a:ext cx="11735837" cy="1409168"/>
              </a:xfrm>
              <a:prstGeom prst="rect">
                <a:avLst/>
              </a:prstGeom>
              <a:blipFill rotWithShape="1">
                <a:blip r:embed="rId1"/>
                <a:stretch>
                  <a:fillRect l="-5" t="-35" r="3" b="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408078" y="2172109"/>
            <a:ext cx="107278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</a:t>
            </a:r>
            <a:r>
              <a:rPr lang="zh-CN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kern="1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2|m|</a:t>
            </a:r>
            <a:r>
              <a:rPr lang="zh-CN" altLang="zh-CN" sz="2800" kern="1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是关于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的一元一次方程，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zh-CN" altLang="en-US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2|m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|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且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3≠0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m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原式＝（﹣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2×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（﹣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zh-CN" sz="2800" kern="1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16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zh-CN" altLang="zh-CN" sz="2800" kern="100">
              <a:solidFill>
                <a:srgbClr val="FF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120019" y="939633"/>
                <a:ext cx="11927919" cy="11680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spcAft>
                    <a:spcPct val="0"/>
                  </a:spcAft>
                </a:pPr>
                <a:r>
                  <a:rPr lang="en-US" altLang="zh-CN" sz="2800" kern="1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10</a:t>
                </a:r>
                <a:r>
                  <a:rPr lang="zh-CN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．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检验下列方程后面括号里的数是不是方程的解．</a:t>
                </a:r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spcAft>
                    <a:spcPct val="0"/>
                  </a:spcAft>
                </a:pP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=−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e>
                    </m:d>
                  </m:oMath>
                </a14:m>
                <a:r>
                  <a:rPr lang="zh-CN" altLang="zh-CN" sz="2800" kern="100" smtClean="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6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1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800" i="1" kern="100"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zh-CN"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sz="2800" i="1" kern="100"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zh-CN" altLang="zh-CN" sz="2800" i="1" kern="100"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zh-CN" altLang="zh-CN" sz="2800" kern="100"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019" y="939633"/>
                <a:ext cx="11927919" cy="1168077"/>
              </a:xfrm>
              <a:prstGeom prst="rect">
                <a:avLst/>
              </a:prstGeom>
              <a:blipFill rotWithShape="1">
                <a:blip r:embed="rId1"/>
                <a:stretch>
                  <a:fillRect t="-40" r="1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264080" y="2107710"/>
                <a:ext cx="11639796" cy="37124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ts val="4700"/>
                  </a:lnSpc>
                  <a:spcAft>
                    <a:spcPct val="0"/>
                  </a:spcAft>
                </a:pPr>
                <a:r>
                  <a:rPr lang="zh-CN" altLang="zh-CN" sz="2800" kern="1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解：（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）当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=−1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时，左边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=3×</m:t>
                    </m:r>
                    <m:d>
                      <m:d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−1=−3−1=−4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7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右边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=2×</m:t>
                    </m:r>
                    <m:d>
                      <m:d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−1+1</m:t>
                        </m:r>
                      </m:e>
                    </m:d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−4=0−4=−4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，即左边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右边，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7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=−1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是方程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3</m:t>
                    </m:r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−1=2</m:t>
                    </m:r>
                    <m:d>
                      <m:d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−4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的解；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7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（</a:t>
                </a:r>
                <a:r>
                  <a:rPr lang="en-US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）当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时，左边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6×</m:t>
                        </m:r>
                        <m:f>
                          <m:f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−5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−1=−1−1=−2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7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右边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=3×</m:t>
                    </m:r>
                    <m:d>
                      <m:d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800" i="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−2</m:t>
                        </m:r>
                      </m:e>
                    </m:d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=1−6=−5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，左边</a:t>
                </a:r>
                <a14:m>
                  <m:oMath xmlns:m="http://schemas.openxmlformats.org/officeDocument/2006/math"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右边，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 fontAlgn="ctr">
                  <a:lnSpc>
                    <a:spcPts val="4700"/>
                  </a:lnSpc>
                  <a:spcAft>
                    <a:spcPct val="0"/>
                  </a:spcAft>
                </a:pPr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不是方程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6</m:t>
                        </m:r>
                        <m:r>
                          <m:rPr>
                            <m:sty m:val="p"/>
                          </m:rP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x</m:t>
                        </m:r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−5</m:t>
                        </m:r>
                      </m:num>
                      <m:den>
                        <m:r>
                          <a:rPr lang="en-US" altLang="zh-CN" sz="2800" i="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−1=3(</m:t>
                    </m:r>
                    <m:r>
                      <m:rPr>
                        <m:sty m:val="p"/>
                      </m:rP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x</m:t>
                    </m:r>
                    <m:r>
                      <a:rPr lang="en-US" altLang="zh-CN" sz="2800" i="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−2)</m:t>
                    </m:r>
                  </m:oMath>
                </a14:m>
                <a:r>
                  <a:rPr lang="zh-CN" altLang="zh-CN" sz="2800" kern="100">
                    <a:solidFill>
                      <a:srgbClr val="FF0000"/>
                    </a:solidFill>
                    <a:effectLst/>
                    <a:latin typeface="隶书" panose="02010509060101010101" pitchFamily="49" charset="-122"/>
                    <a:ea typeface="隶书" panose="02010509060101010101" pitchFamily="49" charset="-122"/>
                  </a:rPr>
                  <a:t>的解．</a:t>
                </a:r>
                <a:endParaRPr lang="zh-CN" altLang="zh-CN" sz="2800" kern="100">
                  <a:solidFill>
                    <a:srgbClr val="FF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80" y="2107710"/>
                <a:ext cx="11639796" cy="3712427"/>
              </a:xfrm>
              <a:prstGeom prst="rect">
                <a:avLst/>
              </a:prstGeom>
              <a:blipFill rotWithShape="1">
                <a:blip r:embed="rId2"/>
                <a:stretch>
                  <a:fillRect l="-5" t="-4" r="1" b="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92081" y="967161"/>
            <a:ext cx="11735837" cy="1066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800"/>
              </a:lnSpc>
            </a:pPr>
            <a:r>
              <a:rPr lang="en-US" altLang="zh-CN" sz="2800" b="1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11.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根据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下列问题，找出等量关系，设未知数列出方程，并指出其是不是一元一次方程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" name="文本框 1"/>
          <p:cNvSpPr txBox="1">
            <a:spLocks noChangeArrowheads="1"/>
          </p:cNvSpPr>
          <p:nvPr/>
        </p:nvSpPr>
        <p:spPr bwMode="auto">
          <a:xfrm>
            <a:off x="-34791" y="1882188"/>
            <a:ext cx="118199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（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）环形跑道一周长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400m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，沿跑道跑多少周，可以跑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3000m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51105" y="3354916"/>
            <a:ext cx="647991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设沿跑道跑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周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根据题意列方程得：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6" name="Text Box 21"/>
          <p:cNvSpPr txBox="1">
            <a:spLocks noChangeArrowheads="1"/>
          </p:cNvSpPr>
          <p:nvPr/>
        </p:nvSpPr>
        <p:spPr bwMode="auto">
          <a:xfrm>
            <a:off x="2157718" y="4056349"/>
            <a:ext cx="18719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400x=3000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85"/>
          <a:stretch>
            <a:fillRect/>
          </a:stretch>
        </p:blipFill>
        <p:spPr>
          <a:xfrm>
            <a:off x="8090306" y="2652551"/>
            <a:ext cx="3692987" cy="3102673"/>
          </a:xfrm>
          <a:prstGeom prst="rect">
            <a:avLst/>
          </a:prstGeom>
        </p:spPr>
      </p:pic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192081" y="2652551"/>
            <a:ext cx="699795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分析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等量关系：一周长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×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周数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总路程</a:t>
            </a:r>
            <a:endParaRPr lang="zh-CN" altLang="en-US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4372814" y="4056349"/>
            <a:ext cx="29157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是一元一次方程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/>
          <p:cNvSpPr txBox="1">
            <a:spLocks noChangeArrowheads="1"/>
          </p:cNvSpPr>
          <p:nvPr/>
        </p:nvSpPr>
        <p:spPr bwMode="auto">
          <a:xfrm>
            <a:off x="30454" y="1902933"/>
            <a:ext cx="11940603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（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）甲种铅笔每支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0.3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元，乙种铅笔每支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0.6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元，用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9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元钱买了两种铅笔共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20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支，两种铅笔各买了多少支？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338726" y="4204794"/>
            <a:ext cx="871378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解：设甲种铅笔买了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支，乙种铅笔买了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(20-x)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支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Wingdings" panose="05000000000000000000" pitchFamily="2" charset="2"/>
            </a:endParaRPr>
          </a:p>
          <a:p>
            <a:pPr>
              <a:spcBef>
                <a:spcPct val="50000"/>
              </a:spcBef>
            </a:pP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2556928" y="4851125"/>
            <a:ext cx="34438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0.3x+0.6(20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x)=9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90034" y="930093"/>
            <a:ext cx="11735837" cy="1066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800"/>
              </a:lnSpc>
            </a:pPr>
            <a:r>
              <a:rPr lang="en-US" altLang="zh-CN" sz="2800" b="1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11.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根据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下列问题，找出等量关系，设未知数列出方程，并指出其是不是一元一次方程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7651" y="3134306"/>
            <a:ext cx="1194060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分析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根据：甲种支数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乙种支数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=20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支，设出未知数；利用等量关系：买甲种共用的钱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买乙种共用的钱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=9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元，列方程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Text Box 22"/>
          <p:cNvSpPr txBox="1">
            <a:spLocks noChangeArrowheads="1"/>
          </p:cNvSpPr>
          <p:nvPr/>
        </p:nvSpPr>
        <p:spPr bwMode="auto">
          <a:xfrm>
            <a:off x="6000755" y="4852057"/>
            <a:ext cx="3090901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是一元一次方程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0" y="2109596"/>
            <a:ext cx="12192000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8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（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）一个梯形的下底比上底多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2cm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，高是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5cm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，面积是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40cm</a:t>
            </a:r>
            <a:r>
              <a:rPr lang="en-US" altLang="zh-CN" sz="2800" baseline="300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，求上底．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38281" y="3707338"/>
            <a:ext cx="80645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设上底为</a:t>
            </a:r>
            <a:r>
              <a:rPr lang="en-US" altLang="zh-CN" sz="2800" err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xcm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，则下底为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(x+2)cm.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               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    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4" name="Text Box 38"/>
          <p:cNvSpPr txBox="1">
            <a:spLocks noChangeArrowheads="1"/>
          </p:cNvSpPr>
          <p:nvPr/>
        </p:nvSpPr>
        <p:spPr bwMode="auto">
          <a:xfrm>
            <a:off x="5244263" y="4529562"/>
            <a:ext cx="293044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是一元一次方程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Wingdings" panose="05000000000000000000" pitchFamily="2" charset="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2090499" y="4330331"/>
          <a:ext cx="2892425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1" imgW="1270635" imgH="393700" progId="Equation.DSMT4">
                  <p:embed/>
                </p:oleObj>
              </mc:Choice>
              <mc:Fallback>
                <p:oleObj name="" r:id="rId1" imgW="1270635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090499" y="4330331"/>
                        <a:ext cx="2892425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92081" y="967161"/>
            <a:ext cx="11735837" cy="1066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800"/>
              </a:lnSpc>
            </a:pPr>
            <a:r>
              <a:rPr lang="en-US" altLang="zh-CN" sz="2800" b="1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11.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根据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下列问题，找出等量关系，设未知数列出方程，并指出其是不是一元一次方程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3137" y="2991588"/>
            <a:ext cx="3466667" cy="1685714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178877" y="2764718"/>
            <a:ext cx="8156532" cy="983298"/>
            <a:chOff x="0" y="3121788"/>
            <a:chExt cx="8156532" cy="983298"/>
          </a:xfrm>
        </p:grpSpPr>
        <p:grpSp>
          <p:nvGrpSpPr>
            <p:cNvPr id="6" name="组合 27653"/>
            <p:cNvGrpSpPr/>
            <p:nvPr/>
          </p:nvGrpSpPr>
          <p:grpSpPr>
            <a:xfrm>
              <a:off x="3138457" y="3121788"/>
              <a:ext cx="5018075" cy="983298"/>
              <a:chOff x="0" y="0"/>
              <a:chExt cx="7903" cy="1549"/>
            </a:xfrm>
          </p:grpSpPr>
          <p:graphicFrame>
            <p:nvGraphicFramePr>
              <p:cNvPr id="7" name="对象 27654"/>
              <p:cNvGraphicFramePr>
                <a:graphicFrameLocks noChangeAspect="1"/>
              </p:cNvGraphicFramePr>
              <p:nvPr/>
            </p:nvGraphicFramePr>
            <p:xfrm>
              <a:off x="0" y="0"/>
              <a:ext cx="691" cy="154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4" name="" r:id="rId4" imgW="152400" imgH="394335" progId="Equation.DSMT4">
                      <p:embed/>
                    </p:oleObj>
                  </mc:Choice>
                  <mc:Fallback>
                    <p:oleObj name="" r:id="rId4" imgW="152400" imgH="394335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0" y="0"/>
                            <a:ext cx="691" cy="1549"/>
                          </a:xfrm>
                          <a:prstGeom prst="rect">
                            <a:avLst/>
                          </a:prstGeom>
                          <a:noFill/>
                          <a:ln w="3175">
                            <a:solidFill>
                              <a:schemeClr val="bg1"/>
                            </a:solidFill>
                            <a:miter lim="800000"/>
                            <a:headEnd/>
                            <a:tailEnd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" name="文本框 27655"/>
              <p:cNvSpPr txBox="1">
                <a:spLocks noChangeArrowheads="1"/>
              </p:cNvSpPr>
              <p:nvPr/>
            </p:nvSpPr>
            <p:spPr bwMode="auto">
              <a:xfrm>
                <a:off x="566" y="434"/>
                <a:ext cx="7337" cy="824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2800">
                    <a:solidFill>
                      <a:srgbClr val="0000FF"/>
                    </a:solidFill>
                    <a:latin typeface="隶书" panose="02010509060101010101" pitchFamily="49" charset="-122"/>
                    <a:ea typeface="隶书" panose="02010509060101010101" pitchFamily="49" charset="-122"/>
                    <a:sym typeface="Arial" panose="020B0604020202020204" pitchFamily="34" charset="0"/>
                  </a:rPr>
                  <a:t>(上底+下底）×高=梯形面积</a:t>
                </a:r>
                <a:endParaRPr lang="zh-CN" altLang="en-US" sz="28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0" y="3379210"/>
              <a:ext cx="346666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tabLst>
                  <a:tab pos="170815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tabLst>
                  <a:tab pos="1708150" algn="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tabLst>
                  <a:tab pos="170815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tabLst>
                  <a:tab pos="170815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tabLst>
                  <a:tab pos="170815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tabLst>
                  <a:tab pos="1708150" algn="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tabLst>
                  <a:tab pos="170815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tabLst>
                  <a:tab pos="170815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tabLst>
                  <a:tab pos="170815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【</a:t>
              </a:r>
              <a:r>
                <a:rPr lang="zh-CN" altLang="en-US" sz="28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分析</a:t>
              </a:r>
              <a:r>
                <a:rPr lang="en-US" altLang="zh-CN" sz="28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】</a:t>
              </a:r>
              <a:r>
                <a:rPr lang="zh-CN" altLang="en-US" sz="280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等量关系：</a:t>
              </a:r>
              <a:endPara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92081" y="967161"/>
            <a:ext cx="11735837" cy="1066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17081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1708150" algn="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800"/>
              </a:lnSpc>
            </a:pPr>
            <a:r>
              <a:rPr lang="en-US" altLang="zh-CN" sz="2800" b="1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11.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根据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下列问题，找出等量关系，设未知数列出方程，并指出其是不是一元一次方程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2080" y="2034120"/>
            <a:ext cx="11735837" cy="1066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ts val="3800"/>
              </a:lnSpc>
              <a:tabLst>
                <a:tab pos="1708150" algn="l"/>
              </a:tabLst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(4)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用买10个大水杯的钱，可以买15个小水杯，大水杯比小水杯的单价多5元，两种水杯的单价各是多少元?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4076" y="3101079"/>
            <a:ext cx="11231844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解：设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大水杯的单价为x元，则小水杯的单价为(x-5)元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.列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方程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x=15(x-5)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Text Box 38"/>
          <p:cNvSpPr txBox="1">
            <a:spLocks noChangeArrowheads="1"/>
          </p:cNvSpPr>
          <p:nvPr/>
        </p:nvSpPr>
        <p:spPr bwMode="auto">
          <a:xfrm>
            <a:off x="5232012" y="3862797"/>
            <a:ext cx="293044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是一元一次方程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337245" y="693038"/>
            <a:ext cx="11591839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一元一次方程的概念：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只含有一个未知数，未知数的次数是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，等号两边都是整式，这样的方程叫做一元一次方程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方程的解：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使方程左右两边相等的未知数的值叫方程的解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求方程解的过程叫做解方程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2275" y="4665989"/>
            <a:ext cx="11101778" cy="201795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2471400" y="125349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96ca04a5-5768-4ff4-826a-96778883b25d"/>
  <p:tag name="COMMONDATA" val="eyJoZGlkIjoiN2RlZjJkZjZkNGI3YzY4ZmI3N2JmZGZlOTg2NjgyZTAifQ==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4855</Words>
  <Application>WPS 演示</Application>
  <PresentationFormat/>
  <Paragraphs>282</Paragraphs>
  <Slides>27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7</vt:i4>
      </vt:variant>
      <vt:variant>
        <vt:lpstr>幻灯片标题</vt:lpstr>
      </vt:variant>
      <vt:variant>
        <vt:i4>27</vt:i4>
      </vt:variant>
    </vt:vector>
  </HeadingPairs>
  <TitlesOfParts>
    <vt:vector size="50" baseType="lpstr">
      <vt:lpstr>Arial</vt:lpstr>
      <vt:lpstr>宋体</vt:lpstr>
      <vt:lpstr>Wingdings</vt:lpstr>
      <vt:lpstr>微软雅黑</vt:lpstr>
      <vt:lpstr>华文行楷</vt:lpstr>
      <vt:lpstr>隶书</vt:lpstr>
      <vt:lpstr>Times New Roman</vt:lpstr>
      <vt:lpstr>Cambria Math</vt:lpstr>
      <vt:lpstr>Cambria Math</vt:lpstr>
      <vt:lpstr>Arial Unicode MS</vt:lpstr>
      <vt:lpstr>MS Mincho</vt:lpstr>
      <vt:lpstr>等线 Light</vt:lpstr>
      <vt:lpstr>等线</vt:lpstr>
      <vt:lpstr>2_Office 主题​​</vt:lpstr>
      <vt:lpstr>3_Office 主题​​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2022-09-21T18:52:00Z</cp:lastPrinted>
  <dcterms:created xsi:type="dcterms:W3CDTF">2022-09-21T18:52:00Z</dcterms:created>
  <dcterms:modified xsi:type="dcterms:W3CDTF">2022-10-18T23:51:18Z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D1BB04CD523F4D78A4E39399EDE8E14D</vt:lpwstr>
  </property>
  <property fmtid="{D5CDD505-2E9C-101B-9397-08002B2CF9AE}" pid="7" name="KSOProductBuildVer">
    <vt:lpwstr>2052-11.1.0.12313</vt:lpwstr>
  </property>
</Properties>
</file>