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sldIdLst>
    <p:sldId id="676" r:id="rId3"/>
    <p:sldId id="677" r:id="rId4"/>
    <p:sldId id="678" r:id="rId5"/>
    <p:sldId id="679" r:id="rId6"/>
    <p:sldId id="680" r:id="rId7"/>
    <p:sldId id="681" r:id="rId8"/>
    <p:sldId id="682" r:id="rId9"/>
    <p:sldId id="683" r:id="rId10"/>
    <p:sldId id="684" r:id="rId11"/>
    <p:sldId id="685" r:id="rId12"/>
    <p:sldId id="686" r:id="rId13"/>
    <p:sldId id="687" r:id="rId14"/>
    <p:sldId id="688" r:id="rId15"/>
    <p:sldId id="689" r:id="rId16"/>
    <p:sldId id="690" r:id="rId17"/>
    <p:sldId id="691" r:id="rId18"/>
    <p:sldId id="692" r:id="rId19"/>
    <p:sldId id="693" r:id="rId20"/>
    <p:sldId id="694" r:id="rId21"/>
    <p:sldId id="695" r:id="rId22"/>
    <p:sldId id="696" r:id="rId23"/>
    <p:sldId id="697" r:id="rId24"/>
    <p:sldId id="698" r:id="rId25"/>
    <p:sldId id="699" r:id="rId26"/>
    <p:sldId id="700" r:id="rId27"/>
    <p:sldId id="704" r:id="rId28"/>
    <p:sldId id="705" r:id="rId29"/>
    <p:sldId id="706" r:id="rId30"/>
    <p:sldId id="707" r:id="rId31"/>
    <p:sldId id="708" r:id="rId32"/>
    <p:sldId id="709" r:id="rId33"/>
    <p:sldId id="710" r:id="rId34"/>
    <p:sldId id="711" r:id="rId35"/>
    <p:sldId id="715" r:id="rId36"/>
    <p:sldId id="716" r:id="rId37"/>
    <p:sldId id="717" r:id="rId38"/>
    <p:sldId id="718" r:id="rId39"/>
    <p:sldId id="719" r:id="rId40"/>
    <p:sldId id="720" r:id="rId41"/>
    <p:sldId id="721" r:id="rId4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99"/>
    <a:srgbClr val="FF9900"/>
    <a:srgbClr val="FFFFCC"/>
    <a:srgbClr val="009900"/>
    <a:srgbClr val="CCFFCC"/>
    <a:srgbClr val="99FFCC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 varScale="1">
        <p:scale>
          <a:sx n="107" d="100"/>
          <a:sy n="107" d="100"/>
        </p:scale>
        <p:origin x="1734" y="102"/>
      </p:cViewPr>
      <p:guideLst>
        <p:guide orient="horz" pos="2151"/>
        <p:guide pos="28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notesMaster" Target="notesMasters/notesMaster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704850"/>
            <a:ext cx="8229600" cy="561975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3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5 Grammar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6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wmf"/><Relationship Id="rId1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5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Grammar</a:t>
            </a:r>
            <a:endParaRPr kumimoji="0" lang="en-US" altLang="zh-CN" sz="4400" b="1" i="0" u="none" strike="noStrike" kern="0" cap="none" spc="0" normalizeH="0" baseline="0" noProof="0" dirty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4373" y="836613"/>
            <a:ext cx="777557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 Sport</a:t>
            </a:r>
            <a:endParaRPr kumimoji="0" lang="en-US" altLang="zh-CN" sz="4800" b="1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3080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416958">
            <a:off x="1429068" y="3133725"/>
            <a:ext cx="3092450" cy="2312988"/>
          </a:xfrm>
          <a:prstGeom prst="rect">
            <a:avLst/>
          </a:prstGeom>
          <a:noFill/>
          <a:ln w="25400" cap="flat" cmpd="sng">
            <a:solidFill>
              <a:srgbClr val="7030A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anose="02070A03080606020203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anose="02070A03080606020203" pitchFamily="18" charset="0"/>
              <a:ea typeface="宋体" panose="02010600030101010101" pitchFamily="2" charset="-122"/>
            </a:endParaRPr>
          </a:p>
        </p:txBody>
      </p:sp>
      <p:sp>
        <p:nvSpPr>
          <p:cNvPr id="6157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0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88060" y="582930"/>
            <a:ext cx="6753225" cy="638175"/>
          </a:xfrm>
        </p:spPr>
        <p:txBody>
          <a:bodyPr vert="horz" wrap="square" lIns="91440" tIns="45720" rIns="91440" bIns="45720" anchor="ctr"/>
          <a:lstStyle/>
          <a:p>
            <a:r>
              <a:rPr lang="en-US" altLang="zh-CN" sz="3200">
                <a:solidFill>
                  <a:srgbClr val="0033CC"/>
                </a:solidFill>
              </a:rPr>
              <a:t>Read the story and find out the tense</a:t>
            </a:r>
            <a:endParaRPr lang="zh-CN" altLang="en-US" sz="3200" dirty="0">
              <a:solidFill>
                <a:srgbClr val="0033CC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395923" y="1114108"/>
            <a:ext cx="8351837" cy="5472112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        Can dogs and cats live in perfect harmony in the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same home? People who are thinking about adopting a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dog as a friend for their cats are worried that they will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fight. A recent research has found a new recipe of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success. According to the study, if the cat is adopted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before the dog, and if they are introduced when still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young (less than 6 months for cats, a year for dogs), it is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highly probable that the two pets will get along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swimmingly. Two-thirds of the homes interviewed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reported a positive relationship between their cat and </a:t>
            </a:r>
            <a:endParaRPr lang="en-US" altLang="zh-CN"/>
          </a:p>
          <a:p>
            <a:pPr>
              <a:lnSpc>
                <a:spcPct val="115000"/>
              </a:lnSpc>
              <a:spcBef>
                <a:spcPct val="10000"/>
              </a:spcBef>
              <a:buNone/>
            </a:pPr>
            <a:r>
              <a:rPr lang="en-US" altLang="zh-CN"/>
              <a:t>dog.</a:t>
            </a:r>
            <a:endParaRPr lang="zh-CN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内容占位符 2"/>
          <p:cNvSpPr>
            <a:spLocks noGrp="1"/>
          </p:cNvSpPr>
          <p:nvPr>
            <p:ph idx="4294967295"/>
          </p:nvPr>
        </p:nvSpPr>
        <p:spPr>
          <a:xfrm>
            <a:off x="468313" y="620713"/>
            <a:ext cx="8280400" cy="5390194"/>
          </a:xfrm>
        </p:spPr>
        <p:txBody>
          <a:bodyPr vert="horz" wrap="square" lIns="91440" tIns="45720" rIns="91440" bIns="45720" anchor="t"/>
          <a:lstStyle/>
          <a:p>
            <a:pPr marL="514350" indent="-514350">
              <a:lnSpc>
                <a:spcPct val="120000"/>
              </a:lnSpc>
              <a:buNone/>
            </a:pPr>
            <a:r>
              <a:rPr lang="en-US" altLang="zh-CN" sz="2800" dirty="0"/>
              <a:t>1. Can dogs and cats live in perfect harmony </a:t>
            </a:r>
            <a:endParaRPr lang="en-US" altLang="zh-CN" sz="2800" dirty="0"/>
          </a:p>
          <a:p>
            <a:pPr marL="514350" indent="-514350">
              <a:lnSpc>
                <a:spcPct val="120000"/>
              </a:lnSpc>
              <a:buClrTx/>
              <a:buSzPct val="100000"/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    Simple present</a:t>
            </a:r>
            <a:endParaRPr lang="en-US" altLang="zh-CN" sz="2800" dirty="0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 sz="2800" dirty="0"/>
              <a:t>2. People who are thinking about adopting a dog as a </a:t>
            </a:r>
            <a:endParaRPr lang="en-US" altLang="zh-CN" sz="2800" dirty="0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 sz="2800" dirty="0"/>
              <a:t>    friend.</a:t>
            </a:r>
            <a:endParaRPr lang="en-US" altLang="zh-CN" sz="2800" dirty="0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    Present continuous</a:t>
            </a:r>
            <a:endParaRPr lang="en-US" altLang="zh-CN" sz="2800" dirty="0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 sz="2800" dirty="0"/>
              <a:t>3. their cats are worried </a:t>
            </a:r>
            <a:endParaRPr lang="en-US" altLang="zh-CN" sz="2800" dirty="0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    Simple present</a:t>
            </a:r>
            <a:endParaRPr lang="en-US" altLang="zh-CN" sz="2800" dirty="0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 sz="2800" dirty="0"/>
              <a:t>4. that they will fight.</a:t>
            </a:r>
            <a:endParaRPr lang="en-US" altLang="zh-CN" sz="2800" dirty="0"/>
          </a:p>
          <a:p>
            <a:pPr marL="514350" indent="-514350">
              <a:lnSpc>
                <a:spcPct val="1200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    Simple future</a:t>
            </a:r>
            <a:endParaRPr lang="en-US" altLang="zh-CN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内容占位符 2"/>
          <p:cNvSpPr>
            <a:spLocks noGrp="1"/>
          </p:cNvSpPr>
          <p:nvPr>
            <p:ph idx="4294967295"/>
          </p:nvPr>
        </p:nvSpPr>
        <p:spPr>
          <a:xfrm>
            <a:off x="611188" y="765175"/>
            <a:ext cx="7920037" cy="4339906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dirty="0"/>
              <a:t>5. A recent research has found a new recipe of success. </a:t>
            </a:r>
            <a:endParaRPr lang="en-US" altLang="zh-CN" sz="2800" dirty="0"/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dirty="0"/>
              <a:t>    </a:t>
            </a:r>
            <a:r>
              <a:rPr lang="en-US" altLang="zh-CN" sz="2800" b="1" dirty="0">
                <a:solidFill>
                  <a:srgbClr val="FF0000"/>
                </a:solidFill>
              </a:rPr>
              <a:t>Present perfect</a:t>
            </a:r>
            <a:endParaRPr lang="en-US" altLang="zh-CN" sz="2800" dirty="0"/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dirty="0"/>
              <a:t>6. they are introduced when still young.</a:t>
            </a:r>
            <a:r>
              <a:rPr lang="zh-CN" altLang="en-US" sz="2800" dirty="0"/>
              <a:t> </a:t>
            </a:r>
            <a:endParaRPr lang="zh-CN" altLang="en-US" sz="2800" dirty="0"/>
          </a:p>
          <a:p>
            <a:pPr>
              <a:lnSpc>
                <a:spcPct val="115000"/>
              </a:lnSpc>
              <a:spcBef>
                <a:spcPct val="15000"/>
              </a:spcBef>
              <a:buClrTx/>
              <a:buSzPct val="100000"/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    Simple present</a:t>
            </a:r>
            <a:endParaRPr lang="en-US" altLang="zh-CN" sz="2800" dirty="0"/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dirty="0"/>
              <a:t>7. Two-thirds of the homes interviewed reported a positive relationship between their cat and dog.</a:t>
            </a:r>
            <a:endParaRPr lang="en-US" altLang="zh-CN" sz="2800" dirty="0"/>
          </a:p>
          <a:p>
            <a:pPr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2800" b="1" dirty="0">
                <a:solidFill>
                  <a:srgbClr val="FF0000"/>
                </a:solidFill>
              </a:rPr>
              <a:t>    Simple past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标题 1"/>
          <p:cNvSpPr>
            <a:spLocks noGrp="1"/>
          </p:cNvSpPr>
          <p:nvPr>
            <p:ph type="title"/>
          </p:nvPr>
        </p:nvSpPr>
        <p:spPr>
          <a:xfrm>
            <a:off x="1979613" y="704850"/>
            <a:ext cx="6707187" cy="492125"/>
          </a:xfrm>
        </p:spPr>
        <p:txBody>
          <a:bodyPr vert="horz" wrap="square" lIns="91440" tIns="45720" rIns="91440" bIns="45720" anchor="ctr"/>
          <a:lstStyle/>
          <a:p>
            <a:r>
              <a:rPr lang="en-US" altLang="zh-CN" sz="4000">
                <a:solidFill>
                  <a:srgbClr val="0033CC"/>
                </a:solidFill>
              </a:rPr>
              <a:t>What is the tense?</a:t>
            </a:r>
            <a:endParaRPr lang="zh-CN" altLang="en-US" sz="4000" dirty="0">
              <a:solidFill>
                <a:srgbClr val="0033CC"/>
              </a:solidFill>
            </a:endParaRPr>
          </a:p>
        </p:txBody>
      </p:sp>
      <p:sp>
        <p:nvSpPr>
          <p:cNvPr id="6147" name="内容占位符 2"/>
          <p:cNvSpPr>
            <a:spLocks noGrp="1"/>
          </p:cNvSpPr>
          <p:nvPr>
            <p:ph idx="4294967295"/>
          </p:nvPr>
        </p:nvSpPr>
        <p:spPr>
          <a:xfrm>
            <a:off x="468313" y="1341438"/>
            <a:ext cx="8218487" cy="4525962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50000"/>
              </a:lnSpc>
              <a:buNone/>
            </a:pPr>
            <a:r>
              <a:rPr lang="en-US" altLang="zh-CN" sz="2800"/>
              <a:t>       </a:t>
            </a:r>
            <a:r>
              <a:rPr lang="zh-CN" altLang="en-US" sz="2800" dirty="0"/>
              <a:t>汉语的时态大多是通过</a:t>
            </a:r>
            <a:r>
              <a:rPr lang="zh-CN" altLang="en-US" sz="2800" b="1" dirty="0">
                <a:solidFill>
                  <a:srgbClr val="FF0000"/>
                </a:solidFill>
              </a:rPr>
              <a:t>副词</a:t>
            </a:r>
            <a:r>
              <a:rPr lang="zh-CN" altLang="en-US" sz="2800" dirty="0"/>
              <a:t>来表达，而英语的</a:t>
            </a:r>
            <a:endParaRPr lang="zh-CN" altLang="en-US" sz="2800" dirty="0"/>
          </a:p>
          <a:p>
            <a:pPr>
              <a:lnSpc>
                <a:spcPct val="150000"/>
              </a:lnSpc>
              <a:buNone/>
            </a:pPr>
            <a:r>
              <a:rPr lang="zh-CN" altLang="en-US" sz="2800" dirty="0"/>
              <a:t>时态是靠</a:t>
            </a:r>
            <a:r>
              <a:rPr lang="zh-CN" altLang="en-US" sz="2800" b="1" dirty="0">
                <a:solidFill>
                  <a:srgbClr val="FF0000"/>
                </a:solidFill>
              </a:rPr>
              <a:t>动词的变化</a:t>
            </a:r>
            <a:r>
              <a:rPr lang="zh-CN" altLang="en-US" sz="2800" dirty="0"/>
              <a:t>和</a:t>
            </a:r>
            <a:r>
              <a:rPr lang="zh-CN" altLang="en-US" sz="2800" b="1" dirty="0"/>
              <a:t>时间状语</a:t>
            </a:r>
            <a:r>
              <a:rPr lang="zh-CN" altLang="en-US" sz="2800" dirty="0"/>
              <a:t>来表达。英语中的</a:t>
            </a:r>
            <a:endParaRPr lang="zh-CN" altLang="en-US" sz="2800" dirty="0"/>
          </a:p>
          <a:p>
            <a:pPr>
              <a:lnSpc>
                <a:spcPct val="1500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时态共有十六种</a:t>
            </a:r>
            <a:r>
              <a:rPr lang="zh-CN" altLang="en-US" sz="2800" dirty="0"/>
              <a:t>，初中阶段学习</a:t>
            </a:r>
            <a:r>
              <a:rPr lang="en-US" altLang="zh-CN" sz="2800">
                <a:solidFill>
                  <a:srgbClr val="FF0000"/>
                </a:solidFill>
              </a:rPr>
              <a:t>8</a:t>
            </a:r>
            <a:r>
              <a:rPr lang="zh-CN" altLang="en-US" sz="2800" dirty="0">
                <a:solidFill>
                  <a:srgbClr val="FF0000"/>
                </a:solidFill>
              </a:rPr>
              <a:t>种</a:t>
            </a:r>
            <a:r>
              <a:rPr lang="zh-CN" altLang="en-US" sz="2800" dirty="0"/>
              <a:t>，但是常考的或</a:t>
            </a:r>
            <a:endParaRPr lang="zh-CN" altLang="en-US" sz="2800" dirty="0"/>
          </a:p>
          <a:p>
            <a:pPr>
              <a:lnSpc>
                <a:spcPct val="150000"/>
              </a:lnSpc>
              <a:buNone/>
            </a:pPr>
            <a:r>
              <a:rPr lang="zh-CN" altLang="en-US" sz="2800" dirty="0"/>
              <a:t>较常用的只有</a:t>
            </a:r>
            <a:r>
              <a:rPr lang="en-US" altLang="zh-CN" sz="2800">
                <a:solidFill>
                  <a:srgbClr val="FF0000"/>
                </a:solidFill>
              </a:rPr>
              <a:t>6</a:t>
            </a:r>
            <a:r>
              <a:rPr lang="zh-CN" altLang="en-US" sz="2800" dirty="0">
                <a:solidFill>
                  <a:srgbClr val="FF0000"/>
                </a:solidFill>
              </a:rPr>
              <a:t>种</a:t>
            </a:r>
            <a:r>
              <a:rPr lang="zh-CN" altLang="en-US" sz="2800" dirty="0"/>
              <a:t>。 要掌握英语的时态和语态，核</a:t>
            </a:r>
            <a:endParaRPr lang="zh-CN" altLang="en-US" sz="2800" dirty="0"/>
          </a:p>
          <a:p>
            <a:pPr>
              <a:lnSpc>
                <a:spcPct val="150000"/>
              </a:lnSpc>
              <a:buNone/>
            </a:pPr>
            <a:r>
              <a:rPr lang="zh-CN" altLang="en-US" sz="2800" dirty="0"/>
              <a:t>心是</a:t>
            </a:r>
            <a:r>
              <a:rPr lang="zh-CN" altLang="en-US" sz="2800" b="1" dirty="0">
                <a:solidFill>
                  <a:srgbClr val="FF0000"/>
                </a:solidFill>
              </a:rPr>
              <a:t>助动词</a:t>
            </a:r>
            <a:r>
              <a:rPr lang="en-US" altLang="zh-CN" sz="2800"/>
              <a:t>(do, be, have)</a:t>
            </a:r>
            <a:r>
              <a:rPr lang="zh-CN" altLang="en-US" sz="2800" dirty="0"/>
              <a:t>和</a:t>
            </a:r>
            <a:r>
              <a:rPr lang="zh-CN" altLang="en-US" sz="2800" b="1" dirty="0">
                <a:solidFill>
                  <a:srgbClr val="FF0000"/>
                </a:solidFill>
              </a:rPr>
              <a:t>时间状语</a:t>
            </a:r>
            <a:r>
              <a:rPr lang="zh-CN" altLang="en-US" sz="2800" dirty="0"/>
              <a:t>。</a:t>
            </a:r>
            <a:endParaRPr lang="zh-CN" altLang="en-US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标题 1"/>
          <p:cNvSpPr>
            <a:spLocks noGrp="1"/>
          </p:cNvSpPr>
          <p:nvPr>
            <p:ph type="title"/>
          </p:nvPr>
        </p:nvSpPr>
        <p:spPr>
          <a:xfrm>
            <a:off x="468313" y="692150"/>
            <a:ext cx="8229600" cy="504825"/>
          </a:xfrm>
        </p:spPr>
        <p:txBody>
          <a:bodyPr vert="horz" wrap="square" lIns="91440" tIns="45720" rIns="91440" bIns="45720" anchor="ctr"/>
          <a:lstStyle/>
          <a:p>
            <a:pPr algn="ctr"/>
            <a:r>
              <a:rPr lang="zh-CN" altLang="en-US" sz="30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动词的五种形式</a:t>
            </a:r>
            <a:r>
              <a:rPr lang="en-US" altLang="zh-CN" sz="3000" b="1">
                <a:solidFill>
                  <a:srgbClr val="0066FF"/>
                </a:solidFill>
                <a:latin typeface="Times New Roman" panose="02020603050405020304" pitchFamily="18" charset="0"/>
              </a:rPr>
              <a:t>(do</a:t>
            </a:r>
            <a:r>
              <a:rPr lang="zh-CN" altLang="en-US" sz="30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3000" b="1">
                <a:solidFill>
                  <a:srgbClr val="0066FF"/>
                </a:solidFill>
                <a:latin typeface="Times New Roman" panose="02020603050405020304" pitchFamily="18" charset="0"/>
              </a:rPr>
              <a:t> work)</a:t>
            </a:r>
            <a:endParaRPr lang="zh-CN" altLang="en-US" sz="30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199" name="表格 7198"/>
          <p:cNvGraphicFramePr/>
          <p:nvPr/>
        </p:nvGraphicFramePr>
        <p:xfrm>
          <a:off x="468313" y="1397000"/>
          <a:ext cx="8137525" cy="3976688"/>
        </p:xfrm>
        <a:graphic>
          <a:graphicData uri="http://schemas.openxmlformats.org/drawingml/2006/table">
            <a:tbl>
              <a:tblPr/>
              <a:tblGrid>
                <a:gridCol w="1366838"/>
                <a:gridCol w="1887537"/>
                <a:gridCol w="1627188"/>
                <a:gridCol w="1627187"/>
                <a:gridCol w="1628775"/>
              </a:tblGrid>
              <a:tr h="13255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原形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第三人称单数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过去式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过去分词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现在分词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1325562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does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did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done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doing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13255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work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works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worked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worked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working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内容占位符 2"/>
          <p:cNvSpPr>
            <a:spLocks noGrp="1"/>
          </p:cNvSpPr>
          <p:nvPr>
            <p:ph idx="4294967295"/>
          </p:nvPr>
        </p:nvSpPr>
        <p:spPr>
          <a:xfrm>
            <a:off x="1854518" y="625158"/>
            <a:ext cx="5545137" cy="491490"/>
          </a:xfrm>
        </p:spPr>
        <p:txBody>
          <a:bodyPr vert="horz" wrap="square" lIns="91440" tIns="45720" rIns="91440" bIns="45720" anchor="t"/>
          <a:lstStyle/>
          <a:p>
            <a:pPr>
              <a:buNone/>
            </a:pPr>
            <a:r>
              <a:rPr lang="zh-CN" altLang="zh-CN" b="1" dirty="0">
                <a:solidFill>
                  <a:srgbClr val="0066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b="1" dirty="0">
                <a:solidFill>
                  <a:srgbClr val="0066FF"/>
                </a:solidFill>
                <a:latin typeface="Times New Roman" panose="02020603050405020304" pitchFamily="18" charset="0"/>
              </a:rPr>
              <a:t>常用的助动词有</a:t>
            </a:r>
            <a:r>
              <a:rPr lang="en-US" altLang="zh-CN" b="1">
                <a:solidFill>
                  <a:srgbClr val="0066FF"/>
                </a:solidFill>
                <a:latin typeface="Times New Roman" panose="02020603050405020304" pitchFamily="18" charset="0"/>
              </a:rPr>
              <a:t>be, have, do, will</a:t>
            </a:r>
            <a:endParaRPr lang="zh-CN" altLang="zh-CN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8245" name="表格 8244"/>
          <p:cNvGraphicFramePr/>
          <p:nvPr/>
        </p:nvGraphicFramePr>
        <p:xfrm>
          <a:off x="323850" y="1215708"/>
          <a:ext cx="8496300" cy="5256213"/>
        </p:xfrm>
        <a:graphic>
          <a:graphicData uri="http://schemas.openxmlformats.org/drawingml/2006/table">
            <a:tbl>
              <a:tblPr/>
              <a:tblGrid>
                <a:gridCol w="835025"/>
                <a:gridCol w="1114425"/>
                <a:gridCol w="1323975"/>
                <a:gridCol w="1114425"/>
                <a:gridCol w="1294130"/>
                <a:gridCol w="2814320"/>
              </a:tblGrid>
              <a:tr h="96361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原形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现在式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过去式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过去分词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现在分词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    作用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995362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be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am  is  are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was  were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been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being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构成各种进行时态和被动语态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9953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have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has   have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had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had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having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构成各种完成时态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  <a:tr h="1306512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  does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did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done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doing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构成疑问句和否定句、加强语气，代替前面相同的动词 </a:t>
                      </a:r>
                      <a:endParaRPr lang="zh-CN" altLang="en-US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</a:tr>
              <a:tr h="9953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will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will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b="1">
                          <a:latin typeface="Times New Roman" panose="02020603050405020304" pitchFamily="18" charset="0"/>
                        </a:rPr>
                        <a:t>would</a:t>
                      </a:r>
                      <a:endParaRPr lang="en-US" altLang="zh-CN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构成各种将来时态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bg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8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</a:t>
            </a:r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A    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Review of tenses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内容占位符 10241"/>
          <p:cNvGraphicFramePr>
            <a:graphicFrameLocks noGrp="1"/>
          </p:cNvGraphicFramePr>
          <p:nvPr>
            <p:ph/>
          </p:nvPr>
        </p:nvGraphicFramePr>
        <p:xfrm>
          <a:off x="395288" y="912813"/>
          <a:ext cx="8424863" cy="5676900"/>
        </p:xfrm>
        <a:graphic>
          <a:graphicData uri="http://schemas.openxmlformats.org/drawingml/2006/table">
            <a:tbl>
              <a:tblPr/>
              <a:tblGrid>
                <a:gridCol w="1123950"/>
                <a:gridCol w="1776413"/>
                <a:gridCol w="5524500"/>
              </a:tblGrid>
              <a:tr h="398463">
                <a:tc grid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solidFill>
                            <a:srgbClr val="000099"/>
                          </a:solidFill>
                          <a:latin typeface="Times New Roman" panose="02020603050405020304" pitchFamily="18" charset="0"/>
                        </a:rPr>
                        <a:t>Tense</a:t>
                      </a:r>
                      <a:endParaRPr lang="zh-CN" altLang="zh-CN" sz="1800" dirty="0">
                        <a:solidFill>
                          <a:srgbClr val="000099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solidFill>
                            <a:srgbClr val="000099"/>
                          </a:solidFill>
                          <a:latin typeface="Times New Roman" panose="02020603050405020304" pitchFamily="18" charset="0"/>
                        </a:rPr>
                        <a:t>Examples</a:t>
                      </a:r>
                      <a:endParaRPr lang="zh-CN" altLang="zh-CN" sz="1800" dirty="0">
                        <a:solidFill>
                          <a:srgbClr val="000099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611187">
                <a:tc rowSpan="3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Present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Simple present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I/You/We/They swim every day.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He/She/It swims every day.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645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Present continuous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I am swimming now.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You/We/They are swimming now.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He/She/It is swimming now.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Present perfect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I/You/We/They have been here since 3p.m.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He/She/It has been here since 3 p.m.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 row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Future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Simple future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I/You/We/They/He/She/It will swim 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tomorrow morning.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7750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I am going to swim tomorrow morning.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You/We/They are going to swim tomorrow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morning.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He/She/It is going to swim tomorrow morning.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950">
                <a:tc row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Past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Simple past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I/You/We/They/He/She/It swam yesterday afternoon.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6475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1800" dirty="0">
                          <a:latin typeface="Times New Roman" panose="02020603050405020304" pitchFamily="18" charset="0"/>
                        </a:rPr>
                        <a:t>Past continuous</a:t>
                      </a:r>
                      <a:endParaRPr lang="zh-CN" altLang="zh-CN" sz="1800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I/He/She/It was swimming at 3 p.m. yesterday afternoon.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75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1800" dirty="0">
                          <a:latin typeface="Times New Roman" panose="02020603050405020304" pitchFamily="18" charset="0"/>
                        </a:rPr>
                        <a:t>You/We/They were swimming at 3 p.m. yesterday afternoon.</a:t>
                      </a:r>
                      <a:endParaRPr lang="zh-CN" altLang="en-US" sz="1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74" name="Text Box 34"/>
          <p:cNvSpPr txBox="1"/>
          <p:nvPr/>
        </p:nvSpPr>
        <p:spPr>
          <a:xfrm>
            <a:off x="2388235" y="89218"/>
            <a:ext cx="5644515" cy="82359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>
              <a:lnSpc>
                <a:spcPct val="85000"/>
              </a:lnSpc>
            </a:pPr>
            <a:r>
              <a:rPr lang="zh-CN" altLang="zh-CN" sz="28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A  Review of tenses</a:t>
            </a:r>
            <a:endParaRPr lang="zh-CN" altLang="zh-CN" sz="28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85000"/>
              </a:lnSpc>
            </a:pPr>
            <a:r>
              <a:rPr lang="zh-CN" altLang="zh-CN" sz="2800" b="1" dirty="0">
                <a:solidFill>
                  <a:srgbClr val="0066FF"/>
                </a:solidFill>
                <a:latin typeface="Times New Roman" panose="02020603050405020304" pitchFamily="18" charset="0"/>
              </a:rPr>
              <a:t>We have learnt the following tenses:</a:t>
            </a:r>
            <a:endParaRPr lang="zh-CN" altLang="zh-CN" sz="28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"/>
          <p:cNvSpPr>
            <a:spLocks noGrp="1"/>
          </p:cNvSpPr>
          <p:nvPr>
            <p:ph type="title"/>
          </p:nvPr>
        </p:nvSpPr>
        <p:spPr>
          <a:xfrm>
            <a:off x="2627313" y="188913"/>
            <a:ext cx="2881312" cy="576262"/>
          </a:xfrm>
        </p:spPr>
        <p:txBody>
          <a:bodyPr vert="horz" wrap="square" lIns="91440" tIns="45720" rIns="91440" bIns="45720" anchor="ctr"/>
          <a:lstStyle/>
          <a:p>
            <a:r>
              <a:rPr lang="en-US" altLang="zh-CN" sz="2400" b="1">
                <a:solidFill>
                  <a:srgbClr val="0066FF"/>
                </a:solidFill>
                <a:latin typeface="Times New Roman" panose="02020603050405020304" pitchFamily="18" charset="0"/>
              </a:rPr>
              <a:t>Simple present</a:t>
            </a:r>
            <a:endParaRPr lang="en-US" altLang="zh-CN" sz="24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1289" name="表格 11288"/>
          <p:cNvGraphicFramePr/>
          <p:nvPr/>
        </p:nvGraphicFramePr>
        <p:xfrm>
          <a:off x="0" y="836613"/>
          <a:ext cx="9144000" cy="5257800"/>
        </p:xfrm>
        <a:graphic>
          <a:graphicData uri="http://schemas.openxmlformats.org/drawingml/2006/table">
            <a:tbl>
              <a:tblPr/>
              <a:tblGrid>
                <a:gridCol w="1619250"/>
                <a:gridCol w="1728788"/>
                <a:gridCol w="2592387"/>
                <a:gridCol w="3203575"/>
              </a:tblGrid>
              <a:tr h="5762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   定   义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时间状语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使用语境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15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342900" lvl="0" indent="-342900">
                        <a:spcBef>
                          <a:spcPct val="0"/>
                        </a:spcBef>
                        <a:buFont typeface="Wingdings 2" panose="05020102010507070707" pitchFamily="18" charset="2"/>
                        <a:buAutoNum type="arabicPeriod"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9388" y="1916113"/>
            <a:ext cx="1403350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0" dirty="0">
                <a:solidFill>
                  <a:srgbClr val="000000"/>
                </a:solidFill>
                <a:latin typeface="Times New Roman" panose="02020603050405020304" pitchFamily="18" charset="0"/>
              </a:rPr>
              <a:t>主要用来表示人、事物的现在状况和特点；表示经常或习惯性的动作。</a:t>
            </a:r>
            <a:endParaRPr lang="zh-CN" altLang="en-US" sz="2400" b="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19250" y="1928813"/>
            <a:ext cx="1800225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often; always;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Sometimes;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everyday;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from time to time </a:t>
            </a:r>
            <a:endParaRPr lang="zh-CN" altLang="en-US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endParaRPr lang="zh-CN" altLang="en-US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48038" y="1841500"/>
            <a:ext cx="2592387" cy="3784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永恒的真理</a:t>
            </a:r>
            <a:endParaRPr lang="en-US" altLang="zh-CN" sz="2400" b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在时间和条件状语从句中，代替一般将来时。</a:t>
            </a:r>
            <a:endParaRPr lang="en-US" altLang="zh-CN" sz="2400" b="0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在</a:t>
            </a:r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the more… the more … (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越</a:t>
            </a:r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越</a:t>
            </a:r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……) 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句型中</a:t>
            </a:r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若主句是一般将来时</a:t>
            </a:r>
            <a:r>
              <a:rPr lang="en-US" altLang="zh-CN" sz="2400" b="0">
                <a:solidFill>
                  <a:srgbClr val="000099"/>
                </a:solidFill>
                <a:latin typeface="Times New Roman" panose="02020603050405020304" pitchFamily="18" charset="0"/>
              </a:rPr>
              <a:t>, </a:t>
            </a:r>
            <a:r>
              <a:rPr lang="zh-CN" altLang="en-US" sz="2400" b="0" dirty="0">
                <a:solidFill>
                  <a:srgbClr val="000099"/>
                </a:solidFill>
                <a:latin typeface="Times New Roman" panose="02020603050405020304" pitchFamily="18" charset="0"/>
              </a:rPr>
              <a:t>从句通常用一般现在时。</a:t>
            </a:r>
            <a:endParaRPr lang="zh-CN" altLang="en-US" sz="2400" b="0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40425" y="1628775"/>
            <a:ext cx="3132138" cy="415417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AutoNum type="arabicPeriod"/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I learned that the earth goes around the sun when I was in primary school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342900" indent="-342900"/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2. If he accepts the job, he will get more money soon.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342900" indent="-342900"/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3.  The harder you study, the better results you will get.</a:t>
            </a:r>
            <a:endParaRPr lang="zh-CN" altLang="en-US" sz="24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342900" indent="-342900"/>
            <a:endParaRPr lang="zh-CN" altLang="en-US" sz="24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79" name="内容占位符 57378"/>
          <p:cNvGraphicFramePr>
            <a:graphicFrameLocks noGrp="1"/>
          </p:cNvGraphicFramePr>
          <p:nvPr>
            <p:ph/>
          </p:nvPr>
        </p:nvGraphicFramePr>
        <p:xfrm>
          <a:off x="468313" y="981075"/>
          <a:ext cx="8229600" cy="5264785"/>
        </p:xfrm>
        <a:graphic>
          <a:graphicData uri="http://schemas.openxmlformats.org/drawingml/2006/table">
            <a:tbl>
              <a:tblPr/>
              <a:tblGrid>
                <a:gridCol w="1666875"/>
                <a:gridCol w="1943100"/>
                <a:gridCol w="2449513"/>
                <a:gridCol w="2170112"/>
              </a:tblGrid>
              <a:tr h="5762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定    义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常用时间状语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使 用 的 语  境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182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8163" y="1773238"/>
            <a:ext cx="1441450" cy="3784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400" b="0" dirty="0">
                <a:latin typeface="Times New Roman" panose="02020603050405020304" pitchFamily="18" charset="0"/>
              </a:rPr>
              <a:t>表说话时或目前一段时间内正在进行的活动：或表感情色彩，加强语气。</a:t>
            </a:r>
            <a:endParaRPr lang="zh-CN" altLang="en-US" sz="2400" b="0" dirty="0"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17035" y="1766888"/>
            <a:ext cx="2303463" cy="33229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在时间状语或条件状语从句中表示将来正在进行的动作。</a:t>
            </a:r>
            <a:endParaRPr lang="en-US" altLang="zh-CN" sz="2400" b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</a:pP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表示在最近按计划或安排要进行的动作。</a:t>
            </a:r>
            <a:endParaRPr lang="zh-CN" altLang="en-US" sz="2400" b="0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24638" y="1844675"/>
            <a:ext cx="2051050" cy="30626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1. Look out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when you are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crossing the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street.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2. Marry is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leaving on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5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Friday.</a:t>
            </a:r>
            <a:endParaRPr lang="zh-CN" altLang="en-US" sz="24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11413" y="1844675"/>
            <a:ext cx="151288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now</a:t>
            </a:r>
            <a:endParaRPr lang="en-US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7381" name="标题 1"/>
          <p:cNvSpPr/>
          <p:nvPr/>
        </p:nvSpPr>
        <p:spPr>
          <a:xfrm>
            <a:off x="2843213" y="333375"/>
            <a:ext cx="5051425" cy="4206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b="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2400" b="1">
                <a:solidFill>
                  <a:srgbClr val="0066FF"/>
                </a:solidFill>
                <a:latin typeface="Times New Roman" panose="02020603050405020304" pitchFamily="18" charset="0"/>
              </a:rPr>
              <a:t>Present  continuous</a:t>
            </a:r>
            <a:endParaRPr lang="en-US" altLang="zh-CN" sz="24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标题 1"/>
          <p:cNvSpPr/>
          <p:nvPr/>
        </p:nvSpPr>
        <p:spPr>
          <a:xfrm>
            <a:off x="2627313" y="260350"/>
            <a:ext cx="3600450" cy="504825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b="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2400" b="1">
                <a:solidFill>
                  <a:srgbClr val="0066FF"/>
                </a:solidFill>
                <a:latin typeface="Times New Roman" panose="02020603050405020304" pitchFamily="18" charset="0"/>
              </a:rPr>
              <a:t>Present perfect</a:t>
            </a:r>
            <a:endParaRPr lang="en-US" altLang="zh-CN" sz="24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59426" name="内容占位符 59425"/>
          <p:cNvGraphicFramePr>
            <a:graphicFrameLocks noGrp="1"/>
          </p:cNvGraphicFramePr>
          <p:nvPr>
            <p:ph/>
          </p:nvPr>
        </p:nvGraphicFramePr>
        <p:xfrm>
          <a:off x="457200" y="1196975"/>
          <a:ext cx="8229600" cy="5127625"/>
        </p:xfrm>
        <a:graphic>
          <a:graphicData uri="http://schemas.openxmlformats.org/drawingml/2006/table">
            <a:tbl>
              <a:tblPr/>
              <a:tblGrid>
                <a:gridCol w="1593850"/>
                <a:gridCol w="2160588"/>
                <a:gridCol w="2232025"/>
                <a:gridCol w="2243137"/>
              </a:tblGrid>
              <a:tr h="5889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定    义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常用时间状语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使 用 的 语  境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38662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04825" y="1781175"/>
            <a:ext cx="1546225" cy="4150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400" b="0" dirty="0">
                <a:latin typeface="Times New Roman" panose="02020603050405020304" pitchFamily="18" charset="0"/>
              </a:rPr>
              <a:t>表示动作发生在过去，完成在过去，但强调与现在情况仍有联系，其结果或影响仍存在。</a:t>
            </a:r>
            <a:endParaRPr lang="zh-CN" altLang="en-US" sz="2400" b="0" dirty="0"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52955" y="1806575"/>
            <a:ext cx="2232025" cy="45307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1.for + </a:t>
            </a:r>
            <a:r>
              <a:rPr lang="zh-CN" altLang="en-US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时间段；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since + </a:t>
            </a:r>
            <a:r>
              <a:rPr lang="zh-CN" altLang="en-US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时间点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2. </a:t>
            </a:r>
            <a:r>
              <a:rPr lang="en-US" altLang="zh-CN" sz="2400" b="0" err="1">
                <a:solidFill>
                  <a:srgbClr val="FF0000"/>
                </a:solidFill>
                <a:latin typeface="Times New Roman" panose="02020603050405020304" pitchFamily="18" charset="0"/>
              </a:rPr>
              <a:t>lately;recently</a:t>
            </a: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;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just;already;yet;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up to now;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till now; so far;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these days;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3. in the past;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few years</a:t>
            </a:r>
            <a:r>
              <a:rPr lang="zh-CN" altLang="en-US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；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over the past;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05000"/>
              </a:lnSpc>
              <a:spcBef>
                <a:spcPct val="5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few years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4663" y="1844675"/>
            <a:ext cx="2232025" cy="37807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最近几世纪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/ 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年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/ 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月以来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……”</a:t>
            </a:r>
            <a:endParaRPr lang="en-US" altLang="zh-CN" sz="2400" b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2. 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表示</a:t>
            </a:r>
            <a:r>
              <a:rPr lang="en-US" altLang="x-none" sz="2400" b="0">
                <a:solidFill>
                  <a:srgbClr val="0033CC"/>
                </a:solidFill>
                <a:latin typeface="Times New Roman" panose="02020603050405020304" pitchFamily="18" charset="0"/>
              </a:rPr>
              <a:t>“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第几次做某事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或在</a:t>
            </a:r>
            <a:r>
              <a:rPr lang="en-US" altLang="x-none" sz="2400" b="0">
                <a:solidFill>
                  <a:srgbClr val="0033CC"/>
                </a:solidFill>
                <a:latin typeface="Times New Roman" panose="02020603050405020304" pitchFamily="18" charset="0"/>
              </a:rPr>
              <a:t> “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It is the best (worst, most interesting ) +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名词 ＋</a:t>
            </a: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that” 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后面跟现在完成时。</a:t>
            </a:r>
            <a:endParaRPr lang="zh-CN" altLang="en-US" sz="2400" b="0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72225" y="1763713"/>
            <a:ext cx="2376488" cy="4442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1.They have lived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in Beijing for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five years.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2.They have lived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in Beijing since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1995.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3. This is my first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time that I have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visited China.</a:t>
            </a:r>
            <a:b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</a:br>
            <a:endParaRPr lang="zh-CN" altLang="en-US" sz="24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71" name="内容占位符 61470"/>
          <p:cNvGraphicFramePr>
            <a:graphicFrameLocks noGrp="1"/>
          </p:cNvGraphicFramePr>
          <p:nvPr>
            <p:ph/>
          </p:nvPr>
        </p:nvGraphicFramePr>
        <p:xfrm>
          <a:off x="468313" y="692150"/>
          <a:ext cx="8229600" cy="5619750"/>
        </p:xfrm>
        <a:graphic>
          <a:graphicData uri="http://schemas.openxmlformats.org/drawingml/2006/table">
            <a:tbl>
              <a:tblPr/>
              <a:tblGrid>
                <a:gridCol w="1162050"/>
                <a:gridCol w="1944688"/>
                <a:gridCol w="2879725"/>
                <a:gridCol w="2243137"/>
              </a:tblGrid>
              <a:tr h="64611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定    义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常用时间状语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使 用 的 语  境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36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68313" y="1773238"/>
            <a:ext cx="1223962" cy="17837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en-US" sz="2000" b="0" dirty="0">
                <a:latin typeface="Times New Roman" panose="02020603050405020304" pitchFamily="18" charset="0"/>
              </a:rPr>
              <a:t>表在将来某个时间会发生的动作或情况。</a:t>
            </a:r>
            <a:endParaRPr lang="zh-CN" altLang="en-US" sz="2000" b="0" dirty="0"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35150" y="1700213"/>
            <a:ext cx="1655763" cy="2276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tomorrow</a:t>
            </a:r>
            <a:r>
              <a:rPr lang="zh-CN" altLang="en-US" sz="2000" b="0">
                <a:solidFill>
                  <a:srgbClr val="FF0000"/>
                </a:solidFill>
                <a:latin typeface="Times New Roman" panose="02020603050405020304" pitchFamily="18" charset="0"/>
              </a:rPr>
              <a:t>；</a:t>
            </a:r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next year </a:t>
            </a:r>
            <a:r>
              <a:rPr lang="zh-CN" altLang="en-US" sz="2000" b="0">
                <a:solidFill>
                  <a:srgbClr val="FF0000"/>
                </a:solidFill>
                <a:latin typeface="Times New Roman" panose="02020603050405020304" pitchFamily="18" charset="0"/>
              </a:rPr>
              <a:t>；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000" b="0">
                <a:solidFill>
                  <a:srgbClr val="FF0000"/>
                </a:solidFill>
                <a:latin typeface="Times New Roman" panose="02020603050405020304" pitchFamily="18" charset="0"/>
              </a:rPr>
              <a:t>in 2008</a:t>
            </a:r>
            <a:r>
              <a:rPr lang="zh-CN" altLang="en-US" sz="2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等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zh-CN" altLang="en-US" sz="2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表示将来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zh-CN" altLang="en-US" sz="2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的时间状</a:t>
            </a:r>
            <a:endParaRPr lang="en-US" altLang="zh-CN" sz="20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zh-CN" altLang="en-US" sz="20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语。</a:t>
            </a:r>
            <a:endParaRPr lang="zh-CN" altLang="en-US" sz="20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02685" y="1382713"/>
            <a:ext cx="2663825" cy="409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000" b="0">
                <a:solidFill>
                  <a:srgbClr val="0000FF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000" b="0" dirty="0">
                <a:solidFill>
                  <a:srgbClr val="0000FF"/>
                </a:solidFill>
                <a:latin typeface="Times New Roman" panose="02020603050405020304" pitchFamily="18" charset="0"/>
              </a:rPr>
              <a:t>一般将来时总是用在一些时间状语从句或条件状语从句的主句中。</a:t>
            </a:r>
            <a:endParaRPr lang="en-US" altLang="zh-CN" sz="2000" b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 b="0">
                <a:solidFill>
                  <a:srgbClr val="0000FF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000" b="0" dirty="0">
                <a:solidFill>
                  <a:srgbClr val="0000FF"/>
                </a:solidFill>
                <a:latin typeface="Times New Roman" panose="02020603050405020304" pitchFamily="18" charset="0"/>
              </a:rPr>
              <a:t>某些表示短暂性动作的动词如</a:t>
            </a:r>
            <a:r>
              <a:rPr lang="en-US" altLang="zh-CN" sz="2000" b="0">
                <a:solidFill>
                  <a:srgbClr val="0000FF"/>
                </a:solidFill>
                <a:latin typeface="Times New Roman" panose="02020603050405020304" pitchFamily="18" charset="0"/>
              </a:rPr>
              <a:t>arrive, come, go, leave, start</a:t>
            </a:r>
            <a:r>
              <a:rPr lang="zh-CN" altLang="en-US" sz="2000" b="0" dirty="0">
                <a:solidFill>
                  <a:srgbClr val="0000FF"/>
                </a:solidFill>
                <a:latin typeface="Times New Roman" panose="02020603050405020304" pitchFamily="18" charset="0"/>
              </a:rPr>
              <a:t>等，用现在进行时形式表示将来。</a:t>
            </a:r>
            <a:endParaRPr lang="en-US" altLang="zh-CN" sz="2000" b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 b="0">
                <a:solidFill>
                  <a:srgbClr val="0000FF"/>
                </a:solidFill>
                <a:latin typeface="Times New Roman" panose="02020603050405020304" pitchFamily="18" charset="0"/>
              </a:rPr>
              <a:t>3. “</a:t>
            </a:r>
            <a:r>
              <a:rPr lang="zh-CN" altLang="en-US" sz="2000" b="0" dirty="0">
                <a:solidFill>
                  <a:srgbClr val="0000FF"/>
                </a:solidFill>
                <a:latin typeface="Times New Roman" panose="02020603050405020304" pitchFamily="18" charset="0"/>
              </a:rPr>
              <a:t>祈使句</a:t>
            </a:r>
            <a:r>
              <a:rPr lang="en-US" altLang="x-none" sz="2000" b="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000" b="0">
                <a:solidFill>
                  <a:srgbClr val="0000FF"/>
                </a:solidFill>
                <a:latin typeface="Times New Roman" panose="02020603050405020304" pitchFamily="18" charset="0"/>
              </a:rPr>
              <a:t>+ and/or + </a:t>
            </a:r>
            <a:r>
              <a:rPr lang="zh-CN" altLang="en-US" sz="2000" b="0" dirty="0">
                <a:solidFill>
                  <a:srgbClr val="0000FF"/>
                </a:solidFill>
                <a:latin typeface="Times New Roman" panose="02020603050405020304" pitchFamily="18" charset="0"/>
              </a:rPr>
              <a:t>句子</a:t>
            </a:r>
            <a:r>
              <a:rPr lang="en-US" altLang="x-none" sz="2000" b="0">
                <a:solidFill>
                  <a:srgbClr val="0000FF"/>
                </a:solidFill>
                <a:latin typeface="Times New Roman" panose="02020603050405020304" pitchFamily="18" charset="0"/>
              </a:rPr>
              <a:t>”</a:t>
            </a:r>
            <a:r>
              <a:rPr lang="zh-CN" altLang="en-US" sz="2000" b="0" dirty="0">
                <a:solidFill>
                  <a:srgbClr val="0000FF"/>
                </a:solidFill>
                <a:latin typeface="Times New Roman" panose="02020603050405020304" pitchFamily="18" charset="0"/>
              </a:rPr>
              <a:t>，这种结构中</a:t>
            </a:r>
            <a:r>
              <a:rPr lang="en-US" altLang="zh-CN" sz="2000" b="0">
                <a:solidFill>
                  <a:srgbClr val="0000FF"/>
                </a:solidFill>
                <a:latin typeface="Times New Roman" panose="02020603050405020304" pitchFamily="18" charset="0"/>
              </a:rPr>
              <a:t>and</a:t>
            </a:r>
            <a:r>
              <a:rPr lang="zh-CN" altLang="en-US" sz="2000" b="0" dirty="0">
                <a:solidFill>
                  <a:srgbClr val="0000FF"/>
                </a:solidFill>
                <a:latin typeface="Times New Roman" panose="02020603050405020304" pitchFamily="18" charset="0"/>
              </a:rPr>
              <a:t>后面的句子谓语用一般将来时。</a:t>
            </a:r>
            <a:endParaRPr lang="zh-CN" altLang="en-US" sz="2000" b="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43663" y="1341438"/>
            <a:ext cx="2376487" cy="4130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1.Beijing will host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the 29th Olympic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Games in 2008.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2.I am leaving for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 Beijing tomorrow.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3. Use your head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and you will find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a way.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4. We will begin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our class as soon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as the teacher </a:t>
            </a:r>
            <a:endParaRPr lang="en-US" altLang="zh-CN" sz="20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5000"/>
              </a:lnSpc>
              <a:spcBef>
                <a:spcPct val="5000"/>
              </a:spcBef>
            </a:pP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comes.</a:t>
            </a:r>
            <a:endParaRPr lang="zh-CN" altLang="en-US" sz="20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72" name="标题 1"/>
          <p:cNvSpPr/>
          <p:nvPr/>
        </p:nvSpPr>
        <p:spPr>
          <a:xfrm>
            <a:off x="2905125" y="115888"/>
            <a:ext cx="4259263" cy="503237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b="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2000" b="1">
                <a:solidFill>
                  <a:srgbClr val="0066FF"/>
                </a:solidFill>
                <a:latin typeface="Times New Roman" panose="02020603050405020304" pitchFamily="18" charset="0"/>
              </a:rPr>
              <a:t>Simple future</a:t>
            </a:r>
            <a:endParaRPr lang="en-US" altLang="zh-CN" sz="20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522" name="内容占位符 63521"/>
          <p:cNvGraphicFramePr>
            <a:graphicFrameLocks noGrp="1"/>
          </p:cNvGraphicFramePr>
          <p:nvPr>
            <p:ph/>
          </p:nvPr>
        </p:nvGraphicFramePr>
        <p:xfrm>
          <a:off x="457200" y="749300"/>
          <a:ext cx="8229600" cy="5796597"/>
        </p:xfrm>
        <a:graphic>
          <a:graphicData uri="http://schemas.openxmlformats.org/drawingml/2006/table">
            <a:tbl>
              <a:tblPr/>
              <a:tblGrid>
                <a:gridCol w="1593850"/>
                <a:gridCol w="1873250"/>
                <a:gridCol w="2519363"/>
                <a:gridCol w="2243137"/>
              </a:tblGrid>
              <a:tr h="65881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定    义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常用时间状语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使 用 的 语  境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36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6883" y="1721168"/>
            <a:ext cx="1692275" cy="3415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 b="0" dirty="0">
                <a:latin typeface="Times New Roman" panose="02020603050405020304" pitchFamily="18" charset="0"/>
              </a:rPr>
              <a:t>表在过去某个特定时间发生且完成的动作，或过去习惯性动作</a:t>
            </a:r>
            <a:r>
              <a:rPr lang="en-US" altLang="zh-CN" sz="2400" b="0">
                <a:latin typeface="Times New Roman" panose="02020603050405020304" pitchFamily="18" charset="0"/>
              </a:rPr>
              <a:t>,</a:t>
            </a:r>
            <a:r>
              <a:rPr lang="zh-CN" altLang="en-US" sz="2400" b="0" dirty="0">
                <a:latin typeface="Times New Roman" panose="02020603050405020304" pitchFamily="18" charset="0"/>
              </a:rPr>
              <a:t>只说明，过去。</a:t>
            </a:r>
            <a:endParaRPr lang="zh-CN" altLang="en-US" sz="2400" b="0" dirty="0"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22488" y="1484313"/>
            <a:ext cx="1873250" cy="447929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Yesterday;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last week;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in 1945;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at that time;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once;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during the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war;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Before;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a few days;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ct val="10000"/>
              </a:spcBef>
            </a:pPr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ago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95738" y="1484313"/>
            <a:ext cx="2376487" cy="45231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在确定的过去时间里所发生的动作或存在的状态。</a:t>
            </a:r>
            <a:endParaRPr lang="en-US" altLang="zh-CN" sz="2400" b="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0">
                <a:solidFill>
                  <a:srgbClr val="0033CC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400" b="0" dirty="0">
                <a:solidFill>
                  <a:srgbClr val="0033CC"/>
                </a:solidFill>
                <a:latin typeface="Times New Roman" panose="02020603050405020304" pitchFamily="18" charset="0"/>
              </a:rPr>
              <a:t>表示在过去一段时间内，经常性或习惯性的动作。</a:t>
            </a:r>
            <a:endParaRPr lang="zh-CN" altLang="en-US" sz="2400" b="0" dirty="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72225" y="1484630"/>
            <a:ext cx="2529840" cy="5220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1.He used to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smoke a lot.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2. Where did you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go just now?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3. When I was a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child, I often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played football in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ts val="4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the street. </a:t>
            </a:r>
            <a:b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</a:b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b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</a:br>
            <a:endParaRPr lang="zh-CN" altLang="en-US" sz="24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3521" name="标题 1"/>
          <p:cNvSpPr/>
          <p:nvPr/>
        </p:nvSpPr>
        <p:spPr>
          <a:xfrm>
            <a:off x="2844800" y="44450"/>
            <a:ext cx="3527425" cy="5762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b="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2400" b="1">
                <a:solidFill>
                  <a:srgbClr val="0066FF"/>
                </a:solidFill>
                <a:latin typeface="Times New Roman" panose="02020603050405020304" pitchFamily="18" charset="0"/>
              </a:rPr>
              <a:t>Simple past</a:t>
            </a:r>
            <a:endParaRPr lang="en-US" altLang="zh-CN" sz="24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542" name="内容占位符 64541"/>
          <p:cNvGraphicFramePr>
            <a:graphicFrameLocks noGrp="1"/>
          </p:cNvGraphicFramePr>
          <p:nvPr>
            <p:ph/>
          </p:nvPr>
        </p:nvGraphicFramePr>
        <p:xfrm>
          <a:off x="457200" y="704850"/>
          <a:ext cx="8229600" cy="5619750"/>
        </p:xfrm>
        <a:graphic>
          <a:graphicData uri="http://schemas.openxmlformats.org/drawingml/2006/table">
            <a:tbl>
              <a:tblPr/>
              <a:tblGrid>
                <a:gridCol w="1306513"/>
                <a:gridCol w="1944687"/>
                <a:gridCol w="2447925"/>
                <a:gridCol w="2530475"/>
              </a:tblGrid>
              <a:tr h="64611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定    义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常用时间状语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使 用 的 语  境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000" b="1" dirty="0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0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736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30213" y="1350963"/>
            <a:ext cx="1333500" cy="267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 b="0" dirty="0">
                <a:latin typeface="Times New Roman" panose="02020603050405020304" pitchFamily="18" charset="0"/>
              </a:rPr>
              <a:t>在过去某个时候或某段时间内正在进行的动作。</a:t>
            </a:r>
            <a:endParaRPr lang="zh-CN" altLang="en-US" sz="2400" b="0" dirty="0">
              <a:latin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63713" y="1447800"/>
            <a:ext cx="1871662" cy="30460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14350" indent="-514350"/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This morning;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 the whole 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 morning</a:t>
            </a:r>
            <a:r>
              <a:rPr lang="en-US" altLang="x-none" sz="2400" b="0">
                <a:solidFill>
                  <a:srgbClr val="FF0000"/>
                </a:solidFill>
                <a:latin typeface="Times New Roman" panose="02020603050405020304" pitchFamily="18" charset="0"/>
              </a:rPr>
              <a:t>; </a:t>
            </a:r>
            <a:endParaRPr lang="en-US" altLang="x-none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 all day;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 yesterday</a:t>
            </a:r>
            <a:r>
              <a:rPr lang="en-US" altLang="x-none" sz="2400" b="0">
                <a:solidFill>
                  <a:srgbClr val="FF0000"/>
                </a:solidFill>
                <a:latin typeface="Times New Roman" panose="02020603050405020304" pitchFamily="18" charset="0"/>
              </a:rPr>
              <a:t>;</a:t>
            </a:r>
            <a:endParaRPr lang="en-US" altLang="x-none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 from nine to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 ten;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514350" indent="-514350"/>
            <a:r>
              <a:rPr lang="en-US" altLang="zh-CN" sz="2400" b="0">
                <a:solidFill>
                  <a:srgbClr val="FF0000"/>
                </a:solidFill>
                <a:latin typeface="Times New Roman" panose="02020603050405020304" pitchFamily="18" charset="0"/>
              </a:rPr>
              <a:t>last evening</a:t>
            </a:r>
            <a:endParaRPr lang="en-US" altLang="zh-CN" sz="24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79838" y="1289050"/>
            <a:ext cx="2305050" cy="41541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00000"/>
              </a:lnSpc>
            </a:pPr>
            <a:r>
              <a:rPr lang="en-US" altLang="zh-CN" sz="2400">
                <a:solidFill>
                  <a:srgbClr val="0033CC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dirty="0">
                <a:solidFill>
                  <a:srgbClr val="0033CC"/>
                </a:solidFill>
                <a:latin typeface="Times New Roman" panose="02020603050405020304" pitchFamily="18" charset="0"/>
              </a:rPr>
              <a:t>过去某个时间点或时间段发生的事情。</a:t>
            </a:r>
            <a:endParaRPr lang="en-US" altLang="zh-CN" sz="2400">
              <a:solidFill>
                <a:srgbClr val="0033CC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US" altLang="zh-CN" sz="2400">
                <a:solidFill>
                  <a:srgbClr val="0033CC"/>
                </a:solidFill>
                <a:latin typeface="Times New Roman" panose="02020603050405020304" pitchFamily="18" charset="0"/>
              </a:rPr>
              <a:t>2.</a:t>
            </a:r>
            <a:r>
              <a:rPr lang="zh-CN" altLang="en-US" sz="2400" dirty="0">
                <a:solidFill>
                  <a:srgbClr val="0033CC"/>
                </a:solidFill>
                <a:latin typeface="Times New Roman" panose="02020603050405020304" pitchFamily="18" charset="0"/>
              </a:rPr>
              <a:t>在复合句中，如果主要动作和背景动作都是延续的或同时发生的，那么主从句的动词都可用过去进行时。</a:t>
            </a:r>
            <a:endParaRPr lang="en-US" altLang="zh-CN" sz="2400">
              <a:solidFill>
                <a:srgbClr val="0033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84888" y="1341438"/>
            <a:ext cx="2735262" cy="43999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457200" indent="-457200">
              <a:lnSpc>
                <a:spcPct val="100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1.What was he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researching all day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last Sunday</a:t>
            </a:r>
            <a:r>
              <a:rPr lang="en-US" altLang="x-none" sz="2400" b="0">
                <a:solidFill>
                  <a:srgbClr val="00B050"/>
                </a:solidFill>
                <a:latin typeface="Times New Roman" panose="02020603050405020304" pitchFamily="18" charset="0"/>
              </a:rPr>
              <a:t>？</a:t>
            </a:r>
            <a:endParaRPr lang="en-US" altLang="x-none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2. What was she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doing at nine o'clock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yesterday</a:t>
            </a:r>
            <a:r>
              <a:rPr lang="en-US" altLang="x-none" sz="2400" b="0">
                <a:solidFill>
                  <a:srgbClr val="00B050"/>
                </a:solidFill>
                <a:latin typeface="Times New Roman" panose="02020603050405020304" pitchFamily="18" charset="0"/>
              </a:rPr>
              <a:t>？</a:t>
            </a:r>
            <a:endParaRPr lang="en-US" altLang="x-none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3. While he was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waiting for the bus</a:t>
            </a:r>
            <a:r>
              <a:rPr lang="en-US" altLang="x-none" sz="2400" b="0">
                <a:solidFill>
                  <a:srgbClr val="00B050"/>
                </a:solidFill>
                <a:latin typeface="Times New Roman" panose="02020603050405020304" pitchFamily="18" charset="0"/>
              </a:rPr>
              <a:t>，</a:t>
            </a:r>
            <a:endParaRPr lang="en-US" altLang="x-none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 he was reading a </a:t>
            </a:r>
            <a:endParaRPr lang="en-US" altLang="zh-CN" sz="2400" b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457200" indent="-457200">
              <a:lnSpc>
                <a:spcPct val="100000"/>
              </a:lnSpc>
            </a:pPr>
            <a: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  <a:t>newspaper. </a:t>
            </a:r>
            <a:br>
              <a:rPr lang="en-US" altLang="zh-CN" sz="2400" b="0">
                <a:solidFill>
                  <a:srgbClr val="00B050"/>
                </a:solidFill>
                <a:latin typeface="Times New Roman" panose="02020603050405020304" pitchFamily="18" charset="0"/>
              </a:rPr>
            </a:br>
            <a: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  <a:t> </a:t>
            </a:r>
            <a:br>
              <a:rPr lang="en-US" altLang="zh-CN" sz="2000" b="0">
                <a:solidFill>
                  <a:srgbClr val="00B050"/>
                </a:solidFill>
                <a:latin typeface="Times New Roman" panose="02020603050405020304" pitchFamily="18" charset="0"/>
              </a:rPr>
            </a:br>
            <a:endParaRPr lang="zh-CN" altLang="en-US" sz="2000" b="0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4538" name="标题 1"/>
          <p:cNvSpPr/>
          <p:nvPr/>
        </p:nvSpPr>
        <p:spPr>
          <a:xfrm>
            <a:off x="2987675" y="115888"/>
            <a:ext cx="3024188" cy="431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5000" b="0" u="none" kern="1200" baseline="0">
                <a:solidFill>
                  <a:schemeClr val="tx2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en-US" altLang="zh-CN" sz="2000" b="1">
                <a:solidFill>
                  <a:srgbClr val="0066FF"/>
                </a:solidFill>
                <a:latin typeface="Times New Roman" panose="02020603050405020304" pitchFamily="18" charset="0"/>
              </a:rPr>
              <a:t>Past continuous</a:t>
            </a:r>
            <a:endParaRPr lang="en-US" altLang="zh-CN" sz="2000" b="1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2"/>
          <p:cNvSpPr txBox="1"/>
          <p:nvPr/>
        </p:nvSpPr>
        <p:spPr>
          <a:xfrm>
            <a:off x="1979613" y="404813"/>
            <a:ext cx="61928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现在完成时与一般过去时区别</a:t>
            </a:r>
            <a:endParaRPr lang="en-US" altLang="zh-CN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7411" name="表格 17410"/>
          <p:cNvGraphicFramePr/>
          <p:nvPr/>
        </p:nvGraphicFramePr>
        <p:xfrm>
          <a:off x="179388" y="1052513"/>
          <a:ext cx="8785225" cy="5367973"/>
        </p:xfrm>
        <a:graphic>
          <a:graphicData uri="http://schemas.openxmlformats.org/drawingml/2006/table">
            <a:tbl>
              <a:tblPr/>
              <a:tblGrid>
                <a:gridCol w="836613"/>
                <a:gridCol w="4230687"/>
                <a:gridCol w="3717925"/>
              </a:tblGrid>
              <a:tr h="36512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endParaRPr lang="en-US" altLang="zh-CN" sz="2400" b="0"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现在完成时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一般过去时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83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时态范畴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现在时态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过去的动作对现在造成的影响 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过去时态，过去动作，与现在无关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078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例句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Li Lei has read the book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．（说明李雷了解那本书的内容）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Yesterday l went to the zoo.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（仅说明昨天去了动物园，与现在无关）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40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时间状语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already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yet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still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just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 far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the last( past)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before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ever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never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since+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时间点，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for+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时间段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ago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yesterday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last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 2000</a:t>
                      </a: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en-US" altLang="zh-CN" sz="2400" b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just now </a:t>
                      </a:r>
                      <a:endParaRPr lang="zh-CN" altLang="zh-CN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2558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例句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Have you ever picked flowers  in a park?</a:t>
                      </a:r>
                      <a:endParaRPr lang="zh-CN" altLang="zh-CN" sz="24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你们曾在公园里摘过花吗？</a:t>
                      </a:r>
                      <a:endParaRPr lang="zh-CN" altLang="en-US" sz="2400" b="0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just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Father bought that watch ten years ago.  </a:t>
                      </a:r>
                      <a:r>
                        <a:rPr lang="zh-CN" altLang="en-US" sz="2400" b="0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爸爸十年前买了那块手表。</a:t>
                      </a:r>
                      <a:endParaRPr lang="zh-CN" altLang="en-US" sz="2400" b="0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51" name="内容占位符 18450"/>
          <p:cNvGraphicFramePr>
            <a:graphicFrameLocks noGrp="1"/>
          </p:cNvGraphicFramePr>
          <p:nvPr>
            <p:ph/>
          </p:nvPr>
        </p:nvGraphicFramePr>
        <p:xfrm>
          <a:off x="468313" y="1341438"/>
          <a:ext cx="8280400" cy="4583430"/>
        </p:xfrm>
        <a:graphic>
          <a:graphicData uri="http://schemas.openxmlformats.org/drawingml/2006/table">
            <a:tbl>
              <a:tblPr/>
              <a:tblGrid>
                <a:gridCol w="1579563"/>
                <a:gridCol w="6700837"/>
              </a:tblGrid>
              <a:tr h="115125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dirty="0">
                          <a:latin typeface="Times New Roman" panose="02020603050405020304" pitchFamily="18" charset="0"/>
                        </a:rPr>
                        <a:t>动词与动词的转换</a:t>
                      </a:r>
                      <a:endParaRPr lang="zh-CN" altLang="en-US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latin typeface="Times New Roman" panose="02020603050405020304" pitchFamily="18" charset="0"/>
                        </a:rPr>
                        <a:t>buy--have,  borrow- keep</a:t>
                      </a:r>
                      <a:endParaRPr lang="en-US" altLang="zh-CN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4468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动词变为</a:t>
                      </a:r>
                      <a:r>
                        <a:rPr lang="en-US" altLang="zh-CN" err="1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be+adj</a:t>
                      </a:r>
                      <a:endParaRPr lang="zh-CN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begin --be on , go—be off, arrive--be there</a:t>
                      </a:r>
                      <a:endParaRPr lang="en-US" altLang="zh-CN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close/open--be closed/open,   </a:t>
                      </a:r>
                      <a:endParaRPr lang="en-US" altLang="zh-CN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die --be dead,   finish--be over , </a:t>
                      </a:r>
                      <a:endParaRPr lang="en-US" altLang="zh-CN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get up --be up,   marry --be married  </a:t>
                      </a:r>
                      <a:endParaRPr lang="en-US" altLang="zh-CN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come--be here    return --be back</a:t>
                      </a:r>
                      <a:endParaRPr lang="zh-CN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748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动词变为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be+ prep</a:t>
                      </a:r>
                      <a:endParaRPr lang="zh-CN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come/go--be in/at   join-- be in(</a:t>
                      </a:r>
                      <a:r>
                        <a:rPr lang="zh-CN" alt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或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he+</a:t>
                      </a:r>
                      <a:r>
                        <a:rPr lang="zh-CN" alt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成员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)</a:t>
                      </a:r>
                      <a:endParaRPr lang="en-US" altLang="zh-CN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x-none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  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put on-- wear(</a:t>
                      </a:r>
                      <a:r>
                        <a:rPr lang="zh-CN" altLang="en-US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或</a:t>
                      </a:r>
                      <a:r>
                        <a:rPr lang="en-US" altLang="zh-CN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</a:rPr>
                        <a:t>be in)</a:t>
                      </a:r>
                      <a:endParaRPr lang="zh-CN" altLang="en-US" dirty="0">
                        <a:solidFill>
                          <a:srgbClr val="000000"/>
                        </a:solidFill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8448" name="TextBox 3"/>
          <p:cNvSpPr txBox="1"/>
          <p:nvPr/>
        </p:nvSpPr>
        <p:spPr>
          <a:xfrm>
            <a:off x="539750" y="601663"/>
            <a:ext cx="80645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66FF"/>
                </a:solidFill>
                <a:latin typeface="Times New Roman" panose="02020603050405020304" pitchFamily="18" charset="0"/>
              </a:rPr>
              <a:t>现在完成时中常见瞬间性动词和延续性动词的转换</a:t>
            </a:r>
            <a:endParaRPr lang="en-US" altLang="zh-CN" sz="2800" b="1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/>
          <p:nvPr/>
        </p:nvSpPr>
        <p:spPr>
          <a:xfrm>
            <a:off x="748983" y="621030"/>
            <a:ext cx="7155815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400" b="0" dirty="0">
                <a:solidFill>
                  <a:srgbClr val="0066FF"/>
                </a:solidFill>
                <a:latin typeface="Times New Roman" panose="02020603050405020304" pitchFamily="18" charset="0"/>
              </a:rPr>
              <a:t>Complete the paragraph below using the correct forms of</a:t>
            </a:r>
            <a:endParaRPr lang="zh-CN" altLang="zh-CN" sz="2400" b="0" dirty="0">
              <a:solidFill>
                <a:srgbClr val="0066FF"/>
              </a:solidFill>
              <a:latin typeface="Times New Roman" panose="02020603050405020304" pitchFamily="18" charset="0"/>
            </a:endParaRPr>
          </a:p>
          <a:p>
            <a:r>
              <a:rPr lang="zh-CN" altLang="zh-CN" sz="2400" b="0" dirty="0">
                <a:solidFill>
                  <a:srgbClr val="0066FF"/>
                </a:solidFill>
                <a:latin typeface="Times New Roman" panose="02020603050405020304" pitchFamily="18" charset="0"/>
              </a:rPr>
              <a:t>the verbs in brackets.</a:t>
            </a:r>
            <a:endParaRPr lang="zh-CN" altLang="zh-CN" sz="2400" b="0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459" name="Text Box 3"/>
          <p:cNvSpPr txBox="1"/>
          <p:nvPr/>
        </p:nvSpPr>
        <p:spPr>
          <a:xfrm>
            <a:off x="85090" y="1450975"/>
            <a:ext cx="8974455" cy="50533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My best friend James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(1)     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(be) a fan of Manchester United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since he was 12 years old.  He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(2)      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(watch) TV one day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when a football match came on.  Manchester United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(3)</a:t>
            </a:r>
            <a:r>
              <a:rPr lang="zh-CN" altLang="en-US" sz="2400" b="0" dirty="0">
                <a:latin typeface="Times New Roman" panose="02020603050405020304" pitchFamily="18" charset="0"/>
              </a:rPr>
              <a:t>__________</a:t>
            </a:r>
            <a:r>
              <a:rPr lang="zh-CN" altLang="en-US" sz="2400" u="sng" dirty="0">
                <a:latin typeface="Times New Roman" panose="02020603050405020304" pitchFamily="18" charset="0"/>
              </a:rPr>
              <a:t>                           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(play) against another team and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(4)   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(win).  He enjoyed the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game a lot.  Now he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(5)  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(watch) every game they play.  He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always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(6)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(wear) his red football shirt too.  This weekend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is very special for him.  He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(7)          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(travel) to Manchester to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watch a live match.  After the match, he </a:t>
            </a:r>
            <a:r>
              <a:rPr lang="zh-CN" altLang="en-US" sz="2400" u="sng" dirty="0">
                <a:latin typeface="Times New Roman" panose="02020603050405020304" pitchFamily="18" charset="0"/>
              </a:rPr>
              <a:t>(8)                          </a:t>
            </a:r>
            <a:r>
              <a:rPr lang="zh-CN" altLang="en-US" sz="2400" dirty="0">
                <a:latin typeface="Times New Roman" panose="02020603050405020304" pitchFamily="18" charset="0"/>
              </a:rPr>
              <a:t>(meet) some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145000"/>
              </a:lnSpc>
              <a:spcBef>
                <a:spcPct val="5000"/>
              </a:spcBef>
            </a:pPr>
            <a:r>
              <a:rPr lang="zh-CN" altLang="en-US" sz="2400" dirty="0">
                <a:latin typeface="Times New Roman" panose="02020603050405020304" pitchFamily="18" charset="0"/>
              </a:rPr>
              <a:t>of the players.  He is very excited!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5124" name="Text Box 4"/>
          <p:cNvSpPr txBox="1"/>
          <p:nvPr/>
        </p:nvSpPr>
        <p:spPr>
          <a:xfrm>
            <a:off x="3389667" y="1489075"/>
            <a:ext cx="12407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has been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5" name="Text Box 5"/>
          <p:cNvSpPr txBox="1"/>
          <p:nvPr/>
        </p:nvSpPr>
        <p:spPr>
          <a:xfrm>
            <a:off x="4244975" y="2094230"/>
            <a:ext cx="18503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was watching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6" name="Text Box 6"/>
          <p:cNvSpPr txBox="1"/>
          <p:nvPr/>
        </p:nvSpPr>
        <p:spPr>
          <a:xfrm>
            <a:off x="7082473" y="2643653"/>
            <a:ext cx="99504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played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7" name="Text Box 7"/>
          <p:cNvSpPr txBox="1"/>
          <p:nvPr/>
        </p:nvSpPr>
        <p:spPr>
          <a:xfrm>
            <a:off x="4663440" y="3198495"/>
            <a:ext cx="708025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won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8" name="Text Box 8"/>
          <p:cNvSpPr txBox="1"/>
          <p:nvPr/>
        </p:nvSpPr>
        <p:spPr>
          <a:xfrm>
            <a:off x="3145473" y="3747453"/>
            <a:ext cx="11645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watches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9" name="Text Box 9"/>
          <p:cNvSpPr txBox="1"/>
          <p:nvPr/>
        </p:nvSpPr>
        <p:spPr>
          <a:xfrm>
            <a:off x="1547664" y="4207120"/>
            <a:ext cx="8940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wears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0" name="Text Box 10"/>
          <p:cNvSpPr txBox="1"/>
          <p:nvPr/>
        </p:nvSpPr>
        <p:spPr>
          <a:xfrm>
            <a:off x="3985260" y="4706303"/>
            <a:ext cx="1510665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is going to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/will travel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31" name="Text Box 11"/>
          <p:cNvSpPr txBox="1"/>
          <p:nvPr/>
        </p:nvSpPr>
        <p:spPr>
          <a:xfrm>
            <a:off x="5613083" y="5267325"/>
            <a:ext cx="1469390" cy="8299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is going to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zh-CN" altLang="zh-CN" sz="24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/will meet</a:t>
            </a:r>
            <a:endParaRPr lang="zh-CN" altLang="zh-CN" sz="24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  <p:bldP spid="5126" grpId="0"/>
      <p:bldP spid="5127" grpId="0"/>
      <p:bldP spid="5128" grpId="0"/>
      <p:bldP spid="5129" grpId="0"/>
      <p:bldP spid="5130" grpId="0"/>
      <p:bldP spid="513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</a:t>
            </a:r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B    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Review of the passive voice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3"/>
          <p:cNvSpPr txBox="1"/>
          <p:nvPr/>
        </p:nvSpPr>
        <p:spPr>
          <a:xfrm>
            <a:off x="684213" y="522288"/>
            <a:ext cx="683895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We have learnt the passive voice in different tenses.</a:t>
            </a:r>
            <a:endParaRPr lang="zh-CN" altLang="zh-CN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20484" name="内容占位符 20483"/>
          <p:cNvGraphicFramePr>
            <a:graphicFrameLocks noGrp="1"/>
          </p:cNvGraphicFramePr>
          <p:nvPr>
            <p:ph/>
          </p:nvPr>
        </p:nvGraphicFramePr>
        <p:xfrm>
          <a:off x="322263" y="958850"/>
          <a:ext cx="8497888" cy="5805043"/>
        </p:xfrm>
        <a:graphic>
          <a:graphicData uri="http://schemas.openxmlformats.org/drawingml/2006/table">
            <a:tbl>
              <a:tblPr/>
              <a:tblGrid>
                <a:gridCol w="2289175"/>
                <a:gridCol w="3259138"/>
                <a:gridCol w="2949575"/>
              </a:tblGrid>
              <a:tr h="50323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Tenses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Active voice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Passive voice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8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Simple present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They play a basketball match every weekend.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A basketball match is played every weekend.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83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*Present perfect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They have played the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basketball match for two hours.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 basketball match has been played for two hours.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8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Simple past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They played the basketball match last month.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 basketball match was played last month.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838">
                <a:tc row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b="1" dirty="0">
                          <a:latin typeface="Times New Roman" panose="02020603050405020304" pitchFamily="18" charset="0"/>
                        </a:rPr>
                        <a:t>Simple future</a:t>
                      </a:r>
                      <a:endParaRPr lang="zh-CN" altLang="zh-CN" sz="2400" b="1" dirty="0">
                        <a:latin typeface="Times New Roman" panose="02020603050405020304" pitchFamily="18" charset="0"/>
                      </a:endParaRPr>
                    </a:p>
                  </a:txBody>
                  <a:tcPr marL="90000" marR="90000" marT="46800" marB="46800" anchor="ctr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They will play the basketball match next week.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 basketball match will be played next week.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5837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They are going to play the basketball match on Sunday morning.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b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pitchFamily="18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zh-CN" altLang="zh-CN" sz="2400" dirty="0">
                          <a:latin typeface="Times New Roman" panose="02020603050405020304" pitchFamily="18" charset="0"/>
                        </a:rPr>
                        <a:t>The basketball match is going to be played on Sunday morning.</a:t>
                      </a:r>
                      <a:endParaRPr lang="zh-CN" altLang="zh-CN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QQ截图2014121715040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2349500"/>
            <a:ext cx="8280400" cy="25384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614045" y="650875"/>
            <a:ext cx="8147685" cy="39878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Change the sentences below into the passive voice.</a:t>
            </a:r>
            <a:endParaRPr kumimoji="0" lang="en-US" altLang="zh-CN" sz="2000" b="0" i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08025" y="1123950"/>
            <a:ext cx="8112125" cy="52641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We can finish the work in two days.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• They produce silk in Suzhou.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• The children will sing an English song. 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• He made me do that for him. 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• Did they build the bridge here one year ago? 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• We must water the flowers every day.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71600" y="1556410"/>
            <a:ext cx="5551328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The work can be finished in two days by us.</a:t>
            </a:r>
            <a:endParaRPr kumimoji="0" lang="en-US" altLang="zh-CN" sz="2400" kern="1200" cap="none" spc="0" normalizeH="0" baseline="0" noProof="0" dirty="0"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71600" y="2492896"/>
            <a:ext cx="4589718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Silk is produced by them in Suzhou.</a:t>
            </a:r>
            <a:endParaRPr kumimoji="0" lang="en-US" altLang="zh-CN" sz="2400" kern="1200" cap="none" spc="0" normalizeH="0" baseline="0" noProof="0" dirty="0"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600" y="3284984"/>
            <a:ext cx="566770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An English song will be sung by the children.</a:t>
            </a:r>
            <a:endParaRPr kumimoji="0" lang="en-US" altLang="zh-CN" sz="2400" kern="1200" cap="none" spc="0" normalizeH="0" baseline="0" noProof="0" dirty="0"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71600" y="4149080"/>
            <a:ext cx="5328592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I was made to do that for him.</a:t>
            </a:r>
            <a:endParaRPr kumimoji="0" lang="en-US" altLang="zh-CN" sz="2400" kern="1200" cap="none" spc="0" normalizeH="0" baseline="0" noProof="0" dirty="0"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1600" y="4941168"/>
            <a:ext cx="6272294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Was the bridge built here by them one year ago?</a:t>
            </a:r>
            <a:endParaRPr kumimoji="0" lang="en-US" altLang="zh-CN" sz="2400" kern="1200" cap="none" spc="0" normalizeH="0" baseline="0" noProof="0" dirty="0"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71600" y="5805264"/>
            <a:ext cx="5933804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400" kern="1200" cap="none" spc="0" normalizeH="0" baseline="0" noProof="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The flowers must be watered by us every day.</a:t>
            </a:r>
            <a:endParaRPr kumimoji="0" lang="en-US" altLang="zh-CN" sz="2400" kern="1200" cap="none" spc="0" normalizeH="0" baseline="0" noProof="0" dirty="0"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/>
          <p:nvPr/>
        </p:nvSpPr>
        <p:spPr>
          <a:xfrm>
            <a:off x="376238" y="650875"/>
            <a:ext cx="8443912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zh-CN" sz="2800" dirty="0">
                <a:solidFill>
                  <a:srgbClr val="0066FF"/>
                </a:solidFill>
                <a:latin typeface="Times New Roman" panose="02020603050405020304" pitchFamily="18" charset="0"/>
              </a:rPr>
              <a:t>B1 </a:t>
            </a:r>
            <a:r>
              <a:rPr lang="zh-CN" altLang="zh-CN" sz="2800" b="0" dirty="0">
                <a:solidFill>
                  <a:srgbClr val="0066FF"/>
                </a:solidFill>
                <a:latin typeface="Times New Roman" panose="02020603050405020304" pitchFamily="18" charset="0"/>
              </a:rPr>
              <a:t>In pairs, ask and answer questions about the pictures below and on the next page. Follow the example.</a:t>
            </a:r>
            <a:endParaRPr lang="zh-CN" altLang="zh-CN" sz="2800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1" name="Text Box 3"/>
          <p:cNvSpPr txBox="1"/>
          <p:nvPr/>
        </p:nvSpPr>
        <p:spPr>
          <a:xfrm>
            <a:off x="3924300" y="1958975"/>
            <a:ext cx="4595495" cy="9531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800" b="0" dirty="0">
                <a:latin typeface="Times New Roman" panose="02020603050405020304" pitchFamily="18" charset="0"/>
              </a:rPr>
              <a:t>S1: Where is bread baked?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r>
              <a:rPr lang="zh-CN" altLang="zh-CN" sz="2800" b="0" dirty="0">
                <a:latin typeface="Times New Roman" panose="02020603050405020304" pitchFamily="18" charset="0"/>
              </a:rPr>
              <a:t>S2: Bread is baked in a bakery.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  <p:pic>
        <p:nvPicPr>
          <p:cNvPr id="22532" name="Picture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1628775"/>
            <a:ext cx="3168650" cy="16430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33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4149725"/>
            <a:ext cx="3240088" cy="1447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4" name="Rectangle 6"/>
          <p:cNvSpPr/>
          <p:nvPr/>
        </p:nvSpPr>
        <p:spPr>
          <a:xfrm>
            <a:off x="971550" y="3357563"/>
            <a:ext cx="206946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bread baked?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5" name="Rectangle 7"/>
          <p:cNvSpPr/>
          <p:nvPr/>
        </p:nvSpPr>
        <p:spPr>
          <a:xfrm>
            <a:off x="539750" y="5876925"/>
            <a:ext cx="35604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reference books stored?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6" name="Rectangle 8"/>
          <p:cNvSpPr/>
          <p:nvPr/>
        </p:nvSpPr>
        <p:spPr>
          <a:xfrm>
            <a:off x="3960813" y="4252913"/>
            <a:ext cx="4572000" cy="18148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zh-CN" sz="2800" b="0" dirty="0">
                <a:latin typeface="Times New Roman" panose="02020603050405020304" pitchFamily="18" charset="0"/>
              </a:rPr>
              <a:t>S1: Where are reference books   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r>
              <a:rPr lang="zh-CN" altLang="zh-CN" sz="2800" b="0" dirty="0">
                <a:latin typeface="Times New Roman" panose="02020603050405020304" pitchFamily="18" charset="0"/>
              </a:rPr>
              <a:t>       stored?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r>
              <a:rPr lang="zh-CN" altLang="zh-CN" sz="2800" b="0" dirty="0">
                <a:latin typeface="Times New Roman" panose="02020603050405020304" pitchFamily="18" charset="0"/>
              </a:rPr>
              <a:t>S2: Reference books are stored in a library.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908050"/>
            <a:ext cx="2303462" cy="2074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Rectangle 3"/>
          <p:cNvSpPr/>
          <p:nvPr/>
        </p:nvSpPr>
        <p:spPr>
          <a:xfrm>
            <a:off x="755650" y="3068638"/>
            <a:ext cx="20110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money kept?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6" name="Rectangle 4"/>
          <p:cNvSpPr/>
          <p:nvPr/>
        </p:nvSpPr>
        <p:spPr>
          <a:xfrm>
            <a:off x="3600450" y="1360488"/>
            <a:ext cx="4572000" cy="11455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zh-CN" sz="2800" dirty="0">
                <a:latin typeface="Times New Roman" panose="02020603050405020304" pitchFamily="18" charset="0"/>
              </a:rPr>
              <a:t>S1: </a:t>
            </a:r>
            <a:r>
              <a:rPr lang="zh-CN" altLang="zh-CN" sz="2800" b="0" dirty="0">
                <a:latin typeface="Times New Roman" panose="02020603050405020304" pitchFamily="18" charset="0"/>
              </a:rPr>
              <a:t>Where is money kept?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zh-CN" sz="2800" dirty="0">
                <a:latin typeface="Times New Roman" panose="02020603050405020304" pitchFamily="18" charset="0"/>
              </a:rPr>
              <a:t>S2: </a:t>
            </a:r>
            <a:r>
              <a:rPr lang="zh-CN" altLang="zh-CN" sz="2800" b="0" dirty="0">
                <a:latin typeface="Times New Roman" panose="02020603050405020304" pitchFamily="18" charset="0"/>
              </a:rPr>
              <a:t>Money is kept in a bank.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  <p:pic>
        <p:nvPicPr>
          <p:cNvPr id="23557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3933825"/>
            <a:ext cx="2806700" cy="1774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8" name="Rectangle 6"/>
          <p:cNvSpPr/>
          <p:nvPr/>
        </p:nvSpPr>
        <p:spPr>
          <a:xfrm>
            <a:off x="849313" y="5805488"/>
            <a:ext cx="177355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cars made?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9" name="Rectangle 7"/>
          <p:cNvSpPr/>
          <p:nvPr/>
        </p:nvSpPr>
        <p:spPr>
          <a:xfrm>
            <a:off x="3744913" y="4581525"/>
            <a:ext cx="4572000" cy="11455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Where are cars made?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ct val="15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Cars are made in a factory.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9750" y="981075"/>
            <a:ext cx="3671888" cy="15954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79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3860800"/>
            <a:ext cx="2590800" cy="17446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Rectangle 4"/>
          <p:cNvSpPr/>
          <p:nvPr/>
        </p:nvSpPr>
        <p:spPr>
          <a:xfrm>
            <a:off x="611188" y="2636838"/>
            <a:ext cx="37407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football matches played?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1" name="Rectangle 5"/>
          <p:cNvSpPr/>
          <p:nvPr/>
        </p:nvSpPr>
        <p:spPr>
          <a:xfrm>
            <a:off x="1111250" y="5708650"/>
            <a:ext cx="208978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films shown?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2" name="Rectangle 6"/>
          <p:cNvSpPr/>
          <p:nvPr/>
        </p:nvSpPr>
        <p:spPr>
          <a:xfrm>
            <a:off x="4429125" y="1228725"/>
            <a:ext cx="4391025" cy="21151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dirty="0">
                <a:latin typeface="Times New Roman" panose="02020603050405020304" pitchFamily="18" charset="0"/>
              </a:rPr>
              <a:t>S1: </a:t>
            </a:r>
            <a:r>
              <a:rPr lang="zh-CN" altLang="zh-CN" sz="2800" b="0" dirty="0">
                <a:latin typeface="Times New Roman" panose="02020603050405020304" pitchFamily="18" charset="0"/>
              </a:rPr>
              <a:t>Where are football   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       matches played?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dirty="0">
                <a:latin typeface="Times New Roman" panose="02020603050405020304" pitchFamily="18" charset="0"/>
              </a:rPr>
              <a:t>S2: </a:t>
            </a:r>
            <a:r>
              <a:rPr lang="zh-CN" altLang="zh-CN" sz="2800" b="0" dirty="0">
                <a:latin typeface="Times New Roman" panose="02020603050405020304" pitchFamily="18" charset="0"/>
              </a:rPr>
              <a:t>Football matches are 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       played in a stadium.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  <p:sp>
        <p:nvSpPr>
          <p:cNvPr id="24583" name="Rectangle 7"/>
          <p:cNvSpPr/>
          <p:nvPr/>
        </p:nvSpPr>
        <p:spPr>
          <a:xfrm>
            <a:off x="4103688" y="4221163"/>
            <a:ext cx="4572000" cy="15989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dirty="0">
                <a:latin typeface="Times New Roman" panose="02020603050405020304" pitchFamily="18" charset="0"/>
              </a:rPr>
              <a:t>S1: </a:t>
            </a:r>
            <a:r>
              <a:rPr lang="zh-CN" altLang="zh-CN" sz="2800" b="0" dirty="0">
                <a:latin typeface="Times New Roman" panose="02020603050405020304" pitchFamily="18" charset="0"/>
              </a:rPr>
              <a:t>Where are films shown?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dirty="0">
                <a:latin typeface="Times New Roman" panose="02020603050405020304" pitchFamily="18" charset="0"/>
              </a:rPr>
              <a:t>S2: </a:t>
            </a:r>
            <a:r>
              <a:rPr lang="zh-CN" altLang="zh-CN" sz="2800" b="0" dirty="0">
                <a:latin typeface="Times New Roman" panose="02020603050405020304" pitchFamily="18" charset="0"/>
              </a:rPr>
              <a:t>Films are shown in a 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1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       cinema.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2"/>
          <p:cNvSpPr txBox="1"/>
          <p:nvPr/>
        </p:nvSpPr>
        <p:spPr>
          <a:xfrm>
            <a:off x="395288" y="668338"/>
            <a:ext cx="88182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66FF"/>
                </a:solidFill>
                <a:latin typeface="Times New Roman" panose="02020603050405020304" pitchFamily="18" charset="0"/>
              </a:rPr>
              <a:t>B2  </a:t>
            </a:r>
            <a:r>
              <a:rPr lang="zh-CN" altLang="en-US" sz="2800" b="0" dirty="0">
                <a:solidFill>
                  <a:srgbClr val="0066FF"/>
                </a:solidFill>
                <a:latin typeface="Times New Roman" panose="02020603050405020304" pitchFamily="18" charset="0"/>
              </a:rPr>
              <a:t>In pairs, ask and answer questions. Follow the example.</a:t>
            </a:r>
            <a:r>
              <a:rPr lang="zh-CN" altLang="en-US" sz="2800" dirty="0">
                <a:solidFill>
                  <a:srgbClr val="0066FF"/>
                </a:solidFill>
                <a:latin typeface="Times New Roman" panose="02020603050405020304" pitchFamily="18" charset="0"/>
              </a:rPr>
              <a:t> </a:t>
            </a:r>
            <a:endParaRPr lang="zh-CN" altLang="en-US" sz="2800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03" name="Text Box 3"/>
          <p:cNvSpPr txBox="1"/>
          <p:nvPr/>
        </p:nvSpPr>
        <p:spPr>
          <a:xfrm>
            <a:off x="611188" y="1268413"/>
            <a:ext cx="8064500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AutoNum type="arabicPeriod"/>
            </a:pPr>
            <a:r>
              <a:rPr lang="zh-CN" altLang="zh-CN" sz="2800" dirty="0">
                <a:latin typeface="Times New Roman" panose="02020603050405020304" pitchFamily="18" charset="0"/>
              </a:rPr>
              <a:t>In 1879, Thomas Edison invented the first  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 marL="342900" indent="-342900"/>
            <a:r>
              <a:rPr lang="zh-CN" altLang="zh-CN" sz="2800" dirty="0">
                <a:latin typeface="Times New Roman" panose="02020603050405020304" pitchFamily="18" charset="0"/>
              </a:rPr>
              <a:t>    practical light bulb.</a:t>
            </a:r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5604" name="Text Box 4"/>
          <p:cNvSpPr txBox="1"/>
          <p:nvPr/>
        </p:nvSpPr>
        <p:spPr>
          <a:xfrm>
            <a:off x="684213" y="2322513"/>
            <a:ext cx="7581900" cy="2416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 Who invented the first practical light bulb?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 It was invented by Thomas Edison.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 When was it invented?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 It was invented in 1879.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  <p:pic>
        <p:nvPicPr>
          <p:cNvPr id="25605" name="Picture 5" descr="QQ截图2014121715283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95963" y="3681413"/>
            <a:ext cx="3348037" cy="31765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/>
          <p:nvPr/>
        </p:nvSpPr>
        <p:spPr>
          <a:xfrm>
            <a:off x="468313" y="836613"/>
            <a:ext cx="777557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/>
            <a:r>
              <a:rPr lang="zh-CN" altLang="zh-CN" sz="2800" dirty="0">
                <a:latin typeface="Times New Roman" panose="02020603050405020304" pitchFamily="18" charset="0"/>
              </a:rPr>
              <a:t>2.  In 1492, Columbus discovered America.</a:t>
            </a:r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6627" name="Text Box 3"/>
          <p:cNvSpPr txBox="1"/>
          <p:nvPr/>
        </p:nvSpPr>
        <p:spPr>
          <a:xfrm>
            <a:off x="735013" y="1484313"/>
            <a:ext cx="5464175" cy="2416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 Who discovered America?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 It was discovered by Columbus.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 When was it discovered?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 It was discovered in 1492.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  <p:pic>
        <p:nvPicPr>
          <p:cNvPr id="26628" name="Picture 4" descr="8thw5h2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7900" y="3860800"/>
            <a:ext cx="4286250" cy="29146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/>
          <p:nvPr/>
        </p:nvSpPr>
        <p:spPr>
          <a:xfrm>
            <a:off x="325438" y="836613"/>
            <a:ext cx="8494712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/>
            <a:r>
              <a:rPr lang="zh-CN" altLang="zh-CN" sz="2800" dirty="0">
                <a:latin typeface="Times New Roman" panose="02020603050405020304" pitchFamily="18" charset="0"/>
              </a:rPr>
              <a:t>3. The Chinese people played an ancient form of football more than 2,000 years ago.</a:t>
            </a:r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7651" name="Text Box 3"/>
          <p:cNvSpPr txBox="1"/>
          <p:nvPr/>
        </p:nvSpPr>
        <p:spPr>
          <a:xfrm>
            <a:off x="611188" y="1916113"/>
            <a:ext cx="7561262" cy="2416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 Who played an ancient form of football?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 It was played by the Chinese people.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S1:  When was it played?</a:t>
            </a:r>
            <a:endParaRPr lang="zh-CN" altLang="zh-CN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zh-CN" sz="2800" b="0" dirty="0">
                <a:latin typeface="Times New Roman" panose="02020603050405020304" pitchFamily="18" charset="0"/>
              </a:rPr>
              <a:t>S2:  It was played more than 2,000 years ago.</a:t>
            </a:r>
            <a:endParaRPr lang="zh-CN" altLang="zh-CN" sz="2800" b="0" dirty="0">
              <a:latin typeface="Times New Roman" panose="02020603050405020304" pitchFamily="18" charset="0"/>
            </a:endParaRPr>
          </a:p>
        </p:txBody>
      </p:sp>
      <p:pic>
        <p:nvPicPr>
          <p:cNvPr id="27652" name="Picture 4" descr="20140626_143900_94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87900" y="4232275"/>
            <a:ext cx="4356100" cy="2625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2"/>
          <p:cNvSpPr txBox="1"/>
          <p:nvPr/>
        </p:nvSpPr>
        <p:spPr>
          <a:xfrm>
            <a:off x="474663" y="765175"/>
            <a:ext cx="8201025" cy="953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/>
            <a:r>
              <a:rPr lang="zh-CN" altLang="zh-CN" sz="2800" dirty="0">
                <a:latin typeface="Times New Roman" panose="02020603050405020304" pitchFamily="18" charset="0"/>
              </a:rPr>
              <a:t>4. The ancient Greeks held the first Olympic Games more than 2,700 years ago.</a:t>
            </a:r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28675" name="Text Box 3"/>
          <p:cNvSpPr txBox="1"/>
          <p:nvPr/>
        </p:nvSpPr>
        <p:spPr>
          <a:xfrm>
            <a:off x="755650" y="1844675"/>
            <a:ext cx="7416800" cy="2416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S1:  Who held the first Olympic Games?</a:t>
            </a:r>
            <a:endParaRPr lang="zh-CN" altLang="en-US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S2:  They were held by the ancient Greeks.</a:t>
            </a:r>
            <a:endParaRPr lang="zh-CN" altLang="en-US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S1:  When were they held?</a:t>
            </a:r>
            <a:endParaRPr lang="zh-CN" altLang="en-US" sz="2800" b="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2800" b="0" dirty="0">
                <a:latin typeface="Times New Roman" panose="02020603050405020304" pitchFamily="18" charset="0"/>
              </a:rPr>
              <a:t>S2:  They were held more than 2,700 years ago.</a:t>
            </a:r>
            <a:endParaRPr lang="zh-CN" altLang="en-US" sz="2800" b="0" dirty="0">
              <a:latin typeface="Times New Roman" panose="02020603050405020304" pitchFamily="18" charset="0"/>
            </a:endParaRPr>
          </a:p>
        </p:txBody>
      </p:sp>
      <p:pic>
        <p:nvPicPr>
          <p:cNvPr id="28676" name="Picture 4" descr="013000008526241338952412388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524500" y="4257675"/>
            <a:ext cx="3619500" cy="2600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/>
          <p:nvPr/>
        </p:nvSpPr>
        <p:spPr>
          <a:xfrm>
            <a:off x="682308" y="530225"/>
            <a:ext cx="79609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800" dirty="0">
                <a:solidFill>
                  <a:srgbClr val="0066FF"/>
                </a:solidFill>
                <a:latin typeface="Times New Roman" panose="02020603050405020304" pitchFamily="18" charset="0"/>
              </a:rPr>
              <a:t>B3 </a:t>
            </a:r>
            <a:r>
              <a:rPr lang="zh-CN" altLang="zh-CN" sz="2800" b="0" dirty="0">
                <a:solidFill>
                  <a:srgbClr val="0066FF"/>
                </a:solidFill>
                <a:latin typeface="Times New Roman" panose="02020603050405020304" pitchFamily="18" charset="0"/>
              </a:rPr>
              <a:t>Change the sentences below into the passive voice.</a:t>
            </a:r>
            <a:endParaRPr lang="zh-CN" altLang="zh-CN" sz="2800" dirty="0">
              <a:solidFill>
                <a:srgbClr val="0066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699" name="Text Box 3"/>
          <p:cNvSpPr txBox="1"/>
          <p:nvPr/>
        </p:nvSpPr>
        <p:spPr>
          <a:xfrm>
            <a:off x="323528" y="1052195"/>
            <a:ext cx="7934960" cy="53035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r>
              <a:rPr lang="zh-CN" altLang="zh-CN" sz="2800" dirty="0">
                <a:latin typeface="+mj-lt"/>
                <a:cs typeface="+mj-lt"/>
              </a:rPr>
              <a:t>Paul scored a goal in the last minute.</a:t>
            </a:r>
            <a:endParaRPr lang="zh-CN" altLang="zh-CN" sz="2800" dirty="0">
              <a:latin typeface="+mj-lt"/>
              <a:cs typeface="+mj-lt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endParaRPr lang="zh-CN" altLang="zh-CN" sz="2800" dirty="0">
              <a:latin typeface="+mj-lt"/>
              <a:cs typeface="+mj-lt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r>
              <a:rPr lang="zh-CN" altLang="zh-CN" sz="2800" dirty="0">
                <a:latin typeface="+mj-lt"/>
                <a:cs typeface="+mj-lt"/>
              </a:rPr>
              <a:t>She threw the ball high into the air.</a:t>
            </a:r>
            <a:endParaRPr lang="zh-CN" altLang="zh-CN" sz="2800" dirty="0">
              <a:latin typeface="+mj-lt"/>
              <a:cs typeface="+mj-lt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endParaRPr lang="zh-CN" altLang="zh-CN" sz="2800" dirty="0">
              <a:latin typeface="+mj-lt"/>
              <a:cs typeface="+mj-lt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r>
              <a:rPr lang="zh-CN" altLang="zh-CN" sz="2800" dirty="0">
                <a:latin typeface="+mj-lt"/>
                <a:cs typeface="+mj-lt"/>
              </a:rPr>
              <a:t>Our school will hold the Sports Day on 15th March.</a:t>
            </a:r>
            <a:endParaRPr lang="zh-CN" altLang="zh-CN" sz="2800" dirty="0">
              <a:latin typeface="+mj-lt"/>
              <a:cs typeface="+mj-lt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endParaRPr lang="zh-CN" altLang="zh-CN" sz="2800" dirty="0">
              <a:latin typeface="+mj-lt"/>
              <a:cs typeface="+mj-lt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r>
              <a:rPr lang="zh-CN" altLang="zh-CN" sz="2800" dirty="0">
                <a:latin typeface="+mj-lt"/>
                <a:cs typeface="+mj-lt"/>
              </a:rPr>
              <a:t>He cleans his gloves after every game.</a:t>
            </a:r>
            <a:endParaRPr lang="zh-CN" altLang="zh-CN" sz="2800" dirty="0">
              <a:latin typeface="+mj-lt"/>
              <a:cs typeface="+mj-lt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endParaRPr lang="zh-CN" altLang="zh-CN" sz="2800" dirty="0">
              <a:latin typeface="+mj-lt"/>
              <a:cs typeface="+mj-lt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r>
              <a:rPr lang="zh-CN" altLang="zh-CN" sz="2800" dirty="0">
                <a:latin typeface="+mj-lt"/>
                <a:cs typeface="+mj-lt"/>
              </a:rPr>
              <a:t>Millions of people will watch the Olympic Games.</a:t>
            </a:r>
            <a:endParaRPr lang="zh-CN" altLang="zh-CN" sz="2800" dirty="0">
              <a:latin typeface="+mj-lt"/>
              <a:cs typeface="+mj-lt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endParaRPr lang="zh-CN" altLang="zh-CN" sz="2800" dirty="0">
              <a:latin typeface="+mj-lt"/>
              <a:cs typeface="+mj-lt"/>
            </a:endParaRP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AutoNum type="arabicPlain"/>
            </a:pPr>
            <a:r>
              <a:rPr lang="zh-CN" altLang="zh-CN" sz="2800" dirty="0">
                <a:latin typeface="+mj-lt"/>
                <a:cs typeface="+mj-lt"/>
              </a:rPr>
              <a:t>He is going to make a poster about popular sport.</a:t>
            </a:r>
            <a:endParaRPr lang="zh-CN" altLang="zh-CN" sz="2800" dirty="0">
              <a:latin typeface="+mj-lt"/>
              <a:cs typeface="+mj-lt"/>
            </a:endParaRPr>
          </a:p>
        </p:txBody>
      </p:sp>
      <p:sp>
        <p:nvSpPr>
          <p:cNvPr id="29700" name="Text Box 4"/>
          <p:cNvSpPr txBox="1"/>
          <p:nvPr/>
        </p:nvSpPr>
        <p:spPr>
          <a:xfrm>
            <a:off x="323528" y="1483995"/>
            <a:ext cx="3098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endParaRPr lang="zh-CN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5365" name="Text Box 5"/>
          <p:cNvSpPr txBox="1"/>
          <p:nvPr/>
        </p:nvSpPr>
        <p:spPr>
          <a:xfrm>
            <a:off x="466403" y="1555433"/>
            <a:ext cx="65862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800" b="0" dirty="0">
                <a:solidFill>
                  <a:srgbClr val="FF0000"/>
                </a:solidFill>
                <a:latin typeface="+mj-lt"/>
                <a:cs typeface="+mj-lt"/>
              </a:rPr>
              <a:t>A goal was scored by Paul in the last minute.</a:t>
            </a:r>
            <a:endParaRPr lang="zh-CN" altLang="zh-CN" sz="2800" b="0" dirty="0">
              <a:solidFill>
                <a:srgbClr val="FF0000"/>
              </a:solidFill>
              <a:latin typeface="+mj-lt"/>
              <a:cs typeface="+mj-lt"/>
            </a:endParaRPr>
          </a:p>
        </p:txBody>
      </p:sp>
      <p:sp>
        <p:nvSpPr>
          <p:cNvPr id="15366" name="Text Box 6"/>
          <p:cNvSpPr txBox="1"/>
          <p:nvPr/>
        </p:nvSpPr>
        <p:spPr>
          <a:xfrm>
            <a:off x="467991" y="2563495"/>
            <a:ext cx="650557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The ball was thrown high into the air by her.</a:t>
            </a:r>
            <a:endParaRPr lang="zh-CN" altLang="en-US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7" name="Text Box 7"/>
          <p:cNvSpPr txBox="1"/>
          <p:nvPr/>
        </p:nvSpPr>
        <p:spPr>
          <a:xfrm>
            <a:off x="472753" y="3474720"/>
            <a:ext cx="848106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The Sports Day will be held by our school on 15th March.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8" name="Text Box 8"/>
          <p:cNvSpPr txBox="1"/>
          <p:nvPr/>
        </p:nvSpPr>
        <p:spPr>
          <a:xfrm>
            <a:off x="525141" y="4411345"/>
            <a:ext cx="70491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His gloves are cleaned by him after every game.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69" name="Text Box 9"/>
          <p:cNvSpPr txBox="1"/>
          <p:nvPr/>
        </p:nvSpPr>
        <p:spPr>
          <a:xfrm>
            <a:off x="409253" y="5346383"/>
            <a:ext cx="870077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The Olympic Games will be watched by millions of people.</a:t>
            </a:r>
            <a:endParaRPr lang="zh-CN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70" name="Text Box 10"/>
          <p:cNvSpPr txBox="1"/>
          <p:nvPr/>
        </p:nvSpPr>
        <p:spPr>
          <a:xfrm>
            <a:off x="471166" y="6283008"/>
            <a:ext cx="828484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A poster about popular sport is going to be made by him.</a:t>
            </a:r>
            <a:endParaRPr lang="zh-CN" altLang="en-US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15366" grpId="0"/>
      <p:bldP spid="15367" grpId="0"/>
      <p:bldP spid="15368" grpId="0"/>
      <p:bldP spid="15369" grpId="0"/>
      <p:bldP spid="1537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8914" name="TextBox 4"/>
          <p:cNvSpPr txBox="1"/>
          <p:nvPr/>
        </p:nvSpPr>
        <p:spPr>
          <a:xfrm>
            <a:off x="2627313" y="3414713"/>
            <a:ext cx="434213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l"/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</a:t>
            </a:r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  <a:sym typeface="+mn-ea"/>
              </a:rPr>
              <a:t>III</a:t>
            </a:r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  Review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内容占位符 2"/>
          <p:cNvSpPr>
            <a:spLocks noGrp="1"/>
          </p:cNvSpPr>
          <p:nvPr>
            <p:ph idx="4294967295"/>
          </p:nvPr>
        </p:nvSpPr>
        <p:spPr>
          <a:xfrm>
            <a:off x="433388" y="620713"/>
            <a:ext cx="8315325" cy="5556885"/>
          </a:xfrm>
        </p:spPr>
        <p:txBody>
          <a:bodyPr vert="horz" wrap="square" lIns="91440" tIns="45720" rIns="91440" bIns="45720" anchor="t"/>
          <a:lstStyle/>
          <a:p>
            <a:pPr marL="495300" indent="-495300">
              <a:lnSpc>
                <a:spcPct val="115000"/>
              </a:lnSpc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一、 用括号内所给词的适当形式填空。</a:t>
            </a:r>
            <a:r>
              <a:rPr lang="zh-CN" altLang="en-US" sz="2800" dirty="0">
                <a:latin typeface="Times New Roman" panose="02020603050405020304" pitchFamily="18" charset="0"/>
              </a:rPr>
              <a:t> 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I ________(finish) cleaning my room in 30 minutes.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Last night they ________ (hold) a big party to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celebrate Mary’ s birthday.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Lucy will call me as soon as she ________ (reach) her home.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Mary __________ (write) an email when I came into her room.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1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Do you know when the telephone __________ (invent)?  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0729" name="矩形 30728"/>
          <p:cNvSpPr/>
          <p:nvPr/>
        </p:nvSpPr>
        <p:spPr>
          <a:xfrm>
            <a:off x="900113" y="1196752"/>
            <a:ext cx="16097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will finish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0" name="矩形 30729"/>
          <p:cNvSpPr/>
          <p:nvPr/>
        </p:nvSpPr>
        <p:spPr>
          <a:xfrm>
            <a:off x="3348038" y="1793875"/>
            <a:ext cx="85883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held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1" name="矩形 30730"/>
          <p:cNvSpPr/>
          <p:nvPr/>
        </p:nvSpPr>
        <p:spPr>
          <a:xfrm>
            <a:off x="5611813" y="2962910"/>
            <a:ext cx="145256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reaches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2" name="矩形 30731"/>
          <p:cNvSpPr/>
          <p:nvPr/>
        </p:nvSpPr>
        <p:spPr>
          <a:xfrm>
            <a:off x="1620838" y="4005064"/>
            <a:ext cx="19462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was writing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0733" name="矩形 30732"/>
          <p:cNvSpPr/>
          <p:nvPr/>
        </p:nvSpPr>
        <p:spPr>
          <a:xfrm>
            <a:off x="5612130" y="5002530"/>
            <a:ext cx="22637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was invented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9" grpId="0"/>
      <p:bldP spid="30730" grpId="0"/>
      <p:bldP spid="30731" grpId="0"/>
      <p:bldP spid="30732" grpId="0"/>
      <p:bldP spid="3073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内容占位符 2"/>
          <p:cNvSpPr>
            <a:spLocks noGrp="1"/>
          </p:cNvSpPr>
          <p:nvPr>
            <p:ph idx="4294967295"/>
          </p:nvPr>
        </p:nvSpPr>
        <p:spPr>
          <a:xfrm>
            <a:off x="468313" y="587375"/>
            <a:ext cx="8388350" cy="5473065"/>
          </a:xfrm>
        </p:spPr>
        <p:txBody>
          <a:bodyPr vert="horz" wrap="square" lIns="91440" tIns="45720" rIns="91440" bIns="45720" anchor="t"/>
          <a:lstStyle/>
          <a:p>
            <a:pPr marL="495300" indent="-495300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6. — How many times ________ you ________ (be) to Canada?</a:t>
            </a:r>
            <a:br>
              <a:rPr lang="en-US" altLang="zh-CN" sz="2800">
                <a:latin typeface="Times New Roman" panose="02020603050405020304" pitchFamily="18" charset="0"/>
              </a:rPr>
            </a:br>
            <a:r>
              <a:rPr lang="en-US" altLang="zh-CN" sz="2800">
                <a:latin typeface="Times New Roman" panose="02020603050405020304" pitchFamily="18" charset="0"/>
              </a:rPr>
              <a:t>— Only once.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7. The task will __________ (finish) before 5 o’ clock this afternoon.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8. Tom ________ (go) swimming every day in summer.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9. He ________ (sit) down and began to read a book.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 marL="495300" indent="-495300">
              <a:lnSpc>
                <a:spcPct val="13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10. Listen! Helen ________ (sing) in the classroom. </a:t>
            </a:r>
            <a:br>
              <a:rPr lang="en-US" altLang="zh-CN" sz="2800">
                <a:latin typeface="Times New Roman" panose="02020603050405020304" pitchFamily="18" charset="0"/>
              </a:rPr>
            </a:b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31753" name="矩形 31752"/>
          <p:cNvSpPr/>
          <p:nvPr/>
        </p:nvSpPr>
        <p:spPr>
          <a:xfrm>
            <a:off x="4211638" y="620713"/>
            <a:ext cx="41052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have                  been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4" name="矩形 31753"/>
          <p:cNvSpPr/>
          <p:nvPr/>
        </p:nvSpPr>
        <p:spPr>
          <a:xfrm>
            <a:off x="2796858" y="2349500"/>
            <a:ext cx="19081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be finished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5" name="矩形 31754"/>
          <p:cNvSpPr/>
          <p:nvPr/>
        </p:nvSpPr>
        <p:spPr>
          <a:xfrm>
            <a:off x="1908175" y="3522663"/>
            <a:ext cx="95726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goes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6" name="矩形 31755"/>
          <p:cNvSpPr/>
          <p:nvPr/>
        </p:nvSpPr>
        <p:spPr>
          <a:xfrm>
            <a:off x="1804670" y="4260215"/>
            <a:ext cx="6588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sat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7" name="矩形 31756"/>
          <p:cNvSpPr/>
          <p:nvPr/>
        </p:nvSpPr>
        <p:spPr>
          <a:xfrm>
            <a:off x="3035300" y="4857433"/>
            <a:ext cx="16700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is singing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3" grpId="0"/>
      <p:bldP spid="31754" grpId="0"/>
      <p:bldP spid="31755" grpId="0"/>
      <p:bldP spid="31756" grpId="0"/>
      <p:bldP spid="3175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内容占位符 2"/>
          <p:cNvSpPr>
            <a:spLocks noGrp="1"/>
          </p:cNvSpPr>
          <p:nvPr>
            <p:ph idx="4294967295"/>
          </p:nvPr>
        </p:nvSpPr>
        <p:spPr>
          <a:xfrm>
            <a:off x="395288" y="620713"/>
            <a:ext cx="8424862" cy="510857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35000"/>
              </a:lnSpc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二、改错。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The teacher told that the Sun rose in the east.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rose--rises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I will speak to him when I will see him next        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Sunday.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zh-CN" altLang="en-US" sz="2800" dirty="0">
                <a:latin typeface="Times New Roman" panose="02020603050405020304" pitchFamily="18" charset="0"/>
              </a:rPr>
              <a:t>   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will see---see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3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I will get everything ready before my boss come back.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Pct val="100000"/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come--comes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内容占位符 2"/>
          <p:cNvSpPr>
            <a:spLocks noGrp="1"/>
          </p:cNvSpPr>
          <p:nvPr>
            <p:ph idx="4294967295"/>
          </p:nvPr>
        </p:nvSpPr>
        <p:spPr>
          <a:xfrm>
            <a:off x="468313" y="549275"/>
            <a:ext cx="8280400" cy="482727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Does your mother has lunch at home?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ClrTx/>
              <a:buSzPct val="100000"/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has--have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The volleyball match will be put off if it rain.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rain--rains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6. Mary is making a dress when she cut her finger..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is---was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7. This  is the first time I had been here..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 had--have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内容占位符 2"/>
          <p:cNvSpPr>
            <a:spLocks noGrp="1"/>
          </p:cNvSpPr>
          <p:nvPr>
            <p:ph idx="4294967295"/>
          </p:nvPr>
        </p:nvSpPr>
        <p:spPr>
          <a:xfrm>
            <a:off x="457200" y="765175"/>
            <a:ext cx="8229600" cy="3621405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8. I haven't seen her since two months.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句末添加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ago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9. She has gone to Beijing several times.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has gone to –has been to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10. Jane is doing some cleaning this time yesterday.</a:t>
            </a:r>
            <a:endParaRPr lang="zh-CN" altLang="zh-CN" sz="2800" dirty="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    is---was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8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8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10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Grammar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Grammar模板</Template>
  <TotalTime>0</TotalTime>
  <Words>10779</Words>
  <Application>WPS 演示</Application>
  <PresentationFormat>全屏显示(4:3)</PresentationFormat>
  <Paragraphs>721</Paragraphs>
  <Slides>40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54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Wingdings</vt:lpstr>
      <vt:lpstr>微软雅黑</vt:lpstr>
      <vt:lpstr>Bodoni MT Black</vt:lpstr>
      <vt:lpstr>Segoe Print</vt:lpstr>
      <vt:lpstr>Constantia</vt:lpstr>
      <vt:lpstr>Arial Unicode MS</vt:lpstr>
      <vt:lpstr>Grammar模板</vt:lpstr>
      <vt:lpstr>PowerPoint 演示文稿</vt:lpstr>
      <vt:lpstr>PowerPoint 演示文稿</vt:lpstr>
      <vt:lpstr>PowerPoint 演示文稿</vt:lpstr>
      <vt:lpstr>Read the story and find out the tense</vt:lpstr>
      <vt:lpstr>PowerPoint 演示文稿</vt:lpstr>
      <vt:lpstr>PowerPoint 演示文稿</vt:lpstr>
      <vt:lpstr>What is the tense?</vt:lpstr>
      <vt:lpstr>动词的五种形式(do、 work)</vt:lpstr>
      <vt:lpstr>PowerPoint 演示文稿</vt:lpstr>
      <vt:lpstr>PowerPoint 演示文稿</vt:lpstr>
      <vt:lpstr>PowerPoint 演示文稿</vt:lpstr>
      <vt:lpstr>PowerPoint 演示文稿</vt:lpstr>
      <vt:lpstr>Simple present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1</cp:lastModifiedBy>
  <cp:revision>4</cp:revision>
  <dcterms:created xsi:type="dcterms:W3CDTF">2017-06-05T06:27:00Z</dcterms:created>
  <dcterms:modified xsi:type="dcterms:W3CDTF">2022-01-04T07:31:35Z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2052-11.1.0.11194</vt:lpwstr>
  </property>
  <property fmtid="{D5CDD505-2E9C-101B-9397-08002B2CF9AE}" pid="3" name="ICV">
    <vt:lpwstr>057A9EA6289E4443858FF95E60DB2084</vt:lpwstr>
  </property>
</Properties>
</file>