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doc" ContentType="application/msword"/>
  <Default Extension="bin" ContentType="application/vnd.openxmlformats-officedocument.oleObject"/>
  <Default Extension="wdp" ContentType="image/vnd.ms-photo"/>
  <Default Extension="png" ContentType="image/png"/>
  <Default Extension="emf" ContentType="image/x-emf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18.10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72" r:id="rId4"/>
    <p:sldId id="299" r:id="rId5"/>
    <p:sldId id="315" r:id="rId6"/>
    <p:sldId id="314" r:id="rId7"/>
    <p:sldId id="300" r:id="rId8"/>
    <p:sldId id="313" r:id="rId9"/>
    <p:sldId id="312" r:id="rId10"/>
    <p:sldId id="311" r:id="rId11"/>
    <p:sldId id="310" r:id="rId12"/>
    <p:sldId id="309" r:id="rId13"/>
    <p:sldId id="301" r:id="rId14"/>
    <p:sldId id="302" r:id="rId15"/>
    <p:sldId id="303" r:id="rId16"/>
    <p:sldId id="304" r:id="rId17"/>
    <p:sldId id="331" r:id="rId18"/>
    <p:sldId id="332" r:id="rId19"/>
    <p:sldId id="330" r:id="rId20"/>
    <p:sldId id="333" r:id="rId21"/>
    <p:sldId id="258" r:id="rId22"/>
  </p:sldIdLst>
  <p:sldSz cx="12192000" cy="6858000"/>
  <p:notesSz cx="6858000" cy="9144000"/>
  <p:custDataLst>
    <p:tags r:id="rId23"/>
  </p:custDataLst>
  <p:kinsoku lang="zh-CN" invalStChars="!),.:;?]}、。—ˇ¨〃々～‖…’”〕〉》」』〗】∶！＂＇），．：；？］｀｜｝·，,。." invalEndChars="([{‘“〔〈《「『〖【（［｛．·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025">
          <p15:clr>
            <a:srgbClr val="A4A3A4"/>
          </p15:clr>
        </p15:guide>
        <p15:guide id="2" pos="391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600"/>
    <a:srgbClr val="E1D800"/>
    <a:srgbClr val="78006F"/>
    <a:srgbClr val="66CCFF"/>
    <a:srgbClr val="4DB4AF"/>
    <a:srgbClr val="C3BE00"/>
    <a:srgbClr val="781C6F"/>
    <a:srgbClr val="780000"/>
    <a:srgbClr val="0076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43" autoAdjust="0"/>
    <p:restoredTop sz="86957" autoAdjust="0"/>
  </p:normalViewPr>
  <p:slideViewPr>
    <p:cSldViewPr>
      <p:cViewPr varScale="1">
        <p:scale>
          <a:sx n="99" d="100"/>
          <a:sy n="99" d="100"/>
        </p:scale>
        <p:origin x="-804" y="-90"/>
      </p:cViewPr>
      <p:guideLst>
        <p:guide orient="horz" pos="2025"/>
        <p:guide pos="391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tags" Target="tags/tag3.xml" /><Relationship Id="rId24" Type="http://schemas.openxmlformats.org/officeDocument/2006/relationships/presProps" Target="presProps.xml" /><Relationship Id="rId25" Type="http://schemas.openxmlformats.org/officeDocument/2006/relationships/viewProps" Target="viewProps.xml" /><Relationship Id="rId26" Type="http://schemas.openxmlformats.org/officeDocument/2006/relationships/theme" Target="theme/theme1.xml" /><Relationship Id="rId27" Type="http://schemas.openxmlformats.org/officeDocument/2006/relationships/tableStyles" Target="tableStyles.xml" /><Relationship Id="rId3" Type="http://schemas.openxmlformats.org/officeDocument/2006/relationships/handoutMaster" Target="handoutMasters/handout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Relationship Id="rId2" Type="http://schemas.openxmlformats.org/officeDocument/2006/relationships/image" Target="../media/image1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Relationship Id="rId2" Type="http://schemas.openxmlformats.org/officeDocument/2006/relationships/image" Target="../media/image1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l">
              <a:defRPr sz="1200"/>
            </a:lvl1pPr>
          </a:lstStyle>
          <a:p>
            <a:pPr/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r">
              <a:defRPr sz="1200"/>
            </a:lvl1pPr>
          </a:lstStyle>
          <a:p>
            <a:pPr/>
            <a:fld id="{CAC04AD9-2ED7-49E9-B946-E364DE379375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l">
              <a:defRPr sz="1200"/>
            </a:lvl1pPr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r">
              <a:defRPr sz="1200"/>
            </a:lvl1pPr>
          </a:lstStyle>
          <a:p>
            <a:pPr/>
            <a:fld id="{1530CD91-CB40-47F3-9FC7-B98A9104B9C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6225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l">
              <a:defRPr sz="1200"/>
            </a:lvl1pPr>
          </a:lstStyle>
          <a:p>
            <a:pPr/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r">
              <a:defRPr sz="1200"/>
            </a:lvl1pPr>
          </a:lstStyle>
          <a:p>
            <a:pPr/>
            <a:fld id="{0A97872C-7004-4752-87E6-E3CE587F3B73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l">
              <a:defRPr sz="1200"/>
            </a:lvl1pPr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r">
              <a:defRPr sz="1200"/>
            </a:lvl1pPr>
          </a:lstStyle>
          <a:p>
            <a:pPr/>
            <a:fld id="{7FF157B9-FAE4-4D7E-98DB-217F8B54A3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85343"/>
      </p:ext>
    </p:extLst>
  </p:cSld>
  <p:clrMap bg1="lt1" tx1="dk1" bg2="lt2" tx2="dk2" accent1="accent1" accent2="accent2" accent3="accent3" accent4="accent4" accent5="accent5" accent6="accent6" hlink="hlink" folHlink="folHlink"/>
  <p:notesStyle>
    <a:defPPr/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954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2947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230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8322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319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3327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1105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5813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732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19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2670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406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7292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62445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2389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35545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defPPr/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7FF157B9-FAE4-4D7E-98DB-217F8B54A3E4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361249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defPPr/>
            <a:lvl1pPr algn="ctr">
              <a:defRPr sz="6000"/>
            </a:lvl1pPr>
          </a:lstStyle>
          <a:p>
            <a:pPr/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defPPr/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/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defPPr/>
          </a:lstStyle>
          <a:p>
            <a:pPr/>
            <a:fld id="{52336633-5482-441E-A72B-B2EE73B7EA99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defPPr/>
          </a:lstStyle>
          <a:p>
            <a:pPr/>
            <a:fld id="{E185DFF5-EDCB-4560-99A1-F1B54744508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/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itchFamily="34" charset="-122"/>
                <a:sym typeface="+mn-lt"/>
              </a:rPr>
              <a:t>人教版  数学  八年级  上册</a:t>
            </a: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728" y="-531440"/>
            <a:ext cx="13177464" cy="8209309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</a:lstStyle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itchFamily="2" charset="-122"/>
              </a:rPr>
              <a:t>谢谢观看！</a:t>
            </a: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defPPr/>
          </a:lstStyle>
          <a:p>
            <a:pPr/>
            <a:fld id="{263DB197-84B0-484E-9C0F-88358ECCB797}" type="datetimeFigureOut">
              <a:rPr lang="zh-CN" altLang="en-US" smtClean="0"/>
              <a:pPr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defPPr/>
          </a:lstStyle>
          <a:p>
            <a:pPr/>
            <a:fld id="{E077DA78-E013-4A8C-AD75-63A150561B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slideLayout" Target="../slideLayouts/slideLayout20.xml" /><Relationship Id="rId21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ransition/>
  <p:timing/>
  <p:txStyles>
    <p:titleStyle>
      <a:defPPr/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5.png" /><Relationship Id="rId4" Type="http://schemas.microsoft.com/office/2007/relationships/hdphoto" Target="../media/hdphoto1.wdp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notesSlide" Target="../notesSlides/notesSlide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notesSlide" Target="../notesSlides/notesSlide3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notesSlide" Target="../notesSlides/notesSlide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notesSlide" Target="../notesSlides/notesSlide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6.e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notesSlide" Target="../notesSlides/notesSlide8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9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0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1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7.emf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8.wmf" /><Relationship Id="rId4" Type="http://schemas.openxmlformats.org/officeDocument/2006/relationships/tags" Target="../tags/tag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9.w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vmlDrawing" Target="../drawings/vmlDrawing1.vml" /><Relationship Id="rId2" Type="http://schemas.openxmlformats.org/officeDocument/2006/relationships/notesSlide" Target="../notesSlides/notesSlide15.xml" /><Relationship Id="rId3" Type="http://schemas.openxmlformats.org/officeDocument/2006/relationships/oleObject" Target="../embeddings/Microsoft_Word_97_-_2003___1.doc" TargetMode="Internal" /><Relationship Id="rId4" Type="http://schemas.openxmlformats.org/officeDocument/2006/relationships/image" Target="../media/image10.emf" /><Relationship Id="rId5" Type="http://schemas.openxmlformats.org/officeDocument/2006/relationships/oleObject" Target="../embeddings/oleObject1.bin" /><Relationship Id="rId6" Type="http://schemas.openxmlformats.org/officeDocument/2006/relationships/tags" Target="../tags/tag2.xml" /><Relationship Id="rId7" Type="http://schemas.openxmlformats.org/officeDocument/2006/relationships/oleObject" Target="../embeddings/Microsoft_Word_97_-_2003___2.doc" TargetMode="Internal" /><Relationship Id="rId8" Type="http://schemas.openxmlformats.org/officeDocument/2006/relationships/oleObject" Target="../embeddings/oleObject2.bin" /><Relationship Id="rId9" Type="http://schemas.openxmlformats.org/officeDocument/2006/relationships/image" Target="../media/image11.emf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notesSlide" Target="../notesSlides/notesSlide16.xml" /><Relationship Id="rId3" Type="http://schemas.openxmlformats.org/officeDocument/2006/relationships/oleObject" Target="../embeddings/Microsoft_Word_97_-_2003___3.doc" TargetMode="Internal" /><Relationship Id="rId4" Type="http://schemas.openxmlformats.org/officeDocument/2006/relationships/oleObject" Target="../embeddings/oleObject3.bin" /><Relationship Id="rId5" Type="http://schemas.openxmlformats.org/officeDocument/2006/relationships/image" Target="../media/image12.emf" /><Relationship Id="rId6" Type="http://schemas.openxmlformats.org/officeDocument/2006/relationships/oleObject" Target="../embeddings/Microsoft_Word_97_-_2003___4.doc" TargetMode="Internal" /><Relationship Id="rId7" Type="http://schemas.openxmlformats.org/officeDocument/2006/relationships/oleObject" Target="../embeddings/oleObject4.bin" /><Relationship Id="rId8" Type="http://schemas.openxmlformats.org/officeDocument/2006/relationships/image" Target="../media/image13.emf" /><Relationship Id="rId9" Type="http://schemas.openxmlformats.org/officeDocument/2006/relationships/vmlDrawing" Target="../drawings/vmlDrawing2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 /><Relationship Id="rId2" Type="http://schemas.openxmlformats.org/officeDocument/2006/relationships/notesSlide" Target="../notesSlides/notesSlide17.xml" /><Relationship Id="rId3" Type="http://schemas.openxmlformats.org/officeDocument/2006/relationships/oleObject" Target="../embeddings/Microsoft_Word_97_-_2003___5.doc" TargetMode="Internal" /><Relationship Id="rId4" Type="http://schemas.openxmlformats.org/officeDocument/2006/relationships/oleObject" Target="../embeddings/oleObject5.bin" /><Relationship Id="rId5" Type="http://schemas.openxmlformats.org/officeDocument/2006/relationships/image" Target="../media/image14.emf" /><Relationship Id="rId6" Type="http://schemas.openxmlformats.org/officeDocument/2006/relationships/vmlDrawing" Target="../drawings/vmlDrawing3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5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椭圆 22"/>
          <p:cNvSpPr/>
          <p:nvPr/>
        </p:nvSpPr>
        <p:spPr>
          <a:xfrm>
            <a:off x="-222910" y="2188750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-353974" y="251488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-265074" y="265141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-280069" y="182203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-489619" y="207920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-350799" y="297526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-477799" y="266728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-407949" y="286413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-222910" y="2188750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-515899" y="313344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-369849" y="181321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-351507" y="1880625"/>
            <a:ext cx="144000" cy="144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-600744" y="2653881"/>
            <a:ext cx="126000" cy="126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-300793" y="3189574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-244437" y="2507742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-355561" y="2999868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991235" y="2122170"/>
            <a:ext cx="10209530" cy="13220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zh-CN" sz="8000" b="1" cap="none" spc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  <a:reflection blurRad="6350" stA="50000" endA="300" endPos="50000" dist="29997" dir="5400000" sy="-100000" algn="bl" rotWithShape="0"/>
                </a:effectLst>
                <a:latin typeface="华文琥珀" panose="02010800040101010101" pitchFamily="2" charset="-122"/>
                <a:ea typeface="华文琥珀" pitchFamily="2" charset="-122"/>
              </a:rPr>
              <a:t>三角形的复习课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学习目标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1682691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/>
          <p:cNvSpPr txBox="1"/>
          <p:nvPr/>
        </p:nvSpPr>
        <p:spPr>
          <a:xfrm>
            <a:off x="1554045" y="1563638"/>
            <a:ext cx="7055916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latin typeface="Arial" pitchFamily="34" charset="0"/>
                <a:ea typeface="微软雅黑" pitchFamily="34" charset="-122"/>
              </a:rPr>
              <a:t>理解掌握与三角形有关的线段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1642" y="2857157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/>
          <p:cNvSpPr txBox="1"/>
          <p:nvPr/>
        </p:nvSpPr>
        <p:spPr>
          <a:xfrm>
            <a:off x="1560195" y="2715895"/>
            <a:ext cx="8509000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latin typeface="Arial" pitchFamily="34" charset="0"/>
                <a:ea typeface="微软雅黑" pitchFamily="34" charset="-122"/>
              </a:rPr>
              <a:t>理解运用三角形的内角和、外角的概念</a:t>
            </a:r>
          </a:p>
        </p:txBody>
      </p:sp>
    </p:spTree>
  </p:cSld>
  <p:clrMapOvr>
    <a:masterClrMapping/>
  </p:clrMapOvr>
  <p:transition spd="slow">
    <p:fade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4756009" y="-164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基础知识</a:t>
            </a:r>
          </a:p>
        </p:txBody>
      </p:sp>
      <p:sp>
        <p:nvSpPr>
          <p:cNvPr id="8" name="TextBox 2"/>
          <p:cNvSpPr txBox="1"/>
          <p:nvPr/>
        </p:nvSpPr>
        <p:spPr>
          <a:xfrm>
            <a:off x="282550" y="857872"/>
            <a:ext cx="71438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itchFamily="34" charset="-122"/>
              </a:rPr>
              <a:t>知识点一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</a:rPr>
              <a:t>：与三角形有关的线段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9984432" y="1241930"/>
            <a:ext cx="1992630" cy="2212340"/>
            <a:chOff x="15188" y="758"/>
            <a:chExt cx="3138" cy="3484"/>
          </a:xfrm>
        </p:grpSpPr>
        <p:sp>
          <p:nvSpPr>
            <p:cNvPr id="9" name="等腰三角形 8"/>
            <p:cNvSpPr/>
            <p:nvPr/>
          </p:nvSpPr>
          <p:spPr>
            <a:xfrm>
              <a:off x="15825" y="1428"/>
              <a:ext cx="1913" cy="258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zh-CN" altLang="en-US" sz="2800">
                <a:latin typeface="微软雅黑" panose="020b0503020204020204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4"/>
            <p:cNvSpPr txBox="1"/>
            <p:nvPr/>
          </p:nvSpPr>
          <p:spPr>
            <a:xfrm>
              <a:off x="16387" y="758"/>
              <a:ext cx="78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/>
            </a:lstStyle>
            <a:p>
              <a:pPr/>
              <a:r>
                <a:rPr lang="en-US" altLang="zh-CN" sz="2800" smtClean="0">
                  <a:latin typeface="微软雅黑" panose="020b0503020204020204" pitchFamily="34" charset="-122"/>
                  <a:ea typeface="微软雅黑" pitchFamily="34" charset="-122"/>
                </a:rPr>
                <a:t>A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17663" y="3419"/>
              <a:ext cx="663" cy="82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en-US" altLang="zh-CN" sz="2800" smtClean="0">
                  <a:latin typeface="微软雅黑" panose="020b0503020204020204" pitchFamily="34" charset="-122"/>
                  <a:ea typeface="微软雅黑" pitchFamily="34" charset="-122"/>
                </a:rPr>
                <a:t>C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15188" y="3420"/>
              <a:ext cx="639" cy="82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/>
            </a:lstStyle>
            <a:p>
              <a:pPr/>
              <a:r>
                <a:rPr lang="en-US" altLang="zh-CN" sz="2800" smtClean="0">
                  <a:latin typeface="微软雅黑" panose="020b0503020204020204" pitchFamily="34" charset="-122"/>
                  <a:ea typeface="微软雅黑" pitchFamily="34" charset="-122"/>
                </a:rPr>
                <a:t>B</a:t>
              </a:r>
            </a:p>
          </p:txBody>
        </p:sp>
      </p:grpSp>
      <p:sp>
        <p:nvSpPr>
          <p:cNvPr id="13" name="TextBox 7"/>
          <p:cNvSpPr txBox="1"/>
          <p:nvPr/>
        </p:nvSpPr>
        <p:spPr>
          <a:xfrm>
            <a:off x="509905" y="1644015"/>
            <a:ext cx="963295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、三角形的定义：</a:t>
            </a:r>
            <a:endParaRPr lang="en-US" altLang="zh-CN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/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由</a:t>
            </a:r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不在同一条直线上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的</a:t>
            </a:r>
            <a:r>
              <a:rPr lang="zh-CN" altLang="en-US" sz="3600" b="1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三条线段</a:t>
            </a:r>
            <a:r>
              <a:rPr lang="zh-CN" altLang="en-US" sz="3600" b="1" smtClean="0">
                <a:solidFill>
                  <a:srgbClr val="CC0099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首尾顺次相接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所组成的图形叫做三角形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.</a:t>
            </a:r>
            <a:endParaRPr lang="zh-CN" altLang="en-US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）线段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          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叫做三角形的边；</a:t>
            </a:r>
            <a:endParaRPr lang="en-US" altLang="zh-CN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）点  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  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叫做三角形的顶点；</a:t>
            </a:r>
            <a:endParaRPr lang="en-US" altLang="zh-CN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）</a:t>
            </a:r>
            <a:r>
              <a:rPr lang="en-US" altLang="zh-CN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             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叫做三角形的内角，</a:t>
            </a:r>
          </a:p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简称三角形的角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.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499110" y="5629910"/>
            <a:ext cx="106210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、顶点是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B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的三角形记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作：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             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.</a:t>
            </a:r>
            <a:r>
              <a:rPr lang="zh-CN" altLang="en-US" sz="3600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 </a:t>
            </a:r>
            <a:r>
              <a:rPr lang="zh-CN" altLang="en-US" sz="3600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+mn-ea"/>
              </a:rPr>
              <a:t>   </a:t>
            </a:r>
            <a:r>
              <a:rPr lang="zh-CN" altLang="en-US" sz="3600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      </a:t>
            </a:r>
            <a:r>
              <a:rPr lang="zh-CN" altLang="en-US" sz="3600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</a:t>
            </a:r>
            <a:endParaRPr lang="zh-CN" altLang="en-US" sz="360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5" name="TextBox 9"/>
          <p:cNvSpPr txBox="1"/>
          <p:nvPr/>
        </p:nvSpPr>
        <p:spPr>
          <a:xfrm>
            <a:off x="2487924" y="3906839"/>
            <a:ext cx="221457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B</a:t>
            </a:r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C </a:t>
            </a:r>
            <a:endParaRPr lang="zh-CN" altLang="en-US" sz="3600" b="1">
              <a:solidFill>
                <a:srgbClr val="FF0000"/>
              </a:solidFill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2766695" y="3378200"/>
            <a:ext cx="48583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AB</a:t>
            </a:r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BC </a:t>
            </a:r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AC</a:t>
            </a:r>
            <a:endParaRPr lang="zh-CN" altLang="en-US" sz="3600" b="1">
              <a:solidFill>
                <a:srgbClr val="FF0000"/>
              </a:solidFill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830697" y="4431034"/>
            <a:ext cx="3161030" cy="645160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altLang="zh-CN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∠A</a:t>
            </a:r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、∠</a:t>
            </a:r>
            <a:r>
              <a:rPr lang="en-US" altLang="zh-CN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B</a:t>
            </a:r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、∠</a:t>
            </a:r>
            <a:r>
              <a:rPr lang="en-US" altLang="zh-CN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C </a:t>
            </a:r>
            <a:endParaRPr lang="zh-CN" altLang="en-US" sz="3600" b="1">
              <a:solidFill>
                <a:srgbClr val="FF0000"/>
              </a:solidFill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8" name="TextBox 12"/>
          <p:cNvSpPr txBox="1"/>
          <p:nvPr/>
        </p:nvSpPr>
        <p:spPr>
          <a:xfrm>
            <a:off x="7758113" y="5617852"/>
            <a:ext cx="19634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 smtClean="0">
                <a:solidFill>
                  <a:srgbClr val="CC0099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△ABC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Box 3"/>
          <p:cNvSpPr txBox="1"/>
          <p:nvPr/>
        </p:nvSpPr>
        <p:spPr>
          <a:xfrm>
            <a:off x="255270" y="836930"/>
            <a:ext cx="46437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、三角形的分类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TextBox 4"/>
          <p:cNvSpPr txBox="1"/>
          <p:nvPr/>
        </p:nvSpPr>
        <p:spPr>
          <a:xfrm>
            <a:off x="0" y="2503805"/>
            <a:ext cx="28162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）按角分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2734310" y="2182495"/>
            <a:ext cx="262890" cy="1320800"/>
          </a:xfrm>
          <a:prstGeom prst="leftBrace">
            <a:avLst/>
          </a:prstGeom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 sz="3600" b="1"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3068320" y="1929765"/>
            <a:ext cx="29286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</a:rPr>
              <a:t>锐角三角形</a:t>
            </a:r>
          </a:p>
        </p:txBody>
      </p:sp>
      <p:sp>
        <p:nvSpPr>
          <p:cNvPr id="12" name="TextBox 8"/>
          <p:cNvSpPr txBox="1"/>
          <p:nvPr/>
        </p:nvSpPr>
        <p:spPr>
          <a:xfrm>
            <a:off x="3068320" y="2503805"/>
            <a:ext cx="30499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</a:rPr>
              <a:t>直角三角形</a:t>
            </a:r>
          </a:p>
        </p:txBody>
      </p:sp>
      <p:sp>
        <p:nvSpPr>
          <p:cNvPr id="13" name="TextBox 9"/>
          <p:cNvSpPr txBox="1"/>
          <p:nvPr/>
        </p:nvSpPr>
        <p:spPr>
          <a:xfrm>
            <a:off x="3068320" y="3074035"/>
            <a:ext cx="27476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</a:rPr>
              <a:t>钝角三角形</a:t>
            </a:r>
          </a:p>
        </p:txBody>
      </p:sp>
      <p:sp>
        <p:nvSpPr>
          <p:cNvPr id="14" name="TextBox 10"/>
          <p:cNvSpPr txBox="1"/>
          <p:nvPr/>
        </p:nvSpPr>
        <p:spPr>
          <a:xfrm>
            <a:off x="-24765" y="4733925"/>
            <a:ext cx="28409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）按边分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6" name="左大括号 15"/>
          <p:cNvSpPr/>
          <p:nvPr/>
        </p:nvSpPr>
        <p:spPr>
          <a:xfrm>
            <a:off x="2734310" y="4485005"/>
            <a:ext cx="262255" cy="1377315"/>
          </a:xfrm>
          <a:prstGeom prst="leftBrace">
            <a:avLst/>
          </a:prstGeom>
          <a:ln w="34925">
            <a:solidFill>
              <a:srgbClr val="0076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 sz="3600" b="1"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2996565" y="4341495"/>
            <a:ext cx="47205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</a:rPr>
              <a:t>三边都不相等三角形</a:t>
            </a:r>
          </a:p>
        </p:txBody>
      </p:sp>
      <p:sp>
        <p:nvSpPr>
          <p:cNvPr id="18" name="TextBox 14"/>
          <p:cNvSpPr txBox="1"/>
          <p:nvPr/>
        </p:nvSpPr>
        <p:spPr>
          <a:xfrm>
            <a:off x="3007360" y="5360670"/>
            <a:ext cx="27819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</a:rPr>
              <a:t>等腰三角形</a:t>
            </a:r>
          </a:p>
        </p:txBody>
      </p:sp>
      <p:sp>
        <p:nvSpPr>
          <p:cNvPr id="19" name="左大括号 18"/>
          <p:cNvSpPr/>
          <p:nvPr/>
        </p:nvSpPr>
        <p:spPr>
          <a:xfrm>
            <a:off x="5441950" y="5296535"/>
            <a:ext cx="214630" cy="77914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 sz="3600"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20" name="TextBox 16"/>
          <p:cNvSpPr txBox="1"/>
          <p:nvPr/>
        </p:nvSpPr>
        <p:spPr>
          <a:xfrm>
            <a:off x="5645150" y="5004435"/>
            <a:ext cx="51765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</a:rPr>
              <a:t>底边和腰不相等三角形</a:t>
            </a:r>
          </a:p>
        </p:txBody>
      </p:sp>
      <p:sp>
        <p:nvSpPr>
          <p:cNvPr id="21" name="TextBox 17"/>
          <p:cNvSpPr txBox="1"/>
          <p:nvPr/>
        </p:nvSpPr>
        <p:spPr>
          <a:xfrm>
            <a:off x="5645150" y="5720080"/>
            <a:ext cx="42132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</a:rPr>
              <a:t>等边三角形</a:t>
            </a:r>
          </a:p>
        </p:txBody>
      </p:sp>
      <p:sp>
        <p:nvSpPr>
          <p:cNvPr id="22" name="等腰三角形 21"/>
          <p:cNvSpPr/>
          <p:nvPr/>
        </p:nvSpPr>
        <p:spPr>
          <a:xfrm>
            <a:off x="5815965" y="1369060"/>
            <a:ext cx="1066165" cy="813435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 sz="3600"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>
            <a:off x="6118225" y="2260600"/>
            <a:ext cx="852170" cy="813435"/>
          </a:xfrm>
          <a:prstGeom prst="rtTriangl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 sz="3600"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24" name="等腰三角形 23"/>
          <p:cNvSpPr/>
          <p:nvPr/>
        </p:nvSpPr>
        <p:spPr>
          <a:xfrm>
            <a:off x="5656580" y="3312795"/>
            <a:ext cx="1704975" cy="406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 sz="3600"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25" name="等腰三角形 24"/>
          <p:cNvSpPr/>
          <p:nvPr/>
        </p:nvSpPr>
        <p:spPr>
          <a:xfrm>
            <a:off x="10419080" y="4437380"/>
            <a:ext cx="592455" cy="1212215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26" name="流程图: 摘录 25"/>
          <p:cNvSpPr/>
          <p:nvPr/>
        </p:nvSpPr>
        <p:spPr>
          <a:xfrm rot="18789038">
            <a:off x="7285990" y="4209415"/>
            <a:ext cx="587375" cy="690245"/>
          </a:xfrm>
          <a:prstGeom prst="flowChartExtra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 sz="3600"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>
            <a:off x="8197215" y="5862320"/>
            <a:ext cx="906780" cy="645160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 sz="3600">
              <a:latin typeface="微软雅黑" panose="020b0503020204020204" pitchFamily="34" charset="-122"/>
              <a:ea typeface="微软雅黑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224980" y="1645275"/>
            <a:ext cx="1857388" cy="185738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cxnSp>
        <p:nvCxnSpPr>
          <p:cNvPr id="29" name="直接连接符 28"/>
          <p:cNvCxnSpPr/>
          <p:nvPr/>
        </p:nvCxnSpPr>
        <p:spPr>
          <a:xfrm flipH="1">
            <a:off x="10154150" y="1645434"/>
            <a:ext cx="0" cy="185737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10153674" y="2573969"/>
            <a:ext cx="785818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31" name="TextBox 29"/>
          <p:cNvSpPr txBox="1"/>
          <p:nvPr/>
        </p:nvSpPr>
        <p:spPr>
          <a:xfrm>
            <a:off x="9439294" y="1859589"/>
            <a:ext cx="7858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三边都不相等的三角形</a:t>
            </a:r>
            <a:endParaRPr lang="zh-CN" altLang="en-US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2" name="TextBox 30"/>
          <p:cNvSpPr txBox="1"/>
          <p:nvPr/>
        </p:nvSpPr>
        <p:spPr>
          <a:xfrm>
            <a:off x="10082236" y="1716713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等腰</a:t>
            </a:r>
            <a:br>
              <a:rPr lang="en-US" altLang="zh-CN" b="1" smtClean="0">
                <a:latin typeface="楷体" pitchFamily="49" charset="-122"/>
                <a:ea typeface="楷体" pitchFamily="49" charset="-122"/>
              </a:rPr>
            </a:br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三角形</a:t>
            </a:r>
            <a:endParaRPr lang="zh-CN" altLang="en-US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3" name="TextBox 31"/>
          <p:cNvSpPr txBox="1"/>
          <p:nvPr/>
        </p:nvSpPr>
        <p:spPr>
          <a:xfrm>
            <a:off x="10153674" y="2573969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等边</a:t>
            </a:r>
            <a:br>
              <a:rPr lang="en-US" altLang="zh-CN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三角形</a:t>
            </a:r>
            <a:endParaRPr lang="zh-CN" altLang="en-US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756009" y="-164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基础知识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 bldLvl="0" animBg="1"/>
      <p:bldP spid="11" grpId="0"/>
      <p:bldP spid="12" grpId="0"/>
      <p:bldP spid="13" grpId="0"/>
      <p:bldP spid="14" grpId="0"/>
      <p:bldP spid="16" grpId="0" bldLvl="0" animBg="1"/>
      <p:bldP spid="17" grpId="0"/>
      <p:bldP spid="18" grpId="0"/>
      <p:bldP spid="19" grpId="0" bldLvl="0" animBg="1"/>
      <p:bldP spid="20" grpId="0"/>
      <p:bldP spid="21" grpId="0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 bldLvl="0" animBg="1"/>
      <p:bldP spid="28" grpId="0" bldLvl="0" animBg="1"/>
      <p:bldP spid="30" grpId="0" bldLvl="0" animBg="1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4" name="文本框 99"/>
          <p:cNvSpPr txBox="1"/>
          <p:nvPr/>
        </p:nvSpPr>
        <p:spPr>
          <a:xfrm>
            <a:off x="301625" y="1088390"/>
            <a:ext cx="9593580" cy="2084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>
              <a:lnSpc>
                <a:spcPct val="120000"/>
              </a:lnSpc>
            </a:pP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4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、三角形的三边关系</a:t>
            </a:r>
            <a:endParaRPr lang="en-US" altLang="zh-CN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lvl="0" eaLnBrk="1" hangingPunct="1">
              <a:lnSpc>
                <a:spcPct val="120000"/>
              </a:lnSpc>
            </a:pP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三角形两边的和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第三边；</a:t>
            </a:r>
            <a:endParaRPr lang="en-US" altLang="zh-CN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lvl="0" eaLnBrk="1" hangingPunct="1">
              <a:lnSpc>
                <a:spcPct val="120000"/>
              </a:lnSpc>
            </a:pP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三角形两边的差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第三边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.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9223" name="文本框 1"/>
          <p:cNvSpPr txBox="1"/>
          <p:nvPr/>
        </p:nvSpPr>
        <p:spPr>
          <a:xfrm>
            <a:off x="4214495" y="1786255"/>
            <a:ext cx="16148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大于</a:t>
            </a:r>
          </a:p>
        </p:txBody>
      </p:sp>
      <p:sp>
        <p:nvSpPr>
          <p:cNvPr id="9224" name="文本框 2"/>
          <p:cNvSpPr txBox="1"/>
          <p:nvPr/>
        </p:nvSpPr>
        <p:spPr>
          <a:xfrm>
            <a:off x="4214495" y="2473960"/>
            <a:ext cx="15443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小于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5265" y="3940810"/>
            <a:ext cx="1156716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600" b="1" smtClean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解决题型</a:t>
            </a:r>
          </a:p>
          <a:p>
            <a:pPr/>
            <a:r>
              <a:rPr lang="zh-CN" altLang="en-US" sz="3600" b="1" smtClean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Wingdings" pitchFamily="2" charset="2"/>
              </a:rPr>
              <a:t>（</a:t>
            </a:r>
            <a:r>
              <a:rPr lang="en-US" altLang="zh-CN" sz="3600" b="1" smtClean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Wingdings" pitchFamily="2" charset="2"/>
              </a:rPr>
              <a:t>1</a:t>
            </a:r>
            <a:r>
              <a:rPr lang="zh-CN" altLang="en-US" sz="3600" b="1" smtClean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）判断三条线断能否组成三角形；</a:t>
            </a:r>
            <a:endParaRPr lang="en-US" altLang="zh-CN" sz="3600" b="1" smtClean="0">
              <a:solidFill>
                <a:schemeClr val="accent6">
                  <a:lumMod val="50000"/>
                </a:schemeClr>
              </a:solidFill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/>
            <a:r>
              <a:rPr lang="zh-CN" altLang="en-US" sz="3600" b="1" smtClean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600" b="1" smtClean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600" b="1" smtClean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）已知三角形的两边，求三角形第三边的取值范围</a:t>
            </a:r>
            <a:endParaRPr lang="zh-CN" altLang="en-US" sz="3600" b="1">
              <a:solidFill>
                <a:schemeClr val="accent6">
                  <a:lumMod val="50000"/>
                </a:schemeClr>
              </a:solidFill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56009" y="-164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基础知识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9224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8" name="文本框 99"/>
          <p:cNvSpPr txBox="1"/>
          <p:nvPr/>
        </p:nvSpPr>
        <p:spPr>
          <a:xfrm>
            <a:off x="356235" y="4225925"/>
            <a:ext cx="1130363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algn="just" eaLnBrk="1" hangingPunct="1"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）、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三角形一个内角的</a:t>
            </a:r>
            <a:r>
              <a:rPr lang="zh-CN" altLang="en-US" sz="3600" b="1" u="sng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  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与它的对边相交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,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这个内角的顶点与交点之间的</a:t>
            </a:r>
            <a:r>
              <a:rPr lang="zh-CN" altLang="en-US" sz="3600" b="1" u="sng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，叫做三角形的角平分线</a:t>
            </a:r>
          </a:p>
        </p:txBody>
      </p:sp>
      <p:sp>
        <p:nvSpPr>
          <p:cNvPr id="11270" name="文本框 2"/>
          <p:cNvSpPr txBox="1"/>
          <p:nvPr/>
        </p:nvSpPr>
        <p:spPr>
          <a:xfrm>
            <a:off x="356235" y="2882265"/>
            <a:ext cx="1109281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）、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连结三角形一个</a:t>
            </a:r>
            <a:r>
              <a:rPr lang="zh-CN" altLang="en-US" sz="3600" b="1" u="sng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和它所对边的</a:t>
            </a:r>
            <a:r>
              <a:rPr lang="zh-CN" altLang="en-US" sz="3600" b="1" u="sng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所得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的线段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，叫做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三角形的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中线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.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0248" name="文本框 3"/>
          <p:cNvSpPr txBox="1"/>
          <p:nvPr/>
        </p:nvSpPr>
        <p:spPr>
          <a:xfrm>
            <a:off x="1857375" y="2186940"/>
            <a:ext cx="11474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顶点</a:t>
            </a:r>
          </a:p>
        </p:txBody>
      </p:sp>
      <p:sp>
        <p:nvSpPr>
          <p:cNvPr id="10249" name="文本框 2"/>
          <p:cNvSpPr txBox="1"/>
          <p:nvPr/>
        </p:nvSpPr>
        <p:spPr>
          <a:xfrm>
            <a:off x="3221990" y="2197735"/>
            <a:ext cx="13182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垂足</a:t>
            </a:r>
          </a:p>
        </p:txBody>
      </p:sp>
      <p:sp>
        <p:nvSpPr>
          <p:cNvPr id="10250" name="文本框 4"/>
          <p:cNvSpPr txBox="1"/>
          <p:nvPr/>
        </p:nvSpPr>
        <p:spPr>
          <a:xfrm>
            <a:off x="5997575" y="4211955"/>
            <a:ext cx="15843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平分线</a:t>
            </a:r>
          </a:p>
        </p:txBody>
      </p:sp>
      <p:sp>
        <p:nvSpPr>
          <p:cNvPr id="10251" name="文本框 5"/>
          <p:cNvSpPr txBox="1"/>
          <p:nvPr/>
        </p:nvSpPr>
        <p:spPr>
          <a:xfrm>
            <a:off x="5660390" y="4751705"/>
            <a:ext cx="13011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线段</a:t>
            </a:r>
          </a:p>
        </p:txBody>
      </p:sp>
      <p:sp>
        <p:nvSpPr>
          <p:cNvPr id="14" name="文本框 1"/>
          <p:cNvSpPr txBox="1"/>
          <p:nvPr/>
        </p:nvSpPr>
        <p:spPr>
          <a:xfrm>
            <a:off x="427990" y="1591945"/>
            <a:ext cx="111379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）、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从三角形的一个顶点向它所对的边所在直线作垂线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和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之间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的</a:t>
            </a:r>
            <a:r>
              <a:rPr lang="zh-CN" altLang="en-US" sz="3600" b="1" u="sng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，叫做三角形的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高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.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7990" y="857885"/>
            <a:ext cx="80727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5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、三角形的高、中线与角平分线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6" name="文本框 5"/>
          <p:cNvSpPr txBox="1"/>
          <p:nvPr/>
        </p:nvSpPr>
        <p:spPr>
          <a:xfrm>
            <a:off x="5569585" y="2202815"/>
            <a:ext cx="12896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线段</a:t>
            </a:r>
          </a:p>
        </p:txBody>
      </p:sp>
      <p:sp>
        <p:nvSpPr>
          <p:cNvPr id="17" name="文本框 3"/>
          <p:cNvSpPr txBox="1"/>
          <p:nvPr/>
        </p:nvSpPr>
        <p:spPr>
          <a:xfrm>
            <a:off x="5302250" y="2912110"/>
            <a:ext cx="12458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顶点</a:t>
            </a:r>
          </a:p>
        </p:txBody>
      </p:sp>
      <p:sp>
        <p:nvSpPr>
          <p:cNvPr id="18" name="文本框 3"/>
          <p:cNvSpPr txBox="1"/>
          <p:nvPr/>
        </p:nvSpPr>
        <p:spPr>
          <a:xfrm>
            <a:off x="9095740" y="2912110"/>
            <a:ext cx="1175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2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中点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6870" y="5636895"/>
            <a:ext cx="101295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6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、三角形具有 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；四边形具有 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     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.</a:t>
            </a:r>
            <a:endParaRPr lang="zh-CN" altLang="en-US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581900" y="5681980"/>
            <a:ext cx="189847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200" b="1" smtClean="0">
                <a:solidFill>
                  <a:srgbClr val="CC0099"/>
                </a:solidFill>
                <a:latin typeface="微软雅黑" panose="020b0503020204020204" pitchFamily="34" charset="-122"/>
                <a:ea typeface="微软雅黑" pitchFamily="34" charset="-122"/>
              </a:rPr>
              <a:t>不稳定性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434080" y="5681980"/>
            <a:ext cx="17094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zh-CN" altLang="en-US" sz="3200" b="1" smtClean="0">
                <a:solidFill>
                  <a:srgbClr val="CC0099"/>
                </a:solidFill>
                <a:latin typeface="微软雅黑" panose="020b0503020204020204" pitchFamily="34" charset="-122"/>
                <a:ea typeface="微软雅黑" pitchFamily="34" charset="-122"/>
              </a:rPr>
              <a:t>稳定性</a:t>
            </a:r>
          </a:p>
        </p:txBody>
      </p:sp>
      <p:sp>
        <p:nvSpPr>
          <p:cNvPr id="6" name="矩形 5"/>
          <p:cNvSpPr/>
          <p:nvPr/>
        </p:nvSpPr>
        <p:spPr>
          <a:xfrm>
            <a:off x="4756009" y="-164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基础知识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0248" grpId="0"/>
      <p:bldP spid="10249" grpId="0"/>
      <p:bldP spid="10250" grpId="0"/>
      <p:bldP spid="10251" grpId="0"/>
      <p:bldP spid="15" grpId="0"/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4759819" y="-418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基础训练</a:t>
            </a:r>
          </a:p>
        </p:txBody>
      </p:sp>
      <p:sp>
        <p:nvSpPr>
          <p:cNvPr id="12292" name="文本框 1"/>
          <p:cNvSpPr txBox="1"/>
          <p:nvPr/>
        </p:nvSpPr>
        <p:spPr>
          <a:xfrm>
            <a:off x="571500" y="1221740"/>
            <a:ext cx="11529060" cy="27495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、以下列各组线段为边，能组成三角形的是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(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　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)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lvl="0" eaLnBrk="1" hangingPunct="1"/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</a:t>
            </a:r>
          </a:p>
          <a:p>
            <a:pPr lvl="0" eaLnBrk="1" hangingPunct="1">
              <a:lnSpc>
                <a:spcPct val="140000"/>
              </a:lnSpc>
            </a:pP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．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2 cm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3 cm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5  cm	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B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．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5 cm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6 cm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10 cm</a:t>
            </a:r>
          </a:p>
          <a:p>
            <a:pPr lvl="0" eaLnBrk="1" hangingPunct="1">
              <a:lnSpc>
                <a:spcPct val="140000"/>
              </a:lnSpc>
            </a:pP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．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 cm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 cm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3 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cm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D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．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3 cm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4 cm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9  cm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1270" name="文本框 6"/>
          <p:cNvSpPr txBox="1"/>
          <p:nvPr/>
        </p:nvSpPr>
        <p:spPr>
          <a:xfrm>
            <a:off x="9800605" y="1214428"/>
            <a:ext cx="696516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lvl="0" eaLnBrk="1" hangingPunct="1"/>
            <a:r>
              <a:rPr lang="en-US" altLang="zh-CN" sz="360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B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71500" y="4218940"/>
            <a:ext cx="109848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、已知一个三角形的两边长分别为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8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和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，则这个三角形的第三边长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m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的取值范是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     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.</a:t>
            </a:r>
            <a:endParaRPr lang="zh-CN" altLang="en-US" sz="360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49720" y="4772660"/>
            <a:ext cx="27679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6〈m〈10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5" name="文本框 7"/>
          <p:cNvSpPr txBox="1"/>
          <p:nvPr/>
        </p:nvSpPr>
        <p:spPr>
          <a:xfrm>
            <a:off x="404494" y="1031240"/>
            <a:ext cx="11787505" cy="14219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>
              <a:lnSpc>
                <a:spcPct val="120000"/>
              </a:lnSpc>
            </a:pP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en-US" sz="3600" b="1" smtClean="0">
                <a:latin typeface="楷体" pitchFamily="49" charset="-122"/>
                <a:ea typeface="楷体" pitchFamily="49" charset="-122"/>
              </a:rPr>
              <a:t>如图，</a:t>
            </a:r>
            <a:r>
              <a:rPr lang="en-US" altLang="en-US" sz="3600" b="1">
                <a:latin typeface="楷体" pitchFamily="49" charset="-122"/>
                <a:ea typeface="楷体" pitchFamily="49" charset="-122"/>
              </a:rPr>
              <a:t>在</a:t>
            </a:r>
            <a:r>
              <a:rPr lang="zh-CN" altLang="en-US" sz="3600" b="1">
                <a:latin typeface="楷体" pitchFamily="49" charset="-122"/>
                <a:ea typeface="楷体" pitchFamily="49" charset="-122"/>
                <a:sym typeface="+mn-ea"/>
              </a:rPr>
              <a:t>△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ABC</a:t>
            </a:r>
            <a:r>
              <a:rPr lang="en-US" altLang="en-US" sz="3600" b="1">
                <a:latin typeface="楷体" pitchFamily="49" charset="-122"/>
                <a:ea typeface="楷体" pitchFamily="49" charset="-122"/>
              </a:rPr>
              <a:t>中，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AD</a:t>
            </a:r>
            <a:r>
              <a:rPr lang="en-US" altLang="en-US" sz="3600" b="1">
                <a:latin typeface="楷体" pitchFamily="49" charset="-122"/>
                <a:ea typeface="楷体" pitchFamily="49" charset="-122"/>
              </a:rPr>
              <a:t>是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BC</a:t>
            </a:r>
            <a:r>
              <a:rPr lang="en-US" altLang="en-US" sz="3600" b="1">
                <a:latin typeface="楷体" pitchFamily="49" charset="-122"/>
                <a:ea typeface="楷体" pitchFamily="49" charset="-122"/>
              </a:rPr>
              <a:t>上的中线，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BE</a:t>
            </a:r>
            <a:r>
              <a:rPr lang="en-US" altLang="en-US" sz="3600" b="1">
                <a:latin typeface="楷体" pitchFamily="49" charset="-122"/>
                <a:ea typeface="楷体" pitchFamily="49" charset="-122"/>
              </a:rPr>
              <a:t>是</a:t>
            </a:r>
            <a:r>
              <a:rPr lang="zh-CN" altLang="en-US" sz="3600" b="1">
                <a:latin typeface="楷体" pitchFamily="49" charset="-122"/>
                <a:ea typeface="楷体" pitchFamily="49" charset="-122"/>
                <a:sym typeface="+mn-ea"/>
              </a:rPr>
              <a:t>△</a:t>
            </a:r>
            <a:r>
              <a:rPr lang="en-US" altLang="zh-CN" sz="3600" b="1" err="1">
                <a:latin typeface="楷体" pitchFamily="49" charset="-122"/>
                <a:ea typeface="楷体" pitchFamily="49" charset="-122"/>
              </a:rPr>
              <a:t>ABD</a:t>
            </a:r>
            <a:r>
              <a:rPr lang="en-US" altLang="en-US" sz="3600" b="1" err="1">
                <a:latin typeface="楷体" pitchFamily="49" charset="-122"/>
                <a:ea typeface="楷体" pitchFamily="49" charset="-122"/>
              </a:rPr>
              <a:t>中</a:t>
            </a:r>
            <a:r>
              <a:rPr lang="en-US" altLang="zh-CN" sz="3600" b="1" err="1">
                <a:latin typeface="楷体" pitchFamily="49" charset="-122"/>
                <a:ea typeface="楷体" pitchFamily="49" charset="-122"/>
              </a:rPr>
              <a:t>AD</a:t>
            </a:r>
            <a:r>
              <a:rPr lang="en-US" altLang="en-US" sz="3600" b="1" err="1">
                <a:latin typeface="楷体" pitchFamily="49" charset="-122"/>
                <a:ea typeface="楷体" pitchFamily="49" charset="-122"/>
              </a:rPr>
              <a:t>边上的中线</a:t>
            </a:r>
            <a:r>
              <a:rPr lang="en-US" altLang="en-US" sz="3600" b="1" err="1" smtClean="0">
                <a:latin typeface="楷体" pitchFamily="49" charset="-122"/>
                <a:ea typeface="楷体" pitchFamily="49" charset="-122"/>
              </a:rPr>
              <a:t>，若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  <a:sym typeface="+mn-ea"/>
              </a:rPr>
              <a:t>△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ABC</a:t>
            </a:r>
            <a:r>
              <a:rPr lang="en-US" altLang="en-US" sz="3600" b="1" smtClean="0">
                <a:latin typeface="楷体" pitchFamily="49" charset="-122"/>
                <a:ea typeface="楷体" pitchFamily="49" charset="-122"/>
              </a:rPr>
              <a:t>的面积是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24</a:t>
            </a:r>
            <a:r>
              <a:rPr lang="en-US" altLang="en-US" sz="3600" b="1" smtClean="0">
                <a:latin typeface="楷体" pitchFamily="49" charset="-122"/>
                <a:ea typeface="楷体" pitchFamily="49" charset="-122"/>
              </a:rPr>
              <a:t>，则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ABE</a:t>
            </a:r>
            <a:r>
              <a:rPr lang="en-US" altLang="en-US" sz="3600" b="1" smtClean="0">
                <a:latin typeface="楷体" pitchFamily="49" charset="-122"/>
                <a:ea typeface="楷体" pitchFamily="49" charset="-122"/>
              </a:rPr>
              <a:t>的面积是（    ）</a:t>
            </a:r>
            <a:endParaRPr lang="en-US" altLang="en-US" sz="3600" b="1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13316" name="组合 2431"/>
          <p:cNvGrpSpPr/>
          <p:nvPr/>
        </p:nvGrpSpPr>
        <p:grpSpPr>
          <a:xfrm>
            <a:off x="8400256" y="2605546"/>
            <a:ext cx="3448050" cy="2733675"/>
            <a:chOff x="8100" y="5496"/>
            <a:chExt cx="2160" cy="2028"/>
          </a:xfrm>
        </p:grpSpPr>
        <p:pic>
          <p:nvPicPr>
            <p:cNvPr id="13320" name="图片 243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100" y="5496"/>
              <a:ext cx="2160" cy="164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21" name="文本框 2433"/>
            <p:cNvSpPr txBox="1"/>
            <p:nvPr/>
          </p:nvSpPr>
          <p:spPr>
            <a:xfrm>
              <a:off x="8820" y="7056"/>
              <a:ext cx="1260" cy="46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defPPr/>
            </a:lstStyle>
            <a:p>
              <a:pPr lvl="0" eaLnBrk="1" hangingPunct="1"/>
              <a:endParaRPr lang="zh-CN" altLang="en-US" sz="100">
                <a:latin typeface="Arial" pitchFamily="34" charset="0"/>
                <a:ea typeface="宋体" pitchFamily="2" charset="-122"/>
              </a:endParaRPr>
            </a:p>
            <a:p>
              <a:pPr lvl="0" eaLnBrk="1" hangingPunct="1"/>
              <a:endParaRPr lang="zh-CN" altLang="en-US" sz="100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3317" name="文本框 8"/>
          <p:cNvSpPr txBox="1"/>
          <p:nvPr/>
        </p:nvSpPr>
        <p:spPr>
          <a:xfrm>
            <a:off x="1008852" y="2630677"/>
            <a:ext cx="530542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3                 B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6 </a:t>
            </a:r>
          </a:p>
          <a:p>
            <a:pPr lvl="0" eaLnBrk="1" hangingPunct="1"/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</a:t>
            </a:r>
          </a:p>
          <a:p>
            <a:pPr lvl="0" eaLnBrk="1" hangingPunct="1"/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9                 D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12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2295" name="文本框 6"/>
          <p:cNvSpPr txBox="1"/>
          <p:nvPr/>
        </p:nvSpPr>
        <p:spPr>
          <a:xfrm>
            <a:off x="10801350" y="1745586"/>
            <a:ext cx="6572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lvl="0" eaLnBrk="1" hangingPunct="1"/>
            <a:r>
              <a:rPr lang="en-US" altLang="zh-CN" sz="3600" b="1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B</a:t>
            </a:r>
          </a:p>
        </p:txBody>
      </p:sp>
      <p:sp>
        <p:nvSpPr>
          <p:cNvPr id="6" name="矩形 5"/>
          <p:cNvSpPr/>
          <p:nvPr/>
        </p:nvSpPr>
        <p:spPr>
          <a:xfrm>
            <a:off x="4759819" y="-418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基础训练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9" name="文本框 104"/>
          <p:cNvSpPr txBox="1"/>
          <p:nvPr/>
        </p:nvSpPr>
        <p:spPr>
          <a:xfrm>
            <a:off x="528955" y="1142365"/>
            <a:ext cx="1132522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4</a:t>
            </a:r>
            <a:r>
              <a:rPr lang="en-US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若等腰三角形的两边长分别为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和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5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，则该等腰三角形的周长为</a:t>
            </a:r>
            <a:r>
              <a:rPr lang="zh-CN" altLang="en-US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    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.</a:t>
            </a:r>
            <a:endParaRPr lang="zh-CN" altLang="en-US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030" name="文本框 3"/>
          <p:cNvSpPr txBox="1"/>
          <p:nvPr/>
        </p:nvSpPr>
        <p:spPr>
          <a:xfrm>
            <a:off x="495300" y="3011170"/>
            <a:ext cx="1096200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5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、造房子时，屋顶常用三角形结构，从数学角度来看，是应用了</a:t>
            </a:r>
            <a:r>
              <a:rPr lang="en-US" altLang="zh-CN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Arial" pitchFamily="34" charset="0"/>
              </a:rPr>
              <a:t>                 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，而活动挂架则用了四边形的</a:t>
            </a:r>
            <a:r>
              <a:rPr lang="en-US" altLang="zh-CN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Arial" pitchFamily="34" charset="0"/>
              </a:rPr>
              <a:t>                  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Arial" pitchFamily="34" charset="0"/>
              </a:rPr>
              <a:t>.</a:t>
            </a:r>
            <a:endParaRPr lang="zh-CN" altLang="en-US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032" name="文本框 1"/>
          <p:cNvSpPr txBox="1"/>
          <p:nvPr/>
        </p:nvSpPr>
        <p:spPr>
          <a:xfrm>
            <a:off x="3296285" y="3565525"/>
            <a:ext cx="43078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三角形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的稳定性</a:t>
            </a:r>
          </a:p>
        </p:txBody>
      </p:sp>
      <p:sp>
        <p:nvSpPr>
          <p:cNvPr id="1033" name="文本框 2"/>
          <p:cNvSpPr txBox="1"/>
          <p:nvPr/>
        </p:nvSpPr>
        <p:spPr>
          <a:xfrm>
            <a:off x="2273300" y="4119245"/>
            <a:ext cx="2166516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不稳定性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81367" y="1696393"/>
            <a:ext cx="78581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12</a:t>
            </a:r>
          </a:p>
        </p:txBody>
      </p:sp>
      <p:sp>
        <p:nvSpPr>
          <p:cNvPr id="6" name="矩形 5"/>
          <p:cNvSpPr/>
          <p:nvPr/>
        </p:nvSpPr>
        <p:spPr>
          <a:xfrm>
            <a:off x="4759819" y="-418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基础训练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2" grpId="0"/>
      <p:bldP spid="1033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9" name="Text Box 4"/>
          <p:cNvSpPr txBox="1"/>
          <p:nvPr/>
        </p:nvSpPr>
        <p:spPr>
          <a:xfrm>
            <a:off x="500034" y="1001699"/>
            <a:ext cx="6426994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知识点二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：与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三角形有关的角</a:t>
            </a:r>
          </a:p>
        </p:txBody>
      </p:sp>
      <p:sp>
        <p:nvSpPr>
          <p:cNvPr id="14340" name="文本框 1"/>
          <p:cNvSpPr txBox="1"/>
          <p:nvPr/>
        </p:nvSpPr>
        <p:spPr>
          <a:xfrm>
            <a:off x="972185" y="1850390"/>
            <a:ext cx="9027160" cy="13093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>
              <a:lnSpc>
                <a:spcPct val="110000"/>
              </a:lnSpc>
            </a:pP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、三角形内角和定理：</a:t>
            </a:r>
            <a:endParaRPr lang="en-US" altLang="zh-CN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lvl="0" eaLnBrk="1" hangingPunct="1">
              <a:lnSpc>
                <a:spcPct val="110000"/>
              </a:lnSpc>
            </a:pP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3600" b="1" u="sng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                                      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.</a:t>
            </a:r>
            <a:endParaRPr lang="zh-CN" altLang="en-US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4341" name="文本框 2"/>
          <p:cNvSpPr txBox="1"/>
          <p:nvPr/>
        </p:nvSpPr>
        <p:spPr>
          <a:xfrm>
            <a:off x="955675" y="3254375"/>
            <a:ext cx="98945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、直角三角形的两个锐角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______.(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性质）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4342" name="文本框 3"/>
          <p:cNvSpPr txBox="1"/>
          <p:nvPr/>
        </p:nvSpPr>
        <p:spPr>
          <a:xfrm>
            <a:off x="955675" y="4171950"/>
            <a:ext cx="10184130" cy="13093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>
              <a:lnSpc>
                <a:spcPct val="110000"/>
              </a:lnSpc>
            </a:pP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、三角形的外角等于与它不相邻的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_________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Arial" pitchFamily="34" charset="0"/>
              </a:rPr>
              <a:t>________.</a:t>
            </a:r>
            <a:endParaRPr lang="zh-CN" altLang="en-US" sz="3600" b="1" smtClean="0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3320" name="文本框 6"/>
          <p:cNvSpPr txBox="1"/>
          <p:nvPr/>
        </p:nvSpPr>
        <p:spPr>
          <a:xfrm>
            <a:off x="1099185" y="2397760"/>
            <a:ext cx="6508983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三角形三个内角的和等于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180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Arial" pitchFamily="34" charset="0"/>
              </a:rPr>
              <a:t>°</a:t>
            </a:r>
          </a:p>
        </p:txBody>
      </p:sp>
      <p:sp>
        <p:nvSpPr>
          <p:cNvPr id="13321" name="文本框 1"/>
          <p:cNvSpPr txBox="1"/>
          <p:nvPr/>
        </p:nvSpPr>
        <p:spPr>
          <a:xfrm>
            <a:off x="6392069" y="3182779"/>
            <a:ext cx="1216099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互余</a:t>
            </a:r>
          </a:p>
        </p:txBody>
      </p:sp>
      <p:sp>
        <p:nvSpPr>
          <p:cNvPr id="13322" name="文本框 2"/>
          <p:cNvSpPr txBox="1"/>
          <p:nvPr/>
        </p:nvSpPr>
        <p:spPr>
          <a:xfrm>
            <a:off x="1139190" y="4747895"/>
            <a:ext cx="31076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两个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内角的和</a:t>
            </a:r>
          </a:p>
        </p:txBody>
      </p:sp>
      <p:sp>
        <p:nvSpPr>
          <p:cNvPr id="6" name="矩形 5"/>
          <p:cNvSpPr/>
          <p:nvPr/>
        </p:nvSpPr>
        <p:spPr>
          <a:xfrm>
            <a:off x="4756009" y="-164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基础知识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/>
      <p:bldP spid="13321" grpId="0"/>
      <p:bldP spid="133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3" name="文本框 99"/>
          <p:cNvSpPr txBox="1"/>
          <p:nvPr/>
        </p:nvSpPr>
        <p:spPr>
          <a:xfrm>
            <a:off x="721995" y="1223010"/>
            <a:ext cx="965136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4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、三角形的一个外角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______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与它不相邻的任何一个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内角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.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5364" name="文本框 1"/>
          <p:cNvSpPr txBox="1"/>
          <p:nvPr/>
        </p:nvSpPr>
        <p:spPr>
          <a:xfrm>
            <a:off x="703580" y="2823845"/>
            <a:ext cx="79902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5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、三角形的外角和是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_______.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4343" name="文本框 2"/>
          <p:cNvSpPr txBox="1"/>
          <p:nvPr/>
        </p:nvSpPr>
        <p:spPr>
          <a:xfrm>
            <a:off x="5272802" y="1168241"/>
            <a:ext cx="17954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lvl="0" eaLnBrk="1" hangingPunct="1"/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大于</a:t>
            </a:r>
          </a:p>
        </p:txBody>
      </p:sp>
      <p:sp>
        <p:nvSpPr>
          <p:cNvPr id="14344" name="文本框 1"/>
          <p:cNvSpPr txBox="1"/>
          <p:nvPr/>
        </p:nvSpPr>
        <p:spPr>
          <a:xfrm>
            <a:off x="5325746" y="2786064"/>
            <a:ext cx="1346318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Arial" pitchFamily="34" charset="0"/>
              </a:rPr>
              <a:t>360</a:t>
            </a:r>
            <a:r>
              <a:rPr lang="en-US" altLang="zh-CN" sz="360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°</a:t>
            </a:r>
            <a:endParaRPr lang="zh-CN" altLang="en-US" sz="3600">
              <a:solidFill>
                <a:srgbClr val="FF0000"/>
              </a:solidFill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56009" y="-164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基础知识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43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7" name="文本框 99"/>
          <p:cNvSpPr txBox="1"/>
          <p:nvPr/>
        </p:nvSpPr>
        <p:spPr>
          <a:xfrm>
            <a:off x="501650" y="1204595"/>
            <a:ext cx="103505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、已知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△ABC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中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,∠A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=∠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B+∠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C,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则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∠A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的度数为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(   )</a:t>
            </a:r>
          </a:p>
          <a:p>
            <a:pPr lvl="0" eaLnBrk="1" hangingPunct="1"/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A.100°  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B.90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°  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C.80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°   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D.85°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6389" name="文本框 1"/>
          <p:cNvSpPr txBox="1"/>
          <p:nvPr/>
        </p:nvSpPr>
        <p:spPr>
          <a:xfrm>
            <a:off x="451485" y="2857500"/>
            <a:ext cx="11167745" cy="2084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>
              <a:lnSpc>
                <a:spcPct val="120000"/>
              </a:lnSpc>
            </a:pP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、三角形的每个外角都为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120°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，则这个三角形是（   ）</a:t>
            </a:r>
          </a:p>
          <a:p>
            <a:pPr lvl="0" eaLnBrk="1" hangingPunct="1">
              <a:lnSpc>
                <a:spcPct val="120000"/>
              </a:lnSpc>
            </a:pP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、直角三角形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B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、等腰三角形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</a:t>
            </a:r>
            <a:r>
              <a:rPr lang="en-US" altLang="zh-CN" sz="3600" b="1" i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</a:t>
            </a:r>
          </a:p>
          <a:p>
            <a:pPr lvl="0" eaLnBrk="1" hangingPunct="1">
              <a:lnSpc>
                <a:spcPct val="120000"/>
              </a:lnSpc>
            </a:pP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C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、等边三角形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D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、钝角三角形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5367" name="文本框 1"/>
          <p:cNvSpPr txBox="1"/>
          <p:nvPr/>
        </p:nvSpPr>
        <p:spPr>
          <a:xfrm>
            <a:off x="9895501" y="1276826"/>
            <a:ext cx="926306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lvl="0" eaLnBrk="1" hangingPunct="1"/>
            <a:r>
              <a:rPr lang="en-US" altLang="zh-CN" sz="360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sym typeface="宋体" panose="02010600030101010101" pitchFamily="2" charset="-122"/>
              </a:rPr>
              <a:t>B</a:t>
            </a:r>
          </a:p>
        </p:txBody>
      </p:sp>
      <p:sp>
        <p:nvSpPr>
          <p:cNvPr id="15368" name="文本框 2"/>
          <p:cNvSpPr txBox="1"/>
          <p:nvPr/>
        </p:nvSpPr>
        <p:spPr>
          <a:xfrm>
            <a:off x="10897464" y="2995622"/>
            <a:ext cx="92749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lvl="0" eaLnBrk="1" hangingPunct="1"/>
            <a:r>
              <a:rPr lang="en-US" altLang="en-US" sz="36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sym typeface="宋体" panose="02010600030101010101" pitchFamily="2" charset="-122"/>
              </a:rPr>
              <a:t>C</a:t>
            </a:r>
          </a:p>
        </p:txBody>
      </p:sp>
      <p:sp>
        <p:nvSpPr>
          <p:cNvPr id="6" name="矩形 5"/>
          <p:cNvSpPr/>
          <p:nvPr/>
        </p:nvSpPr>
        <p:spPr>
          <a:xfrm>
            <a:off x="4759819" y="-418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基础训练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/>
      <p:bldP spid="153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1" name="文本框 99"/>
          <p:cNvSpPr txBox="1"/>
          <p:nvPr/>
        </p:nvSpPr>
        <p:spPr>
          <a:xfrm>
            <a:off x="847090" y="1149985"/>
            <a:ext cx="998664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在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△ABC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中，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AC⊥BC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于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∠A = 32°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，则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∠B =</a:t>
            </a:r>
            <a:r>
              <a:rPr lang="en-US" altLang="zh-CN" sz="3600" b="1" u="sng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度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.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17412" name="文本框 1"/>
          <p:cNvSpPr txBox="1"/>
          <p:nvPr/>
        </p:nvSpPr>
        <p:spPr>
          <a:xfrm>
            <a:off x="847090" y="2715260"/>
            <a:ext cx="98780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4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、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如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图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,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在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△ABC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中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,D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是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BC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边的点，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,∠3=∠4,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则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∠1</a:t>
            </a:r>
            <a:r>
              <a:rPr lang="en-US" altLang="zh-CN" sz="3600" b="1" u="sng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∠4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（填“＞”“＜”“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=”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）</a:t>
            </a:r>
          </a:p>
        </p:txBody>
      </p:sp>
      <p:pic>
        <p:nvPicPr>
          <p:cNvPr id="17413" name="图片 24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6835" y="3691255"/>
            <a:ext cx="3429635" cy="27412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1" name="文本框 2"/>
          <p:cNvSpPr txBox="1"/>
          <p:nvPr/>
        </p:nvSpPr>
        <p:spPr>
          <a:xfrm>
            <a:off x="2183281" y="1721161"/>
            <a:ext cx="926306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lvl="0" eaLnBrk="1" hangingPunct="1"/>
            <a:r>
              <a:rPr lang="en-US" altLang="en-US" sz="360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</a:rPr>
              <a:t>58</a:t>
            </a:r>
          </a:p>
        </p:txBody>
      </p:sp>
      <p:sp>
        <p:nvSpPr>
          <p:cNvPr id="16392" name="文本框 3"/>
          <p:cNvSpPr txBox="1"/>
          <p:nvPr/>
        </p:nvSpPr>
        <p:spPr>
          <a:xfrm>
            <a:off x="1586071" y="3235960"/>
            <a:ext cx="77509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lvl="0" eaLnBrk="1" hangingPunct="1"/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sym typeface="Arial" pitchFamily="34" charset="0"/>
              </a:rPr>
              <a:t>＜</a:t>
            </a:r>
          </a:p>
        </p:txBody>
      </p:sp>
      <p:sp>
        <p:nvSpPr>
          <p:cNvPr id="6" name="矩形 5"/>
          <p:cNvSpPr/>
          <p:nvPr/>
        </p:nvSpPr>
        <p:spPr>
          <a:xfrm>
            <a:off x="4759819" y="-418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基础训练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/>
      <p:bldP spid="163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5" name="文本框 1"/>
          <p:cNvSpPr txBox="1"/>
          <p:nvPr/>
        </p:nvSpPr>
        <p:spPr>
          <a:xfrm>
            <a:off x="655955" y="1035685"/>
            <a:ext cx="10019030" cy="14198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>
              <a:lnSpc>
                <a:spcPct val="120000"/>
              </a:lnSpc>
            </a:pP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、 如图 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∠ABD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与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∠ACE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是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△ABC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的两个外角，若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∠A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70°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，则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∠ABD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＋</a:t>
            </a:r>
            <a:r>
              <a:rPr lang="en-US" altLang="zh-CN" sz="3600" b="1">
                <a:latin typeface="楷体" pitchFamily="49" charset="-122"/>
                <a:ea typeface="楷体" pitchFamily="49" charset="-122"/>
              </a:rPr>
              <a:t>∠ACE</a:t>
            </a:r>
            <a:r>
              <a:rPr lang="zh-CN" altLang="en-US" sz="3600" b="1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________.</a:t>
            </a:r>
            <a:endParaRPr lang="zh-CN" altLang="en-US" sz="3600" b="1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8436" name="Picture 1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606030" y="2729865"/>
            <a:ext cx="3248660" cy="21666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4" name="文本框 1"/>
          <p:cNvSpPr txBox="1"/>
          <p:nvPr/>
        </p:nvSpPr>
        <p:spPr>
          <a:xfrm>
            <a:off x="7606030" y="1738630"/>
            <a:ext cx="14871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宋体" panose="02010600030101010101" pitchFamily="2" charset="-122"/>
              </a:rPr>
              <a:t>250</a:t>
            </a:r>
            <a:r>
              <a:rPr lang="en-US" altLang="zh-CN" sz="360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  <a:sym typeface="宋体" panose="02010600030101010101" pitchFamily="2" charset="-122"/>
              </a:rPr>
              <a:t>°</a:t>
            </a:r>
            <a:endParaRPr lang="zh-CN" altLang="en-US" sz="36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59819" y="-418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基础训练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3" name="文本框 101"/>
          <p:cNvSpPr txBox="1"/>
          <p:nvPr/>
        </p:nvSpPr>
        <p:spPr>
          <a:xfrm>
            <a:off x="600710" y="1564005"/>
            <a:ext cx="104546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lvl="0" eaLnBrk="1" hangingPunct="1"/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6.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如</a:t>
            </a:r>
            <a:r>
              <a:rPr lang="zh-CN" altLang="en-US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图，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∠A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＋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∠B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＋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∠C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＋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∠D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＋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∠E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＋</a:t>
            </a:r>
            <a:r>
              <a:rPr lang="en-US" altLang="zh-CN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∠F</a:t>
            </a:r>
            <a:r>
              <a:rPr lang="zh-CN" altLang="en-US" sz="3600" b="1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＝</a:t>
            </a:r>
            <a:r>
              <a:rPr lang="zh-CN" altLang="en-US" sz="3600" b="1" u="sng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        </a:t>
            </a:r>
            <a:r>
              <a:rPr lang="en-US" altLang="zh-CN" sz="3600" b="1" smtClean="0">
                <a:latin typeface="微软雅黑" panose="020b0503020204020204" pitchFamily="34" charset="-122"/>
                <a:ea typeface="微软雅黑" pitchFamily="34" charset="-122"/>
                <a:cs typeface="微软雅黑" panose="020b0503020204020204" pitchFamily="34" charset="-122"/>
              </a:rPr>
              <a:t>°.</a:t>
            </a:r>
            <a:endParaRPr lang="zh-CN" altLang="en-US" sz="3600" b="1">
              <a:latin typeface="微软雅黑" panose="020b0503020204020204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5604" name="图片 24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9825" y="2708920"/>
            <a:ext cx="2295525" cy="21824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3" name="文本框 1"/>
          <p:cNvSpPr txBox="1"/>
          <p:nvPr/>
        </p:nvSpPr>
        <p:spPr>
          <a:xfrm>
            <a:off x="9175830" y="1580356"/>
            <a:ext cx="11191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lvl="0" eaLnBrk="1" hangingPunct="1"/>
            <a:r>
              <a:rPr lang="en-US" altLang="zh-CN" sz="3600">
                <a:solidFill>
                  <a:srgbClr val="FF0000"/>
                </a:solidFill>
                <a:latin typeface="微软雅黑" panose="020b0503020204020204" pitchFamily="34" charset="-122"/>
                <a:ea typeface="微软雅黑" pitchFamily="34" charset="-122"/>
                <a:sym typeface="宋体" panose="02010600030101010101" pitchFamily="2" charset="-122"/>
              </a:rPr>
              <a:t>360</a:t>
            </a:r>
          </a:p>
        </p:txBody>
      </p:sp>
      <p:sp>
        <p:nvSpPr>
          <p:cNvPr id="8" name="弧形 7"/>
          <p:cNvSpPr/>
          <p:nvPr/>
        </p:nvSpPr>
        <p:spPr>
          <a:xfrm>
            <a:off x="9594463" y="3351862"/>
            <a:ext cx="214314" cy="285752"/>
          </a:xfrm>
          <a:prstGeom prst="arc">
            <a:avLst>
              <a:gd name="adj1" fmla="val 14092889"/>
              <a:gd name="adj2" fmla="val 0"/>
            </a:avLst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9" name="弧形 8"/>
          <p:cNvSpPr/>
          <p:nvPr/>
        </p:nvSpPr>
        <p:spPr>
          <a:xfrm rot="9093748">
            <a:off x="10015949" y="3242265"/>
            <a:ext cx="222472" cy="326406"/>
          </a:xfrm>
          <a:prstGeom prst="arc">
            <a:avLst>
              <a:gd name="adj1" fmla="val 14092889"/>
              <a:gd name="adj2" fmla="val 19511025"/>
            </a:avLst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10" name="弧形 9"/>
          <p:cNvSpPr/>
          <p:nvPr/>
        </p:nvSpPr>
        <p:spPr>
          <a:xfrm rot="15130091">
            <a:off x="9751299" y="3637784"/>
            <a:ext cx="214314" cy="276944"/>
          </a:xfrm>
          <a:prstGeom prst="arc">
            <a:avLst>
              <a:gd name="adj1" fmla="val 13669461"/>
              <a:gd name="adj2" fmla="val 0"/>
            </a:avLst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759819" y="-418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基础训练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/>
      <p:bldP spid="8" grpId="0" bldLvl="0" animBg="1"/>
      <p:bldP spid="9" grpId="0" bldLvl="0" animBg="1"/>
      <p:bldP spid="1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7170" name="Object 7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9749447"/>
              </p:ext>
            </p:extLst>
          </p:nvPr>
        </p:nvGraphicFramePr>
        <p:xfrm>
          <a:off x="119336" y="1027906"/>
          <a:ext cx="11811635" cy="28263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9336" y="1027906"/>
                        <a:ext cx="11811635" cy="28263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PA_矩形 2"/>
          <p:cNvSpPr/>
          <p:nvPr>
            <p:custDataLst>
              <p:tags r:id="rId6"/>
            </p:custDataLst>
          </p:nvPr>
        </p:nvSpPr>
        <p:spPr>
          <a:xfrm>
            <a:off x="0" y="6719750"/>
            <a:ext cx="12192000" cy="138249"/>
          </a:xfrm>
          <a:prstGeom prst="rect">
            <a:avLst/>
          </a:prstGeom>
          <a:solidFill>
            <a:srgbClr val="4DB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1095" name="Rectangle 71"/>
          <p:cNvSpPr/>
          <p:nvPr/>
        </p:nvSpPr>
        <p:spPr>
          <a:xfrm>
            <a:off x="1504010" y="2378303"/>
            <a:ext cx="382084" cy="6451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defPPr/>
          </a:lstStyle>
          <a:p>
            <a:pPr/>
            <a:r>
              <a:rPr lang="en-US" altLang="zh-CN" sz="3600">
                <a:solidFill>
                  <a:srgbClr val="FF0000"/>
                </a:solidFill>
                <a:latin typeface="Times New Roman"/>
              </a:rPr>
              <a:t>B </a:t>
            </a:r>
          </a:p>
        </p:txBody>
      </p:sp>
      <p:graphicFrame>
        <p:nvGraphicFramePr>
          <p:cNvPr id="7172" name="Object 7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1105259"/>
              </p:ext>
            </p:extLst>
          </p:nvPr>
        </p:nvGraphicFramePr>
        <p:xfrm>
          <a:off x="3719736" y="3717032"/>
          <a:ext cx="10325735" cy="2671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7" progId="Word.Document.8">
                  <p:embed/>
                </p:oleObj>
              </mc:Choice>
              <mc:Fallback>
                <p:oleObj r:id="rId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19736" y="3717032"/>
                        <a:ext cx="10325735" cy="2671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4756009" y="-164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综合训练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矩形 15"/>
          <p:cNvSpPr/>
          <p:nvPr/>
        </p:nvSpPr>
        <p:spPr>
          <a:xfrm>
            <a:off x="4756009" y="-164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综合训练</a:t>
            </a:r>
          </a:p>
        </p:txBody>
      </p:sp>
      <p:graphicFrame>
        <p:nvGraphicFramePr>
          <p:cNvPr id="8194" name="Object 45"/>
          <p:cNvGraphicFramePr>
            <a:graphicFrameLocks noChangeAspect="1"/>
          </p:cNvGraphicFramePr>
          <p:nvPr/>
        </p:nvGraphicFramePr>
        <p:xfrm>
          <a:off x="97790" y="980440"/>
          <a:ext cx="11858625" cy="3010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7790" y="980440"/>
                        <a:ext cx="11858625" cy="30105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94" name="Rectangle 46"/>
          <p:cNvSpPr/>
          <p:nvPr/>
        </p:nvSpPr>
        <p:spPr>
          <a:xfrm>
            <a:off x="4834401" y="1722119"/>
            <a:ext cx="45339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defPPr/>
          </a:lstStyle>
          <a:p>
            <a:pPr/>
            <a:r>
              <a:rPr lang="en-US" altLang="zh-CN" sz="3200" b="1">
                <a:solidFill>
                  <a:srgbClr val="FF0000"/>
                </a:solidFill>
                <a:latin typeface="Times New Roman"/>
              </a:rPr>
              <a:t>A </a:t>
            </a:r>
          </a:p>
        </p:txBody>
      </p:sp>
      <p:graphicFrame>
        <p:nvGraphicFramePr>
          <p:cNvPr id="8196" name="Object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2578608"/>
              </p:ext>
            </p:extLst>
          </p:nvPr>
        </p:nvGraphicFramePr>
        <p:xfrm>
          <a:off x="4511824" y="2204864"/>
          <a:ext cx="10350500" cy="270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6" progId="Word.Document.8">
                  <p:embed/>
                </p:oleObj>
              </mc:Choice>
              <mc:Fallback>
                <p:oleObj r:id="rId6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11824" y="2204864"/>
                        <a:ext cx="10350500" cy="2705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252730" y="952500"/>
          <a:ext cx="11811635" cy="28263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2730" y="952500"/>
                        <a:ext cx="11811635" cy="28263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5411" name="Rectangle 3"/>
          <p:cNvSpPr/>
          <p:nvPr/>
        </p:nvSpPr>
        <p:spPr>
          <a:xfrm>
            <a:off x="11221861" y="1596929"/>
            <a:ext cx="513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defPPr/>
          </a:lstStyle>
          <a:p>
            <a:pPr/>
            <a:r>
              <a:rPr lang="en-US" altLang="zh-CN" sz="3600">
                <a:solidFill>
                  <a:srgbClr val="FF0000"/>
                </a:solidFill>
                <a:latin typeface="Times New Roman"/>
              </a:rPr>
              <a:t>D </a:t>
            </a:r>
          </a:p>
        </p:txBody>
      </p:sp>
      <p:sp>
        <p:nvSpPr>
          <p:cNvPr id="6" name="矩形 5"/>
          <p:cNvSpPr/>
          <p:nvPr/>
        </p:nvSpPr>
        <p:spPr>
          <a:xfrm>
            <a:off x="4756009" y="-16488"/>
            <a:ext cx="2927350" cy="920750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>
            <a:defPPr/>
          </a:lstStyle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itchFamily="2" charset="-122"/>
                <a:ea typeface="华文行楷" pitchFamily="2" charset="-122"/>
              </a:rPr>
              <a:t>综合训练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157470" y="6279515"/>
            <a:ext cx="1877695" cy="3683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/>
          </a:lstStyle>
          <a:p>
            <a:pPr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82650" y="880745"/>
            <a:ext cx="604520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zh-CN" sz="3200">
                <a:latin typeface="+mj-lt"/>
                <a:ea typeface="Arial Unicode MS" panose="020b0604020202020204" charset="-122"/>
                <a:cs typeface="+mj-lt"/>
              </a:rPr>
              <a:t>3.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458700" y="10972800"/>
            <a:ext cx="482600" cy="3302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UNIT_PLACING_PICTURE_USER_VIEWPORT" val="{&quot;height&quot;:2675.6251968503939,&quot;width&quot;:4012.5007874015746}"/>
</p:tagLst>
</file>

<file path=ppt/tags/tag2.xml><?xml version="1.0" encoding="utf-8"?>
<p:tagLst xmlns:p="http://schemas.openxmlformats.org/presentationml/2006/main">
  <p:tag name="PA" val="v3.2.0"/>
</p:tagLst>
</file>

<file path=ppt/tags/tag3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18.10.10"/>
  <p:tag name="AS_TITLE" val="Aspose.Slides for .NET 4.0 Client Profile"/>
  <p:tag name="AS_VERSION" val="18.10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A000120150716A04KPBG</Template>
  <Company/>
  <PresentationFormat>自定义</PresentationFormat>
  <Paragraphs>118</Paragraphs>
  <Slides>19</Slides>
  <Notes>17</Notes>
  <TotalTime>3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baseType="lpstr" size="20">
      <vt:lpstr>Office 主题​​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0</LinksUpToDate>
  <SharedDoc>0</SharedDoc>
  <HyperlinksChanged>0</HyperlinksChanged>
  <Application>Aspose.Slides for .NET</Application>
  <AppVersion>18.1000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演示文稿</dc:title>
  <dc:creator>hanjibin</dc:creator>
  <cp:lastModifiedBy>ckb</cp:lastModifiedBy>
  <cp:revision>490</cp:revision>
  <dcterms:created xsi:type="dcterms:W3CDTF">2017-03-29T03:26:00Z</dcterms:created>
  <dcterms:modified xsi:type="dcterms:W3CDTF">2020-06-16T01:55:34Z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2052-11.1.0.9740</vt:lpwstr>
  </property>
</Properties>
</file>