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2"/>
    <p:sldMasterId id="2147483678" r:id="rId3"/>
  </p:sldMasterIdLst>
  <p:notesMasterIdLst>
    <p:notesMasterId r:id="rId24"/>
  </p:notesMasterIdLst>
  <p:sldIdLst>
    <p:sldId id="269" r:id="rId4"/>
    <p:sldId id="270" r:id="rId5"/>
    <p:sldId id="305" r:id="rId6"/>
    <p:sldId id="260" r:id="rId7"/>
    <p:sldId id="339" r:id="rId8"/>
    <p:sldId id="341" r:id="rId9"/>
    <p:sldId id="342" r:id="rId10"/>
    <p:sldId id="273" r:id="rId11"/>
    <p:sldId id="274" r:id="rId12"/>
    <p:sldId id="259" r:id="rId13"/>
    <p:sldId id="306" r:id="rId14"/>
    <p:sldId id="308" r:id="rId15"/>
    <p:sldId id="343" r:id="rId16"/>
    <p:sldId id="345" r:id="rId17"/>
    <p:sldId id="264" r:id="rId18"/>
    <p:sldId id="266" r:id="rId19"/>
    <p:sldId id="287" r:id="rId20"/>
    <p:sldId id="291" r:id="rId21"/>
    <p:sldId id="293" r:id="rId22"/>
    <p:sldId id="344" r:id="rId23"/>
  </p:sldIdLst>
  <p:sldSz cx="9144000" cy="6858000" type="screen4x3"/>
  <p:notesSz cx="6858000" cy="9144000"/>
  <p:defaultTextStyle>
    <a:defPPr>
      <a:defRPr lang="en-US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  <p:extLst>
    <p:ext uri="{EFAFB233-063F-42B5-8137-9DF3F51BA10A}">
      <p15:sldGuideLst xmlns:p15="http://schemas.microsoft.com/office/powerpoint/2012/main">
        <p15:guide id="1" orient="horz" pos="2187">
          <p15:clr>
            <a:srgbClr val="A4A3A4"/>
          </p15:clr>
        </p15:guide>
        <p15:guide id="2" pos="288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0000"/>
    <a:srgbClr val="FF3300"/>
    <a:srgbClr val="0000FF"/>
    <a:srgbClr val="3333CC"/>
    <a:srgbClr val="000000"/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48"/>
    <p:restoredTop sz="94600"/>
  </p:normalViewPr>
  <p:slideViewPr>
    <p:cSldViewPr showGuides="1">
      <p:cViewPr varScale="1">
        <p:scale>
          <a:sx n="68" d="100"/>
          <a:sy n="68" d="100"/>
        </p:scale>
        <p:origin x="1374" y="54"/>
      </p:cViewPr>
      <p:guideLst>
        <p:guide orient="horz" pos="2187"/>
        <p:guide pos="288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页眉占位符 2355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endParaRPr lang="en-US" sz="1200" dirty="0"/>
          </a:p>
        </p:txBody>
      </p:sp>
      <p:sp>
        <p:nvSpPr>
          <p:cNvPr id="23555" name="日期占位符 23554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/>
            <a:endParaRPr lang="en-US" sz="1200" dirty="0"/>
          </a:p>
        </p:txBody>
      </p:sp>
      <p:sp>
        <p:nvSpPr>
          <p:cNvPr id="23556" name="幻灯片图像占位符 23555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3557" name="文本占位符 23556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23558" name="页脚占位符 23557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/>
            <a:endParaRPr lang="en-US" sz="1200" dirty="0"/>
          </a:p>
        </p:txBody>
      </p:sp>
      <p:sp>
        <p:nvSpPr>
          <p:cNvPr id="23559" name="灯片编号占位符 2355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en-US" sz="1200" dirty="0"/>
              <a:t>‹#›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08380567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26625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6627" name="文本占位符 2662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altLang="zh-CN"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sz="1200" dirty="0"/>
              <a:t>4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6708076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41985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1987" name="文本占位符 41986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pPr lvl="0"/>
            <a:endParaRPr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sz="1200" dirty="0"/>
              <a:t>5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6292622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幻灯片图像占位符 327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2771" name="文本占位符 3277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altLang="zh-CN"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sz="1200" dirty="0"/>
              <a:t>10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4826994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33793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3795" name="文本占位符 3379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altLang="zh-CN"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sz="1200" dirty="0"/>
              <a:t>15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0277657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幻灯片图像占位符 34817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4819" name="文本占位符 3481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altLang="zh-CN"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sz="1200" dirty="0"/>
              <a:t>16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638213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幻灯片图像占位符 8704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7043" name="文本占位符 8704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zh-CN" altLang="en-US" dirty="0"/>
              <a:t>人间的甘甜有十分，你只尝了三分 </a:t>
            </a: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en-US" sz="1200" dirty="0"/>
              <a:t>17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841257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联机映像占位符 3"/>
          <p:cNvSpPr>
            <a:spLocks noGrp="1"/>
          </p:cNvSpPr>
          <p:nvPr>
            <p:ph type="clipArt"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68313" y="190500"/>
            <a:ext cx="8208962" cy="61182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联机映像占位符 3"/>
          <p:cNvSpPr>
            <a:spLocks noGrp="1"/>
          </p:cNvSpPr>
          <p:nvPr>
            <p:ph type="clipArt"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标题 10241"/>
          <p:cNvSpPr>
            <a:spLocks noGrp="1" noRot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 kern="1200"/>
            </a:lvl1pPr>
          </a:lstStyle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43" name="副标题 10242"/>
          <p:cNvSpPr>
            <a:spLocks noGrp="1" noRot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 kern="1200"/>
            </a:lvl1pPr>
            <a:lvl2pPr marL="457200" lvl="1" indent="-45720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1600" lvl="3" indent="-1371600" algn="ctr">
              <a:buNone/>
              <a:defRPr kern="1200"/>
            </a:lvl4pPr>
            <a:lvl5pPr marL="1828800" lvl="4" indent="-1828800" algn="ctr">
              <a:buNone/>
              <a:defRPr kern="1200"/>
            </a:lvl5pPr>
          </a:lstStyle>
          <a:p>
            <a:pPr lvl="0"/>
            <a:r>
              <a:rPr lang="zh-CN" altLang="en-US" dirty="0"/>
              <a:t>单击此处编辑母版副标题样式</a:t>
            </a:r>
          </a:p>
        </p:txBody>
      </p:sp>
      <p:sp>
        <p:nvSpPr>
          <p:cNvPr id="10244" name="日期占位符 10243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endParaRPr lang="en-US" dirty="0"/>
          </a:p>
        </p:txBody>
      </p:sp>
      <p:sp>
        <p:nvSpPr>
          <p:cNvPr id="10245" name="页脚占位符 1024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endParaRPr lang="en-US" dirty="0"/>
          </a:p>
        </p:txBody>
      </p:sp>
      <p:sp>
        <p:nvSpPr>
          <p:cNvPr id="10246" name="灯片编号占位符 1024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905000"/>
            <a:ext cx="4184968" cy="41941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7408" y="1905000"/>
            <a:ext cx="4184968" cy="41941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609600"/>
            <a:ext cx="2135188" cy="5489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09600"/>
            <a:ext cx="6281784" cy="5489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en-US" dirty="0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en-US" dirty="0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512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5123" name="文本占位符 5122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124" name="日期占位符 5123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latin typeface="Times New Roman" panose="02020603050405020304" pitchFamily="18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5125" name="页脚占位符 5124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latin typeface="Times New Roman" panose="02020603050405020304" pitchFamily="18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5126" name="灯片编号占位符 5125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77" r:id="rId15"/>
  </p:sldLayoutIdLst>
  <p:transition/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标题 9217"/>
          <p:cNvSpPr>
            <a:spLocks noGrp="1" noRot="1"/>
          </p:cNvSpPr>
          <p:nvPr>
            <p:ph type="title"/>
          </p:nvPr>
        </p:nvSpPr>
        <p:spPr>
          <a:xfrm>
            <a:off x="301625" y="609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9219" name="文本占位符 9218"/>
          <p:cNvSpPr>
            <a:spLocks noGrp="1" noRot="1"/>
          </p:cNvSpPr>
          <p:nvPr>
            <p:ph type="body" idx="1"/>
          </p:nvPr>
        </p:nvSpPr>
        <p:spPr>
          <a:xfrm>
            <a:off x="301625" y="1905000"/>
            <a:ext cx="8540750" cy="419417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220" name="日期占位符 9219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en-US" dirty="0"/>
          </a:p>
        </p:txBody>
      </p:sp>
      <p:sp>
        <p:nvSpPr>
          <p:cNvPr id="9221" name="页脚占位符 9220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en-US" dirty="0"/>
          </a:p>
        </p:txBody>
      </p:sp>
      <p:sp>
        <p:nvSpPr>
          <p:cNvPr id="9222" name="灯片编号占位符 9221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en-US" dirty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</p:sldLayoutIdLst>
  <p:transition/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8.jpeg"/><Relationship Id="rId5" Type="http://schemas.openxmlformats.org/officeDocument/2006/relationships/hyperlink" Target="http://a2.att.hudong.com/84/33/01300000108314122009333037155.jpg" TargetMode="Externa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audio" Target="file:///L:\&#24352;&#25991;&#20029;\zhuibei.wav" TargetMode="External"/><Relationship Id="rId1" Type="http://schemas.microsoft.com/office/2007/relationships/media" Target="file:///L:\&#24352;&#25991;&#20029;\zhuibei.wav" TargetMode="Externa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../../WINDOWS/Temporary%20Internet%20Files/Lenovo/Local%20Settings/Temp/Rar$DI00.766/&#25026;&#20320;.swf" TargetMode="Externa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slide" Target="slide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9.jpeg"/><Relationship Id="rId2" Type="http://schemas.openxmlformats.org/officeDocument/2006/relationships/audio" Target="file:///I:\&#21488;&#38454;\&#21016;&#21644;&#21018;%20-%20&#29238;&#20146;.mp3" TargetMode="External"/><Relationship Id="rId1" Type="http://schemas.microsoft.com/office/2007/relationships/media" Target="file:///I:\&#21488;&#38454;\&#21016;&#21644;&#21018;%20-%20&#29238;&#20146;.mp3" TargetMode="Externa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10" Type="http://schemas.openxmlformats.org/officeDocument/2006/relationships/image" Target="../media/image9.png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矩形 38913"/>
          <p:cNvSpPr/>
          <p:nvPr/>
        </p:nvSpPr>
        <p:spPr>
          <a:xfrm>
            <a:off x="4572000" y="2492375"/>
            <a:ext cx="3887788" cy="4105275"/>
          </a:xfrm>
          <a:prstGeom prst="rect">
            <a:avLst/>
          </a:prstGeom>
          <a:noFill/>
          <a:ln w="9525">
            <a:noFill/>
          </a:ln>
        </p:spPr>
        <p:txBody>
          <a:bodyPr vert="eaVert"/>
          <a:lstStyle/>
          <a:p>
            <a:pPr lvl="0" eaLnBrk="0" hangingPunct="0">
              <a:lnSpc>
                <a:spcPct val="90000"/>
              </a:lnSpc>
            </a:pPr>
            <a:r>
              <a:rPr lang="en-US" altLang="zh-CN" sz="2000" b="1" dirty="0"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新魏" panose="02010800040101010101" pitchFamily="2" charset="-122"/>
              </a:rPr>
              <a:t>    </a:t>
            </a:r>
            <a:r>
              <a:rPr lang="zh-CN" altLang="en-US" sz="2400" b="1" dirty="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新魏" panose="02010800040101010101" pitchFamily="2" charset="-122"/>
              </a:rPr>
              <a:t>人生是一节一节台阶</a:t>
            </a:r>
          </a:p>
          <a:p>
            <a:pPr lvl="0" eaLnBrk="0" hangingPunct="0">
              <a:lnSpc>
                <a:spcPct val="90000"/>
              </a:lnSpc>
            </a:pPr>
            <a:endParaRPr lang="zh-CN" altLang="en-US" sz="2400" b="1" dirty="0">
              <a:solidFill>
                <a:srgbClr val="000099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pitchFamily="2" charset="-122"/>
              <a:ea typeface="华文新魏" panose="02010800040101010101" pitchFamily="2" charset="-122"/>
            </a:endParaRPr>
          </a:p>
          <a:p>
            <a:pPr lvl="0" eaLnBrk="0" hangingPunct="0">
              <a:lnSpc>
                <a:spcPct val="90000"/>
              </a:lnSpc>
            </a:pPr>
            <a:r>
              <a:rPr lang="zh-CN" altLang="en-US" sz="2400" b="1" dirty="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新魏" panose="02010800040101010101" pitchFamily="2" charset="-122"/>
              </a:rPr>
              <a:t>   许多人渴望在台阶上</a:t>
            </a:r>
          </a:p>
          <a:p>
            <a:pPr lvl="0" eaLnBrk="0" hangingPunct="0">
              <a:lnSpc>
                <a:spcPct val="90000"/>
              </a:lnSpc>
            </a:pPr>
            <a:endParaRPr lang="zh-CN" altLang="en-US" sz="2400" b="1" dirty="0">
              <a:solidFill>
                <a:srgbClr val="000099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pitchFamily="2" charset="-122"/>
              <a:ea typeface="华文新魏" panose="02010800040101010101" pitchFamily="2" charset="-122"/>
            </a:endParaRPr>
          </a:p>
          <a:p>
            <a:pPr lvl="0" eaLnBrk="0" hangingPunct="0">
              <a:lnSpc>
                <a:spcPct val="90000"/>
              </a:lnSpc>
            </a:pPr>
            <a:r>
              <a:rPr lang="zh-CN" altLang="en-US" sz="2400" b="1" dirty="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新魏" panose="02010800040101010101" pitchFamily="2" charset="-122"/>
              </a:rPr>
              <a:t>   找到自己的高度</a:t>
            </a:r>
          </a:p>
          <a:p>
            <a:pPr lvl="0" eaLnBrk="0" hangingPunct="0">
              <a:lnSpc>
                <a:spcPct val="90000"/>
              </a:lnSpc>
            </a:pPr>
            <a:endParaRPr lang="zh-CN" altLang="en-US" sz="2400" b="1" dirty="0">
              <a:solidFill>
                <a:srgbClr val="000099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pitchFamily="2" charset="-122"/>
              <a:ea typeface="华文新魏" panose="02010800040101010101" pitchFamily="2" charset="-122"/>
            </a:endParaRPr>
          </a:p>
          <a:p>
            <a:pPr lvl="0" eaLnBrk="0" hangingPunct="0">
              <a:lnSpc>
                <a:spcPct val="90000"/>
              </a:lnSpc>
            </a:pPr>
            <a:r>
              <a:rPr lang="zh-CN" altLang="en-US" sz="2400" b="1" dirty="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新魏" panose="02010800040101010101" pitchFamily="2" charset="-122"/>
              </a:rPr>
              <a:t>   父亲正是如此</a:t>
            </a:r>
          </a:p>
          <a:p>
            <a:pPr lvl="0" eaLnBrk="0" hangingPunct="0">
              <a:lnSpc>
                <a:spcPct val="90000"/>
              </a:lnSpc>
            </a:pPr>
            <a:endParaRPr lang="zh-CN" altLang="en-US" sz="2400" b="1" dirty="0">
              <a:solidFill>
                <a:srgbClr val="000099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pitchFamily="2" charset="-122"/>
              <a:ea typeface="华文新魏" panose="02010800040101010101" pitchFamily="2" charset="-122"/>
            </a:endParaRPr>
          </a:p>
          <a:p>
            <a:pPr lvl="0" eaLnBrk="0" hangingPunct="0">
              <a:lnSpc>
                <a:spcPct val="90000"/>
              </a:lnSpc>
            </a:pPr>
            <a:r>
              <a:rPr lang="zh-CN" altLang="en-US" sz="2400" b="1" dirty="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新魏" panose="02010800040101010101" pitchFamily="2" charset="-122"/>
              </a:rPr>
              <a:t>   可是</a:t>
            </a:r>
          </a:p>
          <a:p>
            <a:pPr lvl="0" eaLnBrk="0" hangingPunct="0">
              <a:lnSpc>
                <a:spcPct val="90000"/>
              </a:lnSpc>
            </a:pPr>
            <a:r>
              <a:rPr lang="zh-CN" altLang="en-US" sz="2400" b="1" dirty="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新魏" panose="02010800040101010101" pitchFamily="2" charset="-122"/>
              </a:rPr>
              <a:t>         </a:t>
            </a:r>
            <a:r>
              <a:rPr lang="en-US" altLang="zh-CN" sz="2400" b="1" dirty="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新魏" panose="02010800040101010101" pitchFamily="2" charset="-122"/>
              </a:rPr>
              <a:t>——</a:t>
            </a:r>
            <a:r>
              <a:rPr lang="zh-CN" altLang="en-US" sz="2400" b="1" dirty="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新魏" panose="02010800040101010101" pitchFamily="2" charset="-122"/>
              </a:rPr>
              <a:t>果真吗？</a:t>
            </a:r>
          </a:p>
        </p:txBody>
      </p:sp>
      <p:pic>
        <p:nvPicPr>
          <p:cNvPr id="38915" name="图片 38914" descr="石径幽幽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4958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16" name="文本框 38915"/>
          <p:cNvSpPr txBox="1"/>
          <p:nvPr/>
        </p:nvSpPr>
        <p:spPr>
          <a:xfrm>
            <a:off x="7524750" y="333375"/>
            <a:ext cx="866775" cy="266382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lvl="0" eaLnBrk="0" hangingPunct="0">
              <a:lnSpc>
                <a:spcPct val="14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李  森  祥</a:t>
            </a:r>
          </a:p>
        </p:txBody>
      </p:sp>
      <p:sp>
        <p:nvSpPr>
          <p:cNvPr id="38917" name="矩形 38916"/>
          <p:cNvSpPr/>
          <p:nvPr/>
        </p:nvSpPr>
        <p:spPr>
          <a:xfrm>
            <a:off x="4572000" y="549275"/>
            <a:ext cx="2736850" cy="201612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台阶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矩形 39937"/>
          <p:cNvSpPr/>
          <p:nvPr/>
        </p:nvSpPr>
        <p:spPr>
          <a:xfrm>
            <a:off x="355600" y="1347470"/>
            <a:ext cx="5853430" cy="52425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0" hangingPunct="0">
              <a:lnSpc>
                <a:spcPct val="15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      </a:t>
            </a: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李森祥</a:t>
            </a:r>
            <a:r>
              <a:rPr lang="zh-CN" altLang="en-US" sz="20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，当代作家，中国作家协会会员。 他与高峰合著的</a:t>
            </a:r>
            <a:r>
              <a:rPr lang="en-US" altLang="zh-CN" sz="2000" b="1" dirty="0">
                <a:solidFill>
                  <a:srgbClr val="00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《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王中王</a:t>
            </a:r>
            <a:r>
              <a:rPr lang="en-US" altLang="zh-CN" sz="2000" b="1">
                <a:solidFill>
                  <a:srgbClr val="00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》</a:t>
            </a:r>
            <a:r>
              <a:rPr lang="zh-CN" altLang="en-US" sz="20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受到人们的重视。    </a:t>
            </a:r>
          </a:p>
          <a:p>
            <a:pPr lvl="0" eaLnBrk="0" hangingPunct="0">
              <a:lnSpc>
                <a:spcPct val="150000"/>
              </a:lnSpc>
            </a:pPr>
            <a:r>
              <a:rPr lang="zh-CN" altLang="en-US" sz="20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       中央电视台热播过的</a:t>
            </a:r>
            <a:r>
              <a:rPr lang="en-US" altLang="zh-CN" sz="2000" b="1" dirty="0">
                <a:solidFill>
                  <a:srgbClr val="00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《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天下粮仓</a:t>
            </a:r>
            <a:r>
              <a:rPr lang="en-US" altLang="zh-CN" sz="2000" b="1">
                <a:solidFill>
                  <a:srgbClr val="00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》</a:t>
            </a:r>
            <a:r>
              <a:rPr lang="zh-CN" altLang="en-US" sz="20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，李森祥便是该剧的策划。作为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浙江电视台制作中心主任</a:t>
            </a:r>
            <a:r>
              <a:rPr lang="zh-CN" altLang="en-US" sz="20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李森祥长期从事影视剧创作、拍摄、策划工作，有很强的艺术感受能力。</a:t>
            </a:r>
          </a:p>
          <a:p>
            <a:pPr lvl="0" eaLnBrk="0" hangingPunct="0">
              <a:lnSpc>
                <a:spcPct val="150000"/>
              </a:lnSpc>
            </a:pPr>
            <a:r>
              <a:rPr lang="zh-CN" altLang="en-US" sz="20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        代表作有小说</a:t>
            </a:r>
            <a:r>
              <a:rPr lang="en-US" altLang="zh-CN" sz="2000" b="1" dirty="0">
                <a:solidFill>
                  <a:srgbClr val="00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《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小学老师</a:t>
            </a:r>
            <a:r>
              <a:rPr lang="en-US" altLang="zh-CN" sz="2000" b="1">
                <a:solidFill>
                  <a:srgbClr val="00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》</a:t>
            </a:r>
            <a:r>
              <a:rPr lang="zh-CN" altLang="en-US" sz="20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、</a:t>
            </a:r>
            <a:r>
              <a:rPr lang="en-US" altLang="zh-CN" sz="2000" b="1" dirty="0">
                <a:solidFill>
                  <a:srgbClr val="00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《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抒情年代</a:t>
            </a:r>
            <a:r>
              <a:rPr lang="en-US" altLang="zh-CN" sz="2000" b="1" dirty="0">
                <a:solidFill>
                  <a:srgbClr val="00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》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、</a:t>
            </a:r>
            <a:r>
              <a:rPr lang="en-US" altLang="zh-CN" sz="2000" b="1" dirty="0">
                <a:solidFill>
                  <a:srgbClr val="00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《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传世之鼓</a:t>
            </a:r>
            <a:r>
              <a:rPr lang="en-US" altLang="zh-CN" sz="2000" b="1">
                <a:solidFill>
                  <a:srgbClr val="00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》</a:t>
            </a:r>
            <a:r>
              <a:rPr lang="zh-CN" altLang="en-US" sz="20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等。</a:t>
            </a:r>
          </a:p>
          <a:p>
            <a:pPr lvl="0" eaLnBrk="0" hangingPunct="0">
              <a:lnSpc>
                <a:spcPct val="150000"/>
              </a:lnSpc>
            </a:pPr>
            <a:r>
              <a:rPr lang="zh-CN" altLang="en-US" sz="20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作品充满对劳动人民的深厚感情。</a:t>
            </a:r>
          </a:p>
          <a:p>
            <a:pPr lvl="0" eaLnBrk="0" hangingPunct="0">
              <a:lnSpc>
                <a:spcPct val="150000"/>
              </a:lnSpc>
            </a:pPr>
            <a:r>
              <a:rPr lang="zh-CN" altLang="en-US" sz="20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其艺术特色是文字简洁、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善抓细节</a:t>
            </a:r>
            <a:r>
              <a:rPr lang="zh-CN" altLang="en-US" sz="20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。</a:t>
            </a:r>
          </a:p>
          <a:p>
            <a:pPr lvl="0" eaLnBrk="0" hangingPunct="0">
              <a:lnSpc>
                <a:spcPct val="130000"/>
              </a:lnSpc>
            </a:pPr>
            <a:endParaRPr lang="zh-CN" altLang="en-US" sz="2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pic>
        <p:nvPicPr>
          <p:cNvPr id="39939" name="图片 39938" descr="天下粮仓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6665" y="3727450"/>
            <a:ext cx="2512695" cy="26663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40" name="矩形 39939"/>
          <p:cNvSpPr/>
          <p:nvPr/>
        </p:nvSpPr>
        <p:spPr>
          <a:xfrm>
            <a:off x="2051050" y="404813"/>
            <a:ext cx="3673475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7500" lnSpcReduction="20000"/>
          </a:bodyPr>
          <a:lstStyle/>
          <a:p>
            <a:pPr algn="ctr"/>
            <a:r>
              <a:rPr lang="zh-CN" altLang="en-US" sz="360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作者简介</a:t>
            </a:r>
          </a:p>
        </p:txBody>
      </p:sp>
      <p:pic>
        <p:nvPicPr>
          <p:cNvPr id="39941" name="图片 39940" descr="aa59892b01abc2c4e7cd404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6665" y="212725"/>
            <a:ext cx="2512695" cy="29876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内容占位符 81921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7950" y="-20637"/>
            <a:ext cx="1295400" cy="1290637"/>
          </a:xfrm>
        </p:spPr>
      </p:pic>
      <p:pic>
        <p:nvPicPr>
          <p:cNvPr id="81923" name="内容占位符 81922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250825" y="1268413"/>
            <a:ext cx="8785225" cy="103187"/>
          </a:xfrm>
        </p:spPr>
      </p:pic>
      <p:sp>
        <p:nvSpPr>
          <p:cNvPr id="81924" name="文本框 81923"/>
          <p:cNvSpPr txBox="1"/>
          <p:nvPr/>
        </p:nvSpPr>
        <p:spPr>
          <a:xfrm>
            <a:off x="792480" y="1557338"/>
            <a:ext cx="7700963" cy="5029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凹凼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（             ）   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尴尬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（           ）  </a:t>
            </a:r>
          </a:p>
          <a:p>
            <a:pPr lvl="0"/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涎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水 （       ）        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嵌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着（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</a:p>
          <a:p>
            <a:pPr lvl="0"/>
            <a:endParaRPr lang="en-US" altLang="zh-CN" sz="36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粘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性（       ）        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胯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骨（      ）    </a:t>
            </a:r>
          </a:p>
          <a:p>
            <a:pPr lvl="0"/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撬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开（       ）         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磕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（     ）烟灰  </a:t>
            </a:r>
          </a:p>
          <a:p>
            <a:pPr lvl="0"/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门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槛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（      ）           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硌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（     ）</a:t>
            </a:r>
          </a:p>
        </p:txBody>
      </p:sp>
      <p:sp>
        <p:nvSpPr>
          <p:cNvPr id="81925" name="文本框 81924"/>
          <p:cNvSpPr txBox="1"/>
          <p:nvPr/>
        </p:nvSpPr>
        <p:spPr>
          <a:xfrm>
            <a:off x="2195513" y="1557338"/>
            <a:ext cx="190023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3200" b="1" err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āo dàng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26" name="文本框 81925"/>
          <p:cNvSpPr txBox="1"/>
          <p:nvPr/>
        </p:nvSpPr>
        <p:spPr>
          <a:xfrm>
            <a:off x="6183313" y="1557338"/>
            <a:ext cx="19399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3200" b="1" err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gān gà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27" name="文本框 81926"/>
          <p:cNvSpPr txBox="1"/>
          <p:nvPr/>
        </p:nvSpPr>
        <p:spPr>
          <a:xfrm>
            <a:off x="2318703" y="2708275"/>
            <a:ext cx="10493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3200" b="1" err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xián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28" name="文本框 81927"/>
          <p:cNvSpPr txBox="1"/>
          <p:nvPr/>
        </p:nvSpPr>
        <p:spPr>
          <a:xfrm>
            <a:off x="6183313" y="2708275"/>
            <a:ext cx="10890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3200" b="1" err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qiàn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29" name="文本框 81928"/>
          <p:cNvSpPr txBox="1"/>
          <p:nvPr/>
        </p:nvSpPr>
        <p:spPr>
          <a:xfrm>
            <a:off x="2195513" y="3789363"/>
            <a:ext cx="10636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3200" b="1" err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nián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30" name="文本框 81929"/>
          <p:cNvSpPr txBox="1"/>
          <p:nvPr/>
        </p:nvSpPr>
        <p:spPr>
          <a:xfrm>
            <a:off x="6083300" y="3717925"/>
            <a:ext cx="1089025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3200" b="1" err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kuà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31" name="文本框 81930"/>
          <p:cNvSpPr txBox="1"/>
          <p:nvPr/>
        </p:nvSpPr>
        <p:spPr>
          <a:xfrm>
            <a:off x="2124075" y="4797425"/>
            <a:ext cx="10350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3200" b="1" err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qiào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32" name="文本框 81931"/>
          <p:cNvSpPr txBox="1"/>
          <p:nvPr/>
        </p:nvSpPr>
        <p:spPr>
          <a:xfrm>
            <a:off x="5724525" y="4868863"/>
            <a:ext cx="78263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3200" b="1" err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kē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33" name="文本框 81932"/>
          <p:cNvSpPr txBox="1"/>
          <p:nvPr/>
        </p:nvSpPr>
        <p:spPr>
          <a:xfrm>
            <a:off x="2195513" y="5949950"/>
            <a:ext cx="963612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3200" b="1" err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kǎn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34" name="文本框 81933"/>
          <p:cNvSpPr txBox="1"/>
          <p:nvPr/>
        </p:nvSpPr>
        <p:spPr>
          <a:xfrm>
            <a:off x="5867400" y="5949950"/>
            <a:ext cx="798513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3200" b="1" err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gè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35" name="矩形 81934"/>
          <p:cNvSpPr/>
          <p:nvPr/>
        </p:nvSpPr>
        <p:spPr>
          <a:xfrm>
            <a:off x="1619250" y="117475"/>
            <a:ext cx="3027363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8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字词积累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1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8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81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81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81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81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81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81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81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81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81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4" grpId="0" bldLvl="0"/>
      <p:bldP spid="81925" grpId="0" bldLvl="0"/>
      <p:bldP spid="81926" grpId="0" bldLvl="0"/>
      <p:bldP spid="81927" grpId="0" bldLvl="0"/>
      <p:bldP spid="81928" grpId="0" bldLvl="0"/>
      <p:bldP spid="81929" grpId="0" bldLvl="0"/>
      <p:bldP spid="81930" grpId="0" bldLvl="0"/>
      <p:bldP spid="81931" grpId="0" bldLvl="0"/>
      <p:bldP spid="81932" grpId="0" bldLvl="0"/>
      <p:bldP spid="81933" grpId="0" bldLvl="0"/>
      <p:bldP spid="81934" grpId="0" bldLvl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 11265"/>
          <p:cNvSpPr>
            <a:spLocks noGrp="1" noRot="1"/>
          </p:cNvSpPr>
          <p:nvPr>
            <p:ph type="title"/>
          </p:nvPr>
        </p:nvSpPr>
        <p:spPr>
          <a:xfrm>
            <a:off x="323850" y="333375"/>
            <a:ext cx="8496300" cy="836613"/>
          </a:xfrm>
        </p:spPr>
        <p:txBody>
          <a:bodyPr anchor="ctr"/>
          <a:lstStyle/>
          <a:p>
            <a:r>
              <a:rPr lang="zh-CN" altLang="en-US" sz="4800" b="1" dirty="0">
                <a:solidFill>
                  <a:srgbClr val="009900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踏上台阶</a:t>
            </a:r>
            <a:r>
              <a:rPr lang="en-US" altLang="zh-CN" sz="4800" b="1" dirty="0">
                <a:solidFill>
                  <a:srgbClr val="009900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,</a:t>
            </a:r>
            <a:r>
              <a:rPr lang="zh-CN" altLang="en-US" sz="4800" b="1" dirty="0">
                <a:solidFill>
                  <a:srgbClr val="009900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认识 父亲（</a:t>
            </a:r>
            <a:r>
              <a:rPr lang="zh-CN" altLang="en-US" sz="2400" b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把握故事情节</a:t>
            </a:r>
            <a:r>
              <a:rPr lang="zh-CN" altLang="en-US" sz="4800" b="1" dirty="0">
                <a:solidFill>
                  <a:srgbClr val="009900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）</a:t>
            </a:r>
          </a:p>
        </p:txBody>
      </p:sp>
      <p:sp>
        <p:nvSpPr>
          <p:cNvPr id="11268" name="文本占位符 11267"/>
          <p:cNvSpPr txBox="1">
            <a:spLocks noGrp="1" noRot="1"/>
          </p:cNvSpPr>
          <p:nvPr>
            <p:ph type="body" idx="1"/>
          </p:nvPr>
        </p:nvSpPr>
        <p:spPr>
          <a:xfrm>
            <a:off x="0" y="836613"/>
            <a:ext cx="8964613" cy="1008062"/>
          </a:xfrm>
        </p:spPr>
        <p:txBody>
          <a:bodyPr vert="horz" wrap="square" lIns="91440" tIns="45720" rIns="91440" bIns="45720" anchor="t"/>
          <a:lstStyle/>
          <a:p>
            <a:pPr>
              <a:buNone/>
            </a:pPr>
            <a:r>
              <a:rPr lang="en-US" altLang="zh-CN" b="1" dirty="0">
                <a:solidFill>
                  <a:srgbClr val="9900FF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   </a:t>
            </a:r>
          </a:p>
        </p:txBody>
      </p:sp>
      <p:sp>
        <p:nvSpPr>
          <p:cNvPr id="11271" name="文本框 11270"/>
          <p:cNvSpPr txBox="1"/>
          <p:nvPr/>
        </p:nvSpPr>
        <p:spPr>
          <a:xfrm>
            <a:off x="0" y="1484313"/>
            <a:ext cx="9432925" cy="435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zh-CN" altLang="en-US" sz="4000" dirty="0">
                <a:solidFill>
                  <a:srgbClr val="00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父亲为什么要建一栋有高台阶的新屋？</a:t>
            </a:r>
          </a:p>
          <a:p>
            <a:pPr lvl="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zh-CN" altLang="en-US" sz="4000" dirty="0">
              <a:solidFill>
                <a:srgbClr val="00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pPr lvl="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zh-CN" altLang="en-US" sz="4000" dirty="0">
                <a:solidFill>
                  <a:srgbClr val="00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父亲怎样造起一栋有高台阶的新屋？</a:t>
            </a:r>
          </a:p>
          <a:p>
            <a:pPr lvl="0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zh-CN" altLang="en-US" sz="4000" dirty="0">
              <a:solidFill>
                <a:srgbClr val="00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pPr lvl="0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zh-CN" altLang="en-US" sz="4000" dirty="0">
                <a:solidFill>
                  <a:srgbClr val="00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新屋造好了，父亲怎么样了？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图片 40961" descr="五、六十年代的宣传画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5400" y="0"/>
            <a:ext cx="40386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3" name="矩形 40962"/>
          <p:cNvSpPr/>
          <p:nvPr/>
        </p:nvSpPr>
        <p:spPr>
          <a:xfrm>
            <a:off x="0" y="404813"/>
            <a:ext cx="45720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0" hangingPunct="0"/>
            <a:r>
              <a:rPr lang="en-US" altLang="zh-CN" sz="3600" b="1" dirty="0">
                <a:solidFill>
                  <a:srgbClr val="00000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zh-CN" altLang="en-US" sz="3600" b="1" dirty="0">
                <a:solidFill>
                  <a:srgbClr val="CC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父亲为什么要造一栋有高台阶的新屋？</a:t>
            </a:r>
            <a:r>
              <a:rPr lang="zh-CN" altLang="en-US" sz="3600" b="1" dirty="0">
                <a:solidFill>
                  <a:srgbClr val="00000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40965" name="矩形 40964"/>
          <p:cNvSpPr/>
          <p:nvPr/>
        </p:nvSpPr>
        <p:spPr>
          <a:xfrm>
            <a:off x="277178" y="1793875"/>
            <a:ext cx="4464050" cy="3657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0" hangingPunct="0">
              <a:spcBef>
                <a:spcPct val="50000"/>
              </a:spcBef>
            </a:pPr>
            <a:r>
              <a:rPr lang="zh-CN" altLang="en-US" sz="3600" b="1" dirty="0">
                <a:solidFill>
                  <a:schemeClr val="folHlink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隶书" panose="02010800040101010101" pitchFamily="2" charset="-122"/>
                <a:ea typeface="宋体" panose="02010600030101010101" pitchFamily="2" charset="-122"/>
              </a:rPr>
              <a:t>台阶高，屋主人的地位就相应高。 </a:t>
            </a:r>
          </a:p>
          <a:p>
            <a:pPr lvl="0" eaLnBrk="0" hangingPunct="0">
              <a:spcBef>
                <a:spcPct val="50000"/>
              </a:spcBef>
            </a:pPr>
            <a:r>
              <a:rPr lang="zh-CN" altLang="en-US" sz="3600" b="1" dirty="0">
                <a:solidFill>
                  <a:srgbClr val="0066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（父亲毕生的奋斗就是要赢得尊重。也是尊重的需要使他产生希望和理想。）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图片 17409"/>
          <p:cNvPicPr>
            <a:picLocks noChangeAspect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b="5223"/>
          <a:stretch>
            <a:fillRect/>
          </a:stretch>
        </p:blipFill>
        <p:spPr>
          <a:xfrm>
            <a:off x="2286000" y="1752600"/>
            <a:ext cx="5173663" cy="4724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1" name="文本框 17410"/>
          <p:cNvSpPr txBox="1"/>
          <p:nvPr/>
        </p:nvSpPr>
        <p:spPr>
          <a:xfrm>
            <a:off x="3851275" y="1412875"/>
            <a:ext cx="6477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endParaRPr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2" name="右箭头 17411"/>
          <p:cNvSpPr/>
          <p:nvPr/>
        </p:nvSpPr>
        <p:spPr>
          <a:xfrm rot="10800000">
            <a:off x="4686300" y="2335213"/>
            <a:ext cx="865188" cy="287337"/>
          </a:xfrm>
          <a:prstGeom prst="rightArrow">
            <a:avLst>
              <a:gd name="adj1" fmla="val 50000"/>
              <a:gd name="adj2" fmla="val 7527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3" name="右箭头 17412"/>
          <p:cNvSpPr/>
          <p:nvPr/>
        </p:nvSpPr>
        <p:spPr>
          <a:xfrm>
            <a:off x="5334000" y="3186113"/>
            <a:ext cx="647700" cy="215900"/>
          </a:xfrm>
          <a:prstGeom prst="rightArrow">
            <a:avLst>
              <a:gd name="adj1" fmla="val 50000"/>
              <a:gd name="adj2" fmla="val 75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4" name="文本框 17413"/>
          <p:cNvSpPr txBox="1"/>
          <p:nvPr/>
        </p:nvSpPr>
        <p:spPr>
          <a:xfrm>
            <a:off x="7200900" y="3141663"/>
            <a:ext cx="194310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endParaRPr>
              <a:latin typeface="Arial" panose="020B0604020202020204" pitchFamily="34" charset="0"/>
              <a:ea typeface="新宋体" panose="02010609030101010101" charset="-122"/>
            </a:endParaRPr>
          </a:p>
        </p:txBody>
      </p:sp>
      <p:sp>
        <p:nvSpPr>
          <p:cNvPr id="17415" name="文本框 17414"/>
          <p:cNvSpPr txBox="1"/>
          <p:nvPr/>
        </p:nvSpPr>
        <p:spPr>
          <a:xfrm>
            <a:off x="6096000" y="3033713"/>
            <a:ext cx="19796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尊重的需要</a:t>
            </a:r>
          </a:p>
        </p:txBody>
      </p:sp>
      <p:sp>
        <p:nvSpPr>
          <p:cNvPr id="17416" name="右箭头 17415"/>
          <p:cNvSpPr/>
          <p:nvPr/>
        </p:nvSpPr>
        <p:spPr>
          <a:xfrm>
            <a:off x="6057900" y="4710113"/>
            <a:ext cx="647700" cy="215900"/>
          </a:xfrm>
          <a:prstGeom prst="rightArrow">
            <a:avLst>
              <a:gd name="adj1" fmla="val 50000"/>
              <a:gd name="adj2" fmla="val 75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/>
            <a:endParaRPr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7" name="文本框 17416"/>
          <p:cNvSpPr txBox="1"/>
          <p:nvPr/>
        </p:nvSpPr>
        <p:spPr>
          <a:xfrm>
            <a:off x="6910388" y="5562600"/>
            <a:ext cx="15478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生理需要</a:t>
            </a:r>
          </a:p>
        </p:txBody>
      </p:sp>
      <p:sp>
        <p:nvSpPr>
          <p:cNvPr id="17418" name="右箭头 17417"/>
          <p:cNvSpPr/>
          <p:nvPr/>
        </p:nvSpPr>
        <p:spPr>
          <a:xfrm>
            <a:off x="6434138" y="5700713"/>
            <a:ext cx="576262" cy="215900"/>
          </a:xfrm>
          <a:prstGeom prst="rightArrow">
            <a:avLst>
              <a:gd name="adj1" fmla="val 50000"/>
              <a:gd name="adj2" fmla="val 6672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9" name="右箭头 17418"/>
          <p:cNvSpPr/>
          <p:nvPr/>
        </p:nvSpPr>
        <p:spPr>
          <a:xfrm>
            <a:off x="5715000" y="4024313"/>
            <a:ext cx="647700" cy="215900"/>
          </a:xfrm>
          <a:prstGeom prst="rightArrow">
            <a:avLst>
              <a:gd name="adj1" fmla="val 50000"/>
              <a:gd name="adj2" fmla="val 75000"/>
            </a:avLst>
          </a:prstGeom>
          <a:solidFill>
            <a:schemeClr val="accent1"/>
          </a:solidFill>
          <a:ln w="127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20" name="文本框 17419"/>
          <p:cNvSpPr txBox="1"/>
          <p:nvPr/>
        </p:nvSpPr>
        <p:spPr>
          <a:xfrm>
            <a:off x="6705600" y="4557713"/>
            <a:ext cx="14097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安全需要</a:t>
            </a:r>
          </a:p>
        </p:txBody>
      </p:sp>
      <p:sp>
        <p:nvSpPr>
          <p:cNvPr id="17421" name="矩形 17420"/>
          <p:cNvSpPr/>
          <p:nvPr/>
        </p:nvSpPr>
        <p:spPr>
          <a:xfrm>
            <a:off x="5562600" y="2119313"/>
            <a:ext cx="2247900" cy="6096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  <a:normAutofit lnSpcReduction="10000"/>
          </a:bodyPr>
          <a:lstStyle/>
          <a:p>
            <a:pPr algn="ctr"/>
            <a:r>
              <a:rPr lang="zh-CN" altLang="en-US" sz="3600" normalizeH="1">
                <a:ln w="1270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  <a:tileRect/>
                </a:gradFill>
                <a:effectLst>
                  <a:outerShdw dist="35921" dir="2699999" sy="50000" rotWithShape="0">
                    <a:srgbClr val="875B0D">
                      <a:alpha val="68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自我实现的需要</a:t>
            </a:r>
          </a:p>
        </p:txBody>
      </p:sp>
      <p:sp>
        <p:nvSpPr>
          <p:cNvPr id="17422" name="文本框 17421"/>
          <p:cNvSpPr txBox="1"/>
          <p:nvPr/>
        </p:nvSpPr>
        <p:spPr>
          <a:xfrm>
            <a:off x="6281738" y="3871913"/>
            <a:ext cx="23288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爱和归属的需要</a:t>
            </a:r>
          </a:p>
        </p:txBody>
      </p:sp>
      <p:pic>
        <p:nvPicPr>
          <p:cNvPr id="17423" name="图片 17422" descr="马斯洛理论">
            <a:hlinkClick r:id="rId5" tooltip="点击查看原图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" y="2895600"/>
            <a:ext cx="2200275" cy="2857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24" name="矩形 17423"/>
          <p:cNvSpPr/>
          <p:nvPr/>
        </p:nvSpPr>
        <p:spPr>
          <a:xfrm>
            <a:off x="2238375" y="685800"/>
            <a:ext cx="47720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3600" b="1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马斯洛的需要层次理论</a:t>
            </a:r>
          </a:p>
        </p:txBody>
      </p:sp>
      <p:sp>
        <p:nvSpPr>
          <p:cNvPr id="17425" name="矩形 17424"/>
          <p:cNvSpPr/>
          <p:nvPr/>
        </p:nvSpPr>
        <p:spPr>
          <a:xfrm>
            <a:off x="685800" y="1905000"/>
            <a:ext cx="25146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sz="2800" b="1">
                <a:latin typeface="Arial" panose="020B0604020202020204" pitchFamily="34" charset="0"/>
                <a:ea typeface="华文楷体" panose="02010600040101010101" pitchFamily="2" charset="-122"/>
              </a:rPr>
              <a:t>马斯洛（美国心理学家）</a:t>
            </a:r>
          </a:p>
        </p:txBody>
      </p:sp>
    </p:spTree>
  </p:cSld>
  <p:clrMapOvr>
    <a:masterClrMapping/>
  </p:clrMapOvr>
  <p:transition spd="med">
    <p:pull dir="lu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2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5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0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3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800" decel="100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" decel="100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/>
      <p:bldP spid="17416" grpId="0" bldLvl="0" animBg="1"/>
      <p:bldP spid="17417" grpId="0"/>
      <p:bldP spid="17420" grpId="0"/>
      <p:bldP spid="17422" grpId="0"/>
      <p:bldP spid="17424" grpId="0"/>
      <p:bldP spid="174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文本框 19457"/>
          <p:cNvSpPr txBox="1"/>
          <p:nvPr/>
        </p:nvSpPr>
        <p:spPr>
          <a:xfrm>
            <a:off x="1023938" y="43640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eaLnBrk="0" hangingPunct="0">
              <a:buClr>
                <a:srgbClr val="000000"/>
              </a:buClr>
            </a:pPr>
            <a:endParaRPr sz="2400" b="1">
              <a:latin typeface="MS Outlook" panose="05010100010000000000" pitchFamily="2" charset="2"/>
              <a:ea typeface="宋体" panose="02010600030101010101" pitchFamily="2" charset="-122"/>
            </a:endParaRPr>
          </a:p>
        </p:txBody>
      </p:sp>
      <p:cxnSp>
        <p:nvCxnSpPr>
          <p:cNvPr id="19459" name="肘形连接符 19458"/>
          <p:cNvCxnSpPr/>
          <p:nvPr/>
        </p:nvCxnSpPr>
        <p:spPr>
          <a:xfrm flipV="1">
            <a:off x="1547813" y="5084763"/>
            <a:ext cx="1296987" cy="360362"/>
          </a:xfrm>
          <a:prstGeom prst="bentConnector3">
            <a:avLst>
              <a:gd name="adj1" fmla="val 49940"/>
            </a:avLst>
          </a:prstGeom>
          <a:ln w="76200" cap="flat" cmpd="sng">
            <a:solidFill>
              <a:srgbClr val="FFFF66"/>
            </a:solidFill>
            <a:prstDash val="solid"/>
            <a:miter/>
            <a:headEnd type="none" w="med" len="med"/>
            <a:tailEnd type="none" w="med" len="med"/>
          </a:ln>
          <a:scene3d>
            <a:camera prst="legacyObliqueTopLeft">
              <a:rot lat="0" lon="0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</p:cxnSp>
      <p:cxnSp>
        <p:nvCxnSpPr>
          <p:cNvPr id="19460" name="肘形连接符 19459"/>
          <p:cNvCxnSpPr/>
          <p:nvPr/>
        </p:nvCxnSpPr>
        <p:spPr>
          <a:xfrm flipV="1">
            <a:off x="2195513" y="4724400"/>
            <a:ext cx="1296987" cy="360363"/>
          </a:xfrm>
          <a:prstGeom prst="bentConnector3">
            <a:avLst>
              <a:gd name="adj1" fmla="val 49940"/>
            </a:avLst>
          </a:prstGeom>
          <a:ln w="76200" cap="flat" cmpd="sng">
            <a:solidFill>
              <a:srgbClr val="FFFF66"/>
            </a:solidFill>
            <a:prstDash val="solid"/>
            <a:miter/>
            <a:headEnd type="none" w="med" len="med"/>
            <a:tailEnd type="none" w="med" len="med"/>
          </a:ln>
          <a:scene3d>
            <a:camera prst="legacyObliqueTopLeft">
              <a:rot lat="0" lon="0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</p:cxnSp>
      <p:cxnSp>
        <p:nvCxnSpPr>
          <p:cNvPr id="19461" name="肘形连接符 19460"/>
          <p:cNvCxnSpPr/>
          <p:nvPr/>
        </p:nvCxnSpPr>
        <p:spPr>
          <a:xfrm flipV="1">
            <a:off x="2844800" y="4292600"/>
            <a:ext cx="1222375" cy="431800"/>
          </a:xfrm>
          <a:prstGeom prst="bentConnector3">
            <a:avLst>
              <a:gd name="adj1" fmla="val 50000"/>
            </a:avLst>
          </a:prstGeom>
          <a:ln w="76200" cap="flat" cmpd="sng">
            <a:solidFill>
              <a:srgbClr val="FFFF66"/>
            </a:solidFill>
            <a:prstDash val="solid"/>
            <a:miter/>
            <a:headEnd type="none" w="med" len="med"/>
            <a:tailEnd type="none" w="med" len="med"/>
          </a:ln>
          <a:scene3d>
            <a:camera prst="legacyObliqueTopLeft">
              <a:rot lat="0" lon="0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</p:cxnSp>
      <p:cxnSp>
        <p:nvCxnSpPr>
          <p:cNvPr id="19462" name="肘形连接符 19461"/>
          <p:cNvCxnSpPr/>
          <p:nvPr/>
        </p:nvCxnSpPr>
        <p:spPr>
          <a:xfrm flipV="1">
            <a:off x="3419475" y="3860800"/>
            <a:ext cx="1223963" cy="431800"/>
          </a:xfrm>
          <a:prstGeom prst="bentConnector3">
            <a:avLst>
              <a:gd name="adj1" fmla="val 46171"/>
            </a:avLst>
          </a:prstGeom>
          <a:ln w="76200" cap="flat" cmpd="sng">
            <a:solidFill>
              <a:srgbClr val="FFFF66"/>
            </a:solidFill>
            <a:prstDash val="solid"/>
            <a:miter/>
            <a:headEnd type="none" w="med" len="med"/>
            <a:tailEnd type="none" w="med" len="med"/>
          </a:ln>
          <a:scene3d>
            <a:camera prst="legacyObliqueTopLeft">
              <a:rot lat="0" lon="0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</p:cxnSp>
      <p:cxnSp>
        <p:nvCxnSpPr>
          <p:cNvPr id="19463" name="肘形连接符 19462"/>
          <p:cNvCxnSpPr/>
          <p:nvPr/>
        </p:nvCxnSpPr>
        <p:spPr>
          <a:xfrm flipV="1">
            <a:off x="3924300" y="3500438"/>
            <a:ext cx="1295400" cy="358775"/>
          </a:xfrm>
          <a:prstGeom prst="bentConnector3">
            <a:avLst>
              <a:gd name="adj1" fmla="val 56250"/>
            </a:avLst>
          </a:prstGeom>
          <a:ln w="76200" cap="flat" cmpd="sng">
            <a:solidFill>
              <a:srgbClr val="FFFF66"/>
            </a:solidFill>
            <a:prstDash val="solid"/>
            <a:miter/>
            <a:headEnd type="none" w="med" len="med"/>
            <a:tailEnd type="none" w="med" len="med"/>
          </a:ln>
          <a:scene3d>
            <a:camera prst="legacyObliqueTopLeft">
              <a:rot lat="0" lon="0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</p:cxnSp>
      <p:cxnSp>
        <p:nvCxnSpPr>
          <p:cNvPr id="19464" name="肘形连接符 19463"/>
          <p:cNvCxnSpPr/>
          <p:nvPr/>
        </p:nvCxnSpPr>
        <p:spPr>
          <a:xfrm flipV="1">
            <a:off x="4643438" y="3068638"/>
            <a:ext cx="1296987" cy="433387"/>
          </a:xfrm>
          <a:prstGeom prst="bentConnector3">
            <a:avLst>
              <a:gd name="adj1" fmla="val 47491"/>
            </a:avLst>
          </a:prstGeom>
          <a:ln w="76200" cap="flat" cmpd="sng">
            <a:solidFill>
              <a:srgbClr val="FFFF66"/>
            </a:solidFill>
            <a:prstDash val="solid"/>
            <a:miter/>
            <a:headEnd type="none" w="med" len="med"/>
            <a:tailEnd type="none" w="med" len="med"/>
          </a:ln>
          <a:scene3d>
            <a:camera prst="legacyObliqueTopLeft">
              <a:rot lat="0" lon="0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</p:cxnSp>
      <p:cxnSp>
        <p:nvCxnSpPr>
          <p:cNvPr id="19465" name="肘形连接符 19464"/>
          <p:cNvCxnSpPr/>
          <p:nvPr/>
        </p:nvCxnSpPr>
        <p:spPr>
          <a:xfrm flipV="1">
            <a:off x="5219700" y="2636838"/>
            <a:ext cx="1223963" cy="431800"/>
          </a:xfrm>
          <a:prstGeom prst="bentConnector3">
            <a:avLst>
              <a:gd name="adj1" fmla="val 59532"/>
            </a:avLst>
          </a:prstGeom>
          <a:ln w="76200" cap="flat" cmpd="sng">
            <a:solidFill>
              <a:srgbClr val="FFFF66"/>
            </a:solidFill>
            <a:prstDash val="solid"/>
            <a:miter/>
            <a:headEnd type="none" w="med" len="med"/>
            <a:tailEnd type="none" w="med" len="med"/>
          </a:ln>
          <a:scene3d>
            <a:camera prst="legacyObliqueTopLeft">
              <a:rot lat="0" lon="0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</p:cxnSp>
      <p:cxnSp>
        <p:nvCxnSpPr>
          <p:cNvPr id="19466" name="肘形连接符 19465"/>
          <p:cNvCxnSpPr/>
          <p:nvPr/>
        </p:nvCxnSpPr>
        <p:spPr>
          <a:xfrm flipV="1">
            <a:off x="5940425" y="2060575"/>
            <a:ext cx="1511300" cy="576263"/>
          </a:xfrm>
          <a:prstGeom prst="bentConnector3">
            <a:avLst>
              <a:gd name="adj1" fmla="val 72477"/>
            </a:avLst>
          </a:prstGeom>
          <a:ln w="76200" cap="flat" cmpd="sng">
            <a:solidFill>
              <a:srgbClr val="FFFF66"/>
            </a:solidFill>
            <a:prstDash val="solid"/>
            <a:miter/>
            <a:headEnd type="none" w="med" len="med"/>
            <a:tailEnd type="none" w="med" len="med"/>
          </a:ln>
          <a:scene3d>
            <a:camera prst="legacyObliqueTopLeft">
              <a:rot lat="0" lon="0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</p:cxnSp>
      <p:sp>
        <p:nvSpPr>
          <p:cNvPr id="19467" name="文本框 19466"/>
          <p:cNvSpPr txBox="1"/>
          <p:nvPr/>
        </p:nvSpPr>
        <p:spPr>
          <a:xfrm>
            <a:off x="1187450" y="4941888"/>
            <a:ext cx="10810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0" hangingPunct="0">
              <a:buClr>
                <a:srgbClr val="000000"/>
              </a:buClr>
            </a:pPr>
            <a:r>
              <a:rPr lang="zh-CN" altLang="en-US" sz="3200" b="1">
                <a:solidFill>
                  <a:srgbClr val="0000FF"/>
                </a:solidFill>
                <a:latin typeface="MS Outlook" panose="05010100010000000000" pitchFamily="2" charset="2"/>
                <a:ea typeface="黑体" panose="02010609060101010101" pitchFamily="2" charset="-122"/>
              </a:rPr>
              <a:t>捡砖</a:t>
            </a:r>
          </a:p>
        </p:txBody>
      </p:sp>
      <p:sp>
        <p:nvSpPr>
          <p:cNvPr id="19468" name="文本框 19467"/>
          <p:cNvSpPr txBox="1"/>
          <p:nvPr/>
        </p:nvSpPr>
        <p:spPr>
          <a:xfrm>
            <a:off x="1763713" y="4508500"/>
            <a:ext cx="11525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0" hangingPunct="0">
              <a:buClr>
                <a:srgbClr val="000000"/>
              </a:buClr>
            </a:pPr>
            <a:r>
              <a:rPr lang="zh-CN" altLang="en-US" sz="3200" b="1">
                <a:solidFill>
                  <a:srgbClr val="0000CC"/>
                </a:solidFill>
                <a:latin typeface="MS Outlook" panose="05010100010000000000" pitchFamily="2" charset="2"/>
                <a:ea typeface="黑体" panose="02010609060101010101" pitchFamily="2" charset="-122"/>
              </a:rPr>
              <a:t>捡瓦</a:t>
            </a:r>
          </a:p>
        </p:txBody>
      </p:sp>
      <p:sp>
        <p:nvSpPr>
          <p:cNvPr id="19469" name="文本框 19468"/>
          <p:cNvSpPr txBox="1"/>
          <p:nvPr/>
        </p:nvSpPr>
        <p:spPr>
          <a:xfrm>
            <a:off x="3943985" y="2893378"/>
            <a:ext cx="125571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eaLnBrk="0" hangingPunct="0">
              <a:buClr>
                <a:srgbClr val="000000"/>
              </a:buClr>
            </a:pPr>
            <a:r>
              <a:rPr lang="zh-CN" altLang="en-US" sz="2800" b="1">
                <a:solidFill>
                  <a:srgbClr val="0000CC"/>
                </a:solidFill>
                <a:latin typeface="MS Outlook" panose="05010100010000000000" pitchFamily="2" charset="2"/>
                <a:ea typeface="黑体" panose="02010609060101010101" pitchFamily="2" charset="-122"/>
              </a:rPr>
              <a:t>捡石头</a:t>
            </a:r>
          </a:p>
        </p:txBody>
      </p:sp>
      <p:sp>
        <p:nvSpPr>
          <p:cNvPr id="19470" name="文本框 19469"/>
          <p:cNvSpPr txBox="1"/>
          <p:nvPr/>
        </p:nvSpPr>
        <p:spPr>
          <a:xfrm>
            <a:off x="2196783" y="4133215"/>
            <a:ext cx="1255712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eaLnBrk="0" hangingPunct="0">
              <a:buClr>
                <a:srgbClr val="000000"/>
              </a:buClr>
            </a:pPr>
            <a:r>
              <a:rPr lang="zh-CN" altLang="en-US" sz="2800" b="1">
                <a:solidFill>
                  <a:srgbClr val="0000CC"/>
                </a:solidFill>
                <a:latin typeface="MS Outlook" panose="05010100010000000000" pitchFamily="2" charset="2"/>
                <a:ea typeface="黑体" panose="02010609060101010101" pitchFamily="2" charset="-122"/>
              </a:rPr>
              <a:t>存角票</a:t>
            </a:r>
          </a:p>
        </p:txBody>
      </p:sp>
      <p:sp>
        <p:nvSpPr>
          <p:cNvPr id="19471" name="文本框 19470"/>
          <p:cNvSpPr txBox="1"/>
          <p:nvPr/>
        </p:nvSpPr>
        <p:spPr>
          <a:xfrm>
            <a:off x="3007043" y="3685540"/>
            <a:ext cx="11572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0" hangingPunct="0">
              <a:buClr>
                <a:srgbClr val="000000"/>
              </a:buClr>
            </a:pPr>
            <a:r>
              <a:rPr lang="zh-CN" altLang="en-US" sz="2800" b="1">
                <a:solidFill>
                  <a:srgbClr val="0000CC"/>
                </a:solidFill>
                <a:latin typeface="MS Outlook" panose="05010100010000000000" pitchFamily="2" charset="2"/>
                <a:ea typeface="黑体" panose="02010609060101010101" pitchFamily="2" charset="-122"/>
              </a:rPr>
              <a:t>种田</a:t>
            </a:r>
          </a:p>
        </p:txBody>
      </p:sp>
      <p:sp>
        <p:nvSpPr>
          <p:cNvPr id="19472" name="文本框 19471"/>
          <p:cNvSpPr txBox="1"/>
          <p:nvPr/>
        </p:nvSpPr>
        <p:spPr>
          <a:xfrm>
            <a:off x="3596640" y="3268663"/>
            <a:ext cx="13001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0" hangingPunct="0">
              <a:buClr>
                <a:srgbClr val="000000"/>
              </a:buClr>
            </a:pPr>
            <a:r>
              <a:rPr lang="zh-CN" altLang="en-US" sz="2800" b="1">
                <a:solidFill>
                  <a:srgbClr val="0000CC"/>
                </a:solidFill>
                <a:latin typeface="MS Outlook" panose="05010100010000000000" pitchFamily="2" charset="2"/>
                <a:ea typeface="黑体" panose="02010609060101010101" pitchFamily="2" charset="-122"/>
              </a:rPr>
              <a:t>砍柴</a:t>
            </a:r>
          </a:p>
        </p:txBody>
      </p:sp>
      <p:sp>
        <p:nvSpPr>
          <p:cNvPr id="19473" name="文本框 19472"/>
          <p:cNvSpPr txBox="1"/>
          <p:nvPr/>
        </p:nvSpPr>
        <p:spPr>
          <a:xfrm>
            <a:off x="4643438" y="2420938"/>
            <a:ext cx="14636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0" hangingPunct="0">
              <a:buClr>
                <a:srgbClr val="000000"/>
              </a:buClr>
            </a:pPr>
            <a:r>
              <a:rPr lang="zh-CN" altLang="en-US" sz="2800" b="1">
                <a:solidFill>
                  <a:srgbClr val="0000CC"/>
                </a:solidFill>
                <a:latin typeface="MS Outlook" panose="05010100010000000000" pitchFamily="2" charset="2"/>
                <a:ea typeface="黑体" panose="02010609060101010101" pitchFamily="2" charset="-122"/>
              </a:rPr>
              <a:t>编草鞋</a:t>
            </a:r>
          </a:p>
        </p:txBody>
      </p:sp>
      <p:sp>
        <p:nvSpPr>
          <p:cNvPr id="19474" name="文本框 19473"/>
          <p:cNvSpPr txBox="1"/>
          <p:nvPr/>
        </p:nvSpPr>
        <p:spPr>
          <a:xfrm>
            <a:off x="5651500" y="1989138"/>
            <a:ext cx="153511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0" hangingPunct="0">
              <a:buClr>
                <a:srgbClr val="000000"/>
              </a:buClr>
            </a:pPr>
            <a:r>
              <a:rPr lang="zh-CN" altLang="en-US" sz="2800" b="1">
                <a:solidFill>
                  <a:srgbClr val="0000CC"/>
                </a:solidFill>
                <a:latin typeface="MS Outlook" panose="05010100010000000000" pitchFamily="2" charset="2"/>
                <a:ea typeface="黑体" panose="02010609060101010101" pitchFamily="2" charset="-122"/>
              </a:rPr>
              <a:t>踏黄泥</a:t>
            </a:r>
          </a:p>
        </p:txBody>
      </p:sp>
      <p:sp>
        <p:nvSpPr>
          <p:cNvPr id="19475" name="文本框 19474"/>
          <p:cNvSpPr txBox="1"/>
          <p:nvPr/>
        </p:nvSpPr>
        <p:spPr>
          <a:xfrm>
            <a:off x="685800" y="5638800"/>
            <a:ext cx="36718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0" hangingPunct="0">
              <a:buClr>
                <a:srgbClr val="000000"/>
              </a:buClr>
            </a:pPr>
            <a:r>
              <a:rPr lang="zh-CN" altLang="en-US" sz="3200" b="1">
                <a:solidFill>
                  <a:srgbClr val="FF0000"/>
                </a:solidFill>
                <a:latin typeface="MS Outlook" panose="05010100010000000000" pitchFamily="2" charset="2"/>
                <a:ea typeface="华文楷体" panose="02010600040101010101" pitchFamily="2" charset="-122"/>
              </a:rPr>
              <a:t>台阶低　地位低</a:t>
            </a:r>
          </a:p>
        </p:txBody>
      </p:sp>
      <p:sp>
        <p:nvSpPr>
          <p:cNvPr id="19476" name="文本框 19475"/>
          <p:cNvSpPr txBox="1"/>
          <p:nvPr/>
        </p:nvSpPr>
        <p:spPr>
          <a:xfrm>
            <a:off x="1095375" y="2563813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eaLnBrk="0" hangingPunct="0">
              <a:buClr>
                <a:srgbClr val="000000"/>
              </a:buClr>
            </a:pPr>
            <a:endParaRPr sz="2400" b="1">
              <a:latin typeface="MS Outlook" panose="05010100010000000000" pitchFamily="2" charset="2"/>
              <a:ea typeface="宋体" panose="02010600030101010101" pitchFamily="2" charset="-122"/>
            </a:endParaRPr>
          </a:p>
        </p:txBody>
      </p:sp>
      <p:sp>
        <p:nvSpPr>
          <p:cNvPr id="19477" name="文本框 19476"/>
          <p:cNvSpPr txBox="1"/>
          <p:nvPr/>
        </p:nvSpPr>
        <p:spPr>
          <a:xfrm>
            <a:off x="5760720" y="1088390"/>
            <a:ext cx="3134995" cy="518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0" hangingPunct="0">
              <a:buClr>
                <a:srgbClr val="000000"/>
              </a:buClr>
            </a:pPr>
            <a:r>
              <a:rPr lang="zh-CN" altLang="en-US" sz="2800" b="1">
                <a:solidFill>
                  <a:srgbClr val="FF0000"/>
                </a:solidFill>
                <a:latin typeface="MS Outlook" panose="05010100010000000000" pitchFamily="2" charset="2"/>
                <a:ea typeface="华文楷体" panose="02010600040101010101" pitchFamily="2" charset="-122"/>
              </a:rPr>
              <a:t>台阶高：受人尊重</a:t>
            </a:r>
            <a:endParaRPr lang="zh-CN" altLang="en-US" sz="2800" b="1">
              <a:latin typeface="MS Outlook" panose="05010100010000000000" pitchFamily="2" charset="2"/>
              <a:ea typeface="华文楷体" panose="02010600040101010101" pitchFamily="2" charset="-122"/>
            </a:endParaRPr>
          </a:p>
        </p:txBody>
      </p:sp>
      <p:sp>
        <p:nvSpPr>
          <p:cNvPr id="19479" name="文本框 19478"/>
          <p:cNvSpPr txBox="1"/>
          <p:nvPr/>
        </p:nvSpPr>
        <p:spPr>
          <a:xfrm>
            <a:off x="2392363" y="2132013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eaLnBrk="0" hangingPunct="0">
              <a:buClr>
                <a:srgbClr val="000000"/>
              </a:buClr>
            </a:pPr>
            <a:endParaRPr sz="2400" b="1">
              <a:latin typeface="MS Outlook" panose="05010100010000000000" pitchFamily="2" charset="2"/>
              <a:ea typeface="宋体" panose="02010600030101010101" pitchFamily="2" charset="-122"/>
            </a:endParaRPr>
          </a:p>
        </p:txBody>
      </p:sp>
      <p:sp>
        <p:nvSpPr>
          <p:cNvPr id="19480" name="矩形 19479"/>
          <p:cNvSpPr/>
          <p:nvPr/>
        </p:nvSpPr>
        <p:spPr>
          <a:xfrm>
            <a:off x="1371600" y="762000"/>
            <a:ext cx="3048000" cy="1860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3200" b="1">
                <a:latin typeface="Times New Roman" panose="02020603050405020304" pitchFamily="18" charset="0"/>
                <a:ea typeface="黑体" panose="02010609060101010101" pitchFamily="2" charset="-122"/>
              </a:rPr>
              <a:t>       </a:t>
            </a:r>
            <a:r>
              <a:rPr lang="en-US" altLang="zh-CN" sz="2800" b="1"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华文中宋" panose="02010600040101010101" pitchFamily="2" charset="-122"/>
              </a:rPr>
              <a:t>、父亲是怎样造起一栋有高台阶的新屋的，他都做了哪些事？</a:t>
            </a:r>
          </a:p>
        </p:txBody>
      </p:sp>
      <p:sp>
        <p:nvSpPr>
          <p:cNvPr id="44052" name="矩形 44051"/>
          <p:cNvSpPr/>
          <p:nvPr/>
        </p:nvSpPr>
        <p:spPr>
          <a:xfrm>
            <a:off x="4581525" y="4437063"/>
            <a:ext cx="4562475" cy="1616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0" hangingPunct="0"/>
            <a:r>
              <a:rPr lang="en-US" altLang="zh-CN" sz="3600" b="1" dirty="0">
                <a:solidFill>
                  <a:srgbClr val="66663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每天捡砖、瓦、</a:t>
            </a:r>
          </a:p>
          <a:p>
            <a:pPr lvl="0" eaLnBrk="0" hangingPunct="0"/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鹅卵石等。往瓦罐</a:t>
            </a:r>
          </a:p>
          <a:p>
            <a:pPr lvl="0" eaLnBrk="0" hangingPunct="0"/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里塞角票等</a:t>
            </a:r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4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4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9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7" grpId="0"/>
      <p:bldP spid="19468" grpId="0"/>
      <p:bldP spid="19469" grpId="0"/>
      <p:bldP spid="19470" grpId="0"/>
      <p:bldP spid="19471" grpId="0"/>
      <p:bldP spid="19472" grpId="0"/>
      <p:bldP spid="19473" grpId="0"/>
      <p:bldP spid="19474" grpId="0"/>
      <p:bldP spid="4405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文本框 44033"/>
          <p:cNvSpPr txBox="1"/>
          <p:nvPr/>
        </p:nvSpPr>
        <p:spPr>
          <a:xfrm>
            <a:off x="771525" y="4398963"/>
            <a:ext cx="184150" cy="457200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pPr lvl="0" eaLnBrk="0" hangingPunct="0"/>
            <a:endParaRPr sz="3200" b="1" dirty="0">
              <a:effectLst>
                <a:outerShdw blurRad="38100" dist="38100" dir="2700000">
                  <a:srgbClr val="C0C0C0"/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cxnSp>
        <p:nvCxnSpPr>
          <p:cNvPr id="44035" name="肘形连接符 44034"/>
          <p:cNvCxnSpPr/>
          <p:nvPr/>
        </p:nvCxnSpPr>
        <p:spPr>
          <a:xfrm flipV="1">
            <a:off x="1295400" y="5086350"/>
            <a:ext cx="1296988" cy="360363"/>
          </a:xfrm>
          <a:prstGeom prst="bentConnector3">
            <a:avLst>
              <a:gd name="adj1" fmla="val 49940"/>
            </a:avLst>
          </a:prstGeom>
          <a:ln w="76200" cap="flat" cmpd="sng">
            <a:solidFill>
              <a:srgbClr val="FFFF66"/>
            </a:solidFill>
            <a:prstDash val="solid"/>
            <a:miter/>
            <a:headEnd type="none" w="med" len="med"/>
            <a:tailEnd type="none" w="med" len="med"/>
          </a:ln>
          <a:scene3d>
            <a:camera prst="legacyObliqueTopLeft">
              <a:rot lat="0" lon="0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</p:cxnSp>
      <p:cxnSp>
        <p:nvCxnSpPr>
          <p:cNvPr id="44036" name="肘形连接符 44035"/>
          <p:cNvCxnSpPr/>
          <p:nvPr/>
        </p:nvCxnSpPr>
        <p:spPr>
          <a:xfrm flipV="1">
            <a:off x="1943100" y="4725988"/>
            <a:ext cx="1296988" cy="360362"/>
          </a:xfrm>
          <a:prstGeom prst="bentConnector3">
            <a:avLst>
              <a:gd name="adj1" fmla="val 49940"/>
            </a:avLst>
          </a:prstGeom>
          <a:ln w="76200" cap="flat" cmpd="sng">
            <a:solidFill>
              <a:srgbClr val="FFFF66"/>
            </a:solidFill>
            <a:prstDash val="solid"/>
            <a:miter/>
            <a:headEnd type="none" w="med" len="med"/>
            <a:tailEnd type="none" w="med" len="med"/>
          </a:ln>
          <a:scene3d>
            <a:camera prst="legacyObliqueTopLeft">
              <a:rot lat="0" lon="0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</p:cxnSp>
      <p:cxnSp>
        <p:nvCxnSpPr>
          <p:cNvPr id="44037" name="肘形连接符 44036"/>
          <p:cNvCxnSpPr/>
          <p:nvPr/>
        </p:nvCxnSpPr>
        <p:spPr>
          <a:xfrm flipV="1">
            <a:off x="2592388" y="4294188"/>
            <a:ext cx="1222375" cy="431800"/>
          </a:xfrm>
          <a:prstGeom prst="bentConnector3">
            <a:avLst>
              <a:gd name="adj1" fmla="val 50000"/>
            </a:avLst>
          </a:prstGeom>
          <a:ln w="76200" cap="flat" cmpd="sng">
            <a:solidFill>
              <a:srgbClr val="FFFF66"/>
            </a:solidFill>
            <a:prstDash val="solid"/>
            <a:miter/>
            <a:headEnd type="none" w="med" len="med"/>
            <a:tailEnd type="none" w="med" len="med"/>
          </a:ln>
          <a:scene3d>
            <a:camera prst="legacyObliqueTopLeft">
              <a:rot lat="0" lon="0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</p:cxnSp>
      <p:cxnSp>
        <p:nvCxnSpPr>
          <p:cNvPr id="44038" name="肘形连接符 44037"/>
          <p:cNvCxnSpPr/>
          <p:nvPr/>
        </p:nvCxnSpPr>
        <p:spPr>
          <a:xfrm flipV="1">
            <a:off x="3167063" y="3862388"/>
            <a:ext cx="1223962" cy="431800"/>
          </a:xfrm>
          <a:prstGeom prst="bentConnector3">
            <a:avLst>
              <a:gd name="adj1" fmla="val 49935"/>
            </a:avLst>
          </a:prstGeom>
          <a:ln w="76200" cap="flat" cmpd="sng">
            <a:solidFill>
              <a:srgbClr val="FFFF66"/>
            </a:solidFill>
            <a:prstDash val="solid"/>
            <a:miter/>
            <a:headEnd type="none" w="med" len="med"/>
            <a:tailEnd type="none" w="med" len="med"/>
          </a:ln>
          <a:scene3d>
            <a:camera prst="legacyObliqueTopLeft">
              <a:rot lat="0" lon="0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</p:cxnSp>
      <p:cxnSp>
        <p:nvCxnSpPr>
          <p:cNvPr id="44039" name="肘形连接符 44038"/>
          <p:cNvCxnSpPr/>
          <p:nvPr/>
        </p:nvCxnSpPr>
        <p:spPr>
          <a:xfrm flipV="1">
            <a:off x="3708400" y="3500438"/>
            <a:ext cx="1295400" cy="358775"/>
          </a:xfrm>
          <a:prstGeom prst="bentConnector3">
            <a:avLst>
              <a:gd name="adj1" fmla="val 50000"/>
            </a:avLst>
          </a:prstGeom>
          <a:ln w="76200" cap="flat" cmpd="sng">
            <a:solidFill>
              <a:srgbClr val="FFFF66"/>
            </a:solidFill>
            <a:prstDash val="solid"/>
            <a:miter/>
            <a:headEnd type="none" w="med" len="med"/>
            <a:tailEnd type="none" w="med" len="med"/>
          </a:ln>
          <a:scene3d>
            <a:camera prst="legacyObliqueTopLeft">
              <a:rot lat="0" lon="0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</p:cxnSp>
      <p:cxnSp>
        <p:nvCxnSpPr>
          <p:cNvPr id="44040" name="肘形连接符 44039"/>
          <p:cNvCxnSpPr/>
          <p:nvPr/>
        </p:nvCxnSpPr>
        <p:spPr>
          <a:xfrm flipV="1">
            <a:off x="4391025" y="3070225"/>
            <a:ext cx="1223963" cy="433388"/>
          </a:xfrm>
          <a:prstGeom prst="bentConnector3">
            <a:avLst>
              <a:gd name="adj1" fmla="val 49935"/>
            </a:avLst>
          </a:prstGeom>
          <a:ln w="76200" cap="flat" cmpd="sng">
            <a:solidFill>
              <a:srgbClr val="FFFF66"/>
            </a:solidFill>
            <a:prstDash val="solid"/>
            <a:miter/>
            <a:headEnd type="none" w="med" len="med"/>
            <a:tailEnd type="none" w="med" len="med"/>
          </a:ln>
          <a:scene3d>
            <a:camera prst="legacyObliqueTopLeft">
              <a:rot lat="0" lon="0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</p:cxnSp>
      <p:sp>
        <p:nvSpPr>
          <p:cNvPr id="44041" name="文本框 44040"/>
          <p:cNvSpPr txBox="1"/>
          <p:nvPr/>
        </p:nvSpPr>
        <p:spPr>
          <a:xfrm>
            <a:off x="990600" y="4953000"/>
            <a:ext cx="1295400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 lvl="0" eaLnBrk="0" hangingPunct="0"/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捡 砖</a:t>
            </a:r>
          </a:p>
        </p:txBody>
      </p:sp>
      <p:sp>
        <p:nvSpPr>
          <p:cNvPr id="44042" name="文本框 44041"/>
          <p:cNvSpPr txBox="1"/>
          <p:nvPr/>
        </p:nvSpPr>
        <p:spPr>
          <a:xfrm>
            <a:off x="1331913" y="4470400"/>
            <a:ext cx="942975" cy="457200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pPr lvl="0" eaLnBrk="0" hangingPunct="0"/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捡 瓦</a:t>
            </a:r>
          </a:p>
        </p:txBody>
      </p:sp>
      <p:sp>
        <p:nvSpPr>
          <p:cNvPr id="44043" name="文本框 44042"/>
          <p:cNvSpPr txBox="1"/>
          <p:nvPr/>
        </p:nvSpPr>
        <p:spPr>
          <a:xfrm>
            <a:off x="1906905" y="4084955"/>
            <a:ext cx="1369060" cy="45720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 lvl="0" eaLnBrk="0" hangingPunct="0"/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存角票</a:t>
            </a:r>
          </a:p>
        </p:txBody>
      </p:sp>
      <p:sp>
        <p:nvSpPr>
          <p:cNvPr id="44044" name="文本框 44043"/>
          <p:cNvSpPr txBox="1"/>
          <p:nvPr/>
        </p:nvSpPr>
        <p:spPr>
          <a:xfrm>
            <a:off x="2627313" y="3644900"/>
            <a:ext cx="869950" cy="457200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pPr lvl="0" eaLnBrk="0" hangingPunct="0"/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种 田</a:t>
            </a:r>
          </a:p>
        </p:txBody>
      </p:sp>
      <p:sp>
        <p:nvSpPr>
          <p:cNvPr id="44045" name="文本框 44044"/>
          <p:cNvSpPr txBox="1"/>
          <p:nvPr/>
        </p:nvSpPr>
        <p:spPr>
          <a:xfrm>
            <a:off x="3276600" y="3221038"/>
            <a:ext cx="869950" cy="457200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pPr lvl="0" eaLnBrk="0" hangingPunct="0"/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砍 柴</a:t>
            </a:r>
          </a:p>
        </p:txBody>
      </p:sp>
      <p:sp>
        <p:nvSpPr>
          <p:cNvPr id="44046" name="文本框 44045"/>
          <p:cNvSpPr txBox="1"/>
          <p:nvPr/>
        </p:nvSpPr>
        <p:spPr>
          <a:xfrm>
            <a:off x="3779838" y="2852738"/>
            <a:ext cx="1098550" cy="457200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pPr lvl="0" eaLnBrk="0" hangingPunct="0"/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捡石头</a:t>
            </a:r>
          </a:p>
        </p:txBody>
      </p:sp>
      <p:sp>
        <p:nvSpPr>
          <p:cNvPr id="44047" name="文本框 44046"/>
          <p:cNvSpPr txBox="1"/>
          <p:nvPr/>
        </p:nvSpPr>
        <p:spPr>
          <a:xfrm>
            <a:off x="4224655" y="2349500"/>
            <a:ext cx="1390650" cy="45720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 lvl="0" eaLnBrk="0" hangingPunct="0"/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编草鞋</a:t>
            </a:r>
          </a:p>
        </p:txBody>
      </p:sp>
      <p:sp>
        <p:nvSpPr>
          <p:cNvPr id="44048" name="文本框 44047"/>
          <p:cNvSpPr txBox="1"/>
          <p:nvPr/>
        </p:nvSpPr>
        <p:spPr>
          <a:xfrm>
            <a:off x="179388" y="5445125"/>
            <a:ext cx="2828925" cy="579438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 lvl="0" eaLnBrk="0" hangingPunct="0"/>
            <a:r>
              <a:rPr lang="zh-CN" altLang="en-US" sz="3200" b="1" dirty="0">
                <a:solidFill>
                  <a:srgbClr val="FF66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台阶低 地位低</a:t>
            </a:r>
          </a:p>
        </p:txBody>
      </p:sp>
      <p:sp>
        <p:nvSpPr>
          <p:cNvPr id="44049" name="文本框 44048"/>
          <p:cNvSpPr txBox="1"/>
          <p:nvPr/>
        </p:nvSpPr>
        <p:spPr>
          <a:xfrm>
            <a:off x="842963" y="2598738"/>
            <a:ext cx="184150" cy="457200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pPr lvl="0" eaLnBrk="0" hangingPunct="0"/>
            <a:endParaRPr sz="3200" b="1" dirty="0">
              <a:effectLst>
                <a:outerShdw blurRad="38100" dist="38100" dir="2700000">
                  <a:srgbClr val="C0C0C0"/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4050" name="文本框 44049"/>
          <p:cNvSpPr txBox="1"/>
          <p:nvPr/>
        </p:nvSpPr>
        <p:spPr>
          <a:xfrm>
            <a:off x="5651500" y="2133600"/>
            <a:ext cx="3028950" cy="519113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lstStyle/>
          <a:p>
            <a:pPr lvl="0" eaLnBrk="0" hangingPunct="0"/>
            <a:r>
              <a:rPr lang="zh-CN" altLang="en-US" sz="2800" b="1" dirty="0">
                <a:solidFill>
                  <a:srgbClr val="FF66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台阶高  受人尊重</a:t>
            </a:r>
          </a:p>
        </p:txBody>
      </p:sp>
      <p:sp>
        <p:nvSpPr>
          <p:cNvPr id="44051" name="矩形 44050"/>
          <p:cNvSpPr/>
          <p:nvPr/>
        </p:nvSpPr>
        <p:spPr>
          <a:xfrm>
            <a:off x="0" y="260350"/>
            <a:ext cx="9144000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0" hangingPunct="0"/>
            <a:r>
              <a:rPr lang="en-US" altLang="zh-CN" sz="4400" b="1" dirty="0">
                <a:solidFill>
                  <a:srgbClr val="00000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zh-CN" altLang="en-US" sz="3200" b="1" dirty="0">
                <a:solidFill>
                  <a:srgbClr val="33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那么父亲是怎样造起一栋有高台阶的新屋的？  </a:t>
            </a:r>
          </a:p>
          <a:p>
            <a:pPr lvl="0" eaLnBrk="0" hangingPunct="0"/>
            <a:r>
              <a:rPr lang="zh-CN" altLang="en-US" sz="3200" b="1" dirty="0">
                <a:solidFill>
                  <a:srgbClr val="33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（或他都作了哪些准备工作？）</a:t>
            </a:r>
            <a:r>
              <a:rPr lang="zh-CN" altLang="en-US" sz="4400" b="1" dirty="0">
                <a:solidFill>
                  <a:srgbClr val="33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44052" name="矩形 44051"/>
          <p:cNvSpPr/>
          <p:nvPr/>
        </p:nvSpPr>
        <p:spPr>
          <a:xfrm>
            <a:off x="4581525" y="4437063"/>
            <a:ext cx="4562475" cy="1616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0" hangingPunct="0"/>
            <a:r>
              <a:rPr lang="en-US" altLang="zh-CN" sz="3600" b="1" dirty="0">
                <a:solidFill>
                  <a:srgbClr val="66663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每天捡砖、瓦、</a:t>
            </a:r>
          </a:p>
          <a:p>
            <a:pPr lvl="0" eaLnBrk="0" hangingPunct="0"/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鹅卵石等。往瓦罐</a:t>
            </a:r>
          </a:p>
          <a:p>
            <a:pPr lvl="0" eaLnBrk="0" hangingPunct="0"/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里塞角票等</a:t>
            </a:r>
          </a:p>
        </p:txBody>
      </p:sp>
      <p:pic>
        <p:nvPicPr>
          <p:cNvPr id="44053" name="zhuibei.wav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4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4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440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4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4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4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4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79000" showWhenStopped="0">
                <p:cTn id="4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053"/>
                </p:tgtEl>
              </p:cMediaNode>
            </p:audio>
          </p:childTnLst>
        </p:cTn>
      </p:par>
    </p:tnLst>
    <p:bldLst>
      <p:bldP spid="44041" grpId="0"/>
      <p:bldP spid="44042" grpId="0"/>
      <p:bldP spid="44043" grpId="0"/>
      <p:bldP spid="44044" grpId="0"/>
      <p:bldP spid="44045" grpId="0"/>
      <p:bldP spid="44046" grpId="0"/>
      <p:bldP spid="44047" grpId="0"/>
      <p:bldP spid="4405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图片 45057" descr="rbkt0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1138" y="3968750"/>
            <a:ext cx="3852862" cy="2889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59" name="矩形 45058"/>
          <p:cNvSpPr/>
          <p:nvPr/>
        </p:nvSpPr>
        <p:spPr>
          <a:xfrm>
            <a:off x="447040" y="3415665"/>
            <a:ext cx="8696960" cy="10668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l" eaLnBrk="0" hangingPunct="0"/>
            <a:r>
              <a:rPr lang="zh-CN" altLang="en-US" sz="3200" b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</a:rPr>
              <a:t>新屋造好了，父亲怎么样了？请以“为了台阶，父亲付出了____” 为话题。</a:t>
            </a:r>
          </a:p>
        </p:txBody>
      </p:sp>
      <p:sp>
        <p:nvSpPr>
          <p:cNvPr id="45061" name="文本框 45060"/>
          <p:cNvSpPr txBox="1"/>
          <p:nvPr/>
        </p:nvSpPr>
        <p:spPr>
          <a:xfrm>
            <a:off x="3336925" y="51260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endParaRPr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5063" name="矩形 45062"/>
          <p:cNvSpPr/>
          <p:nvPr/>
        </p:nvSpPr>
        <p:spPr>
          <a:xfrm>
            <a:off x="0" y="0"/>
            <a:ext cx="91440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3600" b="1" dirty="0">
                <a:solidFill>
                  <a:srgbClr val="00000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r>
              <a:rPr lang="zh-CN" altLang="en-US" sz="3600" b="1" dirty="0">
                <a:solidFill>
                  <a:srgbClr val="00000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在父亲的努力下，新台阶终于砌好了，可父亲却感到怎样？为什么？ </a:t>
            </a:r>
          </a:p>
        </p:txBody>
      </p:sp>
      <p:sp>
        <p:nvSpPr>
          <p:cNvPr id="45064" name="矩形 45063"/>
          <p:cNvSpPr/>
          <p:nvPr/>
        </p:nvSpPr>
        <p:spPr>
          <a:xfrm>
            <a:off x="503238" y="1190625"/>
            <a:ext cx="8137525" cy="22250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2800" b="1" dirty="0">
                <a:solidFill>
                  <a:srgbClr val="66663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zh-CN" altLang="en-US" sz="2800" b="1" dirty="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不对劲。 </a:t>
            </a:r>
          </a:p>
          <a:p>
            <a:pPr lvl="0"/>
            <a:r>
              <a:rPr lang="zh-CN" altLang="en-US" sz="2800" b="1" dirty="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台阶低，意味着经济地位地下，父亲由此形成了自卑心理。这种自卑心理长期存在，难以一下子消除，所以台阶高了，反而处处感到不习惯，不对劲。 </a:t>
            </a:r>
          </a:p>
        </p:txBody>
      </p:sp>
      <p:sp>
        <p:nvSpPr>
          <p:cNvPr id="21506" name="矩形 21505"/>
          <p:cNvSpPr/>
          <p:nvPr/>
        </p:nvSpPr>
        <p:spPr>
          <a:xfrm>
            <a:off x="876935" y="4576445"/>
            <a:ext cx="7527925" cy="5794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MS Outlook" panose="05010100010000000000" pitchFamily="2" charset="2"/>
                <a:ea typeface="华文楷体" panose="02010600040101010101" pitchFamily="2" charset="-122"/>
              </a:rPr>
              <a:t>新屋落成了，人也衰老了，身体也垮了。</a:t>
            </a:r>
          </a:p>
        </p:txBody>
      </p:sp>
      <p:sp>
        <p:nvSpPr>
          <p:cNvPr id="21507" name="矩形 21506"/>
          <p:cNvSpPr/>
          <p:nvPr/>
        </p:nvSpPr>
        <p:spPr>
          <a:xfrm>
            <a:off x="876935" y="5156200"/>
            <a:ext cx="7391400" cy="127317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lvl="1" indent="-285750">
              <a:defRPr sz="1600" kern="1200"/>
            </a:lvl2pPr>
            <a:lvl3pPr marL="1143000" lvl="2" indent="-228600">
              <a:buClr>
                <a:schemeClr val="accent2"/>
              </a:buClr>
              <a:defRPr sz="1400" kern="1200"/>
            </a:lvl3pPr>
            <a:lvl4pPr marL="1600200" lvl="3" indent="-228600">
              <a:buClr>
                <a:schemeClr val="hlink"/>
              </a:buClr>
              <a:defRPr sz="1200" kern="1200"/>
            </a:lvl4pPr>
            <a:lvl5pPr marL="2057400" lvl="4" indent="-228600">
              <a:lnSpc>
                <a:spcPct val="100000"/>
              </a:lnSpc>
              <a:defRPr sz="1600" b="0" kern="1200">
                <a:ea typeface="华文细黑" panose="02010600040101010101" pitchFamily="2" charset="-122"/>
              </a:defRPr>
            </a:lvl5pPr>
          </a:lstStyle>
          <a:p>
            <a:pPr lvl="0">
              <a:buNone/>
            </a:pPr>
            <a:r>
              <a:rPr lang="zh-CN" altLang="en-US" sz="2400" b="1">
                <a:solidFill>
                  <a:srgbClr val="7030A0"/>
                </a:solidFill>
                <a:latin typeface="MS Outlook" panose="05010100010000000000" pitchFamily="2" charset="2"/>
                <a:ea typeface="华文楷体" panose="02010600040101010101" pitchFamily="2" charset="-122"/>
              </a:rPr>
              <a:t>为了台阶，父亲付出了岁月；</a:t>
            </a:r>
          </a:p>
          <a:p>
            <a:pPr lvl="0">
              <a:buNone/>
            </a:pPr>
            <a:r>
              <a:rPr lang="zh-CN" altLang="en-US" sz="2400" b="1">
                <a:solidFill>
                  <a:srgbClr val="7030A0"/>
                </a:solidFill>
                <a:latin typeface="MS Outlook" panose="05010100010000000000" pitchFamily="2" charset="2"/>
                <a:ea typeface="华文楷体" panose="02010600040101010101" pitchFamily="2" charset="-122"/>
              </a:rPr>
              <a:t>为了台阶，父亲付出了青春；</a:t>
            </a:r>
          </a:p>
          <a:p>
            <a:pPr lvl="0">
              <a:buNone/>
            </a:pPr>
            <a:r>
              <a:rPr lang="zh-CN" altLang="en-US" sz="2400" b="1">
                <a:solidFill>
                  <a:srgbClr val="7030A0"/>
                </a:solidFill>
                <a:latin typeface="MS Outlook" panose="05010100010000000000" pitchFamily="2" charset="2"/>
                <a:ea typeface="华文楷体" panose="02010600040101010101" pitchFamily="2" charset="-122"/>
              </a:rPr>
              <a:t>为了台阶，父亲付出了健康等等。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45064" grpId="0"/>
      <p:bldP spid="21506" grpId="0"/>
      <p:bldP spid="2150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图片 7172" descr="石径幽幽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494213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6" name="矩形 7175"/>
          <p:cNvSpPr/>
          <p:nvPr/>
        </p:nvSpPr>
        <p:spPr>
          <a:xfrm>
            <a:off x="4787900" y="333375"/>
            <a:ext cx="4033838" cy="143986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83681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攀登台阶 理解父亲</a:t>
            </a:r>
          </a:p>
        </p:txBody>
      </p:sp>
      <p:sp>
        <p:nvSpPr>
          <p:cNvPr id="7177" name="文本框 7176"/>
          <p:cNvSpPr txBox="1"/>
          <p:nvPr/>
        </p:nvSpPr>
        <p:spPr>
          <a:xfrm>
            <a:off x="5076825" y="2492375"/>
            <a:ext cx="3455988" cy="3140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4000" b="1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       </a:t>
            </a: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父亲用大半辈子造一个高台阶的新屋到底值不值得？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联机映像占位符 82945" descr="WATER05"/>
          <p:cNvPicPr>
            <a:picLocks noGrp="1" noChangeAspect="1"/>
          </p:cNvPicPr>
          <p:nvPr>
            <p:ph type="clipArt" sz="half" idx="2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82947" name="标题 82946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zh-CN" altLang="en-US" sz="4000" b="1" dirty="0">
                <a:ea typeface="黑体" panose="02010609060101010101" pitchFamily="2" charset="-122"/>
              </a:rPr>
              <a:t>请以“台阶是父亲的－－”来谈谈</a:t>
            </a:r>
            <a:endParaRPr lang="zh-CN" altLang="en-US" sz="4000" b="1">
              <a:ea typeface="黑体" panose="02010609060101010101" pitchFamily="2" charset="-122"/>
            </a:endParaRPr>
          </a:p>
        </p:txBody>
      </p:sp>
      <p:sp>
        <p:nvSpPr>
          <p:cNvPr id="82948" name="文本占位符 82947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148638" cy="4525963"/>
          </a:xfrm>
        </p:spPr>
        <p:txBody>
          <a:bodyPr/>
          <a:lstStyle/>
          <a:p>
            <a:r>
              <a:rPr lang="zh-CN" altLang="en-US" kern="1200" dirty="0">
                <a:latin typeface="宋体" panose="02010600030101010101" pitchFamily="2" charset="-122"/>
              </a:rPr>
              <a:t>台阶是父亲的理想</a:t>
            </a:r>
          </a:p>
          <a:p>
            <a:r>
              <a:rPr lang="zh-CN" altLang="en-US" kern="1200" dirty="0">
                <a:latin typeface="宋体" panose="02010600030101010101" pitchFamily="2" charset="-122"/>
              </a:rPr>
              <a:t>台阶是父亲的心灵沉重负担</a:t>
            </a:r>
          </a:p>
          <a:p>
            <a:r>
              <a:rPr lang="zh-CN" altLang="en-US" kern="1200" dirty="0">
                <a:latin typeface="宋体" panose="02010600030101010101" pitchFamily="2" charset="-122"/>
              </a:rPr>
              <a:t>台阶是父亲的催老剂</a:t>
            </a:r>
          </a:p>
          <a:p>
            <a:r>
              <a:rPr lang="zh-CN" altLang="en-US" kern="1200" dirty="0">
                <a:latin typeface="宋体" panose="02010600030101010101" pitchFamily="2" charset="-122"/>
              </a:rPr>
              <a:t>台阶是父亲的自尊</a:t>
            </a:r>
          </a:p>
          <a:p>
            <a:endParaRPr lang="zh-CN" altLang="en-US" sz="2400" kern="120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9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9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9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29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29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29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29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29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8" grpId="0" uiExpand="1" build="p" bldLvl="3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标题 84993"/>
          <p:cNvSpPr>
            <a:spLocks noGrp="1"/>
          </p:cNvSpPr>
          <p:nvPr>
            <p:ph type="title"/>
          </p:nvPr>
        </p:nvSpPr>
        <p:spPr>
          <a:xfrm>
            <a:off x="3962400" y="609600"/>
            <a:ext cx="5181600" cy="1143000"/>
          </a:xfrm>
        </p:spPr>
        <p:txBody>
          <a:bodyPr anchor="ctr"/>
          <a:lstStyle/>
          <a:p>
            <a:pPr algn="l"/>
            <a:r>
              <a:rPr lang="en-US" altLang="zh-CN" sz="3600" dirty="0">
                <a:ea typeface="方正姚体" panose="02010601030101010101" pitchFamily="2" charset="-122"/>
              </a:rPr>
              <a:t>    </a:t>
            </a:r>
            <a:r>
              <a:rPr lang="zh-CN" altLang="en-US" sz="3600" dirty="0">
                <a:ea typeface="方正姚体" panose="02010601030101010101" pitchFamily="2" charset="-122"/>
              </a:rPr>
              <a:t>以“父亲是一个－－－的人”为话题</a:t>
            </a:r>
            <a:endParaRPr lang="zh-CN" altLang="en-US" sz="3600">
              <a:ea typeface="方正姚体" panose="02010601030101010101" pitchFamily="2" charset="-122"/>
            </a:endParaRPr>
          </a:p>
        </p:txBody>
      </p:sp>
      <p:sp>
        <p:nvSpPr>
          <p:cNvPr id="84995" name="文本占位符 84994"/>
          <p:cNvSpPr>
            <a:spLocks noGrp="1"/>
          </p:cNvSpPr>
          <p:nvPr>
            <p:ph type="body" sz="half" idx="1"/>
          </p:nvPr>
        </p:nvSpPr>
        <p:spPr>
          <a:xfrm>
            <a:off x="4114800" y="1981200"/>
            <a:ext cx="5029200" cy="4114800"/>
          </a:xfrm>
        </p:spPr>
        <p:txBody>
          <a:bodyPr/>
          <a:lstStyle/>
          <a:p>
            <a:endParaRPr lang="en-US" altLang="zh-CN" sz="2800" kern="1200"/>
          </a:p>
          <a:p>
            <a:r>
              <a:rPr lang="zh-CN" altLang="en-US" sz="2800" kern="1200" dirty="0"/>
              <a:t>父亲是一个坚强的人</a:t>
            </a:r>
          </a:p>
          <a:p>
            <a:r>
              <a:rPr lang="zh-CN" altLang="en-US" sz="2800" kern="1200" dirty="0"/>
              <a:t>父亲是一个要强的人</a:t>
            </a:r>
          </a:p>
          <a:p>
            <a:r>
              <a:rPr lang="zh-CN" altLang="en-US" sz="2800" kern="1200" dirty="0"/>
              <a:t>父亲是一个勇敢的人</a:t>
            </a:r>
          </a:p>
          <a:p>
            <a:r>
              <a:rPr lang="zh-CN" altLang="en-US" sz="2800" kern="1200" dirty="0"/>
              <a:t>父亲是一个勤劳的人</a:t>
            </a:r>
          </a:p>
          <a:p>
            <a:r>
              <a:rPr lang="zh-CN" altLang="en-US" sz="2800" kern="1200" dirty="0"/>
              <a:t>父亲是一个朴实的人</a:t>
            </a:r>
          </a:p>
          <a:p>
            <a:endParaRPr lang="zh-CN" altLang="en-US" sz="2800" kern="1200" dirty="0"/>
          </a:p>
          <a:p>
            <a:endParaRPr lang="zh-CN" altLang="en-US" sz="2800" kern="1200"/>
          </a:p>
        </p:txBody>
      </p:sp>
      <p:pic>
        <p:nvPicPr>
          <p:cNvPr id="84996" name="联机映像占位符 84995" descr="030120ms-2b">
            <a:hlinkClick r:id="rId2" action="ppaction://hlinkfile"/>
          </p:cNvPr>
          <p:cNvPicPr>
            <a:picLocks noGrp="1" noChangeAspect="1"/>
          </p:cNvPicPr>
          <p:nvPr>
            <p:ph type="clipArt"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4038600" cy="6896100"/>
          </a:xfrm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4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4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4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49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内容占位符 32769"/>
          <p:cNvSpPr>
            <a:spLocks noGrp="1"/>
          </p:cNvSpPr>
          <p:nvPr>
            <p:ph/>
          </p:nvPr>
        </p:nvSpPr>
        <p:spPr>
          <a:xfrm>
            <a:off x="1219200" y="914400"/>
            <a:ext cx="7543800" cy="579120"/>
          </a:xfrm>
        </p:spPr>
        <p:txBody>
          <a:bodyPr vert="horz" wrap="square" anchor="t">
            <a:spAutoFit/>
          </a:bodyPr>
          <a:lstStyle/>
          <a:p>
            <a:pPr marL="0" lvl="0" indent="0">
              <a:buNone/>
            </a:pPr>
            <a:r>
              <a:rPr lang="en-US" altLang="zh-CN" b="1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800" b="1">
                <a:latin typeface="Times New Roman" panose="02020603050405020304" pitchFamily="18" charset="0"/>
                <a:ea typeface="华文中宋" panose="02010600040101010101" pitchFamily="2" charset="-122"/>
              </a:rPr>
              <a:t>怎样理解父亲这个人物形象。</a:t>
            </a:r>
          </a:p>
        </p:txBody>
      </p:sp>
      <p:sp>
        <p:nvSpPr>
          <p:cNvPr id="32771" name="文本框 32770"/>
          <p:cNvSpPr txBox="1"/>
          <p:nvPr/>
        </p:nvSpPr>
        <p:spPr>
          <a:xfrm>
            <a:off x="838200" y="1524000"/>
            <a:ext cx="7429500" cy="483044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lvl="0" indent="-342900">
              <a:lnSpc>
                <a:spcPct val="120000"/>
              </a:lnSpc>
              <a:spcBef>
                <a:spcPct val="20000"/>
              </a:spcBef>
            </a:pPr>
            <a:r>
              <a:rPr lang="en-US" altLang="zh-CN" sz="3200" b="1">
                <a:solidFill>
                  <a:srgbClr val="66006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zh-CN" altLang="en-US" sz="2800" b="1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</a:rPr>
              <a:t>父亲是一个非常要强的农民，他有志气，不甘人后。他要自立于受人尊重的行列，他有长远的生活目标，他有愚公移山的精神和坚韧不拔的毅力。</a:t>
            </a:r>
            <a:br>
              <a:rPr lang="zh-CN" altLang="en-US" sz="2800" b="1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</a:rPr>
            </a:br>
            <a:r>
              <a:rPr lang="en-US" altLang="zh-CN" sz="2800" b="1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</a:rPr>
              <a:t>  </a:t>
            </a:r>
            <a:r>
              <a:rPr lang="zh-CN" altLang="en-US" sz="2800" b="1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</a:rPr>
              <a:t>父亲是一个老实厚道的农民，他用诚实劳动兴家立业，不怕千辛万苦。同时，父亲身上有着中国传统农民所特有的谦卑，当新台阶造好后，他反而处处感到不对劲。不自在，并且不好意思坐上去。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内容占位符 37889"/>
          <p:cNvSpPr>
            <a:spLocks noGrp="1"/>
          </p:cNvSpPr>
          <p:nvPr>
            <p:ph/>
          </p:nvPr>
        </p:nvSpPr>
        <p:spPr>
          <a:xfrm>
            <a:off x="1076325" y="779463"/>
            <a:ext cx="7296150" cy="579120"/>
          </a:xfrm>
        </p:spPr>
        <p:txBody>
          <a:bodyPr vert="horz" wrap="square" anchor="t">
            <a:spAutoFit/>
          </a:bodyPr>
          <a:lstStyle/>
          <a:p>
            <a:pPr marL="0" lvl="0" indent="0">
              <a:buNone/>
            </a:pPr>
            <a:r>
              <a:rPr lang="en-US" altLang="zh-CN" b="1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  <a:ea typeface="华文中宋" panose="02010600040101010101" pitchFamily="2" charset="-122"/>
              </a:rPr>
              <a:t>作者对父亲寄托了一种怎样的思想感情？ </a:t>
            </a:r>
          </a:p>
        </p:txBody>
      </p:sp>
      <p:sp>
        <p:nvSpPr>
          <p:cNvPr id="37891" name="矩形 37890"/>
          <p:cNvSpPr/>
          <p:nvPr/>
        </p:nvSpPr>
        <p:spPr>
          <a:xfrm>
            <a:off x="1143000" y="1828800"/>
            <a:ext cx="3276600" cy="3752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3200" b="1">
                <a:solidFill>
                  <a:srgbClr val="99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作者对父亲的优秀品质表示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敬仰</a:t>
            </a:r>
            <a:r>
              <a:rPr lang="zh-CN" altLang="en-US" sz="28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赞叹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；对父亲身上的中国传统农民所特有的谦卑表示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同情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；对改变农村的面貌寄予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希望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。</a:t>
            </a:r>
          </a:p>
        </p:txBody>
      </p:sp>
      <p:pic>
        <p:nvPicPr>
          <p:cNvPr id="37892" name="图片 37891" descr="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8200" y="1752600"/>
            <a:ext cx="3678238" cy="40576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图片 17411" descr="6f90a2794b9ba536c8aa6dd0c7f58460">
            <a:hlinkClick r:id="" action="ppaction://hlinkshowjump?jump=lastslide"/>
          </p:cNvPr>
          <p:cNvPicPr>
            <a:picLocks noChangeAspect="1"/>
          </p:cNvPicPr>
          <p:nvPr/>
        </p:nvPicPr>
        <p:blipFill>
          <a:blip r:embed="rId3">
            <a:lum bright="60001" contrast="-56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6" name="矩形 17415"/>
          <p:cNvSpPr/>
          <p:nvPr/>
        </p:nvSpPr>
        <p:spPr>
          <a:xfrm>
            <a:off x="323850" y="260350"/>
            <a:ext cx="7704138" cy="61214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0"/>
            <a:r>
              <a:rPr lang="zh-CN" altLang="en-US" sz="4400" b="1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辅读资料</a:t>
            </a:r>
            <a:r>
              <a:rPr lang="en-US" altLang="zh-CN" sz="4400" b="1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:    </a:t>
            </a:r>
          </a:p>
          <a:p>
            <a:pPr lvl="0"/>
            <a:r>
              <a:rPr lang="en-US" altLang="zh-CN" sz="4400" b="1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       </a:t>
            </a:r>
            <a:r>
              <a:rPr lang="zh-CN" altLang="en-US" sz="4400" b="1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在中国乡村，一个父亲的使命也就那么多，或造一间屋，或为子女成家立业，然后他就迅速地衰老，并且再也不被人关注，我只是为他们的最终命运而惋惜，这几乎是乡村农民最为真实的一个结尾。</a:t>
            </a:r>
          </a:p>
          <a:p>
            <a:pPr lvl="0" algn="ctr"/>
            <a:r>
              <a:rPr lang="en-US" altLang="zh-CN" sz="4400" b="1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——</a:t>
            </a:r>
            <a:r>
              <a:rPr lang="zh-CN" altLang="en-US" sz="4400" b="1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李森祥给编者的信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图片 19459" descr="图片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1" name="矩形 19460">
            <a:hlinkClick r:id="rId4" action="ppaction://hlinksldjump"/>
          </p:cNvPr>
          <p:cNvSpPr/>
          <p:nvPr/>
        </p:nvSpPr>
        <p:spPr>
          <a:xfrm>
            <a:off x="1835150" y="2060575"/>
            <a:ext cx="5616575" cy="20891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你想对父亲说些什么？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标题 62465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dirty="0"/>
          </a:p>
        </p:txBody>
      </p:sp>
      <p:sp>
        <p:nvSpPr>
          <p:cNvPr id="62467" name="文本占位符 6246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pic>
        <p:nvPicPr>
          <p:cNvPr id="62468" name="图片 62467" descr="9c2172c74f366b570ff4774b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0275" y="0"/>
            <a:ext cx="4745038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469" name="图片 62468" descr="91a6b522eef74e4f908f9d4b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87525" y="0"/>
            <a:ext cx="556895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470" name="图片 62469" descr="7452df9a76e408306f068cfc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260350"/>
            <a:ext cx="9144000" cy="63865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471" name="图片 62470" descr="adb5ecf687a0501c342acc4b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333375"/>
            <a:ext cx="9144000" cy="6086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472" name="图片 62471" descr="47d5e2ada3f834fdca130c4b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475" name="刘和刚 - 父亲.mp3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88350" y="6165850"/>
            <a:ext cx="503238" cy="5032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>
                                          <p:stCondLst>
                                            <p:cond delay="1000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>
                                          <p:stCondLst>
                                            <p:cond delay="1000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>
                                          <p:stCondLst>
                                            <p:cond delay="1000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9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>
                                          <p:stCondLst>
                                            <p:cond delay="1000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624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>
                                          <p:stCondLst>
                                            <p:cond delay="1000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24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84139" fill="hold"/>
                                        <p:tgtEl>
                                          <p:spTgt spid="624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475"/>
                  </p:tgtEl>
                </p:cond>
              </p:nextCondLst>
            </p:seq>
            <p:audio>
              <p:cMediaNode>
                <p:cTn id="29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247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图片 66561" descr="kt100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3600"/>
            <a:ext cx="9144000" cy="5994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6563" name="文本框 66562"/>
          <p:cNvSpPr txBox="1"/>
          <p:nvPr/>
        </p:nvSpPr>
        <p:spPr>
          <a:xfrm>
            <a:off x="250825" y="68580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564" name="矩形 66563"/>
          <p:cNvSpPr/>
          <p:nvPr/>
        </p:nvSpPr>
        <p:spPr>
          <a:xfrm>
            <a:off x="5364163" y="333375"/>
            <a:ext cx="3311525" cy="1511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读出自己</a:t>
            </a:r>
          </a:p>
        </p:txBody>
      </p:sp>
      <p:sp>
        <p:nvSpPr>
          <p:cNvPr id="66565" name="文本框 66564"/>
          <p:cNvSpPr txBox="1"/>
          <p:nvPr/>
        </p:nvSpPr>
        <p:spPr>
          <a:xfrm>
            <a:off x="0" y="2076450"/>
            <a:ext cx="4321175" cy="417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1)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想想你的父亲，学完这篇文章，你一定有许话想对你的父亲说，请用笔记下你最想对你父亲说的话！你是否也想获得别人的尊重？为了达到这一目的，你付出了什么？是否有所收获？与同学们谈谈自己的感受。</a:t>
            </a:r>
          </a:p>
        </p:txBody>
      </p:sp>
      <p:sp>
        <p:nvSpPr>
          <p:cNvPr id="66566" name="矩形 66565"/>
          <p:cNvSpPr/>
          <p:nvPr/>
        </p:nvSpPr>
        <p:spPr>
          <a:xfrm>
            <a:off x="323850" y="333375"/>
            <a:ext cx="1223963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20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作业:</a:t>
            </a: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矩形 68609"/>
          <p:cNvSpPr/>
          <p:nvPr/>
        </p:nvSpPr>
        <p:spPr>
          <a:xfrm>
            <a:off x="0" y="2997200"/>
            <a:ext cx="9036050" cy="1343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endParaRPr lang="en-US" altLang="zh-CN" sz="2800" b="1" dirty="0">
              <a:solidFill>
                <a:srgbClr val="000003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>
              <a:spcBef>
                <a:spcPct val="50000"/>
              </a:spcBef>
            </a:pPr>
            <a:endParaRPr lang="en-US" altLang="zh-CN" sz="3600" b="1" dirty="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8611" name="文本框 68610"/>
          <p:cNvSpPr txBox="1"/>
          <p:nvPr/>
        </p:nvSpPr>
        <p:spPr>
          <a:xfrm>
            <a:off x="358775" y="333375"/>
            <a:ext cx="8785225" cy="4146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endParaRPr lang="en-US" altLang="zh-CN" sz="4800" b="1" dirty="0">
              <a:solidFill>
                <a:srgbClr val="3333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en-US" altLang="zh-CN" sz="4400" b="1" dirty="0">
                <a:latin typeface="黑体" panose="02010609060101010101" pitchFamily="2" charset="-122"/>
                <a:ea typeface="黑体" panose="02010609060101010101" pitchFamily="2" charset="-122"/>
              </a:rPr>
              <a:t>    2)</a:t>
            </a:r>
            <a:r>
              <a:rPr lang="zh-CN" altLang="en-US" sz="4400" b="1" dirty="0">
                <a:latin typeface="黑体" panose="02010609060101010101" pitchFamily="2" charset="-122"/>
                <a:ea typeface="黑体" panose="02010609060101010101" pitchFamily="2" charset="-122"/>
              </a:rPr>
              <a:t>课外寻找关于“父亲”的文章、诗歌进行自主阅读。</a:t>
            </a:r>
          </a:p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99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推荐书目：苏童</a:t>
            </a:r>
            <a:r>
              <a:rPr lang="en-US" altLang="zh-CN" sz="3600" b="1" dirty="0">
                <a:solidFill>
                  <a:srgbClr val="99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3600" b="1" dirty="0">
                <a:solidFill>
                  <a:srgbClr val="99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父爱</a:t>
            </a:r>
            <a:r>
              <a:rPr lang="en-US" altLang="zh-CN" sz="3600" b="1" dirty="0">
                <a:solidFill>
                  <a:srgbClr val="99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 </a:t>
            </a:r>
            <a:r>
              <a:rPr lang="zh-CN" altLang="en-US" sz="3600" b="1" dirty="0">
                <a:solidFill>
                  <a:srgbClr val="99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梁实秋</a:t>
            </a:r>
            <a:r>
              <a:rPr lang="en-US" altLang="zh-CN" sz="3600" b="1" dirty="0">
                <a:solidFill>
                  <a:srgbClr val="99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3600" b="1" dirty="0">
                <a:solidFill>
                  <a:srgbClr val="99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代沟</a:t>
            </a:r>
            <a:r>
              <a:rPr lang="en-US" altLang="zh-CN" sz="3600" b="1">
                <a:solidFill>
                  <a:srgbClr val="99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</a:p>
          <a:p>
            <a:pPr lvl="0">
              <a:spcBef>
                <a:spcPct val="50000"/>
              </a:spcBef>
            </a:pPr>
            <a:r>
              <a:rPr lang="en-US" altLang="zh-CN" sz="3600" b="1" dirty="0">
                <a:solidFill>
                  <a:srgbClr val="99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3600" b="1" dirty="0">
                <a:solidFill>
                  <a:srgbClr val="99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周国平</a:t>
            </a:r>
            <a:r>
              <a:rPr lang="en-US" altLang="zh-CN" sz="3600" b="1" dirty="0">
                <a:solidFill>
                  <a:srgbClr val="99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3600" b="1" dirty="0">
                <a:solidFill>
                  <a:srgbClr val="99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妞妞</a:t>
            </a:r>
            <a:r>
              <a:rPr lang="en-US" altLang="zh-CN" sz="3600" b="1" dirty="0">
                <a:solidFill>
                  <a:srgbClr val="99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3600" b="1" dirty="0">
                <a:solidFill>
                  <a:srgbClr val="99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一个父亲的札记 </a:t>
            </a:r>
            <a:r>
              <a:rPr lang="en-US" altLang="zh-CN" sz="3600" b="1">
                <a:solidFill>
                  <a:srgbClr val="99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</a:p>
        </p:txBody>
      </p:sp>
      <p:sp>
        <p:nvSpPr>
          <p:cNvPr id="68612" name="矩形 68611"/>
          <p:cNvSpPr>
            <a:spLocks noChangeAspect="1"/>
          </p:cNvSpPr>
          <p:nvPr/>
        </p:nvSpPr>
        <p:spPr>
          <a:xfrm>
            <a:off x="3886200" y="2400300"/>
            <a:ext cx="1371600" cy="20574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图片 22529" descr="父亲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6632"/>
            <a:ext cx="4800600" cy="674136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1" name="文本框 22530"/>
          <p:cNvSpPr txBox="1"/>
          <p:nvPr/>
        </p:nvSpPr>
        <p:spPr>
          <a:xfrm>
            <a:off x="7010400" y="990600"/>
            <a:ext cx="1190625" cy="35052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6600" dirty="0">
                <a:latin typeface="Times New Roman" panose="02020603050405020304" pitchFamily="18" charset="0"/>
                <a:ea typeface="华文隶书" panose="02010800040101010101" pitchFamily="2" charset="-122"/>
              </a:rPr>
              <a:t>《</a:t>
            </a:r>
            <a:r>
              <a:rPr lang="zh-CN" altLang="en-US" sz="6600" dirty="0">
                <a:latin typeface="Times New Roman" panose="02020603050405020304" pitchFamily="18" charset="0"/>
                <a:ea typeface="华文隶书" panose="02010800040101010101" pitchFamily="2" charset="-122"/>
              </a:rPr>
              <a:t>父亲</a:t>
            </a:r>
            <a:r>
              <a:rPr lang="en-US" altLang="zh-CN" sz="6600">
                <a:latin typeface="Times New Roman" panose="02020603050405020304" pitchFamily="18" charset="0"/>
                <a:ea typeface="华文隶书" panose="02010800040101010101" pitchFamily="2" charset="-122"/>
              </a:rPr>
              <a:t>》</a:t>
            </a:r>
          </a:p>
        </p:txBody>
      </p:sp>
      <p:sp>
        <p:nvSpPr>
          <p:cNvPr id="22532" name="文本框 22531"/>
          <p:cNvSpPr txBox="1"/>
          <p:nvPr/>
        </p:nvSpPr>
        <p:spPr>
          <a:xfrm>
            <a:off x="5715000" y="3200400"/>
            <a:ext cx="854075" cy="32004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44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——</a:t>
            </a:r>
            <a:r>
              <a:rPr lang="zh-CN" altLang="en-US" sz="44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罗中立</a:t>
            </a:r>
            <a:endParaRPr lang="zh-CN" altLang="en-US" sz="4400" b="1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866"/>
        </a:accent4>
        <a:accent5>
          <a:srgbClr val="F3FAFF"/>
        </a:accent5>
        <a:accent6>
          <a:srgbClr val="2D5BE5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1A3"/>
        </a:accent4>
        <a:accent5>
          <a:srgbClr val="F2FAFF"/>
        </a:accent5>
        <a:accent6>
          <a:srgbClr val="DE84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9F2EB"/>
        </a:accent3>
        <a:accent4>
          <a:srgbClr val="4F4F77"/>
        </a:accent4>
        <a:accent5>
          <a:srgbClr val="FFFFEB"/>
        </a:accent5>
        <a:accent6>
          <a:srgbClr val="2D89E5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757"/>
        </a:accent4>
        <a:accent5>
          <a:srgbClr val="FFFFE2"/>
        </a:accent5>
        <a:accent6>
          <a:srgbClr val="E55B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F"/>
        </a:accent4>
        <a:accent5>
          <a:srgbClr val="E6EFEA"/>
        </a:accent5>
        <a:accent6>
          <a:srgbClr val="2D5BE5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783"/>
        </a:accent4>
        <a:accent5>
          <a:srgbClr val="EFEFEF"/>
        </a:accent5>
        <a:accent6>
          <a:srgbClr val="2D89E5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EFEFFF"/>
        </a:accent3>
        <a:accent4>
          <a:srgbClr val="AF2A00"/>
        </a:accent4>
        <a:accent5>
          <a:srgbClr val="F0EFF4"/>
        </a:accent5>
        <a:accent6>
          <a:srgbClr val="005BB7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E"/>
        </a:accent3>
        <a:accent4>
          <a:srgbClr val="000083"/>
        </a:accent4>
        <a:accent5>
          <a:srgbClr val="F2F2F2"/>
        </a:accent5>
        <a:accent6>
          <a:srgbClr val="9F62A1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995</Words>
  <Application>Microsoft Office PowerPoint</Application>
  <PresentationFormat>全屏显示(4:3)</PresentationFormat>
  <Paragraphs>129</Paragraphs>
  <Slides>20</Slides>
  <Notes>6</Notes>
  <HiddenSlides>1</HiddenSlides>
  <MMClips>2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20</vt:i4>
      </vt:variant>
    </vt:vector>
  </HeadingPairs>
  <TitlesOfParts>
    <vt:vector size="38" baseType="lpstr">
      <vt:lpstr>方正姚体</vt:lpstr>
      <vt:lpstr>黑体</vt:lpstr>
      <vt:lpstr>华文行楷</vt:lpstr>
      <vt:lpstr>华文楷体</vt:lpstr>
      <vt:lpstr>华文隶书</vt:lpstr>
      <vt:lpstr>华文新魏</vt:lpstr>
      <vt:lpstr>华文中宋</vt:lpstr>
      <vt:lpstr>楷体_GB2312</vt:lpstr>
      <vt:lpstr>隶书</vt:lpstr>
      <vt:lpstr>宋体</vt:lpstr>
      <vt:lpstr>新宋体</vt:lpstr>
      <vt:lpstr>Arial</vt:lpstr>
      <vt:lpstr>MS Outlook</vt:lpstr>
      <vt:lpstr>Times New Roman</vt:lpstr>
      <vt:lpstr>Wingdings</vt:lpstr>
      <vt:lpstr>默认设计模板</vt:lpstr>
      <vt:lpstr>1_默认设计模板</vt:lpstr>
      <vt:lpstr>诗情画意</vt:lpstr>
      <vt:lpstr>PowerPoint 演示文稿</vt:lpstr>
      <vt:lpstr>PowerPoint 演示文稿</vt:lpstr>
      <vt:lpstr>PowerPoint 演示文稿</vt:lpstr>
      <vt:lpstr>踏上台阶,认识 父亲（把握故事情节）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请以“台阶是父亲的－－”来谈谈</vt:lpstr>
      <vt:lpstr>    以“父亲是一个－－－的人”为话题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tt y</cp:lastModifiedBy>
  <cp:revision>64</cp:revision>
  <dcterms:created xsi:type="dcterms:W3CDTF">2001-12-31T16:15:00Z</dcterms:created>
  <dcterms:modified xsi:type="dcterms:W3CDTF">2016-10-31T02:23:01Z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2052-10.1.0.6029</vt:lpwstr>
  </property>
</Properties>
</file>