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72" r:id="rId2"/>
    <p:sldMasterId id="2147483706" r:id="rId3"/>
    <p:sldMasterId id="2147483751" r:id="rId4"/>
  </p:sldMasterIdLst>
  <p:notesMasterIdLst>
    <p:notesMasterId r:id="rId60"/>
  </p:notesMasterIdLst>
  <p:sldIdLst>
    <p:sldId id="405" r:id="rId5"/>
    <p:sldId id="406" r:id="rId6"/>
    <p:sldId id="407" r:id="rId7"/>
    <p:sldId id="404" r:id="rId8"/>
    <p:sldId id="410" r:id="rId9"/>
    <p:sldId id="411" r:id="rId10"/>
    <p:sldId id="369" r:id="rId11"/>
    <p:sldId id="420" r:id="rId12"/>
    <p:sldId id="408" r:id="rId13"/>
    <p:sldId id="262" r:id="rId14"/>
    <p:sldId id="373" r:id="rId15"/>
    <p:sldId id="375" r:id="rId16"/>
    <p:sldId id="374" r:id="rId17"/>
    <p:sldId id="445" r:id="rId18"/>
    <p:sldId id="446" r:id="rId19"/>
    <p:sldId id="261" r:id="rId20"/>
    <p:sldId id="409" r:id="rId21"/>
    <p:sldId id="320" r:id="rId22"/>
    <p:sldId id="413" r:id="rId23"/>
    <p:sldId id="260" r:id="rId24"/>
    <p:sldId id="414" r:id="rId25"/>
    <p:sldId id="259" r:id="rId26"/>
    <p:sldId id="258" r:id="rId27"/>
    <p:sldId id="425" r:id="rId28"/>
    <p:sldId id="426" r:id="rId29"/>
    <p:sldId id="427" r:id="rId30"/>
    <p:sldId id="428" r:id="rId31"/>
    <p:sldId id="431" r:id="rId32"/>
    <p:sldId id="432" r:id="rId33"/>
    <p:sldId id="433" r:id="rId34"/>
    <p:sldId id="435" r:id="rId35"/>
    <p:sldId id="436" r:id="rId36"/>
    <p:sldId id="441" r:id="rId37"/>
    <p:sldId id="278" r:id="rId38"/>
    <p:sldId id="429" r:id="rId39"/>
    <p:sldId id="430" r:id="rId40"/>
    <p:sldId id="282" r:id="rId41"/>
    <p:sldId id="284" r:id="rId42"/>
    <p:sldId id="416" r:id="rId43"/>
    <p:sldId id="438" r:id="rId44"/>
    <p:sldId id="440" r:id="rId45"/>
    <p:sldId id="442" r:id="rId46"/>
    <p:sldId id="274" r:id="rId47"/>
    <p:sldId id="299" r:id="rId48"/>
    <p:sldId id="437" r:id="rId49"/>
    <p:sldId id="443" r:id="rId50"/>
    <p:sldId id="444" r:id="rId51"/>
    <p:sldId id="417" r:id="rId52"/>
    <p:sldId id="418" r:id="rId53"/>
    <p:sldId id="419" r:id="rId54"/>
    <p:sldId id="378" r:id="rId55"/>
    <p:sldId id="318" r:id="rId56"/>
    <p:sldId id="422" r:id="rId57"/>
    <p:sldId id="423" r:id="rId58"/>
    <p:sldId id="424" r:id="rId59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61"/>
    </p:embeddedFont>
    <p:embeddedFont>
      <p:font typeface="Calibri" panose="020F0502020204030204" pitchFamily="34" charset="0"/>
      <p:regular r:id="rId62"/>
      <p:bold r:id="rId63"/>
      <p:italic r:id="rId64"/>
      <p:boldItalic r:id="rId65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3">
          <p15:clr>
            <a:srgbClr val="A4A3A4"/>
          </p15:clr>
        </p15:guide>
        <p15:guide id="2" pos="28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CC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84" autoAdjust="0"/>
  </p:normalViewPr>
  <p:slideViewPr>
    <p:cSldViewPr>
      <p:cViewPr varScale="1">
        <p:scale>
          <a:sx n="63" d="100"/>
          <a:sy n="63" d="100"/>
        </p:scale>
        <p:origin x="1380" y="48"/>
      </p:cViewPr>
      <p:guideLst>
        <p:guide orient="horz" pos="2193"/>
        <p:guide pos="28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font" Target="fonts/font3.fntdata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font" Target="fonts/font1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openxmlformats.org/officeDocument/2006/relationships/font" Target="fonts/font5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4.fntdata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1E10D3-6E85-499B-9E81-6B7946F9149C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76A0F-9C87-4440-9B7D-89E65AF96D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035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76A0F-9C87-4440-9B7D-89E65AF96D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831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AABF86-DEBE-4AD1-A8E8-95DBE03EAC9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676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5BA038-C874-4980-83A4-BDB2B2A4B6F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7432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5A0543-2FC8-4340-81CC-D4B5272C582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36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08D1D2-D39D-4430-B34A-2E8683883D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143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712AF3-7999-4526-8979-6C8DCBA8EB7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481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6B63A9-65DD-405A-AE58-A86F9EA1D37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384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ED2DC1-72DD-4A93-84B3-49E9E233167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731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9F2CDF-634E-4C07-A162-12B3BC8B846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15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006227-FFEB-4CAA-9CF8-9AD6A76DB6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33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CC0A9E-E4DE-4459-80B3-C06768DB167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089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128E4A-4E71-4CCC-91A5-0377B9AA1A7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1714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298F39-CFED-44E7-BEBF-57760BC3CEE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739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18E1C5-F985-4315-BF35-134C75AC5F3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9285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D83936-8988-41AF-A40C-CE25D0C2304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611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4C395C-483F-4525-B17D-6179E35B2C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267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EFAA56-33AB-4B2F-8FF7-88D686FF5E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88104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8A90EA-60EE-49A3-B6AC-2CFADF39C6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79132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40C3DD-CBA3-4FF7-9E4C-F0D64493112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392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F88F61-6443-4B89-9E55-9B53D65B96C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7055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F5C29-A7E3-4782-A016-ABB6308A252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1808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924B17-A2DD-4B3B-94F1-158A4FC7562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1331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6B331C-E0E5-4AC2-B617-6F747248840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2073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F5D867-FABE-405F-8BC3-A3D5A75CA14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2680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12F60A-33C7-4394-92A8-AE4F54BD452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5141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B16B2-CD37-419E-B6D8-6606E5A211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3753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F11493-7438-4CFE-80B4-FA62F3258CD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8204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9D7137-3AC9-410E-BAAC-266E8362EF8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01397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07DBDA-CDA7-4A99-B8F6-8B3EE9805F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6033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80599B-207F-4C77-BA78-C635F962E36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0339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47F001-45C4-4397-9761-EA01BC079BD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7029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249F31-FF5F-471E-932B-07BB959AC1E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1966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9EE68B-74A9-4DA2-B7FF-C1623E7955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46833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DAFB47-698A-498A-828C-F6E80978CF6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2821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5D2C1E-7300-452C-B607-B46A6EFB111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3543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697DEB-6514-42C9-AD75-2F15BE14510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9449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6D5D53-78AA-4052-B740-BF79F3D5607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42126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58CB71-C377-4815-BC9C-10E4499650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4538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5C9B69-A59A-4202-96C4-405E083F718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4807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73740A-AA8B-4079-A56E-D3C2532383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9961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35FFBA-D296-4781-AF25-53AA93645F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5942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225F30-5469-444D-967E-858373889B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765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AA756F-A5E8-4251-8A14-DA2722E1980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25463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52544B-B3FA-4340-A335-1F54607ABED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1269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53215C-ED51-43AB-9FE2-F51AAD6E6CD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477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noProof="1"/>
            </a:lvl1pPr>
          </a:lstStyle>
          <a:p>
            <a:fld id="{550EB811-DC6C-4AF4-9879-2F90500508D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1" r:id="rId2"/>
    <p:sldLayoutId id="2147483760" r:id="rId3"/>
    <p:sldLayoutId id="2147483759" r:id="rId4"/>
    <p:sldLayoutId id="2147483758" r:id="rId5"/>
    <p:sldLayoutId id="2147483757" r:id="rId6"/>
    <p:sldLayoutId id="2147483756" r:id="rId7"/>
    <p:sldLayoutId id="2147483755" r:id="rId8"/>
    <p:sldLayoutId id="2147483754" r:id="rId9"/>
    <p:sldLayoutId id="2147483753" r:id="rId10"/>
    <p:sldLayoutId id="214748375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5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noProof="1"/>
            </a:lvl1pPr>
          </a:lstStyle>
          <a:p>
            <a:fld id="{8118BA0A-2E98-491A-9277-7B171AB2F6D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3" r:id="rId2"/>
    <p:sldLayoutId id="2147483782" r:id="rId3"/>
    <p:sldLayoutId id="2147483781" r:id="rId4"/>
    <p:sldLayoutId id="2147483780" r:id="rId5"/>
    <p:sldLayoutId id="2147483779" r:id="rId6"/>
    <p:sldLayoutId id="2147483778" r:id="rId7"/>
    <p:sldLayoutId id="2147483777" r:id="rId8"/>
    <p:sldLayoutId id="2147483776" r:id="rId9"/>
    <p:sldLayoutId id="2147483775" r:id="rId10"/>
    <p:sldLayoutId id="214748377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099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noProof="1"/>
            </a:lvl1pPr>
          </a:lstStyle>
          <a:p>
            <a:fld id="{0813D811-18CF-4A07-A07B-599BCB57DD7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4" r:id="rId2"/>
    <p:sldLayoutId id="2147483793" r:id="rId3"/>
    <p:sldLayoutId id="2147483792" r:id="rId4"/>
    <p:sldLayoutId id="2147483791" r:id="rId5"/>
    <p:sldLayoutId id="2147483790" r:id="rId6"/>
    <p:sldLayoutId id="2147483789" r:id="rId7"/>
    <p:sldLayoutId id="2147483788" r:id="rId8"/>
    <p:sldLayoutId id="2147483787" r:id="rId9"/>
    <p:sldLayoutId id="2147483786" r:id="rId10"/>
    <p:sldLayoutId id="214748378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123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noProof="1"/>
            </a:lvl1pPr>
          </a:lstStyle>
          <a:p>
            <a:fld id="{DA23D798-2192-4658-8659-8F9A1D70A16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5" r:id="rId2"/>
    <p:sldLayoutId id="2147483804" r:id="rId3"/>
    <p:sldLayoutId id="2147483803" r:id="rId4"/>
    <p:sldLayoutId id="2147483802" r:id="rId5"/>
    <p:sldLayoutId id="2147483801" r:id="rId6"/>
    <p:sldLayoutId id="2147483800" r:id="rId7"/>
    <p:sldLayoutId id="2147483799" r:id="rId8"/>
    <p:sldLayoutId id="2147483798" r:id="rId9"/>
    <p:sldLayoutId id="2147483797" r:id="rId10"/>
    <p:sldLayoutId id="214748379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Reading%20and%20Thinking.mp3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WordArt 4"/>
          <p:cNvSpPr>
            <a:spLocks noChangeArrowheads="1" noChangeShapeType="1" noTextEdit="1"/>
          </p:cNvSpPr>
          <p:nvPr/>
        </p:nvSpPr>
        <p:spPr bwMode="auto">
          <a:xfrm>
            <a:off x="1187450" y="981075"/>
            <a:ext cx="2217738" cy="914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cs typeface="Arial" panose="020B0604020202020204" pitchFamily="34" charset="0"/>
              </a:rPr>
              <a:t>Unit 1</a:t>
            </a:r>
            <a:endParaRPr lang="zh-CN" altLang="en-US" sz="3600" b="1" kern="1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WordArt 4"/>
          <p:cNvSpPr>
            <a:spLocks noChangeArrowheads="1" noChangeShapeType="1" noTextEdit="1"/>
          </p:cNvSpPr>
          <p:nvPr/>
        </p:nvSpPr>
        <p:spPr bwMode="auto">
          <a:xfrm>
            <a:off x="1187450" y="549275"/>
            <a:ext cx="6769100" cy="10080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cs typeface="Arial" panose="020B0604020202020204" pitchFamily="34" charset="0"/>
              </a:rPr>
              <a:t>Unit 1 TEENAGE LIFE</a:t>
            </a:r>
            <a:endParaRPr lang="zh-CN" altLang="en-U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618" y="2420930"/>
            <a:ext cx="8569325" cy="3023750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read to learn American students’ school life.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compare senior high school life between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China and foreign countries.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learn useful words and expressions.</a:t>
            </a:r>
          </a:p>
        </p:txBody>
      </p:sp>
      <p:pic>
        <p:nvPicPr>
          <p:cNvPr id="7172" name="Picture 4" descr="Learning objectives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6" t="15402" r="7253" b="12685"/>
          <a:stretch>
            <a:fillRect/>
          </a:stretch>
        </p:blipFill>
        <p:spPr bwMode="auto">
          <a:xfrm>
            <a:off x="971550" y="908050"/>
            <a:ext cx="7129463" cy="100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569912" y="1378138"/>
            <a:ext cx="8178377" cy="2401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</a:rPr>
              <a:t>Fill in the table about the subjects you have learned and the extra-curricular activities you have participated in during junior high school. </a:t>
            </a:r>
            <a:endParaRPr lang="en-US" altLang="zh-CN" sz="3200" b="1" dirty="0">
              <a:solidFill>
                <a:srgbClr val="0000FF"/>
              </a:solidFill>
              <a:cs typeface="Arial" panose="020B0604020202020204" pitchFamily="34" charset="0"/>
            </a:endParaRPr>
          </a:p>
        </p:txBody>
      </p:sp>
      <p:sp>
        <p:nvSpPr>
          <p:cNvPr id="49156" name="Text Box 10"/>
          <p:cNvSpPr txBox="1">
            <a:spLocks noChangeArrowheads="1"/>
          </p:cNvSpPr>
          <p:nvPr/>
        </p:nvSpPr>
        <p:spPr bwMode="auto">
          <a:xfrm>
            <a:off x="4195763" y="4560888"/>
            <a:ext cx="18415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3400">
              <a:latin typeface="Times New Roman" panose="02020603050405020304" pitchFamily="18" charset="0"/>
            </a:endParaRPr>
          </a:p>
        </p:txBody>
      </p:sp>
      <p:sp>
        <p:nvSpPr>
          <p:cNvPr id="49157" name="AutoShape 5" descr="timg?image&amp;quality=80&amp;size=b9999_10000&amp;sec=1503302619287&amp;di=afd505c06e04f1742d7ee523651eb219&amp;imgtype=0&amp;src=http%3A%2F%2Fzyadmin"/>
          <p:cNvSpPr>
            <a:spLocks noChangeAspect="1" noChangeArrowheads="1"/>
          </p:cNvSpPr>
          <p:nvPr/>
        </p:nvSpPr>
        <p:spPr bwMode="auto">
          <a:xfrm>
            <a:off x="44958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49160" name="Picture 8" descr="Warming up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8" t="11070" r="8173" b="8745"/>
          <a:stretch>
            <a:fillRect/>
          </a:stretch>
        </p:blipFill>
        <p:spPr bwMode="auto">
          <a:xfrm>
            <a:off x="1587500" y="9713"/>
            <a:ext cx="5400675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325447"/>
              </p:ext>
            </p:extLst>
          </p:nvPr>
        </p:nvGraphicFramePr>
        <p:xfrm>
          <a:off x="683730" y="3894684"/>
          <a:ext cx="7992556" cy="2342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4221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Subjects </a:t>
                      </a:r>
                      <a:endParaRPr lang="zh-CN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Extra-curricular activities</a:t>
                      </a:r>
                      <a:endParaRPr lang="zh-CN" alt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0293">
                <a:tc>
                  <a:txBody>
                    <a:bodyPr/>
                    <a:lstStyle/>
                    <a:p>
                      <a:endParaRPr lang="zh-CN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539720" y="1412860"/>
            <a:ext cx="8305800" cy="3586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</a:rPr>
              <a:t>Work in pairs. Discuss the questions:</a:t>
            </a:r>
          </a:p>
          <a:p>
            <a:pPr marL="0" lvl="0" indent="0"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your favorite subject? Why?</a:t>
            </a:r>
          </a:p>
          <a:p>
            <a:pPr marL="0" lvl="0" indent="0"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the most boring subject? Why?</a:t>
            </a:r>
          </a:p>
          <a:p>
            <a:pPr marL="0" lvl="0" indent="0"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the most difficult subject? Why?</a:t>
            </a:r>
          </a:p>
          <a:p>
            <a:pPr marL="0" lvl="0" indent="0"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What's your biggest challenge in junior high school?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 noChangeArrowheads="1"/>
          </p:cNvSpPr>
          <p:nvPr>
            <p:ph idx="1"/>
          </p:nvPr>
        </p:nvSpPr>
        <p:spPr>
          <a:xfrm>
            <a:off x="252413" y="2060575"/>
            <a:ext cx="8643937" cy="6651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zh-CN" sz="3400" b="1">
                <a:solidFill>
                  <a:srgbClr val="0000FF"/>
                </a:solidFill>
              </a:rPr>
              <a:t>Compare school life in different places.</a:t>
            </a:r>
          </a:p>
        </p:txBody>
      </p:sp>
      <p:sp>
        <p:nvSpPr>
          <p:cNvPr id="5" name="内容占位符 2"/>
          <p:cNvSpPr>
            <a:spLocks noGrp="1" noChangeArrowheads="1"/>
          </p:cNvSpPr>
          <p:nvPr/>
        </p:nvSpPr>
        <p:spPr bwMode="auto">
          <a:xfrm>
            <a:off x="252413" y="2924965"/>
            <a:ext cx="8643937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1. What do you want to know about school life in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other countries?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2. What would you tell a teenager from another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country about school life in China? </a:t>
            </a:r>
          </a:p>
        </p:txBody>
      </p:sp>
      <p:pic>
        <p:nvPicPr>
          <p:cNvPr id="8198" name="Picture 6" descr="Pre-reading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6250"/>
            <a:ext cx="5241925" cy="118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ChangeArrowheads="1"/>
          </p:cNvSpPr>
          <p:nvPr/>
        </p:nvSpPr>
        <p:spPr bwMode="auto">
          <a:xfrm>
            <a:off x="323850" y="1052513"/>
            <a:ext cx="8496300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0000FF"/>
                </a:solidFill>
              </a:rPr>
              <a:t>Listen to the text about Adam’s senior high school life as a freshman and compare it with yours.</a:t>
            </a:r>
          </a:p>
        </p:txBody>
      </p:sp>
      <p:pic>
        <p:nvPicPr>
          <p:cNvPr id="59397" name="Picture 5" descr="播放按钮3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6" t="9996" r="9996" b="9996"/>
          <a:stretch>
            <a:fillRect/>
          </a:stretch>
        </p:blipFill>
        <p:spPr bwMode="auto">
          <a:xfrm>
            <a:off x="5724525" y="2492375"/>
            <a:ext cx="792163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257040" y="1244013"/>
            <a:ext cx="8643937" cy="1223962"/>
          </a:xfrm>
        </p:spPr>
        <p:txBody>
          <a:bodyPr/>
          <a:lstStyle/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Read the text quickly to find the main idea of each paragraph.</a:t>
            </a:r>
          </a:p>
        </p:txBody>
      </p:sp>
      <p:sp>
        <p:nvSpPr>
          <p:cNvPr id="5" name="内容占位符 2"/>
          <p:cNvSpPr>
            <a:spLocks noGrp="1" noChangeArrowheads="1"/>
          </p:cNvSpPr>
          <p:nvPr/>
        </p:nvSpPr>
        <p:spPr bwMode="auto">
          <a:xfrm>
            <a:off x="133740" y="2276920"/>
            <a:ext cx="9042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Paragraph 1: _____________________________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Paragraph 2: _____________________________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           _____________________________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Paragraph 3: _____________________________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           _____________________________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Paragraph 4: _____________________________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           _____________________________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726798" y="2276920"/>
            <a:ext cx="6402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Senior high school is a challenge.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542852" y="2852960"/>
            <a:ext cx="6358125" cy="1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It’s hard for Adam to choose which courses to take.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627865" y="3933035"/>
            <a:ext cx="627311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Adam needs to choose extra-curricular activities.</a:t>
            </a: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2627865" y="5041180"/>
            <a:ext cx="6120425" cy="1071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Adam will work/study harder to realize his dream.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2" t="12030" r="7812" b="16249"/>
          <a:stretch/>
        </p:blipFill>
        <p:spPr>
          <a:xfrm>
            <a:off x="1698809" y="117040"/>
            <a:ext cx="5760401" cy="12240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内容占位符 2"/>
          <p:cNvSpPr>
            <a:spLocks noGrp="1" noChangeArrowheads="1"/>
          </p:cNvSpPr>
          <p:nvPr>
            <p:ph idx="1"/>
          </p:nvPr>
        </p:nvSpPr>
        <p:spPr>
          <a:xfrm>
            <a:off x="251700" y="764815"/>
            <a:ext cx="8769350" cy="5113335"/>
          </a:xfrm>
        </p:spPr>
        <p:txBody>
          <a:bodyPr/>
          <a:lstStyle/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Read the text again and answer the questions.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1. What courses did Adam choose? Which one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do you think would be his favourite? Why?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2. What does “</a:t>
            </a:r>
            <a:r>
              <a:rPr lang="en-US" altLang="zh-CN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make the team</a:t>
            </a:r>
            <a:r>
              <a:rPr lang="en-US" altLang="zh-CN" b="1" dirty="0">
                <a:latin typeface="Times New Roman" panose="02020603050405020304" pitchFamily="18" charset="0"/>
              </a:rPr>
              <a:t>” in paragraph 3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 mean?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3. What </a:t>
            </a:r>
            <a:r>
              <a:rPr lang="en-US" altLang="zh-CN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is</a:t>
            </a:r>
            <a:r>
              <a:rPr lang="en-US" altLang="zh-CN" b="1" dirty="0">
                <a:latin typeface="Times New Roman" panose="02020603050405020304" pitchFamily="18" charset="0"/>
              </a:rPr>
              <a:t> Adam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worried about</a:t>
            </a:r>
            <a:r>
              <a:rPr lang="en-US" altLang="zh-CN" b="1" dirty="0">
                <a:latin typeface="Times New Roman" panose="02020603050405020304" pitchFamily="18" charset="0"/>
              </a:rPr>
              <a:t>?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4. </a:t>
            </a:r>
            <a:r>
              <a:rPr lang="en-US" altLang="zh-CN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Is</a:t>
            </a:r>
            <a:r>
              <a:rPr lang="en-US" altLang="zh-CN" b="1" dirty="0">
                <a:latin typeface="Times New Roman" panose="02020603050405020304" pitchFamily="18" charset="0"/>
              </a:rPr>
              <a:t> Adam </a:t>
            </a:r>
            <a:r>
              <a:rPr lang="en-US" altLang="zh-CN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confident that </a:t>
            </a:r>
            <a:r>
              <a:rPr lang="en-US" altLang="zh-CN" b="1" dirty="0">
                <a:latin typeface="Times New Roman" panose="02020603050405020304" pitchFamily="18" charset="0"/>
              </a:rPr>
              <a:t>he will </a:t>
            </a:r>
            <a:r>
              <a:rPr lang="en-US" altLang="zh-CN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get used to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senior high school life? How do you know?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内容占位符 2"/>
          <p:cNvSpPr>
            <a:spLocks noGrp="1" noChangeArrowheads="1"/>
          </p:cNvSpPr>
          <p:nvPr>
            <p:ph idx="1"/>
          </p:nvPr>
        </p:nvSpPr>
        <p:spPr>
          <a:xfrm>
            <a:off x="179695" y="1268850"/>
            <a:ext cx="8785225" cy="1220788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1. What courses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did</a:t>
            </a:r>
            <a:r>
              <a:rPr lang="en-US" altLang="zh-CN" sz="3400" b="1" dirty="0">
                <a:latin typeface="Times New Roman" panose="02020603050405020304" pitchFamily="18" charset="0"/>
              </a:rPr>
              <a:t> Adam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choose</a:t>
            </a:r>
            <a:r>
              <a:rPr lang="en-US" altLang="zh-CN" sz="3400" b="1" dirty="0">
                <a:latin typeface="Times New Roman" panose="02020603050405020304" pitchFamily="18" charset="0"/>
              </a:rPr>
              <a:t>? Which one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do you think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would be </a:t>
            </a:r>
            <a:r>
              <a:rPr lang="en-US" altLang="zh-CN" sz="3400" b="1" dirty="0">
                <a:latin typeface="Times New Roman" panose="02020603050405020304" pitchFamily="18" charset="0"/>
              </a:rPr>
              <a:t>his favourite? Why?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576983" y="2564940"/>
            <a:ext cx="8358187" cy="317689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He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chose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maths, English, chemistry,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world history, and Chinese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think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advanced literature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would be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his favourite because he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likes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English and he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is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also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good at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内容占位符 2"/>
          <p:cNvSpPr>
            <a:spLocks noGrp="1" noChangeArrowheads="1"/>
          </p:cNvSpPr>
          <p:nvPr>
            <p:ph idx="1"/>
          </p:nvPr>
        </p:nvSpPr>
        <p:spPr>
          <a:xfrm>
            <a:off x="323850" y="826535"/>
            <a:ext cx="8135938" cy="2736850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2. What does “make the team ” in  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paragraph 3 mean?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en-US" altLang="zh-CN" sz="3400" b="1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3. What is Adam worried about?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900113" y="2121935"/>
            <a:ext cx="5327650" cy="6096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Successfully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join </a:t>
            </a:r>
            <a:r>
              <a:rPr lang="en-US" altLang="zh-CN" sz="34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the team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3" name="文本框 1"/>
          <p:cNvSpPr txBox="1">
            <a:spLocks noChangeArrowheads="1"/>
          </p:cNvSpPr>
          <p:nvPr/>
        </p:nvSpPr>
        <p:spPr bwMode="auto">
          <a:xfrm>
            <a:off x="539721" y="3418922"/>
            <a:ext cx="7920068" cy="25490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He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is worried about </a:t>
            </a:r>
            <a:r>
              <a:rPr lang="en-US" altLang="zh-CN" sz="3400" b="1" u="sng" dirty="0">
                <a:solidFill>
                  <a:srgbClr val="FF33CC"/>
                </a:solidFill>
                <a:latin typeface="Times New Roman" panose="02020603050405020304" pitchFamily="18" charset="0"/>
              </a:rPr>
              <a:t>keeping up with</a:t>
            </a:r>
            <a:r>
              <a:rPr lang="zh-CN" altLang="en-US" sz="3400" b="1" u="sng" dirty="0">
                <a:solidFill>
                  <a:srgbClr val="FF33CC"/>
                </a:solidFill>
                <a:latin typeface="Times New Roman" panose="02020603050405020304" pitchFamily="18" charset="0"/>
              </a:rPr>
              <a:t>赶上</a:t>
            </a:r>
            <a:r>
              <a:rPr lang="en-US" altLang="zh-CN" sz="3400" b="1" u="sng" dirty="0">
                <a:solidFill>
                  <a:srgbClr val="FF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other students </a:t>
            </a:r>
            <a:r>
              <a:rPr lang="en-US" altLang="zh-CN" sz="34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in his advanced course</a:t>
            </a:r>
            <a:r>
              <a:rPr lang="zh-CN" altLang="en-US" sz="34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高级课程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and </a:t>
            </a:r>
            <a:r>
              <a:rPr lang="en-US" altLang="zh-CN" sz="3400" b="1" u="sng" dirty="0">
                <a:solidFill>
                  <a:srgbClr val="FF33CC"/>
                </a:solidFill>
                <a:latin typeface="Times New Roman" panose="02020603050405020304" pitchFamily="18" charset="0"/>
              </a:rPr>
              <a:t>getting used to</a:t>
            </a:r>
            <a:r>
              <a:rPr lang="zh-CN" altLang="en-US" sz="3400" b="1" u="sng" dirty="0">
                <a:solidFill>
                  <a:srgbClr val="FF33CC"/>
                </a:solidFill>
                <a:latin typeface="Times New Roman" panose="02020603050405020304" pitchFamily="18" charset="0"/>
              </a:rPr>
              <a:t>习惯</a:t>
            </a:r>
            <a:r>
              <a:rPr lang="en-US" altLang="zh-CN" sz="3400" b="1" u="sng" dirty="0">
                <a:solidFill>
                  <a:srgbClr val="FF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all the homework.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内容占位符 2"/>
          <p:cNvSpPr>
            <a:spLocks noGrp="1" noChangeArrowheads="1"/>
          </p:cNvSpPr>
          <p:nvPr>
            <p:ph idx="1"/>
          </p:nvPr>
        </p:nvSpPr>
        <p:spPr>
          <a:xfrm>
            <a:off x="252413" y="836613"/>
            <a:ext cx="8769350" cy="1439862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4.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Is</a:t>
            </a:r>
            <a:r>
              <a:rPr lang="en-US" altLang="zh-CN" sz="3400" b="1" dirty="0">
                <a:latin typeface="Times New Roman" panose="02020603050405020304" pitchFamily="18" charset="0"/>
              </a:rPr>
              <a:t> Adam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confident that</a:t>
            </a:r>
            <a:r>
              <a:rPr lang="zh-CN" altLang="en-US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有信心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latin typeface="Times New Roman" panose="02020603050405020304" pitchFamily="18" charset="0"/>
              </a:rPr>
              <a:t>he will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get used to </a:t>
            </a:r>
            <a:r>
              <a:rPr lang="zh-CN" altLang="en-US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习惯</a:t>
            </a:r>
            <a:r>
              <a:rPr lang="en-US" altLang="zh-CN" sz="3400" b="1" dirty="0">
                <a:latin typeface="Times New Roman" panose="02020603050405020304" pitchFamily="18" charset="0"/>
              </a:rPr>
              <a:t> senior high school life? How do you know?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11725" y="2780955"/>
            <a:ext cx="7632700" cy="260379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He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seems confident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because he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says that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he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is happy to be there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 and he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will be well prepared for</a:t>
            </a:r>
            <a:r>
              <a:rPr lang="zh-CN" altLang="en-US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做好准备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university or whatever else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comes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in the future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E9A2A68-2F3C-4FBD-84AD-97C56876391D}"/>
              </a:ext>
            </a:extLst>
          </p:cNvPr>
          <p:cNvSpPr txBox="1"/>
          <p:nvPr/>
        </p:nvSpPr>
        <p:spPr>
          <a:xfrm>
            <a:off x="827740" y="404790"/>
            <a:ext cx="7776539" cy="206210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</a:rPr>
              <a:t>*join</a:t>
            </a:r>
            <a:r>
              <a:rPr lang="zh-CN" altLang="en-US" sz="3200" b="1" dirty="0">
                <a:latin typeface="Arial Black" panose="020B0A04020102020204" pitchFamily="34" charset="0"/>
              </a:rPr>
              <a:t>加入社团组织</a:t>
            </a:r>
            <a:endParaRPr lang="en-US" altLang="zh-CN" sz="3200" b="1" dirty="0">
              <a:latin typeface="Arial Black" panose="020B0A04020102020204" pitchFamily="34" charset="0"/>
            </a:endParaRPr>
          </a:p>
          <a:p>
            <a:r>
              <a:rPr lang="en-US" altLang="zh-CN" sz="3200" b="1" dirty="0">
                <a:latin typeface="Arial Black" panose="020B0A04020102020204" pitchFamily="34" charset="0"/>
              </a:rPr>
              <a:t>*join in = _________________</a:t>
            </a:r>
          </a:p>
          <a:p>
            <a:r>
              <a:rPr lang="en-US" altLang="zh-CN" sz="3200" b="1" dirty="0">
                <a:latin typeface="Arial Black" panose="020B0A04020102020204" pitchFamily="34" charset="0"/>
              </a:rPr>
              <a:t>= _____________________</a:t>
            </a:r>
          </a:p>
          <a:p>
            <a:r>
              <a:rPr lang="zh-CN" altLang="en-US" sz="3200" b="1" dirty="0">
                <a:latin typeface="Arial Black" panose="020B0A04020102020204" pitchFamily="34" charset="0"/>
              </a:rPr>
              <a:t>参加活动比赛讨论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FBC378D-C5DB-4F98-96B4-3DA9E97AD2D3}"/>
              </a:ext>
            </a:extLst>
          </p:cNvPr>
          <p:cNvSpPr txBox="1"/>
          <p:nvPr/>
        </p:nvSpPr>
        <p:spPr>
          <a:xfrm>
            <a:off x="4427990" y="764815"/>
            <a:ext cx="302421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</a:rPr>
              <a:t>take part in</a:t>
            </a:r>
            <a:endParaRPr lang="zh-CN" altLang="en-US" sz="3200" b="1" dirty="0">
              <a:latin typeface="Arial Black" panose="020B0A040201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BBF6AB6-9EF2-4746-A600-CBE13B8DA274}"/>
              </a:ext>
            </a:extLst>
          </p:cNvPr>
          <p:cNvSpPr txBox="1"/>
          <p:nvPr/>
        </p:nvSpPr>
        <p:spPr>
          <a:xfrm>
            <a:off x="1457785" y="1323466"/>
            <a:ext cx="363625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</a:rPr>
              <a:t>participate in</a:t>
            </a:r>
            <a:endParaRPr lang="zh-CN" altLang="en-US" sz="3200" b="1" dirty="0">
              <a:latin typeface="Arial Black" panose="020B0A04020102020204" pitchFamily="34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E3EA0BA-326C-47DB-ABB8-5EC7025D25AB}"/>
              </a:ext>
            </a:extLst>
          </p:cNvPr>
          <p:cNvSpPr txBox="1"/>
          <p:nvPr/>
        </p:nvSpPr>
        <p:spPr>
          <a:xfrm>
            <a:off x="815775" y="2801942"/>
            <a:ext cx="8220535" cy="206210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</a:rPr>
              <a:t>Last Saturday, I ________ a debate club and  ________________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a heated discussion</a:t>
            </a:r>
            <a:r>
              <a:rPr lang="en-US" altLang="zh-CN" sz="3200" b="1" dirty="0">
                <a:latin typeface="Arial Black" panose="020B0A04020102020204" pitchFamily="34" charset="0"/>
              </a:rPr>
              <a:t> about </a:t>
            </a:r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whether </a:t>
            </a:r>
            <a:r>
              <a:rPr lang="en-US" altLang="zh-CN" sz="3200" b="1" dirty="0">
                <a:latin typeface="Arial Black" panose="020B0A04020102020204" pitchFamily="34" charset="0"/>
              </a:rPr>
              <a:t>it is right </a:t>
            </a:r>
            <a:r>
              <a:rPr lang="en-US" altLang="zh-CN" sz="3200" b="1" u="sng" dirty="0">
                <a:solidFill>
                  <a:srgbClr val="FF33CC"/>
                </a:solidFill>
                <a:latin typeface="Arial Black" panose="020B0A04020102020204" pitchFamily="34" charset="0"/>
              </a:rPr>
              <a:t>to ban smart phones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on campus.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B94C9A1-6F61-418F-8DAE-4021D5BC7EA7}"/>
              </a:ext>
            </a:extLst>
          </p:cNvPr>
          <p:cNvSpPr txBox="1"/>
          <p:nvPr/>
        </p:nvSpPr>
        <p:spPr>
          <a:xfrm>
            <a:off x="4575115" y="2565631"/>
            <a:ext cx="159204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joined</a:t>
            </a:r>
            <a:endParaRPr lang="zh-CN" altLang="en-US" sz="32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27CA3F4-5806-4DF1-A4DD-48D487FBC5CC}"/>
              </a:ext>
            </a:extLst>
          </p:cNvPr>
          <p:cNvSpPr txBox="1"/>
          <p:nvPr/>
        </p:nvSpPr>
        <p:spPr>
          <a:xfrm>
            <a:off x="2915885" y="3249144"/>
            <a:ext cx="302421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Arial Black" panose="020B0A04020102020204" pitchFamily="34" charset="0"/>
              </a:rPr>
              <a:t>joined </a:t>
            </a: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in</a:t>
            </a:r>
            <a:endParaRPr lang="zh-CN" altLang="en-US" sz="32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33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E9A2A68-2F3C-4FBD-84AD-97C56876391D}"/>
              </a:ext>
            </a:extLst>
          </p:cNvPr>
          <p:cNvSpPr txBox="1"/>
          <p:nvPr/>
        </p:nvSpPr>
        <p:spPr>
          <a:xfrm>
            <a:off x="527755" y="404790"/>
            <a:ext cx="8220535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</a:rPr>
              <a:t>*so that =in order that </a:t>
            </a:r>
            <a:r>
              <a:rPr lang="zh-CN" altLang="en-US" sz="3200" b="1" dirty="0">
                <a:latin typeface="Arial Black" panose="020B0A04020102020204" pitchFamily="34" charset="0"/>
              </a:rPr>
              <a:t>为了；以便</a:t>
            </a:r>
            <a:endParaRPr lang="en-US" altLang="zh-CN" sz="3200" b="1" dirty="0">
              <a:latin typeface="Arial Black" panose="020B0A04020102020204" pitchFamily="34" charset="0"/>
            </a:endParaRPr>
          </a:p>
          <a:p>
            <a:r>
              <a:rPr lang="en-US" altLang="zh-CN" sz="3200" b="1" dirty="0">
                <a:latin typeface="Arial Black" panose="020B0A04020102020204" pitchFamily="34" charset="0"/>
              </a:rPr>
              <a:t>*so +adj./adv. +that=</a:t>
            </a:r>
            <a:r>
              <a:rPr lang="zh-CN" altLang="en-US" sz="3200" b="1" dirty="0">
                <a:latin typeface="Arial Black" panose="020B0A04020102020204" pitchFamily="34" charset="0"/>
              </a:rPr>
              <a:t>如此。。以至于。</a:t>
            </a:r>
            <a:r>
              <a:rPr lang="en-US" altLang="zh-CN" sz="3200" b="1" dirty="0">
                <a:latin typeface="Arial Black" panose="020B0A04020102020204" pitchFamily="34" charset="0"/>
              </a:rPr>
              <a:t> </a:t>
            </a:r>
            <a:r>
              <a:rPr lang="zh-CN" altLang="en-US" sz="3200" b="1" dirty="0">
                <a:latin typeface="Arial Black" panose="020B0A04020102020204" pitchFamily="34" charset="0"/>
              </a:rPr>
              <a:t>。</a:t>
            </a:r>
            <a:endParaRPr lang="en-US" altLang="zh-CN" sz="3200" b="1" dirty="0">
              <a:latin typeface="Arial Black" panose="020B0A04020102020204" pitchFamily="34" charset="0"/>
            </a:endParaRPr>
          </a:p>
          <a:p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(</a:t>
            </a:r>
            <a:r>
              <a:rPr lang="zh-CN" altLang="en-US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，</a:t>
            </a:r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)</a:t>
            </a:r>
            <a:r>
              <a:rPr lang="en-US" altLang="zh-CN" sz="3200" b="1" dirty="0">
                <a:latin typeface="Arial Black" panose="020B0A04020102020204" pitchFamily="34" charset="0"/>
              </a:rPr>
              <a:t>so </a:t>
            </a:r>
            <a:r>
              <a:rPr lang="zh-CN" altLang="en-US" sz="3200" b="1" dirty="0">
                <a:latin typeface="Arial Black" panose="020B0A04020102020204" pitchFamily="34" charset="0"/>
              </a:rPr>
              <a:t>因此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E3EA0BA-326C-47DB-ABB8-5EC7025D25AB}"/>
              </a:ext>
            </a:extLst>
          </p:cNvPr>
          <p:cNvSpPr txBox="1"/>
          <p:nvPr/>
        </p:nvSpPr>
        <p:spPr>
          <a:xfrm>
            <a:off x="461732" y="2329006"/>
            <a:ext cx="8220535" cy="35394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</a:rPr>
              <a:t>Last Sunday night, I stayed up ______ late _______ I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felt</a:t>
            </a:r>
            <a:r>
              <a:rPr lang="en-US" altLang="zh-CN" sz="3200" b="1" dirty="0">
                <a:latin typeface="Arial Black" panose="020B0A04020102020204" pitchFamily="34" charset="0"/>
              </a:rPr>
              <a:t> really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sleepy</a:t>
            </a:r>
            <a:r>
              <a:rPr lang="en-US" altLang="zh-CN" sz="3200" b="1" dirty="0">
                <a:latin typeface="Arial Black" panose="020B0A04020102020204" pitchFamily="34" charset="0"/>
              </a:rPr>
              <a:t> in the English  class. I had to stood up _________  I could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prevent myself from falling asleep</a:t>
            </a:r>
            <a:r>
              <a:rPr lang="en-US" altLang="zh-CN" sz="3200" b="1" dirty="0">
                <a:latin typeface="Arial Black" panose="020B0A04020102020204" pitchFamily="34" charset="0"/>
              </a:rPr>
              <a:t> in class. Still, I did a bad job in the dictation ______ I had to re-dictate.  </a:t>
            </a:r>
            <a:endParaRPr lang="en-US" altLang="zh-CN" sz="3200" b="1" u="sng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7CB4BF4-55A6-4F71-BEFA-A7065982573A}"/>
              </a:ext>
            </a:extLst>
          </p:cNvPr>
          <p:cNvSpPr txBox="1"/>
          <p:nvPr/>
        </p:nvSpPr>
        <p:spPr>
          <a:xfrm>
            <a:off x="479857" y="2780955"/>
            <a:ext cx="99592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so</a:t>
            </a:r>
            <a:endParaRPr lang="zh-CN" altLang="en-US" sz="3200" b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8557AC6-7142-4262-A66B-01600F8EA363}"/>
              </a:ext>
            </a:extLst>
          </p:cNvPr>
          <p:cNvSpPr txBox="1"/>
          <p:nvPr/>
        </p:nvSpPr>
        <p:spPr>
          <a:xfrm>
            <a:off x="2915885" y="2780955"/>
            <a:ext cx="14401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that</a:t>
            </a:r>
            <a:endParaRPr lang="zh-CN" altLang="en-US" sz="3200" b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08CE586E-8F0F-4FE5-B508-7996D3555770}"/>
              </a:ext>
            </a:extLst>
          </p:cNvPr>
          <p:cNvSpPr txBox="1"/>
          <p:nvPr/>
        </p:nvSpPr>
        <p:spPr>
          <a:xfrm>
            <a:off x="1331775" y="3806333"/>
            <a:ext cx="180012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so that</a:t>
            </a:r>
            <a:endParaRPr lang="zh-CN" altLang="en-US" sz="3200" b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1AB8700-D7FE-4F6E-A72E-462718BAE414}"/>
              </a:ext>
            </a:extLst>
          </p:cNvPr>
          <p:cNvSpPr txBox="1"/>
          <p:nvPr/>
        </p:nvSpPr>
        <p:spPr>
          <a:xfrm>
            <a:off x="7164180" y="4797095"/>
            <a:ext cx="99592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so</a:t>
            </a:r>
            <a:endParaRPr lang="zh-CN" altLang="en-US" sz="3200" b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06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框 3"/>
          <p:cNvSpPr txBox="1">
            <a:spLocks noChangeArrowheads="1"/>
          </p:cNvSpPr>
          <p:nvPr/>
        </p:nvSpPr>
        <p:spPr bwMode="auto">
          <a:xfrm>
            <a:off x="1763713" y="332785"/>
            <a:ext cx="53498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</a:rPr>
              <a:t>Complete the outline. </a:t>
            </a:r>
          </a:p>
        </p:txBody>
      </p:sp>
      <p:graphicFrame>
        <p:nvGraphicFramePr>
          <p:cNvPr id="19537" name="Group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103804"/>
              </p:ext>
            </p:extLst>
          </p:nvPr>
        </p:nvGraphicFramePr>
        <p:xfrm>
          <a:off x="107950" y="1051923"/>
          <a:ext cx="8988425" cy="4468813"/>
        </p:xfrm>
        <a:graphic>
          <a:graphicData uri="http://schemas.openxmlformats.org/drawingml/2006/table">
            <a:tbl>
              <a:tblPr/>
              <a:tblGrid>
                <a:gridCol w="984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57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638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93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Para.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     Challenge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How Adam feels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  Solution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3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Confused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7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Choosing _________ courses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 school adviser ________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_______________.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116013" y="2564810"/>
            <a:ext cx="3141662" cy="137318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going from junior high school to senior high school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475445" y="4239043"/>
            <a:ext cx="2160702" cy="5232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 suitable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513264" y="4733008"/>
            <a:ext cx="1655762" cy="206210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serious</a:t>
            </a:r>
          </a:p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/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cafeful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认真的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细心的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6197071" y="5013110"/>
            <a:ext cx="2663825" cy="138499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helped him choose suitable courses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213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840746"/>
              </p:ext>
            </p:extLst>
          </p:nvPr>
        </p:nvGraphicFramePr>
        <p:xfrm>
          <a:off x="107950" y="333375"/>
          <a:ext cx="8988425" cy="6119835"/>
        </p:xfrm>
        <a:graphic>
          <a:graphicData uri="http://schemas.openxmlformats.org/drawingml/2006/table">
            <a:tbl>
              <a:tblPr/>
              <a:tblGrid>
                <a:gridCol w="984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5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51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638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93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Para.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     Challenge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How Adam feels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  Solution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7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 will find a way to ______________________________.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76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 will ____________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____________.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308100" y="1773238"/>
            <a:ext cx="2687638" cy="138499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Making the school football team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332288" y="1989138"/>
            <a:ext cx="1655762" cy="51911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unhappy</a:t>
            </a: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6227763" y="2565400"/>
            <a:ext cx="2735262" cy="9461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improve his skills on his own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116013" y="3573463"/>
            <a:ext cx="3095625" cy="18002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Keeping up with the other students and getting used to all the homework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4152106" y="3594013"/>
            <a:ext cx="2016125" cy="267765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Worried but still happy, confident about his future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6227763" y="3933825"/>
            <a:ext cx="2376517" cy="181588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study harder and </a:t>
            </a:r>
            <a:r>
              <a:rPr lang="en-US" altLang="zh-CN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be well prepared for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university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框 1"/>
          <p:cNvSpPr txBox="1">
            <a:spLocks noChangeArrowheads="1"/>
          </p:cNvSpPr>
          <p:nvPr/>
        </p:nvSpPr>
        <p:spPr bwMode="auto">
          <a:xfrm>
            <a:off x="414338" y="188913"/>
            <a:ext cx="8334375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Complete the summary.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Going from junior high school to senior high school is a really big _________ (</a:t>
            </a:r>
            <a:r>
              <a:rPr lang="zh-CN" altLang="en-US" sz="3200" b="1">
                <a:latin typeface="Times New Roman" panose="02020603050405020304" pitchFamily="18" charset="0"/>
              </a:rPr>
              <a:t>挑战</a:t>
            </a:r>
            <a:r>
              <a:rPr lang="en-US" altLang="zh-CN" sz="3200" b="1">
                <a:latin typeface="Times New Roman" panose="02020603050405020304" pitchFamily="18" charset="0"/>
              </a:rPr>
              <a:t>) for Adam. Firstly, he has to think ________ (careful) about which courses to take.</a:t>
            </a:r>
            <a:r>
              <a:rPr lang="zh-CN" altLang="en-US" sz="3200" b="1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He hopes to be fluent _______ Chinese and his adviser ____________ (</a:t>
            </a:r>
            <a:r>
              <a:rPr lang="zh-CN" altLang="en-US" sz="3200" b="1">
                <a:latin typeface="Times New Roman" panose="02020603050405020304" pitchFamily="18" charset="0"/>
              </a:rPr>
              <a:t>建议</a:t>
            </a:r>
            <a:r>
              <a:rPr lang="en-US" altLang="zh-CN" sz="3200" b="1">
                <a:latin typeface="Times New Roman" panose="02020603050405020304" pitchFamily="18" charset="0"/>
              </a:rPr>
              <a:t>) him to sign up for advanced literature. What’s more, he had to choose extra-curricular _________ (activity). He failed to join the school football team, but he wouldn’t ________ (</a:t>
            </a:r>
            <a:r>
              <a:rPr lang="zh-CN" altLang="en-US" sz="3200" b="1">
                <a:latin typeface="Times New Roman" panose="02020603050405020304" pitchFamily="18" charset="0"/>
              </a:rPr>
              <a:t>放弃</a:t>
            </a:r>
            <a:r>
              <a:rPr lang="en-US" altLang="zh-CN" sz="3200" b="1">
                <a:latin typeface="Times New Roman" panose="02020603050405020304" pitchFamily="18" charset="0"/>
              </a:rPr>
              <a:t>). 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130675" y="1268850"/>
            <a:ext cx="20256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challenge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724525" y="1844675"/>
            <a:ext cx="20256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carefully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3924300" y="2924175"/>
            <a:ext cx="7969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in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692275" y="3429000"/>
            <a:ext cx="26606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recommended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5076825" y="4508500"/>
            <a:ext cx="20256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activities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915885" y="5517145"/>
            <a:ext cx="9239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quit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文本框 1"/>
          <p:cNvSpPr txBox="1">
            <a:spLocks noChangeArrowheads="1"/>
          </p:cNvSpPr>
          <p:nvPr/>
        </p:nvSpPr>
        <p:spPr bwMode="auto">
          <a:xfrm>
            <a:off x="395288" y="1412875"/>
            <a:ext cx="8334375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Instead he joined a volunteer club. Finally he will have to study ______ (hard) and get used to being ___________ (response) for a lot more.</a:t>
            </a: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3554413" y="2060905"/>
            <a:ext cx="20256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harder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979820" y="2564940"/>
            <a:ext cx="22971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responsible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内容占位符 2"/>
          <p:cNvSpPr>
            <a:spLocks noGrp="1" noChangeArrowheads="1"/>
          </p:cNvSpPr>
          <p:nvPr>
            <p:ph idx="1"/>
          </p:nvPr>
        </p:nvSpPr>
        <p:spPr>
          <a:xfrm>
            <a:off x="179388" y="1484313"/>
            <a:ext cx="8542337" cy="4527550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Discuss the questions with your partner.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1. Do you face the same challenges as Adam?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What other challenges are you facing?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2. What are some differences between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Adam’s school life and your school life?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830" y="260780"/>
            <a:ext cx="3962743" cy="13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928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52413" y="476250"/>
            <a:ext cx="8558212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1.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Going from junior high school to senior high 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   school</a:t>
            </a:r>
            <a:r>
              <a:rPr lang="en-US" altLang="zh-CN" sz="3200" b="1">
                <a:latin typeface="Times New Roman" panose="02020603050405020304" pitchFamily="18" charset="0"/>
              </a:rPr>
              <a:t> is really big 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challenge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    从初中过渡到高中真是一项巨大的挑战。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95288" y="2205038"/>
            <a:ext cx="8183562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Going from junior high school to senior high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school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在句中作主语。英语中，当动词或动词短语作主语时，可以使用动词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-ing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形式。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e.g. Seeing is believing. (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谚</a:t>
            </a: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百闻不如一见。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    </a:t>
            </a: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Reading outside school is necessary and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       important in learning English.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       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课外阅读对于英语学习既必要又重要。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2"/>
          <p:cNvSpPr txBox="1">
            <a:spLocks noChangeArrowheads="1"/>
          </p:cNvSpPr>
          <p:nvPr/>
        </p:nvSpPr>
        <p:spPr bwMode="auto">
          <a:xfrm>
            <a:off x="252413" y="620713"/>
            <a:ext cx="830103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本节课使用了动词</a:t>
            </a:r>
            <a:r>
              <a:rPr lang="en-US" altLang="zh-CN" sz="3200" b="1">
                <a:latin typeface="Times New Roman" panose="02020603050405020304" pitchFamily="18" charset="0"/>
              </a:rPr>
              <a:t>-ing</a:t>
            </a:r>
            <a:r>
              <a:rPr lang="zh-CN" altLang="en-US" sz="3200" b="1">
                <a:latin typeface="Times New Roman" panose="02020603050405020304" pitchFamily="18" charset="0"/>
              </a:rPr>
              <a:t>形式作主语的句子还有哪些？你能找出它们并理解其意义吗？</a:t>
            </a:r>
          </a:p>
        </p:txBody>
      </p:sp>
      <p:sp>
        <p:nvSpPr>
          <p:cNvPr id="26627" name="文本框 3"/>
          <p:cNvSpPr txBox="1">
            <a:spLocks noChangeArrowheads="1"/>
          </p:cNvSpPr>
          <p:nvPr/>
        </p:nvSpPr>
        <p:spPr bwMode="auto">
          <a:xfrm>
            <a:off x="468313" y="2060575"/>
            <a:ext cx="8123237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1)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Studying hard</a:t>
            </a:r>
            <a:r>
              <a:rPr lang="en-US" altLang="zh-CN" sz="3200" b="1" dirty="0">
                <a:latin typeface="Times New Roman" panose="02020603050405020304" pitchFamily="18" charset="0"/>
              </a:rPr>
              <a:t> isn’t always fun,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but ......(p14)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2)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Finding time for both studies and extra-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    curricular activities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is a big </a:t>
            </a: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challenge,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 so I 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     need to make a workable schedule. </a:t>
            </a: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(p15)</a:t>
            </a:r>
            <a:endParaRPr lang="zh-CN" altLang="en-US" sz="3200" b="1" dirty="0"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文本框 3"/>
          <p:cNvSpPr txBox="1">
            <a:spLocks noChangeArrowheads="1"/>
          </p:cNvSpPr>
          <p:nvPr/>
        </p:nvSpPr>
        <p:spPr bwMode="auto">
          <a:xfrm>
            <a:off x="395710" y="332785"/>
            <a:ext cx="8123237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1. 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动词</a:t>
            </a: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-ing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形式作主语一般表示经常性、习</a:t>
            </a:r>
            <a:endParaRPr lang="en-US" altLang="zh-CN" sz="3200" b="1" dirty="0">
              <a:latin typeface="Times New Roman" panose="02020603050405020304" pitchFamily="18" charset="0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    惯性动作。</a:t>
            </a:r>
            <a:endParaRPr lang="en-US" altLang="zh-CN" sz="3200" b="1" dirty="0">
              <a:latin typeface="Times New Roman" panose="02020603050405020304" pitchFamily="18" charset="0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2. 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动词</a:t>
            </a: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-ing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形式作主语时，谓语动词用第三</a:t>
            </a:r>
            <a:endParaRPr lang="en-US" altLang="zh-CN" sz="3200" b="1" dirty="0">
              <a:latin typeface="Times New Roman" panose="02020603050405020304" pitchFamily="18" charset="0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人称单数。</a:t>
            </a:r>
            <a:endParaRPr lang="en-US" altLang="zh-CN" sz="3200" b="1" dirty="0">
              <a:latin typeface="Times New Roman" panose="02020603050405020304" pitchFamily="18" charset="0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3. 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有时用</a:t>
            </a: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it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作形式主语，把动词</a:t>
            </a: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-ing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形式后置。</a:t>
            </a:r>
            <a:endParaRPr lang="en-US" altLang="zh-CN" sz="3200" b="1" dirty="0"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8" r="14238"/>
          <a:stretch/>
        </p:blipFill>
        <p:spPr>
          <a:xfrm>
            <a:off x="400450" y="3212985"/>
            <a:ext cx="1656115" cy="769706"/>
          </a:xfrm>
          <a:prstGeom prst="rect">
            <a:avLst/>
          </a:prstGeom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95710" y="3376156"/>
            <a:ext cx="8496590" cy="2990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              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不定式作主语与动词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-ing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形式作主语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可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互换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，但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不定式作主语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经常被用来表示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具体的某一次的行为或将来的动作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，强调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动作本身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；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动词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-ing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形式作主语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用来表示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习惯性的、经常的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动作，表示的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时间概念不强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，强调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事情本身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61829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23705" y="871156"/>
            <a:ext cx="8470900" cy="363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1)</a:t>
            </a:r>
            <a:r>
              <a:rPr lang="zh-CN" altLang="en-US" sz="3200" b="1" dirty="0">
                <a:latin typeface="Times New Roman" panose="02020603050405020304" pitchFamily="18" charset="0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</a:rPr>
              <a:t>2018</a:t>
            </a:r>
            <a:r>
              <a:rPr lang="zh-CN" altLang="en-US" sz="3200" b="1" dirty="0">
                <a:latin typeface="Times New Roman" panose="02020603050405020304" pitchFamily="18" charset="0"/>
              </a:rPr>
              <a:t>浙江</a:t>
            </a:r>
            <a:r>
              <a:rPr lang="en-US" altLang="zh-CN" sz="3200" b="1" dirty="0">
                <a:latin typeface="Times New Roman" panose="02020603050405020304" pitchFamily="18" charset="0"/>
              </a:rPr>
              <a:t>11</a:t>
            </a:r>
            <a:r>
              <a:rPr lang="zh-CN" altLang="en-US" sz="3200" b="1" dirty="0">
                <a:latin typeface="Times New Roman" panose="02020603050405020304" pitchFamily="18" charset="0"/>
              </a:rPr>
              <a:t>月卷阅读）</a:t>
            </a:r>
            <a:r>
              <a:rPr lang="en-US" altLang="zh-CN" sz="3200" b="1" dirty="0">
                <a:latin typeface="Times New Roman" panose="02020603050405020304" pitchFamily="18" charset="0"/>
              </a:rPr>
              <a:t>________ (travel)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by taxi in London is not just a way of going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from one place to another.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2)</a:t>
            </a:r>
            <a:r>
              <a:rPr lang="zh-CN" altLang="en-US" sz="3200" b="1" dirty="0">
                <a:latin typeface="Times New Roman" panose="02020603050405020304" pitchFamily="18" charset="0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</a:rPr>
              <a:t>2018</a:t>
            </a:r>
            <a:r>
              <a:rPr lang="zh-CN" altLang="en-US" sz="3200" b="1" dirty="0">
                <a:latin typeface="Times New Roman" panose="02020603050405020304" pitchFamily="18" charset="0"/>
              </a:rPr>
              <a:t>全国</a:t>
            </a:r>
            <a:r>
              <a:rPr lang="en-US" altLang="zh-CN" sz="3200" b="1" dirty="0">
                <a:latin typeface="Times New Roman" panose="02020603050405020304" pitchFamily="18" charset="0"/>
              </a:rPr>
              <a:t>I</a:t>
            </a:r>
            <a:r>
              <a:rPr lang="zh-CN" altLang="en-US" sz="3200" b="1" dirty="0">
                <a:latin typeface="Times New Roman" panose="02020603050405020304" pitchFamily="18" charset="0"/>
              </a:rPr>
              <a:t>卷阅读）</a:t>
            </a:r>
            <a:r>
              <a:rPr lang="en-US" altLang="zh-CN" sz="3200" b="1" dirty="0">
                <a:latin typeface="Times New Roman" panose="02020603050405020304" pitchFamily="18" charset="0"/>
              </a:rPr>
              <a:t>Running _____ (be)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cheap, easy and it’s always energetic.</a:t>
            </a:r>
          </a:p>
        </p:txBody>
      </p:sp>
      <p:sp>
        <p:nvSpPr>
          <p:cNvPr id="547843" name="矩形 547842"/>
          <p:cNvSpPr>
            <a:spLocks noChangeArrowheads="1"/>
          </p:cNvSpPr>
          <p:nvPr/>
        </p:nvSpPr>
        <p:spPr bwMode="auto">
          <a:xfrm>
            <a:off x="5015865" y="1478950"/>
            <a:ext cx="19784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Travelling</a:t>
            </a:r>
          </a:p>
        </p:txBody>
      </p:sp>
      <p:sp>
        <p:nvSpPr>
          <p:cNvPr id="547844" name="矩形 547843"/>
          <p:cNvSpPr>
            <a:spLocks noChangeArrowheads="1"/>
          </p:cNvSpPr>
          <p:nvPr/>
        </p:nvSpPr>
        <p:spPr bwMode="auto">
          <a:xfrm>
            <a:off x="6372125" y="3319326"/>
            <a:ext cx="4587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is</a:t>
            </a:r>
          </a:p>
        </p:txBody>
      </p:sp>
    </p:spTree>
    <p:extLst>
      <p:ext uri="{BB962C8B-B14F-4D97-AF65-F5344CB8AC3E}">
        <p14:creationId xmlns:p14="http://schemas.microsoft.com/office/powerpoint/2010/main" val="23071191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7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43" grpId="0"/>
      <p:bldP spid="54784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07690" y="260780"/>
            <a:ext cx="8615362" cy="186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that tests strength, skill, or </a:t>
            </a: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ability, especially in a way that is </a:t>
            </a: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interesting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挑战；艰巨任务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1700" y="1817959"/>
            <a:ext cx="8748290" cy="4923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challenge of doing sth.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做某事的挑战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 a challenge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面对挑战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meet a challenge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迎接挑战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accpet/ take up a challenge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接受挑战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怀疑；向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挑战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 sb. to do sth.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向某人挑战（做）某事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challenging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富有挑战的，困难的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30583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23705" y="476795"/>
            <a:ext cx="8470900" cy="5950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的正确形式填空。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Solving this problem is one of the greatest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________ faced by scientists today.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Teaching young children is a very ________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job.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He __________ his brother to a tennis match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yesterday.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北京卷）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Nervously ______________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面对挑战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I know I will whisper to myself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the two simple words “Be yourself”.</a:t>
            </a:r>
          </a:p>
        </p:txBody>
      </p:sp>
      <p:sp>
        <p:nvSpPr>
          <p:cNvPr id="547843" name="矩形 547842"/>
          <p:cNvSpPr>
            <a:spLocks noChangeArrowheads="1"/>
          </p:cNvSpPr>
          <p:nvPr/>
        </p:nvSpPr>
        <p:spPr bwMode="auto">
          <a:xfrm>
            <a:off x="5436060" y="4580717"/>
            <a:ext cx="315983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facing challenges</a:t>
            </a:r>
          </a:p>
        </p:txBody>
      </p:sp>
      <p:sp>
        <p:nvSpPr>
          <p:cNvPr id="547844" name="矩形 547843"/>
          <p:cNvSpPr>
            <a:spLocks noChangeArrowheads="1"/>
          </p:cNvSpPr>
          <p:nvPr/>
        </p:nvSpPr>
        <p:spPr bwMode="auto">
          <a:xfrm>
            <a:off x="755735" y="1700880"/>
            <a:ext cx="19864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challenges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612387" y="2224594"/>
            <a:ext cx="219002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challenging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403780" y="3420265"/>
            <a:ext cx="20537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challenged</a:t>
            </a:r>
          </a:p>
        </p:txBody>
      </p:sp>
    </p:spTree>
    <p:extLst>
      <p:ext uri="{BB962C8B-B14F-4D97-AF65-F5344CB8AC3E}">
        <p14:creationId xmlns:p14="http://schemas.microsoft.com/office/powerpoint/2010/main" val="35136441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47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43" grpId="0"/>
      <p:bldP spid="547844" grpId="0"/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内容占位符 2"/>
          <p:cNvSpPr>
            <a:spLocks noGrp="1" noChangeArrowheads="1"/>
          </p:cNvSpPr>
          <p:nvPr>
            <p:ph idx="1"/>
          </p:nvPr>
        </p:nvSpPr>
        <p:spPr>
          <a:xfrm>
            <a:off x="179388" y="116770"/>
            <a:ext cx="8562975" cy="3086100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2. I know that Chinese is a very difficult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language, but I hope to be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fluent</a:t>
            </a:r>
            <a:r>
              <a:rPr lang="en-US" altLang="zh-CN" b="1" dirty="0">
                <a:latin typeface="Times New Roman" panose="02020603050405020304" pitchFamily="18" charset="0"/>
              </a:rPr>
              <a:t> when I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graduate</a:t>
            </a:r>
            <a:r>
              <a:rPr lang="en-US" altLang="zh-CN" b="1" dirty="0">
                <a:latin typeface="Times New Roman" panose="02020603050405020304" pitchFamily="18" charset="0"/>
              </a:rPr>
              <a:t>.</a:t>
            </a:r>
            <a:endParaRPr lang="zh-CN" altLang="en-US" b="1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我知道中文是一门难学的语言，但我希望毕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</a:t>
            </a:r>
            <a:r>
              <a:rPr lang="zh-CN" altLang="en-US" b="1" dirty="0">
                <a:latin typeface="Times New Roman" panose="02020603050405020304" pitchFamily="18" charset="0"/>
              </a:rPr>
              <a:t>业时能说一口流利的汉语。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95710" y="2996970"/>
            <a:ext cx="8615362" cy="363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fluent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adj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able to speak a language very well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流利的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搭配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 fluent in…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（语言表达）熟练的，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流利的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fluently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adv.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流利地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fluency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流利，流畅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0654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14611" y="548800"/>
            <a:ext cx="8470900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She was fluent ________ English, French and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German.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He speaks English well indeed, but of course   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not ________________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（像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一样流利）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a native speaker.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浙江卷）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Firstly, I have a good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knowledge of English and I can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communicate with native speakers _______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(fluent). </a:t>
            </a:r>
          </a:p>
        </p:txBody>
      </p:sp>
      <p:sp>
        <p:nvSpPr>
          <p:cNvPr id="547844" name="矩形 547843"/>
          <p:cNvSpPr>
            <a:spLocks noChangeArrowheads="1"/>
          </p:cNvSpPr>
          <p:nvPr/>
        </p:nvSpPr>
        <p:spPr bwMode="auto">
          <a:xfrm>
            <a:off x="3921685" y="1188110"/>
            <a:ext cx="5261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47790" y="2935136"/>
            <a:ext cx="30460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so/ as fluently as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804155" y="5229125"/>
            <a:ext cx="152798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fluently</a:t>
            </a:r>
          </a:p>
        </p:txBody>
      </p:sp>
    </p:spTree>
    <p:extLst>
      <p:ext uri="{BB962C8B-B14F-4D97-AF65-F5344CB8AC3E}">
        <p14:creationId xmlns:p14="http://schemas.microsoft.com/office/powerpoint/2010/main" val="18079096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44" grpId="0"/>
      <p:bldP spid="6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51092" y="116770"/>
            <a:ext cx="8615362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complete school, college or </a:t>
            </a: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university correctly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毕业于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person who has finished their </a:t>
            </a: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school, college or university </a:t>
            </a: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education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毕业生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8164" y="3140980"/>
            <a:ext cx="8748290" cy="344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 from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毕业于（某学校）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graduate in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毕业于（某专业）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graduation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on graduation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一毕业</a:t>
            </a:r>
          </a:p>
        </p:txBody>
      </p:sp>
    </p:spTree>
    <p:extLst>
      <p:ext uri="{BB962C8B-B14F-4D97-AF65-F5344CB8AC3E}">
        <p14:creationId xmlns:p14="http://schemas.microsoft.com/office/powerpoint/2010/main" val="16138834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304800" y="1143000"/>
            <a:ext cx="8305800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单句填空。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Kate graduated ________ medical school last year.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He graduated ________ physics from Cambridge University.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As an actress she has graduated ________ small roles ________ more substantial parts.</a:t>
            </a:r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3962400" y="1828800"/>
            <a:ext cx="10428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3810000" y="2971800"/>
            <a:ext cx="52610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</a:p>
        </p:txBody>
      </p:sp>
      <p:sp>
        <p:nvSpPr>
          <p:cNvPr id="209927" name="Rectangle 7"/>
          <p:cNvSpPr>
            <a:spLocks noChangeArrowheads="1"/>
          </p:cNvSpPr>
          <p:nvPr/>
        </p:nvSpPr>
        <p:spPr bwMode="auto">
          <a:xfrm>
            <a:off x="3352800" y="4724400"/>
            <a:ext cx="52610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</a:p>
        </p:txBody>
      </p:sp>
      <p:sp>
        <p:nvSpPr>
          <p:cNvPr id="209928" name="Rectangle 8"/>
          <p:cNvSpPr>
            <a:spLocks noChangeArrowheads="1"/>
          </p:cNvSpPr>
          <p:nvPr/>
        </p:nvSpPr>
        <p:spPr bwMode="auto">
          <a:xfrm>
            <a:off x="6781800" y="4144962"/>
            <a:ext cx="10428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</a:p>
        </p:txBody>
      </p:sp>
    </p:spTree>
    <p:extLst>
      <p:ext uri="{BB962C8B-B14F-4D97-AF65-F5344CB8AC3E}">
        <p14:creationId xmlns:p14="http://schemas.microsoft.com/office/powerpoint/2010/main" val="11554192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9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9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5" grpId="0"/>
      <p:bldP spid="209926" grpId="0"/>
      <p:bldP spid="209927" grpId="0"/>
      <p:bldP spid="2099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8600" y="1752600"/>
            <a:ext cx="8686800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(2019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天津高考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Upon ____________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(graduate) from high school, I designed a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website,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www.cuddlebuddies.net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to promote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the project.</a:t>
            </a:r>
          </a:p>
        </p:txBody>
      </p:sp>
      <p:sp>
        <p:nvSpPr>
          <p:cNvPr id="3" name="矩形 2"/>
          <p:cNvSpPr/>
          <p:nvPr/>
        </p:nvSpPr>
        <p:spPr>
          <a:xfrm>
            <a:off x="4716010" y="1700880"/>
            <a:ext cx="2121093" cy="6317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graduation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8993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内容占位符 2"/>
          <p:cNvSpPr>
            <a:spLocks noGrp="1" noChangeArrowheads="1"/>
          </p:cNvSpPr>
          <p:nvPr>
            <p:ph idx="1"/>
          </p:nvPr>
        </p:nvSpPr>
        <p:spPr>
          <a:xfrm>
            <a:off x="107690" y="332785"/>
            <a:ext cx="8562975" cy="3086100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3. My adviser 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recommended</a:t>
            </a:r>
            <a:r>
              <a:rPr lang="en-US" altLang="zh-CN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b="1" dirty="0">
                <a:latin typeface="Times New Roman" panose="02020603050405020304" pitchFamily="18" charset="0"/>
              </a:rPr>
              <a:t> I should 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sign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up for</a:t>
            </a:r>
            <a:r>
              <a:rPr lang="en-US" altLang="zh-CN" b="1" dirty="0">
                <a:latin typeface="Times New Roman" panose="02020603050405020304" pitchFamily="18" charset="0"/>
              </a:rPr>
              <a:t> advanced literature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because</a:t>
            </a:r>
            <a:r>
              <a:rPr lang="en-US" altLang="zh-CN" b="1" dirty="0">
                <a:latin typeface="Times New Roman" panose="02020603050405020304" pitchFamily="18" charset="0"/>
              </a:rPr>
              <a:t> I like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English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and</a:t>
            </a:r>
            <a:r>
              <a:rPr lang="en-US" altLang="zh-CN" b="1" dirty="0">
                <a:latin typeface="Times New Roman" panose="02020603050405020304" pitchFamily="18" charset="0"/>
              </a:rPr>
              <a:t> I’</a:t>
            </a:r>
            <a:r>
              <a:rPr lang="zh-CN" altLang="en-US" b="1" dirty="0">
                <a:latin typeface="Times New Roman" panose="02020603050405020304" pitchFamily="18" charset="0"/>
              </a:rPr>
              <a:t>m good at it.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我的指导老师建议我应该选修高级文学, 因为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我喜欢英语，而且成绩不错。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23705" y="3645015"/>
            <a:ext cx="8615362" cy="186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句子结构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在这句话中，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引导的从句作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recommend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的宾语；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because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引导原因状语从句，从句包含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and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连接的并列句。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1110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23705" y="1412860"/>
            <a:ext cx="8615362" cy="363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recommend 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vt.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advise someone to do something, especially because you have special knowledge of a situation or subject</a:t>
            </a:r>
            <a:r>
              <a:rPr lang="zh-CN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say that something or someone is good, or suggest them for a particular purpose or job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建议; 推荐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323705" y="116770"/>
            <a:ext cx="8280400" cy="6592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“推荐；介绍”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sb.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/ sb.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向某人推荐某物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某人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recommend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/ sb. to sb.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sb. as ...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推荐某人为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... for ...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推荐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作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用途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做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工作等</a:t>
            </a: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“建议”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doing ...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建议做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sb. to do ...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建议某人做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+ that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从句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从句的谓语用“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should+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动词原形”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should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可以省略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539842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5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5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5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5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5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5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5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5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25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468313" y="260780"/>
            <a:ext cx="7848600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推荐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提议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正式建议</a:t>
            </a:r>
          </a:p>
        </p:txBody>
      </p:sp>
      <p:sp>
        <p:nvSpPr>
          <p:cNvPr id="103431" name="Rectangle 7"/>
          <p:cNvSpPr>
            <a:spLocks noChangeArrowheads="1"/>
          </p:cNvSpPr>
          <p:nvPr/>
        </p:nvSpPr>
        <p:spPr bwMode="auto">
          <a:xfrm>
            <a:off x="468313" y="2403793"/>
            <a:ext cx="8084264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如果你去北京，我建议参观长城。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____________________________________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我建议你看一下这部电影。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____________________________________</a:t>
            </a:r>
          </a:p>
        </p:txBody>
      </p:sp>
      <p:sp>
        <p:nvSpPr>
          <p:cNvPr id="103432" name="Rectangle 8"/>
          <p:cNvSpPr>
            <a:spLocks noChangeArrowheads="1"/>
          </p:cNvSpPr>
          <p:nvPr/>
        </p:nvSpPr>
        <p:spPr bwMode="auto">
          <a:xfrm>
            <a:off x="971550" y="3051041"/>
            <a:ext cx="7353300" cy="1222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you go to Beijing, I recommend visiting the Great Wall.</a:t>
            </a:r>
          </a:p>
        </p:txBody>
      </p:sp>
      <p:sp>
        <p:nvSpPr>
          <p:cNvPr id="103433" name="Rectangle 9"/>
          <p:cNvSpPr>
            <a:spLocks noChangeArrowheads="1"/>
          </p:cNvSpPr>
          <p:nvPr/>
        </p:nvSpPr>
        <p:spPr bwMode="auto">
          <a:xfrm>
            <a:off x="971549" y="4816341"/>
            <a:ext cx="7504113" cy="1222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recommend you to see this film.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I recommend you (should) see this film.</a:t>
            </a:r>
          </a:p>
        </p:txBody>
      </p:sp>
      <p:sp>
        <p:nvSpPr>
          <p:cNvPr id="103434" name="Text Box 10"/>
          <p:cNvSpPr txBox="1">
            <a:spLocks noChangeArrowheads="1"/>
          </p:cNvSpPr>
          <p:nvPr/>
        </p:nvSpPr>
        <p:spPr bwMode="auto">
          <a:xfrm>
            <a:off x="468313" y="1851025"/>
            <a:ext cx="3877985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汉译英</a:t>
            </a:r>
          </a:p>
        </p:txBody>
      </p:sp>
    </p:spTree>
    <p:extLst>
      <p:ext uri="{BB962C8B-B14F-4D97-AF65-F5344CB8AC3E}">
        <p14:creationId xmlns:p14="http://schemas.microsoft.com/office/powerpoint/2010/main" val="24643018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1" grpId="0"/>
      <p:bldP spid="103432" grpId="0"/>
      <p:bldP spid="103433" grpId="0"/>
      <p:bldP spid="10343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77788" y="188913"/>
            <a:ext cx="9066212" cy="6011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完成句子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1) I should recommend it ______ a useful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reference book.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2) Please recommend him a good physician.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= Please recommend a good physician ______ him.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3) I recommend you _______ (buy) this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dictionary.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4) I recommend _______ (buy) a dictionary for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your brother.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5) It is strongly recommended that the machine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___________________ (check) every year.</a:t>
            </a:r>
          </a:p>
        </p:txBody>
      </p:sp>
      <p:sp>
        <p:nvSpPr>
          <p:cNvPr id="551939" name="矩形 551938"/>
          <p:cNvSpPr>
            <a:spLocks noChangeArrowheads="1"/>
          </p:cNvSpPr>
          <p:nvPr/>
        </p:nvSpPr>
        <p:spPr bwMode="auto">
          <a:xfrm>
            <a:off x="4860020" y="775985"/>
            <a:ext cx="1395412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 </a:t>
            </a:r>
          </a:p>
        </p:txBody>
      </p:sp>
      <p:sp>
        <p:nvSpPr>
          <p:cNvPr id="551940" name="矩形 551939"/>
          <p:cNvSpPr>
            <a:spLocks noChangeArrowheads="1"/>
          </p:cNvSpPr>
          <p:nvPr/>
        </p:nvSpPr>
        <p:spPr bwMode="auto">
          <a:xfrm>
            <a:off x="7164180" y="2348925"/>
            <a:ext cx="86677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</a:t>
            </a:r>
          </a:p>
        </p:txBody>
      </p:sp>
      <p:sp>
        <p:nvSpPr>
          <p:cNvPr id="551941" name="矩形 551940"/>
          <p:cNvSpPr>
            <a:spLocks noChangeArrowheads="1"/>
          </p:cNvSpPr>
          <p:nvPr/>
        </p:nvSpPr>
        <p:spPr bwMode="auto">
          <a:xfrm>
            <a:off x="3830886" y="2854252"/>
            <a:ext cx="1391728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buy </a:t>
            </a:r>
          </a:p>
        </p:txBody>
      </p:sp>
      <p:sp>
        <p:nvSpPr>
          <p:cNvPr id="551942" name="矩形 551941"/>
          <p:cNvSpPr>
            <a:spLocks noChangeArrowheads="1"/>
          </p:cNvSpPr>
          <p:nvPr/>
        </p:nvSpPr>
        <p:spPr bwMode="auto">
          <a:xfrm>
            <a:off x="3032430" y="3926480"/>
            <a:ext cx="1494320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buying </a:t>
            </a:r>
          </a:p>
        </p:txBody>
      </p:sp>
      <p:sp>
        <p:nvSpPr>
          <p:cNvPr id="551943" name="矩形 551942"/>
          <p:cNvSpPr>
            <a:spLocks noChangeArrowheads="1"/>
          </p:cNvSpPr>
          <p:nvPr/>
        </p:nvSpPr>
        <p:spPr bwMode="auto">
          <a:xfrm>
            <a:off x="395710" y="5524816"/>
            <a:ext cx="3853940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(should) be checked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1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1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1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1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51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1939" grpId="0"/>
      <p:bldP spid="551940" grpId="0"/>
      <p:bldP spid="551941" grpId="0"/>
      <p:bldP spid="551942" grpId="0"/>
      <p:bldP spid="55194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684213" y="765175"/>
            <a:ext cx="1366837" cy="762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/>
              <a:t>思考</a:t>
            </a:r>
          </a:p>
        </p:txBody>
      </p:sp>
      <p:sp>
        <p:nvSpPr>
          <p:cNvPr id="7" name="云形 6"/>
          <p:cNvSpPr>
            <a:spLocks noChangeArrowheads="1"/>
          </p:cNvSpPr>
          <p:nvPr/>
        </p:nvSpPr>
        <p:spPr bwMode="auto">
          <a:xfrm>
            <a:off x="323850" y="1773238"/>
            <a:ext cx="7915275" cy="2933700"/>
          </a:xfrm>
          <a:custGeom>
            <a:avLst/>
            <a:gdLst>
              <a:gd name="T0" fmla="*/ 7908678 w 43200"/>
              <a:gd name="T1" fmla="*/ 1466850 h 43200"/>
              <a:gd name="T2" fmla="*/ 3957637 w 43200"/>
              <a:gd name="T3" fmla="*/ 2930576 h 43200"/>
              <a:gd name="T4" fmla="*/ 24552 w 43200"/>
              <a:gd name="T5" fmla="*/ 1466850 h 43200"/>
              <a:gd name="T6" fmla="*/ 3957637 w 43200"/>
              <a:gd name="T7" fmla="*/ 167737 h 43200"/>
              <a:gd name="T8" fmla="*/ 0 60000 65536"/>
              <a:gd name="T9" fmla="*/ 5400000 60000 65536"/>
              <a:gd name="T10" fmla="*/ 10800000 60000 65536"/>
              <a:gd name="T11" fmla="*/ 16200000 60000 65536"/>
              <a:gd name="T12" fmla="*/ 0 w 43200"/>
              <a:gd name="T13" fmla="*/ 0 h 43200"/>
              <a:gd name="T14" fmla="*/ 43200 w 43200"/>
              <a:gd name="T15" fmla="*/ 43200 h 432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3200" h="43200">
                <a:moveTo>
                  <a:pt x="3900" y="14370"/>
                </a:moveTo>
                <a:cubicBezTo>
                  <a:pt x="3859" y="13965"/>
                  <a:pt x="3838" y="13551"/>
                  <a:pt x="3838" y="13131"/>
                </a:cubicBezTo>
                <a:cubicBezTo>
                  <a:pt x="3838" y="8056"/>
                  <a:pt x="6861" y="3941"/>
                  <a:pt x="10591" y="3941"/>
                </a:cubicBezTo>
                <a:cubicBezTo>
                  <a:pt x="11837" y="3941"/>
                  <a:pt x="13004" y="4400"/>
                  <a:pt x="14006" y="5201"/>
                </a:cubicBezTo>
                <a:cubicBezTo>
                  <a:pt x="14902" y="2905"/>
                  <a:pt x="16675" y="1343"/>
                  <a:pt x="18716" y="1343"/>
                </a:cubicBezTo>
                <a:cubicBezTo>
                  <a:pt x="20174" y="1343"/>
                  <a:pt x="21494" y="2140"/>
                  <a:pt x="22457" y="3431"/>
                </a:cubicBezTo>
                <a:cubicBezTo>
                  <a:pt x="23173" y="1479"/>
                  <a:pt x="24653" y="140"/>
                  <a:pt x="26363" y="140"/>
                </a:cubicBezTo>
                <a:cubicBezTo>
                  <a:pt x="27778" y="140"/>
                  <a:pt x="29037" y="1058"/>
                  <a:pt x="29834" y="2480"/>
                </a:cubicBezTo>
                <a:cubicBezTo>
                  <a:pt x="30725" y="1054"/>
                  <a:pt x="32054" y="149"/>
                  <a:pt x="33539" y="149"/>
                </a:cubicBezTo>
                <a:cubicBezTo>
                  <a:pt x="35927" y="149"/>
                  <a:pt x="37913" y="2490"/>
                  <a:pt x="38319" y="5572"/>
                </a:cubicBezTo>
                <a:cubicBezTo>
                  <a:pt x="40586" y="6412"/>
                  <a:pt x="42251" y="9236"/>
                  <a:pt x="42251" y="12590"/>
                </a:cubicBezTo>
                <a:cubicBezTo>
                  <a:pt x="42251" y="13609"/>
                  <a:pt x="42097" y="14578"/>
                  <a:pt x="41820" y="15458"/>
                </a:cubicBezTo>
                <a:cubicBezTo>
                  <a:pt x="42699" y="17013"/>
                  <a:pt x="43222" y="18960"/>
                  <a:pt x="43222" y="21074"/>
                </a:cubicBezTo>
                <a:cubicBezTo>
                  <a:pt x="43222" y="25723"/>
                  <a:pt x="40694" y="29568"/>
                  <a:pt x="37409" y="30202"/>
                </a:cubicBezTo>
                <a:cubicBezTo>
                  <a:pt x="37384" y="34518"/>
                  <a:pt x="34803" y="38006"/>
                  <a:pt x="31624" y="38006"/>
                </a:cubicBezTo>
                <a:cubicBezTo>
                  <a:pt x="30499" y="38006"/>
                  <a:pt x="29448" y="37569"/>
                  <a:pt x="28560" y="36813"/>
                </a:cubicBezTo>
                <a:cubicBezTo>
                  <a:pt x="27721" y="40603"/>
                  <a:pt x="25145" y="43358"/>
                  <a:pt x="22098" y="43358"/>
                </a:cubicBezTo>
                <a:cubicBezTo>
                  <a:pt x="19758" y="43358"/>
                  <a:pt x="17696" y="41733"/>
                  <a:pt x="16484" y="39265"/>
                </a:cubicBezTo>
                <a:cubicBezTo>
                  <a:pt x="15323" y="40222"/>
                  <a:pt x="13962" y="40772"/>
                  <a:pt x="12507" y="40772"/>
                </a:cubicBezTo>
                <a:cubicBezTo>
                  <a:pt x="9641" y="40772"/>
                  <a:pt x="7140" y="38639"/>
                  <a:pt x="5808" y="35473"/>
                </a:cubicBezTo>
                <a:cubicBezTo>
                  <a:pt x="5642" y="35499"/>
                  <a:pt x="5472" y="35513"/>
                  <a:pt x="5300" y="35513"/>
                </a:cubicBezTo>
                <a:cubicBezTo>
                  <a:pt x="2892" y="35513"/>
                  <a:pt x="940" y="32863"/>
                  <a:pt x="940" y="29595"/>
                </a:cubicBezTo>
                <a:cubicBezTo>
                  <a:pt x="940" y="28031"/>
                  <a:pt x="1387" y="26609"/>
                  <a:pt x="2117" y="25551"/>
                </a:cubicBezTo>
                <a:cubicBezTo>
                  <a:pt x="831" y="24519"/>
                  <a:pt x="-32" y="22608"/>
                  <a:pt x="-32" y="20421"/>
                </a:cubicBezTo>
                <a:cubicBezTo>
                  <a:pt x="-32" y="17344"/>
                  <a:pt x="1677" y="14813"/>
                  <a:pt x="3866" y="14507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4582" y="26189"/>
                  <a:pt x="4470" y="26195"/>
                  <a:pt x="4356" y="26195"/>
                </a:cubicBezTo>
                <a:cubicBezTo>
                  <a:pt x="3555" y="26195"/>
                  <a:pt x="2804" y="25898"/>
                  <a:pt x="2160" y="25381"/>
                </a:cubicBezTo>
                <a:moveTo>
                  <a:pt x="6928" y="34899"/>
                </a:moveTo>
                <a:cubicBezTo>
                  <a:pt x="6579" y="35090"/>
                  <a:pt x="6207" y="35220"/>
                  <a:pt x="5821" y="35281"/>
                </a:cubicBezTo>
                <a:moveTo>
                  <a:pt x="16478" y="39090"/>
                </a:moveTo>
                <a:cubicBezTo>
                  <a:pt x="16211" y="38549"/>
                  <a:pt x="15986" y="37967"/>
                  <a:pt x="15809" y="37354"/>
                </a:cubicBezTo>
                <a:moveTo>
                  <a:pt x="28827" y="34751"/>
                </a:moveTo>
                <a:cubicBezTo>
                  <a:pt x="28787" y="35413"/>
                  <a:pt x="28697" y="36052"/>
                  <a:pt x="28562" y="36663"/>
                </a:cubicBezTo>
                <a:moveTo>
                  <a:pt x="34129" y="22954"/>
                </a:moveTo>
                <a:cubicBezTo>
                  <a:pt x="36055" y="24231"/>
                  <a:pt x="37381" y="26919"/>
                  <a:pt x="37381" y="30027"/>
                </a:cubicBezTo>
                <a:cubicBezTo>
                  <a:pt x="37381" y="30048"/>
                  <a:pt x="37381" y="30069"/>
                  <a:pt x="37381" y="30090"/>
                </a:cubicBezTo>
                <a:moveTo>
                  <a:pt x="41798" y="15354"/>
                </a:moveTo>
                <a:cubicBezTo>
                  <a:pt x="41472" y="16395"/>
                  <a:pt x="40973" y="17308"/>
                  <a:pt x="40351" y="18030"/>
                </a:cubicBezTo>
                <a:moveTo>
                  <a:pt x="38324" y="5426"/>
                </a:moveTo>
                <a:cubicBezTo>
                  <a:pt x="38375" y="5804"/>
                  <a:pt x="38401" y="6196"/>
                  <a:pt x="38401" y="6595"/>
                </a:cubicBezTo>
                <a:cubicBezTo>
                  <a:pt x="38401" y="6627"/>
                  <a:pt x="38401" y="6658"/>
                  <a:pt x="38401" y="6690"/>
                </a:cubicBezTo>
                <a:moveTo>
                  <a:pt x="29078" y="3952"/>
                </a:moveTo>
                <a:cubicBezTo>
                  <a:pt x="29268" y="3364"/>
                  <a:pt x="29519" y="2823"/>
                  <a:pt x="29820" y="2341"/>
                </a:cubicBezTo>
                <a:moveTo>
                  <a:pt x="22141" y="4720"/>
                </a:moveTo>
                <a:cubicBezTo>
                  <a:pt x="22218" y="4229"/>
                  <a:pt x="22340" y="3764"/>
                  <a:pt x="22499" y="3329"/>
                </a:cubicBezTo>
                <a:moveTo>
                  <a:pt x="14000" y="5192"/>
                </a:moveTo>
                <a:cubicBezTo>
                  <a:pt x="14474" y="5569"/>
                  <a:pt x="14910" y="6023"/>
                  <a:pt x="15300" y="6540"/>
                </a:cubicBezTo>
                <a:moveTo>
                  <a:pt x="4127" y="15789"/>
                </a:moveTo>
                <a:cubicBezTo>
                  <a:pt x="4024" y="15332"/>
                  <a:pt x="3948" y="14858"/>
                  <a:pt x="3900" y="14375"/>
                </a:cubicBezTo>
              </a:path>
            </a:pathLst>
          </a:cu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  <a:p>
            <a:pPr algn="ctr"/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你还知道哪些表达</a:t>
            </a:r>
            <a:r>
              <a:rPr lang="en-US" altLang="zh-CN" sz="3600" b="1" dirty="0">
                <a:solidFill>
                  <a:schemeClr val="tx2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“</a:t>
            </a:r>
            <a:r>
              <a:rPr lang="zh-CN" altLang="en-US" sz="3600" b="1" dirty="0">
                <a:solidFill>
                  <a:srgbClr val="0070C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建议；推荐</a:t>
            </a:r>
            <a:r>
              <a:rPr lang="en-US" altLang="zh-CN" sz="3600" b="1" dirty="0">
                <a:solidFill>
                  <a:schemeClr val="tx2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”</a:t>
            </a:r>
          </a:p>
          <a:p>
            <a:pPr algn="ctr"/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的动词？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algn="ctr"/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208962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 up (for sth.)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add your name to a list for something because you want to take part in it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报名（参加课程）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e.g. I have decided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 up for</a:t>
            </a:r>
            <a:r>
              <a:rPr lang="en-US" altLang="zh-CN" sz="3200" b="1" dirty="0">
                <a:latin typeface="Times New Roman" panose="02020603050405020304" pitchFamily="18" charset="0"/>
              </a:rPr>
              <a:t> evening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classes this term. 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   我决定这学期报名上夜校。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My sister is thinking of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signing up for</a:t>
            </a:r>
            <a:r>
              <a:rPr lang="en-US" altLang="zh-CN" sz="3200" b="1" dirty="0">
                <a:latin typeface="Times New Roman" panose="02020603050405020304" pitchFamily="18" charset="0"/>
              </a:rPr>
              <a:t> a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yoga club.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   我姐姐正考虑报名加入瑜伽俱乐部。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553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53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53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内容占位符 2"/>
          <p:cNvSpPr>
            <a:spLocks noGrp="1" noChangeArrowheads="1"/>
          </p:cNvSpPr>
          <p:nvPr>
            <p:ph idx="1"/>
          </p:nvPr>
        </p:nvSpPr>
        <p:spPr>
          <a:xfrm>
            <a:off x="179695" y="2470"/>
            <a:ext cx="8562975" cy="3086100"/>
          </a:xfrm>
        </p:spPr>
        <p:txBody>
          <a:bodyPr/>
          <a:lstStyle/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4. I’ll find a way to improve on my own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 that </a:t>
            </a:r>
            <a:r>
              <a:rPr lang="en-US" altLang="zh-CN" b="1" dirty="0">
                <a:latin typeface="Times New Roman" panose="02020603050405020304" pitchFamily="18" charset="0"/>
              </a:rPr>
              <a:t>I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can make the team next year.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English and I’</a:t>
            </a:r>
            <a:r>
              <a:rPr lang="zh-CN" altLang="en-US" b="1" dirty="0">
                <a:latin typeface="Times New Roman" panose="02020603050405020304" pitchFamily="18" charset="0"/>
              </a:rPr>
              <a:t>m good at it.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我会找到一个让自己提高球技的方法，这样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</a:t>
            </a:r>
            <a:r>
              <a:rPr lang="zh-CN" altLang="en-US" b="1" dirty="0">
                <a:latin typeface="Times New Roman" panose="02020603050405020304" pitchFamily="18" charset="0"/>
              </a:rPr>
              <a:t>明年我就能加入球队了。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95710" y="2780955"/>
            <a:ext cx="8615362" cy="3844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 that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以至于；结果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(1)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此处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 that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引导目的状语从句，可与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order that, in order to, so as to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进行互换，句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中常有情态动词。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e.g. (2018</a:t>
            </a:r>
            <a:r>
              <a:rPr lang="zh-CN" altLang="en-US" sz="3200" b="1" dirty="0">
                <a:latin typeface="Times New Roman" panose="02020603050405020304" pitchFamily="18" charset="0"/>
              </a:rPr>
              <a:t>天津卷单选</a:t>
            </a:r>
            <a:r>
              <a:rPr lang="en-US" altLang="zh-CN" sz="3200" b="1" dirty="0">
                <a:latin typeface="Times New Roman" panose="02020603050405020304" pitchFamily="18" charset="0"/>
              </a:rPr>
              <a:t>) Let’s not pick these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peaches until this weekend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so that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they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get sweet enough to be eaten.</a:t>
            </a:r>
          </a:p>
        </p:txBody>
      </p:sp>
    </p:spTree>
    <p:extLst>
      <p:ext uri="{BB962C8B-B14F-4D97-AF65-F5344CB8AC3E}">
        <p14:creationId xmlns:p14="http://schemas.microsoft.com/office/powerpoint/2010/main" val="3498192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51700" y="1556870"/>
            <a:ext cx="8615362" cy="245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(2) so that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还可引导结果状语从句，表示“因此，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所以”，常用逗号与主句隔开。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e.g. Stephen was excellent in many ways,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that </a:t>
            </a:r>
            <a:r>
              <a:rPr lang="en-US" altLang="zh-CN" sz="3200" b="1" dirty="0">
                <a:latin typeface="Times New Roman" panose="02020603050405020304" pitchFamily="18" charset="0"/>
              </a:rPr>
              <a:t>he got the job. </a:t>
            </a:r>
          </a:p>
        </p:txBody>
      </p:sp>
    </p:spTree>
    <p:extLst>
      <p:ext uri="{BB962C8B-B14F-4D97-AF65-F5344CB8AC3E}">
        <p14:creationId xmlns:p14="http://schemas.microsoft.com/office/powerpoint/2010/main" val="4604925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14611" y="1116953"/>
            <a:ext cx="8470900" cy="245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天津卷）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often found myself telling my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mom to drive more slowly, _______ I could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read all of the road signs we passed.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220045" y="2344981"/>
            <a:ext cx="135806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 that</a:t>
            </a:r>
          </a:p>
        </p:txBody>
      </p:sp>
    </p:spTree>
    <p:extLst>
      <p:ext uri="{BB962C8B-B14F-4D97-AF65-F5344CB8AC3E}">
        <p14:creationId xmlns:p14="http://schemas.microsoft.com/office/powerpoint/2010/main" val="38262943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内容占位符 2"/>
          <p:cNvSpPr>
            <a:spLocks noGrp="1" noChangeArrowheads="1"/>
          </p:cNvSpPr>
          <p:nvPr>
            <p:ph idx="1"/>
          </p:nvPr>
        </p:nvSpPr>
        <p:spPr>
          <a:xfrm>
            <a:off x="323850" y="476795"/>
            <a:ext cx="8229600" cy="3095625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5. I know I’ll have to study harder as a senior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high school student and get used to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being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responsible for </a:t>
            </a:r>
            <a:r>
              <a:rPr lang="en-US" altLang="zh-CN" b="1" dirty="0">
                <a:latin typeface="Times New Roman" panose="02020603050405020304" pitchFamily="18" charset="0"/>
              </a:rPr>
              <a:t>a lot more.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我知道作为一名高中生，我必须更加努力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地学习，习惯承担更多的责任。 </a:t>
            </a:r>
            <a:endParaRPr lang="en-US" altLang="zh-CN" b="1" dirty="0">
              <a:latin typeface="Times New Roman" panose="02020603050405020304" pitchFamily="18" charset="0"/>
            </a:endParaRP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560387" y="3789025"/>
            <a:ext cx="7993063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responsible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adj.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having a duty to be in charge </a:t>
            </a: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of or to look after someone or </a:t>
            </a: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something</a:t>
            </a:r>
            <a:r>
              <a:rPr lang="en-US" altLang="zh-CN" sz="3200" dirty="0"/>
              <a:t> </a:t>
            </a:r>
            <a:r>
              <a:rPr lang="zh-CN" altLang="en-US" sz="3200" b="1" dirty="0">
                <a:solidFill>
                  <a:srgbClr val="FF0000"/>
                </a:solidFill>
              </a:rPr>
              <a:t>负责的，有责任的</a:t>
            </a:r>
            <a:endParaRPr lang="en-US" altLang="zh-CN" sz="32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611188" y="620713"/>
            <a:ext cx="8137525" cy="4967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搭配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be responsible for (doing) sth.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对（做）某事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负责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be responsible for sb.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对某人负责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responsibility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责任，职责，义务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 sense of responsibility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责任感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have/ take responsibility for…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有责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任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/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负责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9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9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89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9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89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304800" y="1143000"/>
            <a:ext cx="8305800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The chief editor of the newspaper is responsible ________ editing the whole newspaper.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Children get the opportunity to take on full ____________ (responsible) for another creature’s life.</a:t>
            </a:r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3261429" y="2348925"/>
            <a:ext cx="7088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</a:p>
        </p:txBody>
      </p:sp>
      <p:sp>
        <p:nvSpPr>
          <p:cNvPr id="209927" name="Rectangle 7"/>
          <p:cNvSpPr>
            <a:spLocks noChangeArrowheads="1"/>
          </p:cNvSpPr>
          <p:nvPr/>
        </p:nvSpPr>
        <p:spPr bwMode="auto">
          <a:xfrm>
            <a:off x="713359" y="4005040"/>
            <a:ext cx="254807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responsibility</a:t>
            </a:r>
          </a:p>
        </p:txBody>
      </p:sp>
    </p:spTree>
    <p:extLst>
      <p:ext uri="{BB962C8B-B14F-4D97-AF65-F5344CB8AC3E}">
        <p14:creationId xmlns:p14="http://schemas.microsoft.com/office/powerpoint/2010/main" val="41402981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5" grpId="0"/>
      <p:bldP spid="20992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内容占位符 2"/>
          <p:cNvSpPr>
            <a:spLocks noGrp="1" noChangeArrowheads="1"/>
          </p:cNvSpPr>
          <p:nvPr>
            <p:ph idx="1"/>
          </p:nvPr>
        </p:nvSpPr>
        <p:spPr>
          <a:xfrm>
            <a:off x="323705" y="620805"/>
            <a:ext cx="8229600" cy="3095625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6. Studying hard isn’t always fun, but I’ll be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well prepared for university or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whatever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else comes in the future</a:t>
            </a:r>
            <a:r>
              <a:rPr lang="en-US" altLang="zh-CN" b="1" dirty="0">
                <a:latin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努力学习并不是一直都有趣的，但是我会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</a:t>
            </a:r>
            <a:r>
              <a:rPr lang="zh-CN" altLang="en-US" b="1" dirty="0">
                <a:latin typeface="Times New Roman" panose="02020603050405020304" pitchFamily="18" charset="0"/>
              </a:rPr>
              <a:t>为大学或将来任何其他的事情做好准备。</a:t>
            </a:r>
            <a:endParaRPr lang="en-US" altLang="zh-CN" b="1" dirty="0">
              <a:latin typeface="Times New Roman" panose="02020603050405020304" pitchFamily="18" charset="0"/>
            </a:endParaRP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755735" y="3789025"/>
            <a:ext cx="7993063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whatever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引导名词性从句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whatever</a:t>
            </a:r>
            <a:r>
              <a:rPr lang="zh-CN" altLang="en-US" sz="3200" b="1" dirty="0">
                <a:latin typeface="Times New Roman" panose="02020603050405020304" pitchFamily="18" charset="0"/>
              </a:rPr>
              <a:t>作链接代词，可引导名词性从句，相当于</a:t>
            </a:r>
            <a:r>
              <a:rPr lang="en-US" altLang="zh-CN" sz="3200" b="1" dirty="0">
                <a:latin typeface="Times New Roman" panose="02020603050405020304" pitchFamily="18" charset="0"/>
              </a:rPr>
              <a:t>anything that</a:t>
            </a:r>
            <a:r>
              <a:rPr lang="zh-CN" altLang="en-US" sz="3200" b="1" dirty="0">
                <a:latin typeface="Times New Roman" panose="02020603050405020304" pitchFamily="18" charset="0"/>
              </a:rPr>
              <a:t>或</a:t>
            </a:r>
            <a:r>
              <a:rPr lang="en-US" altLang="zh-CN" sz="3200" b="1" dirty="0">
                <a:latin typeface="Times New Roman" panose="02020603050405020304" pitchFamily="18" charset="0"/>
              </a:rPr>
              <a:t>all that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6791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323705" y="836820"/>
            <a:ext cx="7993063" cy="4819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1) whatever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也可引导让步状语从句，在从句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中作宾语，相当于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 matter what, “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不论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什么，不管什么”。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eg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Whatever</a:t>
            </a:r>
            <a:r>
              <a:rPr lang="en-US" altLang="zh-CN" sz="3200" b="1" dirty="0">
                <a:latin typeface="Times New Roman" panose="02020603050405020304" pitchFamily="18" charset="0"/>
              </a:rPr>
              <a:t> you do, you must do it well.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2)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疑问词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when, where, how, who, which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都可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ever,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用来引导让步状从，相当于“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matter+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疑问词”。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542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78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8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323850" y="2276920"/>
            <a:ext cx="8820150" cy="3976687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1</a:t>
            </a:r>
            <a:r>
              <a:rPr lang="en-US" altLang="zh-CN" b="1" dirty="0">
                <a:latin typeface="Times New Roman" panose="02020603050405020304" pitchFamily="18" charset="0"/>
              </a:rPr>
              <a:t>.</a:t>
            </a:r>
            <a:r>
              <a:rPr lang="zh-CN" altLang="en-US" b="1" dirty="0">
                <a:latin typeface="Times New Roman" panose="02020603050405020304" pitchFamily="18" charset="0"/>
              </a:rPr>
              <a:t> I</a:t>
            </a:r>
            <a:r>
              <a:rPr lang="en-US" altLang="zh-CN" b="1" dirty="0">
                <a:latin typeface="Times New Roman" panose="02020603050405020304" pitchFamily="18" charset="0"/>
              </a:rPr>
              <a:t>’</a:t>
            </a:r>
            <a:r>
              <a:rPr lang="zh-CN" altLang="en-US" b="1" dirty="0">
                <a:latin typeface="Times New Roman" panose="02020603050405020304" pitchFamily="18" charset="0"/>
              </a:rPr>
              <a:t>m good at maths, so my teache</a:t>
            </a:r>
            <a:r>
              <a:rPr lang="en-US" altLang="zh-CN" b="1" dirty="0">
                <a:latin typeface="Times New Roman" panose="02020603050405020304" pitchFamily="18" charset="0"/>
              </a:rPr>
              <a:t>r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_____________</a:t>
            </a:r>
            <a:r>
              <a:rPr lang="zh-CN" altLang="en-US" b="1" dirty="0">
                <a:latin typeface="Times New Roman" panose="02020603050405020304" pitchFamily="18" charset="0"/>
              </a:rPr>
              <a:t> that I should choose advanced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maths in my first year.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2</a:t>
            </a:r>
            <a:r>
              <a:rPr lang="en-US" altLang="zh-CN" b="1" dirty="0">
                <a:latin typeface="Times New Roman" panose="02020603050405020304" pitchFamily="18" charset="0"/>
              </a:rPr>
              <a:t>.</a:t>
            </a:r>
            <a:r>
              <a:rPr lang="zh-CN" altLang="en-US" b="1" dirty="0">
                <a:latin typeface="Times New Roman" panose="02020603050405020304" pitchFamily="18" charset="0"/>
              </a:rPr>
              <a:t> Finding time for both studies and extra-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curricular activities is a big </a:t>
            </a:r>
            <a:r>
              <a:rPr lang="en-US" altLang="zh-CN" b="1" dirty="0">
                <a:latin typeface="Times New Roman" panose="02020603050405020304" pitchFamily="18" charset="0"/>
              </a:rPr>
              <a:t>__________</a:t>
            </a:r>
            <a:r>
              <a:rPr lang="zh-CN" altLang="en-US" b="1" dirty="0">
                <a:latin typeface="Times New Roman" panose="02020603050405020304" pitchFamily="18" charset="0"/>
              </a:rPr>
              <a:t> so I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need to make a workable schedule.</a:t>
            </a:r>
          </a:p>
        </p:txBody>
      </p:sp>
      <p:sp>
        <p:nvSpPr>
          <p:cNvPr id="56323" name="文本框 1"/>
          <p:cNvSpPr txBox="1">
            <a:spLocks noChangeArrowheads="1"/>
          </p:cNvSpPr>
          <p:nvPr/>
        </p:nvSpPr>
        <p:spPr bwMode="auto">
          <a:xfrm>
            <a:off x="174625" y="981075"/>
            <a:ext cx="7781925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Complete the sentences with the correct forms of the new words from the text. 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827088" y="2921000"/>
            <a:ext cx="31956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recommended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724525" y="4652963"/>
            <a:ext cx="20875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challenge</a:t>
            </a:r>
          </a:p>
        </p:txBody>
      </p:sp>
      <p:pic>
        <p:nvPicPr>
          <p:cNvPr id="56327" name="Picture 7" descr="Exercises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8" t="15402" r="11806" b="12570"/>
          <a:stretch>
            <a:fillRect/>
          </a:stretch>
        </p:blipFill>
        <p:spPr bwMode="auto">
          <a:xfrm>
            <a:off x="2411413" y="0"/>
            <a:ext cx="3816350" cy="109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144463" y="928688"/>
            <a:ext cx="8604250" cy="5237162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3</a:t>
            </a:r>
            <a:r>
              <a:rPr lang="en-US" altLang="zh-CN" b="1" dirty="0">
                <a:latin typeface="Times New Roman" panose="02020603050405020304" pitchFamily="18" charset="0"/>
              </a:rPr>
              <a:t>.</a:t>
            </a:r>
            <a:r>
              <a:rPr lang="zh-CN" altLang="en-US" b="1" dirty="0">
                <a:latin typeface="Times New Roman" panose="02020603050405020304" pitchFamily="18" charset="0"/>
              </a:rPr>
              <a:t> It</a:t>
            </a:r>
            <a:r>
              <a:rPr lang="en-US" altLang="zh-CN" b="1" dirty="0">
                <a:latin typeface="Times New Roman" panose="02020603050405020304" pitchFamily="18" charset="0"/>
              </a:rPr>
              <a:t>’</a:t>
            </a:r>
            <a:r>
              <a:rPr lang="zh-CN" altLang="en-US" b="1" dirty="0">
                <a:latin typeface="Times New Roman" panose="02020603050405020304" pitchFamily="18" charset="0"/>
              </a:rPr>
              <a:t>s a little </a:t>
            </a:r>
            <a:r>
              <a:rPr lang="en-US" altLang="zh-CN" b="1" dirty="0">
                <a:latin typeface="Times New Roman" panose="02020603050405020304" pitchFamily="18" charset="0"/>
              </a:rPr>
              <a:t>__________</a:t>
            </a:r>
            <a:r>
              <a:rPr lang="zh-CN" altLang="en-US" b="1" dirty="0">
                <a:latin typeface="Times New Roman" panose="02020603050405020304" pitchFamily="18" charset="0"/>
              </a:rPr>
              <a:t> to choose suitable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courses. I hope that my adviser can help me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make a good decision.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4</a:t>
            </a:r>
            <a:r>
              <a:rPr lang="en-US" altLang="zh-CN" b="1" dirty="0">
                <a:latin typeface="Times New Roman" panose="02020603050405020304" pitchFamily="18" charset="0"/>
              </a:rPr>
              <a:t>.</a:t>
            </a:r>
            <a:r>
              <a:rPr lang="zh-CN" altLang="en-US" b="1" dirty="0">
                <a:latin typeface="Times New Roman" panose="02020603050405020304" pitchFamily="18" charset="0"/>
              </a:rPr>
              <a:t> We can try a course for two weeks after we </a:t>
            </a:r>
            <a:r>
              <a:rPr lang="en-US" altLang="zh-CN" b="1" dirty="0">
                <a:latin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__________</a:t>
            </a:r>
            <a:r>
              <a:rPr lang="zh-CN" altLang="en-US" b="1" dirty="0">
                <a:latin typeface="Times New Roman" panose="02020603050405020304" pitchFamily="18" charset="0"/>
              </a:rPr>
              <a:t> up for it. After that, we cannot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    change it</a:t>
            </a:r>
            <a:r>
              <a:rPr lang="en-US" altLang="zh-CN" b="1" dirty="0">
                <a:latin typeface="Times New Roman" panose="02020603050405020304" pitchFamily="18" charset="0"/>
              </a:rPr>
              <a:t>.</a:t>
            </a:r>
            <a:endParaRPr lang="zh-CN" altLang="en-US" b="1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5</a:t>
            </a:r>
            <a:r>
              <a:rPr lang="en-US" altLang="zh-CN" b="1" dirty="0">
                <a:latin typeface="Times New Roman" panose="02020603050405020304" pitchFamily="18" charset="0"/>
              </a:rPr>
              <a:t>. </a:t>
            </a:r>
            <a:r>
              <a:rPr lang="zh-CN" altLang="en-US" b="1" dirty="0">
                <a:latin typeface="Times New Roman" panose="02020603050405020304" pitchFamily="18" charset="0"/>
              </a:rPr>
              <a:t>The main purpose of the course is to help </a:t>
            </a:r>
            <a:r>
              <a:rPr lang="en-US" altLang="zh-CN" b="1" dirty="0">
                <a:latin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__________</a:t>
            </a:r>
            <a:r>
              <a:rPr lang="zh-CN" altLang="en-US" b="1" dirty="0">
                <a:latin typeface="Times New Roman" panose="02020603050405020304" pitchFamily="18" charset="0"/>
              </a:rPr>
              <a:t> each student</a:t>
            </a:r>
            <a:r>
              <a:rPr lang="en-US" altLang="zh-CN" b="1" dirty="0">
                <a:latin typeface="Times New Roman" panose="02020603050405020304" pitchFamily="18" charset="0"/>
              </a:rPr>
              <a:t>’</a:t>
            </a:r>
            <a:r>
              <a:rPr lang="zh-CN" altLang="en-US" b="1" dirty="0">
                <a:latin typeface="Times New Roman" panose="02020603050405020304" pitchFamily="18" charset="0"/>
              </a:rPr>
              <a:t>s reading ab</a:t>
            </a:r>
            <a:r>
              <a:rPr lang="en-US" altLang="zh-CN" b="1" dirty="0">
                <a:latin typeface="Times New Roman" panose="02020603050405020304" pitchFamily="18" charset="0"/>
              </a:rPr>
              <a:t>il</a:t>
            </a:r>
            <a:r>
              <a:rPr lang="zh-CN" altLang="en-US" b="1" dirty="0">
                <a:latin typeface="Times New Roman" panose="02020603050405020304" pitchFamily="18" charset="0"/>
              </a:rPr>
              <a:t>ity.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484438" y="981075"/>
            <a:ext cx="31956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confusing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971550" y="3354388"/>
            <a:ext cx="11795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sign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755650" y="5013110"/>
            <a:ext cx="31956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improve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136525" y="836613"/>
            <a:ext cx="8899525" cy="4527550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Times New Roman" panose="02020603050405020304" pitchFamily="18" charset="0"/>
              </a:rPr>
              <a:t>6</a:t>
            </a:r>
            <a:r>
              <a:rPr lang="en-US" altLang="zh-CN" b="1">
                <a:latin typeface="Times New Roman" panose="02020603050405020304" pitchFamily="18" charset="0"/>
              </a:rPr>
              <a:t>. </a:t>
            </a:r>
            <a:r>
              <a:rPr lang="zh-CN" altLang="en-US" b="1">
                <a:latin typeface="Times New Roman" panose="02020603050405020304" pitchFamily="18" charset="0"/>
              </a:rPr>
              <a:t>Some of the students want to become writers or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Times New Roman" panose="02020603050405020304" pitchFamily="18" charset="0"/>
              </a:rPr>
              <a:t>    editors after they </a:t>
            </a:r>
            <a:r>
              <a:rPr lang="en-US" altLang="zh-CN" b="1">
                <a:latin typeface="Times New Roman" panose="02020603050405020304" pitchFamily="18" charset="0"/>
              </a:rPr>
              <a:t>__________,</a:t>
            </a:r>
            <a:r>
              <a:rPr lang="zh-CN" altLang="en-US" b="1">
                <a:latin typeface="Times New Roman" panose="02020603050405020304" pitchFamily="18" charset="0"/>
              </a:rPr>
              <a:t> so the teacher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Times New Roman" panose="02020603050405020304" pitchFamily="18" charset="0"/>
              </a:rPr>
              <a:t>    advised them to start a writing club</a:t>
            </a:r>
            <a:r>
              <a:rPr lang="en-US" altLang="zh-CN" b="1">
                <a:latin typeface="Times New Roman" panose="02020603050405020304" pitchFamily="18" charset="0"/>
              </a:rPr>
              <a:t>.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Times New Roman" panose="02020603050405020304" pitchFamily="18" charset="0"/>
              </a:rPr>
              <a:t>7</a:t>
            </a:r>
            <a:r>
              <a:rPr lang="en-US" altLang="zh-CN" b="1">
                <a:latin typeface="Times New Roman" panose="02020603050405020304" pitchFamily="18" charset="0"/>
              </a:rPr>
              <a:t>.</a:t>
            </a:r>
            <a:r>
              <a:rPr lang="zh-CN" altLang="en-US" b="1">
                <a:latin typeface="Times New Roman" panose="02020603050405020304" pitchFamily="18" charset="0"/>
              </a:rPr>
              <a:t> The school is </a:t>
            </a:r>
            <a:r>
              <a:rPr lang="en-US" altLang="zh-CN" b="1">
                <a:latin typeface="Times New Roman" panose="02020603050405020304" pitchFamily="18" charset="0"/>
              </a:rPr>
              <a:t>__________</a:t>
            </a:r>
            <a:r>
              <a:rPr lang="zh-CN" altLang="en-US" b="1">
                <a:latin typeface="Times New Roman" panose="02020603050405020304" pitchFamily="18" charset="0"/>
              </a:rPr>
              <a:t> for the safety of all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Times New Roman" panose="02020603050405020304" pitchFamily="18" charset="0"/>
              </a:rPr>
              <a:t>    the students</a:t>
            </a:r>
            <a:r>
              <a:rPr lang="en-US" altLang="zh-CN" b="1">
                <a:latin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Times New Roman" panose="02020603050405020304" pitchFamily="18" charset="0"/>
              </a:rPr>
              <a:t>8</a:t>
            </a:r>
            <a:r>
              <a:rPr lang="en-US" altLang="zh-CN" b="1">
                <a:latin typeface="Times New Roman" panose="02020603050405020304" pitchFamily="18" charset="0"/>
              </a:rPr>
              <a:t>. </a:t>
            </a:r>
            <a:r>
              <a:rPr lang="zh-CN" altLang="en-US" b="1">
                <a:latin typeface="Times New Roman" panose="02020603050405020304" pitchFamily="18" charset="0"/>
              </a:rPr>
              <a:t>Whenever I</a:t>
            </a:r>
            <a:r>
              <a:rPr lang="en-US" altLang="zh-CN" b="1">
                <a:latin typeface="Times New Roman" panose="02020603050405020304" pitchFamily="18" charset="0"/>
              </a:rPr>
              <a:t>’m facing a difficulty, I always tell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    myself, “</a:t>
            </a:r>
            <a:r>
              <a:rPr lang="zh-CN" altLang="en-US" b="1">
                <a:latin typeface="Times New Roman" panose="02020603050405020304" pitchFamily="18" charset="0"/>
              </a:rPr>
              <a:t>Don</a:t>
            </a:r>
            <a:r>
              <a:rPr lang="en-US" altLang="zh-CN" b="1">
                <a:latin typeface="Times New Roman" panose="02020603050405020304" pitchFamily="18" charset="0"/>
              </a:rPr>
              <a:t>’t let anything stop you. Don’t ever 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    __________.”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679825" y="1412860"/>
            <a:ext cx="31956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graduate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960688" y="2564940"/>
            <a:ext cx="31956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responsible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900113" y="4869100"/>
            <a:ext cx="16446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quit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内容占位符 2"/>
          <p:cNvSpPr>
            <a:spLocks noGrp="1" noChangeArrowheads="1"/>
          </p:cNvSpPr>
          <p:nvPr>
            <p:ph idx="1"/>
          </p:nvPr>
        </p:nvSpPr>
        <p:spPr>
          <a:xfrm>
            <a:off x="591122" y="1988900"/>
            <a:ext cx="8136565" cy="403228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根据课文内容和下面给好的段落开头为课文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续写一段，词数</a:t>
            </a:r>
            <a:r>
              <a:rPr lang="en-US" altLang="zh-CN" b="1" dirty="0">
                <a:latin typeface="Times New Roman" panose="02020603050405020304" pitchFamily="18" charset="0"/>
              </a:rPr>
              <a:t>80</a:t>
            </a:r>
            <a:r>
              <a:rPr lang="zh-CN" altLang="en-US" b="1" dirty="0">
                <a:latin typeface="Times New Roman" panose="02020603050405020304" pitchFamily="18" charset="0"/>
              </a:rPr>
              <a:t>词左右。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    In addition, I had to adapt to the boarding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school life by myself. ____________________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______________________________________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______________________________________.</a:t>
            </a:r>
          </a:p>
        </p:txBody>
      </p:sp>
      <p:pic>
        <p:nvPicPr>
          <p:cNvPr id="41988" name="Picture 4" descr="Homework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815" y="404790"/>
            <a:ext cx="5791200" cy="140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07690" y="802184"/>
            <a:ext cx="8793287" cy="595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+mn-lt"/>
                <a:cs typeface="Times New Roman" panose="02020603050405020304" pitchFamily="18" charset="0"/>
              </a:rPr>
              <a:t>Decide whether the following statements are true (T) or false (F).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Adam’s father advised him to choose advanced 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literature.  (    )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Adam wants to speak Chinese fluently.  (    )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Adam has quit the football team.  (    )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The volunteer club that Adam is in helps 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homeless people every weekend. (    )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Adam hasn’t got used to doing all the 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homework.  (    )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7596210" y="3192454"/>
            <a:ext cx="5995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627865" y="2631274"/>
            <a:ext cx="792055" cy="594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2" b="16916"/>
          <a:stretch/>
        </p:blipFill>
        <p:spPr>
          <a:xfrm>
            <a:off x="1883840" y="116770"/>
            <a:ext cx="5530865" cy="933359"/>
          </a:xfrm>
          <a:prstGeom prst="rect">
            <a:avLst/>
          </a:prstGeom>
        </p:spPr>
      </p:pic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6646625" y="3780694"/>
            <a:ext cx="792055" cy="594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444130" y="4969095"/>
            <a:ext cx="792055" cy="594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2820380" y="6167499"/>
            <a:ext cx="5995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742317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2" grpId="0"/>
      <p:bldP spid="1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79695" y="148656"/>
            <a:ext cx="8712605" cy="6592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+mn-lt"/>
                <a:cs typeface="Times New Roman" panose="02020603050405020304" pitchFamily="18" charset="0"/>
              </a:rPr>
              <a:t>Focus on what kind of person Adam is. Find examples in the text for the following words describing Adam’s personalities. 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loving literature __________________________________________________________________________________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loving sports __________________________________________________________________________________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warm-hearted __________________________________________________________________________________</a:t>
            </a:r>
          </a:p>
        </p:txBody>
      </p:sp>
      <p:sp>
        <p:nvSpPr>
          <p:cNvPr id="4" name="矩形 3"/>
          <p:cNvSpPr/>
          <p:nvPr/>
        </p:nvSpPr>
        <p:spPr>
          <a:xfrm>
            <a:off x="251700" y="2364540"/>
            <a:ext cx="8424585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should sign up for advanced literature because I like English and I’m good at it. 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1700" y="4005040"/>
            <a:ext cx="8136565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tried to join the school football team ... so that I can make the team next year.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1780" y="5530022"/>
            <a:ext cx="8352500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joined a volunteer club ... hand out food to homeless people ...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529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41265" y="620805"/>
            <a:ext cx="8712605" cy="4967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responsible __________________________________________________________________________________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well-prepared __________________________________________________________________________________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well-planned __________________________________________________________________________________</a:t>
            </a:r>
          </a:p>
        </p:txBody>
      </p:sp>
      <p:sp>
        <p:nvSpPr>
          <p:cNvPr id="4" name="矩形 3"/>
          <p:cNvSpPr/>
          <p:nvPr/>
        </p:nvSpPr>
        <p:spPr>
          <a:xfrm>
            <a:off x="385274" y="1188082"/>
            <a:ext cx="8424585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I’ll have to study harder ... get used to being responsible for a lot more.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1114" y="2814669"/>
            <a:ext cx="8136565" cy="1135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I’ll be well prepared for university or whatever else comes in the future.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96824" y="4438203"/>
            <a:ext cx="8567679" cy="1717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0" latinLnBrk="0" hangingPunct="0">
              <a:lnSpc>
                <a:spcPct val="110000"/>
              </a:lnSpc>
              <a:buClrTx/>
              <a:buSzTx/>
              <a:buFontTx/>
              <a:buNone/>
              <a:tabLst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hope to be fluent when I graduate ... I’ll find a way to improve on my own ... </a:t>
            </a:r>
          </a:p>
          <a:p>
            <a:pPr marL="0" marR="0" lvl="0" indent="0" defTabSz="914400" eaLnBrk="0" latinLnBrk="0" hangingPunct="0">
              <a:lnSpc>
                <a:spcPct val="110000"/>
              </a:lnSpc>
              <a:buClrTx/>
              <a:buSzTx/>
              <a:buFontTx/>
              <a:buNone/>
              <a:tabLst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I'll have to study harder ...</a:t>
            </a:r>
          </a:p>
        </p:txBody>
      </p:sp>
    </p:spTree>
    <p:extLst>
      <p:ext uri="{BB962C8B-B14F-4D97-AF65-F5344CB8AC3E}">
        <p14:creationId xmlns:p14="http://schemas.microsoft.com/office/powerpoint/2010/main" val="294917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2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3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4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3249</Words>
  <Application>Microsoft Office PowerPoint</Application>
  <PresentationFormat>全屏显示(4:3)</PresentationFormat>
  <Paragraphs>405</Paragraphs>
  <Slides>55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55</vt:i4>
      </vt:variant>
    </vt:vector>
  </HeadingPairs>
  <TitlesOfParts>
    <vt:vector size="63" baseType="lpstr">
      <vt:lpstr>Times New Roman</vt:lpstr>
      <vt:lpstr>Calibri</vt:lpstr>
      <vt:lpstr>Arial</vt:lpstr>
      <vt:lpstr>Arial Black</vt:lpstr>
      <vt:lpstr>默认设计模板</vt:lpstr>
      <vt:lpstr>2_默认设计模板</vt:lpstr>
      <vt:lpstr>3_默认设计模板</vt:lpstr>
      <vt:lpstr>4_默认设计模板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Lenovo</cp:lastModifiedBy>
  <cp:revision>77</cp:revision>
  <dcterms:created xsi:type="dcterms:W3CDTF">2019-06-15T14:39:00Z</dcterms:created>
  <dcterms:modified xsi:type="dcterms:W3CDTF">2020-09-18T12:13:36Z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